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1"/>
  </p:sldMasterIdLst>
  <p:notesMasterIdLst>
    <p:notesMasterId r:id="rId22"/>
  </p:notesMasterIdLst>
  <p:sldIdLst>
    <p:sldId id="256" r:id="rId2"/>
    <p:sldId id="261" r:id="rId3"/>
    <p:sldId id="273" r:id="rId4"/>
    <p:sldId id="290" r:id="rId5"/>
    <p:sldId id="275" r:id="rId6"/>
    <p:sldId id="272" r:id="rId7"/>
    <p:sldId id="274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71" r:id="rId17"/>
    <p:sldId id="285" r:id="rId18"/>
    <p:sldId id="287" r:id="rId19"/>
    <p:sldId id="288" r:id="rId20"/>
    <p:sldId id="289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4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979B91"/>
    <a:srgbClr val="9191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654" y="228"/>
      </p:cViewPr>
      <p:guideLst>
        <p:guide orient="horz" pos="142"/>
        <p:guide pos="2116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4" d="100"/>
        <a:sy n="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59AD01-13C6-4B78-AB00-704E301D1970}" type="datetimeFigureOut">
              <a:rPr lang="es-ES" smtClean="0"/>
              <a:pPr/>
              <a:t>10/04/2015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09864-6698-4F69-9FB7-9A0983F58E7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8163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0" y="4323810"/>
            <a:ext cx="1744652" cy="778589"/>
          </a:xfrm>
          <a:custGeom>
            <a:avLst/>
            <a:gdLst>
              <a:gd name="T0" fmla="*/ 287 w 372"/>
              <a:gd name="T1" fmla="*/ 166 h 166"/>
              <a:gd name="T2" fmla="*/ 293 w 372"/>
              <a:gd name="T3" fmla="*/ 164 h 166"/>
              <a:gd name="T4" fmla="*/ 294 w 372"/>
              <a:gd name="T5" fmla="*/ 163 h 166"/>
              <a:gd name="T6" fmla="*/ 370 w 372"/>
              <a:gd name="T7" fmla="*/ 87 h 166"/>
              <a:gd name="T8" fmla="*/ 370 w 372"/>
              <a:gd name="T9" fmla="*/ 78 h 166"/>
              <a:gd name="T10" fmla="*/ 294 w 372"/>
              <a:gd name="T11" fmla="*/ 3 h 166"/>
              <a:gd name="T12" fmla="*/ 293 w 372"/>
              <a:gd name="T13" fmla="*/ 2 h 166"/>
              <a:gd name="T14" fmla="*/ 287 w 372"/>
              <a:gd name="T15" fmla="*/ 0 h 166"/>
              <a:gd name="T16" fmla="*/ 0 w 372"/>
              <a:gd name="T17" fmla="*/ 0 h 166"/>
              <a:gd name="T18" fmla="*/ 0 w 372"/>
              <a:gd name="T19" fmla="*/ 166 h 166"/>
              <a:gd name="T20" fmla="*/ 287 w 372"/>
              <a:gd name="T21" fmla="*/ 166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3036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 flipV="1">
            <a:off x="-4189" y="31781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8726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 flipV="1">
            <a:off x="-4189" y="31781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lvl="0">
              <a:spcBef>
                <a:spcPct val="0"/>
              </a:spcBef>
              <a:buNone/>
              <a:defRPr sz="8000" b="0" cap="all" baseline="0">
                <a:ln w="3175" cmpd="sng">
                  <a:noFill/>
                </a:ln>
                <a:effectLst/>
                <a:latin typeface="Arial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 smtClean="0">
                <a:solidFill>
                  <a:schemeClr val="accent1"/>
                </a:solidFill>
              </a:rPr>
              <a:t>”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354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yenda - Tarjeta para el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 flipV="1">
            <a:off x="-4189" y="491172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530181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27407"/>
            <a:ext cx="8391098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 flipV="1">
            <a:off x="-4189" y="491172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lvl="0">
              <a:spcBef>
                <a:spcPct val="0"/>
              </a:spcBef>
              <a:buNone/>
              <a:defRPr sz="8000" b="0" cap="all" baseline="0">
                <a:ln w="3175" cmpd="sng">
                  <a:noFill/>
                </a:ln>
                <a:effectLst/>
                <a:latin typeface="Arial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 smtClean="0">
                <a:solidFill>
                  <a:schemeClr val="accent1"/>
                </a:solidFill>
              </a:rPr>
              <a:t>”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9312319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 flipV="1">
            <a:off x="-4189" y="491172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30101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1136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422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1146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 flipV="1">
            <a:off x="-4189" y="31781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6146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1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740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2802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3091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 flipV="1">
            <a:off x="-4189" y="71437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6015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 flipV="1">
            <a:off x="-4189" y="4911725"/>
            <a:ext cx="1588527" cy="507297"/>
          </a:xfrm>
          <a:custGeom>
            <a:avLst/>
            <a:gdLst>
              <a:gd name="T0" fmla="*/ 365 w 367"/>
              <a:gd name="T1" fmla="*/ 50 h 106"/>
              <a:gd name="T2" fmla="*/ 317 w 367"/>
              <a:gd name="T3" fmla="*/ 2 h 106"/>
              <a:gd name="T4" fmla="*/ 316 w 367"/>
              <a:gd name="T5" fmla="*/ 1 h 106"/>
              <a:gd name="T6" fmla="*/ 313 w 367"/>
              <a:gd name="T7" fmla="*/ 0 h 106"/>
              <a:gd name="T8" fmla="*/ 294 w 367"/>
              <a:gd name="T9" fmla="*/ 0 h 106"/>
              <a:gd name="T10" fmla="*/ 5 w 367"/>
              <a:gd name="T11" fmla="*/ 0 h 106"/>
              <a:gd name="T12" fmla="*/ 0 w 367"/>
              <a:gd name="T13" fmla="*/ 0 h 106"/>
              <a:gd name="T14" fmla="*/ 0 w 367"/>
              <a:gd name="T15" fmla="*/ 5 h 106"/>
              <a:gd name="T16" fmla="*/ 0 w 367"/>
              <a:gd name="T17" fmla="*/ 100 h 106"/>
              <a:gd name="T18" fmla="*/ 0 w 367"/>
              <a:gd name="T19" fmla="*/ 106 h 106"/>
              <a:gd name="T20" fmla="*/ 5 w 367"/>
              <a:gd name="T21" fmla="*/ 106 h 106"/>
              <a:gd name="T22" fmla="*/ 294 w 367"/>
              <a:gd name="T23" fmla="*/ 106 h 106"/>
              <a:gd name="T24" fmla="*/ 313 w 367"/>
              <a:gd name="T25" fmla="*/ 106 h 106"/>
              <a:gd name="T26" fmla="*/ 316 w 367"/>
              <a:gd name="T27" fmla="*/ 105 h 106"/>
              <a:gd name="T28" fmla="*/ 317 w 367"/>
              <a:gd name="T29" fmla="*/ 104 h 106"/>
              <a:gd name="T30" fmla="*/ 365 w 367"/>
              <a:gd name="T31" fmla="*/ 56 h 106"/>
              <a:gd name="T32" fmla="*/ 365 w 367"/>
              <a:gd name="T33" fmla="*/ 50 h 106"/>
              <a:gd name="connsiteX0" fmla="*/ 9946 w 9946"/>
              <a:gd name="connsiteY0" fmla="*/ 4717 h 10000"/>
              <a:gd name="connsiteX1" fmla="*/ 8638 w 9946"/>
              <a:gd name="connsiteY1" fmla="*/ 189 h 10000"/>
              <a:gd name="connsiteX2" fmla="*/ 8610 w 9946"/>
              <a:gd name="connsiteY2" fmla="*/ 94 h 10000"/>
              <a:gd name="connsiteX3" fmla="*/ 8529 w 9946"/>
              <a:gd name="connsiteY3" fmla="*/ 0 h 10000"/>
              <a:gd name="connsiteX4" fmla="*/ 8011 w 9946"/>
              <a:gd name="connsiteY4" fmla="*/ 0 h 10000"/>
              <a:gd name="connsiteX5" fmla="*/ 874 w 9946"/>
              <a:gd name="connsiteY5" fmla="*/ 70 h 10000"/>
              <a:gd name="connsiteX6" fmla="*/ 136 w 9946"/>
              <a:gd name="connsiteY6" fmla="*/ 0 h 10000"/>
              <a:gd name="connsiteX7" fmla="*/ 0 w 9946"/>
              <a:gd name="connsiteY7" fmla="*/ 0 h 10000"/>
              <a:gd name="connsiteX8" fmla="*/ 0 w 9946"/>
              <a:gd name="connsiteY8" fmla="*/ 472 h 10000"/>
              <a:gd name="connsiteX9" fmla="*/ 0 w 9946"/>
              <a:gd name="connsiteY9" fmla="*/ 9434 h 10000"/>
              <a:gd name="connsiteX10" fmla="*/ 0 w 9946"/>
              <a:gd name="connsiteY10" fmla="*/ 10000 h 10000"/>
              <a:gd name="connsiteX11" fmla="*/ 136 w 9946"/>
              <a:gd name="connsiteY11" fmla="*/ 10000 h 10000"/>
              <a:gd name="connsiteX12" fmla="*/ 8011 w 9946"/>
              <a:gd name="connsiteY12" fmla="*/ 10000 h 10000"/>
              <a:gd name="connsiteX13" fmla="*/ 8529 w 9946"/>
              <a:gd name="connsiteY13" fmla="*/ 10000 h 10000"/>
              <a:gd name="connsiteX14" fmla="*/ 8610 w 9946"/>
              <a:gd name="connsiteY14" fmla="*/ 9906 h 10000"/>
              <a:gd name="connsiteX15" fmla="*/ 8638 w 9946"/>
              <a:gd name="connsiteY15" fmla="*/ 9811 h 10000"/>
              <a:gd name="connsiteX16" fmla="*/ 9946 w 9946"/>
              <a:gd name="connsiteY16" fmla="*/ 5283 h 10000"/>
              <a:gd name="connsiteX17" fmla="*/ 9946 w 9946"/>
              <a:gd name="connsiteY17" fmla="*/ 4717 h 10000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137 w 10000"/>
              <a:gd name="connsiteY11" fmla="*/ 10000 h 10034"/>
              <a:gd name="connsiteX12" fmla="*/ 903 w 10000"/>
              <a:gd name="connsiteY12" fmla="*/ 10034 h 10034"/>
              <a:gd name="connsiteX13" fmla="*/ 8054 w 10000"/>
              <a:gd name="connsiteY13" fmla="*/ 10000 h 10034"/>
              <a:gd name="connsiteX14" fmla="*/ 8575 w 10000"/>
              <a:gd name="connsiteY14" fmla="*/ 10000 h 10034"/>
              <a:gd name="connsiteX15" fmla="*/ 8657 w 10000"/>
              <a:gd name="connsiteY15" fmla="*/ 9906 h 10034"/>
              <a:gd name="connsiteX16" fmla="*/ 8685 w 10000"/>
              <a:gd name="connsiteY16" fmla="*/ 9811 h 10034"/>
              <a:gd name="connsiteX17" fmla="*/ 10000 w 10000"/>
              <a:gd name="connsiteY17" fmla="*/ 5283 h 10034"/>
              <a:gd name="connsiteX18" fmla="*/ 10000 w 10000"/>
              <a:gd name="connsiteY18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0 w 10000"/>
              <a:gd name="connsiteY10" fmla="*/ 10000 h 10034"/>
              <a:gd name="connsiteX11" fmla="*/ 903 w 10000"/>
              <a:gd name="connsiteY11" fmla="*/ 10034 h 10034"/>
              <a:gd name="connsiteX12" fmla="*/ 8054 w 10000"/>
              <a:gd name="connsiteY12" fmla="*/ 10000 h 10034"/>
              <a:gd name="connsiteX13" fmla="*/ 8575 w 10000"/>
              <a:gd name="connsiteY13" fmla="*/ 10000 h 10034"/>
              <a:gd name="connsiteX14" fmla="*/ 8657 w 10000"/>
              <a:gd name="connsiteY14" fmla="*/ 9906 h 10034"/>
              <a:gd name="connsiteX15" fmla="*/ 8685 w 10000"/>
              <a:gd name="connsiteY15" fmla="*/ 9811 h 10034"/>
              <a:gd name="connsiteX16" fmla="*/ 10000 w 10000"/>
              <a:gd name="connsiteY16" fmla="*/ 5283 h 10034"/>
              <a:gd name="connsiteX17" fmla="*/ 10000 w 10000"/>
              <a:gd name="connsiteY17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0 w 10000"/>
              <a:gd name="connsiteY9" fmla="*/ 9434 h 10034"/>
              <a:gd name="connsiteX10" fmla="*/ 903 w 10000"/>
              <a:gd name="connsiteY10" fmla="*/ 10034 h 10034"/>
              <a:gd name="connsiteX11" fmla="*/ 8054 w 10000"/>
              <a:gd name="connsiteY11" fmla="*/ 10000 h 10034"/>
              <a:gd name="connsiteX12" fmla="*/ 8575 w 10000"/>
              <a:gd name="connsiteY12" fmla="*/ 10000 h 10034"/>
              <a:gd name="connsiteX13" fmla="*/ 8657 w 10000"/>
              <a:gd name="connsiteY13" fmla="*/ 9906 h 10034"/>
              <a:gd name="connsiteX14" fmla="*/ 8685 w 10000"/>
              <a:gd name="connsiteY14" fmla="*/ 9811 h 10034"/>
              <a:gd name="connsiteX15" fmla="*/ 10000 w 10000"/>
              <a:gd name="connsiteY15" fmla="*/ 5283 h 10034"/>
              <a:gd name="connsiteX16" fmla="*/ 10000 w 10000"/>
              <a:gd name="connsiteY16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0 w 10000"/>
              <a:gd name="connsiteY8" fmla="*/ 472 h 10034"/>
              <a:gd name="connsiteX9" fmla="*/ 903 w 10000"/>
              <a:gd name="connsiteY9" fmla="*/ 10034 h 10034"/>
              <a:gd name="connsiteX10" fmla="*/ 8054 w 10000"/>
              <a:gd name="connsiteY10" fmla="*/ 10000 h 10034"/>
              <a:gd name="connsiteX11" fmla="*/ 8575 w 10000"/>
              <a:gd name="connsiteY11" fmla="*/ 10000 h 10034"/>
              <a:gd name="connsiteX12" fmla="*/ 8657 w 10000"/>
              <a:gd name="connsiteY12" fmla="*/ 9906 h 10034"/>
              <a:gd name="connsiteX13" fmla="*/ 8685 w 10000"/>
              <a:gd name="connsiteY13" fmla="*/ 9811 h 10034"/>
              <a:gd name="connsiteX14" fmla="*/ 10000 w 10000"/>
              <a:gd name="connsiteY14" fmla="*/ 5283 h 10034"/>
              <a:gd name="connsiteX15" fmla="*/ 10000 w 10000"/>
              <a:gd name="connsiteY15" fmla="*/ 4717 h 10034"/>
              <a:gd name="connsiteX0" fmla="*/ 10000 w 10000"/>
              <a:gd name="connsiteY0" fmla="*/ 4717 h 10034"/>
              <a:gd name="connsiteX1" fmla="*/ 8685 w 10000"/>
              <a:gd name="connsiteY1" fmla="*/ 189 h 10034"/>
              <a:gd name="connsiteX2" fmla="*/ 8657 w 10000"/>
              <a:gd name="connsiteY2" fmla="*/ 94 h 10034"/>
              <a:gd name="connsiteX3" fmla="*/ 8575 w 10000"/>
              <a:gd name="connsiteY3" fmla="*/ 0 h 10034"/>
              <a:gd name="connsiteX4" fmla="*/ 8054 w 10000"/>
              <a:gd name="connsiteY4" fmla="*/ 0 h 10034"/>
              <a:gd name="connsiteX5" fmla="*/ 879 w 10000"/>
              <a:gd name="connsiteY5" fmla="*/ 70 h 10034"/>
              <a:gd name="connsiteX6" fmla="*/ 137 w 10000"/>
              <a:gd name="connsiteY6" fmla="*/ 0 h 10034"/>
              <a:gd name="connsiteX7" fmla="*/ 0 w 10000"/>
              <a:gd name="connsiteY7" fmla="*/ 0 h 10034"/>
              <a:gd name="connsiteX8" fmla="*/ 903 w 10000"/>
              <a:gd name="connsiteY8" fmla="*/ 10034 h 10034"/>
              <a:gd name="connsiteX9" fmla="*/ 8054 w 10000"/>
              <a:gd name="connsiteY9" fmla="*/ 10000 h 10034"/>
              <a:gd name="connsiteX10" fmla="*/ 8575 w 10000"/>
              <a:gd name="connsiteY10" fmla="*/ 10000 h 10034"/>
              <a:gd name="connsiteX11" fmla="*/ 8657 w 10000"/>
              <a:gd name="connsiteY11" fmla="*/ 9906 h 10034"/>
              <a:gd name="connsiteX12" fmla="*/ 8685 w 10000"/>
              <a:gd name="connsiteY12" fmla="*/ 9811 h 10034"/>
              <a:gd name="connsiteX13" fmla="*/ 10000 w 10000"/>
              <a:gd name="connsiteY13" fmla="*/ 5283 h 10034"/>
              <a:gd name="connsiteX14" fmla="*/ 10000 w 10000"/>
              <a:gd name="connsiteY14" fmla="*/ 4717 h 10034"/>
              <a:gd name="connsiteX0" fmla="*/ 9863 w 9863"/>
              <a:gd name="connsiteY0" fmla="*/ 4717 h 10034"/>
              <a:gd name="connsiteX1" fmla="*/ 8548 w 9863"/>
              <a:gd name="connsiteY1" fmla="*/ 189 h 10034"/>
              <a:gd name="connsiteX2" fmla="*/ 8520 w 9863"/>
              <a:gd name="connsiteY2" fmla="*/ 94 h 10034"/>
              <a:gd name="connsiteX3" fmla="*/ 8438 w 9863"/>
              <a:gd name="connsiteY3" fmla="*/ 0 h 10034"/>
              <a:gd name="connsiteX4" fmla="*/ 7917 w 9863"/>
              <a:gd name="connsiteY4" fmla="*/ 0 h 10034"/>
              <a:gd name="connsiteX5" fmla="*/ 742 w 9863"/>
              <a:gd name="connsiteY5" fmla="*/ 70 h 10034"/>
              <a:gd name="connsiteX6" fmla="*/ 0 w 9863"/>
              <a:gd name="connsiteY6" fmla="*/ 0 h 10034"/>
              <a:gd name="connsiteX7" fmla="*/ 766 w 9863"/>
              <a:gd name="connsiteY7" fmla="*/ 10034 h 10034"/>
              <a:gd name="connsiteX8" fmla="*/ 7917 w 9863"/>
              <a:gd name="connsiteY8" fmla="*/ 10000 h 10034"/>
              <a:gd name="connsiteX9" fmla="*/ 8438 w 9863"/>
              <a:gd name="connsiteY9" fmla="*/ 10000 h 10034"/>
              <a:gd name="connsiteX10" fmla="*/ 8520 w 9863"/>
              <a:gd name="connsiteY10" fmla="*/ 9906 h 10034"/>
              <a:gd name="connsiteX11" fmla="*/ 8548 w 9863"/>
              <a:gd name="connsiteY11" fmla="*/ 9811 h 10034"/>
              <a:gd name="connsiteX12" fmla="*/ 9863 w 9863"/>
              <a:gd name="connsiteY12" fmla="*/ 5283 h 10034"/>
              <a:gd name="connsiteX13" fmla="*/ 9863 w 9863"/>
              <a:gd name="connsiteY13" fmla="*/ 4717 h 10034"/>
              <a:gd name="connsiteX0" fmla="*/ 9248 w 9248"/>
              <a:gd name="connsiteY0" fmla="*/ 4701 h 10000"/>
              <a:gd name="connsiteX1" fmla="*/ 7915 w 9248"/>
              <a:gd name="connsiteY1" fmla="*/ 188 h 10000"/>
              <a:gd name="connsiteX2" fmla="*/ 7886 w 9248"/>
              <a:gd name="connsiteY2" fmla="*/ 94 h 10000"/>
              <a:gd name="connsiteX3" fmla="*/ 7803 w 9248"/>
              <a:gd name="connsiteY3" fmla="*/ 0 h 10000"/>
              <a:gd name="connsiteX4" fmla="*/ 7275 w 9248"/>
              <a:gd name="connsiteY4" fmla="*/ 0 h 10000"/>
              <a:gd name="connsiteX5" fmla="*/ 0 w 9248"/>
              <a:gd name="connsiteY5" fmla="*/ 70 h 10000"/>
              <a:gd name="connsiteX6" fmla="*/ 25 w 9248"/>
              <a:gd name="connsiteY6" fmla="*/ 10000 h 10000"/>
              <a:gd name="connsiteX7" fmla="*/ 7275 w 9248"/>
              <a:gd name="connsiteY7" fmla="*/ 9966 h 10000"/>
              <a:gd name="connsiteX8" fmla="*/ 7803 w 9248"/>
              <a:gd name="connsiteY8" fmla="*/ 9966 h 10000"/>
              <a:gd name="connsiteX9" fmla="*/ 7886 w 9248"/>
              <a:gd name="connsiteY9" fmla="*/ 9872 h 10000"/>
              <a:gd name="connsiteX10" fmla="*/ 7915 w 9248"/>
              <a:gd name="connsiteY10" fmla="*/ 9778 h 10000"/>
              <a:gd name="connsiteX11" fmla="*/ 9248 w 9248"/>
              <a:gd name="connsiteY11" fmla="*/ 5265 h 10000"/>
              <a:gd name="connsiteX12" fmla="*/ 9248 w 9248"/>
              <a:gd name="connsiteY12" fmla="*/ 470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9785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2 w 22"/>
                <a:gd name="T1" fmla="*/ 136 h 136"/>
                <a:gd name="T2" fmla="*/ 17 w 22"/>
                <a:gd name="T3" fmla="*/ 80 h 136"/>
                <a:gd name="T4" fmla="*/ 0 w 22"/>
                <a:gd name="T5" fmla="*/ 0 h 136"/>
                <a:gd name="T6" fmla="*/ 0 w 22"/>
                <a:gd name="T7" fmla="*/ 35 h 136"/>
                <a:gd name="T8" fmla="*/ 20 w 22"/>
                <a:gd name="T9" fmla="*/ 124 h 136"/>
                <a:gd name="T10" fmla="*/ 22 w 22"/>
                <a:gd name="T11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86 w 140"/>
                <a:gd name="T1" fmla="*/ 350 h 504"/>
                <a:gd name="T2" fmla="*/ 139 w 140"/>
                <a:gd name="T3" fmla="*/ 504 h 504"/>
                <a:gd name="T4" fmla="*/ 140 w 140"/>
                <a:gd name="T5" fmla="*/ 478 h 504"/>
                <a:gd name="T6" fmla="*/ 95 w 140"/>
                <a:gd name="T7" fmla="*/ 347 h 504"/>
                <a:gd name="T8" fmla="*/ 0 w 140"/>
                <a:gd name="T9" fmla="*/ 0 h 504"/>
                <a:gd name="T10" fmla="*/ 6 w 140"/>
                <a:gd name="T11" fmla="*/ 61 h 504"/>
                <a:gd name="T12" fmla="*/ 86 w 140"/>
                <a:gd name="T13" fmla="*/ 350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8 w 132"/>
                <a:gd name="T1" fmla="*/ 22 h 308"/>
                <a:gd name="T2" fmla="*/ 0 w 132"/>
                <a:gd name="T3" fmla="*/ 0 h 308"/>
                <a:gd name="T4" fmla="*/ 0 w 132"/>
                <a:gd name="T5" fmla="*/ 29 h 308"/>
                <a:gd name="T6" fmla="*/ 68 w 132"/>
                <a:gd name="T7" fmla="*/ 194 h 308"/>
                <a:gd name="T8" fmla="*/ 123 w 132"/>
                <a:gd name="T9" fmla="*/ 308 h 308"/>
                <a:gd name="T10" fmla="*/ 132 w 132"/>
                <a:gd name="T11" fmla="*/ 308 h 308"/>
                <a:gd name="T12" fmla="*/ 77 w 132"/>
                <a:gd name="T13" fmla="*/ 190 h 308"/>
                <a:gd name="T14" fmla="*/ 8 w 132"/>
                <a:gd name="T15" fmla="*/ 2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8 w 37"/>
                <a:gd name="T1" fmla="*/ 79 h 79"/>
                <a:gd name="T2" fmla="*/ 37 w 37"/>
                <a:gd name="T3" fmla="*/ 79 h 79"/>
                <a:gd name="T4" fmla="*/ 0 w 37"/>
                <a:gd name="T5" fmla="*/ 0 h 79"/>
                <a:gd name="T6" fmla="*/ 28 w 37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162 w 178"/>
                <a:gd name="T1" fmla="*/ 660 h 722"/>
                <a:gd name="T2" fmla="*/ 116 w 178"/>
                <a:gd name="T3" fmla="*/ 534 h 722"/>
                <a:gd name="T4" fmla="*/ 40 w 178"/>
                <a:gd name="T5" fmla="*/ 236 h 722"/>
                <a:gd name="T6" fmla="*/ 12 w 178"/>
                <a:gd name="T7" fmla="*/ 51 h 722"/>
                <a:gd name="T8" fmla="*/ 0 w 178"/>
                <a:gd name="T9" fmla="*/ 0 h 722"/>
                <a:gd name="T10" fmla="*/ 33 w 178"/>
                <a:gd name="T11" fmla="*/ 237 h 722"/>
                <a:gd name="T12" fmla="*/ 107 w 178"/>
                <a:gd name="T13" fmla="*/ 537 h 722"/>
                <a:gd name="T14" fmla="*/ 160 w 178"/>
                <a:gd name="T15" fmla="*/ 681 h 722"/>
                <a:gd name="T16" fmla="*/ 178 w 178"/>
                <a:gd name="T17" fmla="*/ 722 h 722"/>
                <a:gd name="T18" fmla="*/ 174 w 178"/>
                <a:gd name="T19" fmla="*/ 708 h 722"/>
                <a:gd name="T20" fmla="*/ 162 w 178"/>
                <a:gd name="T21" fmla="*/ 660 h 7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11 w 23"/>
                <a:gd name="T1" fmla="*/ 577 h 635"/>
                <a:gd name="T2" fmla="*/ 12 w 23"/>
                <a:gd name="T3" fmla="*/ 589 h 635"/>
                <a:gd name="T4" fmla="*/ 22 w 23"/>
                <a:gd name="T5" fmla="*/ 632 h 635"/>
                <a:gd name="T6" fmla="*/ 23 w 23"/>
                <a:gd name="T7" fmla="*/ 635 h 635"/>
                <a:gd name="T8" fmla="*/ 17 w 23"/>
                <a:gd name="T9" fmla="*/ 576 h 635"/>
                <a:gd name="T10" fmla="*/ 5 w 23"/>
                <a:gd name="T11" fmla="*/ 269 h 635"/>
                <a:gd name="T12" fmla="*/ 15 w 23"/>
                <a:gd name="T13" fmla="*/ 0 h 635"/>
                <a:gd name="T14" fmla="*/ 12 w 23"/>
                <a:gd name="T15" fmla="*/ 0 h 635"/>
                <a:gd name="T16" fmla="*/ 1 w 23"/>
                <a:gd name="T17" fmla="*/ 269 h 635"/>
                <a:gd name="T18" fmla="*/ 11 w 23"/>
                <a:gd name="T19" fmla="*/ 577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5 w 17"/>
                <a:gd name="T3" fmla="*/ 56 h 107"/>
                <a:gd name="T4" fmla="*/ 17 w 17"/>
                <a:gd name="T5" fmla="*/ 107 h 107"/>
                <a:gd name="T6" fmla="*/ 11 w 17"/>
                <a:gd name="T7" fmla="*/ 46 h 107"/>
                <a:gd name="T8" fmla="*/ 10 w 17"/>
                <a:gd name="T9" fmla="*/ 43 h 107"/>
                <a:gd name="T10" fmla="*/ 0 w 17"/>
                <a:gd name="T1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5 w 41"/>
                <a:gd name="T3" fmla="*/ 93 h 222"/>
                <a:gd name="T4" fmla="*/ 17 w 41"/>
                <a:gd name="T5" fmla="*/ 166 h 222"/>
                <a:gd name="T6" fmla="*/ 24 w 41"/>
                <a:gd name="T7" fmla="*/ 184 h 222"/>
                <a:gd name="T8" fmla="*/ 41 w 41"/>
                <a:gd name="T9" fmla="*/ 222 h 222"/>
                <a:gd name="T10" fmla="*/ 38 w 41"/>
                <a:gd name="T11" fmla="*/ 212 h 222"/>
                <a:gd name="T12" fmla="*/ 13 w 41"/>
                <a:gd name="T13" fmla="*/ 92 h 222"/>
                <a:gd name="T14" fmla="*/ 8 w 41"/>
                <a:gd name="T15" fmla="*/ 22 h 222"/>
                <a:gd name="T16" fmla="*/ 7 w 41"/>
                <a:gd name="T17" fmla="*/ 18 h 222"/>
                <a:gd name="T18" fmla="*/ 0 w 41"/>
                <a:gd name="T19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7 w 450"/>
                <a:gd name="T1" fmla="*/ 854 h 878"/>
                <a:gd name="T2" fmla="*/ 50 w 450"/>
                <a:gd name="T3" fmla="*/ 613 h 878"/>
                <a:gd name="T4" fmla="*/ 149 w 450"/>
                <a:gd name="T5" fmla="*/ 388 h 878"/>
                <a:gd name="T6" fmla="*/ 285 w 450"/>
                <a:gd name="T7" fmla="*/ 183 h 878"/>
                <a:gd name="T8" fmla="*/ 364 w 450"/>
                <a:gd name="T9" fmla="*/ 89 h 878"/>
                <a:gd name="T10" fmla="*/ 406 w 450"/>
                <a:gd name="T11" fmla="*/ 44 h 878"/>
                <a:gd name="T12" fmla="*/ 450 w 450"/>
                <a:gd name="T13" fmla="*/ 1 h 878"/>
                <a:gd name="T14" fmla="*/ 450 w 450"/>
                <a:gd name="T15" fmla="*/ 0 h 878"/>
                <a:gd name="T16" fmla="*/ 405 w 450"/>
                <a:gd name="T17" fmla="*/ 43 h 878"/>
                <a:gd name="T18" fmla="*/ 363 w 450"/>
                <a:gd name="T19" fmla="*/ 88 h 878"/>
                <a:gd name="T20" fmla="*/ 283 w 450"/>
                <a:gd name="T21" fmla="*/ 181 h 878"/>
                <a:gd name="T22" fmla="*/ 145 w 450"/>
                <a:gd name="T23" fmla="*/ 386 h 878"/>
                <a:gd name="T24" fmla="*/ 45 w 450"/>
                <a:gd name="T25" fmla="*/ 611 h 878"/>
                <a:gd name="T26" fmla="*/ 0 w 450"/>
                <a:gd name="T27" fmla="*/ 854 h 878"/>
                <a:gd name="T28" fmla="*/ 0 w 450"/>
                <a:gd name="T29" fmla="*/ 859 h 878"/>
                <a:gd name="T30" fmla="*/ 7 w 450"/>
                <a:gd name="T31" fmla="*/ 878 h 878"/>
                <a:gd name="T32" fmla="*/ 7 w 450"/>
                <a:gd name="T33" fmla="*/ 854 h 8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6 w 35"/>
                <a:gd name="T3" fmla="*/ 73 h 73"/>
                <a:gd name="T4" fmla="*/ 35 w 35"/>
                <a:gd name="T5" fmla="*/ 73 h 73"/>
                <a:gd name="T6" fmla="*/ 0 w 35"/>
                <a:gd name="T7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7 w 8"/>
                <a:gd name="T1" fmla="*/ 44 h 48"/>
                <a:gd name="T2" fmla="*/ 8 w 8"/>
                <a:gd name="T3" fmla="*/ 48 h 48"/>
                <a:gd name="T4" fmla="*/ 8 w 8"/>
                <a:gd name="T5" fmla="*/ 19 h 48"/>
                <a:gd name="T6" fmla="*/ 1 w 8"/>
                <a:gd name="T7" fmla="*/ 0 h 48"/>
                <a:gd name="T8" fmla="*/ 0 w 8"/>
                <a:gd name="T9" fmla="*/ 26 h 48"/>
                <a:gd name="T10" fmla="*/ 7 w 8"/>
                <a:gd name="T11" fmla="*/ 44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7 w 52"/>
                <a:gd name="T1" fmla="*/ 18 h 135"/>
                <a:gd name="T2" fmla="*/ 0 w 52"/>
                <a:gd name="T3" fmla="*/ 0 h 135"/>
                <a:gd name="T4" fmla="*/ 12 w 52"/>
                <a:gd name="T5" fmla="*/ 48 h 135"/>
                <a:gd name="T6" fmla="*/ 16 w 52"/>
                <a:gd name="T7" fmla="*/ 62 h 135"/>
                <a:gd name="T8" fmla="*/ 51 w 52"/>
                <a:gd name="T9" fmla="*/ 135 h 135"/>
                <a:gd name="T10" fmla="*/ 52 w 52"/>
                <a:gd name="T11" fmla="*/ 135 h 135"/>
                <a:gd name="T12" fmla="*/ 24 w 52"/>
                <a:gd name="T13" fmla="*/ 56 h 135"/>
                <a:gd name="T14" fmla="*/ 7 w 52"/>
                <a:gd name="T15" fmla="*/ 1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36668"/>
            <a:ext cx="2356674" cy="6889921"/>
            <a:chOff x="6627813" y="165100"/>
            <a:chExt cx="1952625" cy="5708651"/>
          </a:xfrm>
        </p:grpSpPr>
        <p:sp>
          <p:nvSpPr>
            <p:cNvPr id="11" name="Freeform 27"/>
            <p:cNvSpPr>
              <a:spLocks/>
            </p:cNvSpPr>
            <p:nvPr/>
          </p:nvSpPr>
          <p:spPr bwMode="auto">
            <a:xfrm>
              <a:off x="6627813" y="165100"/>
              <a:ext cx="409575" cy="3646488"/>
            </a:xfrm>
            <a:custGeom>
              <a:avLst/>
              <a:gdLst>
                <a:gd name="T0" fmla="*/ 7 w 103"/>
                <a:gd name="T1" fmla="*/ 210 h 920"/>
                <a:gd name="T2" fmla="*/ 26 w 103"/>
                <a:gd name="T3" fmla="*/ 445 h 920"/>
                <a:gd name="T4" fmla="*/ 57 w 103"/>
                <a:gd name="T5" fmla="*/ 679 h 920"/>
                <a:gd name="T6" fmla="*/ 101 w 103"/>
                <a:gd name="T7" fmla="*/ 911 h 920"/>
                <a:gd name="T8" fmla="*/ 103 w 103"/>
                <a:gd name="T9" fmla="*/ 920 h 920"/>
                <a:gd name="T10" fmla="*/ 99 w 103"/>
                <a:gd name="T11" fmla="*/ 874 h 920"/>
                <a:gd name="T12" fmla="*/ 99 w 103"/>
                <a:gd name="T13" fmla="*/ 866 h 920"/>
                <a:gd name="T14" fmla="*/ 63 w 103"/>
                <a:gd name="T15" fmla="*/ 678 h 920"/>
                <a:gd name="T16" fmla="*/ 30 w 103"/>
                <a:gd name="T17" fmla="*/ 444 h 920"/>
                <a:gd name="T18" fmla="*/ 9 w 103"/>
                <a:gd name="T19" fmla="*/ 209 h 920"/>
                <a:gd name="T20" fmla="*/ 3 w 103"/>
                <a:gd name="T21" fmla="*/ 92 h 920"/>
                <a:gd name="T22" fmla="*/ 1 w 103"/>
                <a:gd name="T23" fmla="*/ 0 h 920"/>
                <a:gd name="T24" fmla="*/ 0 w 103"/>
                <a:gd name="T25" fmla="*/ 0 h 920"/>
                <a:gd name="T26" fmla="*/ 1 w 103"/>
                <a:gd name="T27" fmla="*/ 92 h 920"/>
                <a:gd name="T28" fmla="*/ 7 w 103"/>
                <a:gd name="T29" fmla="*/ 210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53 w 88"/>
                <a:gd name="T1" fmla="*/ 229 h 330"/>
                <a:gd name="T2" fmla="*/ 88 w 88"/>
                <a:gd name="T3" fmla="*/ 330 h 330"/>
                <a:gd name="T4" fmla="*/ 88 w 88"/>
                <a:gd name="T5" fmla="*/ 308 h 330"/>
                <a:gd name="T6" fmla="*/ 88 w 88"/>
                <a:gd name="T7" fmla="*/ 304 h 330"/>
                <a:gd name="T8" fmla="*/ 62 w 88"/>
                <a:gd name="T9" fmla="*/ 226 h 330"/>
                <a:gd name="T10" fmla="*/ 0 w 88"/>
                <a:gd name="T11" fmla="*/ 0 h 330"/>
                <a:gd name="T12" fmla="*/ 7 w 88"/>
                <a:gd name="T13" fmla="*/ 63 h 330"/>
                <a:gd name="T14" fmla="*/ 53 w 88"/>
                <a:gd name="T15" fmla="*/ 229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6 w 90"/>
                <a:gd name="T1" fmla="*/ 15 h 207"/>
                <a:gd name="T2" fmla="*/ 0 w 90"/>
                <a:gd name="T3" fmla="*/ 0 h 207"/>
                <a:gd name="T4" fmla="*/ 1 w 90"/>
                <a:gd name="T5" fmla="*/ 29 h 207"/>
                <a:gd name="T6" fmla="*/ 42 w 90"/>
                <a:gd name="T7" fmla="*/ 127 h 207"/>
                <a:gd name="T8" fmla="*/ 80 w 90"/>
                <a:gd name="T9" fmla="*/ 207 h 207"/>
                <a:gd name="T10" fmla="*/ 90 w 90"/>
                <a:gd name="T11" fmla="*/ 207 h 207"/>
                <a:gd name="T12" fmla="*/ 50 w 90"/>
                <a:gd name="T13" fmla="*/ 123 h 207"/>
                <a:gd name="T14" fmla="*/ 6 w 90"/>
                <a:gd name="T15" fmla="*/ 1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101 w 115"/>
                <a:gd name="T1" fmla="*/ 409 h 467"/>
                <a:gd name="T2" fmla="*/ 78 w 115"/>
                <a:gd name="T3" fmla="*/ 344 h 467"/>
                <a:gd name="T4" fmla="*/ 29 w 115"/>
                <a:gd name="T5" fmla="*/ 151 h 467"/>
                <a:gd name="T6" fmla="*/ 13 w 115"/>
                <a:gd name="T7" fmla="*/ 53 h 467"/>
                <a:gd name="T8" fmla="*/ 0 w 115"/>
                <a:gd name="T9" fmla="*/ 0 h 467"/>
                <a:gd name="T10" fmla="*/ 21 w 115"/>
                <a:gd name="T11" fmla="*/ 152 h 467"/>
                <a:gd name="T12" fmla="*/ 69 w 115"/>
                <a:gd name="T13" fmla="*/ 347 h 467"/>
                <a:gd name="T14" fmla="*/ 103 w 115"/>
                <a:gd name="T15" fmla="*/ 441 h 467"/>
                <a:gd name="T16" fmla="*/ 115 w 115"/>
                <a:gd name="T17" fmla="*/ 467 h 467"/>
                <a:gd name="T18" fmla="*/ 112 w 115"/>
                <a:gd name="T19" fmla="*/ 458 h 467"/>
                <a:gd name="T20" fmla="*/ 101 w 115"/>
                <a:gd name="T21" fmla="*/ 409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17 w 36"/>
                <a:gd name="T1" fmla="*/ 633 h 633"/>
                <a:gd name="T2" fmla="*/ 13 w 36"/>
                <a:gd name="T3" fmla="*/ 597 h 633"/>
                <a:gd name="T4" fmla="*/ 5 w 36"/>
                <a:gd name="T5" fmla="*/ 398 h 633"/>
                <a:gd name="T6" fmla="*/ 13 w 36"/>
                <a:gd name="T7" fmla="*/ 198 h 633"/>
                <a:gd name="T8" fmla="*/ 22 w 36"/>
                <a:gd name="T9" fmla="*/ 99 h 633"/>
                <a:gd name="T10" fmla="*/ 36 w 36"/>
                <a:gd name="T11" fmla="*/ 0 h 633"/>
                <a:gd name="T12" fmla="*/ 35 w 36"/>
                <a:gd name="T13" fmla="*/ 0 h 633"/>
                <a:gd name="T14" fmla="*/ 20 w 36"/>
                <a:gd name="T15" fmla="*/ 99 h 633"/>
                <a:gd name="T16" fmla="*/ 10 w 36"/>
                <a:gd name="T17" fmla="*/ 198 h 633"/>
                <a:gd name="T18" fmla="*/ 1 w 36"/>
                <a:gd name="T19" fmla="*/ 398 h 633"/>
                <a:gd name="T20" fmla="*/ 7 w 36"/>
                <a:gd name="T21" fmla="*/ 589 h 633"/>
                <a:gd name="T22" fmla="*/ 16 w 36"/>
                <a:gd name="T23" fmla="*/ 632 h 633"/>
                <a:gd name="T24" fmla="*/ 17 w 36"/>
                <a:gd name="T25" fmla="*/ 633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2 w 28"/>
                <a:gd name="T1" fmla="*/ 59 h 59"/>
                <a:gd name="T2" fmla="*/ 28 w 28"/>
                <a:gd name="T3" fmla="*/ 59 h 59"/>
                <a:gd name="T4" fmla="*/ 0 w 28"/>
                <a:gd name="T5" fmla="*/ 0 h 59"/>
                <a:gd name="T6" fmla="*/ 22 w 28"/>
                <a:gd name="T7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4 w 17"/>
                <a:gd name="T1" fmla="*/ 54 h 107"/>
                <a:gd name="T2" fmla="*/ 17 w 17"/>
                <a:gd name="T3" fmla="*/ 107 h 107"/>
                <a:gd name="T4" fmla="*/ 10 w 17"/>
                <a:gd name="T5" fmla="*/ 44 h 107"/>
                <a:gd name="T6" fmla="*/ 9 w 17"/>
                <a:gd name="T7" fmla="*/ 43 h 107"/>
                <a:gd name="T8" fmla="*/ 0 w 17"/>
                <a:gd name="T9" fmla="*/ 0 h 107"/>
                <a:gd name="T10" fmla="*/ 0 w 17"/>
                <a:gd name="T11" fmla="*/ 8 h 107"/>
                <a:gd name="T12" fmla="*/ 4 w 17"/>
                <a:gd name="T13" fmla="*/ 5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8 w 294"/>
                <a:gd name="T1" fmla="*/ 553 h 568"/>
                <a:gd name="T2" fmla="*/ 35 w 294"/>
                <a:gd name="T3" fmla="*/ 397 h 568"/>
                <a:gd name="T4" fmla="*/ 99 w 294"/>
                <a:gd name="T5" fmla="*/ 252 h 568"/>
                <a:gd name="T6" fmla="*/ 187 w 294"/>
                <a:gd name="T7" fmla="*/ 119 h 568"/>
                <a:gd name="T8" fmla="*/ 238 w 294"/>
                <a:gd name="T9" fmla="*/ 58 h 568"/>
                <a:gd name="T10" fmla="*/ 265 w 294"/>
                <a:gd name="T11" fmla="*/ 28 h 568"/>
                <a:gd name="T12" fmla="*/ 294 w 294"/>
                <a:gd name="T13" fmla="*/ 0 h 568"/>
                <a:gd name="T14" fmla="*/ 293 w 294"/>
                <a:gd name="T15" fmla="*/ 0 h 568"/>
                <a:gd name="T16" fmla="*/ 264 w 294"/>
                <a:gd name="T17" fmla="*/ 27 h 568"/>
                <a:gd name="T18" fmla="*/ 237 w 294"/>
                <a:gd name="T19" fmla="*/ 56 h 568"/>
                <a:gd name="T20" fmla="*/ 185 w 294"/>
                <a:gd name="T21" fmla="*/ 117 h 568"/>
                <a:gd name="T22" fmla="*/ 95 w 294"/>
                <a:gd name="T23" fmla="*/ 249 h 568"/>
                <a:gd name="T24" fmla="*/ 30 w 294"/>
                <a:gd name="T25" fmla="*/ 396 h 568"/>
                <a:gd name="T26" fmla="*/ 0 w 294"/>
                <a:gd name="T27" fmla="*/ 549 h 568"/>
                <a:gd name="T28" fmla="*/ 7 w 294"/>
                <a:gd name="T29" fmla="*/ 568 h 568"/>
                <a:gd name="T30" fmla="*/ 8 w 294"/>
                <a:gd name="T31" fmla="*/ 553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19 w 25"/>
                <a:gd name="T3" fmla="*/ 53 h 53"/>
                <a:gd name="T4" fmla="*/ 25 w 25"/>
                <a:gd name="T5" fmla="*/ 53 h 53"/>
                <a:gd name="T6" fmla="*/ 0 w 25"/>
                <a:gd name="T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7 w 29"/>
                <a:gd name="T3" fmla="*/ 89 h 141"/>
                <a:gd name="T4" fmla="*/ 18 w 29"/>
                <a:gd name="T5" fmla="*/ 117 h 141"/>
                <a:gd name="T6" fmla="*/ 29 w 29"/>
                <a:gd name="T7" fmla="*/ 141 h 141"/>
                <a:gd name="T8" fmla="*/ 27 w 29"/>
                <a:gd name="T9" fmla="*/ 135 h 141"/>
                <a:gd name="T10" fmla="*/ 8 w 29"/>
                <a:gd name="T11" fmla="*/ 22 h 141"/>
                <a:gd name="T12" fmla="*/ 4 w 29"/>
                <a:gd name="T13" fmla="*/ 11 h 141"/>
                <a:gd name="T14" fmla="*/ 0 w 29"/>
                <a:gd name="T15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6 h 48"/>
                <a:gd name="T2" fmla="*/ 4 w 8"/>
                <a:gd name="T3" fmla="*/ 37 h 48"/>
                <a:gd name="T4" fmla="*/ 8 w 8"/>
                <a:gd name="T5" fmla="*/ 48 h 48"/>
                <a:gd name="T6" fmla="*/ 7 w 8"/>
                <a:gd name="T7" fmla="*/ 19 h 48"/>
                <a:gd name="T8" fmla="*/ 0 w 8"/>
                <a:gd name="T9" fmla="*/ 0 h 48"/>
                <a:gd name="T10" fmla="*/ 0 w 8"/>
                <a:gd name="T11" fmla="*/ 4 h 48"/>
                <a:gd name="T12" fmla="*/ 0 w 8"/>
                <a:gd name="T13" fmla="*/ 2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11 w 44"/>
                <a:gd name="T1" fmla="*/ 28 h 111"/>
                <a:gd name="T2" fmla="*/ 0 w 44"/>
                <a:gd name="T3" fmla="*/ 0 h 111"/>
                <a:gd name="T4" fmla="*/ 11 w 44"/>
                <a:gd name="T5" fmla="*/ 49 h 111"/>
                <a:gd name="T6" fmla="*/ 14 w 44"/>
                <a:gd name="T7" fmla="*/ 58 h 111"/>
                <a:gd name="T8" fmla="*/ 39 w 44"/>
                <a:gd name="T9" fmla="*/ 111 h 111"/>
                <a:gd name="T10" fmla="*/ 44 w 44"/>
                <a:gd name="T11" fmla="*/ 111 h 111"/>
                <a:gd name="T12" fmla="*/ 22 w 44"/>
                <a:gd name="T13" fmla="*/ 52 h 111"/>
                <a:gd name="T14" fmla="*/ 11 w 44"/>
                <a:gd name="T15" fmla="*/ 2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187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1912638" y="2017295"/>
            <a:ext cx="9019329" cy="26407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Elephant" panose="0202090409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Campo </a:t>
            </a:r>
            <a:r>
              <a:rPr lang="es-ES" sz="4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Elephant" panose="0202090409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estratégico</a:t>
            </a:r>
          </a:p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4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Elephant" panose="0202090409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Biofertilizantes y Nutrición </a:t>
            </a:r>
          </a:p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4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Elephant" panose="0202090409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las Plantas</a:t>
            </a:r>
            <a:endParaRPr lang="es-ES" sz="4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Elephant" panose="02020904090505020303" pitchFamily="18" charset="0"/>
            </a:endParaRPr>
          </a:p>
        </p:txBody>
      </p:sp>
      <p:pic>
        <p:nvPicPr>
          <p:cNvPr id="14" name="Imagen 13" descr="Logo%20Inca"/>
          <p:cNvPicPr/>
          <p:nvPr/>
        </p:nvPicPr>
        <p:blipFill rotWithShape="1">
          <a:blip r:embed="rId2" cstate="print"/>
          <a:srcRect l="6400" t="4471" r="9584" b="11623"/>
          <a:stretch/>
        </p:blipFill>
        <p:spPr bwMode="auto">
          <a:xfrm>
            <a:off x="1506931" y="577901"/>
            <a:ext cx="1192378" cy="59984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92373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517710" y="594747"/>
            <a:ext cx="9695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 smtClean="0"/>
              <a:t>3. Mecanismos </a:t>
            </a:r>
            <a:r>
              <a:rPr lang="es-ES" b="1" dirty="0"/>
              <a:t>inherentes a un funcionamiento </a:t>
            </a:r>
            <a:r>
              <a:rPr lang="es-ES" b="1" dirty="0" err="1"/>
              <a:t>micorrízico</a:t>
            </a:r>
            <a:r>
              <a:rPr lang="es-ES" b="1" dirty="0"/>
              <a:t> efectivo y relacionados con la bioprotección, el efecto de permanencia de las cepas inoculadas, las relaciones hídricas y la recomendación de cepas eficientes.</a:t>
            </a:r>
            <a:endParaRPr lang="es-ES" dirty="0"/>
          </a:p>
        </p:txBody>
      </p:sp>
      <p:sp>
        <p:nvSpPr>
          <p:cNvPr id="2" name="Rectángulo 1"/>
          <p:cNvSpPr/>
          <p:nvPr/>
        </p:nvSpPr>
        <p:spPr>
          <a:xfrm>
            <a:off x="1371599" y="2108537"/>
            <a:ext cx="9836331" cy="38742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</a:rPr>
              <a:t>Mecanismos y participación de la simbiosis micorrícica efectiva en la bioprotección contra patógenos en los cultivos modelos de tomate y frijol</a:t>
            </a:r>
            <a:r>
              <a:rPr lang="es-ES" sz="2000" dirty="0" smtClean="0">
                <a:latin typeface="Bookman Old Style" panose="02050604050505020204" pitchFamily="18" charset="0"/>
              </a:rPr>
              <a:t>.</a:t>
            </a:r>
          </a:p>
          <a:p>
            <a:pPr lvl="0" algn="just"/>
            <a:endParaRPr lang="es-ES" sz="2000" dirty="0">
              <a:latin typeface="Bookman Old Style" panose="020506040505050202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</a:rPr>
              <a:t>Interacción de cepas HMA inoculadas con HMA residentes y efecto de permanencia en suelos Ferralíticos Rojos y Pardos</a:t>
            </a:r>
            <a:r>
              <a:rPr lang="es-ES" sz="2000" dirty="0" smtClean="0">
                <a:latin typeface="Bookman Old Style" panose="02050604050505020204" pitchFamily="18" charset="0"/>
              </a:rPr>
              <a:t>.</a:t>
            </a:r>
          </a:p>
          <a:p>
            <a:pPr marL="627063" lvl="0" indent="-352425" algn="just">
              <a:buFont typeface="Wingdings" panose="05000000000000000000" pitchFamily="2" charset="2"/>
              <a:buChar char="ü"/>
            </a:pPr>
            <a:r>
              <a:rPr lang="es-ES" sz="2000" dirty="0" smtClean="0">
                <a:latin typeface="Bookman Old Style" panose="02050604050505020204" pitchFamily="18" charset="0"/>
              </a:rPr>
              <a:t>Estudios </a:t>
            </a:r>
            <a:r>
              <a:rPr lang="es-ES" sz="2000" dirty="0">
                <a:latin typeface="Bookman Old Style" panose="02050604050505020204" pitchFamily="18" charset="0"/>
              </a:rPr>
              <a:t>de competitividad, estabilidad y seguimiento de cepas de HMA inoculadas en ambos suelos. </a:t>
            </a:r>
            <a:endParaRPr lang="es-ES" sz="2000" dirty="0" smtClean="0">
              <a:latin typeface="Bookman Old Style" panose="02050604050505020204" pitchFamily="18" charset="0"/>
            </a:endParaRPr>
          </a:p>
          <a:p>
            <a:pPr lvl="0" algn="just"/>
            <a:endParaRPr lang="es-ES" sz="2000" dirty="0">
              <a:latin typeface="Bookman Old Style" panose="020506040505050202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</a:rPr>
              <a:t>Influencia del ambiente edáfico en la efectividad de las cepas HMA</a:t>
            </a:r>
            <a:r>
              <a:rPr lang="es-ES" sz="2000" dirty="0" smtClean="0">
                <a:latin typeface="Bookman Old Style" panose="02050604050505020204" pitchFamily="18" charset="0"/>
              </a:rPr>
              <a:t>.</a:t>
            </a:r>
          </a:p>
          <a:p>
            <a:pPr lvl="0" algn="just"/>
            <a:endParaRPr lang="es-ES" sz="2000" dirty="0">
              <a:latin typeface="Bookman Old Style" panose="020506040505050202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</a:rPr>
              <a:t>Mecanismos de las plantas </a:t>
            </a:r>
            <a:r>
              <a:rPr lang="es-ES" sz="2000" dirty="0" err="1">
                <a:latin typeface="Bookman Old Style" panose="02050604050505020204" pitchFamily="18" charset="0"/>
              </a:rPr>
              <a:t>micorrizadas</a:t>
            </a:r>
            <a:r>
              <a:rPr lang="es-ES" sz="2000" dirty="0">
                <a:latin typeface="Bookman Old Style" panose="02050604050505020204" pitchFamily="18" charset="0"/>
              </a:rPr>
              <a:t> eficientemente en condiciones de baja disponibilidad de agua.</a:t>
            </a:r>
          </a:p>
        </p:txBody>
      </p:sp>
      <p:sp>
        <p:nvSpPr>
          <p:cNvPr id="9" name="Rectángulo 8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751317" y="139213"/>
            <a:ext cx="2683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SALIDAS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60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517710" y="594747"/>
            <a:ext cx="9695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 smtClean="0"/>
              <a:t>4. Nuevos </a:t>
            </a:r>
            <a:r>
              <a:rPr lang="es-ES" b="1" dirty="0"/>
              <a:t>aislamientos cepas de HMA y rizobios en diferentes agroecosistemas, con énfasis en las condiciones de estrés abióticos en diversos suelos</a:t>
            </a:r>
            <a:endParaRPr lang="es-ES" dirty="0"/>
          </a:p>
        </p:txBody>
      </p:sp>
      <p:sp>
        <p:nvSpPr>
          <p:cNvPr id="2" name="Rectángulo 1"/>
          <p:cNvSpPr/>
          <p:nvPr/>
        </p:nvSpPr>
        <p:spPr>
          <a:xfrm>
            <a:off x="1031965" y="1296502"/>
            <a:ext cx="10371908" cy="53245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</a:rPr>
              <a:t>Aislar, reproducir e identificar nuevas cepas de HMA. </a:t>
            </a:r>
            <a:endParaRPr lang="es-ES" sz="2000" dirty="0" smtClean="0">
              <a:latin typeface="Bookman Old Style" panose="02050604050505020204" pitchFamily="18" charset="0"/>
            </a:endParaRPr>
          </a:p>
          <a:p>
            <a:pPr lvl="0" algn="just"/>
            <a:r>
              <a:rPr lang="es-ES" sz="2000" dirty="0" smtClean="0">
                <a:latin typeface="Bookman Old Style" panose="02050604050505020204" pitchFamily="18" charset="0"/>
              </a:rPr>
              <a:t> </a:t>
            </a:r>
            <a:endParaRPr lang="es-ES" sz="2000" dirty="0">
              <a:latin typeface="Bookman Old Style" panose="020506040505050202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</a:rPr>
              <a:t>Ampliación y conservación del cepario de HMA del INCA</a:t>
            </a:r>
            <a:r>
              <a:rPr lang="es-ES" sz="2000" dirty="0" smtClean="0">
                <a:latin typeface="Bookman Old Style" panose="02050604050505020204" pitchFamily="18" charset="0"/>
              </a:rPr>
              <a:t>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s-ES" sz="2000" dirty="0">
              <a:latin typeface="Bookman Old Style" panose="020506040505050202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_tradnl" sz="2000" dirty="0" smtClean="0">
                <a:latin typeface="Bookman Old Style" panose="02050604050505020204" pitchFamily="18" charset="0"/>
              </a:rPr>
              <a:t>Estudio </a:t>
            </a:r>
            <a:r>
              <a:rPr lang="es-ES_tradnl" sz="2000" dirty="0">
                <a:latin typeface="Bookman Old Style" panose="02050604050505020204" pitchFamily="18" charset="0"/>
              </a:rPr>
              <a:t>de la interacción rizobios-leguminosas y rizobios-gramíneas</a:t>
            </a:r>
            <a:r>
              <a:rPr lang="es-ES_tradnl" sz="2000" dirty="0" smtClean="0">
                <a:latin typeface="Bookman Old Style" panose="02050604050505020204" pitchFamily="18" charset="0"/>
              </a:rPr>
              <a:t>.</a:t>
            </a:r>
          </a:p>
          <a:p>
            <a:pPr marL="534988" lvl="0" indent="-342900" algn="just">
              <a:buFont typeface="Wingdings" panose="05000000000000000000" pitchFamily="2" charset="2"/>
              <a:buChar char="ü"/>
            </a:pPr>
            <a:r>
              <a:rPr lang="es-ES" sz="2000" dirty="0" smtClean="0">
                <a:latin typeface="Bookman Old Style" panose="02050604050505020204" pitchFamily="18" charset="0"/>
              </a:rPr>
              <a:t>Aislar </a:t>
            </a:r>
            <a:r>
              <a:rPr lang="es-ES" sz="2000" dirty="0">
                <a:latin typeface="Bookman Old Style" panose="02050604050505020204" pitchFamily="18" charset="0"/>
              </a:rPr>
              <a:t>cepas eficientes de los cultivos de </a:t>
            </a:r>
            <a:r>
              <a:rPr lang="es-ES_tradnl" sz="2000" dirty="0">
                <a:latin typeface="Bookman Old Style" panose="02050604050505020204" pitchFamily="18" charset="0"/>
              </a:rPr>
              <a:t>frijol, soya, </a:t>
            </a:r>
            <a:r>
              <a:rPr lang="es-ES_tradnl" sz="2000" dirty="0" err="1">
                <a:latin typeface="Bookman Old Style" panose="02050604050505020204" pitchFamily="18" charset="0"/>
              </a:rPr>
              <a:t>canavalia</a:t>
            </a:r>
            <a:r>
              <a:rPr lang="es-ES_tradnl" sz="2000" dirty="0">
                <a:latin typeface="Bookman Old Style" panose="02050604050505020204" pitchFamily="18" charset="0"/>
              </a:rPr>
              <a:t>, maní, habichuela,  arroz y maíz, </a:t>
            </a:r>
            <a:r>
              <a:rPr lang="es-ES" sz="2000" dirty="0">
                <a:latin typeface="Bookman Old Style" panose="02050604050505020204" pitchFamily="18" charset="0"/>
              </a:rPr>
              <a:t>en diferentes suelos,  con  énfasis en el  frijol. </a:t>
            </a:r>
          </a:p>
          <a:p>
            <a:pPr marL="534988" lvl="0" indent="-342900" algn="just">
              <a:buFont typeface="Wingdings" panose="05000000000000000000" pitchFamily="2" charset="2"/>
              <a:buChar char="ü"/>
            </a:pPr>
            <a:r>
              <a:rPr lang="es-ES" sz="2000" dirty="0">
                <a:latin typeface="Bookman Old Style" panose="02050604050505020204" pitchFamily="18" charset="0"/>
              </a:rPr>
              <a:t>Establecer el papel como PGPR y su actividad biológica en los cultivo de </a:t>
            </a:r>
            <a:r>
              <a:rPr lang="es-ES_tradnl" sz="2000" dirty="0">
                <a:latin typeface="Bookman Old Style" panose="02050604050505020204" pitchFamily="18" charset="0"/>
              </a:rPr>
              <a:t>estudio</a:t>
            </a:r>
            <a:r>
              <a:rPr lang="es-ES" sz="2000" dirty="0">
                <a:latin typeface="Bookman Old Style" panose="02050604050505020204" pitchFamily="18" charset="0"/>
              </a:rPr>
              <a:t>. Estudiar el papel de las señales en la interacción y el posible efecto </a:t>
            </a:r>
            <a:r>
              <a:rPr lang="es-ES" sz="2000" dirty="0" err="1">
                <a:latin typeface="Bookman Old Style" panose="02050604050505020204" pitchFamily="18" charset="0"/>
              </a:rPr>
              <a:t>antiestrés</a:t>
            </a:r>
            <a:r>
              <a:rPr lang="es-ES" sz="2000" dirty="0">
                <a:latin typeface="Bookman Old Style" panose="02050604050505020204" pitchFamily="18" charset="0"/>
              </a:rPr>
              <a:t> biótico y abiótico. Evaluar la competitividad de cepas.</a:t>
            </a:r>
          </a:p>
          <a:p>
            <a:pPr marL="534988" lvl="0" indent="-342900" algn="just">
              <a:buFont typeface="Wingdings" panose="05000000000000000000" pitchFamily="2" charset="2"/>
              <a:buChar char="ü"/>
            </a:pPr>
            <a:r>
              <a:rPr lang="es-ES" sz="2000" dirty="0">
                <a:latin typeface="Bookman Old Style" panose="02050604050505020204" pitchFamily="18" charset="0"/>
              </a:rPr>
              <a:t>Estudio de seguimiento de las bacterias en el interior de las plantas en gramíneas. </a:t>
            </a:r>
          </a:p>
          <a:p>
            <a:pPr marL="534988" lvl="0" indent="-342900" algn="just">
              <a:buFont typeface="Wingdings" panose="05000000000000000000" pitchFamily="2" charset="2"/>
              <a:buChar char="ü"/>
            </a:pPr>
            <a:r>
              <a:rPr lang="es-ES" sz="2000" dirty="0">
                <a:latin typeface="Bookman Old Style" panose="02050604050505020204" pitchFamily="18" charset="0"/>
              </a:rPr>
              <a:t>Ampliación y conservación del cepario de rizobios del INCA</a:t>
            </a:r>
            <a:r>
              <a:rPr lang="es-ES" sz="2000" dirty="0" smtClean="0">
                <a:latin typeface="Bookman Old Style" panose="02050604050505020204" pitchFamily="18" charset="0"/>
              </a:rPr>
              <a:t>.</a:t>
            </a:r>
          </a:p>
          <a:p>
            <a:pPr lvl="0" algn="just"/>
            <a:endParaRPr lang="es-ES" sz="2000" dirty="0">
              <a:latin typeface="Bookman Old Style" panose="020506040505050202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000" dirty="0" err="1">
                <a:latin typeface="Bookman Old Style" panose="02050604050505020204" pitchFamily="18" charset="0"/>
              </a:rPr>
              <a:t>Screening</a:t>
            </a:r>
            <a:r>
              <a:rPr lang="es-ES" sz="2000" dirty="0">
                <a:latin typeface="Bookman Old Style" panose="02050604050505020204" pitchFamily="18" charset="0"/>
              </a:rPr>
              <a:t> </a:t>
            </a:r>
            <a:r>
              <a:rPr lang="es-ES_tradnl" sz="2000" dirty="0">
                <a:latin typeface="Bookman Old Style" panose="02050604050505020204" pitchFamily="18" charset="0"/>
              </a:rPr>
              <a:t>de las cepas de aisladas en ecosistemas con estrés abiótico para ser empleadas en esquemas de mitigación de las afectaciones producidas por el Cambio Climático. </a:t>
            </a:r>
            <a:endParaRPr lang="es-ES" sz="2000" dirty="0">
              <a:latin typeface="Bookman Old Style" panose="02050604050505020204" pitchFamily="18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751317" y="139213"/>
            <a:ext cx="2683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SALIDAS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75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517710" y="594747"/>
            <a:ext cx="9695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638" lvl="0" indent="-274638"/>
            <a:r>
              <a:rPr lang="es-ES" b="1" dirty="0" smtClean="0"/>
              <a:t>5. </a:t>
            </a:r>
            <a:r>
              <a:rPr lang="es-ES_tradnl" dirty="0" smtClean="0"/>
              <a:t>Mejoramiento </a:t>
            </a:r>
            <a:r>
              <a:rPr lang="es-ES_tradnl" dirty="0"/>
              <a:t>de las propiedades de los suelos por efecto del manejo integrado de nutrientes con el empleo de la biofertilización.</a:t>
            </a:r>
            <a:endParaRPr lang="es-ES" dirty="0"/>
          </a:p>
        </p:txBody>
      </p:sp>
      <p:sp>
        <p:nvSpPr>
          <p:cNvPr id="2" name="Rectángulo 1"/>
          <p:cNvSpPr/>
          <p:nvPr/>
        </p:nvSpPr>
        <p:spPr>
          <a:xfrm>
            <a:off x="1334830" y="2093334"/>
            <a:ext cx="9695914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Bookman Old Style" panose="02050604050505020204" pitchFamily="18" charset="0"/>
              </a:rPr>
              <a:t>Derivado del cumplimiento de las líneas anteriores, mediante el análisis de las propiedades de los diferentes suelos que se estudian.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s-ES" sz="2000" dirty="0" smtClean="0">
              <a:latin typeface="Bookman Old Style" panose="020506040505050202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es-ES" sz="2000" dirty="0">
              <a:latin typeface="Bookman Old Style" panose="02050604050505020204" pitchFamily="18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751317" y="139213"/>
            <a:ext cx="2683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SALIDAS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76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3187337" y="169991"/>
            <a:ext cx="5345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_tradnl" sz="2000" b="1" dirty="0">
                <a:latin typeface="Bookman Old Style" panose="02050604050505020204" pitchFamily="18" charset="0"/>
              </a:rPr>
              <a:t>INDICADORES DE FUNCIONAMIENTO </a:t>
            </a: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5013853"/>
              </p:ext>
            </p:extLst>
          </p:nvPr>
        </p:nvGraphicFramePr>
        <p:xfrm>
          <a:off x="1724297" y="1110343"/>
          <a:ext cx="8667590" cy="375361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7244090"/>
                <a:gridCol w="1423500"/>
              </a:tblGrid>
              <a:tr h="41851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u="none" strike="noStrike" dirty="0">
                          <a:effectLst/>
                          <a:latin typeface="Bookman Old Style" panose="02050604050505020204" pitchFamily="18" charset="0"/>
                        </a:rPr>
                        <a:t>Indicadores</a:t>
                      </a:r>
                      <a:endParaRPr lang="es-ES" sz="2000" b="1" i="1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Total</a:t>
                      </a:r>
                      <a:endParaRPr lang="es-ES" sz="2000" b="1" i="1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50077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Premios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ACC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92719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Premios Innovación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18515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Premios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MINAG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18515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Premios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CITMA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8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18515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Premio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MES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70398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Publicaciones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de Impacto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20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45311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Publicaciones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en otras revistas Nacionales </a:t>
                      </a:r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y</a:t>
                      </a:r>
                      <a:r>
                        <a:rPr lang="es-ES" sz="2000" u="none" strike="noStrike" baseline="0" dirty="0" smtClean="0"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extranjeras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70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2105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Libros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0312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187337" y="169991"/>
            <a:ext cx="5345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_tradnl" sz="2000" b="1" dirty="0">
                <a:latin typeface="Bookman Old Style" panose="02050604050505020204" pitchFamily="18" charset="0"/>
              </a:rPr>
              <a:t>INDICADORES DE FUNCIONAMIENTO </a:t>
            </a: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347762"/>
              </p:ext>
            </p:extLst>
          </p:nvPr>
        </p:nvGraphicFramePr>
        <p:xfrm>
          <a:off x="2054711" y="1075764"/>
          <a:ext cx="7519595" cy="3687777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5946531"/>
                <a:gridCol w="1573064"/>
              </a:tblGrid>
              <a:tr h="395361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u="none" strike="noStrike" dirty="0">
                          <a:effectLst/>
                          <a:latin typeface="Bookman Old Style" panose="02050604050505020204" pitchFamily="18" charset="0"/>
                        </a:rPr>
                        <a:t>Indicadores</a:t>
                      </a:r>
                      <a:endParaRPr lang="es-ES" sz="2000" b="1" i="1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Total</a:t>
                      </a:r>
                      <a:endParaRPr lang="es-ES" sz="2000" b="1" i="1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301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Doctorados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defendidos internos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341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Doctorados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defendidos externos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12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25918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Doctorados tutorados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15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07998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Doctorados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de Segundo Nivel defendidos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30009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Maestrías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defendidas internas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11381">
                <a:tc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Maestrías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defendidas externas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 </a:t>
                      </a:r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10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6587" marR="6587" marT="658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967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187337" y="169991"/>
            <a:ext cx="5345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_tradnl" sz="2000" b="1" dirty="0">
                <a:latin typeface="Bookman Old Style" panose="02050604050505020204" pitchFamily="18" charset="0"/>
              </a:rPr>
              <a:t>INDICADORES DE FUNCIONAMIENTO </a:t>
            </a: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062570"/>
              </p:ext>
            </p:extLst>
          </p:nvPr>
        </p:nvGraphicFramePr>
        <p:xfrm>
          <a:off x="1613646" y="1047645"/>
          <a:ext cx="9197788" cy="5107366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4442909"/>
                <a:gridCol w="1344706"/>
                <a:gridCol w="3410173"/>
              </a:tblGrid>
              <a:tr h="30152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b="1" u="none" strike="noStrike" dirty="0">
                          <a:effectLst/>
                          <a:latin typeface="Bookman Old Style" panose="02050604050505020204" pitchFamily="18" charset="0"/>
                        </a:rPr>
                        <a:t>Indicadores</a:t>
                      </a:r>
                      <a:endParaRPr lang="es-ES" sz="2000" b="1" i="1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2000" b="1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Total</a:t>
                      </a:r>
                      <a:endParaRPr lang="es-ES" sz="2000" b="1" i="1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4861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Introducción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y Extensión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Azofert-A 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2501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Azofer-M 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01529">
                <a:tc rowSpan="6"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Generalizaciones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ejecutadas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maiz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0152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frijol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0152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pastos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0152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sorgo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0152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Azofert-F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3394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Azofert-S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03810">
                <a:tc rowSpan="5">
                  <a:txBody>
                    <a:bodyPr/>
                    <a:lstStyle/>
                    <a:p>
                      <a:pPr algn="l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  Registro 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y patente de productos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 smtClean="0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nueva formulación de micorriza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6441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Azofert-F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2501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Azofert-S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44717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>
                          <a:effectLst/>
                          <a:latin typeface="Bookman Old Style" panose="02050604050505020204" pitchFamily="18" charset="0"/>
                        </a:rPr>
                        <a:t>Azofert-A</a:t>
                      </a:r>
                      <a:endParaRPr lang="es-ES" sz="20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057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2000" u="none" strike="noStrike" dirty="0" err="1">
                          <a:effectLst/>
                          <a:latin typeface="Bookman Old Style" panose="02050604050505020204" pitchFamily="18" charset="0"/>
                        </a:rPr>
                        <a:t>Azofert</a:t>
                      </a:r>
                      <a:r>
                        <a:rPr lang="es-ES" sz="2000" u="none" strike="noStrike" dirty="0">
                          <a:effectLst/>
                          <a:latin typeface="Bookman Old Style" panose="02050604050505020204" pitchFamily="18" charset="0"/>
                        </a:rPr>
                        <a:t>-M</a:t>
                      </a:r>
                      <a:endParaRPr lang="es-ES" sz="20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694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294378" y="2069508"/>
            <a:ext cx="4984067" cy="3785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40005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Fisiología </a:t>
            </a: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del </a:t>
            </a:r>
            <a:r>
              <a:rPr lang="es-ES" sz="20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Estrés</a:t>
            </a:r>
          </a:p>
          <a:p>
            <a:pPr marL="40005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Productos Bioactivos</a:t>
            </a:r>
          </a:p>
          <a:p>
            <a:pPr marL="40005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Mejoramiento Genético</a:t>
            </a:r>
          </a:p>
          <a:p>
            <a:pPr marL="40005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Manejo </a:t>
            </a: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sostenible de agroecosistemas. </a:t>
            </a:r>
            <a:endParaRPr lang="es-ES" sz="2000" dirty="0" smtClean="0">
              <a:solidFill>
                <a:srgbClr val="000000"/>
              </a:solidFill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40005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Colaboración </a:t>
            </a: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con el Departamento Matemática Aplicada y con el </a:t>
            </a:r>
            <a:r>
              <a:rPr lang="es-ES" sz="20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Dpto. </a:t>
            </a: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de Informatización.</a:t>
            </a:r>
            <a:endParaRPr lang="es-ES" sz="20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257171" y="343412"/>
            <a:ext cx="7659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000" b="1" cap="all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Colaboración </a:t>
            </a:r>
            <a:endParaRPr lang="es-ES" sz="20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532110" y="1836592"/>
            <a:ext cx="4871545" cy="48167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Bookman Old Style" panose="02050604050505020204" pitchFamily="18" charset="0"/>
              </a:rPr>
              <a:t>CENSA 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Bookman Old Style" panose="02050604050505020204" pitchFamily="18" charset="0"/>
              </a:rPr>
              <a:t>INISAV 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Bookman Old Style" panose="02050604050505020204" pitchFamily="18" charset="0"/>
              </a:rPr>
              <a:t>Colaboración con diferentes Instituciones en el marco de la Red de Micorrizas.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Bookman Old Style" panose="02050604050505020204" pitchFamily="18" charset="0"/>
              </a:rPr>
              <a:t>LABIOFAM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 err="1">
                <a:latin typeface="Bookman Old Style" panose="02050604050505020204" pitchFamily="18" charset="0"/>
              </a:rPr>
              <a:t>Fac</a:t>
            </a:r>
            <a:r>
              <a:rPr lang="es-ES" dirty="0">
                <a:latin typeface="Bookman Old Style" panose="02050604050505020204" pitchFamily="18" charset="0"/>
              </a:rPr>
              <a:t>. Biología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Bookman Old Style" panose="02050604050505020204" pitchFamily="18" charset="0"/>
              </a:rPr>
              <a:t>Instituto de Pastos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Bookman Old Style" panose="02050604050505020204" pitchFamily="18" charset="0"/>
              </a:rPr>
              <a:t>ICA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Bookman Old Style" panose="02050604050505020204" pitchFamily="18" charset="0"/>
              </a:rPr>
              <a:t>INIVIT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Bookman Old Style" panose="02050604050505020204" pitchFamily="18" charset="0"/>
              </a:rPr>
              <a:t>INAF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Bookman Old Style" panose="02050604050505020204" pitchFamily="18" charset="0"/>
              </a:rPr>
              <a:t>IIT</a:t>
            </a:r>
          </a:p>
          <a:p>
            <a:pPr marL="285750" lvl="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Bookman Old Style" panose="02050604050505020204" pitchFamily="18" charset="0"/>
              </a:rPr>
              <a:t>EEPF Indio </a:t>
            </a:r>
            <a:r>
              <a:rPr lang="es-ES" dirty="0" err="1">
                <a:latin typeface="Bookman Old Style" panose="02050604050505020204" pitchFamily="18" charset="0"/>
              </a:rPr>
              <a:t>Hatuey</a:t>
            </a:r>
            <a:endParaRPr lang="es-ES" dirty="0">
              <a:latin typeface="Bookman Old Style" panose="02050604050505020204" pitchFamily="18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Bookman Old Style" panose="02050604050505020204" pitchFamily="18" charset="0"/>
              </a:rPr>
              <a:t>Grupos Empresariales</a:t>
            </a:r>
          </a:p>
        </p:txBody>
      </p:sp>
      <p:sp>
        <p:nvSpPr>
          <p:cNvPr id="8" name="Rectángulo 7"/>
          <p:cNvSpPr/>
          <p:nvPr/>
        </p:nvSpPr>
        <p:spPr>
          <a:xfrm>
            <a:off x="1378995" y="1221849"/>
            <a:ext cx="4814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cap="all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Campos </a:t>
            </a:r>
            <a:r>
              <a:rPr lang="es-ES" b="1" cap="all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Estratégicos y Dptos. del INCA</a:t>
            </a:r>
            <a:endParaRPr lang="es-ES" dirty="0"/>
          </a:p>
        </p:txBody>
      </p:sp>
      <p:sp>
        <p:nvSpPr>
          <p:cNvPr id="9" name="Rectángulo 8"/>
          <p:cNvSpPr/>
          <p:nvPr/>
        </p:nvSpPr>
        <p:spPr>
          <a:xfrm>
            <a:off x="6560466" y="1221849"/>
            <a:ext cx="4814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cap="all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Instituciones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827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374517" y="2116805"/>
            <a:ext cx="9487923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Bookman Old Style" panose="02050604050505020204" pitchFamily="18" charset="0"/>
              </a:rPr>
              <a:t>Actualización </a:t>
            </a:r>
            <a:r>
              <a:rPr lang="es-ES" sz="2000" dirty="0">
                <a:latin typeface="Bookman Old Style" panose="02050604050505020204" pitchFamily="18" charset="0"/>
              </a:rPr>
              <a:t>sistemática pagina web.</a:t>
            </a:r>
          </a:p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</a:rPr>
              <a:t>Establecimiento de Bases de datos de los principales resultados obtenidos.</a:t>
            </a:r>
          </a:p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</a:rPr>
              <a:t>Integrada con los megaproyectos, programa de doctorado y maestría.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123165" y="582444"/>
            <a:ext cx="4096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cap="all" dirty="0">
                <a:latin typeface="Bookman Old Style" panose="02050604050505020204" pitchFamily="18" charset="0"/>
              </a:rPr>
              <a:t>Consolidación de </a:t>
            </a:r>
            <a:r>
              <a:rPr lang="es-ES" sz="2000" b="1" cap="all" dirty="0" smtClean="0">
                <a:latin typeface="Bookman Old Style" panose="02050604050505020204" pitchFamily="18" charset="0"/>
              </a:rPr>
              <a:t>Redes</a:t>
            </a:r>
          </a:p>
        </p:txBody>
      </p:sp>
      <p:sp>
        <p:nvSpPr>
          <p:cNvPr id="6" name="Rectángulo 5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294378" y="1500821"/>
            <a:ext cx="50642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b="1" cap="all" dirty="0">
                <a:latin typeface="Bookman Old Style" panose="02050604050505020204" pitchFamily="18" charset="0"/>
              </a:rPr>
              <a:t>Perfeccionamiento de Red de HMA</a:t>
            </a:r>
            <a:endParaRPr lang="es-ES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66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3187337" y="169991"/>
            <a:ext cx="5893600" cy="2094420"/>
            <a:chOff x="3187337" y="169991"/>
            <a:chExt cx="5893600" cy="2094420"/>
          </a:xfrm>
        </p:grpSpPr>
        <p:sp>
          <p:nvSpPr>
            <p:cNvPr id="3" name="CuadroTexto 2"/>
            <p:cNvSpPr txBox="1"/>
            <p:nvPr/>
          </p:nvSpPr>
          <p:spPr>
            <a:xfrm>
              <a:off x="3187337" y="169991"/>
              <a:ext cx="53450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es-ES_tradnl" sz="2000" b="1" cap="all" dirty="0" smtClean="0">
                  <a:latin typeface="Bookman Old Style" panose="02050604050505020204" pitchFamily="18" charset="0"/>
                </a:rPr>
                <a:t>Capital humano</a:t>
              </a:r>
              <a:endParaRPr lang="es-ES" sz="2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endParaRPr>
            </a:p>
          </p:txBody>
        </p:sp>
        <p:sp>
          <p:nvSpPr>
            <p:cNvPr id="4" name="Rectángulo 3"/>
            <p:cNvSpPr/>
            <p:nvPr/>
          </p:nvSpPr>
          <p:spPr>
            <a:xfrm>
              <a:off x="3930868" y="710139"/>
              <a:ext cx="5150069" cy="15542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 algn="just">
                <a:spcBef>
                  <a:spcPts val="600"/>
                </a:spcBef>
                <a:buFont typeface="Symbol" panose="05050102010706020507" pitchFamily="18" charset="2"/>
                <a:buChar char=""/>
              </a:pPr>
              <a:r>
                <a:rPr lang="es-ES" sz="2000" dirty="0">
                  <a:solidFill>
                    <a:srgbClr val="000000"/>
                  </a:solidFill>
                  <a:latin typeface="Bookman Old Style" panose="02050604050505020204" pitchFamily="18" charset="0"/>
                  <a:ea typeface="Times New Roman" panose="02020603050405020304" pitchFamily="18" charset="0"/>
                </a:rPr>
                <a:t>Investigadores: 17</a:t>
              </a:r>
              <a:endParaRPr lang="es-ES" sz="2000" dirty="0">
                <a:latin typeface="Bookman Old Style" panose="02050604050505020204" pitchFamily="18" charset="0"/>
                <a:ea typeface="Times New Roman" panose="02020603050405020304" pitchFamily="18" charset="0"/>
              </a:endParaRPr>
            </a:p>
            <a:p>
              <a:pPr marL="342900" lvl="0" indent="-342900" algn="just">
                <a:spcBef>
                  <a:spcPts val="600"/>
                </a:spcBef>
                <a:buFont typeface="Symbol" panose="05050102010706020507" pitchFamily="18" charset="2"/>
                <a:buChar char=""/>
              </a:pPr>
              <a:r>
                <a:rPr lang="es-ES" sz="2000" dirty="0">
                  <a:solidFill>
                    <a:srgbClr val="000000"/>
                  </a:solidFill>
                  <a:latin typeface="Bookman Old Style" panose="02050604050505020204" pitchFamily="18" charset="0"/>
                  <a:ea typeface="Times New Roman" panose="02020603050405020304" pitchFamily="18" charset="0"/>
                </a:rPr>
                <a:t>Especialistas: 15</a:t>
              </a:r>
              <a:endParaRPr lang="es-ES" sz="2000" dirty="0">
                <a:latin typeface="Bookman Old Style" panose="02050604050505020204" pitchFamily="18" charset="0"/>
                <a:ea typeface="Times New Roman" panose="02020603050405020304" pitchFamily="18" charset="0"/>
              </a:endParaRPr>
            </a:p>
            <a:p>
              <a:pPr marL="342900" lvl="0" indent="-342900" algn="just">
                <a:spcBef>
                  <a:spcPts val="600"/>
                </a:spcBef>
                <a:buFont typeface="Symbol" panose="05050102010706020507" pitchFamily="18" charset="2"/>
                <a:buChar char=""/>
              </a:pPr>
              <a:r>
                <a:rPr lang="es-ES" sz="2000" dirty="0">
                  <a:solidFill>
                    <a:srgbClr val="000000"/>
                  </a:solidFill>
                  <a:latin typeface="Bookman Old Style" panose="02050604050505020204" pitchFamily="18" charset="0"/>
                  <a:ea typeface="Times New Roman" panose="02020603050405020304" pitchFamily="18" charset="0"/>
                </a:rPr>
                <a:t>Técnicos: 21 </a:t>
              </a:r>
              <a:endParaRPr lang="es-ES" sz="2000" dirty="0">
                <a:latin typeface="Bookman Old Style" panose="02050604050505020204" pitchFamily="18" charset="0"/>
                <a:ea typeface="Times New Roman" panose="02020603050405020304" pitchFamily="18" charset="0"/>
              </a:endParaRPr>
            </a:p>
            <a:p>
              <a:pPr marL="342900" lvl="0" indent="-342900" algn="just">
                <a:spcBef>
                  <a:spcPts val="600"/>
                </a:spcBef>
                <a:buFont typeface="Symbol" panose="05050102010706020507" pitchFamily="18" charset="2"/>
                <a:buChar char=""/>
              </a:pPr>
              <a:r>
                <a:rPr lang="es-ES" sz="2000" dirty="0">
                  <a:solidFill>
                    <a:srgbClr val="000000"/>
                  </a:solidFill>
                  <a:latin typeface="Bookman Old Style" panose="02050604050505020204" pitchFamily="18" charset="0"/>
                  <a:ea typeface="Times New Roman" panose="02020603050405020304" pitchFamily="18" charset="0"/>
                </a:rPr>
                <a:t>Obreros y auxiliar de laboratorio: 2</a:t>
              </a:r>
              <a:endParaRPr lang="es-ES" sz="20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5" name="Rectángulo 4"/>
          <p:cNvSpPr/>
          <p:nvPr/>
        </p:nvSpPr>
        <p:spPr>
          <a:xfrm>
            <a:off x="2421262" y="2773741"/>
            <a:ext cx="76778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algn="ctr">
              <a:spcAft>
                <a:spcPts val="0"/>
              </a:spcAft>
            </a:pPr>
            <a:r>
              <a:rPr lang="es-ES" sz="2000" b="1" cap="all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Infraestructura que dispone el campo </a:t>
            </a:r>
            <a:r>
              <a:rPr lang="es-ES" sz="2000" b="1" cap="all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estratégico</a:t>
            </a:r>
          </a:p>
          <a:p>
            <a:pPr marL="57150" algn="ctr">
              <a:spcAft>
                <a:spcPts val="0"/>
              </a:spcAft>
            </a:pPr>
            <a:endParaRPr lang="es-ES" sz="20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Laboratorio de Análisis de Suelo y Planta</a:t>
            </a:r>
            <a:endParaRPr lang="es-ES" sz="20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Laboratorio de HMA</a:t>
            </a:r>
            <a:endParaRPr lang="es-ES" sz="20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Laboratorio de </a:t>
            </a:r>
            <a:r>
              <a:rPr lang="es-ES" sz="2000" dirty="0" err="1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Rizobacterias</a:t>
            </a: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endParaRPr lang="es-ES" sz="20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Cepario HMA </a:t>
            </a:r>
            <a:endParaRPr lang="es-ES" sz="20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Planta de Producción de Biofertilizante con </a:t>
            </a:r>
            <a:r>
              <a:rPr lang="es-ES" sz="2000" dirty="0" err="1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rizobacterias</a:t>
            </a: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endParaRPr lang="es-ES" sz="20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Cepario </a:t>
            </a:r>
            <a:r>
              <a:rPr lang="es-ES" sz="2000" dirty="0" err="1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Rizobacterias</a:t>
            </a:r>
            <a:endParaRPr lang="es-ES" sz="20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Invernadero Planta de Producción de EcoMic</a:t>
            </a:r>
            <a:r>
              <a:rPr lang="es-ES" sz="2000" baseline="30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®</a:t>
            </a: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endParaRPr lang="es-ES" sz="20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Locales de trabajo de gabinete </a:t>
            </a:r>
            <a:endParaRPr lang="es-ES" sz="20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Facilidades del Laboratorio Biología Molecular INCA </a:t>
            </a:r>
            <a:endParaRPr lang="es-ES" sz="20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63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035852" y="1717449"/>
            <a:ext cx="9359463" cy="36317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ES" sz="2000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Nuevo </a:t>
            </a: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cepario de HMA.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Mejoramiento de la infraestructura constructiva del Dpto.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Completamiento y puesta en marcha de equipamiento de laboratorio.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Suministros estables de reactivos e insumos.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Transporte 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Planta </a:t>
            </a:r>
            <a:r>
              <a:rPr lang="es-ES" sz="2000" dirty="0" err="1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LicoMic</a:t>
            </a:r>
            <a:r>
              <a:rPr lang="es-ES" sz="2000" baseline="30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®</a:t>
            </a:r>
            <a:endParaRPr lang="es-ES" sz="2000" dirty="0">
              <a:solidFill>
                <a:srgbClr val="000000"/>
              </a:solidFill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Completar las necesidades del Capital Humano.</a:t>
            </a:r>
          </a:p>
          <a:p>
            <a:pPr marL="57150" algn="just">
              <a:spcBef>
                <a:spcPts val="600"/>
              </a:spcBef>
              <a:spcAft>
                <a:spcPts val="600"/>
              </a:spcAft>
            </a:pP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es-ES" sz="20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097663" y="555164"/>
            <a:ext cx="22012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" algn="ctr">
              <a:spcAft>
                <a:spcPts val="0"/>
              </a:spcAft>
            </a:pPr>
            <a:r>
              <a:rPr lang="es-ES" sz="2000" b="1" cap="all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Necesidades</a:t>
            </a:r>
          </a:p>
        </p:txBody>
      </p:sp>
    </p:spTree>
    <p:extLst>
      <p:ext uri="{BB962C8B-B14F-4D97-AF65-F5344CB8AC3E}">
        <p14:creationId xmlns:p14="http://schemas.microsoft.com/office/powerpoint/2010/main" val="104375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520044" y="1695225"/>
            <a:ext cx="9381505" cy="47551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es-ES" sz="2400" dirty="0">
                <a:latin typeface="Bookman Old Style" panose="02050604050505020204" pitchFamily="18" charset="0"/>
              </a:rPr>
              <a:t>Manejo de la simbiosis micorrícica efectiva y obtención de sistemas de suministro de nutrientes.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es-ES" sz="2400" dirty="0">
                <a:latin typeface="Bookman Old Style" panose="02050604050505020204" pitchFamily="18" charset="0"/>
              </a:rPr>
              <a:t>Desarrollo y tecnologías de producción de biofertilizantes micorrícicos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es-ES" sz="2400" dirty="0">
                <a:latin typeface="Bookman Old Style" panose="02050604050505020204" pitchFamily="18" charset="0"/>
              </a:rPr>
              <a:t>Desarrollo, producción y tecnologías de aplicación de productos biofertilizantes en base a </a:t>
            </a:r>
            <a:r>
              <a:rPr lang="es-ES" sz="2400" dirty="0" err="1">
                <a:latin typeface="Bookman Old Style" panose="02050604050505020204" pitchFamily="18" charset="0"/>
              </a:rPr>
              <a:t>Bradyrhizobium</a:t>
            </a:r>
            <a:r>
              <a:rPr lang="es-ES" sz="2400" dirty="0">
                <a:latin typeface="Bookman Old Style" panose="02050604050505020204" pitchFamily="18" charset="0"/>
              </a:rPr>
              <a:t>/</a:t>
            </a:r>
            <a:r>
              <a:rPr lang="es-ES" sz="2400" dirty="0" err="1">
                <a:latin typeface="Bookman Old Style" panose="02050604050505020204" pitchFamily="18" charset="0"/>
              </a:rPr>
              <a:t>Rhizobium</a:t>
            </a:r>
            <a:r>
              <a:rPr lang="es-ES" sz="2400" dirty="0">
                <a:latin typeface="Bookman Old Style" panose="02050604050505020204" pitchFamily="18" charset="0"/>
              </a:rPr>
              <a:t>.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es-ES" sz="2400" dirty="0" smtClean="0">
                <a:latin typeface="Bookman Old Style" panose="02050604050505020204" pitchFamily="18" charset="0"/>
              </a:rPr>
              <a:t>Mecanismos </a:t>
            </a:r>
            <a:r>
              <a:rPr lang="es-ES" sz="2400" dirty="0">
                <a:latin typeface="Bookman Old Style" panose="02050604050505020204" pitchFamily="18" charset="0"/>
              </a:rPr>
              <a:t>inherentes a un funcionamiento micorrícico efectivo y relacionados con la bioprotección, el </a:t>
            </a:r>
            <a:r>
              <a:rPr lang="es-ES" sz="2400" dirty="0" err="1">
                <a:latin typeface="Bookman Old Style" panose="02050604050505020204" pitchFamily="18" charset="0"/>
              </a:rPr>
              <a:t>endosporismo</a:t>
            </a:r>
            <a:r>
              <a:rPr lang="es-ES" sz="2400" dirty="0">
                <a:latin typeface="Bookman Old Style" panose="02050604050505020204" pitchFamily="18" charset="0"/>
              </a:rPr>
              <a:t>, el efecto de permanencia de las cepas inoculadas, la toma de agua y la recomendación de cepas </a:t>
            </a:r>
            <a:r>
              <a:rPr lang="es-ES" sz="2400" dirty="0" smtClean="0">
                <a:latin typeface="Bookman Old Style" panose="02050604050505020204" pitchFamily="18" charset="0"/>
              </a:rPr>
              <a:t>eficientes</a:t>
            </a:r>
            <a:endParaRPr lang="es-ES" sz="2400" dirty="0">
              <a:latin typeface="Bookman Old Style" panose="020506040505050202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767580" y="101774"/>
            <a:ext cx="4886433" cy="51706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24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Cumplimiento </a:t>
            </a:r>
            <a:r>
              <a:rPr lang="es-ES" sz="24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2010-2015</a:t>
            </a:r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68884" y="956977"/>
            <a:ext cx="2683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LINEAS PRINCIPALES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523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1912638" y="2017295"/>
            <a:ext cx="9019329" cy="26407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4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Elephant" panose="0202090409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Campo </a:t>
            </a:r>
            <a:r>
              <a:rPr lang="es-ES" sz="4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Elephant" panose="0202090409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estratégico</a:t>
            </a:r>
          </a:p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4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Elephant" panose="0202090409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Biofertilizantes y Nutrición </a:t>
            </a:r>
          </a:p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4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Elephant" panose="0202090409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las Plantas</a:t>
            </a:r>
            <a:endParaRPr lang="es-ES" sz="4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Elephant" panose="02020904090505020303" pitchFamily="18" charset="0"/>
            </a:endParaRPr>
          </a:p>
        </p:txBody>
      </p:sp>
      <p:pic>
        <p:nvPicPr>
          <p:cNvPr id="14" name="Imagen 13" descr="Logo%20Inca"/>
          <p:cNvPicPr/>
          <p:nvPr/>
        </p:nvPicPr>
        <p:blipFill rotWithShape="1">
          <a:blip r:embed="rId2" cstate="print"/>
          <a:srcRect l="6400" t="4471" r="9584" b="11623"/>
          <a:stretch/>
        </p:blipFill>
        <p:spPr bwMode="auto">
          <a:xfrm>
            <a:off x="1506931" y="577901"/>
            <a:ext cx="1192378" cy="59984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5591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195128"/>
              </p:ext>
            </p:extLst>
          </p:nvPr>
        </p:nvGraphicFramePr>
        <p:xfrm>
          <a:off x="1803783" y="744921"/>
          <a:ext cx="9563153" cy="594666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7602363"/>
                <a:gridCol w="1960790"/>
              </a:tblGrid>
              <a:tr h="18594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  <a:latin typeface="Bookman Old Style" panose="02050604050505020204" pitchFamily="18" charset="0"/>
                        </a:rPr>
                        <a:t>Indicadores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u="none" strike="noStrike" dirty="0">
                          <a:effectLst/>
                          <a:latin typeface="Bookman Old Style" panose="02050604050505020204" pitchFamily="18" charset="0"/>
                        </a:rPr>
                        <a:t>Total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Bookman Old Style" panose="02050604050505020204" pitchFamily="18" charset="0"/>
                        </a:rPr>
                        <a:t>Premios ACC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Premios MINAG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Premios CITMA Prov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Premio MES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Premio MES Ambiental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Distinción Especial del Ministro del MES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53291">
                <a:tc>
                  <a:txBody>
                    <a:bodyPr/>
                    <a:lstStyle/>
                    <a:p>
                      <a:pPr algn="just" fontAlgn="ctr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Premio del INCA al Resultado de mayor trascendencia y originalidad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Publicaciones de Impacto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Publicaciones en Revistas Nacionales 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16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Cultivos Tropicales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60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Publicaciones en Revistas extranjeras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Libros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Doctorados defendidos internos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Doctorados tutorados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22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Maestrías defendidas internas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Registro y patente de productos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Proyectos Nacionales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22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Proyectos Internacionales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u="none" strike="noStrike"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es-ES" sz="1800" b="0" i="0" u="none" strike="noStrike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85943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u="none" strike="noStrike" dirty="0">
                          <a:effectLst/>
                          <a:latin typeface="Bookman Old Style" panose="02050604050505020204" pitchFamily="18" charset="0"/>
                        </a:rPr>
                        <a:t>Informe Final de Proyectos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u="none" strike="noStrike" dirty="0">
                          <a:effectLst/>
                          <a:latin typeface="Bookman Old Style" panose="02050604050505020204" pitchFamily="18" charset="0"/>
                        </a:rPr>
                        <a:t>5</a:t>
                      </a:r>
                      <a:endParaRPr lang="es-ES" sz="1800" b="0" i="0" u="none" strike="noStrike" dirty="0">
                        <a:solidFill>
                          <a:srgbClr val="000000"/>
                        </a:solidFill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9297" marR="9297" marT="9297" marB="0" anchor="b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3187337" y="169991"/>
            <a:ext cx="5345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_tradnl" sz="2000" b="1" dirty="0">
                <a:latin typeface="Bookman Old Style" panose="02050604050505020204" pitchFamily="18" charset="0"/>
              </a:rPr>
              <a:t>INDICADORES DE FUNCIONAMIENTO </a:t>
            </a:r>
            <a:endPara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8984303" y="62175"/>
            <a:ext cx="3044786" cy="344676"/>
            <a:chOff x="9520331" y="225425"/>
            <a:chExt cx="3044786" cy="344676"/>
          </a:xfrm>
        </p:grpSpPr>
        <p:sp>
          <p:nvSpPr>
            <p:cNvPr id="11" name="Rectángulo 10"/>
            <p:cNvSpPr/>
            <p:nvPr/>
          </p:nvSpPr>
          <p:spPr>
            <a:xfrm>
              <a:off x="9727324" y="225425"/>
              <a:ext cx="2837793" cy="344676"/>
            </a:xfrm>
            <a:prstGeom prst="rect">
              <a:avLst/>
            </a:prstGeom>
            <a:solidFill>
              <a:srgbClr val="979B9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0" name="Rectángulo 9"/>
            <p:cNvSpPr/>
            <p:nvPr/>
          </p:nvSpPr>
          <p:spPr>
            <a:xfrm>
              <a:off x="9520331" y="225425"/>
              <a:ext cx="3002745" cy="3220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28600" algn="ctr">
                <a:lnSpc>
                  <a:spcPct val="115000"/>
                </a:lnSpc>
                <a:spcAft>
                  <a:spcPts val="0"/>
                </a:spcAft>
              </a:pPr>
              <a:r>
                <a:rPr lang="es-ES" sz="1400" b="1" cap="all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Cumplimiento 2010-2015</a:t>
              </a:r>
              <a:endParaRPr lang="es-E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038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566040" y="1855964"/>
            <a:ext cx="9233338" cy="31140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Generalización </a:t>
            </a: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 EcoMic</a:t>
            </a:r>
            <a:r>
              <a:rPr lang="es-ES" sz="2000" baseline="30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®</a:t>
            </a: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cultivos </a:t>
            </a:r>
            <a:r>
              <a:rPr lang="es-ES" sz="2000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maíz, frijol</a:t>
            </a: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soya, yuca, boniato, pastos y forrajes.</a:t>
            </a:r>
          </a:p>
          <a:p>
            <a:pPr marL="342900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Generalización del EcoMic</a:t>
            </a:r>
            <a:r>
              <a:rPr lang="es-ES" sz="2000" baseline="30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®</a:t>
            </a: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en producción de posturas de frutales.</a:t>
            </a:r>
          </a:p>
          <a:p>
            <a:pPr marL="342900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Generalización del </a:t>
            </a:r>
            <a:r>
              <a:rPr lang="es-ES" sz="20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Azofert</a:t>
            </a: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en: soya Jovellanos y UAM C. de </a:t>
            </a:r>
            <a:r>
              <a:rPr lang="es-ES" sz="2000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Ávila.</a:t>
            </a:r>
            <a:endParaRPr lang="es-ES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285750"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Extensión del EcoMic</a:t>
            </a:r>
            <a:r>
              <a:rPr lang="es-ES" sz="2000" baseline="30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®</a:t>
            </a: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en: perennes, viveros de frutales, fincas integrales de frutales, ornamentales y jardinería</a:t>
            </a:r>
            <a:r>
              <a:rPr lang="es-ES" sz="2000" dirty="0" smtClean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710410" y="786013"/>
            <a:ext cx="64908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cap="all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Campañas</a:t>
            </a:r>
            <a:r>
              <a:rPr lang="es-ES" b="1" cap="all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generalización y </a:t>
            </a:r>
            <a:r>
              <a:rPr lang="es-ES" b="1" cap="all" dirty="0" smtClean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extensiones</a:t>
            </a:r>
            <a:endParaRPr lang="es-ES" cap="all" dirty="0">
              <a:solidFill>
                <a:srgbClr val="000000"/>
              </a:solidFill>
              <a:latin typeface="Bookman Old Style" panose="02050604050505020204" pitchFamily="18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8984303" y="62175"/>
            <a:ext cx="3044786" cy="344676"/>
            <a:chOff x="9520331" y="225425"/>
            <a:chExt cx="3044786" cy="344676"/>
          </a:xfrm>
        </p:grpSpPr>
        <p:sp>
          <p:nvSpPr>
            <p:cNvPr id="8" name="Rectángulo 7"/>
            <p:cNvSpPr/>
            <p:nvPr/>
          </p:nvSpPr>
          <p:spPr>
            <a:xfrm>
              <a:off x="9727324" y="225425"/>
              <a:ext cx="2837793" cy="344676"/>
            </a:xfrm>
            <a:prstGeom prst="rect">
              <a:avLst/>
            </a:prstGeom>
            <a:solidFill>
              <a:srgbClr val="979B9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9520331" y="225425"/>
              <a:ext cx="3002745" cy="3220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28600" algn="ctr">
                <a:lnSpc>
                  <a:spcPct val="115000"/>
                </a:lnSpc>
                <a:spcAft>
                  <a:spcPts val="0"/>
                </a:spcAft>
              </a:pPr>
              <a:r>
                <a:rPr lang="es-ES" sz="1400" b="1" cap="all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ookman Old Style" panose="02050604050505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Cumplimiento 2010-2015</a:t>
              </a:r>
              <a:endParaRPr lang="es-E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82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2929042" y="2239362"/>
            <a:ext cx="6175769" cy="17912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4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Elephant" panose="020209040905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4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Elephant" panose="0202090409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50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893411" y="1087917"/>
            <a:ext cx="10700083" cy="5509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457200" lvl="0" indent="-457200" algn="just">
              <a:buFont typeface="+mj-lt"/>
              <a:buAutoNum type="arabicPeriod"/>
            </a:pPr>
            <a:r>
              <a:rPr lang="es-ES" sz="2200" dirty="0">
                <a:latin typeface="Bookman Old Style" panose="02050604050505020204" pitchFamily="18" charset="0"/>
              </a:rPr>
              <a:t>Manejo de la simbiosis micorrícica efectiva y obtención de sistemas de suministro de nutrientes.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ES" sz="2200" dirty="0">
                <a:latin typeface="Bookman Old Style" panose="02050604050505020204" pitchFamily="18" charset="0"/>
              </a:rPr>
              <a:t>Producción de biofertilizantes </a:t>
            </a:r>
          </a:p>
          <a:p>
            <a:pPr marL="1162050" indent="-615950" algn="just">
              <a:tabLst>
                <a:tab pos="1162050" algn="l"/>
              </a:tabLst>
            </a:pPr>
            <a:r>
              <a:rPr lang="es-ES" sz="2200" dirty="0">
                <a:latin typeface="Bookman Old Style" panose="02050604050505020204" pitchFamily="18" charset="0"/>
              </a:rPr>
              <a:t>2.1. Desarrollo de tecnologías de producción de biofertilizantes micorrícicos</a:t>
            </a:r>
          </a:p>
          <a:p>
            <a:pPr marL="1162050" indent="-615950" algn="just"/>
            <a:r>
              <a:rPr lang="es-ES" sz="2200" dirty="0">
                <a:latin typeface="Bookman Old Style" panose="02050604050505020204" pitchFamily="18" charset="0"/>
              </a:rPr>
              <a:t>2.2. Desarrollo, producción y tecnologías de aplicación de productos biofertilizantes en base a rizobios.</a:t>
            </a:r>
          </a:p>
          <a:p>
            <a:pPr marL="457200" lvl="0" indent="-457200" algn="just">
              <a:buFont typeface="+mj-lt"/>
              <a:buAutoNum type="arabicPeriod" startAt="3"/>
            </a:pPr>
            <a:r>
              <a:rPr lang="es-ES" sz="2200" dirty="0">
                <a:latin typeface="Bookman Old Style" panose="02050604050505020204" pitchFamily="18" charset="0"/>
              </a:rPr>
              <a:t>Mecanismos inherentes a un funcionamiento micorrícico efectivo y relacionados con la bioprotección, el efecto de permanencia de las cepas inoculadas, las relaciones hídricas y la recomendación de cepas eficientes.</a:t>
            </a:r>
          </a:p>
          <a:p>
            <a:pPr marL="457200" lvl="0" indent="-457200" algn="just">
              <a:buFont typeface="+mj-lt"/>
              <a:buAutoNum type="arabicPeriod" startAt="3"/>
            </a:pPr>
            <a:r>
              <a:rPr lang="es-ES" sz="2200" dirty="0">
                <a:latin typeface="Bookman Old Style" panose="02050604050505020204" pitchFamily="18" charset="0"/>
              </a:rPr>
              <a:t>Nuevos aislamientos cepas de HMA y rizobios en diferentes agroecosistemas, con énfasis en las condiciones de estrés abióticos en diversos suelos.</a:t>
            </a:r>
          </a:p>
          <a:p>
            <a:pPr marL="457200" lvl="0" indent="-457200" algn="just">
              <a:buFont typeface="+mj-lt"/>
              <a:buAutoNum type="arabicPeriod" startAt="3"/>
            </a:pPr>
            <a:r>
              <a:rPr lang="es-ES_tradnl" sz="2200" dirty="0">
                <a:latin typeface="Bookman Old Style" panose="02050604050505020204" pitchFamily="18" charset="0"/>
              </a:rPr>
              <a:t>Mejoramiento de las propiedades de los suelos por efecto del manejo integrado de nutrientes con el empleo de la biofertilización.</a:t>
            </a:r>
            <a:endParaRPr lang="es-ES" sz="2200" dirty="0">
              <a:latin typeface="Bookman Old Style" panose="020506040505050202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215738" y="128817"/>
            <a:ext cx="3752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LINEAS PRINCIPALES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65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517710" y="594747"/>
            <a:ext cx="9695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+mj-lt"/>
              <a:buAutoNum type="arabicPeriod"/>
            </a:pPr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Manejo de la simbiosis micorrícica efectiva y obtención de sistemas de suministro de nutrientes</a:t>
            </a:r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.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15389" y="1276027"/>
            <a:ext cx="11155680" cy="56323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Sistemas de suministro de nutrientes para cultivos </a:t>
            </a:r>
            <a:r>
              <a:rPr lang="es-ES" sz="2000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micorrizados</a:t>
            </a: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como maíz, frijol, arroz, forrajes permanentes y secuencias de cultivos, basados en alternativas nutricionales, </a:t>
            </a:r>
            <a:r>
              <a:rPr lang="es-ES" sz="2000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coinoculación</a:t>
            </a: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,  estimulantes  y  dosis complementarias de abonos y fertilizantes, utilizando índices nutricionales, elementos de balance nutricional e indicadores de funcionamiento micorrícico.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Manejo de la inoculación micorrícica arbuscular vía abonos verdes, cultivos de cobertura e intercalados en  pastos y secuencias de cultivos.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Establecimiento de índices críticos de los macronutrientes, en los sistemas agrícolas </a:t>
            </a:r>
            <a:r>
              <a:rPr lang="es-ES" sz="2000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micorrizados</a:t>
            </a: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con énfasis en los suelos Ferralíticos Rojos.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Perfeccionamiento de los criterios de recomendación y manejo de cepas eficientes de HMA.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Creación de las bases de datos con los resultados experimentales.</a:t>
            </a:r>
            <a:endParaRPr lang="es-ES" sz="2000" dirty="0">
              <a:effectLst/>
              <a:latin typeface="Bookman Old Style" panose="02050604050505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751317" y="139213"/>
            <a:ext cx="2683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SALIDAS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86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517710" y="594747"/>
            <a:ext cx="9695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 smtClean="0"/>
              <a:t>2. Producción </a:t>
            </a:r>
            <a:r>
              <a:rPr lang="es-ES" b="1" dirty="0"/>
              <a:t>de biofertilizantes  </a:t>
            </a:r>
            <a:endParaRPr lang="es-ES" dirty="0"/>
          </a:p>
          <a:p>
            <a:pPr lvl="1"/>
            <a:r>
              <a:rPr lang="es-ES" b="1" dirty="0" smtClean="0"/>
              <a:t>2.1. Desarrollo </a:t>
            </a:r>
            <a:r>
              <a:rPr lang="es-ES" b="1" dirty="0"/>
              <a:t>de tecnologías de producción de biofertilizantes micorrícicos</a:t>
            </a:r>
            <a:endParaRPr lang="es-ES" dirty="0"/>
          </a:p>
        </p:txBody>
      </p:sp>
      <p:sp>
        <p:nvSpPr>
          <p:cNvPr id="2" name="Rectángulo 1"/>
          <p:cNvSpPr/>
          <p:nvPr/>
        </p:nvSpPr>
        <p:spPr>
          <a:xfrm>
            <a:off x="515389" y="1296502"/>
            <a:ext cx="11155680" cy="53245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</a:rPr>
              <a:t>Perfeccionamiento de la tecnología de producción del EcoMic</a:t>
            </a:r>
            <a:r>
              <a:rPr lang="es-ES" sz="2000" baseline="30000" dirty="0" smtClean="0">
                <a:latin typeface="Bookman Old Style" panose="02050604050505020204" pitchFamily="18" charset="0"/>
              </a:rPr>
              <a:t>®</a:t>
            </a:r>
          </a:p>
          <a:p>
            <a:pPr marL="719138" lvl="0" indent="-366713" algn="just">
              <a:buFont typeface="Wingdings" panose="05000000000000000000" pitchFamily="2" charset="2"/>
              <a:buChar char="ü"/>
            </a:pPr>
            <a:r>
              <a:rPr lang="es-ES" sz="2000" dirty="0" smtClean="0">
                <a:latin typeface="Bookman Old Style" panose="02050604050505020204" pitchFamily="18" charset="0"/>
              </a:rPr>
              <a:t>Evaluar </a:t>
            </a:r>
            <a:r>
              <a:rPr lang="es-ES" sz="2000" dirty="0">
                <a:latin typeface="Bookman Old Style" panose="02050604050505020204" pitchFamily="18" charset="0"/>
              </a:rPr>
              <a:t>efecto de diferentes bioproductos sobre la capacidad reproductiva de los </a:t>
            </a:r>
            <a:r>
              <a:rPr lang="es-ES" sz="2000" dirty="0" err="1">
                <a:latin typeface="Bookman Old Style" panose="02050604050505020204" pitchFamily="18" charset="0"/>
              </a:rPr>
              <a:t>propágulos</a:t>
            </a:r>
            <a:r>
              <a:rPr lang="es-ES" sz="2000" dirty="0">
                <a:latin typeface="Bookman Old Style" panose="02050604050505020204" pitchFamily="18" charset="0"/>
              </a:rPr>
              <a:t> de HMA</a:t>
            </a:r>
            <a:r>
              <a:rPr lang="es-ES" sz="2000" dirty="0" smtClean="0">
                <a:latin typeface="Bookman Old Style" panose="02050604050505020204" pitchFamily="18" charset="0"/>
              </a:rPr>
              <a:t>.</a:t>
            </a:r>
          </a:p>
          <a:p>
            <a:pPr marL="719138" lvl="0" indent="-366713" algn="just">
              <a:buFont typeface="Wingdings" panose="05000000000000000000" pitchFamily="2" charset="2"/>
              <a:buChar char="ü"/>
            </a:pPr>
            <a:endParaRPr lang="es-ES" sz="2000" dirty="0" smtClean="0">
              <a:latin typeface="Bookman Old Style" panose="020506040505050202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Bookman Old Style" panose="02050604050505020204" pitchFamily="18" charset="0"/>
              </a:rPr>
              <a:t>Establecimiento </a:t>
            </a:r>
            <a:r>
              <a:rPr lang="es-ES" sz="2000" dirty="0">
                <a:latin typeface="Bookman Old Style" panose="02050604050505020204" pitchFamily="18" charset="0"/>
              </a:rPr>
              <a:t>de la tecnología de producción del </a:t>
            </a:r>
            <a:r>
              <a:rPr lang="es-ES" sz="2000" dirty="0" err="1">
                <a:latin typeface="Bookman Old Style" panose="02050604050505020204" pitchFamily="18" charset="0"/>
              </a:rPr>
              <a:t>LicoMic</a:t>
            </a:r>
            <a:r>
              <a:rPr lang="es-ES" sz="2000" baseline="30000" dirty="0" smtClean="0">
                <a:latin typeface="Bookman Old Style" panose="02050604050505020204" pitchFamily="18" charset="0"/>
              </a:rPr>
              <a:t>®</a:t>
            </a:r>
          </a:p>
          <a:p>
            <a:pPr lvl="0" algn="just"/>
            <a:endParaRPr lang="es-ES" sz="2000" dirty="0">
              <a:latin typeface="Bookman Old Style" panose="020506040505050202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</a:rPr>
              <a:t>Establecimiento de sistemas para micorrización </a:t>
            </a:r>
            <a:r>
              <a:rPr lang="es-ES" sz="2000" i="1" dirty="0">
                <a:latin typeface="Bookman Old Style" panose="02050604050505020204" pitchFamily="18" charset="0"/>
              </a:rPr>
              <a:t>in vitro</a:t>
            </a:r>
            <a:r>
              <a:rPr lang="es-ES" sz="2000" dirty="0">
                <a:latin typeface="Bookman Old Style" panose="02050604050505020204" pitchFamily="18" charset="0"/>
              </a:rPr>
              <a:t> de cultivos de importancia </a:t>
            </a:r>
            <a:r>
              <a:rPr lang="es-ES" sz="2000" dirty="0" smtClean="0">
                <a:latin typeface="Bookman Old Style" panose="02050604050505020204" pitchFamily="18" charset="0"/>
              </a:rPr>
              <a:t>económica</a:t>
            </a:r>
          </a:p>
          <a:p>
            <a:pPr marL="719138" lvl="0" indent="-342900" algn="just">
              <a:buFont typeface="Wingdings" panose="05000000000000000000" pitchFamily="2" charset="2"/>
              <a:buChar char="ü"/>
            </a:pPr>
            <a:r>
              <a:rPr lang="es-ES" sz="2000" dirty="0" smtClean="0">
                <a:latin typeface="Bookman Old Style" panose="02050604050505020204" pitchFamily="18" charset="0"/>
              </a:rPr>
              <a:t>Establecer </a:t>
            </a:r>
            <a:r>
              <a:rPr lang="es-ES" sz="2000" dirty="0">
                <a:latin typeface="Bookman Old Style" panose="02050604050505020204" pitchFamily="18" charset="0"/>
              </a:rPr>
              <a:t>y mantener cepario de HMA </a:t>
            </a:r>
            <a:r>
              <a:rPr lang="es-ES" sz="2000" i="1" dirty="0">
                <a:latin typeface="Bookman Old Style" panose="02050604050505020204" pitchFamily="18" charset="0"/>
              </a:rPr>
              <a:t>in vitro</a:t>
            </a:r>
            <a:r>
              <a:rPr lang="es-ES" sz="2000" dirty="0">
                <a:latin typeface="Bookman Old Style" panose="02050604050505020204" pitchFamily="18" charset="0"/>
              </a:rPr>
              <a:t>.</a:t>
            </a:r>
          </a:p>
          <a:p>
            <a:pPr marL="719138" lvl="0" indent="-342900" algn="just">
              <a:buFont typeface="Wingdings" panose="05000000000000000000" pitchFamily="2" charset="2"/>
              <a:buChar char="ü"/>
            </a:pPr>
            <a:r>
              <a:rPr lang="es-ES" sz="2000" dirty="0">
                <a:latin typeface="Bookman Old Style" panose="02050604050505020204" pitchFamily="18" charset="0"/>
              </a:rPr>
              <a:t>Desarrollo de metodología para la micorrización </a:t>
            </a:r>
            <a:r>
              <a:rPr lang="es-ES" sz="2000" i="1" dirty="0">
                <a:latin typeface="Bookman Old Style" panose="02050604050505020204" pitchFamily="18" charset="0"/>
              </a:rPr>
              <a:t>in vitro </a:t>
            </a:r>
            <a:r>
              <a:rPr lang="es-ES" sz="2000" dirty="0">
                <a:latin typeface="Bookman Old Style" panose="02050604050505020204" pitchFamily="18" charset="0"/>
              </a:rPr>
              <a:t>de diferentes cultivos (papa y café). </a:t>
            </a:r>
          </a:p>
          <a:p>
            <a:pPr marL="719138" lvl="0" indent="-342900" algn="just">
              <a:buFont typeface="Wingdings" panose="05000000000000000000" pitchFamily="2" charset="2"/>
              <a:buChar char="ü"/>
            </a:pPr>
            <a:r>
              <a:rPr lang="es-ES" sz="2000" dirty="0">
                <a:latin typeface="Bookman Old Style" panose="02050604050505020204" pitchFamily="18" charset="0"/>
              </a:rPr>
              <a:t>Estudios conducentes al escalado de la tecnología.</a:t>
            </a:r>
          </a:p>
          <a:p>
            <a:pPr marL="719138" lvl="0" indent="-342900" algn="just">
              <a:buFont typeface="Wingdings" panose="05000000000000000000" pitchFamily="2" charset="2"/>
              <a:buChar char="ü"/>
            </a:pPr>
            <a:r>
              <a:rPr lang="es-ES" sz="2000" dirty="0">
                <a:latin typeface="Bookman Old Style" panose="02050604050505020204" pitchFamily="18" charset="0"/>
              </a:rPr>
              <a:t>Desarrollo de metodología para la producción </a:t>
            </a:r>
            <a:r>
              <a:rPr lang="es-ES" sz="2000" i="1" dirty="0">
                <a:latin typeface="Bookman Old Style" panose="02050604050505020204" pitchFamily="18" charset="0"/>
              </a:rPr>
              <a:t>in vitro </a:t>
            </a:r>
            <a:r>
              <a:rPr lang="es-ES" sz="2000" dirty="0">
                <a:latin typeface="Bookman Old Style" panose="02050604050505020204" pitchFamily="18" charset="0"/>
              </a:rPr>
              <a:t>de inoculantes micorrícicos</a:t>
            </a:r>
            <a:r>
              <a:rPr lang="es-ES" sz="2000" dirty="0" smtClean="0">
                <a:latin typeface="Bookman Old Style" panose="02050604050505020204" pitchFamily="18" charset="0"/>
              </a:rPr>
              <a:t>.</a:t>
            </a:r>
          </a:p>
          <a:p>
            <a:pPr marL="376238" lvl="0" algn="just"/>
            <a:endParaRPr lang="es-ES" sz="2000" dirty="0" smtClean="0">
              <a:latin typeface="Bookman Old Style" panose="020506040505050202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es-ES" sz="2000" dirty="0" smtClean="0">
                <a:latin typeface="Bookman Old Style" panose="02050604050505020204" pitchFamily="18" charset="0"/>
              </a:rPr>
              <a:t>Definir </a:t>
            </a:r>
            <a:r>
              <a:rPr lang="es-ES" sz="2000" dirty="0">
                <a:latin typeface="Bookman Old Style" panose="02050604050505020204" pitchFamily="18" charset="0"/>
              </a:rPr>
              <a:t>indicadores para el monitoreo de cepas de HMA</a:t>
            </a:r>
            <a:r>
              <a:rPr lang="es-ES" sz="2000" dirty="0" smtClean="0">
                <a:latin typeface="Bookman Old Style" panose="02050604050505020204" pitchFamily="18" charset="0"/>
              </a:rPr>
              <a:t>.</a:t>
            </a:r>
          </a:p>
          <a:p>
            <a:pPr marL="719138" lvl="0" indent="-342900" algn="just">
              <a:buFont typeface="Wingdings" panose="05000000000000000000" pitchFamily="2" charset="2"/>
              <a:buChar char="ü"/>
            </a:pPr>
            <a:r>
              <a:rPr lang="es-ES" sz="2000" dirty="0" smtClean="0">
                <a:latin typeface="Bookman Old Style" panose="02050604050505020204" pitchFamily="18" charset="0"/>
              </a:rPr>
              <a:t> </a:t>
            </a:r>
            <a:r>
              <a:rPr lang="es-ES" sz="2000" dirty="0">
                <a:latin typeface="Bookman Old Style" panose="02050604050505020204" pitchFamily="18" charset="0"/>
              </a:rPr>
              <a:t>Establecer metodologías moleculares para la detección, monitoreo y cuantificación de cepas eficientes de HMA. 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751317" y="139213"/>
            <a:ext cx="2683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SALIDAS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5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517710" y="594747"/>
            <a:ext cx="96959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 smtClean="0"/>
              <a:t>2. Producción </a:t>
            </a:r>
            <a:r>
              <a:rPr lang="es-ES" b="1" dirty="0"/>
              <a:t>de biofertilizantes  </a:t>
            </a:r>
            <a:endParaRPr lang="es-ES" dirty="0"/>
          </a:p>
          <a:p>
            <a:pPr lvl="1" algn="just"/>
            <a:r>
              <a:rPr lang="es-ES" b="1" dirty="0" smtClean="0"/>
              <a:t>2.2. </a:t>
            </a:r>
            <a:r>
              <a:rPr lang="es-ES" b="1" dirty="0"/>
              <a:t>Desarrollo, producción y tecnologías de aplicación de productos biofertilizantes en base a rizobios.</a:t>
            </a:r>
            <a:endParaRPr lang="es-ES" dirty="0"/>
          </a:p>
          <a:p>
            <a:pPr lvl="1"/>
            <a:endParaRPr lang="es-ES" dirty="0"/>
          </a:p>
        </p:txBody>
      </p:sp>
      <p:sp>
        <p:nvSpPr>
          <p:cNvPr id="2" name="Rectángulo 1"/>
          <p:cNvSpPr/>
          <p:nvPr/>
        </p:nvSpPr>
        <p:spPr>
          <a:xfrm>
            <a:off x="1517709" y="1850500"/>
            <a:ext cx="9695915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</a:rPr>
              <a:t>Optimización de la producción de </a:t>
            </a:r>
            <a:r>
              <a:rPr lang="es-ES" sz="2000" dirty="0" err="1">
                <a:latin typeface="Bookman Old Style" panose="02050604050505020204" pitchFamily="18" charset="0"/>
              </a:rPr>
              <a:t>biopreparados</a:t>
            </a:r>
            <a:r>
              <a:rPr lang="es-ES" sz="2000" dirty="0">
                <a:latin typeface="Bookman Old Style" panose="02050604050505020204" pitchFamily="18" charset="0"/>
              </a:rPr>
              <a:t> para soya y frijol en formulación líquida. Establecer parámetros para el control de calidad. </a:t>
            </a:r>
          </a:p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</a:rPr>
              <a:t>Desarrollo de formulaciones estables durante 180 días. </a:t>
            </a:r>
          </a:p>
          <a:p>
            <a:pPr marL="342900" lvl="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latin typeface="Bookman Old Style" panose="02050604050505020204" pitchFamily="18" charset="0"/>
              </a:rPr>
              <a:t>Desarrollo de nuevos productos: inoculante a base de rizobios para arroz y maíz.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s-ES" sz="2000" dirty="0" err="1">
                <a:latin typeface="Bookman Old Style" panose="02050604050505020204" pitchFamily="18" charset="0"/>
              </a:rPr>
              <a:t>Ingenierización</a:t>
            </a:r>
            <a:r>
              <a:rPr lang="es-ES" sz="2000" dirty="0">
                <a:latin typeface="Bookman Old Style" panose="02050604050505020204" pitchFamily="18" charset="0"/>
              </a:rPr>
              <a:t>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8219498" y="29953"/>
            <a:ext cx="3759141" cy="3400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28600" algn="ctr">
              <a:lnSpc>
                <a:spcPct val="115000"/>
              </a:lnSpc>
              <a:spcAft>
                <a:spcPts val="0"/>
              </a:spcAft>
            </a:pPr>
            <a:r>
              <a:rPr lang="es-ES" sz="1400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PROYECCION 2016 - 2020</a:t>
            </a:r>
            <a:endParaRPr lang="es-ES" sz="1400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751317" y="139213"/>
            <a:ext cx="2683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SALIDAS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16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</p:bldLst>
  </p:timing>
</p:sld>
</file>

<file path=ppt/theme/theme1.xml><?xml version="1.0" encoding="utf-8"?>
<a:theme xmlns:a="http://schemas.openxmlformats.org/drawingml/2006/main" name="Whisp">
  <a:themeElements>
    <a:clrScheme name="Whisp B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hisp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h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h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Whisp</Template>
  <TotalTime>830</TotalTime>
  <Words>1413</Words>
  <Application>Microsoft Office PowerPoint</Application>
  <PresentationFormat>Personalizado</PresentationFormat>
  <Paragraphs>245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Whisp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User</dc:creator>
  <cp:lastModifiedBy>Pedro</cp:lastModifiedBy>
  <cp:revision>53</cp:revision>
  <dcterms:created xsi:type="dcterms:W3CDTF">2013-06-12T12:15:18Z</dcterms:created>
  <dcterms:modified xsi:type="dcterms:W3CDTF">2015-04-10T21:07:05Z</dcterms:modified>
</cp:coreProperties>
</file>