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75" r:id="rId7"/>
    <p:sldId id="261" r:id="rId8"/>
    <p:sldId id="276" r:id="rId9"/>
    <p:sldId id="262" r:id="rId10"/>
    <p:sldId id="277" r:id="rId11"/>
    <p:sldId id="263" r:id="rId12"/>
    <p:sldId id="264" r:id="rId13"/>
    <p:sldId id="265" r:id="rId14"/>
    <p:sldId id="278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70" autoAdjust="0"/>
    <p:restoredTop sz="94684" autoAdjust="0"/>
  </p:normalViewPr>
  <p:slideViewPr>
    <p:cSldViewPr>
      <p:cViewPr>
        <p:scale>
          <a:sx n="48" d="100"/>
          <a:sy n="48" d="100"/>
        </p:scale>
        <p:origin x="-1932" y="-4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069BFA-9044-4A1F-B814-C7C82B264F0C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D6CB3BB6-63CE-4660-B4E2-DDDF985570CC}">
      <dgm:prSet phldrT="[Texto]" custT="1"/>
      <dgm:spPr>
        <a:solidFill>
          <a:srgbClr val="92D050"/>
        </a:solidFill>
      </dgm:spPr>
      <dgm:t>
        <a:bodyPr/>
        <a:lstStyle/>
        <a:p>
          <a:r>
            <a:rPr lang="es-ES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Tipos de Estrés</a:t>
          </a:r>
          <a:endParaRPr lang="es-ES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4372134-6D62-43E8-A2F3-255FF3C59E87}" type="parTrans" cxnId="{40971952-DE88-4E58-BD28-1ADD92465A24}">
      <dgm:prSet/>
      <dgm:spPr/>
      <dgm:t>
        <a:bodyPr/>
        <a:lstStyle/>
        <a:p>
          <a:endParaRPr lang="es-ES"/>
        </a:p>
      </dgm:t>
    </dgm:pt>
    <dgm:pt modelId="{FBF1DAC4-8752-42DB-BD80-21945A5919A2}" type="sibTrans" cxnId="{40971952-DE88-4E58-BD28-1ADD92465A24}">
      <dgm:prSet/>
      <dgm:spPr/>
      <dgm:t>
        <a:bodyPr/>
        <a:lstStyle/>
        <a:p>
          <a:endParaRPr lang="es-ES"/>
        </a:p>
      </dgm:t>
    </dgm:pt>
    <dgm:pt modelId="{1B3CD38A-65EB-471D-8E8A-3077CAE52A92}">
      <dgm:prSet phldrT="[Texto]" custT="1"/>
      <dgm:spPr/>
      <dgm:t>
        <a:bodyPr/>
        <a:lstStyle/>
        <a:p>
          <a:r>
            <a:rPr lang="es-ES" sz="1400" dirty="0" smtClean="0"/>
            <a:t>Hídrico (déficit y exceso de agua)</a:t>
          </a:r>
          <a:endParaRPr lang="es-ES" sz="1400" dirty="0"/>
        </a:p>
      </dgm:t>
    </dgm:pt>
    <dgm:pt modelId="{01191761-A225-4A2A-A3A2-FE83E306E4FA}" type="parTrans" cxnId="{BBAC0ED6-EF91-4AE7-8AC8-C9D181ED567E}">
      <dgm:prSet/>
      <dgm:spPr/>
      <dgm:t>
        <a:bodyPr/>
        <a:lstStyle/>
        <a:p>
          <a:endParaRPr lang="es-ES"/>
        </a:p>
      </dgm:t>
    </dgm:pt>
    <dgm:pt modelId="{06914A72-8418-43B5-AF61-40C77C8733A7}" type="sibTrans" cxnId="{BBAC0ED6-EF91-4AE7-8AC8-C9D181ED567E}">
      <dgm:prSet/>
      <dgm:spPr/>
      <dgm:t>
        <a:bodyPr/>
        <a:lstStyle/>
        <a:p>
          <a:endParaRPr lang="es-ES"/>
        </a:p>
      </dgm:t>
    </dgm:pt>
    <dgm:pt modelId="{49308CBC-8D15-4C67-A1E0-928544A9765C}">
      <dgm:prSet phldrT="[Texto]" custT="1"/>
      <dgm:spPr/>
      <dgm:t>
        <a:bodyPr/>
        <a:lstStyle/>
        <a:p>
          <a:r>
            <a:rPr lang="es-ES" sz="1400" dirty="0" smtClean="0"/>
            <a:t>Salino ( </a:t>
          </a:r>
          <a:r>
            <a:rPr lang="es-ES" sz="1400" dirty="0" err="1" smtClean="0"/>
            <a:t>NaCL</a:t>
          </a:r>
          <a:r>
            <a:rPr lang="es-ES" sz="1400" dirty="0" smtClean="0"/>
            <a:t>)</a:t>
          </a:r>
          <a:endParaRPr lang="es-ES" sz="1400" dirty="0"/>
        </a:p>
      </dgm:t>
    </dgm:pt>
    <dgm:pt modelId="{1F665019-0989-411E-81B7-C7C4BDC5CCA4}" type="parTrans" cxnId="{BE8D44BA-6B65-4E58-843C-A79A31EEDADC}">
      <dgm:prSet/>
      <dgm:spPr/>
      <dgm:t>
        <a:bodyPr/>
        <a:lstStyle/>
        <a:p>
          <a:endParaRPr lang="es-ES"/>
        </a:p>
      </dgm:t>
    </dgm:pt>
    <dgm:pt modelId="{17AE00A0-0130-488D-BFE0-01B6C1559CAC}" type="sibTrans" cxnId="{BE8D44BA-6B65-4E58-843C-A79A31EEDADC}">
      <dgm:prSet/>
      <dgm:spPr/>
      <dgm:t>
        <a:bodyPr/>
        <a:lstStyle/>
        <a:p>
          <a:endParaRPr lang="es-ES"/>
        </a:p>
      </dgm:t>
    </dgm:pt>
    <dgm:pt modelId="{EF4C0963-C9EE-4EF1-A3A8-469B4154468F}">
      <dgm:prSet phldrT="[Texto]" custT="1"/>
      <dgm:spPr>
        <a:solidFill>
          <a:srgbClr val="92D050"/>
        </a:solidFill>
      </dgm:spPr>
      <dgm:t>
        <a:bodyPr/>
        <a:lstStyle/>
        <a:p>
          <a:r>
            <a:rPr lang="es-ES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Cultivos Principales</a:t>
          </a:r>
          <a:endParaRPr lang="es-ES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0AC9EC7-C184-4A50-A402-C6E6DA2D0410}" type="parTrans" cxnId="{4EFC958A-874B-46E4-B11C-90F3313A388D}">
      <dgm:prSet/>
      <dgm:spPr/>
      <dgm:t>
        <a:bodyPr/>
        <a:lstStyle/>
        <a:p>
          <a:endParaRPr lang="es-ES"/>
        </a:p>
      </dgm:t>
    </dgm:pt>
    <dgm:pt modelId="{3A9133BD-FCD0-468C-B8B4-A267F1ECAEF1}" type="sibTrans" cxnId="{4EFC958A-874B-46E4-B11C-90F3313A388D}">
      <dgm:prSet/>
      <dgm:spPr/>
      <dgm:t>
        <a:bodyPr/>
        <a:lstStyle/>
        <a:p>
          <a:endParaRPr lang="es-ES"/>
        </a:p>
      </dgm:t>
    </dgm:pt>
    <dgm:pt modelId="{5C3F0CD2-F69A-45D1-AF7B-819567C000C0}">
      <dgm:prSet phldrT="[Texto]" custT="1"/>
      <dgm:spPr/>
      <dgm:t>
        <a:bodyPr/>
        <a:lstStyle/>
        <a:p>
          <a:r>
            <a:rPr lang="es-ES" sz="1400" i="1" dirty="0" err="1" smtClean="0"/>
            <a:t>Oryza</a:t>
          </a:r>
          <a:r>
            <a:rPr lang="es-ES" sz="1400" i="1" dirty="0" smtClean="0"/>
            <a:t> sativa </a:t>
          </a:r>
          <a:r>
            <a:rPr lang="es-ES" sz="1400" dirty="0" smtClean="0"/>
            <a:t>L.</a:t>
          </a:r>
          <a:endParaRPr lang="es-ES" sz="1400" dirty="0"/>
        </a:p>
      </dgm:t>
    </dgm:pt>
    <dgm:pt modelId="{CA4B29BB-CCC9-4D59-8D2F-EE0E2B958A9F}" type="parTrans" cxnId="{F168F88E-3035-4BFF-809E-23F9C363D307}">
      <dgm:prSet/>
      <dgm:spPr/>
      <dgm:t>
        <a:bodyPr/>
        <a:lstStyle/>
        <a:p>
          <a:endParaRPr lang="es-ES"/>
        </a:p>
      </dgm:t>
    </dgm:pt>
    <dgm:pt modelId="{A2B6AFF6-1BE4-4DDE-9969-B39459F21190}" type="sibTrans" cxnId="{F168F88E-3035-4BFF-809E-23F9C363D307}">
      <dgm:prSet/>
      <dgm:spPr/>
      <dgm:t>
        <a:bodyPr/>
        <a:lstStyle/>
        <a:p>
          <a:endParaRPr lang="es-ES"/>
        </a:p>
      </dgm:t>
    </dgm:pt>
    <dgm:pt modelId="{5725C011-D0B3-4A15-8F6D-37AAE4181DF2}">
      <dgm:prSet phldrT="[Texto]" custT="1"/>
      <dgm:spPr>
        <a:solidFill>
          <a:srgbClr val="92D050"/>
        </a:solidFill>
      </dgm:spPr>
      <dgm:t>
        <a:bodyPr/>
        <a:lstStyle/>
        <a:p>
          <a:r>
            <a:rPr lang="es-ES_tradnl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Productos </a:t>
          </a:r>
          <a:r>
            <a:rPr lang="es-ES_tradnl" sz="18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bioactivos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9055F16-52BC-48B3-B420-C3D0EAEAC32C}" type="parTrans" cxnId="{0499FBAD-345B-484E-897E-84F0A09ED506}">
      <dgm:prSet/>
      <dgm:spPr/>
      <dgm:t>
        <a:bodyPr/>
        <a:lstStyle/>
        <a:p>
          <a:endParaRPr lang="es-ES"/>
        </a:p>
      </dgm:t>
    </dgm:pt>
    <dgm:pt modelId="{59CB4B73-33C0-4100-BF2D-6FE61B7763B6}" type="sibTrans" cxnId="{0499FBAD-345B-484E-897E-84F0A09ED506}">
      <dgm:prSet/>
      <dgm:spPr/>
      <dgm:t>
        <a:bodyPr/>
        <a:lstStyle/>
        <a:p>
          <a:endParaRPr lang="es-ES"/>
        </a:p>
      </dgm:t>
    </dgm:pt>
    <dgm:pt modelId="{B9C00E37-3F17-47D6-B368-BFE7B646A013}">
      <dgm:prSet phldrT="[Texto]" custT="1"/>
      <dgm:spPr/>
      <dgm:t>
        <a:bodyPr/>
        <a:lstStyle/>
        <a:p>
          <a:r>
            <a:rPr lang="es-ES" sz="1400" dirty="0" smtClean="0"/>
            <a:t>Alta Temperatura</a:t>
          </a:r>
          <a:endParaRPr lang="es-ES" sz="1400" dirty="0"/>
        </a:p>
      </dgm:t>
    </dgm:pt>
    <dgm:pt modelId="{39E85A75-CECE-4CD2-B1F5-15AC912883E9}" type="parTrans" cxnId="{6ED8CDBB-2DC3-45EF-9010-42AB84C90382}">
      <dgm:prSet/>
      <dgm:spPr/>
      <dgm:t>
        <a:bodyPr/>
        <a:lstStyle/>
        <a:p>
          <a:endParaRPr lang="es-ES"/>
        </a:p>
      </dgm:t>
    </dgm:pt>
    <dgm:pt modelId="{2E2D3129-4A09-40DC-B3AF-F27B13F2C974}" type="sibTrans" cxnId="{6ED8CDBB-2DC3-45EF-9010-42AB84C90382}">
      <dgm:prSet/>
      <dgm:spPr/>
      <dgm:t>
        <a:bodyPr/>
        <a:lstStyle/>
        <a:p>
          <a:endParaRPr lang="es-ES"/>
        </a:p>
      </dgm:t>
    </dgm:pt>
    <dgm:pt modelId="{B1E6BF76-51EC-44AC-9C4E-3999DD2A2D59}">
      <dgm:prSet phldrT="[Texto]" custT="1"/>
      <dgm:spPr/>
      <dgm:t>
        <a:bodyPr/>
        <a:lstStyle/>
        <a:p>
          <a:r>
            <a:rPr lang="es-ES" sz="1400" dirty="0" smtClean="0"/>
            <a:t>Estrés por patógenos</a:t>
          </a:r>
          <a:endParaRPr lang="es-ES" sz="1400" dirty="0"/>
        </a:p>
      </dgm:t>
    </dgm:pt>
    <dgm:pt modelId="{4540E3C7-D16E-495B-8A23-DA4566C0CE05}" type="parTrans" cxnId="{B013C4DA-260C-46EF-AAA5-A9EC04720F99}">
      <dgm:prSet/>
      <dgm:spPr/>
      <dgm:t>
        <a:bodyPr/>
        <a:lstStyle/>
        <a:p>
          <a:endParaRPr lang="es-ES"/>
        </a:p>
      </dgm:t>
    </dgm:pt>
    <dgm:pt modelId="{BC4D6B5B-D7FD-4E0C-A788-4C86B827C9BF}" type="sibTrans" cxnId="{B013C4DA-260C-46EF-AAA5-A9EC04720F99}">
      <dgm:prSet/>
      <dgm:spPr/>
      <dgm:t>
        <a:bodyPr/>
        <a:lstStyle/>
        <a:p>
          <a:endParaRPr lang="es-ES"/>
        </a:p>
      </dgm:t>
    </dgm:pt>
    <dgm:pt modelId="{1F82F095-EE30-4A37-BD28-ADCB89B6278A}">
      <dgm:prSet custT="1"/>
      <dgm:spPr/>
      <dgm:t>
        <a:bodyPr/>
        <a:lstStyle/>
        <a:p>
          <a:r>
            <a:rPr lang="es-ES_tradnl" sz="1400" dirty="0" smtClean="0"/>
            <a:t>Concluir las investigaciones relacionadas con estrés por metales pesados.</a:t>
          </a:r>
          <a:endParaRPr lang="es-ES" sz="1400" dirty="0"/>
        </a:p>
      </dgm:t>
    </dgm:pt>
    <dgm:pt modelId="{89E6AD4F-9785-4FE0-A9BD-238128E04964}" type="parTrans" cxnId="{5AEDDF19-DE2C-43D0-843F-C19AEBF7BA9F}">
      <dgm:prSet/>
      <dgm:spPr/>
      <dgm:t>
        <a:bodyPr/>
        <a:lstStyle/>
        <a:p>
          <a:endParaRPr lang="es-ES"/>
        </a:p>
      </dgm:t>
    </dgm:pt>
    <dgm:pt modelId="{BB90828C-D1FF-442A-9B09-5AC40AC6EEA6}" type="sibTrans" cxnId="{5AEDDF19-DE2C-43D0-843F-C19AEBF7BA9F}">
      <dgm:prSet/>
      <dgm:spPr/>
      <dgm:t>
        <a:bodyPr/>
        <a:lstStyle/>
        <a:p>
          <a:endParaRPr lang="es-ES"/>
        </a:p>
      </dgm:t>
    </dgm:pt>
    <dgm:pt modelId="{0C338E06-76DA-4BED-AEAC-720C7059D8A7}">
      <dgm:prSet phldrT="[Texto]" custT="1"/>
      <dgm:spPr/>
      <dgm:t>
        <a:bodyPr/>
        <a:lstStyle/>
        <a:p>
          <a:r>
            <a:rPr lang="es-ES_tradnl" sz="1400" i="1" dirty="0" err="1" smtClean="0"/>
            <a:t>Phaseolus</a:t>
          </a:r>
          <a:r>
            <a:rPr lang="es-ES_tradnl" sz="1400" i="1" dirty="0" smtClean="0"/>
            <a:t> </a:t>
          </a:r>
          <a:r>
            <a:rPr lang="es-ES_tradnl" sz="1400" i="1" dirty="0" err="1" smtClean="0"/>
            <a:t>vulgaris</a:t>
          </a:r>
          <a:r>
            <a:rPr lang="es-ES_tradnl" sz="1400" dirty="0" smtClean="0"/>
            <a:t> L.</a:t>
          </a:r>
          <a:endParaRPr lang="es-ES" sz="1400" dirty="0"/>
        </a:p>
      </dgm:t>
    </dgm:pt>
    <dgm:pt modelId="{F3C1E7E9-4B69-41E9-A7C9-EFB9AC31EBBF}" type="parTrans" cxnId="{B6C4E856-5C74-410D-9B01-C654280BC632}">
      <dgm:prSet/>
      <dgm:spPr/>
      <dgm:t>
        <a:bodyPr/>
        <a:lstStyle/>
        <a:p>
          <a:endParaRPr lang="es-ES"/>
        </a:p>
      </dgm:t>
    </dgm:pt>
    <dgm:pt modelId="{CE74C8EB-5160-429F-B810-4ECE7A52C302}" type="sibTrans" cxnId="{B6C4E856-5C74-410D-9B01-C654280BC632}">
      <dgm:prSet/>
      <dgm:spPr/>
      <dgm:t>
        <a:bodyPr/>
        <a:lstStyle/>
        <a:p>
          <a:endParaRPr lang="es-ES"/>
        </a:p>
      </dgm:t>
    </dgm:pt>
    <dgm:pt modelId="{13C302D9-62DD-46AD-9D10-2D5793E2BFA6}">
      <dgm:prSet phldrT="[Texto]" custT="1"/>
      <dgm:spPr/>
      <dgm:t>
        <a:bodyPr/>
        <a:lstStyle/>
        <a:p>
          <a:r>
            <a:rPr lang="es-ES" sz="1400" i="1" dirty="0" err="1" smtClean="0"/>
            <a:t>Solanum</a:t>
          </a:r>
          <a:r>
            <a:rPr lang="es-ES" sz="1400" i="1" dirty="0" smtClean="0"/>
            <a:t> </a:t>
          </a:r>
          <a:r>
            <a:rPr lang="es-ES" sz="1400" i="1" dirty="0" err="1" smtClean="0"/>
            <a:t>tuberosum</a:t>
          </a:r>
          <a:r>
            <a:rPr lang="es-ES" sz="1400" dirty="0" smtClean="0"/>
            <a:t> L</a:t>
          </a:r>
          <a:endParaRPr lang="es-ES" sz="1400" dirty="0"/>
        </a:p>
      </dgm:t>
    </dgm:pt>
    <dgm:pt modelId="{D7DE6EA0-3BD9-407D-8BB0-4838FF5E8DFA}" type="parTrans" cxnId="{40FCDA31-5A64-40E4-9B36-F4654C644050}">
      <dgm:prSet/>
      <dgm:spPr/>
      <dgm:t>
        <a:bodyPr/>
        <a:lstStyle/>
        <a:p>
          <a:endParaRPr lang="es-ES"/>
        </a:p>
      </dgm:t>
    </dgm:pt>
    <dgm:pt modelId="{E4DDE540-3DE4-4A23-BA9C-B09B18F1B17E}" type="sibTrans" cxnId="{40FCDA31-5A64-40E4-9B36-F4654C644050}">
      <dgm:prSet/>
      <dgm:spPr/>
      <dgm:t>
        <a:bodyPr/>
        <a:lstStyle/>
        <a:p>
          <a:endParaRPr lang="es-ES"/>
        </a:p>
      </dgm:t>
    </dgm:pt>
    <dgm:pt modelId="{6BCADD20-C4F9-4841-9B16-952BAFDDB4EB}">
      <dgm:prSet phldrT="[Texto]" custT="1"/>
      <dgm:spPr/>
      <dgm:t>
        <a:bodyPr/>
        <a:lstStyle/>
        <a:p>
          <a:r>
            <a:rPr lang="es-ES_tradnl" sz="1400" i="1" dirty="0" err="1" smtClean="0"/>
            <a:t>Solanum</a:t>
          </a:r>
          <a:r>
            <a:rPr lang="es-ES_tradnl" sz="1400" i="1" dirty="0" smtClean="0"/>
            <a:t> </a:t>
          </a:r>
          <a:r>
            <a:rPr lang="es-ES_tradnl" sz="1400" i="1" dirty="0" err="1" smtClean="0"/>
            <a:t>lycopersicum</a:t>
          </a:r>
          <a:r>
            <a:rPr lang="es-ES_tradnl" sz="1400" i="1" dirty="0" smtClean="0"/>
            <a:t> </a:t>
          </a:r>
          <a:r>
            <a:rPr lang="es-ES_tradnl" sz="1400" dirty="0" smtClean="0"/>
            <a:t>L. </a:t>
          </a:r>
          <a:endParaRPr lang="es-ES" sz="1400" dirty="0"/>
        </a:p>
      </dgm:t>
    </dgm:pt>
    <dgm:pt modelId="{5C481DA9-41C9-4290-A485-168C85236EAB}" type="parTrans" cxnId="{F91D5288-4619-4D9C-8FE8-470DF7D82CC0}">
      <dgm:prSet/>
      <dgm:spPr/>
      <dgm:t>
        <a:bodyPr/>
        <a:lstStyle/>
        <a:p>
          <a:endParaRPr lang="es-ES"/>
        </a:p>
      </dgm:t>
    </dgm:pt>
    <dgm:pt modelId="{0BF4CC2F-D5A1-470B-B760-6D6D0A30838E}" type="sibTrans" cxnId="{F91D5288-4619-4D9C-8FE8-470DF7D82CC0}">
      <dgm:prSet/>
      <dgm:spPr/>
      <dgm:t>
        <a:bodyPr/>
        <a:lstStyle/>
        <a:p>
          <a:endParaRPr lang="es-ES"/>
        </a:p>
      </dgm:t>
    </dgm:pt>
    <dgm:pt modelId="{5C659F38-8E8B-44E9-8FAA-32F467AC361B}">
      <dgm:prSet custT="1"/>
      <dgm:spPr/>
      <dgm:t>
        <a:bodyPr/>
        <a:lstStyle/>
        <a:p>
          <a:r>
            <a:rPr lang="es-ES_tradnl" sz="1400" dirty="0" smtClean="0"/>
            <a:t>Concluir las investigaciones relacionadas con </a:t>
          </a:r>
          <a:r>
            <a:rPr lang="es-ES_tradnl" sz="1400" dirty="0" err="1" smtClean="0"/>
            <a:t>brasinoesteroides</a:t>
          </a:r>
          <a:r>
            <a:rPr lang="es-ES_tradnl" sz="1400" dirty="0" smtClean="0"/>
            <a:t> y sus análogos</a:t>
          </a:r>
          <a:endParaRPr lang="es-ES" sz="1400" dirty="0"/>
        </a:p>
      </dgm:t>
    </dgm:pt>
    <dgm:pt modelId="{6E57B4D7-C184-439D-B64C-7F40EE03945D}" type="parTrans" cxnId="{082480B0-36C8-4734-A3DB-64E5CC9FA875}">
      <dgm:prSet/>
      <dgm:spPr/>
      <dgm:t>
        <a:bodyPr/>
        <a:lstStyle/>
        <a:p>
          <a:endParaRPr lang="es-ES" sz="1400"/>
        </a:p>
      </dgm:t>
    </dgm:pt>
    <dgm:pt modelId="{598FE157-5D8C-4967-A32E-FF2B3999C3AB}" type="sibTrans" cxnId="{082480B0-36C8-4734-A3DB-64E5CC9FA875}">
      <dgm:prSet/>
      <dgm:spPr/>
      <dgm:t>
        <a:bodyPr/>
        <a:lstStyle/>
        <a:p>
          <a:endParaRPr lang="es-ES"/>
        </a:p>
      </dgm:t>
    </dgm:pt>
    <dgm:pt modelId="{89A81EC0-D591-48FA-B928-3235CC27AED8}">
      <dgm:prSet custT="1"/>
      <dgm:spPr/>
      <dgm:t>
        <a:bodyPr/>
        <a:lstStyle/>
        <a:p>
          <a:r>
            <a:rPr lang="es-ES_tradnl" sz="1400" dirty="0" smtClean="0"/>
            <a:t>Derivados de </a:t>
          </a:r>
          <a:r>
            <a:rPr lang="es-ES_tradnl" sz="1400" dirty="0" err="1" smtClean="0"/>
            <a:t>Quitosanas</a:t>
          </a:r>
          <a:endParaRPr lang="es-ES" sz="1400" dirty="0"/>
        </a:p>
      </dgm:t>
    </dgm:pt>
    <dgm:pt modelId="{17610E74-92E1-4813-A2B9-D3892142C162}" type="parTrans" cxnId="{FDD68453-49F8-4916-A341-6DFF466C9988}">
      <dgm:prSet/>
      <dgm:spPr/>
      <dgm:t>
        <a:bodyPr/>
        <a:lstStyle/>
        <a:p>
          <a:endParaRPr lang="es-ES" sz="1400"/>
        </a:p>
      </dgm:t>
    </dgm:pt>
    <dgm:pt modelId="{776AD6CE-3314-4F9F-806C-C59AED116644}" type="sibTrans" cxnId="{FDD68453-49F8-4916-A341-6DFF466C9988}">
      <dgm:prSet/>
      <dgm:spPr/>
      <dgm:t>
        <a:bodyPr/>
        <a:lstStyle/>
        <a:p>
          <a:endParaRPr lang="es-ES"/>
        </a:p>
      </dgm:t>
    </dgm:pt>
    <dgm:pt modelId="{3CA1210A-EF29-4192-9CD3-849589EF2BDE}">
      <dgm:prSet custT="1"/>
      <dgm:spPr/>
      <dgm:t>
        <a:bodyPr/>
        <a:lstStyle/>
        <a:p>
          <a:r>
            <a:rPr lang="es-ES_tradnl" sz="1400" dirty="0" smtClean="0"/>
            <a:t>Mezcla de </a:t>
          </a:r>
          <a:r>
            <a:rPr lang="es-ES_tradnl" sz="1400" dirty="0" err="1" smtClean="0"/>
            <a:t>Oligogalacturónidos</a:t>
          </a:r>
          <a:endParaRPr lang="es-ES" sz="1400" dirty="0"/>
        </a:p>
      </dgm:t>
    </dgm:pt>
    <dgm:pt modelId="{2FD9A99A-93CA-48D3-A5CC-1679B96C8C70}" type="parTrans" cxnId="{E1A08924-973D-4638-B19E-1FEACEF1A1D8}">
      <dgm:prSet/>
      <dgm:spPr/>
      <dgm:t>
        <a:bodyPr/>
        <a:lstStyle/>
        <a:p>
          <a:endParaRPr lang="es-ES" sz="1400"/>
        </a:p>
      </dgm:t>
    </dgm:pt>
    <dgm:pt modelId="{4533B91B-3439-48C6-A882-49660B26B0FF}" type="sibTrans" cxnId="{E1A08924-973D-4638-B19E-1FEACEF1A1D8}">
      <dgm:prSet/>
      <dgm:spPr/>
      <dgm:t>
        <a:bodyPr/>
        <a:lstStyle/>
        <a:p>
          <a:endParaRPr lang="es-ES"/>
        </a:p>
      </dgm:t>
    </dgm:pt>
    <dgm:pt modelId="{A8B1E88D-B6D3-4D42-9DAD-0F591439F87F}" type="pres">
      <dgm:prSet presAssocID="{0A069BFA-9044-4A1F-B814-C7C82B264F0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3FA78C35-DC8A-4C99-9D64-F867B295B288}" type="pres">
      <dgm:prSet presAssocID="{D6CB3BB6-63CE-4660-B4E2-DDDF985570CC}" presName="root" presStyleCnt="0"/>
      <dgm:spPr/>
    </dgm:pt>
    <dgm:pt modelId="{59D3BF74-DFC7-470C-B2E8-FDF0785C05EC}" type="pres">
      <dgm:prSet presAssocID="{D6CB3BB6-63CE-4660-B4E2-DDDF985570CC}" presName="rootComposite" presStyleCnt="0"/>
      <dgm:spPr/>
    </dgm:pt>
    <dgm:pt modelId="{AF08A6AE-B83B-48AF-9075-2C554A6243B6}" type="pres">
      <dgm:prSet presAssocID="{D6CB3BB6-63CE-4660-B4E2-DDDF985570CC}" presName="rootText" presStyleLbl="node1" presStyleIdx="0" presStyleCnt="3" custScaleX="148669"/>
      <dgm:spPr/>
      <dgm:t>
        <a:bodyPr/>
        <a:lstStyle/>
        <a:p>
          <a:endParaRPr lang="es-ES"/>
        </a:p>
      </dgm:t>
    </dgm:pt>
    <dgm:pt modelId="{3615F177-8783-4903-AE35-2941D4AAB00B}" type="pres">
      <dgm:prSet presAssocID="{D6CB3BB6-63CE-4660-B4E2-DDDF985570CC}" presName="rootConnector" presStyleLbl="node1" presStyleIdx="0" presStyleCnt="3"/>
      <dgm:spPr/>
      <dgm:t>
        <a:bodyPr/>
        <a:lstStyle/>
        <a:p>
          <a:endParaRPr lang="es-ES"/>
        </a:p>
      </dgm:t>
    </dgm:pt>
    <dgm:pt modelId="{1AA07DBF-8247-4783-B7D3-F1DACADC38F0}" type="pres">
      <dgm:prSet presAssocID="{D6CB3BB6-63CE-4660-B4E2-DDDF985570CC}" presName="childShape" presStyleCnt="0"/>
      <dgm:spPr/>
    </dgm:pt>
    <dgm:pt modelId="{51CFF8A9-DD8A-428A-8977-EC3805AAF75D}" type="pres">
      <dgm:prSet presAssocID="{01191761-A225-4A2A-A3A2-FE83E306E4FA}" presName="Name13" presStyleLbl="parChTrans1D2" presStyleIdx="0" presStyleCnt="12"/>
      <dgm:spPr/>
      <dgm:t>
        <a:bodyPr/>
        <a:lstStyle/>
        <a:p>
          <a:endParaRPr lang="es-ES"/>
        </a:p>
      </dgm:t>
    </dgm:pt>
    <dgm:pt modelId="{EB0AF59D-CC8B-45FD-9EBE-60D237479E28}" type="pres">
      <dgm:prSet presAssocID="{1B3CD38A-65EB-471D-8E8A-3077CAE52A92}" presName="childText" presStyleLbl="bgAcc1" presStyleIdx="0" presStyleCnt="12" custScaleX="164302" custScaleY="6788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713C145-ECAB-4A07-9F4C-85560CB56325}" type="pres">
      <dgm:prSet presAssocID="{1F665019-0989-411E-81B7-C7C4BDC5CCA4}" presName="Name13" presStyleLbl="parChTrans1D2" presStyleIdx="1" presStyleCnt="12"/>
      <dgm:spPr/>
      <dgm:t>
        <a:bodyPr/>
        <a:lstStyle/>
        <a:p>
          <a:endParaRPr lang="es-ES"/>
        </a:p>
      </dgm:t>
    </dgm:pt>
    <dgm:pt modelId="{57D4DAFD-F98C-4ECD-9F03-76E9CB030E9E}" type="pres">
      <dgm:prSet presAssocID="{49308CBC-8D15-4C67-A1E0-928544A9765C}" presName="childText" presStyleLbl="bgAcc1" presStyleIdx="1" presStyleCnt="12" custScaleX="161471" custScaleY="6622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738DA9A-853C-4979-98DA-ACEE18F2FA49}" type="pres">
      <dgm:prSet presAssocID="{4540E3C7-D16E-495B-8A23-DA4566C0CE05}" presName="Name13" presStyleLbl="parChTrans1D2" presStyleIdx="2" presStyleCnt="12"/>
      <dgm:spPr/>
      <dgm:t>
        <a:bodyPr/>
        <a:lstStyle/>
        <a:p>
          <a:endParaRPr lang="es-ES"/>
        </a:p>
      </dgm:t>
    </dgm:pt>
    <dgm:pt modelId="{DA3718C8-3DFF-4898-946A-4DCC43DEBA65}" type="pres">
      <dgm:prSet presAssocID="{B1E6BF76-51EC-44AC-9C4E-3999DD2A2D59}" presName="childText" presStyleLbl="bgAcc1" presStyleIdx="2" presStyleCnt="12" custScaleX="182873" custScaleY="6076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EB78CD9-6FA7-4E36-895F-A7607379950C}" type="pres">
      <dgm:prSet presAssocID="{39E85A75-CECE-4CD2-B1F5-15AC912883E9}" presName="Name13" presStyleLbl="parChTrans1D2" presStyleIdx="3" presStyleCnt="12"/>
      <dgm:spPr/>
      <dgm:t>
        <a:bodyPr/>
        <a:lstStyle/>
        <a:p>
          <a:endParaRPr lang="es-ES"/>
        </a:p>
      </dgm:t>
    </dgm:pt>
    <dgm:pt modelId="{BA6E6C83-F93B-4206-BE4C-598FAC132FE6}" type="pres">
      <dgm:prSet presAssocID="{B9C00E37-3F17-47D6-B368-BFE7B646A013}" presName="childText" presStyleLbl="bgAcc1" presStyleIdx="3" presStyleCnt="12" custScaleX="196686" custScaleY="37372" custLinFactNeighborX="-7426" custLinFactNeighborY="-58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155BE34-9E4D-47BF-A2FC-52E81F81256C}" type="pres">
      <dgm:prSet presAssocID="{89E6AD4F-9785-4FE0-A9BD-238128E04964}" presName="Name13" presStyleLbl="parChTrans1D2" presStyleIdx="4" presStyleCnt="12"/>
      <dgm:spPr/>
      <dgm:t>
        <a:bodyPr/>
        <a:lstStyle/>
        <a:p>
          <a:endParaRPr lang="es-ES"/>
        </a:p>
      </dgm:t>
    </dgm:pt>
    <dgm:pt modelId="{26405662-ABBB-4E12-AF08-EBD6CFFAD3E6}" type="pres">
      <dgm:prSet presAssocID="{1F82F095-EE30-4A37-BD28-ADCB89B6278A}" presName="childText" presStyleLbl="bgAcc1" presStyleIdx="4" presStyleCnt="12" custScaleX="192645" custScaleY="13944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EDFA4C0-4D0E-445C-8A77-3295F51BC0E7}" type="pres">
      <dgm:prSet presAssocID="{EF4C0963-C9EE-4EF1-A3A8-469B4154468F}" presName="root" presStyleCnt="0"/>
      <dgm:spPr/>
    </dgm:pt>
    <dgm:pt modelId="{3CE59D14-65F1-4C75-B827-566BABCECFA8}" type="pres">
      <dgm:prSet presAssocID="{EF4C0963-C9EE-4EF1-A3A8-469B4154468F}" presName="rootComposite" presStyleCnt="0"/>
      <dgm:spPr/>
    </dgm:pt>
    <dgm:pt modelId="{906789C7-8432-4182-8A80-7B27DB126359}" type="pres">
      <dgm:prSet presAssocID="{EF4C0963-C9EE-4EF1-A3A8-469B4154468F}" presName="rootText" presStyleLbl="node1" presStyleIdx="1" presStyleCnt="3" custScaleX="205765"/>
      <dgm:spPr/>
      <dgm:t>
        <a:bodyPr/>
        <a:lstStyle/>
        <a:p>
          <a:endParaRPr lang="es-ES"/>
        </a:p>
      </dgm:t>
    </dgm:pt>
    <dgm:pt modelId="{3309E923-5373-4784-95AD-653FF5C890D9}" type="pres">
      <dgm:prSet presAssocID="{EF4C0963-C9EE-4EF1-A3A8-469B4154468F}" presName="rootConnector" presStyleLbl="node1" presStyleIdx="1" presStyleCnt="3"/>
      <dgm:spPr/>
      <dgm:t>
        <a:bodyPr/>
        <a:lstStyle/>
        <a:p>
          <a:endParaRPr lang="es-ES"/>
        </a:p>
      </dgm:t>
    </dgm:pt>
    <dgm:pt modelId="{6C99BE9F-D9C5-4040-A413-81E56D326734}" type="pres">
      <dgm:prSet presAssocID="{EF4C0963-C9EE-4EF1-A3A8-469B4154468F}" presName="childShape" presStyleCnt="0"/>
      <dgm:spPr/>
    </dgm:pt>
    <dgm:pt modelId="{80065ABD-B0E8-40A1-8F4C-90E195CA68F6}" type="pres">
      <dgm:prSet presAssocID="{CA4B29BB-CCC9-4D59-8D2F-EE0E2B958A9F}" presName="Name13" presStyleLbl="parChTrans1D2" presStyleIdx="5" presStyleCnt="12"/>
      <dgm:spPr/>
      <dgm:t>
        <a:bodyPr/>
        <a:lstStyle/>
        <a:p>
          <a:endParaRPr lang="es-ES"/>
        </a:p>
      </dgm:t>
    </dgm:pt>
    <dgm:pt modelId="{2506402A-2FD2-4AB6-B84D-5B79DD2AF756}" type="pres">
      <dgm:prSet presAssocID="{5C3F0CD2-F69A-45D1-AF7B-819567C000C0}" presName="childText" presStyleLbl="bgAcc1" presStyleIdx="5" presStyleCnt="12" custScaleX="156780" custScaleY="4855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565FA52-0E5D-4D44-BE8B-329E610AD8BC}" type="pres">
      <dgm:prSet presAssocID="{F3C1E7E9-4B69-41E9-A7C9-EFB9AC31EBBF}" presName="Name13" presStyleLbl="parChTrans1D2" presStyleIdx="6" presStyleCnt="12"/>
      <dgm:spPr/>
      <dgm:t>
        <a:bodyPr/>
        <a:lstStyle/>
        <a:p>
          <a:endParaRPr lang="es-ES"/>
        </a:p>
      </dgm:t>
    </dgm:pt>
    <dgm:pt modelId="{09E9C91C-B4C5-49EE-8E76-6B7293F53E4C}" type="pres">
      <dgm:prSet presAssocID="{0C338E06-76DA-4BED-AEAC-720C7059D8A7}" presName="childText" presStyleLbl="bgAcc1" presStyleIdx="6" presStyleCnt="12" custScaleX="242311" custScaleY="4707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675FA22-E197-4C5F-AB18-7280543AB054}" type="pres">
      <dgm:prSet presAssocID="{D7DE6EA0-3BD9-407D-8BB0-4838FF5E8DFA}" presName="Name13" presStyleLbl="parChTrans1D2" presStyleIdx="7" presStyleCnt="12"/>
      <dgm:spPr/>
      <dgm:t>
        <a:bodyPr/>
        <a:lstStyle/>
        <a:p>
          <a:endParaRPr lang="es-ES"/>
        </a:p>
      </dgm:t>
    </dgm:pt>
    <dgm:pt modelId="{AAE2DFC1-21BD-42E7-8D5F-17C09D44253B}" type="pres">
      <dgm:prSet presAssocID="{13C302D9-62DD-46AD-9D10-2D5793E2BFA6}" presName="childText" presStyleLbl="bgAcc1" presStyleIdx="7" presStyleCnt="12" custScaleX="243399" custScaleY="5050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6AB274F-8FA7-4AE9-BAFF-E4938758469B}" type="pres">
      <dgm:prSet presAssocID="{5C481DA9-41C9-4290-A485-168C85236EAB}" presName="Name13" presStyleLbl="parChTrans1D2" presStyleIdx="8" presStyleCnt="12"/>
      <dgm:spPr/>
      <dgm:t>
        <a:bodyPr/>
        <a:lstStyle/>
        <a:p>
          <a:endParaRPr lang="es-ES"/>
        </a:p>
      </dgm:t>
    </dgm:pt>
    <dgm:pt modelId="{5EB16810-525C-409C-99BE-5E41A3A5F643}" type="pres">
      <dgm:prSet presAssocID="{6BCADD20-C4F9-4841-9B16-952BAFDDB4EB}" presName="childText" presStyleLbl="bgAcc1" presStyleIdx="8" presStyleCnt="12" custScaleX="265054" custScaleY="4523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DA4A719-07BC-4C10-B5CE-F782C704A302}" type="pres">
      <dgm:prSet presAssocID="{5725C011-D0B3-4A15-8F6D-37AAE4181DF2}" presName="root" presStyleCnt="0"/>
      <dgm:spPr/>
    </dgm:pt>
    <dgm:pt modelId="{B7B1DE99-CF7E-4A6B-B39F-2E2DFA487336}" type="pres">
      <dgm:prSet presAssocID="{5725C011-D0B3-4A15-8F6D-37AAE4181DF2}" presName="rootComposite" presStyleCnt="0"/>
      <dgm:spPr/>
    </dgm:pt>
    <dgm:pt modelId="{A794831B-7354-4CE2-98AD-7F5FB248B895}" type="pres">
      <dgm:prSet presAssocID="{5725C011-D0B3-4A15-8F6D-37AAE4181DF2}" presName="rootText" presStyleLbl="node1" presStyleIdx="2" presStyleCnt="3" custScaleX="247945"/>
      <dgm:spPr/>
      <dgm:t>
        <a:bodyPr/>
        <a:lstStyle/>
        <a:p>
          <a:endParaRPr lang="es-ES"/>
        </a:p>
      </dgm:t>
    </dgm:pt>
    <dgm:pt modelId="{6AE66D8B-60F3-4DA2-A8CC-9607116A226A}" type="pres">
      <dgm:prSet presAssocID="{5725C011-D0B3-4A15-8F6D-37AAE4181DF2}" presName="rootConnector" presStyleLbl="node1" presStyleIdx="2" presStyleCnt="3"/>
      <dgm:spPr/>
      <dgm:t>
        <a:bodyPr/>
        <a:lstStyle/>
        <a:p>
          <a:endParaRPr lang="es-ES"/>
        </a:p>
      </dgm:t>
    </dgm:pt>
    <dgm:pt modelId="{8D2F575F-0A82-40C6-BAF0-EAEEBAD5C5FD}" type="pres">
      <dgm:prSet presAssocID="{5725C011-D0B3-4A15-8F6D-37AAE4181DF2}" presName="childShape" presStyleCnt="0"/>
      <dgm:spPr/>
    </dgm:pt>
    <dgm:pt modelId="{73926BC3-89A0-4CA9-8B1E-CB32F6BDC1B8}" type="pres">
      <dgm:prSet presAssocID="{17610E74-92E1-4813-A2B9-D3892142C162}" presName="Name13" presStyleLbl="parChTrans1D2" presStyleIdx="9" presStyleCnt="12"/>
      <dgm:spPr/>
      <dgm:t>
        <a:bodyPr/>
        <a:lstStyle/>
        <a:p>
          <a:endParaRPr lang="es-ES"/>
        </a:p>
      </dgm:t>
    </dgm:pt>
    <dgm:pt modelId="{BC98E2BC-3D90-4B03-901D-2EB0272ECAB9}" type="pres">
      <dgm:prSet presAssocID="{89A81EC0-D591-48FA-B928-3235CC27AED8}" presName="childText" presStyleLbl="bgAcc1" presStyleIdx="9" presStyleCnt="12" custScaleX="176825" custScaleY="5161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53D9EFF-2069-4489-AA5D-11555424D28E}" type="pres">
      <dgm:prSet presAssocID="{2FD9A99A-93CA-48D3-A5CC-1679B96C8C70}" presName="Name13" presStyleLbl="parChTrans1D2" presStyleIdx="10" presStyleCnt="12"/>
      <dgm:spPr/>
      <dgm:t>
        <a:bodyPr/>
        <a:lstStyle/>
        <a:p>
          <a:endParaRPr lang="es-ES"/>
        </a:p>
      </dgm:t>
    </dgm:pt>
    <dgm:pt modelId="{007819C6-1DD0-4114-A136-F7B5164E734C}" type="pres">
      <dgm:prSet presAssocID="{3CA1210A-EF29-4192-9CD3-849589EF2BDE}" presName="childText" presStyleLbl="bgAcc1" presStyleIdx="10" presStyleCnt="12" custScaleX="224480" custScaleY="6025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2106858-1FDD-4C1F-9307-687FA1A5A561}" type="pres">
      <dgm:prSet presAssocID="{6E57B4D7-C184-439D-B64C-7F40EE03945D}" presName="Name13" presStyleLbl="parChTrans1D2" presStyleIdx="11" presStyleCnt="12"/>
      <dgm:spPr/>
      <dgm:t>
        <a:bodyPr/>
        <a:lstStyle/>
        <a:p>
          <a:endParaRPr lang="es-ES"/>
        </a:p>
      </dgm:t>
    </dgm:pt>
    <dgm:pt modelId="{22A20180-59E1-4D05-AC16-D5E6015F12DA}" type="pres">
      <dgm:prSet presAssocID="{5C659F38-8E8B-44E9-8FAA-32F467AC361B}" presName="childText" presStyleLbl="bgAcc1" presStyleIdx="11" presStyleCnt="12" custScaleX="259537" custScaleY="12142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0040CBD-85CA-4CDD-8B6B-FC443F73A01C}" type="presOf" srcId="{F3C1E7E9-4B69-41E9-A7C9-EFB9AC31EBBF}" destId="{0565FA52-0E5D-4D44-BE8B-329E610AD8BC}" srcOrd="0" destOrd="0" presId="urn:microsoft.com/office/officeart/2005/8/layout/hierarchy3"/>
    <dgm:cxn modelId="{50DF004E-E90B-4E11-984F-66DE6F2921BF}" type="presOf" srcId="{0A069BFA-9044-4A1F-B814-C7C82B264F0C}" destId="{A8B1E88D-B6D3-4D42-9DAD-0F591439F87F}" srcOrd="0" destOrd="0" presId="urn:microsoft.com/office/officeart/2005/8/layout/hierarchy3"/>
    <dgm:cxn modelId="{F8A4D97A-0AD4-493B-938D-26F163BE2C6B}" type="presOf" srcId="{13C302D9-62DD-46AD-9D10-2D5793E2BFA6}" destId="{AAE2DFC1-21BD-42E7-8D5F-17C09D44253B}" srcOrd="0" destOrd="0" presId="urn:microsoft.com/office/officeart/2005/8/layout/hierarchy3"/>
    <dgm:cxn modelId="{4E213005-74D4-4A62-9213-0A972CD3384B}" type="presOf" srcId="{EF4C0963-C9EE-4EF1-A3A8-469B4154468F}" destId="{906789C7-8432-4182-8A80-7B27DB126359}" srcOrd="0" destOrd="0" presId="urn:microsoft.com/office/officeart/2005/8/layout/hierarchy3"/>
    <dgm:cxn modelId="{1DE06683-D64E-458A-8E62-BE333DFACFF0}" type="presOf" srcId="{4540E3C7-D16E-495B-8A23-DA4566C0CE05}" destId="{E738DA9A-853C-4979-98DA-ACEE18F2FA49}" srcOrd="0" destOrd="0" presId="urn:microsoft.com/office/officeart/2005/8/layout/hierarchy3"/>
    <dgm:cxn modelId="{A29BEFF6-D73D-4FE8-BB8E-64EAF68ADA90}" type="presOf" srcId="{89A81EC0-D591-48FA-B928-3235CC27AED8}" destId="{BC98E2BC-3D90-4B03-901D-2EB0272ECAB9}" srcOrd="0" destOrd="0" presId="urn:microsoft.com/office/officeart/2005/8/layout/hierarchy3"/>
    <dgm:cxn modelId="{6E279600-B747-40DD-BBEB-DC7D64BEBC9F}" type="presOf" srcId="{D6CB3BB6-63CE-4660-B4E2-DDDF985570CC}" destId="{3615F177-8783-4903-AE35-2941D4AAB00B}" srcOrd="1" destOrd="0" presId="urn:microsoft.com/office/officeart/2005/8/layout/hierarchy3"/>
    <dgm:cxn modelId="{FD7A75C4-A1E0-44F9-A237-E717CA29977B}" type="presOf" srcId="{1F665019-0989-411E-81B7-C7C4BDC5CCA4}" destId="{7713C145-ECAB-4A07-9F4C-85560CB56325}" srcOrd="0" destOrd="0" presId="urn:microsoft.com/office/officeart/2005/8/layout/hierarchy3"/>
    <dgm:cxn modelId="{BE8D44BA-6B65-4E58-843C-A79A31EEDADC}" srcId="{D6CB3BB6-63CE-4660-B4E2-DDDF985570CC}" destId="{49308CBC-8D15-4C67-A1E0-928544A9765C}" srcOrd="1" destOrd="0" parTransId="{1F665019-0989-411E-81B7-C7C4BDC5CCA4}" sibTransId="{17AE00A0-0130-488D-BFE0-01B6C1559CAC}"/>
    <dgm:cxn modelId="{26279EA0-EE4A-4E9F-840B-C0F7DCC81462}" type="presOf" srcId="{2FD9A99A-93CA-48D3-A5CC-1679B96C8C70}" destId="{553D9EFF-2069-4489-AA5D-11555424D28E}" srcOrd="0" destOrd="0" presId="urn:microsoft.com/office/officeart/2005/8/layout/hierarchy3"/>
    <dgm:cxn modelId="{0499FBAD-345B-484E-897E-84F0A09ED506}" srcId="{0A069BFA-9044-4A1F-B814-C7C82B264F0C}" destId="{5725C011-D0B3-4A15-8F6D-37AAE4181DF2}" srcOrd="2" destOrd="0" parTransId="{69055F16-52BC-48B3-B420-C3D0EAEAC32C}" sibTransId="{59CB4B73-33C0-4100-BF2D-6FE61B7763B6}"/>
    <dgm:cxn modelId="{E060BA2C-73E1-48D7-9209-C12FDD0D7E2B}" type="presOf" srcId="{5725C011-D0B3-4A15-8F6D-37AAE4181DF2}" destId="{6AE66D8B-60F3-4DA2-A8CC-9607116A226A}" srcOrd="1" destOrd="0" presId="urn:microsoft.com/office/officeart/2005/8/layout/hierarchy3"/>
    <dgm:cxn modelId="{FFE5EF83-4CD1-4B44-8E78-D7E0153E9C07}" type="presOf" srcId="{B1E6BF76-51EC-44AC-9C4E-3999DD2A2D59}" destId="{DA3718C8-3DFF-4898-946A-4DCC43DEBA65}" srcOrd="0" destOrd="0" presId="urn:microsoft.com/office/officeart/2005/8/layout/hierarchy3"/>
    <dgm:cxn modelId="{C9189F32-1846-4098-8054-FD3DE5E36FD6}" type="presOf" srcId="{39E85A75-CECE-4CD2-B1F5-15AC912883E9}" destId="{7EB78CD9-6FA7-4E36-895F-A7607379950C}" srcOrd="0" destOrd="0" presId="urn:microsoft.com/office/officeart/2005/8/layout/hierarchy3"/>
    <dgm:cxn modelId="{AB366069-1642-4C38-BA2C-F983D7583CDA}" type="presOf" srcId="{CA4B29BB-CCC9-4D59-8D2F-EE0E2B958A9F}" destId="{80065ABD-B0E8-40A1-8F4C-90E195CA68F6}" srcOrd="0" destOrd="0" presId="urn:microsoft.com/office/officeart/2005/8/layout/hierarchy3"/>
    <dgm:cxn modelId="{3F534AD1-87EC-41EA-8802-A46E7345FAF7}" type="presOf" srcId="{EF4C0963-C9EE-4EF1-A3A8-469B4154468F}" destId="{3309E923-5373-4784-95AD-653FF5C890D9}" srcOrd="1" destOrd="0" presId="urn:microsoft.com/office/officeart/2005/8/layout/hierarchy3"/>
    <dgm:cxn modelId="{CC6D6CD8-213D-479C-B626-141D98F3E10C}" type="presOf" srcId="{5C481DA9-41C9-4290-A485-168C85236EAB}" destId="{86AB274F-8FA7-4AE9-BAFF-E4938758469B}" srcOrd="0" destOrd="0" presId="urn:microsoft.com/office/officeart/2005/8/layout/hierarchy3"/>
    <dgm:cxn modelId="{40971952-DE88-4E58-BD28-1ADD92465A24}" srcId="{0A069BFA-9044-4A1F-B814-C7C82B264F0C}" destId="{D6CB3BB6-63CE-4660-B4E2-DDDF985570CC}" srcOrd="0" destOrd="0" parTransId="{34372134-6D62-43E8-A2F3-255FF3C59E87}" sibTransId="{FBF1DAC4-8752-42DB-BD80-21945A5919A2}"/>
    <dgm:cxn modelId="{F168F88E-3035-4BFF-809E-23F9C363D307}" srcId="{EF4C0963-C9EE-4EF1-A3A8-469B4154468F}" destId="{5C3F0CD2-F69A-45D1-AF7B-819567C000C0}" srcOrd="0" destOrd="0" parTransId="{CA4B29BB-CCC9-4D59-8D2F-EE0E2B958A9F}" sibTransId="{A2B6AFF6-1BE4-4DDE-9969-B39459F21190}"/>
    <dgm:cxn modelId="{4EFC958A-874B-46E4-B11C-90F3313A388D}" srcId="{0A069BFA-9044-4A1F-B814-C7C82B264F0C}" destId="{EF4C0963-C9EE-4EF1-A3A8-469B4154468F}" srcOrd="1" destOrd="0" parTransId="{A0AC9EC7-C184-4A50-A402-C6E6DA2D0410}" sibTransId="{3A9133BD-FCD0-468C-B8B4-A267F1ECAEF1}"/>
    <dgm:cxn modelId="{94CBD72E-3625-4E3D-94D2-2F963BF44170}" type="presOf" srcId="{6E57B4D7-C184-439D-B64C-7F40EE03945D}" destId="{02106858-1FDD-4C1F-9307-687FA1A5A561}" srcOrd="0" destOrd="0" presId="urn:microsoft.com/office/officeart/2005/8/layout/hierarchy3"/>
    <dgm:cxn modelId="{16F7B444-A334-41DE-AA44-FCC051DC09B1}" type="presOf" srcId="{3CA1210A-EF29-4192-9CD3-849589EF2BDE}" destId="{007819C6-1DD0-4114-A136-F7B5164E734C}" srcOrd="0" destOrd="0" presId="urn:microsoft.com/office/officeart/2005/8/layout/hierarchy3"/>
    <dgm:cxn modelId="{F1E9BF08-5BD8-4C1E-B514-080964228C71}" type="presOf" srcId="{6BCADD20-C4F9-4841-9B16-952BAFDDB4EB}" destId="{5EB16810-525C-409C-99BE-5E41A3A5F643}" srcOrd="0" destOrd="0" presId="urn:microsoft.com/office/officeart/2005/8/layout/hierarchy3"/>
    <dgm:cxn modelId="{E1A08924-973D-4638-B19E-1FEACEF1A1D8}" srcId="{5725C011-D0B3-4A15-8F6D-37AAE4181DF2}" destId="{3CA1210A-EF29-4192-9CD3-849589EF2BDE}" srcOrd="1" destOrd="0" parTransId="{2FD9A99A-93CA-48D3-A5CC-1679B96C8C70}" sibTransId="{4533B91B-3439-48C6-A882-49660B26B0FF}"/>
    <dgm:cxn modelId="{8FD815FF-42EB-4511-BCDB-0576A26F3E9B}" type="presOf" srcId="{B9C00E37-3F17-47D6-B368-BFE7B646A013}" destId="{BA6E6C83-F93B-4206-BE4C-598FAC132FE6}" srcOrd="0" destOrd="0" presId="urn:microsoft.com/office/officeart/2005/8/layout/hierarchy3"/>
    <dgm:cxn modelId="{6ED8CDBB-2DC3-45EF-9010-42AB84C90382}" srcId="{D6CB3BB6-63CE-4660-B4E2-DDDF985570CC}" destId="{B9C00E37-3F17-47D6-B368-BFE7B646A013}" srcOrd="3" destOrd="0" parTransId="{39E85A75-CECE-4CD2-B1F5-15AC912883E9}" sibTransId="{2E2D3129-4A09-40DC-B3AF-F27B13F2C974}"/>
    <dgm:cxn modelId="{5FCBF9D2-1E74-4D26-B3AA-BDD942394FF0}" type="presOf" srcId="{5725C011-D0B3-4A15-8F6D-37AAE4181DF2}" destId="{A794831B-7354-4CE2-98AD-7F5FB248B895}" srcOrd="0" destOrd="0" presId="urn:microsoft.com/office/officeart/2005/8/layout/hierarchy3"/>
    <dgm:cxn modelId="{E0A51E97-7D69-4F82-9787-964BD6AE923B}" type="presOf" srcId="{01191761-A225-4A2A-A3A2-FE83E306E4FA}" destId="{51CFF8A9-DD8A-428A-8977-EC3805AAF75D}" srcOrd="0" destOrd="0" presId="urn:microsoft.com/office/officeart/2005/8/layout/hierarchy3"/>
    <dgm:cxn modelId="{AC5B8D80-9FFF-49A0-8A3D-C9B1746B4A6B}" type="presOf" srcId="{0C338E06-76DA-4BED-AEAC-720C7059D8A7}" destId="{09E9C91C-B4C5-49EE-8E76-6B7293F53E4C}" srcOrd="0" destOrd="0" presId="urn:microsoft.com/office/officeart/2005/8/layout/hierarchy3"/>
    <dgm:cxn modelId="{2019CF6D-541A-4B5A-B0C7-7ED1F083FDC3}" type="presOf" srcId="{1F82F095-EE30-4A37-BD28-ADCB89B6278A}" destId="{26405662-ABBB-4E12-AF08-EBD6CFFAD3E6}" srcOrd="0" destOrd="0" presId="urn:microsoft.com/office/officeart/2005/8/layout/hierarchy3"/>
    <dgm:cxn modelId="{B013C4DA-260C-46EF-AAA5-A9EC04720F99}" srcId="{D6CB3BB6-63CE-4660-B4E2-DDDF985570CC}" destId="{B1E6BF76-51EC-44AC-9C4E-3999DD2A2D59}" srcOrd="2" destOrd="0" parTransId="{4540E3C7-D16E-495B-8A23-DA4566C0CE05}" sibTransId="{BC4D6B5B-D7FD-4E0C-A788-4C86B827C9BF}"/>
    <dgm:cxn modelId="{B0586129-BA5B-4D09-B120-8DAF953FC7B6}" type="presOf" srcId="{5C3F0CD2-F69A-45D1-AF7B-819567C000C0}" destId="{2506402A-2FD2-4AB6-B84D-5B79DD2AF756}" srcOrd="0" destOrd="0" presId="urn:microsoft.com/office/officeart/2005/8/layout/hierarchy3"/>
    <dgm:cxn modelId="{FDD68453-49F8-4916-A341-6DFF466C9988}" srcId="{5725C011-D0B3-4A15-8F6D-37AAE4181DF2}" destId="{89A81EC0-D591-48FA-B928-3235CC27AED8}" srcOrd="0" destOrd="0" parTransId="{17610E74-92E1-4813-A2B9-D3892142C162}" sibTransId="{776AD6CE-3314-4F9F-806C-C59AED116644}"/>
    <dgm:cxn modelId="{082480B0-36C8-4734-A3DB-64E5CC9FA875}" srcId="{5725C011-D0B3-4A15-8F6D-37AAE4181DF2}" destId="{5C659F38-8E8B-44E9-8FAA-32F467AC361B}" srcOrd="2" destOrd="0" parTransId="{6E57B4D7-C184-439D-B64C-7F40EE03945D}" sibTransId="{598FE157-5D8C-4967-A32E-FF2B3999C3AB}"/>
    <dgm:cxn modelId="{EE5DEB92-FD5F-4805-B759-59005406D7FA}" type="presOf" srcId="{89E6AD4F-9785-4FE0-A9BD-238128E04964}" destId="{C155BE34-9E4D-47BF-A2FC-52E81F81256C}" srcOrd="0" destOrd="0" presId="urn:microsoft.com/office/officeart/2005/8/layout/hierarchy3"/>
    <dgm:cxn modelId="{249CFD55-C920-4613-94FC-D217E45E83DF}" type="presOf" srcId="{D7DE6EA0-3BD9-407D-8BB0-4838FF5E8DFA}" destId="{6675FA22-E197-4C5F-AB18-7280543AB054}" srcOrd="0" destOrd="0" presId="urn:microsoft.com/office/officeart/2005/8/layout/hierarchy3"/>
    <dgm:cxn modelId="{53F4AF23-114C-4938-A4AC-135E26453BE4}" type="presOf" srcId="{D6CB3BB6-63CE-4660-B4E2-DDDF985570CC}" destId="{AF08A6AE-B83B-48AF-9075-2C554A6243B6}" srcOrd="0" destOrd="0" presId="urn:microsoft.com/office/officeart/2005/8/layout/hierarchy3"/>
    <dgm:cxn modelId="{744C5A57-2F97-46D7-BD7F-E3CDBEF89299}" type="presOf" srcId="{5C659F38-8E8B-44E9-8FAA-32F467AC361B}" destId="{22A20180-59E1-4D05-AC16-D5E6015F12DA}" srcOrd="0" destOrd="0" presId="urn:microsoft.com/office/officeart/2005/8/layout/hierarchy3"/>
    <dgm:cxn modelId="{40FCDA31-5A64-40E4-9B36-F4654C644050}" srcId="{EF4C0963-C9EE-4EF1-A3A8-469B4154468F}" destId="{13C302D9-62DD-46AD-9D10-2D5793E2BFA6}" srcOrd="2" destOrd="0" parTransId="{D7DE6EA0-3BD9-407D-8BB0-4838FF5E8DFA}" sibTransId="{E4DDE540-3DE4-4A23-BA9C-B09B18F1B17E}"/>
    <dgm:cxn modelId="{4582D90A-9AC5-40AE-ACA8-47BDE21FD4CB}" type="presOf" srcId="{49308CBC-8D15-4C67-A1E0-928544A9765C}" destId="{57D4DAFD-F98C-4ECD-9F03-76E9CB030E9E}" srcOrd="0" destOrd="0" presId="urn:microsoft.com/office/officeart/2005/8/layout/hierarchy3"/>
    <dgm:cxn modelId="{39BA3806-3899-42B6-9139-C8375D0CA0DC}" type="presOf" srcId="{17610E74-92E1-4813-A2B9-D3892142C162}" destId="{73926BC3-89A0-4CA9-8B1E-CB32F6BDC1B8}" srcOrd="0" destOrd="0" presId="urn:microsoft.com/office/officeart/2005/8/layout/hierarchy3"/>
    <dgm:cxn modelId="{F91D5288-4619-4D9C-8FE8-470DF7D82CC0}" srcId="{EF4C0963-C9EE-4EF1-A3A8-469B4154468F}" destId="{6BCADD20-C4F9-4841-9B16-952BAFDDB4EB}" srcOrd="3" destOrd="0" parTransId="{5C481DA9-41C9-4290-A485-168C85236EAB}" sibTransId="{0BF4CC2F-D5A1-470B-B760-6D6D0A30838E}"/>
    <dgm:cxn modelId="{5AEDDF19-DE2C-43D0-843F-C19AEBF7BA9F}" srcId="{D6CB3BB6-63CE-4660-B4E2-DDDF985570CC}" destId="{1F82F095-EE30-4A37-BD28-ADCB89B6278A}" srcOrd="4" destOrd="0" parTransId="{89E6AD4F-9785-4FE0-A9BD-238128E04964}" sibTransId="{BB90828C-D1FF-442A-9B09-5AC40AC6EEA6}"/>
    <dgm:cxn modelId="{B6C4E856-5C74-410D-9B01-C654280BC632}" srcId="{EF4C0963-C9EE-4EF1-A3A8-469B4154468F}" destId="{0C338E06-76DA-4BED-AEAC-720C7059D8A7}" srcOrd="1" destOrd="0" parTransId="{F3C1E7E9-4B69-41E9-A7C9-EFB9AC31EBBF}" sibTransId="{CE74C8EB-5160-429F-B810-4ECE7A52C302}"/>
    <dgm:cxn modelId="{BBAC0ED6-EF91-4AE7-8AC8-C9D181ED567E}" srcId="{D6CB3BB6-63CE-4660-B4E2-DDDF985570CC}" destId="{1B3CD38A-65EB-471D-8E8A-3077CAE52A92}" srcOrd="0" destOrd="0" parTransId="{01191761-A225-4A2A-A3A2-FE83E306E4FA}" sibTransId="{06914A72-8418-43B5-AF61-40C77C8733A7}"/>
    <dgm:cxn modelId="{84ED9F77-9B2D-4911-8DF1-08FC516C684F}" type="presOf" srcId="{1B3CD38A-65EB-471D-8E8A-3077CAE52A92}" destId="{EB0AF59D-CC8B-45FD-9EBE-60D237479E28}" srcOrd="0" destOrd="0" presId="urn:microsoft.com/office/officeart/2005/8/layout/hierarchy3"/>
    <dgm:cxn modelId="{1A506D7A-33A1-4BC2-AD8E-BB08B54D10D4}" type="presParOf" srcId="{A8B1E88D-B6D3-4D42-9DAD-0F591439F87F}" destId="{3FA78C35-DC8A-4C99-9D64-F867B295B288}" srcOrd="0" destOrd="0" presId="urn:microsoft.com/office/officeart/2005/8/layout/hierarchy3"/>
    <dgm:cxn modelId="{9641D6F2-9CD1-4327-AA76-39E40CBBDCAD}" type="presParOf" srcId="{3FA78C35-DC8A-4C99-9D64-F867B295B288}" destId="{59D3BF74-DFC7-470C-B2E8-FDF0785C05EC}" srcOrd="0" destOrd="0" presId="urn:microsoft.com/office/officeart/2005/8/layout/hierarchy3"/>
    <dgm:cxn modelId="{D1AEA598-310B-49EB-B949-BC21E8488A5E}" type="presParOf" srcId="{59D3BF74-DFC7-470C-B2E8-FDF0785C05EC}" destId="{AF08A6AE-B83B-48AF-9075-2C554A6243B6}" srcOrd="0" destOrd="0" presId="urn:microsoft.com/office/officeart/2005/8/layout/hierarchy3"/>
    <dgm:cxn modelId="{B90184AA-C8FB-418E-B341-186B8FEBFA88}" type="presParOf" srcId="{59D3BF74-DFC7-470C-B2E8-FDF0785C05EC}" destId="{3615F177-8783-4903-AE35-2941D4AAB00B}" srcOrd="1" destOrd="0" presId="urn:microsoft.com/office/officeart/2005/8/layout/hierarchy3"/>
    <dgm:cxn modelId="{B23DC276-2C82-4EF9-92E4-7671A65C2F78}" type="presParOf" srcId="{3FA78C35-DC8A-4C99-9D64-F867B295B288}" destId="{1AA07DBF-8247-4783-B7D3-F1DACADC38F0}" srcOrd="1" destOrd="0" presId="urn:microsoft.com/office/officeart/2005/8/layout/hierarchy3"/>
    <dgm:cxn modelId="{833A7A35-8B76-4AE4-8B42-439C010114B1}" type="presParOf" srcId="{1AA07DBF-8247-4783-B7D3-F1DACADC38F0}" destId="{51CFF8A9-DD8A-428A-8977-EC3805AAF75D}" srcOrd="0" destOrd="0" presId="urn:microsoft.com/office/officeart/2005/8/layout/hierarchy3"/>
    <dgm:cxn modelId="{AAA0A59F-90E7-473C-98AD-53424FF6112C}" type="presParOf" srcId="{1AA07DBF-8247-4783-B7D3-F1DACADC38F0}" destId="{EB0AF59D-CC8B-45FD-9EBE-60D237479E28}" srcOrd="1" destOrd="0" presId="urn:microsoft.com/office/officeart/2005/8/layout/hierarchy3"/>
    <dgm:cxn modelId="{2FAA230C-5F8B-45DE-8458-92429533888E}" type="presParOf" srcId="{1AA07DBF-8247-4783-B7D3-F1DACADC38F0}" destId="{7713C145-ECAB-4A07-9F4C-85560CB56325}" srcOrd="2" destOrd="0" presId="urn:microsoft.com/office/officeart/2005/8/layout/hierarchy3"/>
    <dgm:cxn modelId="{83192D16-7FB5-41BD-B1FD-F4398F7E5B1D}" type="presParOf" srcId="{1AA07DBF-8247-4783-B7D3-F1DACADC38F0}" destId="{57D4DAFD-F98C-4ECD-9F03-76E9CB030E9E}" srcOrd="3" destOrd="0" presId="urn:microsoft.com/office/officeart/2005/8/layout/hierarchy3"/>
    <dgm:cxn modelId="{5CAFFCC2-24C4-492F-962D-EC302B6DEAC2}" type="presParOf" srcId="{1AA07DBF-8247-4783-B7D3-F1DACADC38F0}" destId="{E738DA9A-853C-4979-98DA-ACEE18F2FA49}" srcOrd="4" destOrd="0" presId="urn:microsoft.com/office/officeart/2005/8/layout/hierarchy3"/>
    <dgm:cxn modelId="{0872C1A8-D29D-4F55-8683-24D71CC3C407}" type="presParOf" srcId="{1AA07DBF-8247-4783-B7D3-F1DACADC38F0}" destId="{DA3718C8-3DFF-4898-946A-4DCC43DEBA65}" srcOrd="5" destOrd="0" presId="urn:microsoft.com/office/officeart/2005/8/layout/hierarchy3"/>
    <dgm:cxn modelId="{B0D1B440-0C06-45E9-BFAC-402EB12F6F78}" type="presParOf" srcId="{1AA07DBF-8247-4783-B7D3-F1DACADC38F0}" destId="{7EB78CD9-6FA7-4E36-895F-A7607379950C}" srcOrd="6" destOrd="0" presId="urn:microsoft.com/office/officeart/2005/8/layout/hierarchy3"/>
    <dgm:cxn modelId="{F67E56D9-949E-4410-9D3B-0A159F60946D}" type="presParOf" srcId="{1AA07DBF-8247-4783-B7D3-F1DACADC38F0}" destId="{BA6E6C83-F93B-4206-BE4C-598FAC132FE6}" srcOrd="7" destOrd="0" presId="urn:microsoft.com/office/officeart/2005/8/layout/hierarchy3"/>
    <dgm:cxn modelId="{8AD19E91-2F7A-4C82-BBF3-D48989FE116F}" type="presParOf" srcId="{1AA07DBF-8247-4783-B7D3-F1DACADC38F0}" destId="{C155BE34-9E4D-47BF-A2FC-52E81F81256C}" srcOrd="8" destOrd="0" presId="urn:microsoft.com/office/officeart/2005/8/layout/hierarchy3"/>
    <dgm:cxn modelId="{10E9D4AE-8322-43EB-A0F1-B7ADDD3BB58B}" type="presParOf" srcId="{1AA07DBF-8247-4783-B7D3-F1DACADC38F0}" destId="{26405662-ABBB-4E12-AF08-EBD6CFFAD3E6}" srcOrd="9" destOrd="0" presId="urn:microsoft.com/office/officeart/2005/8/layout/hierarchy3"/>
    <dgm:cxn modelId="{5615FA84-C203-4747-9D31-7E3B99A509F0}" type="presParOf" srcId="{A8B1E88D-B6D3-4D42-9DAD-0F591439F87F}" destId="{8EDFA4C0-4D0E-445C-8A77-3295F51BC0E7}" srcOrd="1" destOrd="0" presId="urn:microsoft.com/office/officeart/2005/8/layout/hierarchy3"/>
    <dgm:cxn modelId="{40ACDF9A-44FD-46E8-BE11-949F35D73857}" type="presParOf" srcId="{8EDFA4C0-4D0E-445C-8A77-3295F51BC0E7}" destId="{3CE59D14-65F1-4C75-B827-566BABCECFA8}" srcOrd="0" destOrd="0" presId="urn:microsoft.com/office/officeart/2005/8/layout/hierarchy3"/>
    <dgm:cxn modelId="{DA872A10-24DD-4EDA-87E8-A2F77BB2D941}" type="presParOf" srcId="{3CE59D14-65F1-4C75-B827-566BABCECFA8}" destId="{906789C7-8432-4182-8A80-7B27DB126359}" srcOrd="0" destOrd="0" presId="urn:microsoft.com/office/officeart/2005/8/layout/hierarchy3"/>
    <dgm:cxn modelId="{5E79A683-C379-4FEB-953B-1BF4CA82304B}" type="presParOf" srcId="{3CE59D14-65F1-4C75-B827-566BABCECFA8}" destId="{3309E923-5373-4784-95AD-653FF5C890D9}" srcOrd="1" destOrd="0" presId="urn:microsoft.com/office/officeart/2005/8/layout/hierarchy3"/>
    <dgm:cxn modelId="{2ACCC23A-4E3B-4884-839B-B4EFB551448C}" type="presParOf" srcId="{8EDFA4C0-4D0E-445C-8A77-3295F51BC0E7}" destId="{6C99BE9F-D9C5-4040-A413-81E56D326734}" srcOrd="1" destOrd="0" presId="urn:microsoft.com/office/officeart/2005/8/layout/hierarchy3"/>
    <dgm:cxn modelId="{52151211-51FF-4604-B772-36A5DE44B625}" type="presParOf" srcId="{6C99BE9F-D9C5-4040-A413-81E56D326734}" destId="{80065ABD-B0E8-40A1-8F4C-90E195CA68F6}" srcOrd="0" destOrd="0" presId="urn:microsoft.com/office/officeart/2005/8/layout/hierarchy3"/>
    <dgm:cxn modelId="{573433A4-3E61-4795-B29E-ECD9CD8340D8}" type="presParOf" srcId="{6C99BE9F-D9C5-4040-A413-81E56D326734}" destId="{2506402A-2FD2-4AB6-B84D-5B79DD2AF756}" srcOrd="1" destOrd="0" presId="urn:microsoft.com/office/officeart/2005/8/layout/hierarchy3"/>
    <dgm:cxn modelId="{4AFA9B97-8DF6-4DBF-AC4D-D79B6CCE1D7A}" type="presParOf" srcId="{6C99BE9F-D9C5-4040-A413-81E56D326734}" destId="{0565FA52-0E5D-4D44-BE8B-329E610AD8BC}" srcOrd="2" destOrd="0" presId="urn:microsoft.com/office/officeart/2005/8/layout/hierarchy3"/>
    <dgm:cxn modelId="{DFCD5D5A-4D92-4FFE-81DA-2E827889E7C3}" type="presParOf" srcId="{6C99BE9F-D9C5-4040-A413-81E56D326734}" destId="{09E9C91C-B4C5-49EE-8E76-6B7293F53E4C}" srcOrd="3" destOrd="0" presId="urn:microsoft.com/office/officeart/2005/8/layout/hierarchy3"/>
    <dgm:cxn modelId="{EECB8205-78BC-4AB8-B05E-B28A0C4EC1C0}" type="presParOf" srcId="{6C99BE9F-D9C5-4040-A413-81E56D326734}" destId="{6675FA22-E197-4C5F-AB18-7280543AB054}" srcOrd="4" destOrd="0" presId="urn:microsoft.com/office/officeart/2005/8/layout/hierarchy3"/>
    <dgm:cxn modelId="{6B010550-31F8-470D-8332-D6D5B05A5A99}" type="presParOf" srcId="{6C99BE9F-D9C5-4040-A413-81E56D326734}" destId="{AAE2DFC1-21BD-42E7-8D5F-17C09D44253B}" srcOrd="5" destOrd="0" presId="urn:microsoft.com/office/officeart/2005/8/layout/hierarchy3"/>
    <dgm:cxn modelId="{43EE3EE3-4938-45ED-9113-B09F67BFB0EB}" type="presParOf" srcId="{6C99BE9F-D9C5-4040-A413-81E56D326734}" destId="{86AB274F-8FA7-4AE9-BAFF-E4938758469B}" srcOrd="6" destOrd="0" presId="urn:microsoft.com/office/officeart/2005/8/layout/hierarchy3"/>
    <dgm:cxn modelId="{CE977BEA-17F0-4838-8905-ACB180D49628}" type="presParOf" srcId="{6C99BE9F-D9C5-4040-A413-81E56D326734}" destId="{5EB16810-525C-409C-99BE-5E41A3A5F643}" srcOrd="7" destOrd="0" presId="urn:microsoft.com/office/officeart/2005/8/layout/hierarchy3"/>
    <dgm:cxn modelId="{767D9C55-BF58-4830-9AA2-394581777391}" type="presParOf" srcId="{A8B1E88D-B6D3-4D42-9DAD-0F591439F87F}" destId="{6DA4A719-07BC-4C10-B5CE-F782C704A302}" srcOrd="2" destOrd="0" presId="urn:microsoft.com/office/officeart/2005/8/layout/hierarchy3"/>
    <dgm:cxn modelId="{6AF380A6-C09B-42C3-8591-03A8DC62E5A6}" type="presParOf" srcId="{6DA4A719-07BC-4C10-B5CE-F782C704A302}" destId="{B7B1DE99-CF7E-4A6B-B39F-2E2DFA487336}" srcOrd="0" destOrd="0" presId="urn:microsoft.com/office/officeart/2005/8/layout/hierarchy3"/>
    <dgm:cxn modelId="{BF2C391F-E2B8-48B1-AB2D-E02B891646AB}" type="presParOf" srcId="{B7B1DE99-CF7E-4A6B-B39F-2E2DFA487336}" destId="{A794831B-7354-4CE2-98AD-7F5FB248B895}" srcOrd="0" destOrd="0" presId="urn:microsoft.com/office/officeart/2005/8/layout/hierarchy3"/>
    <dgm:cxn modelId="{53CFD9DE-C02D-44D4-889B-C49284D86A90}" type="presParOf" srcId="{B7B1DE99-CF7E-4A6B-B39F-2E2DFA487336}" destId="{6AE66D8B-60F3-4DA2-A8CC-9607116A226A}" srcOrd="1" destOrd="0" presId="urn:microsoft.com/office/officeart/2005/8/layout/hierarchy3"/>
    <dgm:cxn modelId="{45DFB973-E8AB-439F-8261-9035FAD7B35A}" type="presParOf" srcId="{6DA4A719-07BC-4C10-B5CE-F782C704A302}" destId="{8D2F575F-0A82-40C6-BAF0-EAEEBAD5C5FD}" srcOrd="1" destOrd="0" presId="urn:microsoft.com/office/officeart/2005/8/layout/hierarchy3"/>
    <dgm:cxn modelId="{CA4740F4-8E1A-4374-B12D-A6B762897455}" type="presParOf" srcId="{8D2F575F-0A82-40C6-BAF0-EAEEBAD5C5FD}" destId="{73926BC3-89A0-4CA9-8B1E-CB32F6BDC1B8}" srcOrd="0" destOrd="0" presId="urn:microsoft.com/office/officeart/2005/8/layout/hierarchy3"/>
    <dgm:cxn modelId="{CC9F7181-E1D9-4E81-A20F-178B406E51CA}" type="presParOf" srcId="{8D2F575F-0A82-40C6-BAF0-EAEEBAD5C5FD}" destId="{BC98E2BC-3D90-4B03-901D-2EB0272ECAB9}" srcOrd="1" destOrd="0" presId="urn:microsoft.com/office/officeart/2005/8/layout/hierarchy3"/>
    <dgm:cxn modelId="{71D9349A-0B9B-4903-B47C-58178A37A870}" type="presParOf" srcId="{8D2F575F-0A82-40C6-BAF0-EAEEBAD5C5FD}" destId="{553D9EFF-2069-4489-AA5D-11555424D28E}" srcOrd="2" destOrd="0" presId="urn:microsoft.com/office/officeart/2005/8/layout/hierarchy3"/>
    <dgm:cxn modelId="{2FC296F7-3E34-4B09-BEE3-02BE507A9200}" type="presParOf" srcId="{8D2F575F-0A82-40C6-BAF0-EAEEBAD5C5FD}" destId="{007819C6-1DD0-4114-A136-F7B5164E734C}" srcOrd="3" destOrd="0" presId="urn:microsoft.com/office/officeart/2005/8/layout/hierarchy3"/>
    <dgm:cxn modelId="{C7915650-8BF7-4222-951F-774EFBC735A7}" type="presParOf" srcId="{8D2F575F-0A82-40C6-BAF0-EAEEBAD5C5FD}" destId="{02106858-1FDD-4C1F-9307-687FA1A5A561}" srcOrd="4" destOrd="0" presId="urn:microsoft.com/office/officeart/2005/8/layout/hierarchy3"/>
    <dgm:cxn modelId="{23162778-C8CC-462F-8F16-C9E7CA617EA2}" type="presParOf" srcId="{8D2F575F-0A82-40C6-BAF0-EAEEBAD5C5FD}" destId="{22A20180-59E1-4D05-AC16-D5E6015F12DA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A2A6197-20D1-4A15-AADD-D05EF420E8FC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954248C-23EC-4DC5-85C2-67E7BCD3951B}">
      <dgm:prSet phldrT="[Texto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MX" sz="20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Nacional:</a:t>
          </a:r>
          <a:endParaRPr lang="es-ES" sz="2000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D17FCDF-3E4A-4052-A825-913E235B09F8}" type="parTrans" cxnId="{D8232A51-F8CA-4D0A-B0A9-F97109C8A633}">
      <dgm:prSet/>
      <dgm:spPr/>
      <dgm:t>
        <a:bodyPr/>
        <a:lstStyle/>
        <a:p>
          <a:endParaRPr lang="es-ES"/>
        </a:p>
      </dgm:t>
    </dgm:pt>
    <dgm:pt modelId="{6BAAB276-5FC4-4405-8B22-E780A81D6953}" type="sibTrans" cxnId="{D8232A51-F8CA-4D0A-B0A9-F97109C8A633}">
      <dgm:prSet/>
      <dgm:spPr/>
      <dgm:t>
        <a:bodyPr/>
        <a:lstStyle/>
        <a:p>
          <a:endParaRPr lang="es-ES"/>
        </a:p>
      </dgm:t>
    </dgm:pt>
    <dgm:pt modelId="{CA466964-7344-467B-A6E3-8D780C5C8107}">
      <dgm:prSet phldrT="[Texto]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b="1" dirty="0" smtClean="0">
              <a:solidFill>
                <a:schemeClr val="tx2">
                  <a:lumMod val="75000"/>
                </a:schemeClr>
              </a:solidFill>
            </a:rPr>
            <a:t>CENSA.</a:t>
          </a:r>
          <a:endParaRPr lang="es-ES" dirty="0">
            <a:solidFill>
              <a:schemeClr val="tx2">
                <a:lumMod val="75000"/>
              </a:schemeClr>
            </a:solidFill>
          </a:endParaRPr>
        </a:p>
      </dgm:t>
    </dgm:pt>
    <dgm:pt modelId="{0E05FE74-3F2C-446B-9076-D37448C7746A}" type="parTrans" cxnId="{F305AC17-9D42-41C8-913C-7EB62A522325}">
      <dgm:prSet/>
      <dgm:spPr/>
      <dgm:t>
        <a:bodyPr/>
        <a:lstStyle/>
        <a:p>
          <a:endParaRPr lang="es-ES"/>
        </a:p>
      </dgm:t>
    </dgm:pt>
    <dgm:pt modelId="{874AA7F9-A8E5-46AC-ADC0-874C106267D6}" type="sibTrans" cxnId="{F305AC17-9D42-41C8-913C-7EB62A522325}">
      <dgm:prSet/>
      <dgm:spPr/>
      <dgm:t>
        <a:bodyPr/>
        <a:lstStyle/>
        <a:p>
          <a:endParaRPr lang="es-ES"/>
        </a:p>
      </dgm:t>
    </dgm:pt>
    <dgm:pt modelId="{715706BD-DE2C-419E-BC33-09C860DF1825}">
      <dgm:prSet phldrT="[Texto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MX" sz="20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Internacional:</a:t>
          </a:r>
          <a:endParaRPr lang="es-ES" sz="2000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3476895-2444-44B7-B101-EEDA34194253}" type="parTrans" cxnId="{BA20D818-A454-4E76-A976-0ABFE1983F26}">
      <dgm:prSet/>
      <dgm:spPr/>
      <dgm:t>
        <a:bodyPr/>
        <a:lstStyle/>
        <a:p>
          <a:endParaRPr lang="es-ES"/>
        </a:p>
      </dgm:t>
    </dgm:pt>
    <dgm:pt modelId="{6E09C2AE-1440-464E-B7EF-59E371E41C1F}" type="sibTrans" cxnId="{BA20D818-A454-4E76-A976-0ABFE1983F26}">
      <dgm:prSet/>
      <dgm:spPr/>
      <dgm:t>
        <a:bodyPr/>
        <a:lstStyle/>
        <a:p>
          <a:endParaRPr lang="es-ES"/>
        </a:p>
      </dgm:t>
    </dgm:pt>
    <dgm:pt modelId="{427744D6-6F18-495F-8C1E-415F3836A2C3}">
      <dgm:prSet phldrT="[Texto]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b="1" dirty="0" smtClean="0">
              <a:solidFill>
                <a:schemeClr val="tx2">
                  <a:lumMod val="75000"/>
                </a:schemeClr>
              </a:solidFill>
            </a:rPr>
            <a:t>CIAD, México, </a:t>
          </a:r>
          <a:endParaRPr lang="es-ES" dirty="0">
            <a:solidFill>
              <a:schemeClr val="tx2">
                <a:lumMod val="75000"/>
              </a:schemeClr>
            </a:solidFill>
          </a:endParaRPr>
        </a:p>
      </dgm:t>
    </dgm:pt>
    <dgm:pt modelId="{6BE63EF2-3E57-4BA5-B12D-ED269C0B5002}" type="parTrans" cxnId="{447BD72C-DCD9-4BB2-A3E8-51872B58E4D7}">
      <dgm:prSet/>
      <dgm:spPr/>
      <dgm:t>
        <a:bodyPr/>
        <a:lstStyle/>
        <a:p>
          <a:endParaRPr lang="es-ES"/>
        </a:p>
      </dgm:t>
    </dgm:pt>
    <dgm:pt modelId="{31DE0F2E-1CC0-4CF9-AE7B-2826C2BF8418}" type="sibTrans" cxnId="{447BD72C-DCD9-4BB2-A3E8-51872B58E4D7}">
      <dgm:prSet/>
      <dgm:spPr/>
      <dgm:t>
        <a:bodyPr/>
        <a:lstStyle/>
        <a:p>
          <a:endParaRPr lang="es-ES"/>
        </a:p>
      </dgm:t>
    </dgm:pt>
    <dgm:pt modelId="{2CD3EFE5-AD4D-4DAE-918F-343854289D31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b="1" dirty="0" smtClean="0">
              <a:solidFill>
                <a:schemeClr val="tx2">
                  <a:lumMod val="75000"/>
                </a:schemeClr>
              </a:solidFill>
            </a:rPr>
            <a:t>UNAH.</a:t>
          </a:r>
          <a:endParaRPr lang="es-ES" dirty="0">
            <a:solidFill>
              <a:schemeClr val="tx2">
                <a:lumMod val="75000"/>
              </a:schemeClr>
            </a:solidFill>
          </a:endParaRPr>
        </a:p>
      </dgm:t>
    </dgm:pt>
    <dgm:pt modelId="{EE33330D-E1BA-4BC0-B143-A2FC0059E53F}" type="parTrans" cxnId="{FFA4D88E-BB2F-4A21-B37C-0B0909B120F4}">
      <dgm:prSet/>
      <dgm:spPr/>
      <dgm:t>
        <a:bodyPr/>
        <a:lstStyle/>
        <a:p>
          <a:endParaRPr lang="es-ES"/>
        </a:p>
      </dgm:t>
    </dgm:pt>
    <dgm:pt modelId="{122E323B-E261-4027-9FA8-C721DA8019EC}" type="sibTrans" cxnId="{FFA4D88E-BB2F-4A21-B37C-0B0909B120F4}">
      <dgm:prSet/>
      <dgm:spPr/>
      <dgm:t>
        <a:bodyPr/>
        <a:lstStyle/>
        <a:p>
          <a:endParaRPr lang="es-ES"/>
        </a:p>
      </dgm:t>
    </dgm:pt>
    <dgm:pt modelId="{CD957C59-697A-4347-9BC9-C3CBA6F9CBBE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b="1" dirty="0" smtClean="0">
              <a:solidFill>
                <a:schemeClr val="tx2">
                  <a:lumMod val="75000"/>
                </a:schemeClr>
              </a:solidFill>
            </a:rPr>
            <a:t>INISAV.</a:t>
          </a:r>
          <a:endParaRPr lang="es-ES" dirty="0">
            <a:solidFill>
              <a:schemeClr val="tx2">
                <a:lumMod val="75000"/>
              </a:schemeClr>
            </a:solidFill>
          </a:endParaRPr>
        </a:p>
      </dgm:t>
    </dgm:pt>
    <dgm:pt modelId="{6A56C24A-64A1-4350-B00C-B0C915E5967D}" type="parTrans" cxnId="{72D99362-1CA7-42AF-9942-A31000E291FB}">
      <dgm:prSet/>
      <dgm:spPr/>
      <dgm:t>
        <a:bodyPr/>
        <a:lstStyle/>
        <a:p>
          <a:endParaRPr lang="es-ES"/>
        </a:p>
      </dgm:t>
    </dgm:pt>
    <dgm:pt modelId="{42CD437E-0DD8-4E14-A134-1C97C421AD53}" type="sibTrans" cxnId="{72D99362-1CA7-42AF-9942-A31000E291FB}">
      <dgm:prSet/>
      <dgm:spPr/>
      <dgm:t>
        <a:bodyPr/>
        <a:lstStyle/>
        <a:p>
          <a:endParaRPr lang="es-ES"/>
        </a:p>
      </dgm:t>
    </dgm:pt>
    <dgm:pt modelId="{79BE905A-0E39-4E7E-A757-69383209D86F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b="1" dirty="0" smtClean="0">
              <a:solidFill>
                <a:schemeClr val="tx2">
                  <a:lumMod val="75000"/>
                </a:schemeClr>
              </a:solidFill>
            </a:rPr>
            <a:t>Universidad de la Habana.</a:t>
          </a:r>
          <a:endParaRPr lang="es-ES" dirty="0">
            <a:solidFill>
              <a:schemeClr val="tx2">
                <a:lumMod val="75000"/>
              </a:schemeClr>
            </a:solidFill>
          </a:endParaRPr>
        </a:p>
      </dgm:t>
    </dgm:pt>
    <dgm:pt modelId="{2348F10E-D826-4127-AA8F-A9C051B8999B}" type="parTrans" cxnId="{E6B73F47-72FF-413A-A1AC-FEF4C62F1096}">
      <dgm:prSet/>
      <dgm:spPr/>
      <dgm:t>
        <a:bodyPr/>
        <a:lstStyle/>
        <a:p>
          <a:endParaRPr lang="es-ES"/>
        </a:p>
      </dgm:t>
    </dgm:pt>
    <dgm:pt modelId="{A575A7C6-096E-4674-9734-B2271DD58ECD}" type="sibTrans" cxnId="{E6B73F47-72FF-413A-A1AC-FEF4C62F1096}">
      <dgm:prSet/>
      <dgm:spPr/>
      <dgm:t>
        <a:bodyPr/>
        <a:lstStyle/>
        <a:p>
          <a:endParaRPr lang="es-ES"/>
        </a:p>
      </dgm:t>
    </dgm:pt>
    <dgm:pt modelId="{77016300-F6CB-4073-B91F-DFCAF1E4C55B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b="1" dirty="0" smtClean="0">
              <a:solidFill>
                <a:schemeClr val="tx2">
                  <a:lumMod val="75000"/>
                </a:schemeClr>
              </a:solidFill>
            </a:rPr>
            <a:t>Universidad de Oriente.</a:t>
          </a:r>
          <a:endParaRPr lang="es-ES" dirty="0">
            <a:solidFill>
              <a:schemeClr val="tx2">
                <a:lumMod val="75000"/>
              </a:schemeClr>
            </a:solidFill>
          </a:endParaRPr>
        </a:p>
      </dgm:t>
    </dgm:pt>
    <dgm:pt modelId="{84481991-AB1B-4276-A1A9-154CE6920877}" type="parTrans" cxnId="{7E74F14E-B881-4513-9B73-A939C9229A5F}">
      <dgm:prSet/>
      <dgm:spPr/>
      <dgm:t>
        <a:bodyPr/>
        <a:lstStyle/>
        <a:p>
          <a:endParaRPr lang="es-ES"/>
        </a:p>
      </dgm:t>
    </dgm:pt>
    <dgm:pt modelId="{E0BF2A7D-D85E-4D7F-BF89-D67D86389615}" type="sibTrans" cxnId="{7E74F14E-B881-4513-9B73-A939C9229A5F}">
      <dgm:prSet/>
      <dgm:spPr/>
      <dgm:t>
        <a:bodyPr/>
        <a:lstStyle/>
        <a:p>
          <a:endParaRPr lang="es-ES"/>
        </a:p>
      </dgm:t>
    </dgm:pt>
    <dgm:pt modelId="{85013C2A-36ED-44FF-A9FD-70C435186B7B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b="1" dirty="0" smtClean="0">
              <a:solidFill>
                <a:schemeClr val="tx2">
                  <a:lumMod val="75000"/>
                </a:schemeClr>
              </a:solidFill>
            </a:rPr>
            <a:t>Universidad de Matanza.</a:t>
          </a:r>
          <a:endParaRPr lang="es-ES" dirty="0">
            <a:solidFill>
              <a:schemeClr val="tx2">
                <a:lumMod val="75000"/>
              </a:schemeClr>
            </a:solidFill>
          </a:endParaRPr>
        </a:p>
      </dgm:t>
    </dgm:pt>
    <dgm:pt modelId="{193F411B-CB45-434C-8259-18909336E3FC}" type="parTrans" cxnId="{205B69F9-309E-487E-BEC5-35A83FAA6EE6}">
      <dgm:prSet/>
      <dgm:spPr/>
      <dgm:t>
        <a:bodyPr/>
        <a:lstStyle/>
        <a:p>
          <a:endParaRPr lang="es-ES"/>
        </a:p>
      </dgm:t>
    </dgm:pt>
    <dgm:pt modelId="{156FDCE0-1B9C-49F6-BD75-C4C88DEB620A}" type="sibTrans" cxnId="{205B69F9-309E-487E-BEC5-35A83FAA6EE6}">
      <dgm:prSet/>
      <dgm:spPr/>
      <dgm:t>
        <a:bodyPr/>
        <a:lstStyle/>
        <a:p>
          <a:endParaRPr lang="es-ES"/>
        </a:p>
      </dgm:t>
    </dgm:pt>
    <dgm:pt modelId="{E51129CB-D68F-43DE-9532-3E555FC63E3E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b="1" dirty="0" smtClean="0">
              <a:solidFill>
                <a:schemeClr val="tx2">
                  <a:lumMod val="75000"/>
                </a:schemeClr>
              </a:solidFill>
            </a:rPr>
            <a:t>Centro de </a:t>
          </a:r>
          <a:r>
            <a:rPr lang="es-MX" b="1" dirty="0" err="1" smtClean="0">
              <a:solidFill>
                <a:schemeClr val="tx2">
                  <a:lumMod val="75000"/>
                </a:schemeClr>
              </a:solidFill>
            </a:rPr>
            <a:t>Bioplantas</a:t>
          </a:r>
          <a:r>
            <a:rPr lang="es-MX" b="1" dirty="0" smtClean="0">
              <a:solidFill>
                <a:schemeClr val="tx2">
                  <a:lumMod val="75000"/>
                </a:schemeClr>
              </a:solidFill>
            </a:rPr>
            <a:t> (UNICA).</a:t>
          </a:r>
          <a:endParaRPr lang="es-ES" dirty="0">
            <a:solidFill>
              <a:schemeClr val="tx2">
                <a:lumMod val="75000"/>
              </a:schemeClr>
            </a:solidFill>
          </a:endParaRPr>
        </a:p>
      </dgm:t>
    </dgm:pt>
    <dgm:pt modelId="{A32587D0-6714-4B9C-A407-39BE22050E9D}" type="parTrans" cxnId="{48B7F6DF-D235-42AE-A10B-B24C1A753FEB}">
      <dgm:prSet/>
      <dgm:spPr/>
      <dgm:t>
        <a:bodyPr/>
        <a:lstStyle/>
        <a:p>
          <a:endParaRPr lang="es-ES"/>
        </a:p>
      </dgm:t>
    </dgm:pt>
    <dgm:pt modelId="{7F731FE3-7D73-4243-BEC6-81FCE2E98220}" type="sibTrans" cxnId="{48B7F6DF-D235-42AE-A10B-B24C1A753FEB}">
      <dgm:prSet/>
      <dgm:spPr/>
      <dgm:t>
        <a:bodyPr/>
        <a:lstStyle/>
        <a:p>
          <a:endParaRPr lang="es-ES"/>
        </a:p>
      </dgm:t>
    </dgm:pt>
    <dgm:pt modelId="{C3B55981-1845-4249-B364-437D53C1B267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b="1" smtClean="0">
              <a:solidFill>
                <a:schemeClr val="tx2">
                  <a:lumMod val="75000"/>
                </a:schemeClr>
              </a:solidFill>
            </a:rPr>
            <a:t>Biofábrica de Mayabeque.</a:t>
          </a:r>
          <a:endParaRPr lang="es-ES">
            <a:solidFill>
              <a:schemeClr val="tx2">
                <a:lumMod val="75000"/>
              </a:schemeClr>
            </a:solidFill>
          </a:endParaRPr>
        </a:p>
      </dgm:t>
    </dgm:pt>
    <dgm:pt modelId="{65AAD10F-80A1-44B5-89B4-849A2D8598BF}" type="parTrans" cxnId="{D860310F-74F3-4596-80D3-C48E877F32EF}">
      <dgm:prSet/>
      <dgm:spPr/>
      <dgm:t>
        <a:bodyPr/>
        <a:lstStyle/>
        <a:p>
          <a:endParaRPr lang="es-ES"/>
        </a:p>
      </dgm:t>
    </dgm:pt>
    <dgm:pt modelId="{CBC38A36-5D3D-4266-B1EF-6B2B48133DA2}" type="sibTrans" cxnId="{D860310F-74F3-4596-80D3-C48E877F32EF}">
      <dgm:prSet/>
      <dgm:spPr/>
      <dgm:t>
        <a:bodyPr/>
        <a:lstStyle/>
        <a:p>
          <a:endParaRPr lang="es-ES"/>
        </a:p>
      </dgm:t>
    </dgm:pt>
    <dgm:pt modelId="{83D4C6BE-45A0-4788-820D-BC46D6E10C60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b="1" dirty="0" smtClean="0">
              <a:solidFill>
                <a:schemeClr val="tx2">
                  <a:lumMod val="75000"/>
                </a:schemeClr>
              </a:solidFill>
            </a:rPr>
            <a:t>Instituto de Investigaciones de Frutales Tropicales.</a:t>
          </a:r>
          <a:endParaRPr lang="es-ES" dirty="0">
            <a:solidFill>
              <a:schemeClr val="tx2">
                <a:lumMod val="75000"/>
              </a:schemeClr>
            </a:solidFill>
          </a:endParaRPr>
        </a:p>
      </dgm:t>
    </dgm:pt>
    <dgm:pt modelId="{E40E3ED4-2A58-489B-A65A-C2E840033564}" type="parTrans" cxnId="{1F12383F-87D8-4BF7-8D71-DC6E29E4E93D}">
      <dgm:prSet/>
      <dgm:spPr/>
      <dgm:t>
        <a:bodyPr/>
        <a:lstStyle/>
        <a:p>
          <a:endParaRPr lang="es-ES"/>
        </a:p>
      </dgm:t>
    </dgm:pt>
    <dgm:pt modelId="{3090B0F5-1516-45DF-A1CB-AD40AE48E816}" type="sibTrans" cxnId="{1F12383F-87D8-4BF7-8D71-DC6E29E4E93D}">
      <dgm:prSet/>
      <dgm:spPr/>
      <dgm:t>
        <a:bodyPr/>
        <a:lstStyle/>
        <a:p>
          <a:endParaRPr lang="es-ES"/>
        </a:p>
      </dgm:t>
    </dgm:pt>
    <dgm:pt modelId="{FFA26049-2AA3-4C20-B354-9ECA57EE1865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b="1" dirty="0" smtClean="0">
              <a:solidFill>
                <a:schemeClr val="tx2">
                  <a:lumMod val="75000"/>
                </a:schemeClr>
              </a:solidFill>
            </a:rPr>
            <a:t>Consejo Superior de Investigaciones Científicas, España.</a:t>
          </a:r>
          <a:endParaRPr lang="es-ES" dirty="0">
            <a:solidFill>
              <a:schemeClr val="tx2">
                <a:lumMod val="75000"/>
              </a:schemeClr>
            </a:solidFill>
          </a:endParaRPr>
        </a:p>
      </dgm:t>
    </dgm:pt>
    <dgm:pt modelId="{E1E4C23C-87DA-41B1-94F8-03ED83C26DF6}" type="parTrans" cxnId="{E354FAEC-F95B-4C71-959E-C9772AAB0788}">
      <dgm:prSet/>
      <dgm:spPr/>
      <dgm:t>
        <a:bodyPr/>
        <a:lstStyle/>
        <a:p>
          <a:endParaRPr lang="es-ES"/>
        </a:p>
      </dgm:t>
    </dgm:pt>
    <dgm:pt modelId="{C33C5361-34AA-4741-8A2D-467E65C6CAD7}" type="sibTrans" cxnId="{E354FAEC-F95B-4C71-959E-C9772AAB0788}">
      <dgm:prSet/>
      <dgm:spPr/>
      <dgm:t>
        <a:bodyPr/>
        <a:lstStyle/>
        <a:p>
          <a:endParaRPr lang="es-ES"/>
        </a:p>
      </dgm:t>
    </dgm:pt>
    <dgm:pt modelId="{07A6A5F2-12FC-4A8B-8CE5-65932C2F3177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b="1" dirty="0" smtClean="0">
              <a:solidFill>
                <a:schemeClr val="tx2">
                  <a:lumMod val="75000"/>
                </a:schemeClr>
              </a:solidFill>
            </a:rPr>
            <a:t>Instituto Agronómico de </a:t>
          </a:r>
          <a:r>
            <a:rPr lang="es-MX" b="1" dirty="0" err="1" smtClean="0">
              <a:solidFill>
                <a:schemeClr val="tx2">
                  <a:lumMod val="75000"/>
                </a:schemeClr>
              </a:solidFill>
            </a:rPr>
            <a:t>Campinas</a:t>
          </a:r>
          <a:r>
            <a:rPr lang="es-MX" b="1" dirty="0" smtClean="0">
              <a:solidFill>
                <a:schemeClr val="tx2">
                  <a:lumMod val="75000"/>
                </a:schemeClr>
              </a:solidFill>
            </a:rPr>
            <a:t>. Brasil.</a:t>
          </a:r>
          <a:endParaRPr lang="es-ES" dirty="0">
            <a:solidFill>
              <a:schemeClr val="tx2">
                <a:lumMod val="75000"/>
              </a:schemeClr>
            </a:solidFill>
          </a:endParaRPr>
        </a:p>
      </dgm:t>
    </dgm:pt>
    <dgm:pt modelId="{CE47B69A-68C4-4F8E-8F8E-C971754F17AB}" type="parTrans" cxnId="{9E779EBB-4AFE-4C27-95B4-5D7EFF16213E}">
      <dgm:prSet/>
      <dgm:spPr/>
      <dgm:t>
        <a:bodyPr/>
        <a:lstStyle/>
        <a:p>
          <a:endParaRPr lang="es-ES"/>
        </a:p>
      </dgm:t>
    </dgm:pt>
    <dgm:pt modelId="{A315C046-4181-4653-AC04-F25328986FA1}" type="sibTrans" cxnId="{9E779EBB-4AFE-4C27-95B4-5D7EFF16213E}">
      <dgm:prSet/>
      <dgm:spPr/>
      <dgm:t>
        <a:bodyPr/>
        <a:lstStyle/>
        <a:p>
          <a:endParaRPr lang="es-ES"/>
        </a:p>
      </dgm:t>
    </dgm:pt>
    <dgm:pt modelId="{061638F7-302B-43DB-8A99-AC7B6D1D6180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b="1" dirty="0" smtClean="0">
              <a:solidFill>
                <a:schemeClr val="tx2">
                  <a:lumMod val="75000"/>
                </a:schemeClr>
              </a:solidFill>
            </a:rPr>
            <a:t>Universidad de Sonora, México, </a:t>
          </a:r>
          <a:endParaRPr lang="es-ES" dirty="0">
            <a:solidFill>
              <a:schemeClr val="tx2">
                <a:lumMod val="75000"/>
              </a:schemeClr>
            </a:solidFill>
          </a:endParaRPr>
        </a:p>
      </dgm:t>
    </dgm:pt>
    <dgm:pt modelId="{9629E8D4-F6F9-47DF-8244-5FB018A515D1}" type="parTrans" cxnId="{B9E39D57-DED6-4400-B627-060CE28CFA64}">
      <dgm:prSet/>
      <dgm:spPr/>
      <dgm:t>
        <a:bodyPr/>
        <a:lstStyle/>
        <a:p>
          <a:endParaRPr lang="es-ES"/>
        </a:p>
      </dgm:t>
    </dgm:pt>
    <dgm:pt modelId="{6007F450-954E-45F3-992D-D731FC37A984}" type="sibTrans" cxnId="{B9E39D57-DED6-4400-B627-060CE28CFA64}">
      <dgm:prSet/>
      <dgm:spPr/>
      <dgm:t>
        <a:bodyPr/>
        <a:lstStyle/>
        <a:p>
          <a:endParaRPr lang="es-ES"/>
        </a:p>
      </dgm:t>
    </dgm:pt>
    <dgm:pt modelId="{4697B91B-578F-4BC5-8B57-72290042BF32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b="1" dirty="0" smtClean="0">
              <a:solidFill>
                <a:schemeClr val="tx2">
                  <a:lumMod val="75000"/>
                </a:schemeClr>
              </a:solidFill>
            </a:rPr>
            <a:t>Universidad de Cartagena, España</a:t>
          </a:r>
          <a:endParaRPr lang="es-ES" dirty="0">
            <a:solidFill>
              <a:schemeClr val="tx2">
                <a:lumMod val="75000"/>
              </a:schemeClr>
            </a:solidFill>
          </a:endParaRPr>
        </a:p>
      </dgm:t>
    </dgm:pt>
    <dgm:pt modelId="{4AD05729-0401-494F-BAB5-BBABCB5E73B9}" type="parTrans" cxnId="{DC3D64AB-C42A-4A13-850A-57981A0967E9}">
      <dgm:prSet/>
      <dgm:spPr/>
      <dgm:t>
        <a:bodyPr/>
        <a:lstStyle/>
        <a:p>
          <a:endParaRPr lang="es-ES"/>
        </a:p>
      </dgm:t>
    </dgm:pt>
    <dgm:pt modelId="{79E11724-59C0-4448-9BC8-5A6A59921832}" type="sibTrans" cxnId="{DC3D64AB-C42A-4A13-850A-57981A0967E9}">
      <dgm:prSet/>
      <dgm:spPr/>
      <dgm:t>
        <a:bodyPr/>
        <a:lstStyle/>
        <a:p>
          <a:endParaRPr lang="es-ES"/>
        </a:p>
      </dgm:t>
    </dgm:pt>
    <dgm:pt modelId="{5796F785-672A-474A-870C-4A6DF9A243B2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b="1" dirty="0" smtClean="0">
              <a:solidFill>
                <a:schemeClr val="tx2">
                  <a:lumMod val="75000"/>
                </a:schemeClr>
              </a:solidFill>
            </a:rPr>
            <a:t>Universidad “Miguel Hernández” de Elche, Comunidad Valenciana. España.</a:t>
          </a:r>
          <a:endParaRPr lang="es-ES" dirty="0">
            <a:solidFill>
              <a:schemeClr val="tx2">
                <a:lumMod val="75000"/>
              </a:schemeClr>
            </a:solidFill>
          </a:endParaRPr>
        </a:p>
      </dgm:t>
    </dgm:pt>
    <dgm:pt modelId="{F7E0FC91-1D62-410C-866B-FC1BEFD3E47E}" type="parTrans" cxnId="{C0C743DC-DC2D-4BA7-BCC3-42163ECF81C1}">
      <dgm:prSet/>
      <dgm:spPr/>
      <dgm:t>
        <a:bodyPr/>
        <a:lstStyle/>
        <a:p>
          <a:endParaRPr lang="es-ES"/>
        </a:p>
      </dgm:t>
    </dgm:pt>
    <dgm:pt modelId="{053205B1-42C8-450F-B4A9-BCDCFAB6382B}" type="sibTrans" cxnId="{C0C743DC-DC2D-4BA7-BCC3-42163ECF81C1}">
      <dgm:prSet/>
      <dgm:spPr/>
      <dgm:t>
        <a:bodyPr/>
        <a:lstStyle/>
        <a:p>
          <a:endParaRPr lang="es-ES"/>
        </a:p>
      </dgm:t>
    </dgm:pt>
    <dgm:pt modelId="{9D043D2F-6296-4F69-8A7C-D3633CE14B0D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b="1" dirty="0" smtClean="0">
              <a:solidFill>
                <a:schemeClr val="tx2">
                  <a:lumMod val="75000"/>
                </a:schemeClr>
              </a:solidFill>
            </a:rPr>
            <a:t>Universidad Agraria La Molina, Perú.</a:t>
          </a:r>
          <a:endParaRPr lang="es-ES" dirty="0">
            <a:solidFill>
              <a:schemeClr val="tx2">
                <a:lumMod val="75000"/>
              </a:schemeClr>
            </a:solidFill>
          </a:endParaRPr>
        </a:p>
      </dgm:t>
    </dgm:pt>
    <dgm:pt modelId="{7E40CE77-72E2-4478-B002-49979C71035E}" type="parTrans" cxnId="{01ED9CB5-1582-4029-96F9-C5AA9933991E}">
      <dgm:prSet/>
      <dgm:spPr/>
      <dgm:t>
        <a:bodyPr/>
        <a:lstStyle/>
        <a:p>
          <a:endParaRPr lang="es-ES"/>
        </a:p>
      </dgm:t>
    </dgm:pt>
    <dgm:pt modelId="{229FB1FC-2580-4183-B810-7B15DB73C82A}" type="sibTrans" cxnId="{01ED9CB5-1582-4029-96F9-C5AA9933991E}">
      <dgm:prSet/>
      <dgm:spPr/>
      <dgm:t>
        <a:bodyPr/>
        <a:lstStyle/>
        <a:p>
          <a:endParaRPr lang="es-ES"/>
        </a:p>
      </dgm:t>
    </dgm:pt>
    <dgm:pt modelId="{9315705A-8ACE-4B4B-8611-6C8BFE61D29A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b="1" smtClean="0">
              <a:solidFill>
                <a:schemeClr val="tx2">
                  <a:lumMod val="75000"/>
                </a:schemeClr>
              </a:solidFill>
            </a:rPr>
            <a:t>Universidad de Sao Paulo, Brasil.</a:t>
          </a:r>
          <a:endParaRPr lang="es-ES">
            <a:solidFill>
              <a:schemeClr val="tx2">
                <a:lumMod val="75000"/>
              </a:schemeClr>
            </a:solidFill>
          </a:endParaRPr>
        </a:p>
      </dgm:t>
    </dgm:pt>
    <dgm:pt modelId="{962327C2-7025-40AA-B67D-19B174127454}" type="parTrans" cxnId="{3F9E2DE6-922C-4AA3-A01C-02D8AEE7BFC6}">
      <dgm:prSet/>
      <dgm:spPr/>
      <dgm:t>
        <a:bodyPr/>
        <a:lstStyle/>
        <a:p>
          <a:endParaRPr lang="es-ES"/>
        </a:p>
      </dgm:t>
    </dgm:pt>
    <dgm:pt modelId="{30ACC464-11C9-4A2F-9B97-15EB01DC0118}" type="sibTrans" cxnId="{3F9E2DE6-922C-4AA3-A01C-02D8AEE7BFC6}">
      <dgm:prSet/>
      <dgm:spPr/>
      <dgm:t>
        <a:bodyPr/>
        <a:lstStyle/>
        <a:p>
          <a:endParaRPr lang="es-ES"/>
        </a:p>
      </dgm:t>
    </dgm:pt>
    <dgm:pt modelId="{AE0F9C4C-1FD4-4395-8692-45FBC10584E5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b="1" smtClean="0">
              <a:solidFill>
                <a:schemeClr val="tx2">
                  <a:lumMod val="75000"/>
                </a:schemeClr>
              </a:solidFill>
            </a:rPr>
            <a:t>Universidad de Agricultura y Veterinaria de Obihiro, Japón.</a:t>
          </a:r>
          <a:endParaRPr lang="es-ES">
            <a:solidFill>
              <a:schemeClr val="tx2">
                <a:lumMod val="75000"/>
              </a:schemeClr>
            </a:solidFill>
          </a:endParaRPr>
        </a:p>
      </dgm:t>
    </dgm:pt>
    <dgm:pt modelId="{A3DCD698-5856-411B-A65D-99E212722007}" type="parTrans" cxnId="{891842DB-FA31-4287-9950-5C2287057794}">
      <dgm:prSet/>
      <dgm:spPr/>
      <dgm:t>
        <a:bodyPr/>
        <a:lstStyle/>
        <a:p>
          <a:endParaRPr lang="es-ES"/>
        </a:p>
      </dgm:t>
    </dgm:pt>
    <dgm:pt modelId="{376680AA-9564-466C-B48F-E5355C8F0ECD}" type="sibTrans" cxnId="{891842DB-FA31-4287-9950-5C2287057794}">
      <dgm:prSet/>
      <dgm:spPr/>
      <dgm:t>
        <a:bodyPr/>
        <a:lstStyle/>
        <a:p>
          <a:endParaRPr lang="es-ES"/>
        </a:p>
      </dgm:t>
    </dgm:pt>
    <dgm:pt modelId="{37DCCB96-2050-4CF4-86E2-6E199D536BEE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b="1" smtClean="0">
              <a:solidFill>
                <a:schemeClr val="tx2">
                  <a:lumMod val="75000"/>
                </a:schemeClr>
              </a:solidFill>
            </a:rPr>
            <a:t>Universidad de Fribourg, Suiza </a:t>
          </a:r>
          <a:endParaRPr lang="es-ES">
            <a:solidFill>
              <a:schemeClr val="tx2">
                <a:lumMod val="75000"/>
              </a:schemeClr>
            </a:solidFill>
          </a:endParaRPr>
        </a:p>
      </dgm:t>
    </dgm:pt>
    <dgm:pt modelId="{D2CF4593-C6D5-4B99-AE53-1DA52FE54B31}" type="parTrans" cxnId="{FF7DD8FC-67B4-4AEB-BABA-B354867A4463}">
      <dgm:prSet/>
      <dgm:spPr/>
      <dgm:t>
        <a:bodyPr/>
        <a:lstStyle/>
        <a:p>
          <a:endParaRPr lang="es-ES"/>
        </a:p>
      </dgm:t>
    </dgm:pt>
    <dgm:pt modelId="{AF8B4725-C43F-496F-9568-136AD801B486}" type="sibTrans" cxnId="{FF7DD8FC-67B4-4AEB-BABA-B354867A4463}">
      <dgm:prSet/>
      <dgm:spPr/>
      <dgm:t>
        <a:bodyPr/>
        <a:lstStyle/>
        <a:p>
          <a:endParaRPr lang="es-ES"/>
        </a:p>
      </dgm:t>
    </dgm:pt>
    <dgm:pt modelId="{DF483510-A940-43F9-BF4D-1683793221CB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b="1" smtClean="0">
              <a:solidFill>
                <a:schemeClr val="tx2">
                  <a:lumMod val="75000"/>
                </a:schemeClr>
              </a:solidFill>
            </a:rPr>
            <a:t>Universidad de La Plata, Argentina.</a:t>
          </a:r>
          <a:endParaRPr lang="es-ES">
            <a:solidFill>
              <a:schemeClr val="tx2">
                <a:lumMod val="75000"/>
              </a:schemeClr>
            </a:solidFill>
          </a:endParaRPr>
        </a:p>
      </dgm:t>
    </dgm:pt>
    <dgm:pt modelId="{C0155020-02A0-4C22-BAD2-1F8FD91DBE3A}" type="parTrans" cxnId="{1B0C6038-D3F2-4D93-A90E-8B00127DB6C8}">
      <dgm:prSet/>
      <dgm:spPr/>
      <dgm:t>
        <a:bodyPr/>
        <a:lstStyle/>
        <a:p>
          <a:endParaRPr lang="es-ES"/>
        </a:p>
      </dgm:t>
    </dgm:pt>
    <dgm:pt modelId="{12CB994D-1B32-4557-A213-B0A6484F6D23}" type="sibTrans" cxnId="{1B0C6038-D3F2-4D93-A90E-8B00127DB6C8}">
      <dgm:prSet/>
      <dgm:spPr/>
      <dgm:t>
        <a:bodyPr/>
        <a:lstStyle/>
        <a:p>
          <a:endParaRPr lang="es-ES"/>
        </a:p>
      </dgm:t>
    </dgm:pt>
    <dgm:pt modelId="{79E6D4F8-6CED-4FE3-A8E1-D823C0313E87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b="1" smtClean="0">
              <a:solidFill>
                <a:schemeClr val="tx2">
                  <a:lumMod val="75000"/>
                </a:schemeClr>
              </a:solidFill>
            </a:rPr>
            <a:t>Universidad de Manitoba, Canadá </a:t>
          </a:r>
          <a:endParaRPr lang="es-ES">
            <a:solidFill>
              <a:schemeClr val="tx2">
                <a:lumMod val="75000"/>
              </a:schemeClr>
            </a:solidFill>
          </a:endParaRPr>
        </a:p>
      </dgm:t>
    </dgm:pt>
    <dgm:pt modelId="{12A477B5-7B0C-46E1-8D89-693EA81012D1}" type="parTrans" cxnId="{D0CEAD73-C7BC-46FC-9992-8AF1EB9EA6A9}">
      <dgm:prSet/>
      <dgm:spPr/>
      <dgm:t>
        <a:bodyPr/>
        <a:lstStyle/>
        <a:p>
          <a:endParaRPr lang="es-ES"/>
        </a:p>
      </dgm:t>
    </dgm:pt>
    <dgm:pt modelId="{CAF40038-0F9C-450B-8535-5887F017C18A}" type="sibTrans" cxnId="{D0CEAD73-C7BC-46FC-9992-8AF1EB9EA6A9}">
      <dgm:prSet/>
      <dgm:spPr/>
      <dgm:t>
        <a:bodyPr/>
        <a:lstStyle/>
        <a:p>
          <a:endParaRPr lang="es-ES"/>
        </a:p>
      </dgm:t>
    </dgm:pt>
    <dgm:pt modelId="{76BA8565-A3C0-4D4A-9350-CA80DAF0D6B3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ES" b="1" smtClean="0">
              <a:solidFill>
                <a:schemeClr val="tx2">
                  <a:lumMod val="75000"/>
                </a:schemeClr>
              </a:solidFill>
            </a:rPr>
            <a:t>Universidad de Mons, </a:t>
          </a:r>
          <a:r>
            <a:rPr lang="es-MX" b="1" smtClean="0">
              <a:solidFill>
                <a:schemeClr val="tx2">
                  <a:lumMod val="75000"/>
                </a:schemeClr>
              </a:solidFill>
            </a:rPr>
            <a:t>Bélgica</a:t>
          </a:r>
          <a:endParaRPr lang="es-ES">
            <a:solidFill>
              <a:schemeClr val="tx2">
                <a:lumMod val="75000"/>
              </a:schemeClr>
            </a:solidFill>
          </a:endParaRPr>
        </a:p>
      </dgm:t>
    </dgm:pt>
    <dgm:pt modelId="{40EE9A1B-993E-4E7C-A7D4-462516CB761C}" type="parTrans" cxnId="{F1609905-6A00-4396-823E-11F4DDB08C29}">
      <dgm:prSet/>
      <dgm:spPr/>
      <dgm:t>
        <a:bodyPr/>
        <a:lstStyle/>
        <a:p>
          <a:endParaRPr lang="es-ES"/>
        </a:p>
      </dgm:t>
    </dgm:pt>
    <dgm:pt modelId="{2B42160A-AF98-4CCA-B842-10ED2EE565F3}" type="sibTrans" cxnId="{F1609905-6A00-4396-823E-11F4DDB08C29}">
      <dgm:prSet/>
      <dgm:spPr/>
      <dgm:t>
        <a:bodyPr/>
        <a:lstStyle/>
        <a:p>
          <a:endParaRPr lang="es-ES"/>
        </a:p>
      </dgm:t>
    </dgm:pt>
    <dgm:pt modelId="{E7F81384-5B51-4B9D-8987-A6E45FC62539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b="1" smtClean="0">
              <a:solidFill>
                <a:schemeClr val="tx2">
                  <a:lumMod val="75000"/>
                </a:schemeClr>
              </a:solidFill>
            </a:rPr>
            <a:t>Universidad Nacional de Colombia, Colombia.</a:t>
          </a:r>
          <a:endParaRPr lang="es-ES">
            <a:solidFill>
              <a:schemeClr val="tx2">
                <a:lumMod val="75000"/>
              </a:schemeClr>
            </a:solidFill>
          </a:endParaRPr>
        </a:p>
      </dgm:t>
    </dgm:pt>
    <dgm:pt modelId="{C53D95F9-052D-4C86-898B-FC6DC1107FF2}" type="parTrans" cxnId="{B71D4D61-A8B5-4597-9A3D-17F1E03530C3}">
      <dgm:prSet/>
      <dgm:spPr/>
      <dgm:t>
        <a:bodyPr/>
        <a:lstStyle/>
        <a:p>
          <a:endParaRPr lang="es-ES"/>
        </a:p>
      </dgm:t>
    </dgm:pt>
    <dgm:pt modelId="{76827140-9D22-4989-86FC-36B58A4A9A4A}" type="sibTrans" cxnId="{B71D4D61-A8B5-4597-9A3D-17F1E03530C3}">
      <dgm:prSet/>
      <dgm:spPr/>
      <dgm:t>
        <a:bodyPr/>
        <a:lstStyle/>
        <a:p>
          <a:endParaRPr lang="es-ES"/>
        </a:p>
      </dgm:t>
    </dgm:pt>
    <dgm:pt modelId="{6563B880-62BE-4EB6-9E6A-F073DCB201F1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ES" b="1" dirty="0" smtClean="0">
              <a:solidFill>
                <a:schemeClr val="tx2">
                  <a:lumMod val="75000"/>
                </a:schemeClr>
              </a:solidFill>
            </a:rPr>
            <a:t>ICA.</a:t>
          </a:r>
          <a:endParaRPr lang="es-ES" b="1" dirty="0">
            <a:solidFill>
              <a:schemeClr val="tx2">
                <a:lumMod val="75000"/>
              </a:schemeClr>
            </a:solidFill>
          </a:endParaRPr>
        </a:p>
      </dgm:t>
    </dgm:pt>
    <dgm:pt modelId="{5A84BB46-1E6C-4C95-BDC9-77FDFC1D1816}" type="parTrans" cxnId="{6C1F930F-A9A7-4967-9C87-F0864E1BBA50}">
      <dgm:prSet/>
      <dgm:spPr/>
      <dgm:t>
        <a:bodyPr/>
        <a:lstStyle/>
        <a:p>
          <a:endParaRPr lang="es-ES"/>
        </a:p>
      </dgm:t>
    </dgm:pt>
    <dgm:pt modelId="{D5670999-7F4B-4DD2-A92C-B8D9B08AFF35}" type="sibTrans" cxnId="{6C1F930F-A9A7-4967-9C87-F0864E1BBA50}">
      <dgm:prSet/>
      <dgm:spPr/>
      <dgm:t>
        <a:bodyPr/>
        <a:lstStyle/>
        <a:p>
          <a:endParaRPr lang="es-ES"/>
        </a:p>
      </dgm:t>
    </dgm:pt>
    <dgm:pt modelId="{DF71485E-D54F-4F01-9F6F-A781435EA4C6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ES" b="1" dirty="0" smtClean="0">
              <a:solidFill>
                <a:schemeClr val="tx2">
                  <a:lumMod val="75000"/>
                </a:schemeClr>
              </a:solidFill>
            </a:rPr>
            <a:t>Instituto de Investigaciones de Ingeniería Agrícola.</a:t>
          </a:r>
          <a:endParaRPr lang="es-ES" b="1" dirty="0">
            <a:solidFill>
              <a:schemeClr val="tx2">
                <a:lumMod val="75000"/>
              </a:schemeClr>
            </a:solidFill>
          </a:endParaRPr>
        </a:p>
      </dgm:t>
    </dgm:pt>
    <dgm:pt modelId="{635F70A3-FB91-4BA4-BF83-30FF2BFFEFF1}" type="parTrans" cxnId="{AB990B56-0AFE-4E89-9B88-259A06126AF5}">
      <dgm:prSet/>
      <dgm:spPr/>
      <dgm:t>
        <a:bodyPr/>
        <a:lstStyle/>
        <a:p>
          <a:endParaRPr lang="es-ES"/>
        </a:p>
      </dgm:t>
    </dgm:pt>
    <dgm:pt modelId="{F6019111-9E62-418A-8DDF-87C7B6825194}" type="sibTrans" cxnId="{AB990B56-0AFE-4E89-9B88-259A06126AF5}">
      <dgm:prSet/>
      <dgm:spPr/>
      <dgm:t>
        <a:bodyPr/>
        <a:lstStyle/>
        <a:p>
          <a:endParaRPr lang="es-ES"/>
        </a:p>
      </dgm:t>
    </dgm:pt>
    <dgm:pt modelId="{A2C19D3F-EEA7-44D3-A38B-71CE10F999AE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ES" b="1" dirty="0" smtClean="0">
              <a:solidFill>
                <a:schemeClr val="tx2">
                  <a:lumMod val="75000"/>
                </a:schemeClr>
              </a:solidFill>
            </a:rPr>
            <a:t>INIFAT.</a:t>
          </a:r>
          <a:endParaRPr lang="es-ES" b="1" dirty="0">
            <a:solidFill>
              <a:schemeClr val="tx2">
                <a:lumMod val="75000"/>
              </a:schemeClr>
            </a:solidFill>
          </a:endParaRPr>
        </a:p>
      </dgm:t>
    </dgm:pt>
    <dgm:pt modelId="{D6B163B1-0DAA-49EF-A79C-C88F62D00B54}" type="parTrans" cxnId="{5D44482E-3598-4B24-B3ED-4D0C8296F2A1}">
      <dgm:prSet/>
      <dgm:spPr/>
      <dgm:t>
        <a:bodyPr/>
        <a:lstStyle/>
        <a:p>
          <a:endParaRPr lang="es-ES"/>
        </a:p>
      </dgm:t>
    </dgm:pt>
    <dgm:pt modelId="{CEE44BF9-4C24-4832-A20D-1CA9B78FAC0C}" type="sibTrans" cxnId="{5D44482E-3598-4B24-B3ED-4D0C8296F2A1}">
      <dgm:prSet/>
      <dgm:spPr/>
      <dgm:t>
        <a:bodyPr/>
        <a:lstStyle/>
        <a:p>
          <a:endParaRPr lang="es-ES"/>
        </a:p>
      </dgm:t>
    </dgm:pt>
    <dgm:pt modelId="{5B8039A5-17AE-433E-B1C3-719FCF89F3E4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ES" b="1" dirty="0" smtClean="0">
              <a:solidFill>
                <a:schemeClr val="tx2">
                  <a:lumMod val="75000"/>
                </a:schemeClr>
              </a:solidFill>
            </a:rPr>
            <a:t>Universidad de Granma.</a:t>
          </a:r>
          <a:endParaRPr lang="es-ES" b="1" dirty="0">
            <a:solidFill>
              <a:schemeClr val="tx2">
                <a:lumMod val="75000"/>
              </a:schemeClr>
            </a:solidFill>
          </a:endParaRPr>
        </a:p>
      </dgm:t>
    </dgm:pt>
    <dgm:pt modelId="{09964BD8-B250-4DFD-AE2F-5B3858582017}" type="parTrans" cxnId="{9009DFB2-53B8-45FE-BFF1-9EBAEB0B393A}">
      <dgm:prSet/>
      <dgm:spPr/>
      <dgm:t>
        <a:bodyPr/>
        <a:lstStyle/>
        <a:p>
          <a:endParaRPr lang="es-ES"/>
        </a:p>
      </dgm:t>
    </dgm:pt>
    <dgm:pt modelId="{40A07B04-F8A4-414C-8777-03216BF2A39D}" type="sibTrans" cxnId="{9009DFB2-53B8-45FE-BFF1-9EBAEB0B393A}">
      <dgm:prSet/>
      <dgm:spPr/>
      <dgm:t>
        <a:bodyPr/>
        <a:lstStyle/>
        <a:p>
          <a:endParaRPr lang="es-ES"/>
        </a:p>
      </dgm:t>
    </dgm:pt>
    <dgm:pt modelId="{47778825-1958-4F4D-AF16-0E3655807D90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ES" b="1" dirty="0" smtClean="0">
              <a:solidFill>
                <a:schemeClr val="tx2">
                  <a:lumMod val="75000"/>
                </a:schemeClr>
              </a:solidFill>
            </a:rPr>
            <a:t>Universidad de las Tunas.</a:t>
          </a:r>
          <a:endParaRPr lang="es-ES" b="1" dirty="0">
            <a:solidFill>
              <a:schemeClr val="tx2">
                <a:lumMod val="75000"/>
              </a:schemeClr>
            </a:solidFill>
          </a:endParaRPr>
        </a:p>
      </dgm:t>
    </dgm:pt>
    <dgm:pt modelId="{87CC5FBB-70CB-45A9-92A5-2D72227ADE4B}" type="parTrans" cxnId="{EDC780D7-BF62-4C29-91EB-B56BB216AB8A}">
      <dgm:prSet/>
      <dgm:spPr/>
      <dgm:t>
        <a:bodyPr/>
        <a:lstStyle/>
        <a:p>
          <a:endParaRPr lang="es-ES"/>
        </a:p>
      </dgm:t>
    </dgm:pt>
    <dgm:pt modelId="{5D1182A7-73D2-449A-ACF6-56BE70F29BF5}" type="sibTrans" cxnId="{EDC780D7-BF62-4C29-91EB-B56BB216AB8A}">
      <dgm:prSet/>
      <dgm:spPr/>
      <dgm:t>
        <a:bodyPr/>
        <a:lstStyle/>
        <a:p>
          <a:endParaRPr lang="es-ES"/>
        </a:p>
      </dgm:t>
    </dgm:pt>
    <dgm:pt modelId="{819B6162-B98D-48C0-BC94-B06C2DE2523B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ES" b="1" dirty="0" smtClean="0">
              <a:solidFill>
                <a:schemeClr val="tx2">
                  <a:lumMod val="75000"/>
                </a:schemeClr>
              </a:solidFill>
            </a:rPr>
            <a:t>Universidad de Pinar del Río.</a:t>
          </a:r>
          <a:endParaRPr lang="es-ES" b="1" dirty="0">
            <a:solidFill>
              <a:schemeClr val="tx2">
                <a:lumMod val="75000"/>
              </a:schemeClr>
            </a:solidFill>
          </a:endParaRPr>
        </a:p>
      </dgm:t>
    </dgm:pt>
    <dgm:pt modelId="{563203D0-E515-49CE-82DE-9583545092F0}" type="parTrans" cxnId="{04228E9D-F140-4403-B05F-3B93884789C3}">
      <dgm:prSet/>
      <dgm:spPr/>
      <dgm:t>
        <a:bodyPr/>
        <a:lstStyle/>
        <a:p>
          <a:endParaRPr lang="es-ES"/>
        </a:p>
      </dgm:t>
    </dgm:pt>
    <dgm:pt modelId="{FCEBC2B2-2309-4873-A260-F497C01C6283}" type="sibTrans" cxnId="{04228E9D-F140-4403-B05F-3B93884789C3}">
      <dgm:prSet/>
      <dgm:spPr/>
      <dgm:t>
        <a:bodyPr/>
        <a:lstStyle/>
        <a:p>
          <a:endParaRPr lang="es-ES"/>
        </a:p>
      </dgm:t>
    </dgm:pt>
    <dgm:pt modelId="{24BD4656-E398-4F68-8E5B-768677568C83}" type="pres">
      <dgm:prSet presAssocID="{2A2A6197-20D1-4A15-AADD-D05EF420E8F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3A543D3-8ACF-4B72-822D-75293D794130}" type="pres">
      <dgm:prSet presAssocID="{E954248C-23EC-4DC5-85C2-67E7BCD3951B}" presName="composite" presStyleCnt="0"/>
      <dgm:spPr/>
    </dgm:pt>
    <dgm:pt modelId="{FB424D37-CFAB-4DBC-82EE-16B1A9968C11}" type="pres">
      <dgm:prSet presAssocID="{E954248C-23EC-4DC5-85C2-67E7BCD3951B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98BDF74-C283-44AA-A3E1-5005BFF9CE33}" type="pres">
      <dgm:prSet presAssocID="{E954248C-23EC-4DC5-85C2-67E7BCD3951B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60440A0-9C2F-46B1-94D5-DC437867D166}" type="pres">
      <dgm:prSet presAssocID="{6BAAB276-5FC4-4405-8B22-E780A81D6953}" presName="space" presStyleCnt="0"/>
      <dgm:spPr/>
    </dgm:pt>
    <dgm:pt modelId="{AA73EC86-890D-4D8A-9D96-620D7E1C32B6}" type="pres">
      <dgm:prSet presAssocID="{715706BD-DE2C-419E-BC33-09C860DF1825}" presName="composite" presStyleCnt="0"/>
      <dgm:spPr/>
    </dgm:pt>
    <dgm:pt modelId="{DBD49C70-7678-4574-876E-D71CA5F57BD4}" type="pres">
      <dgm:prSet presAssocID="{715706BD-DE2C-419E-BC33-09C860DF1825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F3C5756-E9B2-4F5C-AE14-E915B531C0CF}" type="pres">
      <dgm:prSet presAssocID="{715706BD-DE2C-419E-BC33-09C860DF1825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FA4D88E-BB2F-4A21-B37C-0B0909B120F4}" srcId="{E954248C-23EC-4DC5-85C2-67E7BCD3951B}" destId="{2CD3EFE5-AD4D-4DAE-918F-343854289D31}" srcOrd="1" destOrd="0" parTransId="{EE33330D-E1BA-4BC0-B143-A2FC0059E53F}" sibTransId="{122E323B-E261-4027-9FA8-C721DA8019EC}"/>
    <dgm:cxn modelId="{7B6A352A-C690-471F-A0E4-4A2634C4053A}" type="presOf" srcId="{47778825-1958-4F4D-AF16-0E3655807D90}" destId="{D98BDF74-C283-44AA-A3E1-5005BFF9CE33}" srcOrd="0" destOrd="13" presId="urn:microsoft.com/office/officeart/2005/8/layout/hList1"/>
    <dgm:cxn modelId="{E67512BF-054C-40F0-849E-BBF705D4E863}" type="presOf" srcId="{5796F785-672A-474A-870C-4A6DF9A243B2}" destId="{5F3C5756-E9B2-4F5C-AE14-E915B531C0CF}" srcOrd="0" destOrd="5" presId="urn:microsoft.com/office/officeart/2005/8/layout/hList1"/>
    <dgm:cxn modelId="{91BD39BA-6865-4388-AEE4-F888A6C4B608}" type="presOf" srcId="{2CD3EFE5-AD4D-4DAE-918F-343854289D31}" destId="{D98BDF74-C283-44AA-A3E1-5005BFF9CE33}" srcOrd="0" destOrd="1" presId="urn:microsoft.com/office/officeart/2005/8/layout/hList1"/>
    <dgm:cxn modelId="{6C1F9B55-93D2-4132-A62B-03F7EE97C5D2}" type="presOf" srcId="{AE0F9C4C-1FD4-4395-8692-45FBC10584E5}" destId="{5F3C5756-E9B2-4F5C-AE14-E915B531C0CF}" srcOrd="0" destOrd="8" presId="urn:microsoft.com/office/officeart/2005/8/layout/hList1"/>
    <dgm:cxn modelId="{891842DB-FA31-4287-9950-5C2287057794}" srcId="{715706BD-DE2C-419E-BC33-09C860DF1825}" destId="{AE0F9C4C-1FD4-4395-8692-45FBC10584E5}" srcOrd="8" destOrd="0" parTransId="{A3DCD698-5856-411B-A65D-99E212722007}" sibTransId="{376680AA-9564-466C-B48F-E5355C8F0ECD}"/>
    <dgm:cxn modelId="{C3ABC56C-C7EF-4DC0-A37D-CE470F67885D}" type="presOf" srcId="{C3B55981-1845-4249-B364-437D53C1B267}" destId="{D98BDF74-C283-44AA-A3E1-5005BFF9CE33}" srcOrd="0" destOrd="7" presId="urn:microsoft.com/office/officeart/2005/8/layout/hList1"/>
    <dgm:cxn modelId="{636A5CB3-22F2-483C-9024-71D3937C2D81}" type="presOf" srcId="{85013C2A-36ED-44FF-A9FD-70C435186B7B}" destId="{D98BDF74-C283-44AA-A3E1-5005BFF9CE33}" srcOrd="0" destOrd="5" presId="urn:microsoft.com/office/officeart/2005/8/layout/hList1"/>
    <dgm:cxn modelId="{1CCE0CDE-78D6-4A47-AA41-4DB521FBF86C}" type="presOf" srcId="{9315705A-8ACE-4B4B-8611-6C8BFE61D29A}" destId="{5F3C5756-E9B2-4F5C-AE14-E915B531C0CF}" srcOrd="0" destOrd="7" presId="urn:microsoft.com/office/officeart/2005/8/layout/hList1"/>
    <dgm:cxn modelId="{7455CE48-8B48-4531-84E6-C2705311A6C9}" type="presOf" srcId="{A2C19D3F-EEA7-44D3-A38B-71CE10F999AE}" destId="{D98BDF74-C283-44AA-A3E1-5005BFF9CE33}" srcOrd="0" destOrd="11" presId="urn:microsoft.com/office/officeart/2005/8/layout/hList1"/>
    <dgm:cxn modelId="{C4D853D5-2B55-45BF-8139-29543CCB80D4}" type="presOf" srcId="{DF483510-A940-43F9-BF4D-1683793221CB}" destId="{5F3C5756-E9B2-4F5C-AE14-E915B531C0CF}" srcOrd="0" destOrd="10" presId="urn:microsoft.com/office/officeart/2005/8/layout/hList1"/>
    <dgm:cxn modelId="{72D99362-1CA7-42AF-9942-A31000E291FB}" srcId="{E954248C-23EC-4DC5-85C2-67E7BCD3951B}" destId="{CD957C59-697A-4347-9BC9-C3CBA6F9CBBE}" srcOrd="2" destOrd="0" parTransId="{6A56C24A-64A1-4350-B00C-B0C915E5967D}" sibTransId="{42CD437E-0DD8-4E14-A134-1C97C421AD53}"/>
    <dgm:cxn modelId="{EDC780D7-BF62-4C29-91EB-B56BB216AB8A}" srcId="{E954248C-23EC-4DC5-85C2-67E7BCD3951B}" destId="{47778825-1958-4F4D-AF16-0E3655807D90}" srcOrd="13" destOrd="0" parTransId="{87CC5FBB-70CB-45A9-92A5-2D72227ADE4B}" sibTransId="{5D1182A7-73D2-449A-ACF6-56BE70F29BF5}"/>
    <dgm:cxn modelId="{53BB0D36-514D-4330-A469-F5E0940EEC89}" type="presOf" srcId="{37DCCB96-2050-4CF4-86E2-6E199D536BEE}" destId="{5F3C5756-E9B2-4F5C-AE14-E915B531C0CF}" srcOrd="0" destOrd="9" presId="urn:microsoft.com/office/officeart/2005/8/layout/hList1"/>
    <dgm:cxn modelId="{85A1317E-D7CC-4D58-BF7B-F2E95B4EAFE7}" type="presOf" srcId="{07A6A5F2-12FC-4A8B-8CE5-65932C2F3177}" destId="{5F3C5756-E9B2-4F5C-AE14-E915B531C0CF}" srcOrd="0" destOrd="2" presId="urn:microsoft.com/office/officeart/2005/8/layout/hList1"/>
    <dgm:cxn modelId="{CCB6C258-4DEF-4CA7-9947-2291022B715C}" type="presOf" srcId="{E51129CB-D68F-43DE-9532-3E555FC63E3E}" destId="{D98BDF74-C283-44AA-A3E1-5005BFF9CE33}" srcOrd="0" destOrd="6" presId="urn:microsoft.com/office/officeart/2005/8/layout/hList1"/>
    <dgm:cxn modelId="{D8232A51-F8CA-4D0A-B0A9-F97109C8A633}" srcId="{2A2A6197-20D1-4A15-AADD-D05EF420E8FC}" destId="{E954248C-23EC-4DC5-85C2-67E7BCD3951B}" srcOrd="0" destOrd="0" parTransId="{7D17FCDF-3E4A-4052-A825-913E235B09F8}" sibTransId="{6BAAB276-5FC4-4405-8B22-E780A81D6953}"/>
    <dgm:cxn modelId="{DC3D64AB-C42A-4A13-850A-57981A0967E9}" srcId="{715706BD-DE2C-419E-BC33-09C860DF1825}" destId="{4697B91B-578F-4BC5-8B57-72290042BF32}" srcOrd="4" destOrd="0" parTransId="{4AD05729-0401-494F-BAB5-BBABCB5E73B9}" sibTransId="{79E11724-59C0-4448-9BC8-5A6A59921832}"/>
    <dgm:cxn modelId="{0FE3E292-F747-44DC-AEBA-B36B8D5EBA7D}" type="presOf" srcId="{DF71485E-D54F-4F01-9F6F-A781435EA4C6}" destId="{D98BDF74-C283-44AA-A3E1-5005BFF9CE33}" srcOrd="0" destOrd="9" presId="urn:microsoft.com/office/officeart/2005/8/layout/hList1"/>
    <dgm:cxn modelId="{F1609905-6A00-4396-823E-11F4DDB08C29}" srcId="{715706BD-DE2C-419E-BC33-09C860DF1825}" destId="{76BA8565-A3C0-4D4A-9350-CA80DAF0D6B3}" srcOrd="12" destOrd="0" parTransId="{40EE9A1B-993E-4E7C-A7D4-462516CB761C}" sibTransId="{2B42160A-AF98-4CCA-B842-10ED2EE565F3}"/>
    <dgm:cxn modelId="{48B7F6DF-D235-42AE-A10B-B24C1A753FEB}" srcId="{E954248C-23EC-4DC5-85C2-67E7BCD3951B}" destId="{E51129CB-D68F-43DE-9532-3E555FC63E3E}" srcOrd="6" destOrd="0" parTransId="{A32587D0-6714-4B9C-A407-39BE22050E9D}" sibTransId="{7F731FE3-7D73-4243-BEC6-81FCE2E98220}"/>
    <dgm:cxn modelId="{FF7DD8FC-67B4-4AEB-BABA-B354867A4463}" srcId="{715706BD-DE2C-419E-BC33-09C860DF1825}" destId="{37DCCB96-2050-4CF4-86E2-6E199D536BEE}" srcOrd="9" destOrd="0" parTransId="{D2CF4593-C6D5-4B99-AE53-1DA52FE54B31}" sibTransId="{AF8B4725-C43F-496F-9568-136AD801B486}"/>
    <dgm:cxn modelId="{5D44482E-3598-4B24-B3ED-4D0C8296F2A1}" srcId="{E954248C-23EC-4DC5-85C2-67E7BCD3951B}" destId="{A2C19D3F-EEA7-44D3-A38B-71CE10F999AE}" srcOrd="11" destOrd="0" parTransId="{D6B163B1-0DAA-49EF-A79C-C88F62D00B54}" sibTransId="{CEE44BF9-4C24-4832-A20D-1CA9B78FAC0C}"/>
    <dgm:cxn modelId="{D860310F-74F3-4596-80D3-C48E877F32EF}" srcId="{E954248C-23EC-4DC5-85C2-67E7BCD3951B}" destId="{C3B55981-1845-4249-B364-437D53C1B267}" srcOrd="7" destOrd="0" parTransId="{65AAD10F-80A1-44B5-89B4-849A2D8598BF}" sibTransId="{CBC38A36-5D3D-4266-B1EF-6B2B48133DA2}"/>
    <dgm:cxn modelId="{6C1F930F-A9A7-4967-9C87-F0864E1BBA50}" srcId="{E954248C-23EC-4DC5-85C2-67E7BCD3951B}" destId="{6563B880-62BE-4EB6-9E6A-F073DCB201F1}" srcOrd="10" destOrd="0" parTransId="{5A84BB46-1E6C-4C95-BDC9-77FDFC1D1816}" sibTransId="{D5670999-7F4B-4DD2-A92C-B8D9B08AFF35}"/>
    <dgm:cxn modelId="{338E2DB8-B046-4A07-9ACB-1C5C46DEA8F8}" type="presOf" srcId="{79E6D4F8-6CED-4FE3-A8E1-D823C0313E87}" destId="{5F3C5756-E9B2-4F5C-AE14-E915B531C0CF}" srcOrd="0" destOrd="11" presId="urn:microsoft.com/office/officeart/2005/8/layout/hList1"/>
    <dgm:cxn modelId="{2EC7C8F9-CB1D-47DE-A883-56B733B05C54}" type="presOf" srcId="{CA466964-7344-467B-A6E3-8D780C5C8107}" destId="{D98BDF74-C283-44AA-A3E1-5005BFF9CE33}" srcOrd="0" destOrd="0" presId="urn:microsoft.com/office/officeart/2005/8/layout/hList1"/>
    <dgm:cxn modelId="{E354FAEC-F95B-4C71-959E-C9772AAB0788}" srcId="{715706BD-DE2C-419E-BC33-09C860DF1825}" destId="{FFA26049-2AA3-4C20-B354-9ECA57EE1865}" srcOrd="1" destOrd="0" parTransId="{E1E4C23C-87DA-41B1-94F8-03ED83C26DF6}" sibTransId="{C33C5361-34AA-4741-8A2D-467E65C6CAD7}"/>
    <dgm:cxn modelId="{3F9E2DE6-922C-4AA3-A01C-02D8AEE7BFC6}" srcId="{715706BD-DE2C-419E-BC33-09C860DF1825}" destId="{9315705A-8ACE-4B4B-8611-6C8BFE61D29A}" srcOrd="7" destOrd="0" parTransId="{962327C2-7025-40AA-B67D-19B174127454}" sibTransId="{30ACC464-11C9-4A2F-9B97-15EB01DC0118}"/>
    <dgm:cxn modelId="{D653CFC4-64A3-4627-AEDA-5E3CBA55D246}" type="presOf" srcId="{77016300-F6CB-4073-B91F-DFCAF1E4C55B}" destId="{D98BDF74-C283-44AA-A3E1-5005BFF9CE33}" srcOrd="0" destOrd="4" presId="urn:microsoft.com/office/officeart/2005/8/layout/hList1"/>
    <dgm:cxn modelId="{3A34A511-084B-410C-9B41-A8AAB4395E67}" type="presOf" srcId="{5B8039A5-17AE-433E-B1C3-719FCF89F3E4}" destId="{D98BDF74-C283-44AA-A3E1-5005BFF9CE33}" srcOrd="0" destOrd="12" presId="urn:microsoft.com/office/officeart/2005/8/layout/hList1"/>
    <dgm:cxn modelId="{88A4126F-C0F8-48B8-8D97-94BD3AB54E10}" type="presOf" srcId="{2A2A6197-20D1-4A15-AADD-D05EF420E8FC}" destId="{24BD4656-E398-4F68-8E5B-768677568C83}" srcOrd="0" destOrd="0" presId="urn:microsoft.com/office/officeart/2005/8/layout/hList1"/>
    <dgm:cxn modelId="{9009DFB2-53B8-45FE-BFF1-9EBAEB0B393A}" srcId="{E954248C-23EC-4DC5-85C2-67E7BCD3951B}" destId="{5B8039A5-17AE-433E-B1C3-719FCF89F3E4}" srcOrd="12" destOrd="0" parTransId="{09964BD8-B250-4DFD-AE2F-5B3858582017}" sibTransId="{40A07B04-F8A4-414C-8777-03216BF2A39D}"/>
    <dgm:cxn modelId="{92D5381E-B478-41CF-B5C8-E17803F414A4}" type="presOf" srcId="{FFA26049-2AA3-4C20-B354-9ECA57EE1865}" destId="{5F3C5756-E9B2-4F5C-AE14-E915B531C0CF}" srcOrd="0" destOrd="1" presId="urn:microsoft.com/office/officeart/2005/8/layout/hList1"/>
    <dgm:cxn modelId="{785EB195-99EC-422B-AF65-F6BBE585571F}" type="presOf" srcId="{83D4C6BE-45A0-4788-820D-BC46D6E10C60}" destId="{D98BDF74-C283-44AA-A3E1-5005BFF9CE33}" srcOrd="0" destOrd="8" presId="urn:microsoft.com/office/officeart/2005/8/layout/hList1"/>
    <dgm:cxn modelId="{0706BD74-DEB7-4C4B-B43B-3812554C9203}" type="presOf" srcId="{819B6162-B98D-48C0-BC94-B06C2DE2523B}" destId="{D98BDF74-C283-44AA-A3E1-5005BFF9CE33}" srcOrd="0" destOrd="14" presId="urn:microsoft.com/office/officeart/2005/8/layout/hList1"/>
    <dgm:cxn modelId="{EC7FC6EF-4686-4AFC-A8A1-BEFF67792AA1}" type="presOf" srcId="{715706BD-DE2C-419E-BC33-09C860DF1825}" destId="{DBD49C70-7678-4574-876E-D71CA5F57BD4}" srcOrd="0" destOrd="0" presId="urn:microsoft.com/office/officeart/2005/8/layout/hList1"/>
    <dgm:cxn modelId="{01ED9CB5-1582-4029-96F9-C5AA9933991E}" srcId="{715706BD-DE2C-419E-BC33-09C860DF1825}" destId="{9D043D2F-6296-4F69-8A7C-D3633CE14B0D}" srcOrd="6" destOrd="0" parTransId="{7E40CE77-72E2-4478-B002-49979C71035E}" sibTransId="{229FB1FC-2580-4183-B810-7B15DB73C82A}"/>
    <dgm:cxn modelId="{841CA72E-51D1-4D43-9009-6F51E79660B5}" type="presOf" srcId="{6563B880-62BE-4EB6-9E6A-F073DCB201F1}" destId="{D98BDF74-C283-44AA-A3E1-5005BFF9CE33}" srcOrd="0" destOrd="10" presId="urn:microsoft.com/office/officeart/2005/8/layout/hList1"/>
    <dgm:cxn modelId="{9E779EBB-4AFE-4C27-95B4-5D7EFF16213E}" srcId="{715706BD-DE2C-419E-BC33-09C860DF1825}" destId="{07A6A5F2-12FC-4A8B-8CE5-65932C2F3177}" srcOrd="2" destOrd="0" parTransId="{CE47B69A-68C4-4F8E-8F8E-C971754F17AB}" sibTransId="{A315C046-4181-4653-AC04-F25328986FA1}"/>
    <dgm:cxn modelId="{EA9A141B-BE7E-41A3-9E77-3A888CDCE686}" type="presOf" srcId="{9D043D2F-6296-4F69-8A7C-D3633CE14B0D}" destId="{5F3C5756-E9B2-4F5C-AE14-E915B531C0CF}" srcOrd="0" destOrd="6" presId="urn:microsoft.com/office/officeart/2005/8/layout/hList1"/>
    <dgm:cxn modelId="{14617437-92E4-47CD-8394-0B873E9FCD1D}" type="presOf" srcId="{79BE905A-0E39-4E7E-A757-69383209D86F}" destId="{D98BDF74-C283-44AA-A3E1-5005BFF9CE33}" srcOrd="0" destOrd="3" presId="urn:microsoft.com/office/officeart/2005/8/layout/hList1"/>
    <dgm:cxn modelId="{E6B73F47-72FF-413A-A1AC-FEF4C62F1096}" srcId="{E954248C-23EC-4DC5-85C2-67E7BCD3951B}" destId="{79BE905A-0E39-4E7E-A757-69383209D86F}" srcOrd="3" destOrd="0" parTransId="{2348F10E-D826-4127-AA8F-A9C051B8999B}" sibTransId="{A575A7C6-096E-4674-9734-B2271DD58ECD}"/>
    <dgm:cxn modelId="{F305AC17-9D42-41C8-913C-7EB62A522325}" srcId="{E954248C-23EC-4DC5-85C2-67E7BCD3951B}" destId="{CA466964-7344-467B-A6E3-8D780C5C8107}" srcOrd="0" destOrd="0" parTransId="{0E05FE74-3F2C-446B-9076-D37448C7746A}" sibTransId="{874AA7F9-A8E5-46AC-ADC0-874C106267D6}"/>
    <dgm:cxn modelId="{04228E9D-F140-4403-B05F-3B93884789C3}" srcId="{E954248C-23EC-4DC5-85C2-67E7BCD3951B}" destId="{819B6162-B98D-48C0-BC94-B06C2DE2523B}" srcOrd="14" destOrd="0" parTransId="{563203D0-E515-49CE-82DE-9583545092F0}" sibTransId="{FCEBC2B2-2309-4873-A260-F497C01C6283}"/>
    <dgm:cxn modelId="{5885D98A-5B8A-4573-832E-4D538D4741A4}" type="presOf" srcId="{76BA8565-A3C0-4D4A-9350-CA80DAF0D6B3}" destId="{5F3C5756-E9B2-4F5C-AE14-E915B531C0CF}" srcOrd="0" destOrd="12" presId="urn:microsoft.com/office/officeart/2005/8/layout/hList1"/>
    <dgm:cxn modelId="{AB990B56-0AFE-4E89-9B88-259A06126AF5}" srcId="{E954248C-23EC-4DC5-85C2-67E7BCD3951B}" destId="{DF71485E-D54F-4F01-9F6F-A781435EA4C6}" srcOrd="9" destOrd="0" parTransId="{635F70A3-FB91-4BA4-BF83-30FF2BFFEFF1}" sibTransId="{F6019111-9E62-418A-8DDF-87C7B6825194}"/>
    <dgm:cxn modelId="{B322599C-B8D3-43D8-910E-191FDA040E37}" type="presOf" srcId="{E954248C-23EC-4DC5-85C2-67E7BCD3951B}" destId="{FB424D37-CFAB-4DBC-82EE-16B1A9968C11}" srcOrd="0" destOrd="0" presId="urn:microsoft.com/office/officeart/2005/8/layout/hList1"/>
    <dgm:cxn modelId="{7E74F14E-B881-4513-9B73-A939C9229A5F}" srcId="{E954248C-23EC-4DC5-85C2-67E7BCD3951B}" destId="{77016300-F6CB-4073-B91F-DFCAF1E4C55B}" srcOrd="4" destOrd="0" parTransId="{84481991-AB1B-4276-A1A9-154CE6920877}" sibTransId="{E0BF2A7D-D85E-4D7F-BF89-D67D86389615}"/>
    <dgm:cxn modelId="{D0CEAD73-C7BC-46FC-9992-8AF1EB9EA6A9}" srcId="{715706BD-DE2C-419E-BC33-09C860DF1825}" destId="{79E6D4F8-6CED-4FE3-A8E1-D823C0313E87}" srcOrd="11" destOrd="0" parTransId="{12A477B5-7B0C-46E1-8D89-693EA81012D1}" sibTransId="{CAF40038-0F9C-450B-8535-5887F017C18A}"/>
    <dgm:cxn modelId="{D9DD26DE-5B74-40E6-90B0-C36EACC739DA}" type="presOf" srcId="{E7F81384-5B51-4B9D-8987-A6E45FC62539}" destId="{5F3C5756-E9B2-4F5C-AE14-E915B531C0CF}" srcOrd="0" destOrd="13" presId="urn:microsoft.com/office/officeart/2005/8/layout/hList1"/>
    <dgm:cxn modelId="{C0C743DC-DC2D-4BA7-BCC3-42163ECF81C1}" srcId="{715706BD-DE2C-419E-BC33-09C860DF1825}" destId="{5796F785-672A-474A-870C-4A6DF9A243B2}" srcOrd="5" destOrd="0" parTransId="{F7E0FC91-1D62-410C-866B-FC1BEFD3E47E}" sibTransId="{053205B1-42C8-450F-B4A9-BCDCFAB6382B}"/>
    <dgm:cxn modelId="{B5DEFD56-486B-4DB1-A060-F1396339C2C4}" type="presOf" srcId="{061638F7-302B-43DB-8A99-AC7B6D1D6180}" destId="{5F3C5756-E9B2-4F5C-AE14-E915B531C0CF}" srcOrd="0" destOrd="3" presId="urn:microsoft.com/office/officeart/2005/8/layout/hList1"/>
    <dgm:cxn modelId="{A352BB89-A25B-4AFA-B554-DB339DBD75AD}" type="presOf" srcId="{CD957C59-697A-4347-9BC9-C3CBA6F9CBBE}" destId="{D98BDF74-C283-44AA-A3E1-5005BFF9CE33}" srcOrd="0" destOrd="2" presId="urn:microsoft.com/office/officeart/2005/8/layout/hList1"/>
    <dgm:cxn modelId="{1F12383F-87D8-4BF7-8D71-DC6E29E4E93D}" srcId="{E954248C-23EC-4DC5-85C2-67E7BCD3951B}" destId="{83D4C6BE-45A0-4788-820D-BC46D6E10C60}" srcOrd="8" destOrd="0" parTransId="{E40E3ED4-2A58-489B-A65A-C2E840033564}" sibTransId="{3090B0F5-1516-45DF-A1CB-AD40AE48E816}"/>
    <dgm:cxn modelId="{205B69F9-309E-487E-BEC5-35A83FAA6EE6}" srcId="{E954248C-23EC-4DC5-85C2-67E7BCD3951B}" destId="{85013C2A-36ED-44FF-A9FD-70C435186B7B}" srcOrd="5" destOrd="0" parTransId="{193F411B-CB45-434C-8259-18909336E3FC}" sibTransId="{156FDCE0-1B9C-49F6-BD75-C4C88DEB620A}"/>
    <dgm:cxn modelId="{1B0C6038-D3F2-4D93-A90E-8B00127DB6C8}" srcId="{715706BD-DE2C-419E-BC33-09C860DF1825}" destId="{DF483510-A940-43F9-BF4D-1683793221CB}" srcOrd="10" destOrd="0" parTransId="{C0155020-02A0-4C22-BAD2-1F8FD91DBE3A}" sibTransId="{12CB994D-1B32-4557-A213-B0A6484F6D23}"/>
    <dgm:cxn modelId="{447BD72C-DCD9-4BB2-A3E8-51872B58E4D7}" srcId="{715706BD-DE2C-419E-BC33-09C860DF1825}" destId="{427744D6-6F18-495F-8C1E-415F3836A2C3}" srcOrd="0" destOrd="0" parTransId="{6BE63EF2-3E57-4BA5-B12D-ED269C0B5002}" sibTransId="{31DE0F2E-1CC0-4CF9-AE7B-2826C2BF8418}"/>
    <dgm:cxn modelId="{BA20D818-A454-4E76-A976-0ABFE1983F26}" srcId="{2A2A6197-20D1-4A15-AADD-D05EF420E8FC}" destId="{715706BD-DE2C-419E-BC33-09C860DF1825}" srcOrd="1" destOrd="0" parTransId="{D3476895-2444-44B7-B101-EEDA34194253}" sibTransId="{6E09C2AE-1440-464E-B7EF-59E371E41C1F}"/>
    <dgm:cxn modelId="{AECA04C9-067F-4439-8FEA-69205B1008C5}" type="presOf" srcId="{427744D6-6F18-495F-8C1E-415F3836A2C3}" destId="{5F3C5756-E9B2-4F5C-AE14-E915B531C0CF}" srcOrd="0" destOrd="0" presId="urn:microsoft.com/office/officeart/2005/8/layout/hList1"/>
    <dgm:cxn modelId="{B71D4D61-A8B5-4597-9A3D-17F1E03530C3}" srcId="{715706BD-DE2C-419E-BC33-09C860DF1825}" destId="{E7F81384-5B51-4B9D-8987-A6E45FC62539}" srcOrd="13" destOrd="0" parTransId="{C53D95F9-052D-4C86-898B-FC6DC1107FF2}" sibTransId="{76827140-9D22-4989-86FC-36B58A4A9A4A}"/>
    <dgm:cxn modelId="{B9E39D57-DED6-4400-B627-060CE28CFA64}" srcId="{715706BD-DE2C-419E-BC33-09C860DF1825}" destId="{061638F7-302B-43DB-8A99-AC7B6D1D6180}" srcOrd="3" destOrd="0" parTransId="{9629E8D4-F6F9-47DF-8244-5FB018A515D1}" sibTransId="{6007F450-954E-45F3-992D-D731FC37A984}"/>
    <dgm:cxn modelId="{7C5E98B6-8A6E-42F5-911B-48EB4985D90A}" type="presOf" srcId="{4697B91B-578F-4BC5-8B57-72290042BF32}" destId="{5F3C5756-E9B2-4F5C-AE14-E915B531C0CF}" srcOrd="0" destOrd="4" presId="urn:microsoft.com/office/officeart/2005/8/layout/hList1"/>
    <dgm:cxn modelId="{42E492EC-E39E-4D67-AF74-95722D613C09}" type="presParOf" srcId="{24BD4656-E398-4F68-8E5B-768677568C83}" destId="{43A543D3-8ACF-4B72-822D-75293D794130}" srcOrd="0" destOrd="0" presId="urn:microsoft.com/office/officeart/2005/8/layout/hList1"/>
    <dgm:cxn modelId="{04D09A34-56FB-454F-B907-CD4AEC6A1FBD}" type="presParOf" srcId="{43A543D3-8ACF-4B72-822D-75293D794130}" destId="{FB424D37-CFAB-4DBC-82EE-16B1A9968C11}" srcOrd="0" destOrd="0" presId="urn:microsoft.com/office/officeart/2005/8/layout/hList1"/>
    <dgm:cxn modelId="{2AE6B73C-BC42-4048-9D80-9F929D0BCBD3}" type="presParOf" srcId="{43A543D3-8ACF-4B72-822D-75293D794130}" destId="{D98BDF74-C283-44AA-A3E1-5005BFF9CE33}" srcOrd="1" destOrd="0" presId="urn:microsoft.com/office/officeart/2005/8/layout/hList1"/>
    <dgm:cxn modelId="{CC3222D2-29B7-4F44-A8CB-57AA619A15AF}" type="presParOf" srcId="{24BD4656-E398-4F68-8E5B-768677568C83}" destId="{960440A0-9C2F-46B1-94D5-DC437867D166}" srcOrd="1" destOrd="0" presId="urn:microsoft.com/office/officeart/2005/8/layout/hList1"/>
    <dgm:cxn modelId="{0C222AC8-2678-4476-9961-A85AD3EDF801}" type="presParOf" srcId="{24BD4656-E398-4F68-8E5B-768677568C83}" destId="{AA73EC86-890D-4D8A-9D96-620D7E1C32B6}" srcOrd="2" destOrd="0" presId="urn:microsoft.com/office/officeart/2005/8/layout/hList1"/>
    <dgm:cxn modelId="{E14CCD9C-0223-4277-9508-74F61C7F4D04}" type="presParOf" srcId="{AA73EC86-890D-4D8A-9D96-620D7E1C32B6}" destId="{DBD49C70-7678-4574-876E-D71CA5F57BD4}" srcOrd="0" destOrd="0" presId="urn:microsoft.com/office/officeart/2005/8/layout/hList1"/>
    <dgm:cxn modelId="{6B767236-9B93-41E2-A159-55A1D994474B}" type="presParOf" srcId="{AA73EC86-890D-4D8A-9D96-620D7E1C32B6}" destId="{5F3C5756-E9B2-4F5C-AE14-E915B531C0C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08A6AE-B83B-48AF-9075-2C554A6243B6}">
      <dsp:nvSpPr>
        <dsp:cNvPr id="0" name=""/>
        <dsp:cNvSpPr/>
      </dsp:nvSpPr>
      <dsp:spPr>
        <a:xfrm>
          <a:off x="387" y="516538"/>
          <a:ext cx="1925213" cy="647483"/>
        </a:xfrm>
        <a:prstGeom prst="roundRect">
          <a:avLst>
            <a:gd name="adj" fmla="val 10000"/>
          </a:avLst>
        </a:prstGeom>
        <a:solidFill>
          <a:srgbClr val="92D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Tipos de Estrés</a:t>
          </a:r>
          <a:endParaRPr lang="es-ES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9351" y="535502"/>
        <a:ext cx="1887285" cy="609555"/>
      </dsp:txXfrm>
    </dsp:sp>
    <dsp:sp modelId="{51CFF8A9-DD8A-428A-8977-EC3805AAF75D}">
      <dsp:nvSpPr>
        <dsp:cNvPr id="0" name=""/>
        <dsp:cNvSpPr/>
      </dsp:nvSpPr>
      <dsp:spPr>
        <a:xfrm>
          <a:off x="192908" y="1164021"/>
          <a:ext cx="192521" cy="3816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639"/>
              </a:lnTo>
              <a:lnTo>
                <a:pt x="192521" y="38163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0AF59D-CC8B-45FD-9EBE-60D237479E28}">
      <dsp:nvSpPr>
        <dsp:cNvPr id="0" name=""/>
        <dsp:cNvSpPr/>
      </dsp:nvSpPr>
      <dsp:spPr>
        <a:xfrm>
          <a:off x="385430" y="1325892"/>
          <a:ext cx="1702124" cy="4395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Hídrico (déficit y exceso de agua)</a:t>
          </a:r>
          <a:endParaRPr lang="es-ES" sz="1400" kern="1200" dirty="0"/>
        </a:p>
      </dsp:txBody>
      <dsp:txXfrm>
        <a:off x="398304" y="1338766"/>
        <a:ext cx="1676376" cy="413789"/>
      </dsp:txXfrm>
    </dsp:sp>
    <dsp:sp modelId="{7713C145-ECAB-4A07-9F4C-85560CB56325}">
      <dsp:nvSpPr>
        <dsp:cNvPr id="0" name=""/>
        <dsp:cNvSpPr/>
      </dsp:nvSpPr>
      <dsp:spPr>
        <a:xfrm>
          <a:off x="192908" y="1164021"/>
          <a:ext cx="192521" cy="9776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77673"/>
              </a:lnTo>
              <a:lnTo>
                <a:pt x="192521" y="97767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D4DAFD-F98C-4ECD-9F03-76E9CB030E9E}">
      <dsp:nvSpPr>
        <dsp:cNvPr id="0" name=""/>
        <dsp:cNvSpPr/>
      </dsp:nvSpPr>
      <dsp:spPr>
        <a:xfrm>
          <a:off x="385430" y="1927300"/>
          <a:ext cx="1672795" cy="4287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Salino ( </a:t>
          </a:r>
          <a:r>
            <a:rPr lang="es-ES" sz="1400" kern="1200" dirty="0" err="1" smtClean="0"/>
            <a:t>NaCL</a:t>
          </a:r>
          <a:r>
            <a:rPr lang="es-ES" sz="1400" kern="1200" dirty="0" smtClean="0"/>
            <a:t>)</a:t>
          </a:r>
          <a:endParaRPr lang="es-ES" sz="1400" kern="1200" dirty="0"/>
        </a:p>
      </dsp:txBody>
      <dsp:txXfrm>
        <a:off x="397989" y="1939859"/>
        <a:ext cx="1647677" cy="403671"/>
      </dsp:txXfrm>
    </dsp:sp>
    <dsp:sp modelId="{E738DA9A-853C-4979-98DA-ACEE18F2FA49}">
      <dsp:nvSpPr>
        <dsp:cNvPr id="0" name=""/>
        <dsp:cNvSpPr/>
      </dsp:nvSpPr>
      <dsp:spPr>
        <a:xfrm>
          <a:off x="192908" y="1164021"/>
          <a:ext cx="192521" cy="15506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50663"/>
              </a:lnTo>
              <a:lnTo>
                <a:pt x="192521" y="155066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3718C8-3DFF-4898-946A-4DCC43DEBA65}">
      <dsp:nvSpPr>
        <dsp:cNvPr id="0" name=""/>
        <dsp:cNvSpPr/>
      </dsp:nvSpPr>
      <dsp:spPr>
        <a:xfrm>
          <a:off x="385430" y="2517960"/>
          <a:ext cx="1894514" cy="3934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Estrés por patógenos</a:t>
          </a:r>
          <a:endParaRPr lang="es-ES" sz="1400" kern="1200" dirty="0"/>
        </a:p>
      </dsp:txBody>
      <dsp:txXfrm>
        <a:off x="396954" y="2529484"/>
        <a:ext cx="1871466" cy="370401"/>
      </dsp:txXfrm>
    </dsp:sp>
    <dsp:sp modelId="{7EB78CD9-6FA7-4E36-895F-A7607379950C}">
      <dsp:nvSpPr>
        <dsp:cNvPr id="0" name=""/>
        <dsp:cNvSpPr/>
      </dsp:nvSpPr>
      <dsp:spPr>
        <a:xfrm>
          <a:off x="192908" y="1164021"/>
          <a:ext cx="115589" cy="20264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26447"/>
              </a:lnTo>
              <a:lnTo>
                <a:pt x="115589" y="2026447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6E6C83-F93B-4206-BE4C-598FAC132FE6}">
      <dsp:nvSpPr>
        <dsp:cNvPr id="0" name=""/>
        <dsp:cNvSpPr/>
      </dsp:nvSpPr>
      <dsp:spPr>
        <a:xfrm>
          <a:off x="308498" y="3069480"/>
          <a:ext cx="2037613" cy="2419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Alta Temperatura</a:t>
          </a:r>
          <a:endParaRPr lang="es-ES" sz="1400" kern="1200" dirty="0"/>
        </a:p>
      </dsp:txBody>
      <dsp:txXfrm>
        <a:off x="315585" y="3076567"/>
        <a:ext cx="2023439" cy="227803"/>
      </dsp:txXfrm>
    </dsp:sp>
    <dsp:sp modelId="{C155BE34-9E4D-47BF-A2FC-52E81F81256C}">
      <dsp:nvSpPr>
        <dsp:cNvPr id="0" name=""/>
        <dsp:cNvSpPr/>
      </dsp:nvSpPr>
      <dsp:spPr>
        <a:xfrm>
          <a:off x="192908" y="1164021"/>
          <a:ext cx="192521" cy="27645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64545"/>
              </a:lnTo>
              <a:lnTo>
                <a:pt x="192521" y="2764545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405662-ABBB-4E12-AF08-EBD6CFFAD3E6}">
      <dsp:nvSpPr>
        <dsp:cNvPr id="0" name=""/>
        <dsp:cNvSpPr/>
      </dsp:nvSpPr>
      <dsp:spPr>
        <a:xfrm>
          <a:off x="385430" y="3477129"/>
          <a:ext cx="1995750" cy="9028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kern="1200" dirty="0" smtClean="0"/>
            <a:t>Concluir las investigaciones relacionadas con estrés por metales pesados.</a:t>
          </a:r>
          <a:endParaRPr lang="es-ES" sz="1400" kern="1200" dirty="0"/>
        </a:p>
      </dsp:txBody>
      <dsp:txXfrm>
        <a:off x="411874" y="3503573"/>
        <a:ext cx="1942862" cy="849988"/>
      </dsp:txXfrm>
    </dsp:sp>
    <dsp:sp modelId="{906789C7-8432-4182-8A80-7B27DB126359}">
      <dsp:nvSpPr>
        <dsp:cNvPr id="0" name=""/>
        <dsp:cNvSpPr/>
      </dsp:nvSpPr>
      <dsp:spPr>
        <a:xfrm>
          <a:off x="2249342" y="516538"/>
          <a:ext cx="2664587" cy="647483"/>
        </a:xfrm>
        <a:prstGeom prst="roundRect">
          <a:avLst>
            <a:gd name="adj" fmla="val 10000"/>
          </a:avLst>
        </a:prstGeom>
        <a:solidFill>
          <a:srgbClr val="92D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Cultivos Principales</a:t>
          </a:r>
          <a:endParaRPr lang="es-ES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68306" y="535502"/>
        <a:ext cx="2626659" cy="609555"/>
      </dsp:txXfrm>
    </dsp:sp>
    <dsp:sp modelId="{80065ABD-B0E8-40A1-8F4C-90E195CA68F6}">
      <dsp:nvSpPr>
        <dsp:cNvPr id="0" name=""/>
        <dsp:cNvSpPr/>
      </dsp:nvSpPr>
      <dsp:spPr>
        <a:xfrm>
          <a:off x="2515800" y="1164021"/>
          <a:ext cx="266458" cy="319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9073"/>
              </a:lnTo>
              <a:lnTo>
                <a:pt x="266458" y="31907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06402A-2FD2-4AB6-B84D-5B79DD2AF756}">
      <dsp:nvSpPr>
        <dsp:cNvPr id="0" name=""/>
        <dsp:cNvSpPr/>
      </dsp:nvSpPr>
      <dsp:spPr>
        <a:xfrm>
          <a:off x="2782259" y="1325892"/>
          <a:ext cx="1624198" cy="3144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i="1" kern="1200" dirty="0" err="1" smtClean="0"/>
            <a:t>Oryza</a:t>
          </a:r>
          <a:r>
            <a:rPr lang="es-ES" sz="1400" i="1" kern="1200" dirty="0" smtClean="0"/>
            <a:t> sativa </a:t>
          </a:r>
          <a:r>
            <a:rPr lang="es-ES" sz="1400" kern="1200" dirty="0" smtClean="0"/>
            <a:t>L.</a:t>
          </a:r>
          <a:endParaRPr lang="es-ES" sz="1400" kern="1200" dirty="0"/>
        </a:p>
      </dsp:txBody>
      <dsp:txXfrm>
        <a:off x="2791468" y="1335101"/>
        <a:ext cx="1605780" cy="295986"/>
      </dsp:txXfrm>
    </dsp:sp>
    <dsp:sp modelId="{0565FA52-0E5D-4D44-BE8B-329E610AD8BC}">
      <dsp:nvSpPr>
        <dsp:cNvPr id="0" name=""/>
        <dsp:cNvSpPr/>
      </dsp:nvSpPr>
      <dsp:spPr>
        <a:xfrm>
          <a:off x="2515800" y="1164021"/>
          <a:ext cx="266458" cy="7905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0544"/>
              </a:lnTo>
              <a:lnTo>
                <a:pt x="266458" y="79054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E9C91C-B4C5-49EE-8E76-6B7293F53E4C}">
      <dsp:nvSpPr>
        <dsp:cNvPr id="0" name=""/>
        <dsp:cNvSpPr/>
      </dsp:nvSpPr>
      <dsp:spPr>
        <a:xfrm>
          <a:off x="2782259" y="1802168"/>
          <a:ext cx="2510276" cy="3047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i="1" kern="1200" dirty="0" err="1" smtClean="0"/>
            <a:t>Phaseolus</a:t>
          </a:r>
          <a:r>
            <a:rPr lang="es-ES_tradnl" sz="1400" i="1" kern="1200" dirty="0" smtClean="0"/>
            <a:t> </a:t>
          </a:r>
          <a:r>
            <a:rPr lang="es-ES_tradnl" sz="1400" i="1" kern="1200" dirty="0" err="1" smtClean="0"/>
            <a:t>vulgaris</a:t>
          </a:r>
          <a:r>
            <a:rPr lang="es-ES_tradnl" sz="1400" kern="1200" dirty="0" smtClean="0"/>
            <a:t> L.</a:t>
          </a:r>
          <a:endParaRPr lang="es-ES" sz="1400" kern="1200" dirty="0"/>
        </a:p>
      </dsp:txBody>
      <dsp:txXfrm>
        <a:off x="2791186" y="1811095"/>
        <a:ext cx="2492422" cy="286942"/>
      </dsp:txXfrm>
    </dsp:sp>
    <dsp:sp modelId="{6675FA22-E197-4C5F-AB18-7280543AB054}">
      <dsp:nvSpPr>
        <dsp:cNvPr id="0" name=""/>
        <dsp:cNvSpPr/>
      </dsp:nvSpPr>
      <dsp:spPr>
        <a:xfrm>
          <a:off x="2515800" y="1164021"/>
          <a:ext cx="266458" cy="12683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8325"/>
              </a:lnTo>
              <a:lnTo>
                <a:pt x="266458" y="1268325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E2DFC1-21BD-42E7-8D5F-17C09D44253B}">
      <dsp:nvSpPr>
        <dsp:cNvPr id="0" name=""/>
        <dsp:cNvSpPr/>
      </dsp:nvSpPr>
      <dsp:spPr>
        <a:xfrm>
          <a:off x="2782259" y="2268835"/>
          <a:ext cx="2521547" cy="3270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i="1" kern="1200" dirty="0" err="1" smtClean="0"/>
            <a:t>Solanum</a:t>
          </a:r>
          <a:r>
            <a:rPr lang="es-ES" sz="1400" i="1" kern="1200" dirty="0" smtClean="0"/>
            <a:t> </a:t>
          </a:r>
          <a:r>
            <a:rPr lang="es-ES" sz="1400" i="1" kern="1200" dirty="0" err="1" smtClean="0"/>
            <a:t>tuberosum</a:t>
          </a:r>
          <a:r>
            <a:rPr lang="es-ES" sz="1400" kern="1200" dirty="0" smtClean="0"/>
            <a:t> L</a:t>
          </a:r>
          <a:endParaRPr lang="es-ES" sz="1400" kern="1200" dirty="0"/>
        </a:p>
      </dsp:txBody>
      <dsp:txXfrm>
        <a:off x="2791837" y="2278413"/>
        <a:ext cx="2502391" cy="307868"/>
      </dsp:txXfrm>
    </dsp:sp>
    <dsp:sp modelId="{86AB274F-8FA7-4AE9-BAFF-E4938758469B}">
      <dsp:nvSpPr>
        <dsp:cNvPr id="0" name=""/>
        <dsp:cNvSpPr/>
      </dsp:nvSpPr>
      <dsp:spPr>
        <a:xfrm>
          <a:off x="2515800" y="1164021"/>
          <a:ext cx="266458" cy="17401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40139"/>
              </a:lnTo>
              <a:lnTo>
                <a:pt x="266458" y="174013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B16810-525C-409C-99BE-5E41A3A5F643}">
      <dsp:nvSpPr>
        <dsp:cNvPr id="0" name=""/>
        <dsp:cNvSpPr/>
      </dsp:nvSpPr>
      <dsp:spPr>
        <a:xfrm>
          <a:off x="2782259" y="2757730"/>
          <a:ext cx="2745887" cy="2928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i="1" kern="1200" dirty="0" err="1" smtClean="0"/>
            <a:t>Solanum</a:t>
          </a:r>
          <a:r>
            <a:rPr lang="es-ES_tradnl" sz="1400" i="1" kern="1200" dirty="0" smtClean="0"/>
            <a:t> </a:t>
          </a:r>
          <a:r>
            <a:rPr lang="es-ES_tradnl" sz="1400" i="1" kern="1200" dirty="0" err="1" smtClean="0"/>
            <a:t>lycopersicum</a:t>
          </a:r>
          <a:r>
            <a:rPr lang="es-ES_tradnl" sz="1400" i="1" kern="1200" dirty="0" smtClean="0"/>
            <a:t> </a:t>
          </a:r>
          <a:r>
            <a:rPr lang="es-ES_tradnl" sz="1400" kern="1200" dirty="0" smtClean="0"/>
            <a:t>L. </a:t>
          </a:r>
          <a:endParaRPr lang="es-ES" sz="1400" kern="1200" dirty="0"/>
        </a:p>
      </dsp:txBody>
      <dsp:txXfrm>
        <a:off x="2790837" y="2766308"/>
        <a:ext cx="2728731" cy="275707"/>
      </dsp:txXfrm>
    </dsp:sp>
    <dsp:sp modelId="{A794831B-7354-4CE2-98AD-7F5FB248B895}">
      <dsp:nvSpPr>
        <dsp:cNvPr id="0" name=""/>
        <dsp:cNvSpPr/>
      </dsp:nvSpPr>
      <dsp:spPr>
        <a:xfrm>
          <a:off x="5237670" y="516538"/>
          <a:ext cx="3210803" cy="647483"/>
        </a:xfrm>
        <a:prstGeom prst="roundRect">
          <a:avLst>
            <a:gd name="adj" fmla="val 10000"/>
          </a:avLst>
        </a:prstGeom>
        <a:solidFill>
          <a:srgbClr val="92D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Productos </a:t>
          </a:r>
          <a:r>
            <a:rPr lang="es-ES_tradnl" sz="18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bioactivos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256634" y="535502"/>
        <a:ext cx="3172875" cy="609555"/>
      </dsp:txXfrm>
    </dsp:sp>
    <dsp:sp modelId="{73926BC3-89A0-4CA9-8B1E-CB32F6BDC1B8}">
      <dsp:nvSpPr>
        <dsp:cNvPr id="0" name=""/>
        <dsp:cNvSpPr/>
      </dsp:nvSpPr>
      <dsp:spPr>
        <a:xfrm>
          <a:off x="5558751" y="1164021"/>
          <a:ext cx="321080" cy="3289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8963"/>
              </a:lnTo>
              <a:lnTo>
                <a:pt x="321080" y="32896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98E2BC-3D90-4B03-901D-2EB0272ECAB9}">
      <dsp:nvSpPr>
        <dsp:cNvPr id="0" name=""/>
        <dsp:cNvSpPr/>
      </dsp:nvSpPr>
      <dsp:spPr>
        <a:xfrm>
          <a:off x="5879831" y="1325892"/>
          <a:ext cx="1831859" cy="3341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kern="1200" dirty="0" smtClean="0"/>
            <a:t>Derivados de </a:t>
          </a:r>
          <a:r>
            <a:rPr lang="es-ES_tradnl" sz="1400" kern="1200" dirty="0" err="1" smtClean="0"/>
            <a:t>Quitosanas</a:t>
          </a:r>
          <a:endParaRPr lang="es-ES" sz="1400" kern="1200" dirty="0"/>
        </a:p>
      </dsp:txBody>
      <dsp:txXfrm>
        <a:off x="5889619" y="1335680"/>
        <a:ext cx="1812283" cy="314609"/>
      </dsp:txXfrm>
    </dsp:sp>
    <dsp:sp modelId="{553D9EFF-2069-4489-AA5D-11555424D28E}">
      <dsp:nvSpPr>
        <dsp:cNvPr id="0" name=""/>
        <dsp:cNvSpPr/>
      </dsp:nvSpPr>
      <dsp:spPr>
        <a:xfrm>
          <a:off x="5558751" y="1164021"/>
          <a:ext cx="321080" cy="8529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2987"/>
              </a:lnTo>
              <a:lnTo>
                <a:pt x="321080" y="852987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7819C6-1DD0-4114-A136-F7B5164E734C}">
      <dsp:nvSpPr>
        <dsp:cNvPr id="0" name=""/>
        <dsp:cNvSpPr/>
      </dsp:nvSpPr>
      <dsp:spPr>
        <a:xfrm>
          <a:off x="5879831" y="1821948"/>
          <a:ext cx="2325551" cy="3901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kern="1200" dirty="0" smtClean="0"/>
            <a:t>Mezcla de </a:t>
          </a:r>
          <a:r>
            <a:rPr lang="es-ES_tradnl" sz="1400" kern="1200" dirty="0" err="1" smtClean="0"/>
            <a:t>Oligogalacturónidos</a:t>
          </a:r>
          <a:endParaRPr lang="es-ES" sz="1400" kern="1200" dirty="0"/>
        </a:p>
      </dsp:txBody>
      <dsp:txXfrm>
        <a:off x="5891257" y="1833374"/>
        <a:ext cx="2302699" cy="367269"/>
      </dsp:txXfrm>
    </dsp:sp>
    <dsp:sp modelId="{02106858-1FDD-4C1F-9307-687FA1A5A561}">
      <dsp:nvSpPr>
        <dsp:cNvPr id="0" name=""/>
        <dsp:cNvSpPr/>
      </dsp:nvSpPr>
      <dsp:spPr>
        <a:xfrm>
          <a:off x="5558751" y="1164021"/>
          <a:ext cx="321080" cy="16030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03035"/>
              </a:lnTo>
              <a:lnTo>
                <a:pt x="321080" y="1603035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A20180-59E1-4D05-AC16-D5E6015F12DA}">
      <dsp:nvSpPr>
        <dsp:cNvPr id="0" name=""/>
        <dsp:cNvSpPr/>
      </dsp:nvSpPr>
      <dsp:spPr>
        <a:xfrm>
          <a:off x="5879831" y="2373940"/>
          <a:ext cx="2688733" cy="7862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kern="1200" dirty="0" smtClean="0"/>
            <a:t>Concluir las investigaciones relacionadas con </a:t>
          </a:r>
          <a:r>
            <a:rPr lang="es-ES_tradnl" sz="1400" kern="1200" dirty="0" err="1" smtClean="0"/>
            <a:t>brasinoesteroides</a:t>
          </a:r>
          <a:r>
            <a:rPr lang="es-ES_tradnl" sz="1400" kern="1200" dirty="0" smtClean="0"/>
            <a:t> y sus análogos</a:t>
          </a:r>
          <a:endParaRPr lang="es-ES" sz="1400" kern="1200" dirty="0"/>
        </a:p>
      </dsp:txBody>
      <dsp:txXfrm>
        <a:off x="5902859" y="2396968"/>
        <a:ext cx="2642677" cy="7401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424D37-CFAB-4DBC-82EE-16B1A9968C11}">
      <dsp:nvSpPr>
        <dsp:cNvPr id="0" name=""/>
        <dsp:cNvSpPr/>
      </dsp:nvSpPr>
      <dsp:spPr>
        <a:xfrm>
          <a:off x="41" y="183585"/>
          <a:ext cx="3936847" cy="476421"/>
        </a:xfrm>
        <a:prstGeom prst="rect">
          <a:avLst/>
        </a:prstGeom>
        <a:solidFill>
          <a:schemeClr val="accent6">
            <a:lumMod val="7500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Nacional:</a:t>
          </a:r>
          <a:endParaRPr lang="es-ES" sz="2000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" y="183585"/>
        <a:ext cx="3936847" cy="476421"/>
      </dsp:txXfrm>
    </dsp:sp>
    <dsp:sp modelId="{D98BDF74-C283-44AA-A3E1-5005BFF9CE33}">
      <dsp:nvSpPr>
        <dsp:cNvPr id="0" name=""/>
        <dsp:cNvSpPr/>
      </dsp:nvSpPr>
      <dsp:spPr>
        <a:xfrm>
          <a:off x="41" y="660006"/>
          <a:ext cx="3936847" cy="3996719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b="1" kern="1200" dirty="0" smtClean="0">
              <a:solidFill>
                <a:schemeClr val="tx2">
                  <a:lumMod val="75000"/>
                </a:schemeClr>
              </a:solidFill>
            </a:rPr>
            <a:t>CENSA.</a:t>
          </a:r>
          <a:endParaRPr lang="es-ES" sz="1400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b="1" kern="1200" dirty="0" smtClean="0">
              <a:solidFill>
                <a:schemeClr val="tx2">
                  <a:lumMod val="75000"/>
                </a:schemeClr>
              </a:solidFill>
            </a:rPr>
            <a:t>UNAH.</a:t>
          </a:r>
          <a:endParaRPr lang="es-ES" sz="1400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b="1" kern="1200" dirty="0" smtClean="0">
              <a:solidFill>
                <a:schemeClr val="tx2">
                  <a:lumMod val="75000"/>
                </a:schemeClr>
              </a:solidFill>
            </a:rPr>
            <a:t>INISAV.</a:t>
          </a:r>
          <a:endParaRPr lang="es-ES" sz="1400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b="1" kern="1200" dirty="0" smtClean="0">
              <a:solidFill>
                <a:schemeClr val="tx2">
                  <a:lumMod val="75000"/>
                </a:schemeClr>
              </a:solidFill>
            </a:rPr>
            <a:t>Universidad de la Habana.</a:t>
          </a:r>
          <a:endParaRPr lang="es-ES" sz="1400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b="1" kern="1200" dirty="0" smtClean="0">
              <a:solidFill>
                <a:schemeClr val="tx2">
                  <a:lumMod val="75000"/>
                </a:schemeClr>
              </a:solidFill>
            </a:rPr>
            <a:t>Universidad de Oriente.</a:t>
          </a:r>
          <a:endParaRPr lang="es-ES" sz="1400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b="1" kern="1200" dirty="0" smtClean="0">
              <a:solidFill>
                <a:schemeClr val="tx2">
                  <a:lumMod val="75000"/>
                </a:schemeClr>
              </a:solidFill>
            </a:rPr>
            <a:t>Universidad de Matanza.</a:t>
          </a:r>
          <a:endParaRPr lang="es-ES" sz="1400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b="1" kern="1200" dirty="0" smtClean="0">
              <a:solidFill>
                <a:schemeClr val="tx2">
                  <a:lumMod val="75000"/>
                </a:schemeClr>
              </a:solidFill>
            </a:rPr>
            <a:t>Centro de </a:t>
          </a:r>
          <a:r>
            <a:rPr lang="es-MX" sz="1400" b="1" kern="1200" dirty="0" err="1" smtClean="0">
              <a:solidFill>
                <a:schemeClr val="tx2">
                  <a:lumMod val="75000"/>
                </a:schemeClr>
              </a:solidFill>
            </a:rPr>
            <a:t>Bioplantas</a:t>
          </a:r>
          <a:r>
            <a:rPr lang="es-MX" sz="1400" b="1" kern="1200" dirty="0" smtClean="0">
              <a:solidFill>
                <a:schemeClr val="tx2">
                  <a:lumMod val="75000"/>
                </a:schemeClr>
              </a:solidFill>
            </a:rPr>
            <a:t> (UNICA).</a:t>
          </a:r>
          <a:endParaRPr lang="es-ES" sz="1400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b="1" kern="1200" smtClean="0">
              <a:solidFill>
                <a:schemeClr val="tx2">
                  <a:lumMod val="75000"/>
                </a:schemeClr>
              </a:solidFill>
            </a:rPr>
            <a:t>Biofábrica de Mayabeque.</a:t>
          </a:r>
          <a:endParaRPr lang="es-ES" sz="1400" kern="120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b="1" kern="1200" dirty="0" smtClean="0">
              <a:solidFill>
                <a:schemeClr val="tx2">
                  <a:lumMod val="75000"/>
                </a:schemeClr>
              </a:solidFill>
            </a:rPr>
            <a:t>Instituto de Investigaciones de Frutales Tropicales.</a:t>
          </a:r>
          <a:endParaRPr lang="es-ES" sz="1400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>
              <a:solidFill>
                <a:schemeClr val="tx2">
                  <a:lumMod val="75000"/>
                </a:schemeClr>
              </a:solidFill>
            </a:rPr>
            <a:t>Instituto de Investigaciones de Ingeniería Agrícola.</a:t>
          </a:r>
          <a:endParaRPr lang="es-ES" sz="1400" b="1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>
              <a:solidFill>
                <a:schemeClr val="tx2">
                  <a:lumMod val="75000"/>
                </a:schemeClr>
              </a:solidFill>
            </a:rPr>
            <a:t>ICA.</a:t>
          </a:r>
          <a:endParaRPr lang="es-ES" sz="1400" b="1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>
              <a:solidFill>
                <a:schemeClr val="tx2">
                  <a:lumMod val="75000"/>
                </a:schemeClr>
              </a:solidFill>
            </a:rPr>
            <a:t>INIFAT.</a:t>
          </a:r>
          <a:endParaRPr lang="es-ES" sz="1400" b="1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>
              <a:solidFill>
                <a:schemeClr val="tx2">
                  <a:lumMod val="75000"/>
                </a:schemeClr>
              </a:solidFill>
            </a:rPr>
            <a:t>Universidad de Granma.</a:t>
          </a:r>
          <a:endParaRPr lang="es-ES" sz="1400" b="1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>
              <a:solidFill>
                <a:schemeClr val="tx2">
                  <a:lumMod val="75000"/>
                </a:schemeClr>
              </a:solidFill>
            </a:rPr>
            <a:t>Universidad de las Tunas.</a:t>
          </a:r>
          <a:endParaRPr lang="es-ES" sz="1400" b="1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>
              <a:solidFill>
                <a:schemeClr val="tx2">
                  <a:lumMod val="75000"/>
                </a:schemeClr>
              </a:solidFill>
            </a:rPr>
            <a:t>Universidad de Pinar del Río.</a:t>
          </a:r>
          <a:endParaRPr lang="es-ES" sz="14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41" y="660006"/>
        <a:ext cx="3936847" cy="3996719"/>
      </dsp:txXfrm>
    </dsp:sp>
    <dsp:sp modelId="{DBD49C70-7678-4574-876E-D71CA5F57BD4}">
      <dsp:nvSpPr>
        <dsp:cNvPr id="0" name=""/>
        <dsp:cNvSpPr/>
      </dsp:nvSpPr>
      <dsp:spPr>
        <a:xfrm>
          <a:off x="4488047" y="183585"/>
          <a:ext cx="3936847" cy="476421"/>
        </a:xfrm>
        <a:prstGeom prst="rect">
          <a:avLst/>
        </a:prstGeom>
        <a:solidFill>
          <a:schemeClr val="accent6">
            <a:lumMod val="7500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Internacional:</a:t>
          </a:r>
          <a:endParaRPr lang="es-ES" sz="2000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8047" y="183585"/>
        <a:ext cx="3936847" cy="476421"/>
      </dsp:txXfrm>
    </dsp:sp>
    <dsp:sp modelId="{5F3C5756-E9B2-4F5C-AE14-E915B531C0CF}">
      <dsp:nvSpPr>
        <dsp:cNvPr id="0" name=""/>
        <dsp:cNvSpPr/>
      </dsp:nvSpPr>
      <dsp:spPr>
        <a:xfrm>
          <a:off x="4488047" y="660006"/>
          <a:ext cx="3936847" cy="3996719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b="1" kern="1200" dirty="0" smtClean="0">
              <a:solidFill>
                <a:schemeClr val="tx2">
                  <a:lumMod val="75000"/>
                </a:schemeClr>
              </a:solidFill>
            </a:rPr>
            <a:t>CIAD, México, </a:t>
          </a:r>
          <a:endParaRPr lang="es-ES" sz="1400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b="1" kern="1200" dirty="0" smtClean="0">
              <a:solidFill>
                <a:schemeClr val="tx2">
                  <a:lumMod val="75000"/>
                </a:schemeClr>
              </a:solidFill>
            </a:rPr>
            <a:t>Consejo Superior de Investigaciones Científicas, España.</a:t>
          </a:r>
          <a:endParaRPr lang="es-ES" sz="1400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b="1" kern="1200" dirty="0" smtClean="0">
              <a:solidFill>
                <a:schemeClr val="tx2">
                  <a:lumMod val="75000"/>
                </a:schemeClr>
              </a:solidFill>
            </a:rPr>
            <a:t>Instituto Agronómico de </a:t>
          </a:r>
          <a:r>
            <a:rPr lang="es-MX" sz="1400" b="1" kern="1200" dirty="0" err="1" smtClean="0">
              <a:solidFill>
                <a:schemeClr val="tx2">
                  <a:lumMod val="75000"/>
                </a:schemeClr>
              </a:solidFill>
            </a:rPr>
            <a:t>Campinas</a:t>
          </a:r>
          <a:r>
            <a:rPr lang="es-MX" sz="1400" b="1" kern="1200" dirty="0" smtClean="0">
              <a:solidFill>
                <a:schemeClr val="tx2">
                  <a:lumMod val="75000"/>
                </a:schemeClr>
              </a:solidFill>
            </a:rPr>
            <a:t>. Brasil.</a:t>
          </a:r>
          <a:endParaRPr lang="es-ES" sz="1400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b="1" kern="1200" dirty="0" smtClean="0">
              <a:solidFill>
                <a:schemeClr val="tx2">
                  <a:lumMod val="75000"/>
                </a:schemeClr>
              </a:solidFill>
            </a:rPr>
            <a:t>Universidad de Sonora, México, </a:t>
          </a:r>
          <a:endParaRPr lang="es-ES" sz="1400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b="1" kern="1200" dirty="0" smtClean="0">
              <a:solidFill>
                <a:schemeClr val="tx2">
                  <a:lumMod val="75000"/>
                </a:schemeClr>
              </a:solidFill>
            </a:rPr>
            <a:t>Universidad de Cartagena, España</a:t>
          </a:r>
          <a:endParaRPr lang="es-ES" sz="1400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b="1" kern="1200" dirty="0" smtClean="0">
              <a:solidFill>
                <a:schemeClr val="tx2">
                  <a:lumMod val="75000"/>
                </a:schemeClr>
              </a:solidFill>
            </a:rPr>
            <a:t>Universidad “Miguel Hernández” de Elche, Comunidad Valenciana. España.</a:t>
          </a:r>
          <a:endParaRPr lang="es-ES" sz="1400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b="1" kern="1200" dirty="0" smtClean="0">
              <a:solidFill>
                <a:schemeClr val="tx2">
                  <a:lumMod val="75000"/>
                </a:schemeClr>
              </a:solidFill>
            </a:rPr>
            <a:t>Universidad Agraria La Molina, Perú.</a:t>
          </a:r>
          <a:endParaRPr lang="es-ES" sz="1400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b="1" kern="1200" smtClean="0">
              <a:solidFill>
                <a:schemeClr val="tx2">
                  <a:lumMod val="75000"/>
                </a:schemeClr>
              </a:solidFill>
            </a:rPr>
            <a:t>Universidad de Sao Paulo, Brasil.</a:t>
          </a:r>
          <a:endParaRPr lang="es-ES" sz="1400" kern="120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b="1" kern="1200" smtClean="0">
              <a:solidFill>
                <a:schemeClr val="tx2">
                  <a:lumMod val="75000"/>
                </a:schemeClr>
              </a:solidFill>
            </a:rPr>
            <a:t>Universidad de Agricultura y Veterinaria de Obihiro, Japón.</a:t>
          </a:r>
          <a:endParaRPr lang="es-ES" sz="1400" kern="120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b="1" kern="1200" smtClean="0">
              <a:solidFill>
                <a:schemeClr val="tx2">
                  <a:lumMod val="75000"/>
                </a:schemeClr>
              </a:solidFill>
            </a:rPr>
            <a:t>Universidad de Fribourg, Suiza </a:t>
          </a:r>
          <a:endParaRPr lang="es-ES" sz="1400" kern="120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b="1" kern="1200" smtClean="0">
              <a:solidFill>
                <a:schemeClr val="tx2">
                  <a:lumMod val="75000"/>
                </a:schemeClr>
              </a:solidFill>
            </a:rPr>
            <a:t>Universidad de La Plata, Argentina.</a:t>
          </a:r>
          <a:endParaRPr lang="es-ES" sz="1400" kern="120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b="1" kern="1200" smtClean="0">
              <a:solidFill>
                <a:schemeClr val="tx2">
                  <a:lumMod val="75000"/>
                </a:schemeClr>
              </a:solidFill>
            </a:rPr>
            <a:t>Universidad de Manitoba, Canadá </a:t>
          </a:r>
          <a:endParaRPr lang="es-ES" sz="1400" kern="120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smtClean="0">
              <a:solidFill>
                <a:schemeClr val="tx2">
                  <a:lumMod val="75000"/>
                </a:schemeClr>
              </a:solidFill>
            </a:rPr>
            <a:t>Universidad de Mons, </a:t>
          </a:r>
          <a:r>
            <a:rPr lang="es-MX" sz="1400" b="1" kern="1200" smtClean="0">
              <a:solidFill>
                <a:schemeClr val="tx2">
                  <a:lumMod val="75000"/>
                </a:schemeClr>
              </a:solidFill>
            </a:rPr>
            <a:t>Bélgica</a:t>
          </a:r>
          <a:endParaRPr lang="es-ES" sz="1400" kern="120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b="1" kern="1200" smtClean="0">
              <a:solidFill>
                <a:schemeClr val="tx2">
                  <a:lumMod val="75000"/>
                </a:schemeClr>
              </a:solidFill>
            </a:rPr>
            <a:t>Universidad Nacional de Colombia, Colombia.</a:t>
          </a:r>
          <a:endParaRPr lang="es-ES" sz="1400" kern="1200">
            <a:solidFill>
              <a:schemeClr val="tx2">
                <a:lumMod val="75000"/>
              </a:schemeClr>
            </a:solidFill>
          </a:endParaRPr>
        </a:p>
      </dsp:txBody>
      <dsp:txXfrm>
        <a:off x="4488047" y="660006"/>
        <a:ext cx="3936847" cy="39967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D7775B-01B3-4C0D-A888-C54D7634B145}" type="datetimeFigureOut">
              <a:rPr lang="es-ES" smtClean="0"/>
              <a:t>01/06/2015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903391-9639-4F1B-8E58-201183774F1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2252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903391-9639-4F1B-8E58-201183774F1A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0980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1A84-241D-4B03-9267-A2E194228588}" type="datetimeFigureOut">
              <a:rPr lang="es-ES" smtClean="0"/>
              <a:t>01/06/2015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7ABF0-8B37-4736-BFE6-CEF76C66857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1A84-241D-4B03-9267-A2E194228588}" type="datetimeFigureOut">
              <a:rPr lang="es-ES" smtClean="0"/>
              <a:t>01/06/2015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7ABF0-8B37-4736-BFE6-CEF76C66857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1A84-241D-4B03-9267-A2E194228588}" type="datetimeFigureOut">
              <a:rPr lang="es-ES" smtClean="0"/>
              <a:t>01/06/2015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7ABF0-8B37-4736-BFE6-CEF76C668571}" type="slidenum">
              <a:rPr lang="es-ES" smtClean="0"/>
              <a:t>‹Nº›</a:t>
            </a:fld>
            <a:endParaRPr lang="es-E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1A84-241D-4B03-9267-A2E194228588}" type="datetimeFigureOut">
              <a:rPr lang="es-ES" smtClean="0"/>
              <a:t>01/06/2015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7ABF0-8B37-4736-BFE6-CEF76C668571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1A84-241D-4B03-9267-A2E194228588}" type="datetimeFigureOut">
              <a:rPr lang="es-ES" smtClean="0"/>
              <a:t>01/06/2015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7ABF0-8B37-4736-BFE6-CEF76C66857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1A84-241D-4B03-9267-A2E194228588}" type="datetimeFigureOut">
              <a:rPr lang="es-ES" smtClean="0"/>
              <a:t>01/06/2015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7ABF0-8B37-4736-BFE6-CEF76C668571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1A84-241D-4B03-9267-A2E194228588}" type="datetimeFigureOut">
              <a:rPr lang="es-ES" smtClean="0"/>
              <a:t>01/06/2015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7ABF0-8B37-4736-BFE6-CEF76C66857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1A84-241D-4B03-9267-A2E194228588}" type="datetimeFigureOut">
              <a:rPr lang="es-ES" smtClean="0"/>
              <a:t>01/06/2015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7ABF0-8B37-4736-BFE6-CEF76C66857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1A84-241D-4B03-9267-A2E194228588}" type="datetimeFigureOut">
              <a:rPr lang="es-ES" smtClean="0"/>
              <a:t>01/06/2015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7ABF0-8B37-4736-BFE6-CEF76C66857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1A84-241D-4B03-9267-A2E194228588}" type="datetimeFigureOut">
              <a:rPr lang="es-ES" smtClean="0"/>
              <a:t>01/06/2015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7ABF0-8B37-4736-BFE6-CEF76C668571}" type="slidenum">
              <a:rPr lang="es-ES" smtClean="0"/>
              <a:t>‹Nº›</a:t>
            </a:fld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1A84-241D-4B03-9267-A2E194228588}" type="datetimeFigureOut">
              <a:rPr lang="es-ES" smtClean="0"/>
              <a:t>01/06/2015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7ABF0-8B37-4736-BFE6-CEF76C668571}" type="slidenum">
              <a:rPr lang="es-ES" smtClean="0"/>
              <a:t>‹Nº›</a:t>
            </a:fld>
            <a:endParaRPr lang="es-E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7C21A84-241D-4B03-9267-A2E194228588}" type="datetimeFigureOut">
              <a:rPr lang="es-ES" smtClean="0"/>
              <a:t>01/06/2015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9F7ABF0-8B37-4736-BFE6-CEF76C668571}" type="slidenum">
              <a:rPr lang="es-ES" smtClean="0"/>
              <a:t>‹Nº›</a:t>
            </a:fld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51520" y="2420888"/>
            <a:ext cx="8640960" cy="1780108"/>
          </a:xfrm>
        </p:spPr>
        <p:txBody>
          <a:bodyPr>
            <a:normAutofit fontScale="90000"/>
          </a:bodyPr>
          <a:lstStyle/>
          <a:p>
            <a:r>
              <a:rPr lang="es-ES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Proyección </a:t>
            </a: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los Campos Estratégicos  </a:t>
            </a:r>
            <a:r>
              <a:rPr lang="es-E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2011-2015</a:t>
            </a:r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ES" sz="49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611560" y="4221088"/>
            <a:ext cx="7848872" cy="1473200"/>
          </a:xfrm>
        </p:spPr>
        <p:txBody>
          <a:bodyPr>
            <a:normAutofit/>
          </a:bodyPr>
          <a:lstStyle/>
          <a:p>
            <a:r>
              <a:rPr lang="es-ES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DEPARTAMENTO DE FISIOLOGÍA Y BIOQUÍMICA VEGETAL </a:t>
            </a:r>
            <a:endParaRPr lang="es-ES" sz="2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488627"/>
            <a:ext cx="2016224" cy="1180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378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3531967311"/>
              </p:ext>
            </p:extLst>
          </p:nvPr>
        </p:nvGraphicFramePr>
        <p:xfrm>
          <a:off x="296232" y="1412776"/>
          <a:ext cx="8568952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6165304"/>
            <a:ext cx="1067640" cy="62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472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3347864" y="2276872"/>
            <a:ext cx="2157576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0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endParaRPr lang="es-ES" sz="20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251520" y="2492896"/>
            <a:ext cx="8496944" cy="3528392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s-ES_tradnl" sz="8600" b="1" cap="small" dirty="0" smtClean="0">
                <a:latin typeface="+mj-lt"/>
              </a:rPr>
              <a:t>resultados</a:t>
            </a:r>
            <a:r>
              <a:rPr lang="es-ES_tradnl" sz="8600" b="1" cap="small" dirty="0" smtClean="0"/>
              <a:t>:</a:t>
            </a:r>
            <a:endParaRPr lang="es-ES" sz="8600" dirty="0"/>
          </a:p>
          <a:p>
            <a:pPr marL="457200" lvl="0" indent="-457200" algn="just">
              <a:lnSpc>
                <a:spcPct val="120000"/>
              </a:lnSpc>
              <a:buFont typeface="+mj-lt"/>
              <a:buAutoNum type="arabicPeriod"/>
            </a:pPr>
            <a:r>
              <a:rPr lang="es-ES" sz="6400" dirty="0"/>
              <a:t>Se establecen las relaciones entre variables agroclimáticas y diferentes estadios de crecimiento y  desarrollo de los cultivos. </a:t>
            </a:r>
          </a:p>
          <a:p>
            <a:pPr marL="457200" lvl="0" indent="-457200" algn="just">
              <a:lnSpc>
                <a:spcPct val="120000"/>
              </a:lnSpc>
              <a:buFont typeface="+mj-lt"/>
              <a:buAutoNum type="arabicPeriod"/>
            </a:pPr>
            <a:r>
              <a:rPr lang="es-ES" sz="6400" dirty="0"/>
              <a:t>Se identifican mecanismos fisiológicos, bioquímicos y moleculares involucrados en la respuesta de las plantas a las condiciones de estrés que permiten estimar su nivel de resistencia y adaptabilidad al cambio climático. </a:t>
            </a:r>
          </a:p>
          <a:p>
            <a:pPr marL="457200" lvl="0" indent="-457200" algn="just">
              <a:lnSpc>
                <a:spcPct val="120000"/>
              </a:lnSpc>
              <a:buFont typeface="+mj-lt"/>
              <a:buAutoNum type="arabicPeriod"/>
            </a:pPr>
            <a:r>
              <a:rPr lang="es-ES" sz="6400" dirty="0"/>
              <a:t>Se determinan afectaciones en rendimiento y calidad de las cosechas en los cultivos sometidos a las diferentes condiciones de estrés.</a:t>
            </a:r>
          </a:p>
          <a:p>
            <a:pPr marL="457200" lvl="0" indent="-457200" algn="just">
              <a:lnSpc>
                <a:spcPct val="120000"/>
              </a:lnSpc>
              <a:buFont typeface="+mj-lt"/>
              <a:buAutoNum type="arabicPeriod"/>
            </a:pPr>
            <a:r>
              <a:rPr lang="es-ES" sz="6400" dirty="0"/>
              <a:t>Se identifican indicadores bioclimáticos que permiten estimar por métodos rápidos y sencillos el nivel de estrés en los cultivos en tiempo real. </a:t>
            </a:r>
          </a:p>
          <a:p>
            <a:pPr marL="457200" lvl="0" indent="-457200" algn="just">
              <a:lnSpc>
                <a:spcPct val="120000"/>
              </a:lnSpc>
              <a:buFont typeface="+mj-lt"/>
              <a:buAutoNum type="arabicPeriod"/>
            </a:pPr>
            <a:r>
              <a:rPr lang="es-ES" sz="6400" dirty="0"/>
              <a:t>Se conoce el comportamiento de cultivos mejores adaptados a los diferentes factores ambientales y se utilizan modelos de simulación que trazarán estrategias de desarrollo para el enfrentamiento al cambio </a:t>
            </a:r>
            <a:r>
              <a:rPr lang="es-ES" sz="6400" dirty="0" smtClean="0"/>
              <a:t>climático.</a:t>
            </a: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95536" y="463024"/>
            <a:ext cx="8363272" cy="1252728"/>
          </a:xfrm>
        </p:spPr>
        <p:txBody>
          <a:bodyPr>
            <a:noAutofit/>
          </a:bodyPr>
          <a:lstStyle/>
          <a:p>
            <a:r>
              <a:rPr lang="es-ES_tradnl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MECANISMOS DE ADAPTACIÓN Y/O TOLERANCIA DE DIFERENTES ESPECIES VEGETALES ANTE CONDICIONES DE ESTRÉS PRODUCIDOS POR EL CAMBIO CLIMÁTICO Y LOS EFECTOS ANTRÓPICOS. </a:t>
            </a:r>
            <a:endParaRPr lang="es-E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5364088" y="240903"/>
            <a:ext cx="3635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400" b="1" i="1" cap="small" dirty="0">
                <a:solidFill>
                  <a:srgbClr val="002060"/>
                </a:solidFill>
              </a:rPr>
              <a:t>LÍNEA DE INVESTIGACIÓN Y/O DESARROLLO: </a:t>
            </a:r>
            <a:r>
              <a:rPr lang="es-MX" sz="2000" b="1" i="1" cap="small" dirty="0" smtClean="0">
                <a:solidFill>
                  <a:srgbClr val="FFFF00"/>
                </a:solidFill>
              </a:rPr>
              <a:t>1</a:t>
            </a:r>
            <a:endParaRPr lang="es-ES" sz="2000" b="1" dirty="0">
              <a:solidFill>
                <a:srgbClr val="FFFF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307" y="6165304"/>
            <a:ext cx="1067640" cy="62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6037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3347864" y="2276872"/>
            <a:ext cx="2157576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0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endParaRPr lang="es-ES" sz="20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323528" y="2276872"/>
            <a:ext cx="8424936" cy="4065901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s-ES_tradnl" sz="4600" b="1" cap="small" dirty="0">
                <a:latin typeface="+mj-lt"/>
              </a:rPr>
              <a:t>Resultados:</a:t>
            </a:r>
            <a:endParaRPr lang="es-ES" sz="4600" b="1" cap="small" dirty="0">
              <a:latin typeface="+mj-lt"/>
            </a:endParaRPr>
          </a:p>
          <a:p>
            <a:pPr marL="457200" lvl="0" indent="-457200" algn="just">
              <a:buFont typeface="+mj-lt"/>
              <a:buAutoNum type="arabicPeriod"/>
            </a:pPr>
            <a:r>
              <a:rPr lang="es-ES" sz="3400" dirty="0"/>
              <a:t>Se establecen las líneas bases (Kc) para diferentes condiciones agroclimáticas de los cultivos y se conocen las necesidades de agua en diferentes fases fenológicas a partir de las relaciones agua-suelo-planta-atmósfera.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es-ES" sz="3400" dirty="0"/>
              <a:t>Se aplican estrategias de riego deficitario en los cultivos a partir de las necesidades hídricas según su fenología, la nutrición, productividad, y calidad de sus cosechas.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es-ES" sz="3400" dirty="0"/>
              <a:t>Se </a:t>
            </a:r>
            <a:r>
              <a:rPr lang="es-ES" sz="3400" dirty="0" smtClean="0"/>
              <a:t>profundiza </a:t>
            </a:r>
            <a:r>
              <a:rPr lang="es-ES" sz="3400" dirty="0"/>
              <a:t>en los conocimientos del manejo del agua para riego, basados en su calidad (química y biológica), disponibilidad y la disminución del impacto negativo de su huella ecológica. 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es-ES" sz="3400" dirty="0" smtClean="0"/>
              <a:t>Se </a:t>
            </a:r>
            <a:r>
              <a:rPr lang="es-ES" sz="3400" dirty="0"/>
              <a:t>conocen aspectos de la calidad de la cosecha de los cultivos desarrollados bajo condiciones de riego deficitario que permiten mejorar su calidad según su propósito.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es-ES" sz="3400" dirty="0"/>
              <a:t>Se promueve el empleo del programa CROPWAT.8 para Windows para el cálculo de las necesidades hídricas y la programación del riego en diferentes cultivos.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es-ES" sz="3400" dirty="0"/>
              <a:t>Se capacita en tecnologías de riego en diferentes </a:t>
            </a:r>
            <a:r>
              <a:rPr lang="es-ES" sz="3400" dirty="0" smtClean="0"/>
              <a:t>sistemas agrícolas atendiendo </a:t>
            </a:r>
            <a:r>
              <a:rPr lang="es-ES" sz="3400" dirty="0"/>
              <a:t>a la productividad del agua y la conservación del suelo.</a:t>
            </a:r>
          </a:p>
          <a:p>
            <a:pPr marL="457200" indent="-457200" algn="just">
              <a:buFont typeface="+mj-lt"/>
              <a:buAutoNum type="arabicPeriod"/>
            </a:pPr>
            <a:endParaRPr lang="es-ES" sz="3400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95536" y="698368"/>
            <a:ext cx="8229600" cy="1002440"/>
          </a:xfrm>
        </p:spPr>
        <p:txBody>
          <a:bodyPr>
            <a:noAutofit/>
          </a:bodyPr>
          <a:lstStyle/>
          <a:p>
            <a:r>
              <a:rPr lang="es-ES_tradnl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EFICIENCIA DEL USO DEL AGUA EN CULTIVOS DE INTERÉS ECONÓMICO ANTE DIFERENTES CONDICIONES AMBIENTALES Y DE MANEJO</a:t>
            </a:r>
            <a:r>
              <a:rPr lang="es-ES_tradnl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s-ES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364088" y="240903"/>
            <a:ext cx="3635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400" b="1" i="1" cap="small" dirty="0">
                <a:solidFill>
                  <a:srgbClr val="002060"/>
                </a:solidFill>
              </a:rPr>
              <a:t>LÍNEA DE INVESTIGACIÓN Y/O DESARROLLO: </a:t>
            </a:r>
            <a:r>
              <a:rPr lang="es-MX" sz="2000" b="1" i="1" cap="small" dirty="0" smtClean="0">
                <a:solidFill>
                  <a:srgbClr val="FFFF00"/>
                </a:solidFill>
              </a:rPr>
              <a:t>2</a:t>
            </a:r>
            <a:endParaRPr lang="es-ES" sz="2000" b="1" dirty="0">
              <a:solidFill>
                <a:srgbClr val="FFFF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307" y="6165304"/>
            <a:ext cx="1067640" cy="62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6928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3347864" y="2276872"/>
            <a:ext cx="2157576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0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</a:t>
            </a:r>
            <a:endParaRPr lang="es-ES" sz="20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179512" y="1916833"/>
            <a:ext cx="8712968" cy="4561370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s-ES_tradnl" sz="4600" b="1" cap="small" dirty="0"/>
              <a:t>Resultados:</a:t>
            </a:r>
            <a:endParaRPr lang="es-ES" sz="4600" b="1" dirty="0"/>
          </a:p>
          <a:p>
            <a:pPr marL="457200" lvl="0" indent="-457200" algn="just">
              <a:lnSpc>
                <a:spcPct val="120000"/>
              </a:lnSpc>
              <a:buFont typeface="+mj-lt"/>
              <a:buAutoNum type="arabicPeriod"/>
            </a:pPr>
            <a:r>
              <a:rPr lang="es-ES" sz="2900" dirty="0"/>
              <a:t>Se optimizan metodologías de obtención de quitinas y </a:t>
            </a:r>
            <a:r>
              <a:rPr lang="es-ES" sz="2900" dirty="0" err="1"/>
              <a:t>quitosanas</a:t>
            </a:r>
            <a:r>
              <a:rPr lang="es-ES" sz="2900" dirty="0"/>
              <a:t> de alto peso molecular con estrecho rango de dispersión a partir de desechos de crustáceos</a:t>
            </a:r>
            <a:r>
              <a:rPr lang="es-ES" sz="2900" dirty="0" smtClean="0"/>
              <a:t>.</a:t>
            </a:r>
          </a:p>
          <a:p>
            <a:pPr marL="457200" lvl="0" indent="-457200" algn="just">
              <a:lnSpc>
                <a:spcPct val="120000"/>
              </a:lnSpc>
              <a:buFont typeface="+mj-lt"/>
              <a:buAutoNum type="arabicPeriod"/>
            </a:pPr>
            <a:r>
              <a:rPr lang="es-ES" sz="2900" dirty="0"/>
              <a:t>Se optimizan </a:t>
            </a:r>
            <a:r>
              <a:rPr lang="es-ES" sz="2900" dirty="0" smtClean="0"/>
              <a:t>la metodología </a:t>
            </a:r>
            <a:r>
              <a:rPr lang="es-ES" sz="2900" dirty="0"/>
              <a:t>de obtención </a:t>
            </a:r>
            <a:r>
              <a:rPr lang="es-ES" sz="2900" dirty="0" smtClean="0"/>
              <a:t>de</a:t>
            </a:r>
            <a:r>
              <a:rPr lang="es-ES" sz="2900" dirty="0"/>
              <a:t> </a:t>
            </a:r>
            <a:r>
              <a:rPr lang="es-ES" sz="2900" dirty="0" smtClean="0"/>
              <a:t>la mezcla de </a:t>
            </a:r>
            <a:r>
              <a:rPr lang="es-ES" sz="2900" dirty="0" err="1" smtClean="0"/>
              <a:t>oligogalacturónidos</a:t>
            </a:r>
            <a:r>
              <a:rPr lang="es-ES" sz="2900" dirty="0" smtClean="0"/>
              <a:t> </a:t>
            </a:r>
            <a:r>
              <a:rPr lang="es-ES" sz="2900" dirty="0" err="1" smtClean="0"/>
              <a:t>bioactivos</a:t>
            </a:r>
            <a:r>
              <a:rPr lang="es-ES" sz="2900" dirty="0" smtClean="0"/>
              <a:t>.</a:t>
            </a:r>
          </a:p>
          <a:p>
            <a:pPr marL="457200" lvl="0" indent="-457200" algn="just">
              <a:lnSpc>
                <a:spcPct val="120000"/>
              </a:lnSpc>
              <a:buFont typeface="+mj-lt"/>
              <a:buAutoNum type="arabicPeriod"/>
            </a:pPr>
            <a:r>
              <a:rPr lang="es-ES" sz="2900" dirty="0" smtClean="0"/>
              <a:t>Se </a:t>
            </a:r>
            <a:r>
              <a:rPr lang="es-ES" sz="2900" dirty="0"/>
              <a:t>registran dos productos (</a:t>
            </a:r>
            <a:r>
              <a:rPr lang="es-ES" sz="2900" dirty="0" err="1"/>
              <a:t>Quitomax</a:t>
            </a:r>
            <a:r>
              <a:rPr lang="es-ES" sz="2900" dirty="0"/>
              <a:t> y </a:t>
            </a:r>
            <a:r>
              <a:rPr lang="es-ES" sz="2900" dirty="0" err="1"/>
              <a:t>Pectimorf</a:t>
            </a:r>
            <a:r>
              <a:rPr lang="es-ES" sz="2900" dirty="0"/>
              <a:t>) para su uso agrícola y se avanza en el registro de otros. Se acreditan las técnicas de control de calidad.</a:t>
            </a:r>
          </a:p>
          <a:p>
            <a:pPr marL="457200" lvl="0" indent="-457200" algn="just">
              <a:lnSpc>
                <a:spcPct val="120000"/>
              </a:lnSpc>
              <a:buFont typeface="+mj-lt"/>
              <a:buAutoNum type="arabicPeriod"/>
            </a:pPr>
            <a:r>
              <a:rPr lang="es-ES" sz="2900" dirty="0">
                <a:solidFill>
                  <a:srgbClr val="FF0000"/>
                </a:solidFill>
              </a:rPr>
              <a:t>Se logra la extensión y generalización del </a:t>
            </a:r>
            <a:r>
              <a:rPr lang="es-ES" sz="2900" dirty="0" err="1">
                <a:solidFill>
                  <a:srgbClr val="FF0000"/>
                </a:solidFill>
              </a:rPr>
              <a:t>Pectimorf</a:t>
            </a:r>
            <a:r>
              <a:rPr lang="es-ES" sz="2900" dirty="0">
                <a:solidFill>
                  <a:srgbClr val="FF0000"/>
                </a:solidFill>
              </a:rPr>
              <a:t> como estimulador del sistema radical.</a:t>
            </a:r>
          </a:p>
          <a:p>
            <a:pPr marL="457200" lvl="0" indent="-457200" algn="just">
              <a:lnSpc>
                <a:spcPct val="120000"/>
              </a:lnSpc>
              <a:buFont typeface="+mj-lt"/>
              <a:buAutoNum type="arabicPeriod"/>
            </a:pPr>
            <a:r>
              <a:rPr lang="es-ES" sz="2900" dirty="0"/>
              <a:t>Se logra la extensión y generalización del </a:t>
            </a:r>
            <a:r>
              <a:rPr lang="es-ES" sz="2900" dirty="0" err="1"/>
              <a:t>QuitoMax</a:t>
            </a:r>
            <a:r>
              <a:rPr lang="es-ES" sz="2900" dirty="0"/>
              <a:t> en cultivos hortícolas de interés.</a:t>
            </a:r>
          </a:p>
          <a:p>
            <a:pPr marL="457200" lvl="0" indent="-457200" algn="just">
              <a:lnSpc>
                <a:spcPct val="120000"/>
              </a:lnSpc>
              <a:buFont typeface="+mj-lt"/>
              <a:buAutoNum type="arabicPeriod"/>
            </a:pPr>
            <a:r>
              <a:rPr lang="es-ES" sz="2900" dirty="0">
                <a:solidFill>
                  <a:srgbClr val="FF0000"/>
                </a:solidFill>
              </a:rPr>
              <a:t>Se definen efectos y/o mecanismos de acción de </a:t>
            </a:r>
            <a:r>
              <a:rPr lang="es-ES" sz="2900" dirty="0" err="1">
                <a:solidFill>
                  <a:srgbClr val="FF0000"/>
                </a:solidFill>
              </a:rPr>
              <a:t>Pectimorf</a:t>
            </a:r>
            <a:r>
              <a:rPr lang="es-ES" sz="2900" dirty="0">
                <a:solidFill>
                  <a:srgbClr val="FF0000"/>
                </a:solidFill>
              </a:rPr>
              <a:t> y </a:t>
            </a:r>
            <a:r>
              <a:rPr lang="es-ES" sz="2900" dirty="0" err="1">
                <a:solidFill>
                  <a:srgbClr val="FF0000"/>
                </a:solidFill>
              </a:rPr>
              <a:t>QuitoMax</a:t>
            </a:r>
            <a:r>
              <a:rPr lang="es-ES" sz="2900" dirty="0">
                <a:solidFill>
                  <a:srgbClr val="FF0000"/>
                </a:solidFill>
              </a:rPr>
              <a:t> en plantas cultivadas en condiciones normales y/o de estrés</a:t>
            </a:r>
            <a:r>
              <a:rPr lang="es-ES" sz="2900" dirty="0" smtClean="0">
                <a:solidFill>
                  <a:srgbClr val="FF0000"/>
                </a:solidFill>
              </a:rPr>
              <a:t>.</a:t>
            </a:r>
            <a:endParaRPr lang="es-ES" sz="2900" dirty="0">
              <a:solidFill>
                <a:srgbClr val="FF0000"/>
              </a:solidFill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95536" y="630128"/>
            <a:ext cx="8229600" cy="1002440"/>
          </a:xfrm>
        </p:spPr>
        <p:txBody>
          <a:bodyPr>
            <a:noAutofit/>
          </a:bodyPr>
          <a:lstStyle/>
          <a:p>
            <a:r>
              <a:rPr lang="es-ES_tradnl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 PRODUCTOS BIOACTIVOS Y SUS POTENCIALIDADES EN EL INCREMENTO DE LA PRODUCTIVIDAD DE LOS CULTIVOS Y EN LA MITIGACIÓN Y ADAPTACIÓN AL CAMBIO CLIMÁTICO.</a:t>
            </a:r>
            <a:endParaRPr lang="es-ES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364088" y="240903"/>
            <a:ext cx="3635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400" b="1" i="1" cap="small" dirty="0">
                <a:solidFill>
                  <a:srgbClr val="002060"/>
                </a:solidFill>
              </a:rPr>
              <a:t>LÍNEA DE INVESTIGACIÓN Y/O DESARROLLO: </a:t>
            </a:r>
            <a:r>
              <a:rPr lang="es-MX" sz="2000" b="1" i="1" cap="small" dirty="0">
                <a:solidFill>
                  <a:srgbClr val="FFFF00"/>
                </a:solidFill>
              </a:rPr>
              <a:t>3</a:t>
            </a:r>
            <a:endParaRPr lang="es-ES" sz="2000" b="1" dirty="0">
              <a:solidFill>
                <a:srgbClr val="FFFF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307" y="6165304"/>
            <a:ext cx="1067640" cy="62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536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3347864" y="2276872"/>
            <a:ext cx="2157576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0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</a:t>
            </a:r>
            <a:endParaRPr lang="es-ES" sz="20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179512" y="1916833"/>
            <a:ext cx="8712968" cy="4561370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s-ES_tradnl" sz="4600" b="1" cap="small" dirty="0"/>
              <a:t>Resultados</a:t>
            </a:r>
            <a:r>
              <a:rPr lang="es-ES_tradnl" sz="4600" b="1" cap="small" dirty="0" smtClean="0"/>
              <a:t>: </a:t>
            </a:r>
            <a:r>
              <a:rPr lang="es-ES_tradnl" sz="2600" b="1" cap="small" dirty="0" smtClean="0"/>
              <a:t>(</a:t>
            </a:r>
            <a:r>
              <a:rPr lang="es-ES_tradnl" sz="2600" b="1" i="1" cap="small" dirty="0" smtClean="0"/>
              <a:t>Cont.)</a:t>
            </a:r>
            <a:endParaRPr lang="es-ES" sz="2600" i="1" dirty="0"/>
          </a:p>
          <a:p>
            <a:pPr marL="514350" lvl="0" indent="-514350" algn="just">
              <a:lnSpc>
                <a:spcPct val="120000"/>
              </a:lnSpc>
              <a:buFont typeface="+mj-lt"/>
              <a:buAutoNum type="arabicPeriod" startAt="7"/>
            </a:pPr>
            <a:r>
              <a:rPr lang="es-ES" sz="2900" dirty="0"/>
              <a:t>Se establece la metodología de aplicación del </a:t>
            </a:r>
            <a:r>
              <a:rPr lang="es-ES" sz="2900" dirty="0" err="1"/>
              <a:t>QMx</a:t>
            </a:r>
            <a:r>
              <a:rPr lang="es-ES" sz="2900" dirty="0"/>
              <a:t> como protector de los cultivos </a:t>
            </a:r>
            <a:r>
              <a:rPr lang="es-ES" sz="2900" dirty="0" smtClean="0"/>
              <a:t>tabaco </a:t>
            </a:r>
            <a:r>
              <a:rPr lang="es-ES" sz="2900" dirty="0"/>
              <a:t>y </a:t>
            </a:r>
            <a:r>
              <a:rPr lang="es-ES" sz="2900" dirty="0" smtClean="0"/>
              <a:t>tomate </a:t>
            </a:r>
            <a:r>
              <a:rPr lang="es-ES" sz="2900" dirty="0"/>
              <a:t>ante </a:t>
            </a:r>
            <a:r>
              <a:rPr lang="es-ES" sz="2900" i="1" dirty="0" err="1"/>
              <a:t>Phytophthora</a:t>
            </a:r>
            <a:r>
              <a:rPr lang="es-ES" sz="2900" i="1" dirty="0"/>
              <a:t> </a:t>
            </a:r>
            <a:r>
              <a:rPr lang="es-ES" sz="2900" i="1" dirty="0" err="1"/>
              <a:t>nicotianae</a:t>
            </a:r>
            <a:r>
              <a:rPr lang="es-ES" sz="2900" dirty="0"/>
              <a:t> y del arroz ante </a:t>
            </a:r>
            <a:r>
              <a:rPr lang="es-ES" sz="2900" i="1" dirty="0" err="1"/>
              <a:t>Pyricularia</a:t>
            </a:r>
            <a:r>
              <a:rPr lang="es-ES" sz="2900" i="1" dirty="0"/>
              <a:t> grisea</a:t>
            </a:r>
            <a:r>
              <a:rPr lang="es-ES" sz="2900" dirty="0" smtClean="0"/>
              <a:t>.</a:t>
            </a:r>
            <a:endParaRPr lang="es-ES" sz="2900" dirty="0"/>
          </a:p>
          <a:p>
            <a:pPr marL="457200" lvl="0" indent="-457200" algn="just">
              <a:lnSpc>
                <a:spcPct val="120000"/>
              </a:lnSpc>
              <a:buFont typeface="+mj-lt"/>
              <a:buAutoNum type="arabicPeriod" startAt="7"/>
            </a:pPr>
            <a:r>
              <a:rPr lang="es-ES" sz="2900" dirty="0"/>
              <a:t>Se determinan las potencialidades sinérgicas del </a:t>
            </a:r>
            <a:r>
              <a:rPr lang="es-ES" sz="2900" dirty="0" err="1"/>
              <a:t>QuitoMax</a:t>
            </a:r>
            <a:r>
              <a:rPr lang="es-ES" sz="2900" dirty="0"/>
              <a:t> y el </a:t>
            </a:r>
            <a:r>
              <a:rPr lang="es-ES" sz="2900" dirty="0" err="1"/>
              <a:t>Pectimorf</a:t>
            </a:r>
            <a:r>
              <a:rPr lang="es-ES" sz="2900" dirty="0"/>
              <a:t> con microrganismos benéficos (HMA y </a:t>
            </a:r>
            <a:r>
              <a:rPr lang="es-ES" sz="2900" i="1" dirty="0" err="1"/>
              <a:t>Rhizobios</a:t>
            </a:r>
            <a:r>
              <a:rPr lang="es-ES" sz="2900" dirty="0"/>
              <a:t>)  en cultivos de interés. </a:t>
            </a:r>
          </a:p>
          <a:p>
            <a:pPr marL="457200" lvl="0" indent="-457200" algn="just">
              <a:lnSpc>
                <a:spcPct val="120000"/>
              </a:lnSpc>
              <a:buFont typeface="+mj-lt"/>
              <a:buAutoNum type="arabicPeriod" startAt="7"/>
            </a:pPr>
            <a:r>
              <a:rPr lang="es-ES" sz="2900" dirty="0"/>
              <a:t>Se definen efectos y/o mecanismos de acción de los </a:t>
            </a:r>
            <a:r>
              <a:rPr lang="es-ES" sz="2900" dirty="0" err="1"/>
              <a:t>brasinoesteroides</a:t>
            </a:r>
            <a:r>
              <a:rPr lang="es-ES" sz="2900" dirty="0"/>
              <a:t> y sus análogos en plantas de arroz cultivadas en condiciones de estrés salino por </a:t>
            </a:r>
            <a:r>
              <a:rPr lang="es-ES" sz="2900" dirty="0" err="1"/>
              <a:t>NaCl</a:t>
            </a:r>
            <a:r>
              <a:rPr lang="es-ES" sz="2900" dirty="0" smtClean="0"/>
              <a:t>. </a:t>
            </a:r>
            <a:r>
              <a:rPr lang="es-ES" sz="2900" dirty="0" smtClean="0">
                <a:solidFill>
                  <a:srgbClr val="FF0000"/>
                </a:solidFill>
              </a:rPr>
              <a:t>Termina con tesis de </a:t>
            </a:r>
            <a:r>
              <a:rPr lang="es-ES" sz="2900" dirty="0" err="1" smtClean="0">
                <a:solidFill>
                  <a:srgbClr val="FF0000"/>
                </a:solidFill>
              </a:rPr>
              <a:t>yanelis</a:t>
            </a:r>
            <a:endParaRPr lang="es-ES" sz="2900" dirty="0">
              <a:solidFill>
                <a:srgbClr val="FF0000"/>
              </a:solidFill>
            </a:endParaRPr>
          </a:p>
          <a:p>
            <a:pPr marL="457200" indent="-457200" algn="just">
              <a:lnSpc>
                <a:spcPct val="120000"/>
              </a:lnSpc>
              <a:buFont typeface="+mj-lt"/>
              <a:buAutoNum type="arabicPeriod" startAt="7"/>
            </a:pPr>
            <a:r>
              <a:rPr lang="es-ES" sz="2900" dirty="0">
                <a:solidFill>
                  <a:srgbClr val="FF0000"/>
                </a:solidFill>
              </a:rPr>
              <a:t>Se logra una mejor adaptación de los cultivos al cambio climático con la utilización de los productos </a:t>
            </a:r>
            <a:r>
              <a:rPr lang="es-ES" sz="2900" dirty="0" err="1">
                <a:solidFill>
                  <a:srgbClr val="FF0000"/>
                </a:solidFill>
              </a:rPr>
              <a:t>bioactivos</a:t>
            </a:r>
            <a:r>
              <a:rPr lang="es-ES" sz="2900" dirty="0">
                <a:solidFill>
                  <a:srgbClr val="FF0000"/>
                </a:solidFill>
              </a:rPr>
              <a:t> </a:t>
            </a:r>
            <a:r>
              <a:rPr lang="es-ES" sz="2900" dirty="0" err="1">
                <a:solidFill>
                  <a:srgbClr val="FF0000"/>
                </a:solidFill>
              </a:rPr>
              <a:t>Quitomax</a:t>
            </a:r>
            <a:r>
              <a:rPr lang="es-ES" sz="2900" dirty="0">
                <a:solidFill>
                  <a:srgbClr val="FF0000"/>
                </a:solidFill>
              </a:rPr>
              <a:t> y </a:t>
            </a:r>
            <a:r>
              <a:rPr lang="es-ES" sz="2900" dirty="0" err="1">
                <a:solidFill>
                  <a:srgbClr val="FF0000"/>
                </a:solidFill>
              </a:rPr>
              <a:t>Pectimorf</a:t>
            </a:r>
            <a:r>
              <a:rPr lang="es-ES" sz="2900" dirty="0">
                <a:solidFill>
                  <a:srgbClr val="FF0000"/>
                </a:solidFill>
              </a:rPr>
              <a:t> debido a su acción activadora de resistencia inducida y promotora del fortalecimiento radical de las plantas. </a:t>
            </a: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95536" y="630128"/>
            <a:ext cx="8229600" cy="1002440"/>
          </a:xfrm>
        </p:spPr>
        <p:txBody>
          <a:bodyPr>
            <a:noAutofit/>
          </a:bodyPr>
          <a:lstStyle/>
          <a:p>
            <a:r>
              <a:rPr lang="es-ES_tradnl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 PRODUCTOS BIOACTIVOS Y SUS POTENCIALIDADES EN EL INCREMENTO DE LA PRODUCTIVIDAD DE LOS CULTIVOS Y EN LA MITIGACIÓN Y ADAPTACIÓN AL CAMBIO CLIMÁTICO.</a:t>
            </a:r>
            <a:endParaRPr lang="es-ES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364088" y="240903"/>
            <a:ext cx="3635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400" b="1" i="1" cap="small" dirty="0">
                <a:solidFill>
                  <a:srgbClr val="002060"/>
                </a:solidFill>
              </a:rPr>
              <a:t>LÍNEA DE INVESTIGACIÓN Y/O DESARROLLO: </a:t>
            </a:r>
            <a:r>
              <a:rPr lang="es-MX" sz="2000" b="1" i="1" cap="small" dirty="0">
                <a:solidFill>
                  <a:srgbClr val="FFFF00"/>
                </a:solidFill>
              </a:rPr>
              <a:t>3</a:t>
            </a:r>
            <a:endParaRPr lang="es-ES" sz="2000" b="1" dirty="0">
              <a:solidFill>
                <a:srgbClr val="FFFF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307" y="6165304"/>
            <a:ext cx="1067640" cy="62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3657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3347864" y="2276872"/>
            <a:ext cx="2157576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0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</a:t>
            </a:r>
            <a:endParaRPr lang="es-ES" sz="20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251520" y="1916832"/>
            <a:ext cx="8748464" cy="4437112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ts val="264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s-ES_tradnl" sz="8800" b="1" cap="small" dirty="0" smtClean="0"/>
              <a:t>Resultados:</a:t>
            </a:r>
            <a:endParaRPr lang="es-ES" sz="8800" dirty="0"/>
          </a:p>
          <a:p>
            <a:pPr marL="457200" lvl="0" indent="-457200" algn="just">
              <a:lnSpc>
                <a:spcPts val="264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ES" sz="6400" dirty="0"/>
              <a:t>Los aportes al conocimiento de los resultados de las líneas anteriores, son integrados y sistematizados para enfrentar con más eficiencia los efectos causados por el cambio climático por parte de miembros de comunidades científicas, instituciones involucradas con la conservación </a:t>
            </a:r>
            <a:r>
              <a:rPr lang="es-ES" sz="6400" dirty="0" smtClean="0"/>
              <a:t>ambiental </a:t>
            </a:r>
            <a:r>
              <a:rPr lang="es-ES" sz="6400" dirty="0"/>
              <a:t>e instituciones encargadas de la planificación </a:t>
            </a:r>
            <a:r>
              <a:rPr lang="es-ES" sz="6400" dirty="0" err="1"/>
              <a:t>agroproductiva</a:t>
            </a:r>
            <a:r>
              <a:rPr lang="es-ES" sz="6400" dirty="0"/>
              <a:t>.</a:t>
            </a:r>
          </a:p>
          <a:p>
            <a:pPr marL="457200" lvl="0" indent="-457200" algn="just">
              <a:lnSpc>
                <a:spcPts val="264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ES" sz="6400" dirty="0"/>
              <a:t>Se logra la aprobación de proyectos nacionales e internacionales que permiten la continuidad de las investigaciones actuales y futuras.</a:t>
            </a:r>
          </a:p>
          <a:p>
            <a:pPr marL="457200" lvl="0" indent="-457200" algn="just">
              <a:lnSpc>
                <a:spcPts val="264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ES" sz="6400" dirty="0"/>
              <a:t>Se logra la inclusión de las acciones del campo </a:t>
            </a:r>
            <a:r>
              <a:rPr lang="es-ES" sz="6400" dirty="0" smtClean="0"/>
              <a:t>estratégico </a:t>
            </a:r>
            <a:r>
              <a:rPr lang="es-ES" sz="6400" dirty="0"/>
              <a:t>en proyectos internos y externos en los que las líneas de trabajo interactúen y aporten beneficios mutuos a la consolidación de resultados parciales y conclusivos sobre la temática. </a:t>
            </a:r>
          </a:p>
          <a:p>
            <a:pPr marL="457200" indent="-457200" algn="just">
              <a:lnSpc>
                <a:spcPts val="264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ES" sz="6400" dirty="0"/>
              <a:t>Se participa con liderazgo en redes científicas de la especialidad y se fomenta una Red Nacional de </a:t>
            </a:r>
            <a:r>
              <a:rPr lang="es-ES" sz="6400" dirty="0" err="1"/>
              <a:t>Ecofisiología</a:t>
            </a:r>
            <a:r>
              <a:rPr lang="es-ES" sz="6400" dirty="0"/>
              <a:t> Vegetal y Productos </a:t>
            </a:r>
            <a:r>
              <a:rPr lang="es-ES" sz="6400" dirty="0" err="1"/>
              <a:t>Bioactivos</a:t>
            </a:r>
            <a:r>
              <a:rPr lang="es-ES" sz="6400" dirty="0"/>
              <a:t>.</a:t>
            </a: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95536" y="698368"/>
            <a:ext cx="8229600" cy="1002440"/>
          </a:xfrm>
        </p:spPr>
        <p:txBody>
          <a:bodyPr>
            <a:noAutofit/>
          </a:bodyPr>
          <a:lstStyle/>
          <a:p>
            <a:r>
              <a:rPr lang="es-ES_tradnl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GESTIÓN DE CONOCIMIENTOS ECOFISIOLÓGICOS INTEGRADOS A LA MITIGACIÓN Y/O ADAPTACIÓN DE LOS SISTEMAS AGROPRODUCTIVOS AL CAMBIO CLIMÁTICO. </a:t>
            </a:r>
            <a:endParaRPr lang="es-ES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364088" y="240903"/>
            <a:ext cx="3635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400" b="1" i="1" cap="small" dirty="0">
                <a:solidFill>
                  <a:srgbClr val="002060"/>
                </a:solidFill>
              </a:rPr>
              <a:t>LÍNEA DE INVESTIGACIÓN Y/O DESARROLLO: </a:t>
            </a:r>
            <a:r>
              <a:rPr lang="es-MX" sz="2000" b="1" i="1" cap="small" dirty="0" smtClean="0">
                <a:solidFill>
                  <a:srgbClr val="FFFF00"/>
                </a:solidFill>
              </a:rPr>
              <a:t>4</a:t>
            </a:r>
            <a:endParaRPr lang="es-ES" sz="2000" b="1" dirty="0">
              <a:solidFill>
                <a:srgbClr val="FFFF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307" y="6165304"/>
            <a:ext cx="1067640" cy="62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9667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562884"/>
              </p:ext>
            </p:extLst>
          </p:nvPr>
        </p:nvGraphicFramePr>
        <p:xfrm>
          <a:off x="1115616" y="719779"/>
          <a:ext cx="6840760" cy="534417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012042"/>
                <a:gridCol w="1828718"/>
              </a:tblGrid>
              <a:tr h="46373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SALIDAS DEL CAMPO ESTRATÉGICO</a:t>
                      </a:r>
                      <a:endParaRPr lang="es-ES" sz="2400" b="1" dirty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Cantidad (</a:t>
                      </a:r>
                      <a:r>
                        <a:rPr lang="es-ES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unidad)</a:t>
                      </a:r>
                      <a:endParaRPr lang="es-ES" sz="1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488" marR="23488" marT="0" marB="0"/>
                </a:tc>
              </a:tr>
              <a:tr h="315039">
                <a:tc>
                  <a:txBody>
                    <a:bodyPr/>
                    <a:lstStyle/>
                    <a:p>
                      <a:pPr marL="213995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effectLst/>
                        </a:rPr>
                        <a:t>Premios ACC.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effectLst/>
                        </a:rPr>
                        <a:t>4</a:t>
                      </a:r>
                      <a:endParaRPr lang="es-ES" sz="140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/>
                </a:tc>
              </a:tr>
              <a:tr h="275134">
                <a:tc>
                  <a:txBody>
                    <a:bodyPr/>
                    <a:lstStyle/>
                    <a:p>
                      <a:pPr marL="213995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effectLst/>
                        </a:rPr>
                        <a:t>Premios Innovación Tecnológica.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effectLst/>
                        </a:rPr>
                        <a:t>1</a:t>
                      </a:r>
                      <a:endParaRPr lang="es-ES" sz="140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/>
                </a:tc>
              </a:tr>
              <a:tr h="231868">
                <a:tc>
                  <a:txBody>
                    <a:bodyPr/>
                    <a:lstStyle/>
                    <a:p>
                      <a:pPr marL="213995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effectLst/>
                        </a:rPr>
                        <a:t>Premios MINAG.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effectLst/>
                        </a:rPr>
                        <a:t>5</a:t>
                      </a:r>
                      <a:endParaRPr lang="es-ES" sz="140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/>
                </a:tc>
              </a:tr>
              <a:tr h="231868">
                <a:tc>
                  <a:txBody>
                    <a:bodyPr/>
                    <a:lstStyle/>
                    <a:p>
                      <a:pPr marL="213995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effectLst/>
                        </a:rPr>
                        <a:t>Premios CITMA Provincial.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effectLst/>
                        </a:rPr>
                        <a:t>7</a:t>
                      </a:r>
                      <a:endParaRPr lang="es-ES" sz="140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/>
                </a:tc>
              </a:tr>
              <a:tr h="275134">
                <a:tc>
                  <a:txBody>
                    <a:bodyPr/>
                    <a:lstStyle/>
                    <a:p>
                      <a:pPr marL="213995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effectLst/>
                        </a:rPr>
                        <a:t>Premio MES.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effectLst/>
                        </a:rPr>
                        <a:t>1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/>
                </a:tc>
              </a:tr>
              <a:tr h="231868">
                <a:tc>
                  <a:txBody>
                    <a:bodyPr/>
                    <a:lstStyle/>
                    <a:p>
                      <a:pPr marL="213995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effectLst/>
                        </a:rPr>
                        <a:t>Premio FORUM Provincial.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effectLst/>
                        </a:rPr>
                        <a:t>3</a:t>
                      </a:r>
                      <a:endParaRPr lang="es-ES" sz="140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/>
                </a:tc>
              </a:tr>
              <a:tr h="231868">
                <a:tc>
                  <a:txBody>
                    <a:bodyPr/>
                    <a:lstStyle/>
                    <a:p>
                      <a:pPr marL="213995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effectLst/>
                        </a:rPr>
                        <a:t>Otros premios.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effectLst/>
                        </a:rPr>
                        <a:t>4</a:t>
                      </a:r>
                      <a:endParaRPr lang="es-ES" sz="140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/>
                </a:tc>
              </a:tr>
              <a:tr h="231868">
                <a:tc>
                  <a:txBody>
                    <a:bodyPr/>
                    <a:lstStyle/>
                    <a:p>
                      <a:pPr marL="213995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effectLst/>
                        </a:rPr>
                        <a:t> 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effectLst/>
                        </a:rPr>
                        <a:t> </a:t>
                      </a:r>
                      <a:endParaRPr lang="es-ES" sz="140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/>
                </a:tc>
              </a:tr>
              <a:tr h="231868">
                <a:tc>
                  <a:txBody>
                    <a:bodyPr/>
                    <a:lstStyle/>
                    <a:p>
                      <a:pPr marL="213995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effectLst/>
                        </a:rPr>
                        <a:t>Publicaciones </a:t>
                      </a:r>
                      <a:r>
                        <a:rPr lang="es-ES" sz="1400" kern="1200" dirty="0" smtClean="0">
                          <a:effectLst/>
                        </a:rPr>
                        <a:t>en revistas de </a:t>
                      </a:r>
                      <a:r>
                        <a:rPr lang="es-ES" sz="1400" kern="1200" dirty="0">
                          <a:effectLst/>
                        </a:rPr>
                        <a:t>Impacto.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effectLst/>
                        </a:rPr>
                        <a:t>20</a:t>
                      </a:r>
                      <a:endParaRPr lang="es-ES" sz="140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/>
                </a:tc>
              </a:tr>
              <a:tr h="231868">
                <a:tc>
                  <a:txBody>
                    <a:bodyPr/>
                    <a:lstStyle/>
                    <a:p>
                      <a:pPr marL="213995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effectLst/>
                        </a:rPr>
                        <a:t>Publicaciones en Cultivos Tropicales.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effectLst/>
                        </a:rPr>
                        <a:t>60</a:t>
                      </a:r>
                      <a:endParaRPr lang="es-ES" sz="140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/>
                </a:tc>
              </a:tr>
              <a:tr h="231868">
                <a:tc>
                  <a:txBody>
                    <a:bodyPr/>
                    <a:lstStyle/>
                    <a:p>
                      <a:pPr marL="213995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effectLst/>
                        </a:rPr>
                        <a:t>Publicaciones en otras revistas </a:t>
                      </a:r>
                      <a:r>
                        <a:rPr lang="es-ES" sz="1400" kern="1200" dirty="0" smtClean="0">
                          <a:effectLst/>
                        </a:rPr>
                        <a:t>nacionales</a:t>
                      </a:r>
                      <a:r>
                        <a:rPr lang="es-ES" sz="1400" kern="1200" dirty="0">
                          <a:effectLst/>
                        </a:rPr>
                        <a:t>.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effectLst/>
                        </a:rPr>
                        <a:t>18</a:t>
                      </a:r>
                      <a:endParaRPr lang="es-ES" sz="140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/>
                </a:tc>
              </a:tr>
              <a:tr h="231868">
                <a:tc>
                  <a:txBody>
                    <a:bodyPr/>
                    <a:lstStyle/>
                    <a:p>
                      <a:pPr marL="213995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effectLst/>
                        </a:rPr>
                        <a:t>Publicaciones en otras revistas </a:t>
                      </a:r>
                      <a:r>
                        <a:rPr lang="es-ES" sz="1400" kern="1200" dirty="0" smtClean="0">
                          <a:effectLst/>
                        </a:rPr>
                        <a:t>extranjeras.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effectLst/>
                        </a:rPr>
                        <a:t>12</a:t>
                      </a:r>
                      <a:endParaRPr lang="es-ES" sz="140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/>
                </a:tc>
              </a:tr>
              <a:tr h="275134">
                <a:tc>
                  <a:txBody>
                    <a:bodyPr/>
                    <a:lstStyle/>
                    <a:p>
                      <a:pPr marL="213995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effectLst/>
                        </a:rPr>
                        <a:t>Libros y capítulos de libros.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effectLst/>
                        </a:rPr>
                        <a:t>4</a:t>
                      </a:r>
                      <a:endParaRPr lang="es-ES" sz="140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/>
                </a:tc>
              </a:tr>
              <a:tr h="231868">
                <a:tc>
                  <a:txBody>
                    <a:bodyPr/>
                    <a:lstStyle/>
                    <a:p>
                      <a:pPr marL="213995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effectLst/>
                        </a:rPr>
                        <a:t>Doctorados defendidos internos.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 smtClean="0">
                          <a:effectLst/>
                        </a:rPr>
                        <a:t>6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</a:tr>
              <a:tr h="231868">
                <a:tc>
                  <a:txBody>
                    <a:bodyPr/>
                    <a:lstStyle/>
                    <a:p>
                      <a:pPr marL="213995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effectLst/>
                        </a:rPr>
                        <a:t>Doctorados defendidos externos.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3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</a:tr>
              <a:tr h="275134">
                <a:tc>
                  <a:txBody>
                    <a:bodyPr/>
                    <a:lstStyle/>
                    <a:p>
                      <a:pPr marL="213995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effectLst/>
                        </a:rPr>
                        <a:t>Doctorados tutorados.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10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</a:tr>
              <a:tr h="231868">
                <a:tc>
                  <a:txBody>
                    <a:bodyPr/>
                    <a:lstStyle/>
                    <a:p>
                      <a:pPr marL="213995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effectLst/>
                        </a:rPr>
                        <a:t>Maestrías defendidas internas.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3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</a:tr>
              <a:tr h="275134">
                <a:tc>
                  <a:txBody>
                    <a:bodyPr/>
                    <a:lstStyle/>
                    <a:p>
                      <a:pPr marL="213995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effectLst/>
                        </a:rPr>
                        <a:t>Maestrías defendidas externas.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5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</a:tr>
              <a:tr h="231868">
                <a:tc>
                  <a:txBody>
                    <a:bodyPr/>
                    <a:lstStyle/>
                    <a:p>
                      <a:pPr marL="213995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effectLst/>
                        </a:rPr>
                        <a:t>Tesis fin de carrera 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10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</a:tr>
            </a:tbl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307" y="6165304"/>
            <a:ext cx="1067640" cy="62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078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2355417"/>
              </p:ext>
            </p:extLst>
          </p:nvPr>
        </p:nvGraphicFramePr>
        <p:xfrm>
          <a:off x="1115616" y="476672"/>
          <a:ext cx="6984776" cy="50636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76058"/>
                <a:gridCol w="2908718"/>
              </a:tblGrid>
              <a:tr h="568210">
                <a:tc grid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s-MX" sz="1200" u="sng" dirty="0">
                          <a:effectLst/>
                        </a:rPr>
                        <a:t/>
                      </a:r>
                      <a:br>
                        <a:rPr lang="es-MX" sz="1200" u="sng" dirty="0">
                          <a:effectLst/>
                        </a:rPr>
                      </a:br>
                      <a:r>
                        <a:rPr lang="es-MX" sz="20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RECURSOS HUMANOS </a:t>
                      </a:r>
                      <a:endParaRPr lang="es-ES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cs typeface="Times New Roman"/>
                      </a:endParaRPr>
                    </a:p>
                  </a:txBody>
                  <a:tcPr marL="33514" marR="3351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913384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s-MX" sz="1400" b="1" u="sng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Investigadores: </a:t>
                      </a:r>
                      <a:r>
                        <a:rPr lang="es-MX" sz="1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19</a:t>
                      </a:r>
                      <a:endParaRPr lang="es-ES" sz="14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Dr. C. 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Alejandro Bernardo Falcón Rodríguez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Dr. C. Donaldo M. Morales Guevara </a:t>
                      </a:r>
                      <a:endParaRPr lang="es-ES" sz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Dr. C. Eduardo I. Jerez </a:t>
                      </a:r>
                      <a:r>
                        <a:rPr lang="es-MX" sz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Mompié</a:t>
                      </a:r>
                      <a:r>
                        <a:rPr lang="es-MX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endParaRPr lang="es-ES" sz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Dr. C. 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Humberto Izquierdo Oviedo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Dra. C. </a:t>
                      </a:r>
                      <a:r>
                        <a:rPr lang="es-MX" sz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Idioleidys</a:t>
                      </a:r>
                      <a:r>
                        <a:rPr lang="es-MX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Alvares Bello</a:t>
                      </a:r>
                      <a:endParaRPr lang="es-ES" sz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Dr. C. José M. </a:t>
                      </a:r>
                      <a:r>
                        <a:rPr lang="es-MX" sz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Dell’Amico</a:t>
                      </a:r>
                      <a:r>
                        <a:rPr lang="es-MX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Rodríguez</a:t>
                      </a:r>
                      <a:endParaRPr lang="es-ES" sz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Dra. C. Maria Caridad Nápoles García</a:t>
                      </a:r>
                      <a:endParaRPr lang="es-ES" sz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Dra. C. 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Miriam  de la Caridad Núñez Vázquez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Dr. C. Pedro Rodríguez Hernández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Ing. </a:t>
                      </a:r>
                      <a:r>
                        <a:rPr lang="es-ES" sz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Yusnier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Días Hernández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Lic. </a:t>
                      </a:r>
                      <a:r>
                        <a:rPr lang="es-ES" sz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Ionel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s-ES" sz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Hernandez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Forte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M.Sc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. Aida Tania Rodríguez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M.Sc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. </a:t>
                      </a:r>
                      <a:r>
                        <a:rPr lang="es-ES" sz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Daimy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Costales Menéndez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M.Sc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. Miguel A. Ramírez Arrebato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M.Sc. Omar Enrique Cartaya Rubio</a:t>
                      </a:r>
                      <a:endParaRPr lang="es-ES" sz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M.Sc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. Jesús Rodríguez Cabello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M.Sc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. </a:t>
                      </a:r>
                      <a:r>
                        <a:rPr lang="es-ES" sz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Dianevys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s-ES" sz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Gonzalez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-Peña </a:t>
                      </a:r>
                      <a:r>
                        <a:rPr lang="es-ES" sz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Fundora</a:t>
                      </a:r>
                      <a:endParaRPr lang="es-ES" sz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M.Sc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. </a:t>
                      </a:r>
                      <a:r>
                        <a:rPr lang="es-ES" sz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Yanelis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Reyes Guerrero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M.Sc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. </a:t>
                      </a:r>
                      <a:r>
                        <a:rPr lang="pt-PT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Yuliem Mederos Torres</a:t>
                      </a:r>
                      <a:endParaRPr lang="es-ES" sz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14" marR="3351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PT" sz="1400" b="1" u="sng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Reserva científica</a:t>
                      </a:r>
                      <a:r>
                        <a:rPr lang="pt-PT" sz="1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: 1</a:t>
                      </a:r>
                      <a:endParaRPr lang="es-ES" sz="14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Lic. Yenisei fernadez</a:t>
                      </a:r>
                      <a:endParaRPr lang="es-ES" sz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PT" sz="1400" b="1" u="sng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Especialistas:</a:t>
                      </a:r>
                      <a:r>
                        <a:rPr lang="pt-PT" sz="1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5</a:t>
                      </a:r>
                      <a:endParaRPr lang="es-ES" sz="14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Ing. Ana Maria Moreno Zamora</a:t>
                      </a:r>
                      <a:endParaRPr lang="es-ES" sz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Ing. </a:t>
                      </a:r>
                      <a:r>
                        <a:rPr lang="es-ES" sz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Lisbel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Martínez González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Lic. Belkis Morales Mena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Ms. C. Pedro Rafael Rosales </a:t>
                      </a:r>
                      <a:r>
                        <a:rPr lang="es-ES" sz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Jenquis</a:t>
                      </a:r>
                      <a:endParaRPr lang="es-ES" sz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Ms. C. Roberqui Martín Martín</a:t>
                      </a:r>
                      <a:endParaRPr lang="es-ES" sz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es-ES" sz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PT" sz="1400" b="1" u="sng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Técnicos:</a:t>
                      </a:r>
                      <a:r>
                        <a:rPr lang="pt-PT" sz="1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9</a:t>
                      </a:r>
                      <a:endParaRPr lang="es-ES" sz="14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Clairen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Rodríguez Castro </a:t>
                      </a:r>
                      <a:endParaRPr lang="es-ES" sz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Jorge 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Luis Menéndez Rodríguez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Juan Hugo Hernández García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Lisbel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Travieso </a:t>
                      </a:r>
                      <a:r>
                        <a:rPr lang="es-ES" sz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Hernandez</a:t>
                      </a:r>
                      <a:endParaRPr lang="es-ES" sz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Milaidys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Carrillo Mora </a:t>
                      </a:r>
                      <a:endParaRPr lang="es-ES" sz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Susana </a:t>
                      </a:r>
                      <a:r>
                        <a:rPr lang="pt-PT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Hernández Arbolaez </a:t>
                      </a:r>
                      <a:endParaRPr lang="pt-PT" sz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Yenisel</a:t>
                      </a:r>
                      <a:r>
                        <a:rPr lang="es-ES" sz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de La Rosa O’Farril </a:t>
                      </a:r>
                      <a:endParaRPr lang="es-ES" sz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Yenisley 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Garcia Marrero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Yanett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Mora Portales</a:t>
                      </a:r>
                      <a:endParaRPr lang="es-ES" sz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14" marR="33514" marT="0" marB="0"/>
                </a:tc>
              </a:tr>
              <a:tr h="270934">
                <a:tc gridSpan="2"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Investigadores externos que participan en el Campo: 14.</a:t>
                      </a:r>
                      <a:endParaRPr lang="es-ES" sz="14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3514" marR="33514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307" y="6165304"/>
            <a:ext cx="1067640" cy="62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1043608" y="5517232"/>
            <a:ext cx="71287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b="1" u="sng" dirty="0">
                <a:solidFill>
                  <a:schemeClr val="tx2">
                    <a:lumMod val="75000"/>
                  </a:schemeClr>
                </a:solidFill>
              </a:rPr>
              <a:t>RECURSOS HUMANOS QUE SE SOLICITAN PARA EL QUINQUENIO</a:t>
            </a:r>
            <a:r>
              <a:rPr lang="es-MX" sz="1200" b="1" dirty="0">
                <a:solidFill>
                  <a:schemeClr val="tx2">
                    <a:lumMod val="75000"/>
                  </a:schemeClr>
                </a:solidFill>
              </a:rPr>
              <a:t>: </a:t>
            </a:r>
            <a:endParaRPr lang="es-ES" sz="1200" dirty="0">
              <a:solidFill>
                <a:schemeClr val="tx2">
                  <a:lumMod val="75000"/>
                </a:schemeClr>
              </a:solidFill>
            </a:endParaRPr>
          </a:p>
          <a:p>
            <a:pPr lvl="0"/>
            <a:r>
              <a:rPr lang="es-MX" sz="1200" b="1" dirty="0">
                <a:solidFill>
                  <a:schemeClr val="tx2">
                    <a:lumMod val="75000"/>
                  </a:schemeClr>
                </a:solidFill>
              </a:rPr>
              <a:t>Reservas Científicas: 7  4-UH y 3-UNAH.</a:t>
            </a:r>
            <a:endParaRPr lang="es-ES" sz="1200" dirty="0">
              <a:solidFill>
                <a:schemeClr val="tx2">
                  <a:lumMod val="75000"/>
                </a:schemeClr>
              </a:solidFill>
            </a:endParaRPr>
          </a:p>
          <a:p>
            <a:pPr lvl="0"/>
            <a:r>
              <a:rPr lang="es-MX" sz="1200" b="1" dirty="0">
                <a:solidFill>
                  <a:schemeClr val="tx2">
                    <a:lumMod val="75000"/>
                  </a:schemeClr>
                </a:solidFill>
              </a:rPr>
              <a:t>Técnico en Ensayos Físicos, Químicos  Mecánicos: 2</a:t>
            </a:r>
            <a:endParaRPr lang="es-ES" sz="1200" dirty="0">
              <a:solidFill>
                <a:schemeClr val="tx2">
                  <a:lumMod val="75000"/>
                </a:schemeClr>
              </a:solidFill>
            </a:endParaRPr>
          </a:p>
          <a:p>
            <a:pPr lvl="0"/>
            <a:r>
              <a:rPr lang="es-MX" sz="1200" b="1" dirty="0">
                <a:solidFill>
                  <a:schemeClr val="tx2">
                    <a:lumMod val="75000"/>
                  </a:schemeClr>
                </a:solidFill>
              </a:rPr>
              <a:t>Técnico en Ciencias Agropecuarias y Veterinarias:  3</a:t>
            </a:r>
            <a:endParaRPr lang="es-ES" sz="12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s-ES" b="1" dirty="0"/>
              <a:t> </a:t>
            </a:r>
            <a:endParaRPr lang="es-E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4761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1164" y="337294"/>
            <a:ext cx="8568952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Proyectos de investigación en los que participan los integrantes del grupo.</a:t>
            </a:r>
          </a:p>
          <a:p>
            <a:endParaRPr lang="es-ES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ES" sz="1600" b="1" dirty="0"/>
              <a:t> </a:t>
            </a:r>
            <a:endParaRPr lang="es-ES" sz="1600" dirty="0" smtClean="0">
              <a:effectLst/>
            </a:endParaRPr>
          </a:p>
          <a:p>
            <a:pPr algn="just"/>
            <a:r>
              <a:rPr lang="es-ES" sz="2000" b="1" dirty="0">
                <a:solidFill>
                  <a:srgbClr val="002060"/>
                </a:solidFill>
              </a:rPr>
              <a:t>Nacionales: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Desarrollo de </a:t>
            </a:r>
            <a:r>
              <a:rPr lang="es-E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bioestimuladores</a:t>
            </a:r>
            <a:r>
              <a:rPr lang="es-ES_tradnl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nacionales para la protección y el beneficio de cultivos de interés económico. </a:t>
            </a:r>
            <a:r>
              <a:rPr lang="es-ES_tradnl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Hasta </a:t>
            </a:r>
            <a:r>
              <a:rPr lang="es-ES_tradnl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2018</a:t>
            </a:r>
            <a:endParaRPr lang="es-E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_tradnl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Fortalecimiento del Programa Nacional de producción de semilla de papa. Hasta 2017</a:t>
            </a:r>
            <a:endParaRPr lang="es-E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_tradnl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Obtención e introducción de genotipos de tomate y flor de Jamaica tolerantes a la sequía con altos contenidos de compuestos </a:t>
            </a:r>
            <a:r>
              <a:rPr lang="es-ES_tradnl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nutraceúticos</a:t>
            </a:r>
            <a:r>
              <a:rPr lang="es-ES_tradnl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Hasta </a:t>
            </a:r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2017</a:t>
            </a:r>
            <a:endParaRPr lang="es-E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_tradnl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Aplicación de tecnologías nucleares para   la obtención de genotipos  con mayor adaptación a los efectos del Cambio Climático (altas  temperaturas, sequía y enfermedades) en diferentes cultivos de importancia económica. 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Agencia de Energía Nuclear y Tecnologías de Avanzada, perteneciente al Ministerio de Ciencia Tecnología y Medio Ambiente. Hasta 2017</a:t>
            </a:r>
          </a:p>
          <a:p>
            <a:pPr algn="just"/>
            <a:r>
              <a:rPr lang="es-ES" sz="1600" b="1" dirty="0"/>
              <a:t> </a:t>
            </a:r>
            <a:endParaRPr lang="es-ES" sz="1600" dirty="0"/>
          </a:p>
          <a:p>
            <a:pPr algn="just"/>
            <a:r>
              <a:rPr lang="es-ES" sz="2000" b="1" dirty="0">
                <a:solidFill>
                  <a:srgbClr val="002060"/>
                </a:solidFill>
              </a:rPr>
              <a:t>Internacionales:</a:t>
            </a:r>
            <a:endParaRPr lang="es-ES" sz="2000" dirty="0">
              <a:solidFill>
                <a:srgbClr val="002060"/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Estudios </a:t>
            </a:r>
            <a:r>
              <a:rPr lang="es-E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Agrofisiológicos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para establecer un régimen de Riego Deficitario Controlado (RDC) en cultivos de interés agrícola. Proyecto FOAR</a:t>
            </a:r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Argentina.</a:t>
            </a:r>
            <a:endParaRPr lang="es-E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Nuevos criterios de riego deficitario en granado. Evaluación de la calidad y funcionalidad de productos </a:t>
            </a:r>
            <a:r>
              <a:rPr lang="es-E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hidrosostenibles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 aceptación en el mercado nacional e internacional (AGL2013-45922-C2-2-R). Comisión Interministerial de Ciencia y Tecnología del MICINN. España. Universidad Miguel Hernández de Elche y CEBAS-CSIC. DURACION: 2015-2017.</a:t>
            </a:r>
          </a:p>
          <a:p>
            <a:r>
              <a:rPr lang="es-ES" sz="1600" b="1" dirty="0"/>
              <a:t> </a:t>
            </a:r>
            <a:endParaRPr lang="es-ES" sz="16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307" y="6165304"/>
            <a:ext cx="1067640" cy="62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577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23528" y="304946"/>
            <a:ext cx="848291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PRESENTARAN A PRÓXIMAS CONVOCATORIA NACIONALES: </a:t>
            </a:r>
            <a:endParaRPr lang="es-ES" sz="2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ES" b="1" dirty="0"/>
              <a:t> </a:t>
            </a:r>
            <a:endParaRPr lang="es-ES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Estrategias Agroecológicas para la Mitigación y/o Adaptación a los Efectos de los Cambios Climáticos Globales en </a:t>
            </a:r>
            <a:r>
              <a:rPr lang="es-E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Agroecosistemas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Cubanos. ENTIDAD FINANCIADORA: programa: Cambio climático en Cuba. Impacto, Mitigación y adaptación. Ministerio de Ciencia Tecnología y Medio Ambiente. Agencia de Medio Ambiente: Cuba. Inmediato.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Optimización 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 el manejo del agua en cultivos agrícolas de interés económico. Programa de Alimento Humano. Ministerio de la Agricultura. Cuba.</a:t>
            </a:r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s-ES" b="1" dirty="0"/>
              <a:t> </a:t>
            </a:r>
            <a:endParaRPr lang="es-ES" dirty="0"/>
          </a:p>
          <a:p>
            <a:r>
              <a:rPr lang="es-E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PRESENTAR </a:t>
            </a:r>
            <a:r>
              <a:rPr lang="es-ES" sz="22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es-E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CONVOCATORIAS INTERNACIONALES</a:t>
            </a:r>
          </a:p>
          <a:p>
            <a:endParaRPr lang="es-ES" sz="22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AECID, España.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Proyectos VLIR-USO. Bélgica.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Proyectos FOAR, Argentina.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Proyectos </a:t>
            </a:r>
            <a:r>
              <a:rPr lang="es-E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CNPq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 CAPES. Brasil.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RED CYTED, España.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CONACYT, México</a:t>
            </a:r>
            <a:r>
              <a:rPr lang="es-E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lvl="0"/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s-ES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 trabajará por incluir </a:t>
            </a:r>
            <a:r>
              <a:rPr lang="es-ES" sz="15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líneas del Campo Estratégico en proyectos nacionales e internacionales que se gestionen por los grupos del INCA e instituciones externas con las que se colabora.  </a:t>
            </a: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307" y="6165304"/>
            <a:ext cx="1067640" cy="62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2669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395536" y="2675467"/>
            <a:ext cx="8352927" cy="3450696"/>
          </a:xfrm>
        </p:spPr>
        <p:txBody>
          <a:bodyPr>
            <a:normAutofit lnSpcReduction="10000"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685800" algn="l"/>
              </a:tabLst>
            </a:pPr>
            <a:r>
              <a:rPr lang="es-ES" dirty="0" smtClean="0">
                <a:latin typeface="Calibri"/>
                <a:ea typeface="Calibri"/>
                <a:cs typeface="Arial"/>
              </a:rPr>
              <a:t>Evaluación </a:t>
            </a:r>
            <a:r>
              <a:rPr lang="es-ES" dirty="0">
                <a:latin typeface="Calibri"/>
                <a:ea typeface="Calibri"/>
                <a:cs typeface="Arial"/>
              </a:rPr>
              <a:t>de la interacción entre las plantas y los factores agroclimáticos que permitan identificar sus mecanismos de respuesta ante diferentes condiciones de estrés abióticos.</a:t>
            </a:r>
            <a:endParaRPr lang="es-ES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685800" algn="l"/>
              </a:tabLst>
            </a:pPr>
            <a:r>
              <a:rPr lang="es-ES" dirty="0">
                <a:latin typeface="Calibri"/>
                <a:ea typeface="Calibri"/>
                <a:cs typeface="Arial"/>
              </a:rPr>
              <a:t>Contribuir a la optimización del uso del agua por las plantas en diferentes condiciones ambientales y de manejo.</a:t>
            </a:r>
            <a:endParaRPr lang="es-ES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685800" algn="l"/>
              </a:tabLst>
            </a:pPr>
            <a:r>
              <a:rPr lang="es-ES" dirty="0">
                <a:latin typeface="Calibri"/>
                <a:ea typeface="Calibri"/>
                <a:cs typeface="Arial"/>
              </a:rPr>
              <a:t>Calidad de las cosechas.</a:t>
            </a:r>
            <a:endParaRPr lang="es-ES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685800" algn="l"/>
              </a:tabLst>
            </a:pPr>
            <a:r>
              <a:rPr lang="es-ES" dirty="0">
                <a:latin typeface="Calibri"/>
                <a:ea typeface="Calibri"/>
                <a:cs typeface="Arial"/>
              </a:rPr>
              <a:t>Modelación de los procesos de crecimiento y desarrollo de los cultivos.</a:t>
            </a:r>
            <a:endParaRPr lang="es-ES" dirty="0">
              <a:latin typeface="Calibri"/>
              <a:ea typeface="Calibri"/>
              <a:cs typeface="Times New Roman"/>
            </a:endParaRPr>
          </a:p>
          <a:p>
            <a:endParaRPr lang="es-ES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-36512" y="338328"/>
            <a:ext cx="9227368" cy="1252728"/>
          </a:xfrm>
        </p:spPr>
        <p:txBody>
          <a:bodyPr>
            <a:normAutofit fontScale="90000"/>
          </a:bodyPr>
          <a:lstStyle/>
          <a:p>
            <a:r>
              <a:rPr lang="es-E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Campo Estratégico  de </a:t>
            </a:r>
            <a:r>
              <a:rPr lang="es-E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Ecofisiología</a:t>
            </a:r>
            <a:r>
              <a:rPr lang="es-E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Vegetal</a:t>
            </a:r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_tradnl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Líneas </a:t>
            </a:r>
            <a:r>
              <a:rPr lang="es-ES_tradnl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Investigación y/o </a:t>
            </a:r>
            <a:r>
              <a:rPr lang="es-ES_tradnl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Desarrollo</a:t>
            </a:r>
            <a:endParaRPr lang="es-E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307" y="6165304"/>
            <a:ext cx="1067640" cy="62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4814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95536" y="1124744"/>
            <a:ext cx="842493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es-MX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COLABORACIÓN CON OTROS CAMPOS ESTRATÉGICOS:</a:t>
            </a:r>
            <a:endParaRPr lang="es-ES" dirty="0" smtClean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  <a:p>
            <a:pPr algn="just"/>
            <a:r>
              <a:rPr lang="es-MX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  <a:endParaRPr lang="es-ES" dirty="0" smtClean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Campos estratégicos de Genética y Mejoramiento Vegetal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Campos estratégicos de </a:t>
            </a:r>
            <a:r>
              <a:rPr lang="es-E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Biofertilizantes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 Nutrición de las Plantas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Campos estratégicos de Manejo Sostenible de </a:t>
            </a:r>
            <a:r>
              <a:rPr lang="es-E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Agroecosistemas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s-ES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 algn="just"/>
            <a:endParaRPr lang="es-ES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es-ES" dirty="0" smtClean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  <a:p>
            <a:pPr algn="just"/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PROGRAMAS DE DOCTORADOS Y MAESTRÍAS QUE TRIBUTAN</a:t>
            </a:r>
            <a:r>
              <a:rPr lang="es-E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</a:p>
          <a:p>
            <a:pPr algn="just"/>
            <a:endParaRPr lang="es-ES" dirty="0" smtClean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Programas de Doctorado Curricular Colaborativo de </a:t>
            </a:r>
            <a:r>
              <a:rPr lang="es-E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Ecofisiología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Vegetal. INCA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Programas de Doctorado Curricular Colaborativo de Edafología, Nutrición de las Plantas y </a:t>
            </a:r>
            <a:r>
              <a:rPr lang="es-E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Biofertilización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INCA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Programas de Doctorado Curricular Colaborativo Producción Agrícola Sostenible. INCA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Maestría en </a:t>
            </a:r>
            <a:r>
              <a:rPr lang="es-E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Biofertilizantes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 Nutrición de las Plantas. </a:t>
            </a:r>
            <a:r>
              <a:rPr lang="es-E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INCA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Maestría 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Ciencias </a:t>
            </a:r>
            <a:r>
              <a:rPr lang="es-E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Biológica. 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Facultad de Biología, UH.</a:t>
            </a:r>
          </a:p>
          <a:p>
            <a:pPr lvl="0" algn="just"/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307" y="6165304"/>
            <a:ext cx="1067640" cy="62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682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810335789"/>
              </p:ext>
            </p:extLst>
          </p:nvPr>
        </p:nvGraphicFramePr>
        <p:xfrm>
          <a:off x="351238" y="1397000"/>
          <a:ext cx="8424936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307" y="6165304"/>
            <a:ext cx="1067640" cy="62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3090896" y="260648"/>
            <a:ext cx="29523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COLABORACIÓN</a:t>
            </a:r>
            <a:endParaRPr lang="es-E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34987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1520" y="188640"/>
            <a:ext cx="8640960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INFRAESTRUCTURA QUE DISPONE EL CAMPO </a:t>
            </a:r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ESTRATÉGICO</a:t>
            </a:r>
          </a:p>
          <a:p>
            <a:endParaRPr lang="es-ES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 smtClean="0">
                <a:solidFill>
                  <a:schemeClr val="tx2">
                    <a:lumMod val="75000"/>
                  </a:schemeClr>
                </a:solidFill>
              </a:rPr>
              <a:t>Laboratorio </a:t>
            </a:r>
            <a:r>
              <a:rPr lang="es-MX" dirty="0">
                <a:solidFill>
                  <a:schemeClr val="tx2">
                    <a:lumMod val="75000"/>
                  </a:schemeClr>
                </a:solidFill>
              </a:rPr>
              <a:t>de </a:t>
            </a:r>
            <a:r>
              <a:rPr lang="es-MX" dirty="0" err="1">
                <a:solidFill>
                  <a:schemeClr val="tx2">
                    <a:lumMod val="75000"/>
                  </a:schemeClr>
                </a:solidFill>
              </a:rPr>
              <a:t>EcoFisiología</a:t>
            </a:r>
            <a:r>
              <a:rPr lang="es-MX" dirty="0">
                <a:solidFill>
                  <a:schemeClr val="tx2">
                    <a:lumMod val="75000"/>
                  </a:schemeClr>
                </a:solidFill>
              </a:rPr>
              <a:t> y Bioquímica </a:t>
            </a:r>
            <a:r>
              <a:rPr lang="es-MX" dirty="0" smtClean="0">
                <a:solidFill>
                  <a:schemeClr val="tx2">
                    <a:lumMod val="75000"/>
                  </a:schemeClr>
                </a:solidFill>
              </a:rPr>
              <a:t>Vegetal con </a:t>
            </a:r>
            <a:r>
              <a:rPr lang="es-MX" dirty="0">
                <a:solidFill>
                  <a:schemeClr val="tx2">
                    <a:lumMod val="75000"/>
                  </a:schemeClr>
                </a:solidFill>
              </a:rPr>
              <a:t>equipamiento adecuado. </a:t>
            </a:r>
            <a:endParaRPr lang="es-ES" dirty="0" smtClean="0">
              <a:solidFill>
                <a:schemeClr val="tx2">
                  <a:lumMod val="75000"/>
                </a:schemeClr>
              </a:solidFill>
              <a:effectLst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MX" dirty="0">
                <a:solidFill>
                  <a:schemeClr val="tx2">
                    <a:lumMod val="75000"/>
                  </a:schemeClr>
                </a:solidFill>
              </a:rPr>
              <a:t>Laboratorio de Microbiología.</a:t>
            </a:r>
            <a:endParaRPr lang="es-ES" dirty="0" smtClean="0">
              <a:solidFill>
                <a:schemeClr val="tx2">
                  <a:lumMod val="75000"/>
                </a:schemeClr>
              </a:solidFill>
              <a:effectLst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MX" dirty="0">
                <a:solidFill>
                  <a:schemeClr val="tx2">
                    <a:lumMod val="75000"/>
                  </a:schemeClr>
                </a:solidFill>
              </a:rPr>
              <a:t>Laboratorio de obtención de Productos </a:t>
            </a:r>
            <a:r>
              <a:rPr lang="es-MX" dirty="0" err="1">
                <a:solidFill>
                  <a:schemeClr val="tx2">
                    <a:lumMod val="75000"/>
                  </a:schemeClr>
                </a:solidFill>
              </a:rPr>
              <a:t>Bioactivos</a:t>
            </a:r>
            <a:r>
              <a:rPr lang="es-MX" dirty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es-ES" dirty="0" smtClean="0">
              <a:solidFill>
                <a:schemeClr val="tx2">
                  <a:lumMod val="75000"/>
                </a:schemeClr>
              </a:solidFill>
              <a:effectLst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2">
                    <a:lumMod val="75000"/>
                  </a:schemeClr>
                </a:solidFill>
              </a:rPr>
              <a:t>Laboratorio Biología Molecular INCA </a:t>
            </a:r>
            <a:r>
              <a:rPr lang="es-MX" dirty="0">
                <a:solidFill>
                  <a:schemeClr val="tx2">
                    <a:lumMod val="75000"/>
                  </a:schemeClr>
                </a:solidFill>
              </a:rPr>
              <a:t>(en fase de creación</a:t>
            </a:r>
            <a:r>
              <a:rPr lang="es-MX" dirty="0" smtClean="0">
                <a:solidFill>
                  <a:schemeClr val="tx2">
                    <a:lumMod val="75000"/>
                  </a:schemeClr>
                </a:solidFill>
              </a:rPr>
              <a:t>).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MX" dirty="0" smtClean="0">
                <a:solidFill>
                  <a:schemeClr val="tx2">
                    <a:lumMod val="75000"/>
                  </a:schemeClr>
                </a:solidFill>
                <a:effectLst/>
              </a:rPr>
              <a:t>Laboratorio de Química</a:t>
            </a:r>
            <a:r>
              <a:rPr lang="es-MX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MX" dirty="0" smtClean="0">
                <a:solidFill>
                  <a:schemeClr val="tx2">
                    <a:lumMod val="75000"/>
                  </a:schemeClr>
                </a:solidFill>
              </a:rPr>
              <a:t>Cuarto </a:t>
            </a:r>
            <a:r>
              <a:rPr lang="es-MX" dirty="0">
                <a:solidFill>
                  <a:schemeClr val="tx2">
                    <a:lumMod val="75000"/>
                  </a:schemeClr>
                </a:solidFill>
              </a:rPr>
              <a:t>de </a:t>
            </a:r>
            <a:r>
              <a:rPr lang="es-MX" dirty="0" smtClean="0">
                <a:solidFill>
                  <a:schemeClr val="tx2">
                    <a:lumMod val="75000"/>
                  </a:schemeClr>
                </a:solidFill>
              </a:rPr>
              <a:t>Crecimiento. </a:t>
            </a:r>
            <a:endParaRPr lang="es-ES" dirty="0" smtClean="0">
              <a:solidFill>
                <a:schemeClr val="tx2">
                  <a:lumMod val="75000"/>
                </a:schemeClr>
              </a:solidFill>
              <a:effectLst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MX" dirty="0">
                <a:solidFill>
                  <a:schemeClr val="tx2">
                    <a:lumMod val="75000"/>
                  </a:schemeClr>
                </a:solidFill>
              </a:rPr>
              <a:t>Locales de Trabajo.</a:t>
            </a:r>
            <a:endParaRPr lang="es-ES" dirty="0" smtClean="0">
              <a:solidFill>
                <a:schemeClr val="tx2">
                  <a:lumMod val="75000"/>
                </a:schemeClr>
              </a:solidFill>
              <a:effectLst/>
            </a:endParaRPr>
          </a:p>
          <a:p>
            <a:r>
              <a:rPr lang="es-MX" b="1" dirty="0"/>
              <a:t> </a:t>
            </a:r>
            <a:endParaRPr lang="es-ES" dirty="0" smtClean="0">
              <a:effectLst/>
            </a:endParaRPr>
          </a:p>
          <a:p>
            <a:r>
              <a:rPr lang="es-ES" sz="2200" b="1" dirty="0">
                <a:solidFill>
                  <a:schemeClr val="tx2">
                    <a:lumMod val="75000"/>
                  </a:schemeClr>
                </a:solidFill>
              </a:rPr>
              <a:t>NECESIDADES:</a:t>
            </a:r>
            <a:endParaRPr lang="es-ES" sz="2200" dirty="0" smtClean="0">
              <a:solidFill>
                <a:schemeClr val="tx2">
                  <a:lumMod val="75000"/>
                </a:schemeClr>
              </a:solidFill>
              <a:effectLst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2">
                    <a:lumMod val="75000"/>
                  </a:schemeClr>
                </a:solidFill>
              </a:rPr>
              <a:t>Disponer de dos invernadero (uno 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</a:rPr>
              <a:t>semi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</a:rPr>
              <a:t>-climatizado).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2">
                    <a:lumMod val="75000"/>
                  </a:schemeClr>
                </a:solidFill>
              </a:rPr>
              <a:t>Transporte para gestiones de funcionamiento, de registro, introducción, validación, extensión, generalización y transporte para la realización de actividades I+D en diferentes escenarios 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</a:rPr>
              <a:t>agroproductivos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</a:rPr>
              <a:t>, especialmente para realizar estudios </a:t>
            </a:r>
            <a:r>
              <a:rPr lang="es-ES" i="1" dirty="0">
                <a:solidFill>
                  <a:schemeClr val="tx2">
                    <a:lumMod val="75000"/>
                  </a:schemeClr>
                </a:solidFill>
              </a:rPr>
              <a:t>in situ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</a:rPr>
              <a:t> con equipamiento portátil disponible en los momentos requeridos 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2">
                    <a:lumMod val="75000"/>
                  </a:schemeClr>
                </a:solidFill>
              </a:rPr>
              <a:t>Completar las necesidades del Capital Humano.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chemeClr val="tx2">
                    <a:lumMod val="75000"/>
                  </a:schemeClr>
                </a:solidFill>
              </a:rPr>
              <a:t>Ampliar 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</a:rPr>
              <a:t>infraestructura constructiva del Dpto.</a:t>
            </a:r>
            <a:endParaRPr lang="es-ES" dirty="0" smtClean="0">
              <a:solidFill>
                <a:schemeClr val="tx2">
                  <a:lumMod val="75000"/>
                </a:schemeClr>
              </a:solidFill>
              <a:effectLst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2">
                    <a:lumMod val="75000"/>
                  </a:schemeClr>
                </a:solidFill>
              </a:rPr>
              <a:t>Completamiento de equipamientos </a:t>
            </a:r>
            <a:endParaRPr lang="es-ES" dirty="0" smtClean="0">
              <a:solidFill>
                <a:schemeClr val="tx2">
                  <a:lumMod val="75000"/>
                </a:schemeClr>
              </a:solidFill>
              <a:effectLst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2">
                    <a:lumMod val="75000"/>
                  </a:schemeClr>
                </a:solidFill>
              </a:rPr>
              <a:t>Aumentar la explotación de equipamiento disponible.</a:t>
            </a:r>
            <a:endParaRPr lang="es-ES" dirty="0" smtClean="0">
              <a:solidFill>
                <a:schemeClr val="tx2">
                  <a:lumMod val="75000"/>
                </a:schemeClr>
              </a:solidFill>
              <a:effectLst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2">
                    <a:lumMod val="75000"/>
                  </a:schemeClr>
                </a:solidFill>
              </a:rPr>
              <a:t>Garantizar mantenimiento de equipamiento y el suministros de reactivos e insumos de la investigación</a:t>
            </a:r>
            <a:r>
              <a:rPr lang="es-ES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es-ES" dirty="0" smtClean="0"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307" y="6165304"/>
            <a:ext cx="1067640" cy="62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5028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1664" y="6093296"/>
            <a:ext cx="1067640" cy="62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245408" y="4188849"/>
            <a:ext cx="3744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MUCHAS GRACIAS</a:t>
            </a:r>
            <a:endParaRPr lang="es-ES" sz="32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5197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307" y="6165304"/>
            <a:ext cx="1067640" cy="62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0955600"/>
              </p:ext>
            </p:extLst>
          </p:nvPr>
        </p:nvGraphicFramePr>
        <p:xfrm>
          <a:off x="755576" y="1268760"/>
          <a:ext cx="7632848" cy="40324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07089"/>
                <a:gridCol w="1225759"/>
              </a:tblGrid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SALIDAS</a:t>
                      </a:r>
                      <a:endParaRPr lang="es-ES" sz="10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085" marR="36085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TOTAL</a:t>
                      </a:r>
                      <a:endParaRPr lang="es-ES" sz="105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085" marR="36085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1454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500" b="1" dirty="0">
                          <a:solidFill>
                            <a:srgbClr val="002060"/>
                          </a:solidFill>
                          <a:effectLst/>
                        </a:rPr>
                        <a:t>Participación en Proyectos Nacionales e Internacionales.</a:t>
                      </a:r>
                      <a:endParaRPr lang="es-ES" sz="9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085" marR="360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rgbClr val="002060"/>
                          </a:solidFill>
                          <a:effectLst/>
                        </a:rPr>
                        <a:t>10</a:t>
                      </a:r>
                      <a:endParaRPr lang="es-ES" sz="105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085" marR="36085" marT="0" marB="0" anchor="ctr"/>
                </a:tc>
              </a:tr>
              <a:tr h="432048">
                <a:tc>
                  <a:txBody>
                    <a:bodyPr/>
                    <a:lstStyle/>
                    <a:p>
                      <a:pPr marL="1454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500" b="1" dirty="0">
                          <a:solidFill>
                            <a:srgbClr val="002060"/>
                          </a:solidFill>
                          <a:effectLst/>
                        </a:rPr>
                        <a:t>Publicaciones en revistas de impacto.</a:t>
                      </a:r>
                      <a:endParaRPr lang="es-ES" sz="9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085" marR="360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rgbClr val="002060"/>
                          </a:solidFill>
                          <a:effectLst/>
                        </a:rPr>
                        <a:t>13</a:t>
                      </a:r>
                      <a:endParaRPr lang="es-ES" sz="105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085" marR="36085" marT="0" marB="0" anchor="ctr"/>
                </a:tc>
              </a:tr>
              <a:tr h="432048">
                <a:tc>
                  <a:txBody>
                    <a:bodyPr/>
                    <a:lstStyle/>
                    <a:p>
                      <a:pPr marL="1454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500" b="1" dirty="0">
                          <a:solidFill>
                            <a:srgbClr val="002060"/>
                          </a:solidFill>
                          <a:effectLst/>
                        </a:rPr>
                        <a:t>Publicaciones en revistas nacionales y extranjeras.</a:t>
                      </a:r>
                      <a:endParaRPr lang="es-ES" sz="9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085" marR="360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 smtClean="0">
                          <a:solidFill>
                            <a:srgbClr val="002060"/>
                          </a:solidFill>
                          <a:effectLst/>
                        </a:rPr>
                        <a:t>31</a:t>
                      </a:r>
                      <a:endParaRPr lang="es-ES" sz="105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085" marR="36085" marT="0" marB="0" anchor="ctr"/>
                </a:tc>
              </a:tr>
              <a:tr h="432048">
                <a:tc>
                  <a:txBody>
                    <a:bodyPr/>
                    <a:lstStyle/>
                    <a:p>
                      <a:pPr marL="1454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500" b="1" dirty="0">
                          <a:solidFill>
                            <a:srgbClr val="002060"/>
                          </a:solidFill>
                          <a:effectLst/>
                        </a:rPr>
                        <a:t>Premio ACC.</a:t>
                      </a:r>
                      <a:endParaRPr lang="es-ES" sz="9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085" marR="360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endParaRPr lang="es-ES" sz="105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085" marR="36085" marT="0" marB="0" anchor="ctr"/>
                </a:tc>
              </a:tr>
              <a:tr h="432048">
                <a:tc>
                  <a:txBody>
                    <a:bodyPr/>
                    <a:lstStyle/>
                    <a:p>
                      <a:pPr marL="1454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500" b="1" dirty="0">
                          <a:solidFill>
                            <a:srgbClr val="002060"/>
                          </a:solidFill>
                          <a:effectLst/>
                        </a:rPr>
                        <a:t>Premio CITMA.</a:t>
                      </a:r>
                      <a:endParaRPr lang="es-ES" sz="9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085" marR="360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es-ES" sz="105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085" marR="36085" marT="0" marB="0" anchor="ctr"/>
                </a:tc>
              </a:tr>
              <a:tr h="432048">
                <a:tc>
                  <a:txBody>
                    <a:bodyPr/>
                    <a:lstStyle/>
                    <a:p>
                      <a:pPr marL="1454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500" b="1" dirty="0">
                          <a:solidFill>
                            <a:srgbClr val="002060"/>
                          </a:solidFill>
                          <a:effectLst/>
                        </a:rPr>
                        <a:t>Premio MINAG.</a:t>
                      </a:r>
                      <a:endParaRPr lang="es-ES" sz="9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085" marR="360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endParaRPr lang="es-ES" sz="105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085" marR="36085" marT="0" marB="0" anchor="ctr"/>
                </a:tc>
              </a:tr>
              <a:tr h="432048">
                <a:tc>
                  <a:txBody>
                    <a:bodyPr/>
                    <a:lstStyle/>
                    <a:p>
                      <a:pPr marL="1454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500" b="1" dirty="0">
                          <a:solidFill>
                            <a:srgbClr val="002060"/>
                          </a:solidFill>
                          <a:effectLst/>
                        </a:rPr>
                        <a:t>Otros premios.</a:t>
                      </a:r>
                      <a:endParaRPr lang="es-ES" sz="9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085" marR="360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rgbClr val="002060"/>
                          </a:solidFill>
                          <a:effectLst/>
                        </a:rPr>
                        <a:t>2</a:t>
                      </a:r>
                      <a:endParaRPr lang="es-ES" sz="105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085" marR="36085" marT="0" marB="0" anchor="ctr"/>
                </a:tc>
              </a:tr>
              <a:tr h="432048">
                <a:tc>
                  <a:txBody>
                    <a:bodyPr/>
                    <a:lstStyle/>
                    <a:p>
                      <a:pPr marL="1454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500" b="1" dirty="0">
                          <a:solidFill>
                            <a:srgbClr val="002060"/>
                          </a:solidFill>
                          <a:effectLst/>
                        </a:rPr>
                        <a:t>TESIS </a:t>
                      </a:r>
                      <a:r>
                        <a:rPr lang="es-ES" sz="1500" b="1" dirty="0" smtClean="0">
                          <a:solidFill>
                            <a:srgbClr val="002060"/>
                          </a:solidFill>
                          <a:effectLst/>
                        </a:rPr>
                        <a:t>de maestría </a:t>
                      </a:r>
                      <a:r>
                        <a:rPr lang="es-ES" sz="1500" b="1" dirty="0">
                          <a:solidFill>
                            <a:srgbClr val="002060"/>
                          </a:solidFill>
                          <a:effectLst/>
                        </a:rPr>
                        <a:t>interna y externas.</a:t>
                      </a:r>
                      <a:endParaRPr lang="es-ES" sz="9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085" marR="360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 smtClean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es-ES" sz="105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085" marR="36085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566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179513" y="2132856"/>
            <a:ext cx="8712968" cy="3450696"/>
          </a:xfrm>
        </p:spPr>
        <p:txBody>
          <a:bodyPr>
            <a:noAutofit/>
          </a:bodyPr>
          <a:lstStyle/>
          <a:p>
            <a:pPr marL="457200" lvl="0" indent="-457200" algn="just">
              <a:buFont typeface="+mj-lt"/>
              <a:buAutoNum type="arabicPeriod"/>
            </a:pPr>
            <a:r>
              <a:rPr lang="es-ES" sz="1600" b="1" dirty="0"/>
              <a:t>Optimización del proceso de obtención, a escala de laboratorio, de principios activos a base de </a:t>
            </a:r>
            <a:r>
              <a:rPr lang="es-ES" sz="1600" b="1" dirty="0" err="1"/>
              <a:t>oligosacarinas</a:t>
            </a:r>
            <a:r>
              <a:rPr lang="es-ES" sz="1600" b="1" dirty="0"/>
              <a:t> y establecimiento de los indicadores requeridos para la conversión de los mismos en productos.</a:t>
            </a:r>
            <a:endParaRPr lang="es-ES" sz="1600" dirty="0"/>
          </a:p>
          <a:p>
            <a:pPr marL="457200" lvl="0" indent="-457200" algn="just">
              <a:buFont typeface="+mj-lt"/>
              <a:buAutoNum type="arabicPeriod"/>
            </a:pPr>
            <a:r>
              <a:rPr lang="es-ES" sz="1600" b="1" dirty="0"/>
              <a:t>Determinación del uso eficiente de la mezcla de </a:t>
            </a:r>
            <a:r>
              <a:rPr lang="es-ES" sz="1600" b="1" dirty="0" err="1"/>
              <a:t>oligogalacturónidos</a:t>
            </a:r>
            <a:r>
              <a:rPr lang="es-ES" sz="1600" b="1" dirty="0"/>
              <a:t> como estimuladora del enraizamiento y regulador del crecimiento en la producción de esquejes y posturas de frutales y plantas ornamentales; así como en la </a:t>
            </a:r>
            <a:r>
              <a:rPr lang="es-ES" sz="1600" b="1" dirty="0" err="1"/>
              <a:t>micropropagación</a:t>
            </a:r>
            <a:r>
              <a:rPr lang="es-ES" sz="1600" b="1" dirty="0"/>
              <a:t> de plátanos y bananos. </a:t>
            </a:r>
            <a:endParaRPr lang="es-ES" sz="1600" dirty="0"/>
          </a:p>
          <a:p>
            <a:pPr marL="457200" lvl="0" indent="-457200" algn="just">
              <a:buFont typeface="+mj-lt"/>
              <a:buAutoNum type="arabicPeriod"/>
            </a:pPr>
            <a:r>
              <a:rPr lang="es-ES" sz="1600" b="1" dirty="0"/>
              <a:t>Potencialidades de esta mezcla como estimuladora de los rendimientos en </a:t>
            </a:r>
            <a:r>
              <a:rPr lang="es-ES" sz="1600" b="1" dirty="0" smtClean="0"/>
              <a:t>granos, </a:t>
            </a:r>
            <a:r>
              <a:rPr lang="es-ES" sz="1600" b="1" dirty="0"/>
              <a:t>hortalizas y papa.</a:t>
            </a:r>
            <a:endParaRPr lang="es-ES" sz="1600" dirty="0"/>
          </a:p>
          <a:p>
            <a:pPr marL="457200" lvl="0" indent="-457200" algn="just">
              <a:buFont typeface="+mj-lt"/>
              <a:buAutoNum type="arabicPeriod"/>
            </a:pPr>
            <a:r>
              <a:rPr lang="es-ES" sz="1600" b="1" dirty="0"/>
              <a:t>La </a:t>
            </a:r>
            <a:r>
              <a:rPr lang="es-ES" sz="1600" b="1" dirty="0" err="1"/>
              <a:t>quitosana</a:t>
            </a:r>
            <a:r>
              <a:rPr lang="es-ES" sz="1600" b="1" dirty="0"/>
              <a:t> como protectora y/o estimuladora de los rendimientos en los cultivos de tomate, tabaco y arroz.</a:t>
            </a:r>
            <a:endParaRPr lang="es-ES" sz="1600" dirty="0"/>
          </a:p>
          <a:p>
            <a:pPr marL="457200" lvl="0" indent="-457200" algn="just">
              <a:buFont typeface="+mj-lt"/>
              <a:buAutoNum type="arabicPeriod"/>
            </a:pPr>
            <a:r>
              <a:rPr lang="es-ES" sz="1600" b="1" dirty="0"/>
              <a:t>Manejo del BIOBRAS-16 en cultivos de importancia económica con énfasis en granos.</a:t>
            </a:r>
            <a:endParaRPr lang="es-ES" sz="1600" dirty="0"/>
          </a:p>
          <a:p>
            <a:pPr marL="457200" lvl="0" indent="-457200" algn="just">
              <a:buFont typeface="+mj-lt"/>
              <a:buAutoNum type="arabicPeriod"/>
            </a:pPr>
            <a:r>
              <a:rPr lang="es-ES" sz="1600" b="1" dirty="0"/>
              <a:t>Efectos y mecanismos de acción de la mezcla de </a:t>
            </a:r>
            <a:r>
              <a:rPr lang="es-ES" sz="1600" b="1" dirty="0" err="1"/>
              <a:t>oligogalacturónidos</a:t>
            </a:r>
            <a:r>
              <a:rPr lang="es-ES" sz="1600" b="1" dirty="0"/>
              <a:t>, de la </a:t>
            </a:r>
            <a:r>
              <a:rPr lang="es-ES" sz="1600" b="1" dirty="0" err="1"/>
              <a:t>quitosana</a:t>
            </a:r>
            <a:r>
              <a:rPr lang="es-ES" sz="1600" b="1" dirty="0"/>
              <a:t> y de los </a:t>
            </a:r>
            <a:r>
              <a:rPr lang="es-ES" sz="1600" b="1" dirty="0" err="1"/>
              <a:t>brasino</a:t>
            </a:r>
            <a:r>
              <a:rPr lang="es-ES" sz="1600" b="1" dirty="0"/>
              <a:t>-esteroides y sus análogos en plantas cultivadas en condiciones normales o de </a:t>
            </a:r>
            <a:r>
              <a:rPr lang="es-ES" sz="1600" b="1" dirty="0" smtClean="0"/>
              <a:t>estrés abiótico.</a:t>
            </a:r>
            <a:endParaRPr lang="es-ES" sz="1600" dirty="0"/>
          </a:p>
          <a:p>
            <a:pPr marL="457200" lvl="0" indent="-457200" algn="just">
              <a:buFont typeface="+mj-lt"/>
              <a:buAutoNum type="arabicPeriod"/>
            </a:pPr>
            <a:r>
              <a:rPr lang="es-ES" sz="1600" b="1" dirty="0"/>
              <a:t>Interacción </a:t>
            </a:r>
            <a:r>
              <a:rPr lang="es-ES" sz="1600" b="1" dirty="0" smtClean="0"/>
              <a:t>de </a:t>
            </a:r>
            <a:r>
              <a:rPr lang="es-ES" sz="1600" b="1" dirty="0" err="1" smtClean="0"/>
              <a:t>oligosacarinas</a:t>
            </a:r>
            <a:r>
              <a:rPr lang="es-ES" sz="1600" b="1" dirty="0" smtClean="0"/>
              <a:t> </a:t>
            </a:r>
            <a:r>
              <a:rPr lang="es-ES" sz="1600" b="1" dirty="0"/>
              <a:t>y </a:t>
            </a:r>
            <a:r>
              <a:rPr lang="es-ES" sz="1600" b="1" dirty="0" err="1"/>
              <a:t>brasinoesteroides</a:t>
            </a:r>
            <a:r>
              <a:rPr lang="es-ES" sz="1600" b="1" dirty="0"/>
              <a:t> con micro-organismos benéficos para las plantas</a:t>
            </a:r>
            <a:r>
              <a:rPr lang="es-ES" sz="1600" b="1" dirty="0" smtClean="0"/>
              <a:t>.</a:t>
            </a:r>
            <a:endParaRPr lang="es-ES" sz="1600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-108520" y="908720"/>
            <a:ext cx="9138946" cy="1252728"/>
          </a:xfrm>
        </p:spPr>
        <p:txBody>
          <a:bodyPr>
            <a:normAutofit fontScale="90000"/>
          </a:bodyPr>
          <a:lstStyle/>
          <a:p>
            <a:r>
              <a:rPr lang="es-MX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Campo Estratégico  de </a:t>
            </a:r>
            <a:r>
              <a:rPr lang="es-ES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Productos </a:t>
            </a:r>
            <a:r>
              <a:rPr lang="es-ES" sz="31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Bioactivos</a:t>
            </a:r>
            <a:r>
              <a:rPr lang="es-ES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MX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Proyección </a:t>
            </a:r>
            <a:r>
              <a:rPr lang="es-MX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2011-2015</a:t>
            </a:r>
            <a:r>
              <a:rPr lang="es-MX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MX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_tradnl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Líneas de Investigación y/o Desarrollo</a:t>
            </a:r>
            <a:r>
              <a:rPr lang="es-ES" dirty="0"/>
              <a:t/>
            </a:r>
            <a:br>
              <a:rPr lang="es-ES" dirty="0"/>
            </a:b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307" y="6165304"/>
            <a:ext cx="1067640" cy="62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1400655"/>
              </p:ext>
            </p:extLst>
          </p:nvPr>
        </p:nvGraphicFramePr>
        <p:xfrm>
          <a:off x="773584" y="1122989"/>
          <a:ext cx="7596832" cy="45382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41590"/>
                <a:gridCol w="1855242"/>
              </a:tblGrid>
              <a:tr h="6149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SALIDAS </a:t>
                      </a:r>
                      <a:endParaRPr lang="es-ES" sz="1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085" marR="36085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TOTAL</a:t>
                      </a:r>
                      <a:endParaRPr lang="es-ES" sz="1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085" marR="36085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2060"/>
                          </a:solidFill>
                          <a:effectLst/>
                        </a:rPr>
                        <a:t>Participación en Proyectos Nacionales e Internacionales</a:t>
                      </a:r>
                      <a:endParaRPr lang="es-ES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085" marR="360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rgbClr val="002060"/>
                          </a:solidFill>
                          <a:effectLst/>
                        </a:rPr>
                        <a:t>10</a:t>
                      </a:r>
                      <a:endParaRPr lang="es-ES" sz="11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085" marR="36085" marT="0" marB="0" anchor="ctr"/>
                </a:tc>
              </a:tr>
              <a:tr h="3269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2060"/>
                          </a:solidFill>
                          <a:effectLst/>
                        </a:rPr>
                        <a:t>Publicaciones de Impacto</a:t>
                      </a:r>
                      <a:endParaRPr lang="es-ES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085" marR="360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rgbClr val="002060"/>
                          </a:solidFill>
                          <a:effectLst/>
                        </a:rPr>
                        <a:t>12</a:t>
                      </a:r>
                      <a:endParaRPr lang="es-ES" sz="11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085" marR="36085" marT="0" marB="0" anchor="ctr"/>
                </a:tc>
              </a:tr>
              <a:tr h="3269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2060"/>
                          </a:solidFill>
                          <a:effectLst/>
                        </a:rPr>
                        <a:t>Publicaciones no impacto</a:t>
                      </a:r>
                      <a:endParaRPr lang="es-ES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085" marR="360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rgbClr val="002060"/>
                          </a:solidFill>
                          <a:effectLst/>
                        </a:rPr>
                        <a:t>33</a:t>
                      </a:r>
                      <a:endParaRPr lang="es-ES" sz="11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085" marR="36085" marT="0" marB="0" anchor="ctr"/>
                </a:tc>
              </a:tr>
              <a:tr h="3269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2060"/>
                          </a:solidFill>
                          <a:effectLst/>
                        </a:rPr>
                        <a:t>Libros</a:t>
                      </a:r>
                      <a:endParaRPr lang="es-ES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085" marR="360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rgbClr val="002060"/>
                          </a:solidFill>
                          <a:effectLst/>
                        </a:rPr>
                        <a:t>4</a:t>
                      </a:r>
                      <a:endParaRPr lang="es-ES" sz="11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085" marR="36085" marT="0" marB="0" anchor="ctr"/>
                </a:tc>
              </a:tr>
              <a:tr h="3269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2060"/>
                          </a:solidFill>
                          <a:effectLst/>
                        </a:rPr>
                        <a:t>Capítulos de libro</a:t>
                      </a:r>
                      <a:endParaRPr lang="es-ES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085" marR="360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rgbClr val="002060"/>
                          </a:solidFill>
                          <a:effectLst/>
                        </a:rPr>
                        <a:t>2</a:t>
                      </a:r>
                      <a:endParaRPr lang="es-ES" sz="11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085" marR="36085" marT="0" marB="0" anchor="ctr"/>
                </a:tc>
              </a:tr>
              <a:tr h="3269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2060"/>
                          </a:solidFill>
                          <a:effectLst/>
                        </a:rPr>
                        <a:t>Premio CITMA</a:t>
                      </a:r>
                      <a:endParaRPr lang="es-ES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085" marR="360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rgbClr val="002060"/>
                          </a:solidFill>
                          <a:effectLst/>
                        </a:rPr>
                        <a:t>9</a:t>
                      </a:r>
                      <a:endParaRPr lang="es-ES" sz="11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085" marR="36085" marT="0" marB="0" anchor="ctr"/>
                </a:tc>
              </a:tr>
              <a:tr h="3269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2060"/>
                          </a:solidFill>
                          <a:effectLst/>
                        </a:rPr>
                        <a:t>Premio MINAG</a:t>
                      </a:r>
                      <a:endParaRPr lang="es-ES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085" marR="360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es-ES" sz="11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085" marR="36085" marT="0" marB="0" anchor="ctr"/>
                </a:tc>
              </a:tr>
              <a:tr h="3269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2060"/>
                          </a:solidFill>
                          <a:effectLst/>
                        </a:rPr>
                        <a:t>Otros premios</a:t>
                      </a:r>
                      <a:endParaRPr lang="es-ES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085" marR="360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rgbClr val="002060"/>
                          </a:solidFill>
                          <a:effectLst/>
                        </a:rPr>
                        <a:t>9</a:t>
                      </a:r>
                      <a:endParaRPr lang="es-ES" sz="11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085" marR="36085" marT="0" marB="0" anchor="ctr"/>
                </a:tc>
              </a:tr>
              <a:tr h="3269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2060"/>
                          </a:solidFill>
                          <a:effectLst/>
                        </a:rPr>
                        <a:t>TESIS Maestría</a:t>
                      </a:r>
                      <a:endParaRPr lang="es-ES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085" marR="360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rgbClr val="002060"/>
                          </a:solidFill>
                          <a:effectLst/>
                        </a:rPr>
                        <a:t>15</a:t>
                      </a:r>
                      <a:endParaRPr lang="es-ES" sz="11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085" marR="36085" marT="0" marB="0" anchor="ctr"/>
                </a:tc>
              </a:tr>
              <a:tr h="3269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2060"/>
                          </a:solidFill>
                          <a:effectLst/>
                        </a:rPr>
                        <a:t>Tesis doctorado</a:t>
                      </a:r>
                      <a:endParaRPr lang="es-ES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085" marR="360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endParaRPr lang="es-ES" sz="11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085" marR="36085" marT="0" marB="0" anchor="ctr"/>
                </a:tc>
              </a:tr>
              <a:tr h="3269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2060"/>
                          </a:solidFill>
                          <a:effectLst/>
                        </a:rPr>
                        <a:t>Tesis diploma</a:t>
                      </a:r>
                      <a:endParaRPr lang="es-ES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085" marR="360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rgbClr val="002060"/>
                          </a:solidFill>
                          <a:effectLst/>
                        </a:rPr>
                        <a:t>7</a:t>
                      </a:r>
                      <a:endParaRPr lang="es-ES" sz="11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085" marR="36085" marT="0" marB="0" anchor="ctr"/>
                </a:tc>
              </a:tr>
              <a:tr h="3269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 smtClean="0">
                          <a:solidFill>
                            <a:srgbClr val="002060"/>
                          </a:solidFill>
                          <a:effectLst/>
                        </a:rPr>
                        <a:t>Registro de marcas y patentes</a:t>
                      </a:r>
                      <a:endParaRPr lang="es-ES" sz="10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085" marR="360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es-ES" sz="11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085" marR="36085" marT="0" marB="0" anchor="ctr"/>
                </a:tc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307" y="6165304"/>
            <a:ext cx="1067640" cy="62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0841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90032" y="2121024"/>
            <a:ext cx="7772400" cy="1524000"/>
          </a:xfrm>
        </p:spPr>
        <p:txBody>
          <a:bodyPr>
            <a:normAutofit fontScale="90000"/>
          </a:bodyPr>
          <a:lstStyle/>
          <a:p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 ECOFISIOLOGÍA VEGETAL  ANTE  EL  CAMBIO CLIMÁTICO.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body" idx="1"/>
          </p:nvPr>
        </p:nvSpPr>
        <p:spPr>
          <a:xfrm>
            <a:off x="1367365" y="764704"/>
            <a:ext cx="6417734" cy="939801"/>
          </a:xfrm>
        </p:spPr>
        <p:txBody>
          <a:bodyPr>
            <a:normAutofit fontScale="92500" lnSpcReduction="10000"/>
          </a:bodyPr>
          <a:lstStyle/>
          <a:p>
            <a:r>
              <a:rPr lang="es-E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CAMPO ESTRATÉGICO</a:t>
            </a:r>
          </a:p>
          <a:p>
            <a:r>
              <a:rPr lang="es-ES" sz="2800" b="1" spc="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2016-2020.</a:t>
            </a:r>
            <a:endParaRPr lang="es-E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165304"/>
            <a:ext cx="1067640" cy="62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 descr="I:\foto tomate dian infrarr\IR_0167.jpg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388431"/>
            <a:ext cx="2808312" cy="21130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681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323528" y="2420888"/>
            <a:ext cx="8496944" cy="309634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ES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VISIÓN:</a:t>
            </a:r>
          </a:p>
          <a:p>
            <a:pPr marL="0" indent="0" algn="just">
              <a:buNone/>
            </a:pPr>
            <a:r>
              <a:rPr lang="es-ES" dirty="0"/>
              <a:t>Consolidación de la actividad científica del colectivo, manteniendo el liderazgo en las temáticas de investigación que se desarrollan, y el postgrado vinculadas a éstas, con un enfoque de proyectos a ciclo completo y la colaboración de dependencias afines de otros ECIT y CES, fomentando las publicaciones de impacto, la formulación de patentes, la obtención de premios y presencia en foros científicos, nacionales e </a:t>
            </a:r>
            <a:r>
              <a:rPr lang="es-ES" dirty="0" smtClean="0"/>
              <a:t>internacionales.</a:t>
            </a:r>
            <a:endParaRPr lang="es-ES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539552" y="376072"/>
            <a:ext cx="8208912" cy="1252728"/>
          </a:xfrm>
        </p:spPr>
        <p:txBody>
          <a:bodyPr>
            <a:normAutofit fontScale="90000"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s-E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Proyección estratégica del campo </a:t>
            </a:r>
            <a:r>
              <a:rPr lang="es-E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de:</a:t>
            </a:r>
            <a:br>
              <a:rPr lang="es-E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 ECOFISIOLOGÍA </a:t>
            </a:r>
            <a:r>
              <a:rPr lang="es-E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VEGETAL </a:t>
            </a:r>
            <a:r>
              <a:rPr lang="es-ES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ANTE  EL  </a:t>
            </a:r>
            <a:r>
              <a:rPr lang="es-E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CAMBIO CLIMÁTICO.</a:t>
            </a:r>
            <a:r>
              <a:rPr lang="es-ES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2700" b="1" spc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2016-2020</a:t>
            </a:r>
            <a:r>
              <a:rPr lang="es-ES" sz="2700" b="1" spc="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s-ES" spc="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307" y="6165304"/>
            <a:ext cx="1067640" cy="62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5960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322849" y="2132856"/>
            <a:ext cx="8425615" cy="39604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ES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MISIÓN</a:t>
            </a:r>
            <a:r>
              <a:rPr lang="es-ES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0" indent="0" algn="just">
              <a:buNone/>
            </a:pPr>
            <a:r>
              <a:rPr lang="es-ES" sz="2200" dirty="0"/>
              <a:t>Generar y transferir conocimientos actualizados en </a:t>
            </a:r>
            <a:r>
              <a:rPr lang="es-ES" sz="2200" dirty="0" err="1"/>
              <a:t>Ecofisiología</a:t>
            </a:r>
            <a:r>
              <a:rPr lang="es-ES" sz="2200" dirty="0"/>
              <a:t> Vegetal, con énfasis en la respuesta de las plantas al estrés producido por el cambio climático, emplear las potencialidades de los productos </a:t>
            </a:r>
            <a:r>
              <a:rPr lang="es-ES" sz="2200" dirty="0" err="1"/>
              <a:t>bioactivos</a:t>
            </a:r>
            <a:r>
              <a:rPr lang="es-ES" sz="2200" dirty="0"/>
              <a:t> para mitigarlo, mejorar la adaptabilidad de los cultivos y contribuir a la sustitución de importaciones. Fortalecer la formación de pre y postgrado enfocada a la utilidad de la especialidad como herramienta esencial para establecer estrategias </a:t>
            </a:r>
            <a:r>
              <a:rPr lang="es-ES" sz="2200" dirty="0" err="1"/>
              <a:t>agroproductivas</a:t>
            </a:r>
            <a:r>
              <a:rPr lang="es-ES" sz="2200" dirty="0"/>
              <a:t> en escenarios presentes y </a:t>
            </a:r>
            <a:r>
              <a:rPr lang="es-ES" sz="2200" dirty="0" smtClean="0"/>
              <a:t>futuros, gestionar financiamientos </a:t>
            </a:r>
            <a:r>
              <a:rPr lang="es-ES" sz="2200" dirty="0"/>
              <a:t>y </a:t>
            </a:r>
            <a:r>
              <a:rPr lang="es-ES" sz="2200" dirty="0" smtClean="0"/>
              <a:t>alianzas </a:t>
            </a:r>
            <a:r>
              <a:rPr lang="es-ES" sz="2200" dirty="0"/>
              <a:t>para el desarrollo de las </a:t>
            </a:r>
            <a:r>
              <a:rPr lang="es-ES" sz="2200" dirty="0" smtClean="0"/>
              <a:t>investigaciones.</a:t>
            </a:r>
            <a:endParaRPr lang="es-ES" sz="2200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539552" y="376072"/>
            <a:ext cx="8208912" cy="1252728"/>
          </a:xfrm>
        </p:spPr>
        <p:txBody>
          <a:bodyPr>
            <a:normAutofit fontScale="90000"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s-E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Proyección estratégica del campo </a:t>
            </a:r>
            <a:r>
              <a:rPr lang="es-E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de:</a:t>
            </a:r>
            <a:br>
              <a:rPr lang="es-E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 ECOFISIOLOGÍA </a:t>
            </a:r>
            <a:r>
              <a:rPr lang="es-E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VEGETAL </a:t>
            </a:r>
            <a:r>
              <a:rPr lang="es-ES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ANTE  EL  </a:t>
            </a:r>
            <a:r>
              <a:rPr lang="es-E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CAMBIO CLIMÁTICO.</a:t>
            </a:r>
            <a:r>
              <a:rPr lang="es-ES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2700" b="1" spc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2016-2020</a:t>
            </a:r>
            <a:r>
              <a:rPr lang="es-ES" sz="2700" b="1" spc="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s-ES" spc="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307" y="6165304"/>
            <a:ext cx="1067640" cy="62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189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295553" y="2603459"/>
            <a:ext cx="8452911" cy="3993893"/>
          </a:xfrm>
        </p:spPr>
        <p:txBody>
          <a:bodyPr>
            <a:noAutofit/>
          </a:bodyPr>
          <a:lstStyle/>
          <a:p>
            <a:pPr marL="514350" lvl="0" indent="-514350"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Font typeface="+mj-lt"/>
              <a:buAutoNum type="arabicPeriod"/>
            </a:pPr>
            <a:r>
              <a:rPr lang="es-ES" sz="2000" dirty="0" smtClean="0"/>
              <a:t>Mecanismos </a:t>
            </a:r>
            <a:r>
              <a:rPr lang="es-ES" sz="2000" dirty="0"/>
              <a:t>de adaptación y/o tolerancia de diferentes especies vegetales ante condiciones de estrés producidos por el cambio climático y los efectos antrópicos. </a:t>
            </a:r>
          </a:p>
          <a:p>
            <a:pPr marL="514350" lvl="0" indent="-514350"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Font typeface="+mj-lt"/>
              <a:buAutoNum type="arabicPeriod"/>
            </a:pPr>
            <a:r>
              <a:rPr lang="es-ES" sz="2000" dirty="0"/>
              <a:t>Eficiencia del uso del agua en cultivos de interés económico ante diferentes condiciones ambientales y de manejo.</a:t>
            </a:r>
          </a:p>
          <a:p>
            <a:pPr marL="514350" lvl="0" indent="-514350"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Font typeface="+mj-lt"/>
              <a:buAutoNum type="arabicPeriod"/>
            </a:pPr>
            <a:r>
              <a:rPr lang="es-ES" sz="2000" dirty="0"/>
              <a:t>Los productos </a:t>
            </a:r>
            <a:r>
              <a:rPr lang="es-ES" sz="2000" dirty="0" err="1"/>
              <a:t>bioactivos</a:t>
            </a:r>
            <a:r>
              <a:rPr lang="es-ES" sz="2000" dirty="0"/>
              <a:t> y sus potencialidades en el incremento de la productividad de los cultivos y la mitigación y adaptación al cambio climático.</a:t>
            </a:r>
          </a:p>
          <a:p>
            <a:pPr marL="514350" lvl="0" indent="-514350"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Font typeface="+mj-lt"/>
              <a:buAutoNum type="arabicPeriod"/>
            </a:pPr>
            <a:r>
              <a:rPr lang="es-ES" sz="2000" dirty="0" smtClean="0"/>
              <a:t>Gestión </a:t>
            </a:r>
            <a:r>
              <a:rPr lang="es-ES" sz="2000" dirty="0"/>
              <a:t>de conocimientos </a:t>
            </a:r>
            <a:r>
              <a:rPr lang="es-ES" sz="2000" dirty="0" err="1"/>
              <a:t>ecofisiológicos</a:t>
            </a:r>
            <a:r>
              <a:rPr lang="es-ES" sz="2000" dirty="0"/>
              <a:t> integrados a la mitigación y/o adaptación de los sistemas </a:t>
            </a:r>
            <a:r>
              <a:rPr lang="es-ES" sz="2000" dirty="0" err="1"/>
              <a:t>agroproductivos</a:t>
            </a:r>
            <a:r>
              <a:rPr lang="es-ES" sz="2000" dirty="0"/>
              <a:t> al cambio climático</a:t>
            </a:r>
            <a:r>
              <a:rPr lang="es-ES" sz="2000" b="1" dirty="0"/>
              <a:t>. </a:t>
            </a:r>
            <a:endParaRPr lang="es-ES" sz="2000" dirty="0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252728"/>
          </a:xfrm>
        </p:spPr>
        <p:txBody>
          <a:bodyPr>
            <a:noAutofit/>
          </a:bodyPr>
          <a:lstStyle/>
          <a:p>
            <a:r>
              <a:rPr lang="es-MX" sz="3200" b="1" cap="sm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LÍNEAS DE INVESTIGACIÓN Y/O DESARROLLO</a:t>
            </a:r>
            <a:r>
              <a:rPr lang="es-MX" sz="3200" b="1" cap="sm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es-ES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307" y="6165304"/>
            <a:ext cx="1067640" cy="62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245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ma de onda">
  <a:themeElements>
    <a:clrScheme name="Forma de onda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Forma de onda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orma de onda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412</TotalTime>
  <Words>2056</Words>
  <Application>Microsoft Office PowerPoint</Application>
  <PresentationFormat>Presentación en pantalla (4:3)</PresentationFormat>
  <Paragraphs>314</Paragraphs>
  <Slides>23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4" baseType="lpstr">
      <vt:lpstr>Forma de onda</vt:lpstr>
      <vt:lpstr>         Proyección de los Campos Estratégicos   2011-2015 </vt:lpstr>
      <vt:lpstr>Campo Estratégico  de Ecofisiología Vegetal Líneas de Investigación y/o Desarrollo</vt:lpstr>
      <vt:lpstr>Presentación de PowerPoint</vt:lpstr>
      <vt:lpstr>Campo Estratégico  de Productos Bioactivos Proyección 2011-2015 Líneas de Investigación y/o Desarrollo  </vt:lpstr>
      <vt:lpstr>Presentación de PowerPoint</vt:lpstr>
      <vt:lpstr>LA  ECOFISIOLOGÍA VEGETAL  ANTE  EL  CAMBIO CLIMÁTICO. </vt:lpstr>
      <vt:lpstr>Proyección estratégica del campo de: LA  ECOFISIOLOGÍA VEGETAL  ANTE  EL  CAMBIO CLIMÁTICO. 2016-2020.</vt:lpstr>
      <vt:lpstr>Proyección estratégica del campo de: LA  ECOFISIOLOGÍA VEGETAL  ANTE  EL  CAMBIO CLIMÁTICO. 2016-2020.</vt:lpstr>
      <vt:lpstr>LÍNEAS DE INVESTIGACIÓN Y/O DESARROLLO:</vt:lpstr>
      <vt:lpstr>Presentación de PowerPoint</vt:lpstr>
      <vt:lpstr>MECANISMOS DE ADAPTACIÓN Y/O TOLERANCIA DE DIFERENTES ESPECIES VEGETALES ANTE CONDICIONES DE ESTRÉS PRODUCIDOS POR EL CAMBIO CLIMÁTICO Y LOS EFECTOS ANTRÓPICOS. </vt:lpstr>
      <vt:lpstr>EFICIENCIA DEL USO DEL AGUA EN CULTIVOS DE INTERÉS ECONÓMICO ANTE DIFERENTES CONDICIONES AMBIENTALES Y DE MANEJO.</vt:lpstr>
      <vt:lpstr>LOS PRODUCTOS BIOACTIVOS Y SUS POTENCIALIDADES EN EL INCREMENTO DE LA PRODUCTIVIDAD DE LOS CULTIVOS Y EN LA MITIGACIÓN Y ADAPTACIÓN AL CAMBIO CLIMÁTICO.</vt:lpstr>
      <vt:lpstr>LOS PRODUCTOS BIOACTIVOS Y SUS POTENCIALIDADES EN EL INCREMENTO DE LA PRODUCTIVIDAD DE LOS CULTIVOS Y EN LA MITIGACIÓN Y ADAPTACIÓN AL CAMBIO CLIMÁTICO.</vt:lpstr>
      <vt:lpstr>GESTIÓN DE CONOCIMIENTOS ECOFISIOLÓGICOS INTEGRADOS A LA MITIGACIÓN Y/O ADAPTACIÓN DE LOS SISTEMAS AGROPRODUCTIVOS AL CAMBIO CLIMÁTICO.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Luffi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Proyección de los Campos Estratégicos   2010-2015 Campo Estratégico  de Ecofisiología Vegetal. Proyección 2011-2015.</dc:title>
  <dc:creator>Facundo</dc:creator>
  <cp:lastModifiedBy>Pedro</cp:lastModifiedBy>
  <cp:revision>66</cp:revision>
  <dcterms:created xsi:type="dcterms:W3CDTF">2015-04-13T00:14:25Z</dcterms:created>
  <dcterms:modified xsi:type="dcterms:W3CDTF">2015-06-01T16:39:20Z</dcterms:modified>
</cp:coreProperties>
</file>