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67" r:id="rId3"/>
    <p:sldId id="257" r:id="rId4"/>
    <p:sldId id="261" r:id="rId5"/>
    <p:sldId id="258" r:id="rId6"/>
    <p:sldId id="268" r:id="rId7"/>
    <p:sldId id="259" r:id="rId8"/>
    <p:sldId id="260" r:id="rId9"/>
    <p:sldId id="269" r:id="rId10"/>
    <p:sldId id="270" r:id="rId11"/>
    <p:sldId id="271" r:id="rId12"/>
    <p:sldId id="272" r:id="rId13"/>
    <p:sldId id="273" r:id="rId14"/>
    <p:sldId id="262" r:id="rId15"/>
    <p:sldId id="274" r:id="rId16"/>
    <p:sldId id="264" r:id="rId17"/>
    <p:sldId id="263" r:id="rId18"/>
    <p:sldId id="265" r:id="rId19"/>
    <p:sldId id="266" r:id="rId20"/>
  </p:sldIdLst>
  <p:sldSz cx="9144000" cy="6858000" type="screen4x3"/>
  <p:notesSz cx="6858000" cy="9144000"/>
  <p:defaultTextStyle>
    <a:defPPr>
      <a:defRPr lang="es-E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536" y="-102"/>
      </p:cViewPr>
      <p:guideLst>
        <p:guide orient="horz" pos="2160"/>
        <p:guide pos="2880"/>
      </p:guideLst>
    </p:cSldViewPr>
  </p:slideViewPr>
  <p:notesTextViewPr>
    <p:cViewPr>
      <p:scale>
        <a:sx n="3" d="2"/>
        <a:sy n="3" d="2"/>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atin typeface="Arial" panose="020B0604020202020204" pitchFamily="34" charset="0"/>
              </a:defRPr>
            </a:lvl1pPr>
          </a:lstStyle>
          <a:p>
            <a:pPr>
              <a:defRPr/>
            </a:pPr>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a:latin typeface="Arial" panose="020B0604020202020204" pitchFamily="34" charset="0"/>
              </a:defRPr>
            </a:lvl1pPr>
          </a:lstStyle>
          <a:p>
            <a:pPr>
              <a:defRPr/>
            </a:pPr>
            <a:fld id="{68170F63-DF5C-42F9-827F-6259107368BA}" type="datetimeFigureOut">
              <a:rPr lang="es-ES"/>
              <a:pPr>
                <a:defRPr/>
              </a:pPr>
              <a:t>02/02/2018</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s-ES" noProof="0" smtClean="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atin typeface="Arial" panose="020B0604020202020204" pitchFamily="34" charset="0"/>
              </a:defRPr>
            </a:lvl1pPr>
          </a:lstStyle>
          <a:p>
            <a:pPr>
              <a:defRPr/>
            </a:pPr>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6123AE3-0B99-44B4-A34E-6D4E9B14F24C}"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22531"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22532" name="Marcador de número de diapositiva 3"/>
          <p:cNvSpPr>
            <a:spLocks noGrp="1"/>
          </p:cNvSpPr>
          <p:nvPr>
            <p:ph type="sldNum" sz="quarter" idx="5"/>
          </p:nvPr>
        </p:nvSpPr>
        <p:spPr bwMode="auto">
          <a:noFill/>
          <a:ln>
            <a:miter lim="800000"/>
            <a:headEnd/>
            <a:tailEnd/>
          </a:ln>
        </p:spPr>
        <p:txBody>
          <a:bodyPr/>
          <a:lstStyle/>
          <a:p>
            <a:fld id="{10A0D8E9-E459-4F23-921F-76301F4A3951}" type="slidenum">
              <a:rPr lang="es-ES" altLang="es-ES"/>
              <a:pPr/>
              <a:t>1</a:t>
            </a:fld>
            <a:endParaRPr lang="es-ES" alt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23555" name="Marcador de notas 2"/>
          <p:cNvSpPr>
            <a:spLocks noGrp="1"/>
          </p:cNvSpPr>
          <p:nvPr>
            <p:ph type="body" idx="1"/>
          </p:nvPr>
        </p:nvSpPr>
        <p:spPr bwMode="auto">
          <a:noFill/>
        </p:spPr>
        <p:txBody>
          <a:bodyPr wrap="square" numCol="1" anchor="t" anchorCtr="0" compatLnSpc="1">
            <a:prstTxWarp prst="textNoShape">
              <a:avLst/>
            </a:prstTxWarp>
          </a:bodyPr>
          <a:lstStyle/>
          <a:p>
            <a:endParaRPr lang="es-ES" altLang="es-ES" smtClean="0"/>
          </a:p>
        </p:txBody>
      </p:sp>
      <p:sp>
        <p:nvSpPr>
          <p:cNvPr id="23556" name="Marcador de número de diapositiva 3"/>
          <p:cNvSpPr>
            <a:spLocks noGrp="1"/>
          </p:cNvSpPr>
          <p:nvPr>
            <p:ph type="sldNum" sz="quarter" idx="5"/>
          </p:nvPr>
        </p:nvSpPr>
        <p:spPr bwMode="auto">
          <a:noFill/>
          <a:ln>
            <a:miter lim="800000"/>
            <a:headEnd/>
            <a:tailEnd/>
          </a:ln>
        </p:spPr>
        <p:txBody>
          <a:bodyPr/>
          <a:lstStyle/>
          <a:p>
            <a:fld id="{ADF96ADC-3915-4632-B617-BD90A78B2693}" type="slidenum">
              <a:rPr lang="es-ES" altLang="es-ES"/>
              <a:pPr/>
              <a:t>7</a:t>
            </a:fld>
            <a:endParaRPr lang="es-ES" alt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24579" name="Marcador de notas 2"/>
          <p:cNvSpPr>
            <a:spLocks noGrp="1"/>
          </p:cNvSpPr>
          <p:nvPr>
            <p:ph type="body" idx="1"/>
          </p:nvPr>
        </p:nvSpPr>
        <p:spPr bwMode="auto">
          <a:noFill/>
        </p:spPr>
        <p:txBody>
          <a:bodyPr wrap="square" numCol="1" anchor="t" anchorCtr="0" compatLnSpc="1">
            <a:prstTxWarp prst="textNoShape">
              <a:avLst/>
            </a:prstTxWarp>
          </a:bodyPr>
          <a:lstStyle/>
          <a:p>
            <a:endParaRPr lang="es-ES" altLang="es-ES" smtClean="0"/>
          </a:p>
        </p:txBody>
      </p:sp>
      <p:sp>
        <p:nvSpPr>
          <p:cNvPr id="24580" name="Marcador de número de diapositiva 3"/>
          <p:cNvSpPr>
            <a:spLocks noGrp="1"/>
          </p:cNvSpPr>
          <p:nvPr>
            <p:ph type="sldNum" sz="quarter" idx="5"/>
          </p:nvPr>
        </p:nvSpPr>
        <p:spPr bwMode="auto">
          <a:noFill/>
          <a:ln>
            <a:miter lim="800000"/>
            <a:headEnd/>
            <a:tailEnd/>
          </a:ln>
        </p:spPr>
        <p:txBody>
          <a:bodyPr/>
          <a:lstStyle/>
          <a:p>
            <a:fld id="{7B7E761F-1B39-4AFA-BEA6-65651A87A8AB}" type="slidenum">
              <a:rPr lang="es-ES" altLang="es-ES"/>
              <a:pPr/>
              <a:t>16</a:t>
            </a:fld>
            <a:endParaRPr lang="es-ES" alt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25603" name="Marcador de notas 2"/>
          <p:cNvSpPr>
            <a:spLocks noGrp="1"/>
          </p:cNvSpPr>
          <p:nvPr>
            <p:ph type="body" idx="1"/>
          </p:nvPr>
        </p:nvSpPr>
        <p:spPr bwMode="auto">
          <a:noFill/>
        </p:spPr>
        <p:txBody>
          <a:bodyPr wrap="square" numCol="1" anchor="t" anchorCtr="0" compatLnSpc="1">
            <a:prstTxWarp prst="textNoShape">
              <a:avLst/>
            </a:prstTxWarp>
          </a:bodyPr>
          <a:lstStyle/>
          <a:p>
            <a:endParaRPr lang="es-ES" altLang="es-ES" smtClean="0"/>
          </a:p>
        </p:txBody>
      </p:sp>
      <p:sp>
        <p:nvSpPr>
          <p:cNvPr id="25604" name="Marcador de número de diapositiva 3"/>
          <p:cNvSpPr>
            <a:spLocks noGrp="1"/>
          </p:cNvSpPr>
          <p:nvPr>
            <p:ph type="sldNum" sz="quarter" idx="5"/>
          </p:nvPr>
        </p:nvSpPr>
        <p:spPr bwMode="auto">
          <a:noFill/>
          <a:ln>
            <a:miter lim="800000"/>
            <a:headEnd/>
            <a:tailEnd/>
          </a:ln>
        </p:spPr>
        <p:txBody>
          <a:bodyPr/>
          <a:lstStyle/>
          <a:p>
            <a:fld id="{29E0CECA-BB77-46DA-ABDC-99DB008A5244}" type="slidenum">
              <a:rPr lang="es-ES" altLang="es-ES"/>
              <a:pPr/>
              <a:t>17</a:t>
            </a:fld>
            <a:endParaRPr lang="es-ES" alt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pPr>
              <a:defRPr/>
            </a:pPr>
            <a:fld id="{3A1B2E06-C16F-4899-BBD2-A4AD427B6FCD}" type="datetimeFigureOut">
              <a:rPr lang="es-ES"/>
              <a:pPr>
                <a:defRPr/>
              </a:pPr>
              <a:t>02/02/2018</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B7659058-D2DD-4C4A-A4E1-4ED415F5E909}" type="slidenum">
              <a:rPr lang="es-ES" altLang="es-ES"/>
              <a:pPr>
                <a:defRPr/>
              </a:pPr>
              <a:t>‹Nº›</a:t>
            </a:fld>
            <a:endParaRPr lang="es-ES" alt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12FDB9E6-1E38-4D57-9937-967D64D3B621}" type="datetimeFigureOut">
              <a:rPr lang="es-ES"/>
              <a:pPr>
                <a:defRPr/>
              </a:pPr>
              <a:t>02/02/2018</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9B7921D5-8687-41E9-A40E-B7064B4FFC7C}" type="slidenum">
              <a:rPr lang="es-ES" altLang="es-ES"/>
              <a:pPr>
                <a:defRPr/>
              </a:pPr>
              <a:t>‹Nº›</a:t>
            </a:fld>
            <a:endParaRPr lang="es-ES" alt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C07C1838-5CF4-4E61-93EB-B2D008AF3B83}" type="datetimeFigureOut">
              <a:rPr lang="es-ES"/>
              <a:pPr>
                <a:defRPr/>
              </a:pPr>
              <a:t>02/02/2018</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73B45837-BEE9-4E12-A0CC-B9B6CFA3D7BA}" type="slidenum">
              <a:rPr lang="es-ES" altLang="es-ES"/>
              <a:pPr>
                <a:defRPr/>
              </a:pPr>
              <a:t>‹Nº›</a:t>
            </a:fld>
            <a:endParaRPr lang="es-ES" alt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692E0C76-4FD7-444B-97D0-29B506AC6525}" type="datetimeFigureOut">
              <a:rPr lang="es-ES"/>
              <a:pPr>
                <a:defRPr/>
              </a:pPr>
              <a:t>02/02/2018</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FCF46B9D-2381-40B0-BF2D-8AE8AD8A08F0}" type="slidenum">
              <a:rPr lang="es-ES" altLang="es-ES"/>
              <a:pPr>
                <a:defRPr/>
              </a:pPr>
              <a:t>‹Nº›</a:t>
            </a:fld>
            <a:endParaRPr lang="es-ES" alt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C4B240C2-F54F-4F33-A9FF-ED39A84AECC9}" type="datetimeFigureOut">
              <a:rPr lang="es-ES"/>
              <a:pPr>
                <a:defRPr/>
              </a:pPr>
              <a:t>02/02/2018</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6DA22836-7741-4A19-B8E6-62D704370B08}" type="slidenum">
              <a:rPr lang="es-ES" altLang="es-ES"/>
              <a:pPr>
                <a:defRPr/>
              </a:pPr>
              <a:t>‹Nº›</a:t>
            </a:fld>
            <a:endParaRPr lang="es-ES" alt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fld id="{8BA5E2B2-D0FF-4CA2-B607-ABF9A3CDE1F4}" type="datetimeFigureOut">
              <a:rPr lang="es-ES"/>
              <a:pPr>
                <a:defRPr/>
              </a:pPr>
              <a:t>02/02/2018</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BB6E7610-A704-4A43-9849-E1DCBB762B95}" type="slidenum">
              <a:rPr lang="es-ES" altLang="es-ES"/>
              <a:pPr>
                <a:defRPr/>
              </a:pPr>
              <a:t>‹Nº›</a:t>
            </a:fld>
            <a:endParaRPr lang="es-ES" alt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fld id="{3CF56CC4-021B-47B1-981E-65D1B8A2F530}" type="datetimeFigureOut">
              <a:rPr lang="es-ES"/>
              <a:pPr>
                <a:defRPr/>
              </a:pPr>
              <a:t>02/02/2018</a:t>
            </a:fld>
            <a:endParaRPr lang="es-ES"/>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pPr>
              <a:defRPr/>
            </a:pPr>
            <a:fld id="{E65C00FD-EF5C-45D4-B5CF-370B861ED180}" type="slidenum">
              <a:rPr lang="es-ES" altLang="es-ES"/>
              <a:pPr>
                <a:defRPr/>
              </a:pPr>
              <a:t>‹Nº›</a:t>
            </a:fld>
            <a:endParaRPr lang="es-ES" alt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fld id="{694ED2B3-627C-4BB4-B6A0-39C301F1B2E8}" type="datetimeFigureOut">
              <a:rPr lang="es-ES"/>
              <a:pPr>
                <a:defRPr/>
              </a:pPr>
              <a:t>02/02/2018</a:t>
            </a:fld>
            <a:endParaRPr lang="es-ES"/>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pPr>
              <a:defRPr/>
            </a:pPr>
            <a:fld id="{6788A248-A3A6-4419-A3B3-E05A5D61AA50}" type="slidenum">
              <a:rPr lang="es-ES" altLang="es-ES"/>
              <a:pPr>
                <a:defRPr/>
              </a:pPr>
              <a:t>‹Nº›</a:t>
            </a:fld>
            <a:endParaRPr lang="es-ES" alt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018FE929-6693-4AF7-856C-D8247136E788}" type="datetimeFigureOut">
              <a:rPr lang="es-ES"/>
              <a:pPr>
                <a:defRPr/>
              </a:pPr>
              <a:t>02/02/2018</a:t>
            </a:fld>
            <a:endParaRPr lang="es-ES"/>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pPr>
              <a:defRPr/>
            </a:pPr>
            <a:fld id="{A9D75176-C921-4707-ACA3-0F5BFFBB6EBC}" type="slidenum">
              <a:rPr lang="es-ES" altLang="es-ES"/>
              <a:pPr>
                <a:defRPr/>
              </a:pPr>
              <a:t>‹Nº›</a:t>
            </a:fld>
            <a:endParaRPr lang="es-ES" alt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9D458654-6AE5-424F-B591-BA81EE8883B0}" type="datetimeFigureOut">
              <a:rPr lang="es-ES"/>
              <a:pPr>
                <a:defRPr/>
              </a:pPr>
              <a:t>02/02/2018</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1BE36022-031A-4CA3-B154-FA0ED7541C6C}" type="slidenum">
              <a:rPr lang="es-ES" altLang="es-ES"/>
              <a:pPr>
                <a:defRPr/>
              </a:pPr>
              <a:t>‹Nº›</a:t>
            </a:fld>
            <a:endParaRPr lang="es-ES" alt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E6E72C84-61D3-4BB0-9315-82A5685160A3}" type="datetimeFigureOut">
              <a:rPr lang="es-ES"/>
              <a:pPr>
                <a:defRPr/>
              </a:pPr>
              <a:t>02/02/2018</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A9C52B1D-9DA5-485B-BFCB-9AF72E750F47}" type="slidenum">
              <a:rPr lang="es-ES" altLang="es-ES"/>
              <a:pPr>
                <a:defRPr/>
              </a:pPr>
              <a:t>‹Nº›</a:t>
            </a:fld>
            <a:endParaRPr lang="es-ES" alt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altLang="es-ES" smtClean="0"/>
              <a:t>Haga clic para modificar el estilo de título del patrón</a:t>
            </a:r>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ltLang="es-ES" smtClean="0"/>
              <a:t>Haga clic para modificar el estilo de texto del patrón</a:t>
            </a:r>
          </a:p>
          <a:p>
            <a:pPr lvl="1"/>
            <a:r>
              <a:rPr lang="es-ES" altLang="es-ES" smtClean="0"/>
              <a:t>Segundo nivel</a:t>
            </a:r>
          </a:p>
          <a:p>
            <a:pPr lvl="2"/>
            <a:r>
              <a:rPr lang="es-ES" altLang="es-ES" smtClean="0"/>
              <a:t>Tercer nivel</a:t>
            </a:r>
          </a:p>
          <a:p>
            <a:pPr lvl="3"/>
            <a:r>
              <a:rPr lang="es-ES" altLang="es-ES" smtClean="0"/>
              <a:t>Cuarto nivel</a:t>
            </a:r>
          </a:p>
          <a:p>
            <a:pPr lvl="4"/>
            <a:r>
              <a:rPr lang="es-ES" altLang="es-ES"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D82CF970-BFC6-43FA-9839-4FB61810299D}" type="datetimeFigureOut">
              <a:rPr lang="es-ES"/>
              <a:pPr>
                <a:defRPr/>
              </a:pPr>
              <a:t>02/02/2018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itchFamily="34" charset="0"/>
              </a:defRPr>
            </a:lvl1pPr>
          </a:lstStyle>
          <a:p>
            <a:pPr>
              <a:defRPr/>
            </a:pPr>
            <a:fld id="{BB0E4C19-936E-4755-AD76-E06163BB5AEE}" type="slidenum">
              <a:rPr lang="es-ES" altLang="es-ES"/>
              <a:pPr>
                <a:defRPr/>
              </a:pPr>
              <a:t>‹Nº›</a:t>
            </a:fld>
            <a:endParaRPr lang="es-ES" alt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Título"/>
          <p:cNvSpPr>
            <a:spLocks noGrp="1"/>
          </p:cNvSpPr>
          <p:nvPr>
            <p:ph type="ctrTitle"/>
          </p:nvPr>
        </p:nvSpPr>
        <p:spPr>
          <a:xfrm>
            <a:off x="179388" y="333375"/>
            <a:ext cx="8713787" cy="5903913"/>
          </a:xfrm>
        </p:spPr>
        <p:txBody>
          <a:bodyPr/>
          <a:lstStyle/>
          <a:p>
            <a:pPr eaLnBrk="1" hangingPunct="1"/>
            <a:r>
              <a:rPr lang="es-ES_tradnl" altLang="es-ES" sz="3200" b="1" smtClean="0">
                <a:latin typeface="Arial" charset="0"/>
                <a:cs typeface="Arial" charset="0"/>
              </a:rPr>
              <a:t>Universidad Agraria de La Habana</a:t>
            </a:r>
            <a:br>
              <a:rPr lang="es-ES_tradnl" altLang="es-ES" sz="3200" b="1" smtClean="0">
                <a:latin typeface="Arial" charset="0"/>
                <a:cs typeface="Arial" charset="0"/>
              </a:rPr>
            </a:br>
            <a:r>
              <a:rPr lang="es-ES_tradnl" altLang="es-ES" sz="3200" b="1" smtClean="0">
                <a:latin typeface="Arial" charset="0"/>
                <a:cs typeface="Arial" charset="0"/>
              </a:rPr>
              <a:t>Instituto Nacional de Ciencias Agrícolas</a:t>
            </a:r>
            <a:br>
              <a:rPr lang="es-ES_tradnl" altLang="es-ES" sz="3200" b="1" smtClean="0">
                <a:latin typeface="Arial" charset="0"/>
                <a:cs typeface="Arial" charset="0"/>
              </a:rPr>
            </a:br>
            <a:r>
              <a:rPr lang="es-ES_tradnl" altLang="es-ES" sz="3200" b="1" smtClean="0">
                <a:latin typeface="Arial" charset="0"/>
                <a:cs typeface="Arial" charset="0"/>
              </a:rPr>
              <a:t/>
            </a:r>
            <a:br>
              <a:rPr lang="es-ES_tradnl" altLang="es-ES" sz="3200" b="1" smtClean="0">
                <a:latin typeface="Arial" charset="0"/>
                <a:cs typeface="Arial" charset="0"/>
              </a:rPr>
            </a:br>
            <a:r>
              <a:rPr lang="es-ES_tradnl" altLang="es-ES" sz="3200" b="1" smtClean="0">
                <a:latin typeface="Arial" charset="0"/>
                <a:cs typeface="Arial" charset="0"/>
              </a:rPr>
              <a:t/>
            </a:r>
            <a:br>
              <a:rPr lang="es-ES_tradnl" altLang="es-ES" sz="3200" b="1" smtClean="0">
                <a:latin typeface="Arial" charset="0"/>
                <a:cs typeface="Arial" charset="0"/>
              </a:rPr>
            </a:br>
            <a:r>
              <a:rPr lang="es-ES_tradnl" altLang="es-ES" sz="3200" b="1" smtClean="0">
                <a:latin typeface="Arial" charset="0"/>
                <a:cs typeface="Arial" charset="0"/>
              </a:rPr>
              <a:t/>
            </a:r>
            <a:br>
              <a:rPr lang="es-ES_tradnl" altLang="es-ES" sz="3200" b="1" smtClean="0">
                <a:latin typeface="Arial" charset="0"/>
                <a:cs typeface="Arial" charset="0"/>
              </a:rPr>
            </a:br>
            <a:r>
              <a:rPr lang="es-MX" altLang="es-ES" sz="3200" b="1" i="1" smtClean="0">
                <a:latin typeface="Arial" charset="0"/>
                <a:cs typeface="Arial" charset="0"/>
              </a:rPr>
              <a:t>PROGRAMA DE DOCTORADO</a:t>
            </a:r>
            <a:r>
              <a:rPr lang="es-ES" altLang="es-ES" sz="3200" b="1" smtClean="0">
                <a:latin typeface="Arial" charset="0"/>
                <a:cs typeface="Arial" charset="0"/>
              </a:rPr>
              <a:t/>
            </a:r>
            <a:br>
              <a:rPr lang="es-ES" altLang="es-ES" sz="3200" b="1" smtClean="0">
                <a:latin typeface="Arial" charset="0"/>
                <a:cs typeface="Arial" charset="0"/>
              </a:rPr>
            </a:br>
            <a:r>
              <a:rPr lang="es-MX" altLang="es-ES" sz="3200" b="1" i="1" smtClean="0">
                <a:latin typeface="Arial" charset="0"/>
                <a:cs typeface="Arial" charset="0"/>
              </a:rPr>
              <a:t>en</a:t>
            </a:r>
            <a:br>
              <a:rPr lang="es-MX" altLang="es-ES" sz="3200" b="1" i="1" smtClean="0">
                <a:latin typeface="Arial" charset="0"/>
                <a:cs typeface="Arial" charset="0"/>
              </a:rPr>
            </a:br>
            <a:r>
              <a:rPr lang="es-MX" altLang="es-ES" sz="3200" b="1" i="1" smtClean="0">
                <a:latin typeface="Arial" charset="0"/>
                <a:cs typeface="Arial" charset="0"/>
              </a:rPr>
              <a:t>Producción Agrícola Sostenible</a:t>
            </a:r>
            <a:endParaRPr lang="es-ES" altLang="es-ES" sz="3200" smtClean="0">
              <a:latin typeface="Arial" charset="0"/>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684213" y="549275"/>
            <a:ext cx="7559675" cy="6186488"/>
          </a:xfrm>
          <a:prstGeom prst="rect">
            <a:avLst/>
          </a:prstGeom>
          <a:noFill/>
        </p:spPr>
        <p:txBody>
          <a:bodyPr>
            <a:spAutoFit/>
          </a:bodyPr>
          <a:lstStyle/>
          <a:p>
            <a:pPr>
              <a:defRPr/>
            </a:pPr>
            <a:r>
              <a:rPr lang="es-ES_tradnl" altLang="es-ES" b="1" dirty="0">
                <a:latin typeface="Arial" panose="020B0604020202020204" pitchFamily="34" charset="0"/>
                <a:cs typeface="Arial" panose="020B0604020202020204" pitchFamily="34" charset="0"/>
              </a:rPr>
              <a:t>c) </a:t>
            </a:r>
            <a:r>
              <a:rPr lang="es-ES_tradnl" altLang="es-ES" b="1" dirty="0" err="1">
                <a:latin typeface="Arial" panose="020B0604020202020204" pitchFamily="34" charset="0"/>
                <a:cs typeface="Arial" panose="020B0604020202020204" pitchFamily="34" charset="0"/>
              </a:rPr>
              <a:t>Bioproductos</a:t>
            </a:r>
            <a:r>
              <a:rPr lang="es-ES_tradnl" altLang="es-ES" b="1" dirty="0">
                <a:latin typeface="Arial" panose="020B0604020202020204" pitchFamily="34" charset="0"/>
                <a:cs typeface="Arial" panose="020B0604020202020204" pitchFamily="34" charset="0"/>
              </a:rPr>
              <a:t> de Uso Agrícola</a:t>
            </a:r>
            <a:r>
              <a:rPr lang="es-ES_tradnl" altLang="es-ES" dirty="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defRPr/>
            </a:pPr>
            <a:r>
              <a:rPr lang="es-ES" dirty="0">
                <a:latin typeface="Arial" panose="020B0604020202020204" pitchFamily="34" charset="0"/>
              </a:rPr>
              <a:t>El aislamiento, identificación, caracterización y evaluación de cepas, ante diferentes condiciones </a:t>
            </a:r>
            <a:r>
              <a:rPr lang="es-ES" dirty="0" err="1">
                <a:latin typeface="Arial" panose="020B0604020202020204" pitchFamily="34" charset="0"/>
              </a:rPr>
              <a:t>edafoclimáticas</a:t>
            </a:r>
            <a:r>
              <a:rPr lang="es-ES" dirty="0">
                <a:latin typeface="Arial" panose="020B0604020202020204" pitchFamily="34" charset="0"/>
              </a:rPr>
              <a:t>.</a:t>
            </a:r>
          </a:p>
          <a:p>
            <a:pPr marL="285750" indent="-285750" algn="just">
              <a:buFont typeface="Arial" panose="020B0604020202020204" pitchFamily="34" charset="0"/>
              <a:buChar char="•"/>
              <a:defRPr/>
            </a:pPr>
            <a:r>
              <a:rPr lang="es-ES" dirty="0">
                <a:latin typeface="Arial" panose="020B0604020202020204" pitchFamily="34" charset="0"/>
              </a:rPr>
              <a:t>La recomendación de cepas eficientes de HMA  y bacterias para los principales suelos y cultivos del país.</a:t>
            </a:r>
          </a:p>
          <a:p>
            <a:pPr marL="285750" indent="-285750" algn="just">
              <a:buFont typeface="Arial" panose="020B0604020202020204" pitchFamily="34" charset="0"/>
              <a:buChar char="•"/>
              <a:defRPr/>
            </a:pPr>
            <a:r>
              <a:rPr lang="es-MX" dirty="0">
                <a:latin typeface="Arial" panose="020B0604020202020204" pitchFamily="34" charset="0"/>
              </a:rPr>
              <a:t>La obtención de tecnologías, a base de microorganismos del suelo y diferentes </a:t>
            </a:r>
            <a:r>
              <a:rPr lang="es-MX" dirty="0" err="1">
                <a:latin typeface="Arial" panose="020B0604020202020204" pitchFamily="34" charset="0"/>
              </a:rPr>
              <a:t>oligosacarinas</a:t>
            </a:r>
            <a:r>
              <a:rPr lang="es-MX" dirty="0">
                <a:latin typeface="Arial" panose="020B0604020202020204" pitchFamily="34" charset="0"/>
              </a:rPr>
              <a:t>, que garanticen la nutrición y la salud de las plantas.</a:t>
            </a:r>
            <a:endParaRPr lang="es-ES" dirty="0">
              <a:latin typeface="Arial" panose="020B0604020202020204" pitchFamily="34" charset="0"/>
            </a:endParaRPr>
          </a:p>
          <a:p>
            <a:pPr marL="285750" indent="-285750" algn="just">
              <a:buFont typeface="Arial" panose="020B0604020202020204" pitchFamily="34" charset="0"/>
              <a:buChar char="•"/>
              <a:defRPr/>
            </a:pPr>
            <a:r>
              <a:rPr lang="es-ES" dirty="0">
                <a:latin typeface="Arial" panose="020B0604020202020204" pitchFamily="34" charset="0"/>
              </a:rPr>
              <a:t>El establecimiento de p</a:t>
            </a:r>
            <a:r>
              <a:rPr lang="es-MX" dirty="0">
                <a:latin typeface="Arial" panose="020B0604020202020204" pitchFamily="34" charset="0"/>
              </a:rPr>
              <a:t>r</a:t>
            </a:r>
            <a:r>
              <a:rPr lang="es-ES" dirty="0" err="1">
                <a:latin typeface="Arial" panose="020B0604020202020204" pitchFamily="34" charset="0"/>
              </a:rPr>
              <a:t>otocolos</a:t>
            </a:r>
            <a:r>
              <a:rPr lang="es-ES" dirty="0">
                <a:latin typeface="Arial" panose="020B0604020202020204" pitchFamily="34" charset="0"/>
              </a:rPr>
              <a:t> de manejo conjunto de </a:t>
            </a:r>
            <a:r>
              <a:rPr lang="es-ES" dirty="0" err="1">
                <a:latin typeface="Arial" panose="020B0604020202020204" pitchFamily="34" charset="0"/>
              </a:rPr>
              <a:t>biofertilizantes</a:t>
            </a:r>
            <a:r>
              <a:rPr lang="es-ES" dirty="0">
                <a:latin typeface="Arial" panose="020B0604020202020204" pitchFamily="34" charset="0"/>
              </a:rPr>
              <a:t> y </a:t>
            </a:r>
            <a:r>
              <a:rPr lang="es-ES" dirty="0" err="1">
                <a:latin typeface="Arial" panose="020B0604020202020204" pitchFamily="34" charset="0"/>
              </a:rPr>
              <a:t>bioestimulantes</a:t>
            </a:r>
            <a:r>
              <a:rPr lang="es-ES" dirty="0">
                <a:latin typeface="Arial" panose="020B0604020202020204" pitchFamily="34" charset="0"/>
              </a:rPr>
              <a:t>.</a:t>
            </a:r>
          </a:p>
          <a:p>
            <a:pPr marL="285750" indent="-285750" algn="just">
              <a:buFont typeface="Arial" panose="020B0604020202020204" pitchFamily="34" charset="0"/>
              <a:buChar char="•"/>
              <a:defRPr/>
            </a:pPr>
            <a:r>
              <a:rPr lang="es-ES" dirty="0">
                <a:latin typeface="Arial" panose="020B0604020202020204" pitchFamily="34" charset="0"/>
              </a:rPr>
              <a:t>La </a:t>
            </a:r>
            <a:r>
              <a:rPr lang="es-ES" dirty="0" err="1">
                <a:latin typeface="Arial" panose="020B0604020202020204" pitchFamily="34" charset="0"/>
              </a:rPr>
              <a:t>disminuirción</a:t>
            </a:r>
            <a:r>
              <a:rPr lang="es-ES" dirty="0">
                <a:latin typeface="Arial" panose="020B0604020202020204" pitchFamily="34" charset="0"/>
              </a:rPr>
              <a:t> del daño por algunas plagas y enfermedades en cultivos </a:t>
            </a:r>
            <a:r>
              <a:rPr lang="es-ES" dirty="0" err="1">
                <a:latin typeface="Arial" panose="020B0604020202020204" pitchFamily="34" charset="0"/>
              </a:rPr>
              <a:t>biofertilizados</a:t>
            </a:r>
            <a:r>
              <a:rPr lang="es-ES" dirty="0">
                <a:latin typeface="Arial" panose="020B0604020202020204" pitchFamily="34" charset="0"/>
              </a:rPr>
              <a:t> </a:t>
            </a:r>
            <a:r>
              <a:rPr lang="es-ES" dirty="0" err="1">
                <a:latin typeface="Arial" panose="020B0604020202020204" pitchFamily="34" charset="0"/>
              </a:rPr>
              <a:t>ó</a:t>
            </a:r>
            <a:r>
              <a:rPr lang="es-ES" dirty="0">
                <a:latin typeface="Arial" panose="020B0604020202020204" pitchFamily="34" charset="0"/>
              </a:rPr>
              <a:t> </a:t>
            </a:r>
            <a:r>
              <a:rPr lang="es-ES" dirty="0" err="1">
                <a:latin typeface="Arial" panose="020B0604020202020204" pitchFamily="34" charset="0"/>
              </a:rPr>
              <a:t>bioestimulados</a:t>
            </a:r>
            <a:r>
              <a:rPr lang="es-ES" dirty="0">
                <a:latin typeface="Arial" panose="020B0604020202020204" pitchFamily="34" charset="0"/>
              </a:rPr>
              <a:t>.</a:t>
            </a:r>
          </a:p>
          <a:p>
            <a:pPr marL="285750" indent="-285750" algn="just">
              <a:buFont typeface="Arial" panose="020B0604020202020204" pitchFamily="34" charset="0"/>
              <a:buChar char="•"/>
              <a:defRPr/>
            </a:pPr>
            <a:r>
              <a:rPr lang="es-ES" dirty="0">
                <a:latin typeface="Arial" panose="020B0604020202020204" pitchFamily="34" charset="0"/>
              </a:rPr>
              <a:t>El establecimiento de metodologías que incluyan los </a:t>
            </a:r>
            <a:r>
              <a:rPr lang="es-ES" dirty="0" err="1">
                <a:latin typeface="Arial" panose="020B0604020202020204" pitchFamily="34" charset="0"/>
              </a:rPr>
              <a:t>bioestimulantes</a:t>
            </a:r>
            <a:r>
              <a:rPr lang="es-ES" dirty="0">
                <a:latin typeface="Arial" panose="020B0604020202020204" pitchFamily="34" charset="0"/>
              </a:rPr>
              <a:t> y </a:t>
            </a:r>
            <a:r>
              <a:rPr lang="es-ES" dirty="0" err="1">
                <a:latin typeface="Arial" panose="020B0604020202020204" pitchFamily="34" charset="0"/>
              </a:rPr>
              <a:t>biofertilizantes</a:t>
            </a:r>
            <a:r>
              <a:rPr lang="es-ES" dirty="0">
                <a:latin typeface="Arial" panose="020B0604020202020204" pitchFamily="34" charset="0"/>
              </a:rPr>
              <a:t> en la propagación y multiplicación </a:t>
            </a:r>
            <a:r>
              <a:rPr lang="es-ES" i="1" dirty="0">
                <a:latin typeface="Arial" panose="020B0604020202020204" pitchFamily="34" charset="0"/>
              </a:rPr>
              <a:t>in vitro</a:t>
            </a:r>
            <a:r>
              <a:rPr lang="es-ES" dirty="0">
                <a:latin typeface="Arial" panose="020B0604020202020204" pitchFamily="34" charset="0"/>
              </a:rPr>
              <a:t> y </a:t>
            </a:r>
            <a:r>
              <a:rPr lang="es-ES" i="1" dirty="0">
                <a:latin typeface="Arial" panose="020B0604020202020204" pitchFamily="34" charset="0"/>
              </a:rPr>
              <a:t>ex vitro</a:t>
            </a:r>
            <a:r>
              <a:rPr lang="es-ES" dirty="0">
                <a:latin typeface="Arial" panose="020B0604020202020204" pitchFamily="34" charset="0"/>
              </a:rPr>
              <a:t> de plantas de interés económico.</a:t>
            </a:r>
          </a:p>
          <a:p>
            <a:pPr marL="285750" indent="-285750" algn="just">
              <a:buFont typeface="Arial" panose="020B0604020202020204" pitchFamily="34" charset="0"/>
              <a:buChar char="•"/>
              <a:defRPr/>
            </a:pPr>
            <a:r>
              <a:rPr lang="es-ES" dirty="0">
                <a:latin typeface="Arial" panose="020B0604020202020204" pitchFamily="34" charset="0"/>
              </a:rPr>
              <a:t>La definición de los mecanismos de acción </a:t>
            </a:r>
            <a:r>
              <a:rPr lang="es-ES" dirty="0" err="1">
                <a:latin typeface="Arial" panose="020B0604020202020204" pitchFamily="34" charset="0"/>
              </a:rPr>
              <a:t>antiestrés</a:t>
            </a:r>
            <a:r>
              <a:rPr lang="es-ES" dirty="0">
                <a:latin typeface="Arial" panose="020B0604020202020204" pitchFamily="34" charset="0"/>
              </a:rPr>
              <a:t> de los </a:t>
            </a:r>
            <a:r>
              <a:rPr lang="es-ES" dirty="0" err="1">
                <a:latin typeface="Arial" panose="020B0604020202020204" pitchFamily="34" charset="0"/>
              </a:rPr>
              <a:t>bioestimulantes</a:t>
            </a:r>
            <a:r>
              <a:rPr lang="es-ES" dirty="0">
                <a:latin typeface="Arial" panose="020B0604020202020204" pitchFamily="34" charset="0"/>
              </a:rPr>
              <a:t> y </a:t>
            </a:r>
            <a:r>
              <a:rPr lang="es-ES" dirty="0" err="1">
                <a:latin typeface="Arial" panose="020B0604020202020204" pitchFamily="34" charset="0"/>
              </a:rPr>
              <a:t>biofertilizantes</a:t>
            </a:r>
            <a:r>
              <a:rPr lang="es-ES" dirty="0">
                <a:latin typeface="Arial" panose="020B0604020202020204" pitchFamily="34" charset="0"/>
              </a:rPr>
              <a:t> mediante estudios bioquímicos, fisiológicos y moleculares en las plantas.</a:t>
            </a:r>
          </a:p>
          <a:p>
            <a:pPr marL="285750" indent="-285750" algn="just">
              <a:buFont typeface="Arial" panose="020B0604020202020204" pitchFamily="34" charset="0"/>
              <a:buChar char="•"/>
              <a:defRPr/>
            </a:pPr>
            <a:r>
              <a:rPr lang="es-ES" dirty="0">
                <a:latin typeface="Arial" panose="020B0604020202020204" pitchFamily="34" charset="0"/>
              </a:rPr>
              <a:t>La validación y generalización de los </a:t>
            </a:r>
            <a:r>
              <a:rPr lang="es-ES" dirty="0" err="1">
                <a:latin typeface="Arial" panose="020B0604020202020204" pitchFamily="34" charset="0"/>
              </a:rPr>
              <a:t>bioproductos</a:t>
            </a:r>
            <a:r>
              <a:rPr lang="es-ES" dirty="0">
                <a:latin typeface="Arial" panose="020B0604020202020204" pitchFamily="34" charset="0"/>
              </a:rPr>
              <a:t> en las tecnologías de cultivos de importancia económica.</a:t>
            </a:r>
          </a:p>
          <a:p>
            <a:pPr>
              <a:defRPr/>
            </a:pPr>
            <a:endParaRPr lang="es-ES_tradnl" altLang="es-ES" dirty="0">
              <a:latin typeface="Arial" panose="020B0604020202020204" pitchFamily="34" charset="0"/>
              <a:cs typeface="Arial" panose="020B0604020202020204" pitchFamily="34" charset="0"/>
            </a:endParaRPr>
          </a:p>
          <a:p>
            <a:pPr>
              <a:defRPr/>
            </a:pPr>
            <a:endParaRPr lang="es-ES" dirty="0">
              <a:latin typeface="Arial" panose="020B060402020202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611188" y="692150"/>
            <a:ext cx="7632700" cy="4802188"/>
          </a:xfrm>
          <a:prstGeom prst="rect">
            <a:avLst/>
          </a:prstGeom>
          <a:noFill/>
        </p:spPr>
        <p:txBody>
          <a:bodyPr>
            <a:spAutoFit/>
          </a:bodyPr>
          <a:lstStyle/>
          <a:p>
            <a:pPr>
              <a:defRPr/>
            </a:pPr>
            <a:r>
              <a:rPr lang="es-ES_tradnl" altLang="es-ES" b="1" dirty="0">
                <a:latin typeface="Arial" panose="020B0604020202020204" pitchFamily="34" charset="0"/>
                <a:cs typeface="Arial" panose="020B0604020202020204" pitchFamily="34" charset="0"/>
              </a:rPr>
              <a:t>d) Mejoramiento Genético de los Cultivos.</a:t>
            </a:r>
          </a:p>
          <a:p>
            <a:pPr marL="285750" indent="-285750" algn="just">
              <a:buFont typeface="Arial" panose="020B0604020202020204" pitchFamily="34" charset="0"/>
              <a:buChar char="•"/>
              <a:defRPr/>
            </a:pPr>
            <a:r>
              <a:rPr lang="es-MX" dirty="0">
                <a:latin typeface="Arial" panose="020B0604020202020204" pitchFamily="34" charset="0"/>
              </a:rPr>
              <a:t>La recolección, caracterización y evaluación del germoplasma vegetal, como pasos esenciales en cualquier programa eficiente de mejoramiento</a:t>
            </a:r>
            <a:endParaRPr lang="es-ES" dirty="0">
              <a:latin typeface="Arial" panose="020B0604020202020204" pitchFamily="34" charset="0"/>
            </a:endParaRPr>
          </a:p>
          <a:p>
            <a:pPr marL="285750" indent="-285750" algn="just">
              <a:buFont typeface="Arial" panose="020B0604020202020204" pitchFamily="34" charset="0"/>
              <a:buChar char="•"/>
              <a:defRPr/>
            </a:pPr>
            <a:r>
              <a:rPr lang="es-MX" dirty="0">
                <a:latin typeface="Arial" panose="020B0604020202020204" pitchFamily="34" charset="0"/>
              </a:rPr>
              <a:t>La utilización de la biotecnología vegetal como herramienta que permite la selección directa del genotipo por medio de instrumentos y tecnologías moleculares, incluidas la selección con ayuda de marcadores.</a:t>
            </a:r>
            <a:endParaRPr lang="es-ES" dirty="0">
              <a:latin typeface="Arial" panose="020B0604020202020204" pitchFamily="34" charset="0"/>
            </a:endParaRPr>
          </a:p>
          <a:p>
            <a:pPr marL="285750" indent="-285750" algn="just">
              <a:buFont typeface="Arial" panose="020B0604020202020204" pitchFamily="34" charset="0"/>
              <a:buChar char="•"/>
              <a:defRPr/>
            </a:pPr>
            <a:r>
              <a:rPr lang="es-MX" dirty="0">
                <a:latin typeface="Arial" panose="020B0604020202020204" pitchFamily="34" charset="0"/>
              </a:rPr>
              <a:t>La evaluación de la biodiversidad, para desarrollar cultivos adaptados a entornos rigurosos caracterizados por presiones abióticas, como la sequía y la salinidad, y para desarrollar cultivos resistentes a presiones bióticas como las enfermedades y plagas.</a:t>
            </a:r>
            <a:endParaRPr lang="es-ES" dirty="0">
              <a:latin typeface="Arial" panose="020B0604020202020204" pitchFamily="34" charset="0"/>
            </a:endParaRPr>
          </a:p>
          <a:p>
            <a:pPr marL="285750" indent="-285750" algn="just">
              <a:buFont typeface="Arial" panose="020B0604020202020204" pitchFamily="34" charset="0"/>
              <a:buChar char="•"/>
              <a:defRPr/>
            </a:pPr>
            <a:r>
              <a:rPr lang="es-MX" dirty="0">
                <a:latin typeface="Arial" panose="020B0604020202020204" pitchFamily="34" charset="0"/>
              </a:rPr>
              <a:t>La participación en programa de mejora genética de los cultivos mediante la producción de semillas botánicas y </a:t>
            </a:r>
            <a:r>
              <a:rPr lang="es-MX" dirty="0" err="1">
                <a:latin typeface="Arial" panose="020B0604020202020204" pitchFamily="34" charset="0"/>
              </a:rPr>
              <a:t>agámicas</a:t>
            </a:r>
            <a:r>
              <a:rPr lang="es-MX" dirty="0">
                <a:latin typeface="Arial" panose="020B0604020202020204" pitchFamily="34" charset="0"/>
              </a:rPr>
              <a:t>.</a:t>
            </a:r>
            <a:endParaRPr lang="es-ES" dirty="0">
              <a:latin typeface="Arial" panose="020B0604020202020204" pitchFamily="34" charset="0"/>
            </a:endParaRPr>
          </a:p>
          <a:p>
            <a:pPr marL="285750" indent="-285750" algn="just">
              <a:buFont typeface="Arial" panose="020B0604020202020204" pitchFamily="34" charset="0"/>
              <a:buChar char="•"/>
              <a:defRPr/>
            </a:pPr>
            <a:r>
              <a:rPr lang="es-MX" dirty="0">
                <a:latin typeface="Arial" panose="020B0604020202020204" pitchFamily="34" charset="0"/>
              </a:rPr>
              <a:t>El desarrollo de esquemas de mejoramiento genético con participación de productores de especies </a:t>
            </a:r>
            <a:r>
              <a:rPr lang="es-MX" dirty="0" err="1">
                <a:latin typeface="Arial" panose="020B0604020202020204" pitchFamily="34" charset="0"/>
              </a:rPr>
              <a:t>alógamas</a:t>
            </a:r>
            <a:r>
              <a:rPr lang="es-MX" dirty="0">
                <a:latin typeface="Arial" panose="020B0604020202020204" pitchFamily="34" charset="0"/>
              </a:rPr>
              <a:t> y </a:t>
            </a:r>
            <a:r>
              <a:rPr lang="es-MX" dirty="0" err="1">
                <a:latin typeface="Arial" panose="020B0604020202020204" pitchFamily="34" charset="0"/>
              </a:rPr>
              <a:t>autógamas</a:t>
            </a:r>
            <a:r>
              <a:rPr lang="es-MX" dirty="0">
                <a:latin typeface="Arial" panose="020B0604020202020204" pitchFamily="34" charset="0"/>
              </a:rPr>
              <a:t>. </a:t>
            </a:r>
            <a:endParaRPr lang="es-ES" dirty="0">
              <a:latin typeface="Arial" panose="020B0604020202020204" pitchFamily="34" charset="0"/>
            </a:endParaRPr>
          </a:p>
          <a:p>
            <a:pPr>
              <a:defRPr/>
            </a:pPr>
            <a:endParaRPr lang="es-ES" dirty="0">
              <a:latin typeface="Arial" panose="020B060402020202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611188" y="836613"/>
            <a:ext cx="7993062" cy="5354637"/>
          </a:xfrm>
          <a:prstGeom prst="rect">
            <a:avLst/>
          </a:prstGeom>
          <a:noFill/>
        </p:spPr>
        <p:txBody>
          <a:bodyPr>
            <a:spAutoFit/>
          </a:bodyPr>
          <a:lstStyle/>
          <a:p>
            <a:pPr>
              <a:defRPr/>
            </a:pPr>
            <a:r>
              <a:rPr lang="es-ES_tradnl" altLang="es-ES" b="1" dirty="0">
                <a:latin typeface="Arial" panose="020B0604020202020204" pitchFamily="34" charset="0"/>
                <a:cs typeface="Arial" panose="020B0604020202020204" pitchFamily="34" charset="0"/>
              </a:rPr>
              <a:t>e) Innovación Agropecuaria Local.</a:t>
            </a:r>
          </a:p>
          <a:p>
            <a:pPr marL="285750" indent="-285750" algn="just">
              <a:buFont typeface="Arial" panose="020B0604020202020204" pitchFamily="34" charset="0"/>
              <a:buChar char="•"/>
              <a:defRPr/>
            </a:pPr>
            <a:r>
              <a:rPr lang="es-MX" dirty="0">
                <a:latin typeface="Arial" panose="020B0604020202020204" pitchFamily="34" charset="0"/>
              </a:rPr>
              <a:t>La gestión de componentes de la cadena agroalimentaria en los programas agrarios y local sostenible adaptados al Cambio Climático.</a:t>
            </a:r>
            <a:endParaRPr lang="es-ES" dirty="0">
              <a:latin typeface="Arial" panose="020B0604020202020204" pitchFamily="34" charset="0"/>
            </a:endParaRPr>
          </a:p>
          <a:p>
            <a:pPr marL="285750" indent="-285750" algn="just">
              <a:buFont typeface="Arial" panose="020B0604020202020204" pitchFamily="34" charset="0"/>
              <a:buChar char="•"/>
              <a:defRPr/>
            </a:pPr>
            <a:r>
              <a:rPr lang="es-MX" dirty="0">
                <a:latin typeface="Arial" panose="020B0604020202020204" pitchFamily="34" charset="0"/>
              </a:rPr>
              <a:t>La gestión del conocimiento y la innovación para el desarrollo rural sostenible.</a:t>
            </a:r>
            <a:endParaRPr lang="es-ES" dirty="0">
              <a:latin typeface="Arial" panose="020B0604020202020204" pitchFamily="34" charset="0"/>
            </a:endParaRPr>
          </a:p>
          <a:p>
            <a:pPr marL="285750" indent="-285750" algn="just">
              <a:buFont typeface="Arial" panose="020B0604020202020204" pitchFamily="34" charset="0"/>
              <a:buChar char="•"/>
              <a:defRPr/>
            </a:pPr>
            <a:r>
              <a:rPr lang="es-MX" dirty="0">
                <a:latin typeface="Arial" panose="020B0604020202020204" pitchFamily="34" charset="0"/>
              </a:rPr>
              <a:t>La educación y comunicación para el desarrollo agrario.</a:t>
            </a:r>
          </a:p>
          <a:p>
            <a:pPr marL="285750" indent="-285750" algn="just">
              <a:buFont typeface="Arial" panose="020B0604020202020204" pitchFamily="34" charset="0"/>
              <a:buChar char="•"/>
              <a:defRPr/>
            </a:pPr>
            <a:r>
              <a:rPr lang="es-MX" dirty="0">
                <a:latin typeface="Arial" panose="020B0604020202020204" pitchFamily="34" charset="0"/>
              </a:rPr>
              <a:t>La gestión de Sistemas Agropecuarios Locales para el desarrollo agrario rural sostenible.</a:t>
            </a:r>
            <a:endParaRPr lang="es-ES" dirty="0">
              <a:latin typeface="Arial" panose="020B0604020202020204" pitchFamily="34" charset="0"/>
            </a:endParaRPr>
          </a:p>
          <a:p>
            <a:pPr marL="285750" indent="-285750" algn="just">
              <a:buFont typeface="Arial" panose="020B0604020202020204" pitchFamily="34" charset="0"/>
              <a:buChar char="•"/>
              <a:defRPr/>
            </a:pPr>
            <a:r>
              <a:rPr lang="es-MX" dirty="0">
                <a:latin typeface="Arial" panose="020B0604020202020204" pitchFamily="34" charset="0"/>
              </a:rPr>
              <a:t>La </a:t>
            </a:r>
            <a:r>
              <a:rPr lang="es-MX" dirty="0" err="1">
                <a:latin typeface="Arial" panose="020B0604020202020204" pitchFamily="34" charset="0"/>
              </a:rPr>
              <a:t>tranversalización</a:t>
            </a:r>
            <a:r>
              <a:rPr lang="es-MX" dirty="0">
                <a:latin typeface="Arial" panose="020B0604020202020204" pitchFamily="34" charset="0"/>
              </a:rPr>
              <a:t> del enfoque de equidad social y de género para el desarrollo agrario rural sostenible.</a:t>
            </a:r>
            <a:endParaRPr lang="es-ES" dirty="0">
              <a:latin typeface="Arial" panose="020B0604020202020204" pitchFamily="34" charset="0"/>
            </a:endParaRPr>
          </a:p>
          <a:p>
            <a:pPr marL="285750" indent="-285750" algn="just">
              <a:buFont typeface="Arial" panose="020B0604020202020204" pitchFamily="34" charset="0"/>
              <a:buChar char="•"/>
              <a:defRPr/>
            </a:pPr>
            <a:r>
              <a:rPr lang="es-MX" dirty="0">
                <a:latin typeface="Arial" panose="020B0604020202020204" pitchFamily="34" charset="0"/>
              </a:rPr>
              <a:t>Las redes de innovación agropecuaria local. Su creación, estudio, evaluación de impactos y sistematización de proceso.</a:t>
            </a:r>
            <a:endParaRPr lang="es-ES" dirty="0">
              <a:latin typeface="Arial" panose="020B0604020202020204" pitchFamily="34" charset="0"/>
            </a:endParaRPr>
          </a:p>
          <a:p>
            <a:pPr marL="285750" indent="-285750" algn="just">
              <a:buFont typeface="Arial" panose="020B0604020202020204" pitchFamily="34" charset="0"/>
              <a:buChar char="•"/>
              <a:defRPr/>
            </a:pPr>
            <a:r>
              <a:rPr lang="es-MX" dirty="0">
                <a:latin typeface="Arial" panose="020B0604020202020204" pitchFamily="34" charset="0"/>
              </a:rPr>
              <a:t>La gestión de desarrollo comunitario para la innovación  agropecuaria local (cultura agraria, articulación de actores, participación, iniciativas económicas, proyectos y programas, estrategias).</a:t>
            </a:r>
            <a:endParaRPr lang="es-ES" dirty="0">
              <a:latin typeface="Arial" panose="020B0604020202020204" pitchFamily="34" charset="0"/>
            </a:endParaRPr>
          </a:p>
          <a:p>
            <a:pPr marL="285750" indent="-285750" algn="just">
              <a:buFont typeface="Arial" panose="020B0604020202020204" pitchFamily="34" charset="0"/>
              <a:buChar char="•"/>
              <a:defRPr/>
            </a:pPr>
            <a:r>
              <a:rPr lang="es-MX" dirty="0">
                <a:latin typeface="Arial" panose="020B0604020202020204" pitchFamily="34" charset="0"/>
              </a:rPr>
              <a:t>La creación de métodos particulares de investigación, que consideren un enfoque sistémico, participativo, </a:t>
            </a:r>
            <a:r>
              <a:rPr lang="es-MX" dirty="0" err="1">
                <a:latin typeface="Arial" panose="020B0604020202020204" pitchFamily="34" charset="0"/>
              </a:rPr>
              <a:t>multiactoral</a:t>
            </a:r>
            <a:r>
              <a:rPr lang="es-MX" dirty="0">
                <a:latin typeface="Arial" panose="020B0604020202020204" pitchFamily="34" charset="0"/>
              </a:rPr>
              <a:t> y </a:t>
            </a:r>
            <a:r>
              <a:rPr lang="es-MX" dirty="0" err="1">
                <a:latin typeface="Arial" panose="020B0604020202020204" pitchFamily="34" charset="0"/>
              </a:rPr>
              <a:t>transdiciplinario</a:t>
            </a:r>
            <a:r>
              <a:rPr lang="es-MX" dirty="0">
                <a:latin typeface="Arial" panose="020B0604020202020204" pitchFamily="34" charset="0"/>
              </a:rPr>
              <a:t> en el análisis de sistemas de innovación.</a:t>
            </a:r>
            <a:endParaRPr lang="es-ES" dirty="0">
              <a:latin typeface="Arial" panose="020B0604020202020204" pitchFamily="34" charset="0"/>
            </a:endParaRPr>
          </a:p>
          <a:p>
            <a:pPr>
              <a:defRPr/>
            </a:pPr>
            <a:endParaRPr lang="es-ES" dirty="0">
              <a:latin typeface="Arial" panose="020B0604020202020204"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68313" y="404813"/>
            <a:ext cx="7991475" cy="6186487"/>
          </a:xfrm>
          <a:prstGeom prst="rect">
            <a:avLst/>
          </a:prstGeom>
          <a:noFill/>
        </p:spPr>
        <p:txBody>
          <a:bodyPr>
            <a:spAutoFit/>
          </a:bodyPr>
          <a:lstStyle/>
          <a:p>
            <a:pPr>
              <a:defRPr/>
            </a:pPr>
            <a:r>
              <a:rPr lang="es-ES_tradnl" altLang="es-ES" b="1" dirty="0">
                <a:latin typeface="Arial" panose="020B0604020202020204" pitchFamily="34" charset="0"/>
                <a:cs typeface="Arial" panose="020B0604020202020204" pitchFamily="34" charset="0"/>
              </a:rPr>
              <a:t>f) </a:t>
            </a:r>
            <a:r>
              <a:rPr lang="es-ES_tradnl" altLang="es-ES" b="1" dirty="0" err="1">
                <a:latin typeface="Arial" panose="020B0604020202020204" pitchFamily="34" charset="0"/>
                <a:cs typeface="Arial" panose="020B0604020202020204" pitchFamily="34" charset="0"/>
              </a:rPr>
              <a:t>Ecofisiología</a:t>
            </a:r>
            <a:r>
              <a:rPr lang="es-ES_tradnl" altLang="es-ES" b="1" dirty="0">
                <a:latin typeface="Arial" panose="020B0604020202020204" pitchFamily="34" charset="0"/>
                <a:cs typeface="Arial" panose="020B0604020202020204" pitchFamily="34" charset="0"/>
              </a:rPr>
              <a:t> Vegetal.</a:t>
            </a:r>
          </a:p>
          <a:p>
            <a:pPr marL="285750" indent="-285750" algn="just">
              <a:buFont typeface="Arial" panose="020B0604020202020204" pitchFamily="34" charset="0"/>
              <a:buChar char="•"/>
              <a:defRPr/>
            </a:pPr>
            <a:r>
              <a:rPr lang="es-ES_tradnl" dirty="0">
                <a:latin typeface="Arial" panose="020B0604020202020204" pitchFamily="34" charset="0"/>
              </a:rPr>
              <a:t>Las respuestas y/o mecanismos de tolerancia de diferentes especies a </a:t>
            </a:r>
            <a:r>
              <a:rPr lang="es-ES_tradnl" dirty="0">
                <a:latin typeface="Arial" panose="020B0604020202020204" pitchFamily="34" charset="0"/>
              </a:rPr>
              <a:t>condiciones </a:t>
            </a:r>
            <a:r>
              <a:rPr lang="es-ES_tradnl" dirty="0">
                <a:latin typeface="Arial" panose="020B0604020202020204" pitchFamily="34" charset="0"/>
              </a:rPr>
              <a:t>de estrés abióticos, elementos esenciales para predecir y minimizar los efectos provocados por los cambios climáticos y efectos antrópicos. </a:t>
            </a:r>
            <a:endParaRPr lang="es-ES" dirty="0">
              <a:latin typeface="Arial" panose="020B0604020202020204" pitchFamily="34" charset="0"/>
            </a:endParaRPr>
          </a:p>
          <a:p>
            <a:pPr marL="285750" indent="-285750" algn="just">
              <a:buFont typeface="Arial" panose="020B0604020202020204" pitchFamily="34" charset="0"/>
              <a:buChar char="•"/>
              <a:defRPr/>
            </a:pPr>
            <a:r>
              <a:rPr lang="en-US" dirty="0">
                <a:latin typeface="Arial" panose="020B0604020202020204" pitchFamily="34" charset="0"/>
              </a:rPr>
              <a:t>La </a:t>
            </a:r>
            <a:r>
              <a:rPr lang="en-US" dirty="0" err="1">
                <a:latin typeface="Arial" panose="020B0604020202020204" pitchFamily="34" charset="0"/>
              </a:rPr>
              <a:t>influencia</a:t>
            </a:r>
            <a:r>
              <a:rPr lang="en-US" dirty="0">
                <a:latin typeface="Arial" panose="020B0604020202020204" pitchFamily="34" charset="0"/>
              </a:rPr>
              <a:t> de </a:t>
            </a:r>
            <a:r>
              <a:rPr lang="en-US" dirty="0" err="1">
                <a:latin typeface="Arial" panose="020B0604020202020204" pitchFamily="34" charset="0"/>
              </a:rPr>
              <a:t>diferentes</a:t>
            </a:r>
            <a:r>
              <a:rPr lang="en-US" dirty="0">
                <a:latin typeface="Arial" panose="020B0604020202020204" pitchFamily="34" charset="0"/>
              </a:rPr>
              <a:t> </a:t>
            </a:r>
            <a:r>
              <a:rPr lang="en-US" dirty="0" err="1">
                <a:latin typeface="Arial" panose="020B0604020202020204" pitchFamily="34" charset="0"/>
              </a:rPr>
              <a:t>factores</a:t>
            </a:r>
            <a:r>
              <a:rPr lang="en-US" dirty="0">
                <a:latin typeface="Arial" panose="020B0604020202020204" pitchFamily="34" charset="0"/>
              </a:rPr>
              <a:t> </a:t>
            </a:r>
            <a:r>
              <a:rPr lang="en-US" dirty="0" err="1">
                <a:latin typeface="Arial" panose="020B0604020202020204" pitchFamily="34" charset="0"/>
              </a:rPr>
              <a:t>externos</a:t>
            </a:r>
            <a:r>
              <a:rPr lang="en-US" dirty="0">
                <a:latin typeface="Arial" panose="020B0604020202020204" pitchFamily="34" charset="0"/>
              </a:rPr>
              <a:t> del </a:t>
            </a:r>
            <a:r>
              <a:rPr lang="en-US" dirty="0" err="1">
                <a:latin typeface="Arial" panose="020B0604020202020204" pitchFamily="34" charset="0"/>
              </a:rPr>
              <a:t>ambiente</a:t>
            </a:r>
            <a:r>
              <a:rPr lang="en-US" dirty="0">
                <a:latin typeface="Arial" panose="020B0604020202020204" pitchFamily="34" charset="0"/>
              </a:rPr>
              <a:t> </a:t>
            </a:r>
            <a:r>
              <a:rPr lang="en-US" dirty="0" err="1">
                <a:latin typeface="Arial" panose="020B0604020202020204" pitchFamily="34" charset="0"/>
              </a:rPr>
              <a:t>sobre</a:t>
            </a:r>
            <a:r>
              <a:rPr lang="en-US" dirty="0">
                <a:latin typeface="Arial" panose="020B0604020202020204" pitchFamily="34" charset="0"/>
              </a:rPr>
              <a:t> el balance </a:t>
            </a:r>
            <a:r>
              <a:rPr lang="en-US" dirty="0" err="1">
                <a:latin typeface="Arial" panose="020B0604020202020204" pitchFamily="34" charset="0"/>
              </a:rPr>
              <a:t>fotosíntesis-respiración</a:t>
            </a:r>
            <a:r>
              <a:rPr lang="en-US" dirty="0">
                <a:latin typeface="Arial" panose="020B0604020202020204" pitchFamily="34" charset="0"/>
              </a:rPr>
              <a:t> y la </a:t>
            </a:r>
            <a:r>
              <a:rPr lang="en-US" dirty="0" err="1">
                <a:latin typeface="Arial" panose="020B0604020202020204" pitchFamily="34" charset="0"/>
              </a:rPr>
              <a:t>distribución</a:t>
            </a:r>
            <a:r>
              <a:rPr lang="en-US" dirty="0">
                <a:latin typeface="Arial" panose="020B0604020202020204" pitchFamily="34" charset="0"/>
              </a:rPr>
              <a:t> de </a:t>
            </a:r>
            <a:r>
              <a:rPr lang="en-US" dirty="0" err="1">
                <a:latin typeface="Arial" panose="020B0604020202020204" pitchFamily="34" charset="0"/>
              </a:rPr>
              <a:t>fotosintatos</a:t>
            </a:r>
            <a:r>
              <a:rPr lang="en-US" dirty="0">
                <a:latin typeface="Arial" panose="020B0604020202020204" pitchFamily="34" charset="0"/>
              </a:rPr>
              <a:t> </a:t>
            </a:r>
            <a:r>
              <a:rPr lang="en-US" dirty="0" err="1">
                <a:latin typeface="Arial" panose="020B0604020202020204" pitchFamily="34" charset="0"/>
              </a:rPr>
              <a:t>en</a:t>
            </a:r>
            <a:r>
              <a:rPr lang="en-US" dirty="0">
                <a:latin typeface="Arial" panose="020B0604020202020204" pitchFamily="34" charset="0"/>
              </a:rPr>
              <a:t> los </a:t>
            </a:r>
            <a:r>
              <a:rPr lang="en-US" dirty="0" err="1">
                <a:latin typeface="Arial" panose="020B0604020202020204" pitchFamily="34" charset="0"/>
              </a:rPr>
              <a:t>diferentes</a:t>
            </a:r>
            <a:r>
              <a:rPr lang="en-US" dirty="0">
                <a:latin typeface="Arial" panose="020B0604020202020204" pitchFamily="34" charset="0"/>
              </a:rPr>
              <a:t> </a:t>
            </a:r>
            <a:r>
              <a:rPr lang="en-US" dirty="0" err="1">
                <a:latin typeface="Arial" panose="020B0604020202020204" pitchFamily="34" charset="0"/>
              </a:rPr>
              <a:t>sitios</a:t>
            </a:r>
            <a:r>
              <a:rPr lang="en-US" dirty="0">
                <a:latin typeface="Arial" panose="020B0604020202020204" pitchFamily="34" charset="0"/>
              </a:rPr>
              <a:t> de </a:t>
            </a:r>
            <a:r>
              <a:rPr lang="en-US" dirty="0" err="1">
                <a:latin typeface="Arial" panose="020B0604020202020204" pitchFamily="34" charset="0"/>
              </a:rPr>
              <a:t>consumo</a:t>
            </a:r>
            <a:r>
              <a:rPr lang="en-US" dirty="0">
                <a:latin typeface="Arial" panose="020B0604020202020204" pitchFamily="34" charset="0"/>
              </a:rPr>
              <a:t>: </a:t>
            </a:r>
            <a:r>
              <a:rPr lang="en-US" dirty="0" err="1">
                <a:latin typeface="Arial" panose="020B0604020202020204" pitchFamily="34" charset="0"/>
              </a:rPr>
              <a:t>órganos</a:t>
            </a:r>
            <a:r>
              <a:rPr lang="en-US" dirty="0">
                <a:latin typeface="Arial" panose="020B0604020202020204" pitchFamily="34" charset="0"/>
              </a:rPr>
              <a:t> </a:t>
            </a:r>
            <a:r>
              <a:rPr lang="en-US" dirty="0" err="1">
                <a:latin typeface="Arial" panose="020B0604020202020204" pitchFamily="34" charset="0"/>
              </a:rPr>
              <a:t>vegetativos</a:t>
            </a:r>
            <a:r>
              <a:rPr lang="en-US" dirty="0">
                <a:latin typeface="Arial" panose="020B0604020202020204" pitchFamily="34" charset="0"/>
              </a:rPr>
              <a:t>, </a:t>
            </a:r>
            <a:r>
              <a:rPr lang="en-US" dirty="0" err="1">
                <a:latin typeface="Arial" panose="020B0604020202020204" pitchFamily="34" charset="0"/>
              </a:rPr>
              <a:t>frutos</a:t>
            </a:r>
            <a:r>
              <a:rPr lang="en-US" dirty="0">
                <a:latin typeface="Arial" panose="020B0604020202020204" pitchFamily="34" charset="0"/>
              </a:rPr>
              <a:t>, </a:t>
            </a:r>
            <a:r>
              <a:rPr lang="en-US" dirty="0" err="1">
                <a:latin typeface="Arial" panose="020B0604020202020204" pitchFamily="34" charset="0"/>
              </a:rPr>
              <a:t>semillas</a:t>
            </a:r>
            <a:r>
              <a:rPr lang="en-US" dirty="0">
                <a:latin typeface="Arial" panose="020B0604020202020204" pitchFamily="34" charset="0"/>
              </a:rPr>
              <a:t>, entre </a:t>
            </a:r>
            <a:r>
              <a:rPr lang="en-US" dirty="0" err="1">
                <a:latin typeface="Arial" panose="020B0604020202020204" pitchFamily="34" charset="0"/>
              </a:rPr>
              <a:t>otros</a:t>
            </a:r>
            <a:r>
              <a:rPr lang="en-US" dirty="0">
                <a:latin typeface="Arial" panose="020B0604020202020204" pitchFamily="34" charset="0"/>
              </a:rPr>
              <a:t>. La </a:t>
            </a:r>
            <a:r>
              <a:rPr lang="en-US" dirty="0" err="1">
                <a:latin typeface="Arial" panose="020B0604020202020204" pitchFamily="34" charset="0"/>
              </a:rPr>
              <a:t>modelación</a:t>
            </a:r>
            <a:r>
              <a:rPr lang="en-US" dirty="0">
                <a:latin typeface="Arial" panose="020B0604020202020204" pitchFamily="34" charset="0"/>
              </a:rPr>
              <a:t> de </a:t>
            </a:r>
            <a:r>
              <a:rPr lang="en-US" dirty="0" err="1">
                <a:latin typeface="Arial" panose="020B0604020202020204" pitchFamily="34" charset="0"/>
              </a:rPr>
              <a:t>estos</a:t>
            </a:r>
            <a:r>
              <a:rPr lang="en-US" dirty="0">
                <a:latin typeface="Arial" panose="020B0604020202020204" pitchFamily="34" charset="0"/>
              </a:rPr>
              <a:t> </a:t>
            </a:r>
            <a:r>
              <a:rPr lang="en-US" dirty="0" err="1">
                <a:latin typeface="Arial" panose="020B0604020202020204" pitchFamily="34" charset="0"/>
              </a:rPr>
              <a:t>procesos</a:t>
            </a:r>
            <a:r>
              <a:rPr lang="en-US" dirty="0">
                <a:latin typeface="Arial" panose="020B0604020202020204" pitchFamily="34" charset="0"/>
              </a:rPr>
              <a:t> </a:t>
            </a:r>
            <a:r>
              <a:rPr lang="en-US" dirty="0" err="1">
                <a:latin typeface="Arial" panose="020B0604020202020204" pitchFamily="34" charset="0"/>
              </a:rPr>
              <a:t>en</a:t>
            </a:r>
            <a:r>
              <a:rPr lang="en-US" dirty="0">
                <a:latin typeface="Arial" panose="020B0604020202020204" pitchFamily="34" charset="0"/>
              </a:rPr>
              <a:t> </a:t>
            </a:r>
            <a:r>
              <a:rPr lang="en-US" dirty="0" err="1">
                <a:latin typeface="Arial" panose="020B0604020202020204" pitchFamily="34" charset="0"/>
              </a:rPr>
              <a:t>función</a:t>
            </a:r>
            <a:r>
              <a:rPr lang="en-US" dirty="0">
                <a:latin typeface="Arial" panose="020B0604020202020204" pitchFamily="34" charset="0"/>
              </a:rPr>
              <a:t> de los </a:t>
            </a:r>
            <a:r>
              <a:rPr lang="en-US" dirty="0" err="1">
                <a:latin typeface="Arial" panose="020B0604020202020204" pitchFamily="34" charset="0"/>
              </a:rPr>
              <a:t>factores</a:t>
            </a:r>
            <a:r>
              <a:rPr lang="en-US" dirty="0">
                <a:latin typeface="Arial" panose="020B0604020202020204" pitchFamily="34" charset="0"/>
              </a:rPr>
              <a:t> del </a:t>
            </a:r>
            <a:r>
              <a:rPr lang="en-US" dirty="0" err="1">
                <a:latin typeface="Arial" panose="020B0604020202020204" pitchFamily="34" charset="0"/>
              </a:rPr>
              <a:t>ambiente</a:t>
            </a:r>
            <a:r>
              <a:rPr lang="en-US" dirty="0">
                <a:latin typeface="Arial" panose="020B0604020202020204" pitchFamily="34" charset="0"/>
              </a:rPr>
              <a:t>. </a:t>
            </a:r>
            <a:r>
              <a:rPr lang="en-US" dirty="0" err="1">
                <a:latin typeface="Arial" panose="020B0604020202020204" pitchFamily="34" charset="0"/>
              </a:rPr>
              <a:t>Calidad</a:t>
            </a:r>
            <a:r>
              <a:rPr lang="en-US" dirty="0">
                <a:latin typeface="Arial" panose="020B0604020202020204" pitchFamily="34" charset="0"/>
              </a:rPr>
              <a:t> de los </a:t>
            </a:r>
            <a:r>
              <a:rPr lang="en-US" dirty="0" err="1">
                <a:latin typeface="Arial" panose="020B0604020202020204" pitchFamily="34" charset="0"/>
              </a:rPr>
              <a:t>integrantes</a:t>
            </a:r>
            <a:r>
              <a:rPr lang="en-US" dirty="0">
                <a:latin typeface="Arial" panose="020B0604020202020204" pitchFamily="34" charset="0"/>
              </a:rPr>
              <a:t> del </a:t>
            </a:r>
            <a:r>
              <a:rPr lang="en-US" dirty="0" err="1">
                <a:latin typeface="Arial" panose="020B0604020202020204" pitchFamily="34" charset="0"/>
              </a:rPr>
              <a:t>rendimiento</a:t>
            </a:r>
            <a:r>
              <a:rPr lang="en-US" dirty="0">
                <a:latin typeface="Arial" panose="020B0604020202020204" pitchFamily="34" charset="0"/>
              </a:rPr>
              <a:t>.</a:t>
            </a:r>
            <a:endParaRPr lang="es-ES" dirty="0">
              <a:latin typeface="Arial" panose="020B0604020202020204" pitchFamily="34" charset="0"/>
            </a:endParaRPr>
          </a:p>
          <a:p>
            <a:pPr marL="285750" indent="-285750" algn="just">
              <a:buFont typeface="Arial" panose="020B0604020202020204" pitchFamily="34" charset="0"/>
              <a:buChar char="•"/>
              <a:defRPr/>
            </a:pPr>
            <a:r>
              <a:rPr lang="es-ES_tradnl" dirty="0">
                <a:latin typeface="Arial" panose="020B0604020202020204" pitchFamily="34" charset="0"/>
              </a:rPr>
              <a:t>Los principios de la regulación del crecimiento, fundamentalmente con productos </a:t>
            </a:r>
            <a:r>
              <a:rPr lang="es-ES_tradnl" dirty="0" err="1">
                <a:latin typeface="Arial" panose="020B0604020202020204" pitchFamily="34" charset="0"/>
              </a:rPr>
              <a:t>bioactivos</a:t>
            </a:r>
            <a:r>
              <a:rPr lang="es-ES_tradnl" dirty="0">
                <a:latin typeface="Arial" panose="020B0604020202020204" pitchFamily="34" charset="0"/>
              </a:rPr>
              <a:t>, para incrementar la eficiencia de procesos biotecnológicos y optimizar la adaptación “ex vitro”, y el incremento de la productividad de los cultivos. Los mecanismos de la interacción planta –microorganismos, en relación con la activación de la resistencia sistémica adquirida (RSA). </a:t>
            </a:r>
            <a:endParaRPr lang="es-ES" dirty="0">
              <a:latin typeface="Arial" panose="020B0604020202020204" pitchFamily="34" charset="0"/>
            </a:endParaRPr>
          </a:p>
          <a:p>
            <a:pPr marL="285750" indent="-285750" algn="just">
              <a:buFont typeface="Arial" panose="020B0604020202020204" pitchFamily="34" charset="0"/>
              <a:buChar char="•"/>
              <a:defRPr/>
            </a:pPr>
            <a:r>
              <a:rPr lang="es-ES_tradnl" dirty="0">
                <a:latin typeface="Arial" panose="020B0604020202020204" pitchFamily="34" charset="0"/>
              </a:rPr>
              <a:t>La fisiología </a:t>
            </a:r>
            <a:r>
              <a:rPr lang="es-ES_tradnl" dirty="0" err="1">
                <a:latin typeface="Arial" panose="020B0604020202020204" pitchFamily="34" charset="0"/>
              </a:rPr>
              <a:t>poscosecha</a:t>
            </a:r>
            <a:r>
              <a:rPr lang="es-ES_tradnl" dirty="0">
                <a:latin typeface="Arial" panose="020B0604020202020204" pitchFamily="34" charset="0"/>
              </a:rPr>
              <a:t>. Su comportamiento ante variaciones en las condiciones del ambiente de diferentes órganos que conforman el rendimiento de distintas especies en su desempeño </a:t>
            </a:r>
            <a:r>
              <a:rPr lang="es-ES_tradnl" dirty="0" err="1">
                <a:latin typeface="Arial" panose="020B0604020202020204" pitchFamily="34" charset="0"/>
              </a:rPr>
              <a:t>poscosecha</a:t>
            </a:r>
            <a:r>
              <a:rPr lang="es-ES_tradnl" dirty="0">
                <a:latin typeface="Arial" panose="020B0604020202020204" pitchFamily="34" charset="0"/>
              </a:rPr>
              <a:t>, atendiendo a su calidad interna. Obtención de tratamientos adecuados para alargar la vida útil de los productos vegetales.</a:t>
            </a:r>
            <a:endParaRPr lang="es-ES" dirty="0">
              <a:latin typeface="Arial" panose="020B0604020202020204" pitchFamily="34" charset="0"/>
            </a:endParaRPr>
          </a:p>
          <a:p>
            <a:pPr>
              <a:defRPr/>
            </a:pPr>
            <a:endParaRPr lang="es-ES" dirty="0">
              <a:latin typeface="Arial" panose="020B060402020202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CuadroTexto"/>
          <p:cNvSpPr txBox="1">
            <a:spLocks noChangeArrowheads="1"/>
          </p:cNvSpPr>
          <p:nvPr/>
        </p:nvSpPr>
        <p:spPr bwMode="auto">
          <a:xfrm>
            <a:off x="323850" y="115888"/>
            <a:ext cx="8496300" cy="6740525"/>
          </a:xfrm>
          <a:prstGeom prst="rect">
            <a:avLst/>
          </a:prstGeom>
          <a:noFill/>
          <a:ln w="9525">
            <a:noFill/>
            <a:miter lim="800000"/>
            <a:headEnd/>
            <a:tailEnd/>
          </a:ln>
        </p:spPr>
        <p:txBody>
          <a:bodyPr>
            <a:spAutoFit/>
          </a:bodyPr>
          <a:lstStyle/>
          <a:p>
            <a:pPr eaLnBrk="1" hangingPunct="1"/>
            <a:r>
              <a:rPr lang="es-ES" altLang="es-ES" sz="1600" b="1" u="sng">
                <a:cs typeface="Arial" charset="0"/>
              </a:rPr>
              <a:t>Objetivos del Programa</a:t>
            </a:r>
            <a:r>
              <a:rPr lang="es-ES" altLang="es-ES" sz="1600" b="1">
                <a:cs typeface="Arial" charset="0"/>
              </a:rPr>
              <a:t>:</a:t>
            </a:r>
          </a:p>
          <a:p>
            <a:pPr eaLnBrk="1" hangingPunct="1"/>
            <a:endParaRPr lang="es-ES" altLang="es-ES" sz="1600">
              <a:cs typeface="Arial" charset="0"/>
            </a:endParaRPr>
          </a:p>
          <a:p>
            <a:pPr algn="just" eaLnBrk="1" hangingPunct="1"/>
            <a:r>
              <a:rPr lang="es-ES" altLang="es-ES" sz="1600" b="1">
                <a:cs typeface="Arial" charset="0"/>
              </a:rPr>
              <a:t>General: </a:t>
            </a:r>
            <a:endParaRPr lang="es-ES" altLang="es-ES" sz="1600">
              <a:cs typeface="Arial" charset="0"/>
            </a:endParaRPr>
          </a:p>
          <a:p>
            <a:pPr algn="just" eaLnBrk="1" hangingPunct="1"/>
            <a:r>
              <a:rPr lang="es-ES" altLang="es-ES" sz="1600">
                <a:cs typeface="Arial" charset="0"/>
              </a:rPr>
              <a:t>Formar Doctores en Ciencias Agrícolas, con alto desempeño profesional y enfoque sistémico integral, para la concepción, dirección y ejecución de investigaciones científicas de impacto en los campos específicos de los Sistemas de Producción Agrícola, la Edafología y Nutrición de las Plantas,  los Bioproductos de Uso Agrícola, el Mejoramiento Genético de los Cultivos, la Innovación Agropecuaria Local, la Ecofisiología Vegetal y otros afines a las líneas de investigación del Programa, con enfoque agroecológico, holístico, y participativo, de manera que se logren impactos productivos, sociales, económicos y ambientales. </a:t>
            </a:r>
          </a:p>
          <a:p>
            <a:pPr algn="just" eaLnBrk="1" hangingPunct="1"/>
            <a:r>
              <a:rPr lang="es-ES" altLang="es-ES" sz="1600" b="1">
                <a:cs typeface="Arial" charset="0"/>
              </a:rPr>
              <a:t>Específicos:</a:t>
            </a:r>
            <a:endParaRPr lang="es-ES" altLang="es-ES" sz="1600">
              <a:cs typeface="Arial" charset="0"/>
            </a:endParaRPr>
          </a:p>
          <a:p>
            <a:pPr algn="just" eaLnBrk="1" hangingPunct="1"/>
            <a:r>
              <a:rPr lang="es-ES" altLang="es-ES" sz="1600">
                <a:cs typeface="Arial" charset="0"/>
              </a:rPr>
              <a:t>1) Promover en los aspirantes métodos de trabajo científico dirigidos a:</a:t>
            </a:r>
          </a:p>
          <a:p>
            <a:pPr algn="just" eaLnBrk="1" hangingPunct="1"/>
            <a:r>
              <a:rPr lang="es-ES" altLang="es-ES" sz="1600">
                <a:cs typeface="Arial" charset="0"/>
              </a:rPr>
              <a:t>- la actualización sistemática en el estado del arte de las diferentes líneas de investigación del Programa y en las técnicas más modernas para la concepción y el desarrollo de las mismas.</a:t>
            </a:r>
          </a:p>
          <a:p>
            <a:pPr algn="just" eaLnBrk="1" hangingPunct="1"/>
            <a:r>
              <a:rPr lang="es-ES" altLang="es-ES" sz="1600">
                <a:cs typeface="Arial" charset="0"/>
              </a:rPr>
              <a:t>- el dominio y uso adecuado de las TIC para acceder a la literatura científica, tanto clásica como contemporánea, y para el diseño, la ejecución, la interpretación y la discusión de los resultados experimentales, con un elevado aporte de los criterios propios.</a:t>
            </a:r>
          </a:p>
          <a:p>
            <a:pPr algn="just" eaLnBrk="1" hangingPunct="1"/>
            <a:r>
              <a:rPr lang="es-ES" altLang="es-ES" sz="1600">
                <a:cs typeface="Arial" charset="0"/>
              </a:rPr>
              <a:t>- la redacción de Tesis doctorales, a partir de los trabajos de investigación, que posean novedad, aporte teórico y significación práctica para las Ciencias Agrícolas u otras afines.</a:t>
            </a:r>
          </a:p>
          <a:p>
            <a:pPr algn="just" eaLnBrk="1" hangingPunct="1"/>
            <a:r>
              <a:rPr lang="es-ES" altLang="es-ES" sz="1600">
                <a:cs typeface="Arial" charset="0"/>
              </a:rPr>
              <a:t>2) Desarrollar en los aspirantes las capacidades que les permitan:</a:t>
            </a:r>
          </a:p>
          <a:p>
            <a:pPr algn="just" eaLnBrk="1" hangingPunct="1"/>
            <a:r>
              <a:rPr lang="es-ES" altLang="es-ES" sz="1600">
                <a:cs typeface="Arial" charset="0"/>
              </a:rPr>
              <a:t>- disertar sobre los resultados del trabajo científico de forma clara, coherente, lógica y concisa, tanto por escrito como oralmente.</a:t>
            </a:r>
          </a:p>
          <a:p>
            <a:pPr algn="just" eaLnBrk="1" hangingPunct="1"/>
            <a:r>
              <a:rPr lang="es-ES" altLang="es-ES" sz="1600">
                <a:cs typeface="Arial" charset="0"/>
              </a:rPr>
              <a:t>- identificar demandas para la investigación y el asesoramiento de programas, proyectos y trabajos de investigación.</a:t>
            </a:r>
          </a:p>
          <a:p>
            <a:pPr algn="just" eaLnBrk="1" hangingPunct="1"/>
            <a:r>
              <a:rPr lang="es-ES" altLang="es-ES" sz="1600">
                <a:cs typeface="Arial" charset="0"/>
              </a:rPr>
              <a:t>- formar jóvenes científicos.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uadroTexto 2"/>
          <p:cNvSpPr txBox="1">
            <a:spLocks noChangeArrowheads="1"/>
          </p:cNvSpPr>
          <p:nvPr/>
        </p:nvSpPr>
        <p:spPr bwMode="auto">
          <a:xfrm>
            <a:off x="468313" y="1484313"/>
            <a:ext cx="8135937" cy="3694112"/>
          </a:xfrm>
          <a:prstGeom prst="rect">
            <a:avLst/>
          </a:prstGeom>
          <a:noFill/>
          <a:ln w="9525">
            <a:noFill/>
            <a:miter lim="800000"/>
            <a:headEnd/>
            <a:tailEnd/>
          </a:ln>
        </p:spPr>
        <p:txBody>
          <a:bodyPr>
            <a:spAutoFit/>
          </a:bodyPr>
          <a:lstStyle/>
          <a:p>
            <a:pPr algn="ctr"/>
            <a:r>
              <a:rPr lang="es-ES" altLang="es-ES" b="1" u="sng"/>
              <a:t>Claustro</a:t>
            </a:r>
          </a:p>
          <a:p>
            <a:endParaRPr lang="es-ES" altLang="es-ES" b="1" u="sng"/>
          </a:p>
          <a:p>
            <a:r>
              <a:rPr lang="es-ES_tradnl" altLang="es-ES"/>
              <a:t>Los requisitos para la elección de miembros del claustro son:</a:t>
            </a:r>
            <a:endParaRPr lang="es-ES" altLang="es-ES" b="1"/>
          </a:p>
          <a:p>
            <a:r>
              <a:rPr lang="es-ES" altLang="es-ES"/>
              <a:t>- poseer un Grado Científico y ostentar una Categoría Científica o Docente superior de Titular o Auxiliar.</a:t>
            </a:r>
          </a:p>
          <a:p>
            <a:r>
              <a:rPr lang="es-ES" altLang="es-ES"/>
              <a:t>- acreditar resultados destacados en la actividad científica durante, al menos, los 5 últimos años.</a:t>
            </a:r>
          </a:p>
          <a:p>
            <a:endParaRPr lang="es-ES" altLang="es-ES"/>
          </a:p>
          <a:p>
            <a:r>
              <a:rPr lang="es-ES" altLang="es-ES"/>
              <a:t>INCA: 45 % del claustro</a:t>
            </a:r>
          </a:p>
          <a:p>
            <a:endParaRPr lang="es-ES" altLang="es-ES"/>
          </a:p>
          <a:p>
            <a:r>
              <a:rPr lang="es-ES" altLang="es-ES"/>
              <a:t>UNAH y UH: 24 % del claustro</a:t>
            </a:r>
          </a:p>
          <a:p>
            <a:endParaRPr lang="es-ES" altLang="es-ES"/>
          </a:p>
          <a:p>
            <a:r>
              <a:rPr lang="es-ES" altLang="es-ES"/>
              <a:t>Inst. colaboradoras: 31 % del claustro</a:t>
            </a:r>
            <a:endParaRPr lang="es-ES" altLang="es-ES" b="1" u="sng"/>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nvGraphicFramePr>
        <p:xfrm>
          <a:off x="0" y="0"/>
          <a:ext cx="9144000" cy="6915150"/>
        </p:xfrm>
        <a:graphic>
          <a:graphicData uri="http://schemas.openxmlformats.org/drawingml/2006/table">
            <a:tbl>
              <a:tblPr firstRow="1" firstCol="1" bandRow="1">
                <a:tableStyleId>{5C22544A-7EE6-4342-B048-85BDC9FD1C3A}</a:tableStyleId>
              </a:tblPr>
              <a:tblGrid>
                <a:gridCol w="7019093">
                  <a:extLst>
                    <a:ext uri="{9D8B030D-6E8A-4147-A177-3AD203B41FA5}"/>
                  </a:extLst>
                </a:gridCol>
                <a:gridCol w="2124907">
                  <a:extLst>
                    <a:ext uri="{9D8B030D-6E8A-4147-A177-3AD203B41FA5}"/>
                  </a:extLst>
                </a:gridCol>
              </a:tblGrid>
              <a:tr h="842356">
                <a:tc>
                  <a:txBody>
                    <a:bodyPr/>
                    <a:lstStyle/>
                    <a:p>
                      <a:pPr algn="ctr">
                        <a:spcBef>
                          <a:spcPts val="0"/>
                        </a:spcBef>
                        <a:spcAft>
                          <a:spcPts val="0"/>
                        </a:spcAft>
                      </a:pPr>
                      <a:endParaRPr lang="es-MX" sz="1600" u="sng" dirty="0" smtClean="0">
                        <a:solidFill>
                          <a:schemeClr val="tx1"/>
                        </a:solidFill>
                        <a:effectLst/>
                        <a:latin typeface="Arial" panose="020B0604020202020204" pitchFamily="34" charset="0"/>
                        <a:cs typeface="Arial" panose="020B0604020202020204" pitchFamily="34" charset="0"/>
                      </a:endParaRPr>
                    </a:p>
                    <a:p>
                      <a:pPr algn="ctr">
                        <a:spcBef>
                          <a:spcPts val="0"/>
                        </a:spcBef>
                        <a:spcAft>
                          <a:spcPts val="0"/>
                        </a:spcAft>
                      </a:pPr>
                      <a:r>
                        <a:rPr lang="es-MX" sz="1600" u="sng" dirty="0" smtClean="0">
                          <a:solidFill>
                            <a:schemeClr val="tx1"/>
                          </a:solidFill>
                          <a:effectLst/>
                          <a:latin typeface="Arial" panose="020B0604020202020204" pitchFamily="34" charset="0"/>
                          <a:cs typeface="Arial" panose="020B0604020202020204" pitchFamily="34" charset="0"/>
                        </a:rPr>
                        <a:t>Componentes </a:t>
                      </a:r>
                      <a:r>
                        <a:rPr lang="es-MX" sz="1600" u="sng" dirty="0">
                          <a:solidFill>
                            <a:schemeClr val="tx1"/>
                          </a:solidFill>
                          <a:effectLst/>
                          <a:latin typeface="Arial" panose="020B0604020202020204" pitchFamily="34" charset="0"/>
                          <a:cs typeface="Arial" panose="020B0604020202020204" pitchFamily="34" charset="0"/>
                        </a:rPr>
                        <a:t>del </a:t>
                      </a:r>
                      <a:r>
                        <a:rPr lang="es-MX" sz="1600" u="sng" dirty="0" smtClean="0">
                          <a:solidFill>
                            <a:schemeClr val="tx1"/>
                          </a:solidFill>
                          <a:effectLst/>
                          <a:latin typeface="Arial" panose="020B0604020202020204" pitchFamily="34" charset="0"/>
                          <a:cs typeface="Arial" panose="020B0604020202020204" pitchFamily="34" charset="0"/>
                        </a:rPr>
                        <a:t>Programa/Actividades</a:t>
                      </a:r>
                    </a:p>
                    <a:p>
                      <a:pPr algn="ctr">
                        <a:spcBef>
                          <a:spcPts val="0"/>
                        </a:spcBef>
                        <a:spcAft>
                          <a:spcPts val="0"/>
                        </a:spcAft>
                      </a:pPr>
                      <a:r>
                        <a:rPr lang="es-ES" sz="1600" b="1" i="1" u="sng"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es-ES" sz="1600" b="1" i="1"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tx2"/>
                    </a:solidFill>
                  </a:tcPr>
                </a:tc>
                <a:tc>
                  <a:txBody>
                    <a:bodyPr/>
                    <a:lstStyle/>
                    <a:p>
                      <a:pPr algn="ctr">
                        <a:spcBef>
                          <a:spcPts val="0"/>
                        </a:spcBef>
                        <a:spcAft>
                          <a:spcPts val="0"/>
                        </a:spcAft>
                      </a:pPr>
                      <a:endParaRPr lang="es-MX" sz="1600" u="sng" dirty="0" smtClean="0">
                        <a:solidFill>
                          <a:schemeClr val="tx1"/>
                        </a:solidFill>
                        <a:effectLst/>
                        <a:latin typeface="Arial" panose="020B0604020202020204" pitchFamily="34" charset="0"/>
                        <a:cs typeface="Arial" panose="020B0604020202020204" pitchFamily="34" charset="0"/>
                      </a:endParaRPr>
                    </a:p>
                    <a:p>
                      <a:pPr algn="ctr">
                        <a:spcBef>
                          <a:spcPts val="0"/>
                        </a:spcBef>
                        <a:spcAft>
                          <a:spcPts val="0"/>
                        </a:spcAft>
                      </a:pPr>
                      <a:r>
                        <a:rPr lang="es-MX" sz="1600" u="sng" dirty="0" smtClean="0">
                          <a:solidFill>
                            <a:schemeClr val="tx1"/>
                          </a:solidFill>
                          <a:effectLst/>
                          <a:latin typeface="Arial" panose="020B0604020202020204" pitchFamily="34" charset="0"/>
                          <a:cs typeface="Arial" panose="020B0604020202020204" pitchFamily="34" charset="0"/>
                        </a:rPr>
                        <a:t>Créditos otorgados</a:t>
                      </a:r>
                    </a:p>
                    <a:p>
                      <a:pPr algn="ctr">
                        <a:spcBef>
                          <a:spcPts val="0"/>
                        </a:spcBef>
                        <a:spcAft>
                          <a:spcPts val="0"/>
                        </a:spcAft>
                      </a:pPr>
                      <a:endParaRPr lang="es-ES" sz="1600"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tx2"/>
                    </a:solidFill>
                  </a:tcPr>
                </a:tc>
                <a:extLst>
                  <a:ext uri="{0D108BD9-81ED-4DB2-BD59-A6C34878D82A}"/>
                </a:extLst>
              </a:tr>
              <a:tr h="1506524">
                <a:tc>
                  <a:txBody>
                    <a:bodyPr/>
                    <a:lstStyle/>
                    <a:p>
                      <a:pPr>
                        <a:spcAft>
                          <a:spcPts val="0"/>
                        </a:spcAft>
                      </a:pPr>
                      <a:r>
                        <a:rPr lang="es-ES_tradnl" sz="1600" dirty="0">
                          <a:solidFill>
                            <a:schemeClr val="tx1"/>
                          </a:solidFill>
                          <a:effectLst/>
                          <a:latin typeface="Arial" panose="020B0604020202020204" pitchFamily="34" charset="0"/>
                          <a:cs typeface="Arial" panose="020B0604020202020204" pitchFamily="34" charset="0"/>
                        </a:rPr>
                        <a:t>I - Formación Teórico-Metodológica.</a:t>
                      </a:r>
                      <a:endParaRPr lang="es-ES" sz="1600" dirty="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a:solidFill>
                            <a:schemeClr val="tx1"/>
                          </a:solidFill>
                          <a:effectLst/>
                          <a:latin typeface="Arial" panose="020B0604020202020204" pitchFamily="34" charset="0"/>
                          <a:cs typeface="Arial" panose="020B0604020202020204" pitchFamily="34" charset="0"/>
                        </a:rPr>
                        <a:t>     . Cursos Obligatorios Generales (4) </a:t>
                      </a:r>
                      <a:endParaRPr lang="es-ES" sz="1600" dirty="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a:solidFill>
                            <a:schemeClr val="tx1"/>
                          </a:solidFill>
                          <a:effectLst/>
                          <a:latin typeface="Arial" panose="020B0604020202020204" pitchFamily="34" charset="0"/>
                          <a:cs typeface="Arial" panose="020B0604020202020204" pitchFamily="34" charset="0"/>
                        </a:rPr>
                        <a:t>     . Cursos Opcionales Específicos (4)</a:t>
                      </a:r>
                      <a:endParaRPr lang="es-ES" sz="1600" dirty="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a:solidFill>
                            <a:schemeClr val="tx1"/>
                          </a:solidFill>
                          <a:effectLst/>
                          <a:latin typeface="Arial" panose="020B0604020202020204" pitchFamily="34" charset="0"/>
                          <a:cs typeface="Arial" panose="020B0604020202020204" pitchFamily="34" charset="0"/>
                        </a:rPr>
                        <a:t>     . Examen Estatal </a:t>
                      </a:r>
                      <a:r>
                        <a:rPr lang="es-ES_tradnl" sz="1600" dirty="0" err="1">
                          <a:solidFill>
                            <a:schemeClr val="tx1"/>
                          </a:solidFill>
                          <a:effectLst/>
                          <a:latin typeface="Arial" panose="020B0604020202020204" pitchFamily="34" charset="0"/>
                          <a:cs typeface="Arial" panose="020B0604020202020204" pitchFamily="34" charset="0"/>
                        </a:rPr>
                        <a:t>Prob</a:t>
                      </a:r>
                      <a:r>
                        <a:rPr lang="es-ES_tradnl" sz="1600" dirty="0">
                          <a:solidFill>
                            <a:schemeClr val="tx1"/>
                          </a:solidFill>
                          <a:effectLst/>
                          <a:latin typeface="Arial" panose="020B0604020202020204" pitchFamily="34" charset="0"/>
                          <a:cs typeface="Arial" panose="020B0604020202020204" pitchFamily="34" charset="0"/>
                        </a:rPr>
                        <a:t>. Sociales de la Ciencia </a:t>
                      </a:r>
                      <a:endParaRPr lang="es-ES" sz="1600" dirty="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a:solidFill>
                            <a:schemeClr val="tx1"/>
                          </a:solidFill>
                          <a:effectLst/>
                          <a:latin typeface="Arial" panose="020B0604020202020204" pitchFamily="34" charset="0"/>
                          <a:cs typeface="Arial" panose="020B0604020202020204" pitchFamily="34" charset="0"/>
                        </a:rPr>
                        <a:t>     . Examen Estatal Idioma Extranjero </a:t>
                      </a:r>
                      <a:endParaRPr lang="es-ES" sz="1600" dirty="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a:solidFill>
                            <a:schemeClr val="tx1"/>
                          </a:solidFill>
                          <a:effectLst/>
                          <a:latin typeface="Arial" panose="020B0604020202020204" pitchFamily="34" charset="0"/>
                          <a:cs typeface="Arial" panose="020B0604020202020204" pitchFamily="34" charset="0"/>
                        </a:rPr>
                        <a:t>     . Examen de Especialidad </a:t>
                      </a:r>
                      <a:endParaRPr lang="es-E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bg1">
                        <a:lumMod val="85000"/>
                      </a:schemeClr>
                    </a:solidFill>
                  </a:tcPr>
                </a:tc>
                <a:tc>
                  <a:txBody>
                    <a:bodyPr/>
                    <a:lstStyle/>
                    <a:p>
                      <a:pPr algn="ctr">
                        <a:spcAft>
                          <a:spcPts val="0"/>
                        </a:spcAft>
                      </a:pPr>
                      <a:r>
                        <a:rPr lang="es-ES_tradnl" sz="1600" b="1" dirty="0">
                          <a:effectLst/>
                          <a:latin typeface="Arial" panose="020B0604020202020204" pitchFamily="34" charset="0"/>
                          <a:cs typeface="Arial" panose="020B0604020202020204" pitchFamily="34" charset="0"/>
                        </a:rPr>
                        <a:t>24 (20 %)</a:t>
                      </a:r>
                      <a:endParaRPr lang="es-ES" sz="1600" b="1" dirty="0">
                        <a:effectLst/>
                        <a:latin typeface="Arial" panose="020B0604020202020204" pitchFamily="34" charset="0"/>
                        <a:cs typeface="Arial" panose="020B0604020202020204" pitchFamily="34" charset="0"/>
                      </a:endParaRPr>
                    </a:p>
                    <a:p>
                      <a:pPr algn="ctr">
                        <a:spcAft>
                          <a:spcPts val="0"/>
                        </a:spcAft>
                      </a:pPr>
                      <a:r>
                        <a:rPr lang="es-ES_tradnl" sz="1600" b="1" dirty="0">
                          <a:effectLst/>
                          <a:latin typeface="Arial" panose="020B0604020202020204" pitchFamily="34" charset="0"/>
                          <a:cs typeface="Arial" panose="020B0604020202020204" pitchFamily="34" charset="0"/>
                        </a:rPr>
                        <a:t>  </a:t>
                      </a:r>
                      <a:r>
                        <a:rPr lang="es-ES_tradnl" sz="1600" b="1" dirty="0" smtClean="0">
                          <a:effectLst/>
                          <a:latin typeface="Arial" panose="020B0604020202020204" pitchFamily="34" charset="0"/>
                          <a:cs typeface="Arial" panose="020B0604020202020204" pitchFamily="34" charset="0"/>
                        </a:rPr>
                        <a:t>9</a:t>
                      </a:r>
                      <a:endParaRPr lang="es-ES" sz="1600" b="1" dirty="0">
                        <a:effectLst/>
                        <a:latin typeface="Arial" panose="020B0604020202020204" pitchFamily="34" charset="0"/>
                        <a:cs typeface="Arial" panose="020B0604020202020204" pitchFamily="34" charset="0"/>
                      </a:endParaRPr>
                    </a:p>
                    <a:p>
                      <a:pPr algn="ctr">
                        <a:spcAft>
                          <a:spcPts val="0"/>
                        </a:spcAft>
                      </a:pPr>
                      <a:r>
                        <a:rPr lang="es-ES_tradnl" sz="1600" b="1" dirty="0">
                          <a:effectLst/>
                          <a:latin typeface="Arial" panose="020B0604020202020204" pitchFamily="34" charset="0"/>
                          <a:cs typeface="Arial" panose="020B0604020202020204" pitchFamily="34" charset="0"/>
                        </a:rPr>
                        <a:t>  8  </a:t>
                      </a:r>
                      <a:endParaRPr lang="es-ES" sz="1600" b="1" dirty="0">
                        <a:effectLst/>
                        <a:latin typeface="Arial" panose="020B0604020202020204" pitchFamily="34" charset="0"/>
                        <a:cs typeface="Arial" panose="020B0604020202020204" pitchFamily="34" charset="0"/>
                      </a:endParaRPr>
                    </a:p>
                    <a:p>
                      <a:pPr algn="ctr">
                        <a:spcAft>
                          <a:spcPts val="0"/>
                        </a:spcAft>
                      </a:pPr>
                      <a:r>
                        <a:rPr lang="es-ES_tradnl" sz="1600" b="1" dirty="0">
                          <a:effectLst/>
                          <a:latin typeface="Arial" panose="020B0604020202020204" pitchFamily="34" charset="0"/>
                          <a:cs typeface="Arial" panose="020B0604020202020204" pitchFamily="34" charset="0"/>
                        </a:rPr>
                        <a:t>  2</a:t>
                      </a:r>
                      <a:endParaRPr lang="es-ES" sz="1600" b="1" dirty="0">
                        <a:effectLst/>
                        <a:latin typeface="Arial" panose="020B0604020202020204" pitchFamily="34" charset="0"/>
                        <a:cs typeface="Arial" panose="020B0604020202020204" pitchFamily="34" charset="0"/>
                      </a:endParaRPr>
                    </a:p>
                    <a:p>
                      <a:pPr algn="ctr">
                        <a:spcAft>
                          <a:spcPts val="0"/>
                        </a:spcAft>
                      </a:pPr>
                      <a:r>
                        <a:rPr lang="es-ES_tradnl" sz="1600" b="1" dirty="0">
                          <a:effectLst/>
                          <a:latin typeface="Arial" panose="020B0604020202020204" pitchFamily="34" charset="0"/>
                          <a:cs typeface="Arial" panose="020B0604020202020204" pitchFamily="34" charset="0"/>
                        </a:rPr>
                        <a:t>  2</a:t>
                      </a:r>
                      <a:endParaRPr lang="es-ES" sz="1600" b="1" dirty="0">
                        <a:effectLst/>
                        <a:latin typeface="Arial" panose="020B0604020202020204" pitchFamily="34" charset="0"/>
                        <a:cs typeface="Arial" panose="020B0604020202020204" pitchFamily="34" charset="0"/>
                      </a:endParaRPr>
                    </a:p>
                    <a:p>
                      <a:pPr algn="ctr">
                        <a:spcAft>
                          <a:spcPts val="0"/>
                        </a:spcAft>
                      </a:pPr>
                      <a:r>
                        <a:rPr lang="es-ES_tradnl" sz="1600" b="1" dirty="0">
                          <a:effectLst/>
                          <a:latin typeface="Arial" panose="020B0604020202020204" pitchFamily="34" charset="0"/>
                          <a:cs typeface="Arial" panose="020B0604020202020204" pitchFamily="34" charset="0"/>
                        </a:rPr>
                        <a:t>  </a:t>
                      </a:r>
                      <a:r>
                        <a:rPr lang="es-ES_tradnl" sz="1600" b="1" dirty="0" smtClean="0">
                          <a:effectLst/>
                          <a:latin typeface="Arial" panose="020B0604020202020204" pitchFamily="34" charset="0"/>
                          <a:cs typeface="Arial" panose="020B0604020202020204" pitchFamily="34" charset="0"/>
                        </a:rPr>
                        <a:t>3</a:t>
                      </a:r>
                      <a:endParaRPr lang="es-ES" sz="1600" b="1"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bg1">
                        <a:lumMod val="85000"/>
                      </a:schemeClr>
                    </a:solidFill>
                  </a:tcPr>
                </a:tc>
                <a:extLst>
                  <a:ext uri="{0D108BD9-81ED-4DB2-BD59-A6C34878D82A}"/>
                </a:extLst>
              </a:tr>
              <a:tr h="2524830">
                <a:tc>
                  <a:txBody>
                    <a:bodyPr/>
                    <a:lstStyle/>
                    <a:p>
                      <a:pPr>
                        <a:spcAft>
                          <a:spcPts val="0"/>
                        </a:spcAft>
                      </a:pPr>
                      <a:r>
                        <a:rPr lang="es-ES_tradnl" sz="1600" dirty="0">
                          <a:solidFill>
                            <a:schemeClr val="tx1"/>
                          </a:solidFill>
                          <a:effectLst/>
                          <a:latin typeface="Arial" panose="020B0604020202020204" pitchFamily="34" charset="0"/>
                          <a:cs typeface="Arial" panose="020B0604020202020204" pitchFamily="34" charset="0"/>
                        </a:rPr>
                        <a:t>II - Formación como Investigador</a:t>
                      </a:r>
                      <a:r>
                        <a:rPr lang="es-ES_tradnl" sz="1600" dirty="0" smtClean="0">
                          <a:solidFill>
                            <a:schemeClr val="tx1"/>
                          </a:solidFill>
                          <a:effectLst/>
                          <a:latin typeface="Arial" panose="020B0604020202020204" pitchFamily="34" charset="0"/>
                          <a:cs typeface="Arial" panose="020B0604020202020204" pitchFamily="34" charset="0"/>
                        </a:rPr>
                        <a:t>.</a:t>
                      </a:r>
                    </a:p>
                    <a:p>
                      <a:pPr>
                        <a:spcAft>
                          <a:spcPts val="0"/>
                        </a:spcAft>
                      </a:pPr>
                      <a:r>
                        <a:rPr lang="es-ES_tradnl" sz="1600" dirty="0" smtClean="0">
                          <a:solidFill>
                            <a:schemeClr val="tx1"/>
                          </a:solidFill>
                          <a:effectLst/>
                          <a:latin typeface="Arial" panose="020B0604020202020204" pitchFamily="34" charset="0"/>
                          <a:cs typeface="Arial" panose="020B0604020202020204" pitchFamily="34" charset="0"/>
                        </a:rPr>
                        <a:t>     a)</a:t>
                      </a:r>
                      <a:r>
                        <a:rPr lang="es-ES_tradnl" sz="1600" baseline="0" dirty="0" smtClean="0">
                          <a:solidFill>
                            <a:schemeClr val="tx1"/>
                          </a:solidFill>
                          <a:effectLst/>
                          <a:latin typeface="Arial" panose="020B0604020202020204" pitchFamily="34" charset="0"/>
                          <a:cs typeface="Arial" panose="020B0604020202020204" pitchFamily="34" charset="0"/>
                        </a:rPr>
                        <a:t> Obligatorias</a:t>
                      </a:r>
                      <a:endParaRPr lang="es-ES" sz="1600" dirty="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a:solidFill>
                            <a:schemeClr val="tx1"/>
                          </a:solidFill>
                          <a:effectLst/>
                          <a:latin typeface="Arial" panose="020B0604020202020204" pitchFamily="34" charset="0"/>
                          <a:cs typeface="Arial" panose="020B0604020202020204" pitchFamily="34" charset="0"/>
                        </a:rPr>
                        <a:t>      . Presentación y Aprobación del Plan General </a:t>
                      </a:r>
                      <a:endParaRPr lang="es-ES" sz="1600" dirty="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a:solidFill>
                            <a:schemeClr val="tx1"/>
                          </a:solidFill>
                          <a:effectLst/>
                          <a:latin typeface="Arial" panose="020B0604020202020204" pitchFamily="34" charset="0"/>
                          <a:cs typeface="Arial" panose="020B0604020202020204" pitchFamily="34" charset="0"/>
                        </a:rPr>
                        <a:t>      . Taller Avances del Trabajo Experimental (2 x 10 c)</a:t>
                      </a:r>
                      <a:endParaRPr lang="es-ES" sz="1600" dirty="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a:solidFill>
                            <a:schemeClr val="tx1"/>
                          </a:solidFill>
                          <a:effectLst/>
                          <a:latin typeface="Arial" panose="020B0604020202020204" pitchFamily="34" charset="0"/>
                          <a:cs typeface="Arial" panose="020B0604020202020204" pitchFamily="34" charset="0"/>
                        </a:rPr>
                        <a:t>      . Seminarios de Doctorado (3 x 10 c)</a:t>
                      </a:r>
                      <a:endParaRPr lang="es-ES" sz="1600" dirty="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a:solidFill>
                            <a:schemeClr val="tx1"/>
                          </a:solidFill>
                          <a:effectLst/>
                          <a:latin typeface="Arial" panose="020B0604020202020204" pitchFamily="34" charset="0"/>
                          <a:cs typeface="Arial" panose="020B0604020202020204" pitchFamily="34" charset="0"/>
                        </a:rPr>
                        <a:t>      . Publicación de artículos (2 x 3 c) </a:t>
                      </a:r>
                      <a:endParaRPr lang="es-ES" sz="1600" dirty="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a:solidFill>
                            <a:schemeClr val="tx1"/>
                          </a:solidFill>
                          <a:effectLst/>
                          <a:latin typeface="Arial" panose="020B0604020202020204" pitchFamily="34" charset="0"/>
                          <a:cs typeface="Arial" panose="020B0604020202020204" pitchFamily="34" charset="0"/>
                        </a:rPr>
                        <a:t>      . Presentación ponencias en eventos (2 x 2 c) </a:t>
                      </a:r>
                      <a:endParaRPr lang="es-ES_tradnl" sz="1600" dirty="0" smtClean="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smtClean="0">
                          <a:solidFill>
                            <a:schemeClr val="tx1"/>
                          </a:solidFill>
                          <a:effectLst/>
                          <a:latin typeface="Arial" panose="020B0604020202020204" pitchFamily="34" charset="0"/>
                          <a:cs typeface="Arial" panose="020B0604020202020204" pitchFamily="34" charset="0"/>
                        </a:rPr>
                        <a:t>      b) Opcionales</a:t>
                      </a:r>
                      <a:endParaRPr lang="es-ES" sz="1600" dirty="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a:solidFill>
                            <a:schemeClr val="tx1"/>
                          </a:solidFill>
                          <a:effectLst/>
                          <a:latin typeface="Arial" panose="020B0604020202020204" pitchFamily="34" charset="0"/>
                          <a:cs typeface="Arial" panose="020B0604020202020204" pitchFamily="34" charset="0"/>
                        </a:rPr>
                        <a:t>      . Dirección de tesis (diploma y maestría/especialidad)</a:t>
                      </a:r>
                      <a:endParaRPr lang="es-ES" sz="1600" dirty="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a:solidFill>
                            <a:schemeClr val="tx1"/>
                          </a:solidFill>
                          <a:effectLst/>
                          <a:latin typeface="Arial" panose="020B0604020202020204" pitchFamily="34" charset="0"/>
                          <a:cs typeface="Arial" panose="020B0604020202020204" pitchFamily="34" charset="0"/>
                        </a:rPr>
                        <a:t>      . Impartición docencia pre y posgrado</a:t>
                      </a:r>
                      <a:endParaRPr lang="es-ES" sz="1600" dirty="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a:solidFill>
                            <a:schemeClr val="tx1"/>
                          </a:solidFill>
                          <a:effectLst/>
                          <a:latin typeface="Arial" panose="020B0604020202020204" pitchFamily="34" charset="0"/>
                          <a:cs typeface="Arial" panose="020B0604020202020204" pitchFamily="34" charset="0"/>
                        </a:rPr>
                        <a:t>      . Pasantías de investigación en otros centros</a:t>
                      </a:r>
                      <a:endParaRPr lang="es-ES" sz="1600" dirty="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a:solidFill>
                            <a:schemeClr val="tx1"/>
                          </a:solidFill>
                          <a:effectLst/>
                          <a:latin typeface="Arial" panose="020B0604020202020204" pitchFamily="34" charset="0"/>
                          <a:cs typeface="Arial" panose="020B0604020202020204" pitchFamily="34" charset="0"/>
                        </a:rPr>
                        <a:t>      . Obtención de premios por investigaciones</a:t>
                      </a:r>
                      <a:endParaRPr lang="es-E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bg1">
                        <a:lumMod val="65000"/>
                      </a:schemeClr>
                    </a:solidFill>
                  </a:tcPr>
                </a:tc>
                <a:tc>
                  <a:txBody>
                    <a:bodyPr/>
                    <a:lstStyle/>
                    <a:p>
                      <a:pPr algn="ctr">
                        <a:spcAft>
                          <a:spcPts val="0"/>
                        </a:spcAft>
                      </a:pPr>
                      <a:r>
                        <a:rPr lang="es-ES_tradnl" sz="1600" b="1" dirty="0">
                          <a:effectLst/>
                          <a:latin typeface="Arial" panose="020B0604020202020204" pitchFamily="34" charset="0"/>
                          <a:cs typeface="Arial" panose="020B0604020202020204" pitchFamily="34" charset="0"/>
                        </a:rPr>
                        <a:t>80 (67 </a:t>
                      </a:r>
                      <a:r>
                        <a:rPr lang="es-ES_tradnl" sz="1600" b="1" dirty="0" smtClean="0">
                          <a:effectLst/>
                          <a:latin typeface="Arial" panose="020B0604020202020204" pitchFamily="34" charset="0"/>
                          <a:cs typeface="Arial" panose="020B0604020202020204" pitchFamily="34" charset="0"/>
                        </a:rPr>
                        <a:t>%)</a:t>
                      </a:r>
                      <a:endParaRPr lang="es-ES" sz="1600" b="1" dirty="0" smtClean="0">
                        <a:effectLst/>
                        <a:latin typeface="Arial" panose="020B0604020202020204" pitchFamily="34" charset="0"/>
                        <a:cs typeface="Arial" panose="020B0604020202020204" pitchFamily="34" charset="0"/>
                      </a:endParaRPr>
                    </a:p>
                    <a:p>
                      <a:pPr algn="ctr">
                        <a:spcAft>
                          <a:spcPts val="0"/>
                        </a:spcAft>
                      </a:pPr>
                      <a:r>
                        <a:rPr lang="es-ES" sz="1600" b="1" dirty="0" smtClean="0">
                          <a:effectLst/>
                          <a:latin typeface="Arial" panose="020B0604020202020204" pitchFamily="34" charset="0"/>
                          <a:cs typeface="Arial" panose="020B0604020202020204" pitchFamily="34" charset="0"/>
                        </a:rPr>
                        <a:t>70</a:t>
                      </a:r>
                    </a:p>
                    <a:p>
                      <a:pPr algn="ctr">
                        <a:spcAft>
                          <a:spcPts val="0"/>
                        </a:spcAft>
                      </a:pPr>
                      <a:r>
                        <a:rPr lang="es-ES_tradnl" sz="1600" b="1" dirty="0" smtClean="0">
                          <a:effectLst/>
                          <a:latin typeface="Arial" panose="020B0604020202020204" pitchFamily="34" charset="0"/>
                          <a:cs typeface="Arial" panose="020B0604020202020204" pitchFamily="34" charset="0"/>
                        </a:rPr>
                        <a:t>10</a:t>
                      </a:r>
                      <a:endParaRPr lang="es-ES" sz="1600" b="1" dirty="0">
                        <a:effectLst/>
                        <a:latin typeface="Arial" panose="020B0604020202020204" pitchFamily="34" charset="0"/>
                        <a:cs typeface="Arial" panose="020B0604020202020204" pitchFamily="34" charset="0"/>
                      </a:endParaRPr>
                    </a:p>
                    <a:p>
                      <a:pPr algn="ctr">
                        <a:spcAft>
                          <a:spcPts val="0"/>
                        </a:spcAft>
                      </a:pPr>
                      <a:r>
                        <a:rPr lang="es-ES_tradnl" sz="1600" b="1" dirty="0">
                          <a:effectLst/>
                          <a:latin typeface="Arial" panose="020B0604020202020204" pitchFamily="34" charset="0"/>
                          <a:cs typeface="Arial" panose="020B0604020202020204" pitchFamily="34" charset="0"/>
                        </a:rPr>
                        <a:t>20</a:t>
                      </a:r>
                      <a:endParaRPr lang="es-ES" sz="1600" b="1" dirty="0">
                        <a:effectLst/>
                        <a:latin typeface="Arial" panose="020B0604020202020204" pitchFamily="34" charset="0"/>
                        <a:cs typeface="Arial" panose="020B0604020202020204" pitchFamily="34" charset="0"/>
                      </a:endParaRPr>
                    </a:p>
                    <a:p>
                      <a:pPr algn="ctr">
                        <a:spcAft>
                          <a:spcPts val="0"/>
                        </a:spcAft>
                      </a:pPr>
                      <a:r>
                        <a:rPr lang="es-ES_tradnl" sz="1600" b="1" dirty="0">
                          <a:effectLst/>
                          <a:latin typeface="Arial" panose="020B0604020202020204" pitchFamily="34" charset="0"/>
                          <a:cs typeface="Arial" panose="020B0604020202020204" pitchFamily="34" charset="0"/>
                        </a:rPr>
                        <a:t>30</a:t>
                      </a:r>
                      <a:endParaRPr lang="es-ES" sz="1600" b="1" dirty="0">
                        <a:effectLst/>
                        <a:latin typeface="Arial" panose="020B0604020202020204" pitchFamily="34" charset="0"/>
                        <a:cs typeface="Arial" panose="020B0604020202020204" pitchFamily="34" charset="0"/>
                      </a:endParaRPr>
                    </a:p>
                    <a:p>
                      <a:pPr algn="ctr">
                        <a:spcAft>
                          <a:spcPts val="0"/>
                        </a:spcAft>
                      </a:pPr>
                      <a:r>
                        <a:rPr lang="es-ES_tradnl" sz="1600" b="1" dirty="0">
                          <a:effectLst/>
                          <a:latin typeface="Arial" panose="020B0604020202020204" pitchFamily="34" charset="0"/>
                          <a:cs typeface="Arial" panose="020B0604020202020204" pitchFamily="34" charset="0"/>
                        </a:rPr>
                        <a:t>  =/&gt; 6</a:t>
                      </a:r>
                      <a:endParaRPr lang="es-ES" sz="1600" b="1" dirty="0">
                        <a:effectLst/>
                        <a:latin typeface="Arial" panose="020B0604020202020204" pitchFamily="34" charset="0"/>
                        <a:cs typeface="Arial" panose="020B0604020202020204" pitchFamily="34" charset="0"/>
                      </a:endParaRPr>
                    </a:p>
                    <a:p>
                      <a:pPr algn="ctr">
                        <a:spcAft>
                          <a:spcPts val="0"/>
                        </a:spcAft>
                      </a:pPr>
                      <a:r>
                        <a:rPr lang="es-ES_tradnl" sz="1600" b="1" dirty="0">
                          <a:effectLst/>
                          <a:latin typeface="Arial" panose="020B0604020202020204" pitchFamily="34" charset="0"/>
                          <a:cs typeface="Arial" panose="020B0604020202020204" pitchFamily="34" charset="0"/>
                        </a:rPr>
                        <a:t>  =/&gt; </a:t>
                      </a:r>
                      <a:r>
                        <a:rPr lang="es-ES_tradnl" sz="1600" b="1" dirty="0" smtClean="0">
                          <a:effectLst/>
                          <a:latin typeface="Arial" panose="020B0604020202020204" pitchFamily="34" charset="0"/>
                          <a:cs typeface="Arial" panose="020B0604020202020204" pitchFamily="34" charset="0"/>
                        </a:rPr>
                        <a:t>4</a:t>
                      </a:r>
                    </a:p>
                    <a:p>
                      <a:pPr algn="ctr">
                        <a:spcAft>
                          <a:spcPts val="0"/>
                        </a:spcAft>
                      </a:pPr>
                      <a:r>
                        <a:rPr lang="es-ES" sz="1600" b="1" dirty="0" smtClean="0">
                          <a:effectLst/>
                          <a:latin typeface="Arial" panose="020B0604020202020204" pitchFamily="34" charset="0"/>
                          <a:cs typeface="Arial" panose="020B0604020202020204" pitchFamily="34" charset="0"/>
                        </a:rPr>
                        <a:t>10</a:t>
                      </a:r>
                      <a:endParaRPr lang="es-ES" sz="1600" b="1" dirty="0">
                        <a:effectLst/>
                        <a:latin typeface="Arial" panose="020B0604020202020204" pitchFamily="34" charset="0"/>
                        <a:cs typeface="Arial" panose="020B0604020202020204" pitchFamily="34" charset="0"/>
                      </a:endParaRPr>
                    </a:p>
                    <a:p>
                      <a:pPr algn="ctr">
                        <a:spcAft>
                          <a:spcPts val="0"/>
                        </a:spcAft>
                      </a:pPr>
                      <a:r>
                        <a:rPr lang="es-ES_tradnl" sz="1600" b="1" dirty="0">
                          <a:effectLst/>
                          <a:latin typeface="Arial" panose="020B0604020202020204" pitchFamily="34" charset="0"/>
                          <a:cs typeface="Arial" panose="020B0604020202020204" pitchFamily="34" charset="0"/>
                        </a:rPr>
                        <a:t>  =/&lt; 3</a:t>
                      </a:r>
                      <a:endParaRPr lang="es-ES" sz="1600" b="1" dirty="0">
                        <a:effectLst/>
                        <a:latin typeface="Arial" panose="020B0604020202020204" pitchFamily="34" charset="0"/>
                        <a:cs typeface="Arial" panose="020B0604020202020204" pitchFamily="34" charset="0"/>
                      </a:endParaRPr>
                    </a:p>
                    <a:p>
                      <a:pPr algn="ctr">
                        <a:spcAft>
                          <a:spcPts val="0"/>
                        </a:spcAft>
                      </a:pPr>
                      <a:r>
                        <a:rPr lang="es-ES_tradnl" sz="1600" b="1" dirty="0">
                          <a:effectLst/>
                          <a:latin typeface="Arial" panose="020B0604020202020204" pitchFamily="34" charset="0"/>
                          <a:cs typeface="Arial" panose="020B0604020202020204" pitchFamily="34" charset="0"/>
                        </a:rPr>
                        <a:t>  =/&lt; 3</a:t>
                      </a:r>
                      <a:endParaRPr lang="es-ES" sz="1600" b="1" dirty="0">
                        <a:effectLst/>
                        <a:latin typeface="Arial" panose="020B0604020202020204" pitchFamily="34" charset="0"/>
                        <a:cs typeface="Arial" panose="020B0604020202020204" pitchFamily="34" charset="0"/>
                      </a:endParaRPr>
                    </a:p>
                    <a:p>
                      <a:pPr algn="ctr">
                        <a:spcAft>
                          <a:spcPts val="0"/>
                        </a:spcAft>
                      </a:pPr>
                      <a:r>
                        <a:rPr lang="es-ES_tradnl" sz="1600" b="1" dirty="0">
                          <a:effectLst/>
                          <a:latin typeface="Arial" panose="020B0604020202020204" pitchFamily="34" charset="0"/>
                          <a:cs typeface="Arial" panose="020B0604020202020204" pitchFamily="34" charset="0"/>
                        </a:rPr>
                        <a:t>  =/&lt; 2</a:t>
                      </a:r>
                      <a:endParaRPr lang="es-ES" sz="1600" b="1" dirty="0">
                        <a:effectLst/>
                        <a:latin typeface="Arial" panose="020B0604020202020204" pitchFamily="34" charset="0"/>
                        <a:cs typeface="Arial" panose="020B0604020202020204" pitchFamily="34" charset="0"/>
                      </a:endParaRPr>
                    </a:p>
                    <a:p>
                      <a:pPr algn="ctr">
                        <a:spcAft>
                          <a:spcPts val="0"/>
                        </a:spcAft>
                      </a:pPr>
                      <a:r>
                        <a:rPr lang="es-ES_tradnl" sz="1600" b="1" dirty="0">
                          <a:effectLst/>
                          <a:latin typeface="Arial" panose="020B0604020202020204" pitchFamily="34" charset="0"/>
                          <a:cs typeface="Arial" panose="020B0604020202020204" pitchFamily="34" charset="0"/>
                        </a:rPr>
                        <a:t>  =/&lt; 2</a:t>
                      </a:r>
                      <a:endParaRPr lang="es-ES" sz="1600" b="1"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bg1">
                        <a:lumMod val="65000"/>
                      </a:schemeClr>
                    </a:solidFill>
                  </a:tcPr>
                </a:tc>
                <a:extLst>
                  <a:ext uri="{0D108BD9-81ED-4DB2-BD59-A6C34878D82A}"/>
                </a:extLst>
              </a:tr>
              <a:tr h="961510">
                <a:tc>
                  <a:txBody>
                    <a:bodyPr/>
                    <a:lstStyle/>
                    <a:p>
                      <a:pPr>
                        <a:spcAft>
                          <a:spcPts val="0"/>
                        </a:spcAft>
                      </a:pPr>
                      <a:r>
                        <a:rPr lang="es-ES" sz="1600" dirty="0">
                          <a:solidFill>
                            <a:schemeClr val="tx1"/>
                          </a:solidFill>
                          <a:effectLst/>
                          <a:latin typeface="Arial" panose="020B0604020202020204" pitchFamily="34" charset="0"/>
                          <a:cs typeface="Arial" panose="020B0604020202020204" pitchFamily="34" charset="0"/>
                        </a:rPr>
                        <a:t>  </a:t>
                      </a:r>
                      <a:r>
                        <a:rPr lang="es-ES_tradnl" sz="1600" dirty="0">
                          <a:solidFill>
                            <a:schemeClr val="tx1"/>
                          </a:solidFill>
                          <a:effectLst/>
                          <a:latin typeface="Arial" panose="020B0604020202020204" pitchFamily="34" charset="0"/>
                          <a:cs typeface="Arial" panose="020B0604020202020204" pitchFamily="34" charset="0"/>
                        </a:rPr>
                        <a:t>III - Preparación de la Tesis y Defensa</a:t>
                      </a:r>
                      <a:r>
                        <a:rPr lang="es-ES_tradnl" sz="1600" dirty="0" smtClean="0">
                          <a:solidFill>
                            <a:schemeClr val="tx1"/>
                          </a:solidFill>
                          <a:effectLst/>
                          <a:latin typeface="Arial" panose="020B0604020202020204" pitchFamily="34" charset="0"/>
                          <a:cs typeface="Arial" panose="020B0604020202020204" pitchFamily="34" charset="0"/>
                        </a:rPr>
                        <a:t>.</a:t>
                      </a:r>
                    </a:p>
                    <a:p>
                      <a:pPr>
                        <a:spcAft>
                          <a:spcPts val="0"/>
                        </a:spcAft>
                      </a:pPr>
                      <a:r>
                        <a:rPr lang="es-ES_tradnl" sz="1600" dirty="0" smtClean="0">
                          <a:solidFill>
                            <a:schemeClr val="tx1"/>
                          </a:solidFill>
                          <a:effectLst/>
                          <a:latin typeface="Arial" panose="020B0604020202020204" pitchFamily="34" charset="0"/>
                          <a:cs typeface="Arial" panose="020B0604020202020204" pitchFamily="34" charset="0"/>
                        </a:rPr>
                        <a:t>       . Finalizar</a:t>
                      </a:r>
                      <a:r>
                        <a:rPr lang="es-ES_tradnl" sz="1600" baseline="0" dirty="0" smtClean="0">
                          <a:solidFill>
                            <a:schemeClr val="tx1"/>
                          </a:solidFill>
                          <a:effectLst/>
                          <a:latin typeface="Arial" panose="020B0604020202020204" pitchFamily="34" charset="0"/>
                          <a:cs typeface="Arial" panose="020B0604020202020204" pitchFamily="34" charset="0"/>
                        </a:rPr>
                        <a:t> e</a:t>
                      </a:r>
                      <a:r>
                        <a:rPr lang="es-ES_tradnl" sz="1600" dirty="0" smtClean="0">
                          <a:solidFill>
                            <a:schemeClr val="tx1"/>
                          </a:solidFill>
                          <a:effectLst/>
                          <a:latin typeface="Arial" panose="020B0604020202020204" pitchFamily="34" charset="0"/>
                          <a:cs typeface="Arial" panose="020B0604020202020204" pitchFamily="34" charset="0"/>
                        </a:rPr>
                        <a:t>scritura de la Tesis</a:t>
                      </a:r>
                      <a:endParaRPr lang="es-ES" sz="1600" dirty="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a:solidFill>
                            <a:schemeClr val="tx1"/>
                          </a:solidFill>
                          <a:effectLst/>
                          <a:latin typeface="Arial" panose="020B0604020202020204" pitchFamily="34" charset="0"/>
                          <a:cs typeface="Arial" panose="020B0604020202020204" pitchFamily="34" charset="0"/>
                        </a:rPr>
                        <a:t>       . Taller de Preparación para la </a:t>
                      </a:r>
                      <a:r>
                        <a:rPr lang="es-ES_tradnl" sz="1600" dirty="0" err="1">
                          <a:solidFill>
                            <a:schemeClr val="tx1"/>
                          </a:solidFill>
                          <a:effectLst/>
                          <a:latin typeface="Arial" panose="020B0604020202020204" pitchFamily="34" charset="0"/>
                          <a:cs typeface="Arial" panose="020B0604020202020204" pitchFamily="34" charset="0"/>
                        </a:rPr>
                        <a:t>Predefensa</a:t>
                      </a:r>
                      <a:r>
                        <a:rPr lang="es-ES_tradnl" sz="1600" dirty="0">
                          <a:solidFill>
                            <a:schemeClr val="tx1"/>
                          </a:solidFill>
                          <a:effectLst/>
                          <a:latin typeface="Arial" panose="020B0604020202020204" pitchFamily="34" charset="0"/>
                          <a:cs typeface="Arial" panose="020B0604020202020204" pitchFamily="34" charset="0"/>
                        </a:rPr>
                        <a:t> </a:t>
                      </a:r>
                      <a:endParaRPr lang="es-ES" sz="1600" dirty="0">
                        <a:solidFill>
                          <a:schemeClr val="tx1"/>
                        </a:solidFill>
                        <a:effectLst/>
                        <a:latin typeface="Arial" panose="020B0604020202020204" pitchFamily="34" charset="0"/>
                        <a:cs typeface="Arial" panose="020B0604020202020204" pitchFamily="34" charset="0"/>
                      </a:endParaRPr>
                    </a:p>
                    <a:p>
                      <a:pPr>
                        <a:spcAft>
                          <a:spcPts val="0"/>
                        </a:spcAft>
                      </a:pPr>
                      <a:r>
                        <a:rPr lang="es-ES_tradnl" sz="1600" dirty="0">
                          <a:solidFill>
                            <a:schemeClr val="tx1"/>
                          </a:solidFill>
                          <a:effectLst/>
                          <a:latin typeface="Arial" panose="020B0604020202020204" pitchFamily="34" charset="0"/>
                          <a:cs typeface="Arial" panose="020B0604020202020204" pitchFamily="34" charset="0"/>
                        </a:rPr>
                        <a:t>       . </a:t>
                      </a:r>
                      <a:r>
                        <a:rPr lang="es-ES_tradnl" sz="1600" dirty="0" err="1">
                          <a:solidFill>
                            <a:schemeClr val="tx1"/>
                          </a:solidFill>
                          <a:effectLst/>
                          <a:latin typeface="Arial" panose="020B0604020202020204" pitchFamily="34" charset="0"/>
                          <a:cs typeface="Arial" panose="020B0604020202020204" pitchFamily="34" charset="0"/>
                        </a:rPr>
                        <a:t>Predefensa</a:t>
                      </a:r>
                      <a:r>
                        <a:rPr lang="es-ES_tradnl" sz="1600" dirty="0">
                          <a:solidFill>
                            <a:schemeClr val="tx1"/>
                          </a:solidFill>
                          <a:effectLst/>
                          <a:latin typeface="Arial" panose="020B0604020202020204" pitchFamily="34" charset="0"/>
                          <a:cs typeface="Arial" panose="020B0604020202020204" pitchFamily="34" charset="0"/>
                        </a:rPr>
                        <a:t> ante Consejo </a:t>
                      </a:r>
                      <a:r>
                        <a:rPr lang="es-ES_tradnl" sz="1600" dirty="0" smtClean="0">
                          <a:solidFill>
                            <a:schemeClr val="tx1"/>
                          </a:solidFill>
                          <a:effectLst/>
                          <a:latin typeface="Arial" panose="020B0604020202020204" pitchFamily="34" charset="0"/>
                          <a:cs typeface="Arial" panose="020B0604020202020204" pitchFamily="34" charset="0"/>
                        </a:rPr>
                        <a:t>Científico</a:t>
                      </a:r>
                    </a:p>
                    <a:p>
                      <a:pPr>
                        <a:spcAft>
                          <a:spcPts val="0"/>
                        </a:spcAft>
                      </a:pPr>
                      <a:r>
                        <a:rPr lang="es-ES_tradnl" sz="1600" baseline="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 Entregar Tesis a Tribunal Estatal</a:t>
                      </a:r>
                      <a:endParaRPr lang="es-E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bg1">
                        <a:lumMod val="50000"/>
                      </a:schemeClr>
                    </a:solidFill>
                  </a:tcPr>
                </a:tc>
                <a:tc>
                  <a:txBody>
                    <a:bodyPr/>
                    <a:lstStyle/>
                    <a:p>
                      <a:pPr algn="ctr">
                        <a:spcAft>
                          <a:spcPts val="0"/>
                        </a:spcAft>
                      </a:pPr>
                      <a:r>
                        <a:rPr lang="es-ES_tradnl" sz="1600" b="1" dirty="0">
                          <a:effectLst/>
                          <a:latin typeface="Arial" panose="020B0604020202020204" pitchFamily="34" charset="0"/>
                          <a:cs typeface="Arial" panose="020B0604020202020204" pitchFamily="34" charset="0"/>
                        </a:rPr>
                        <a:t>16 (13 %)</a:t>
                      </a:r>
                      <a:endParaRPr lang="es-ES" sz="1600" b="1" dirty="0">
                        <a:effectLst/>
                        <a:latin typeface="Arial" panose="020B0604020202020204" pitchFamily="34" charset="0"/>
                        <a:cs typeface="Arial" panose="020B0604020202020204" pitchFamily="34" charset="0"/>
                      </a:endParaRPr>
                    </a:p>
                    <a:p>
                      <a:pPr algn="ctr">
                        <a:spcAft>
                          <a:spcPts val="0"/>
                        </a:spcAft>
                      </a:pPr>
                      <a:r>
                        <a:rPr lang="es-ES" sz="1600" b="1" dirty="0" smtClean="0">
                          <a:effectLst/>
                          <a:latin typeface="Arial" panose="020B0604020202020204" pitchFamily="34" charset="0"/>
                          <a:cs typeface="Arial" panose="020B0604020202020204" pitchFamily="34" charset="0"/>
                        </a:rPr>
                        <a:t>3</a:t>
                      </a:r>
                      <a:endParaRPr lang="es-ES" sz="1600" b="1" dirty="0">
                        <a:effectLst/>
                        <a:latin typeface="Arial" panose="020B0604020202020204" pitchFamily="34" charset="0"/>
                        <a:cs typeface="Arial" panose="020B0604020202020204" pitchFamily="34" charset="0"/>
                      </a:endParaRPr>
                    </a:p>
                    <a:p>
                      <a:pPr algn="ctr">
                        <a:spcAft>
                          <a:spcPts val="0"/>
                        </a:spcAft>
                      </a:pPr>
                      <a:r>
                        <a:rPr lang="es-ES" sz="1600" b="1" dirty="0" smtClean="0">
                          <a:effectLst/>
                          <a:latin typeface="Arial" panose="020B0604020202020204" pitchFamily="34" charset="0"/>
                          <a:cs typeface="Arial" panose="020B0604020202020204" pitchFamily="34" charset="0"/>
                        </a:rPr>
                        <a:t>3</a:t>
                      </a:r>
                    </a:p>
                    <a:p>
                      <a:pPr algn="ctr">
                        <a:spcAft>
                          <a:spcPts val="0"/>
                        </a:spcAft>
                      </a:pPr>
                      <a:r>
                        <a:rPr lang="es-ES" sz="1600" b="1" dirty="0" smtClean="0">
                          <a:effectLst/>
                          <a:latin typeface="Arial" panose="020B0604020202020204" pitchFamily="34" charset="0"/>
                          <a:ea typeface="Times New Roman" panose="02020603050405020304" pitchFamily="18" charset="0"/>
                          <a:cs typeface="Arial" panose="020B0604020202020204" pitchFamily="34" charset="0"/>
                        </a:rPr>
                        <a:t>7</a:t>
                      </a:r>
                    </a:p>
                    <a:p>
                      <a:pPr algn="ctr">
                        <a:spcAft>
                          <a:spcPts val="0"/>
                        </a:spcAft>
                      </a:pPr>
                      <a:r>
                        <a:rPr lang="es-ES" sz="1600" b="1" dirty="0" smtClean="0">
                          <a:effectLst/>
                          <a:latin typeface="Arial" panose="020B0604020202020204" pitchFamily="34" charset="0"/>
                          <a:ea typeface="Times New Roman" panose="02020603050405020304" pitchFamily="18" charset="0"/>
                          <a:cs typeface="Arial" panose="020B0604020202020204" pitchFamily="34" charset="0"/>
                        </a:rPr>
                        <a:t>3</a:t>
                      </a:r>
                      <a:endParaRPr lang="es-ES" sz="1600" b="1"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bg1">
                        <a:lumMod val="50000"/>
                      </a:schemeClr>
                    </a:solidFill>
                  </a:tcPr>
                </a:tc>
                <a:extLst>
                  <a:ext uri="{0D108BD9-81ED-4DB2-BD59-A6C34878D82A}"/>
                </a:extLst>
              </a:tr>
              <a:tr h="421178">
                <a:tc>
                  <a:txBody>
                    <a:bodyPr/>
                    <a:lstStyle/>
                    <a:p>
                      <a:pPr algn="ctr">
                        <a:spcAft>
                          <a:spcPts val="0"/>
                        </a:spcAft>
                      </a:pPr>
                      <a:r>
                        <a:rPr lang="es-ES" sz="1600" dirty="0">
                          <a:solidFill>
                            <a:schemeClr val="tx1"/>
                          </a:solidFill>
                          <a:effectLst/>
                          <a:latin typeface="Arial" panose="020B0604020202020204" pitchFamily="34" charset="0"/>
                          <a:cs typeface="Arial" panose="020B0604020202020204" pitchFamily="34" charset="0"/>
                        </a:rPr>
                        <a:t>TOTAL</a:t>
                      </a:r>
                      <a:endParaRPr lang="es-E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tx2"/>
                    </a:solidFill>
                  </a:tcPr>
                </a:tc>
                <a:tc>
                  <a:txBody>
                    <a:bodyPr/>
                    <a:lstStyle/>
                    <a:p>
                      <a:pPr algn="ctr">
                        <a:spcAft>
                          <a:spcPts val="0"/>
                        </a:spcAft>
                      </a:pPr>
                      <a:r>
                        <a:rPr lang="es-ES_tradnl" sz="1600" b="1" dirty="0">
                          <a:effectLst/>
                          <a:latin typeface="Arial" panose="020B0604020202020204" pitchFamily="34" charset="0"/>
                          <a:cs typeface="Arial" panose="020B0604020202020204" pitchFamily="34" charset="0"/>
                        </a:rPr>
                        <a:t>120</a:t>
                      </a:r>
                      <a:endParaRPr lang="es-ES" sz="1600" b="1"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tx2"/>
                    </a:solidFill>
                  </a:tcPr>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uadroTexto 2"/>
          <p:cNvSpPr txBox="1">
            <a:spLocks noChangeArrowheads="1"/>
          </p:cNvSpPr>
          <p:nvPr/>
        </p:nvSpPr>
        <p:spPr bwMode="auto">
          <a:xfrm>
            <a:off x="1476375" y="115888"/>
            <a:ext cx="5903913" cy="369887"/>
          </a:xfrm>
          <a:prstGeom prst="rect">
            <a:avLst/>
          </a:prstGeom>
          <a:noFill/>
          <a:ln w="9525">
            <a:noFill/>
            <a:miter lim="800000"/>
            <a:headEnd/>
            <a:tailEnd/>
          </a:ln>
        </p:spPr>
        <p:txBody>
          <a:bodyPr>
            <a:spAutoFit/>
          </a:bodyPr>
          <a:lstStyle/>
          <a:p>
            <a:r>
              <a:rPr lang="es-ES" altLang="es-ES" b="1" u="sng"/>
              <a:t>Descripción de la componente teórico metodológica</a:t>
            </a:r>
            <a:endParaRPr lang="es-ES" altLang="es-ES" u="sng"/>
          </a:p>
        </p:txBody>
      </p:sp>
      <p:graphicFrame>
        <p:nvGraphicFramePr>
          <p:cNvPr id="3" name="Tabla 2"/>
          <p:cNvGraphicFramePr>
            <a:graphicFrameLocks noGrp="1"/>
          </p:cNvGraphicFramePr>
          <p:nvPr/>
        </p:nvGraphicFramePr>
        <p:xfrm>
          <a:off x="611188" y="549275"/>
          <a:ext cx="7950200" cy="6070600"/>
        </p:xfrm>
        <a:graphic>
          <a:graphicData uri="http://schemas.openxmlformats.org/drawingml/2006/table">
            <a:tbl>
              <a:tblPr>
                <a:tableStyleId>{5C22544A-7EE6-4342-B048-85BDC9FD1C3A}</a:tableStyleId>
              </a:tblPr>
              <a:tblGrid>
                <a:gridCol w="6525847">
                  <a:extLst>
                    <a:ext uri="{9D8B030D-6E8A-4147-A177-3AD203B41FA5}"/>
                  </a:extLst>
                </a:gridCol>
                <a:gridCol w="1424353">
                  <a:extLst>
                    <a:ext uri="{9D8B030D-6E8A-4147-A177-3AD203B41FA5}"/>
                  </a:extLst>
                </a:gridCol>
              </a:tblGrid>
              <a:tr h="266856">
                <a:tc>
                  <a:txBody>
                    <a:bodyPr/>
                    <a:lstStyle/>
                    <a:p>
                      <a:pPr algn="ctr">
                        <a:spcAft>
                          <a:spcPts val="0"/>
                        </a:spcAft>
                      </a:pPr>
                      <a:r>
                        <a:rPr lang="es-ES" sz="1600" b="1" kern="1200" dirty="0">
                          <a:effectLst/>
                          <a:latin typeface="Arial" panose="020B0604020202020204" pitchFamily="34" charset="0"/>
                          <a:cs typeface="Arial" panose="020B0604020202020204" pitchFamily="34" charset="0"/>
                        </a:rPr>
                        <a:t>Cursos Obligatorios:</a:t>
                      </a:r>
                      <a:endParaRPr lang="es-ES" sz="1600" b="1"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dirty="0">
                          <a:effectLst/>
                          <a:latin typeface="Arial" panose="020B0604020202020204" pitchFamily="34" charset="0"/>
                          <a:cs typeface="Arial" panose="020B0604020202020204" pitchFamily="34" charset="0"/>
                        </a:rPr>
                        <a:t>Créditos</a:t>
                      </a:r>
                      <a:r>
                        <a:rPr lang="es-ES" sz="1600" kern="1200" baseline="30000" dirty="0">
                          <a:effectLst/>
                          <a:latin typeface="Arial" panose="020B0604020202020204" pitchFamily="34" charset="0"/>
                          <a:cs typeface="Arial" panose="020B0604020202020204" pitchFamily="34" charset="0"/>
                        </a:rPr>
                        <a:t>(1)</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lgn="just">
                        <a:spcAft>
                          <a:spcPts val="0"/>
                        </a:spcAft>
                      </a:pPr>
                      <a:r>
                        <a:rPr lang="es-ES" sz="1600" kern="1200" dirty="0">
                          <a:effectLst/>
                          <a:latin typeface="Arial" panose="020B0604020202020204" pitchFamily="34" charset="0"/>
                          <a:cs typeface="Arial" panose="020B0604020202020204" pitchFamily="34" charset="0"/>
                        </a:rPr>
                        <a:t>G1. Metodología de la Investigación Científica</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dirty="0" smtClean="0">
                          <a:effectLst/>
                          <a:latin typeface="Arial" panose="020B0604020202020204" pitchFamily="34" charset="0"/>
                          <a:cs typeface="Arial" panose="020B0604020202020204" pitchFamily="34" charset="0"/>
                        </a:rPr>
                        <a:t>3</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lgn="just">
                        <a:spcAft>
                          <a:spcPts val="0"/>
                        </a:spcAft>
                      </a:pPr>
                      <a:r>
                        <a:rPr lang="es-ES" sz="1600" kern="1200" dirty="0">
                          <a:effectLst/>
                          <a:latin typeface="Arial" panose="020B0604020202020204" pitchFamily="34" charset="0"/>
                          <a:cs typeface="Arial" panose="020B0604020202020204" pitchFamily="34" charset="0"/>
                        </a:rPr>
                        <a:t>G2. </a:t>
                      </a:r>
                      <a:r>
                        <a:rPr lang="es-ES" sz="1600" kern="1200" dirty="0" smtClean="0">
                          <a:effectLst/>
                          <a:latin typeface="Arial" panose="020B0604020202020204" pitchFamily="34" charset="0"/>
                          <a:cs typeface="Arial" panose="020B0604020202020204" pitchFamily="34" charset="0"/>
                        </a:rPr>
                        <a:t>Fisiología Vegetal</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dirty="0">
                          <a:effectLst/>
                          <a:latin typeface="Arial" panose="020B0604020202020204" pitchFamily="34" charset="0"/>
                          <a:cs typeface="Arial" panose="020B0604020202020204" pitchFamily="34" charset="0"/>
                        </a:rPr>
                        <a:t>2</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lgn="just">
                        <a:spcAft>
                          <a:spcPts val="0"/>
                        </a:spcAft>
                      </a:pPr>
                      <a:r>
                        <a:rPr lang="es-ES" sz="1600" kern="1200" dirty="0">
                          <a:effectLst/>
                          <a:latin typeface="Arial" panose="020B0604020202020204" pitchFamily="34" charset="0"/>
                          <a:cs typeface="Arial" panose="020B0604020202020204" pitchFamily="34" charset="0"/>
                        </a:rPr>
                        <a:t>G3. </a:t>
                      </a:r>
                      <a:r>
                        <a:rPr lang="es-ES" sz="1600" kern="1200" dirty="0" smtClean="0">
                          <a:effectLst/>
                          <a:latin typeface="Arial" panose="020B0604020202020204" pitchFamily="34" charset="0"/>
                          <a:cs typeface="Arial" panose="020B0604020202020204" pitchFamily="34" charset="0"/>
                        </a:rPr>
                        <a:t>Caracterización y Manejo de los Suelos</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dirty="0">
                          <a:effectLst/>
                          <a:latin typeface="Arial" panose="020B0604020202020204" pitchFamily="34" charset="0"/>
                          <a:cs typeface="Arial" panose="020B0604020202020204" pitchFamily="34" charset="0"/>
                        </a:rPr>
                        <a:t>2</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lgn="just">
                        <a:spcAft>
                          <a:spcPts val="0"/>
                        </a:spcAft>
                      </a:pPr>
                      <a:r>
                        <a:rPr lang="es-ES" sz="1600" kern="1200" dirty="0">
                          <a:effectLst/>
                          <a:latin typeface="Arial" panose="020B0604020202020204" pitchFamily="34" charset="0"/>
                          <a:cs typeface="Arial" panose="020B0604020202020204" pitchFamily="34" charset="0"/>
                        </a:rPr>
                        <a:t>G4. </a:t>
                      </a:r>
                      <a:r>
                        <a:rPr lang="es-ES" sz="1600" kern="1200" dirty="0" smtClean="0">
                          <a:effectLst/>
                          <a:latin typeface="Arial" panose="020B0604020202020204" pitchFamily="34" charset="0"/>
                          <a:cs typeface="Arial" panose="020B0604020202020204" pitchFamily="34" charset="0"/>
                        </a:rPr>
                        <a:t>Manejo Agronómico Sostenible de los </a:t>
                      </a:r>
                      <a:r>
                        <a:rPr lang="es-ES" sz="1600" kern="1200" dirty="0" err="1" smtClean="0">
                          <a:effectLst/>
                          <a:latin typeface="Arial" panose="020B0604020202020204" pitchFamily="34" charset="0"/>
                          <a:cs typeface="Arial" panose="020B0604020202020204" pitchFamily="34" charset="0"/>
                        </a:rPr>
                        <a:t>Agroecosistemas</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dirty="0">
                          <a:effectLst/>
                          <a:latin typeface="Arial" panose="020B0604020202020204" pitchFamily="34" charset="0"/>
                          <a:cs typeface="Arial" panose="020B0604020202020204" pitchFamily="34" charset="0"/>
                        </a:rPr>
                        <a:t>2</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lgn="r">
                        <a:spcAft>
                          <a:spcPts val="0"/>
                        </a:spcAft>
                      </a:pPr>
                      <a:r>
                        <a:rPr lang="es-ES" sz="1600" b="1" kern="1200" dirty="0">
                          <a:effectLst/>
                          <a:latin typeface="Arial" panose="020B0604020202020204" pitchFamily="34" charset="0"/>
                          <a:cs typeface="Arial" panose="020B0604020202020204" pitchFamily="34" charset="0"/>
                        </a:rPr>
                        <a:t>Sub-total</a:t>
                      </a:r>
                      <a:endParaRPr lang="es-ES" sz="1600" b="1"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b="1" kern="1200" dirty="0" smtClean="0">
                          <a:effectLst/>
                          <a:latin typeface="Arial" panose="020B0604020202020204" pitchFamily="34" charset="0"/>
                          <a:cs typeface="Arial" panose="020B0604020202020204" pitchFamily="34" charset="0"/>
                        </a:rPr>
                        <a:t>9</a:t>
                      </a:r>
                      <a:endParaRPr lang="es-ES" sz="1600" b="1"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497205">
                <a:tc>
                  <a:txBody>
                    <a:bodyPr/>
                    <a:lstStyle/>
                    <a:p>
                      <a:pPr algn="ctr">
                        <a:spcAft>
                          <a:spcPts val="0"/>
                        </a:spcAft>
                      </a:pPr>
                      <a:r>
                        <a:rPr lang="es-ES" sz="1600" b="1" kern="1200" dirty="0">
                          <a:effectLst/>
                          <a:latin typeface="Arial" panose="020B0604020202020204" pitchFamily="34" charset="0"/>
                          <a:cs typeface="Arial" panose="020B0604020202020204" pitchFamily="34" charset="0"/>
                        </a:rPr>
                        <a:t>Cursos Opcionales </a:t>
                      </a:r>
                      <a:r>
                        <a:rPr lang="es-ES" sz="1600" kern="1200" dirty="0">
                          <a:effectLst/>
                          <a:latin typeface="Arial" panose="020B0604020202020204" pitchFamily="34" charset="0"/>
                          <a:cs typeface="Arial" panose="020B0604020202020204" pitchFamily="34" charset="0"/>
                        </a:rPr>
                        <a:t>(a seleccionar 4 para cada aspirante de acuerdo a la Línea):</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a:effectLst/>
                          <a:latin typeface="Arial" panose="020B0604020202020204" pitchFamily="34" charset="0"/>
                          <a:cs typeface="Arial" panose="020B0604020202020204" pitchFamily="34" charset="0"/>
                        </a:rPr>
                        <a:t> </a:t>
                      </a:r>
                      <a:endParaRPr lang="es-ES" sz="160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lgn="just">
                        <a:spcAft>
                          <a:spcPts val="0"/>
                        </a:spcAft>
                      </a:pPr>
                      <a:r>
                        <a:rPr lang="es-ES" sz="1600" dirty="0">
                          <a:effectLst/>
                          <a:latin typeface="Arial" panose="020B0604020202020204" pitchFamily="34" charset="0"/>
                          <a:cs typeface="Arial" panose="020B0604020202020204" pitchFamily="34" charset="0"/>
                        </a:rPr>
                        <a:t>a) Sistemas de Producción Agrícola (5)</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dirty="0">
                          <a:effectLst/>
                          <a:latin typeface="Arial" panose="020B0604020202020204" pitchFamily="34" charset="0"/>
                          <a:cs typeface="Arial" panose="020B0604020202020204" pitchFamily="34" charset="0"/>
                        </a:rPr>
                        <a:t>2 c/u</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lgn="just">
                        <a:spcAft>
                          <a:spcPts val="0"/>
                        </a:spcAft>
                      </a:pPr>
                      <a:r>
                        <a:rPr lang="es-ES" sz="1600">
                          <a:effectLst/>
                          <a:latin typeface="Arial" panose="020B0604020202020204" pitchFamily="34" charset="0"/>
                          <a:cs typeface="Arial" panose="020B0604020202020204" pitchFamily="34" charset="0"/>
                        </a:rPr>
                        <a:t>b) Edafología y Nutrición de las Plantas (8)</a:t>
                      </a:r>
                      <a:endParaRPr lang="es-ES" sz="160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dirty="0">
                          <a:effectLst/>
                          <a:latin typeface="Arial" panose="020B0604020202020204" pitchFamily="34" charset="0"/>
                          <a:cs typeface="Arial" panose="020B0604020202020204" pitchFamily="34" charset="0"/>
                        </a:rPr>
                        <a:t>2 c/u</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lgn="just">
                        <a:spcAft>
                          <a:spcPts val="0"/>
                        </a:spcAft>
                      </a:pPr>
                      <a:r>
                        <a:rPr lang="es-ES" sz="1600">
                          <a:effectLst/>
                          <a:latin typeface="Arial" panose="020B0604020202020204" pitchFamily="34" charset="0"/>
                          <a:cs typeface="Arial" panose="020B0604020202020204" pitchFamily="34" charset="0"/>
                        </a:rPr>
                        <a:t>c) Bioproductos de Uso Agrícola (5)</a:t>
                      </a:r>
                      <a:endParaRPr lang="es-ES" sz="160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dirty="0">
                          <a:effectLst/>
                          <a:latin typeface="Arial" panose="020B0604020202020204" pitchFamily="34" charset="0"/>
                          <a:cs typeface="Arial" panose="020B0604020202020204" pitchFamily="34" charset="0"/>
                        </a:rPr>
                        <a:t>2 c/u</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lgn="just">
                        <a:spcAft>
                          <a:spcPts val="0"/>
                        </a:spcAft>
                      </a:pPr>
                      <a:r>
                        <a:rPr lang="es-ES" sz="1600">
                          <a:effectLst/>
                          <a:latin typeface="Arial" panose="020B0604020202020204" pitchFamily="34" charset="0"/>
                          <a:cs typeface="Arial" panose="020B0604020202020204" pitchFamily="34" charset="0"/>
                        </a:rPr>
                        <a:t>d) Mejoramiento Genético de los Cultivos (15)</a:t>
                      </a:r>
                      <a:endParaRPr lang="es-ES" sz="160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dirty="0">
                          <a:effectLst/>
                          <a:latin typeface="Arial" panose="020B0604020202020204" pitchFamily="34" charset="0"/>
                          <a:cs typeface="Arial" panose="020B0604020202020204" pitchFamily="34" charset="0"/>
                        </a:rPr>
                        <a:t>2 c/u</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lgn="just">
                        <a:spcAft>
                          <a:spcPts val="0"/>
                        </a:spcAft>
                      </a:pPr>
                      <a:r>
                        <a:rPr lang="es-ES" sz="1600">
                          <a:effectLst/>
                          <a:latin typeface="Arial" panose="020B0604020202020204" pitchFamily="34" charset="0"/>
                          <a:cs typeface="Arial" panose="020B0604020202020204" pitchFamily="34" charset="0"/>
                        </a:rPr>
                        <a:t>e) Innovación Agropecuaria Local (8)</a:t>
                      </a:r>
                      <a:endParaRPr lang="es-ES" sz="160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dirty="0">
                          <a:effectLst/>
                          <a:latin typeface="Arial" panose="020B0604020202020204" pitchFamily="34" charset="0"/>
                          <a:cs typeface="Arial" panose="020B0604020202020204" pitchFamily="34" charset="0"/>
                        </a:rPr>
                        <a:t>2 c/u</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lgn="just">
                        <a:spcAft>
                          <a:spcPts val="0"/>
                        </a:spcAft>
                      </a:pPr>
                      <a:r>
                        <a:rPr lang="es-ES" sz="1600">
                          <a:effectLst/>
                          <a:latin typeface="Arial" panose="020B0604020202020204" pitchFamily="34" charset="0"/>
                          <a:cs typeface="Arial" panose="020B0604020202020204" pitchFamily="34" charset="0"/>
                        </a:rPr>
                        <a:t>f) Ecofisiología Vegetal (9)</a:t>
                      </a:r>
                      <a:endParaRPr lang="es-ES" sz="160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dirty="0">
                          <a:effectLst/>
                          <a:latin typeface="Arial" panose="020B0604020202020204" pitchFamily="34" charset="0"/>
                          <a:cs typeface="Arial" panose="020B0604020202020204" pitchFamily="34" charset="0"/>
                        </a:rPr>
                        <a:t>2 c/u</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503135">
                <a:tc>
                  <a:txBody>
                    <a:bodyPr/>
                    <a:lstStyle/>
                    <a:p>
                      <a:pPr algn="just">
                        <a:spcAft>
                          <a:spcPts val="0"/>
                        </a:spcAft>
                      </a:pPr>
                      <a:r>
                        <a:rPr lang="es-ES" sz="1600" kern="1200">
                          <a:effectLst/>
                          <a:latin typeface="Arial" panose="020B0604020202020204" pitchFamily="34" charset="0"/>
                          <a:cs typeface="Arial" panose="020B0604020202020204" pitchFamily="34" charset="0"/>
                        </a:rPr>
                        <a:t>Otros cursos impartidos en instituciones de excelencia vinculados al perfil de salida de los aspirantes</a:t>
                      </a:r>
                      <a:endParaRPr lang="es-ES" sz="160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dirty="0">
                          <a:effectLst/>
                          <a:latin typeface="Arial" panose="020B0604020202020204" pitchFamily="34" charset="0"/>
                          <a:cs typeface="Arial" panose="020B0604020202020204" pitchFamily="34" charset="0"/>
                        </a:rPr>
                        <a:t>2 c/u</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lgn="r">
                        <a:spcAft>
                          <a:spcPts val="0"/>
                        </a:spcAft>
                      </a:pPr>
                      <a:r>
                        <a:rPr lang="es-ES" sz="1600" b="1" kern="1200" dirty="0">
                          <a:effectLst/>
                          <a:latin typeface="Arial" panose="020B0604020202020204" pitchFamily="34" charset="0"/>
                          <a:cs typeface="Arial" panose="020B0604020202020204" pitchFamily="34" charset="0"/>
                        </a:rPr>
                        <a:t>Sub-total</a:t>
                      </a:r>
                      <a:endParaRPr lang="es-ES" sz="1600" b="1"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b="1" kern="1200" dirty="0">
                          <a:effectLst/>
                          <a:latin typeface="Arial" panose="020B0604020202020204" pitchFamily="34" charset="0"/>
                          <a:cs typeface="Arial" panose="020B0604020202020204" pitchFamily="34" charset="0"/>
                        </a:rPr>
                        <a:t>8</a:t>
                      </a:r>
                      <a:endParaRPr lang="es-ES" sz="1600" b="1"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lgn="ctr">
                        <a:spcAft>
                          <a:spcPts val="0"/>
                        </a:spcAft>
                      </a:pPr>
                      <a:r>
                        <a:rPr lang="es-ES" sz="1600" b="1" kern="1200" dirty="0">
                          <a:effectLst/>
                          <a:latin typeface="Arial" panose="020B0604020202020204" pitchFamily="34" charset="0"/>
                          <a:cs typeface="Arial" panose="020B0604020202020204" pitchFamily="34" charset="0"/>
                        </a:rPr>
                        <a:t>Exámenes de Mínimo (Obligatorios):</a:t>
                      </a:r>
                      <a:endParaRPr lang="es-ES" sz="1600" b="1"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dirty="0">
                          <a:effectLst/>
                          <a:latin typeface="Arial" panose="020B0604020202020204" pitchFamily="34" charset="0"/>
                          <a:cs typeface="Arial" panose="020B0604020202020204" pitchFamily="34" charset="0"/>
                        </a:rPr>
                        <a:t> </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spcAft>
                          <a:spcPts val="0"/>
                        </a:spcAft>
                      </a:pPr>
                      <a:r>
                        <a:rPr lang="es-ES" sz="1600" kern="1200">
                          <a:effectLst/>
                          <a:latin typeface="Arial" panose="020B0604020202020204" pitchFamily="34" charset="0"/>
                          <a:cs typeface="Arial" panose="020B0604020202020204" pitchFamily="34" charset="0"/>
                        </a:rPr>
                        <a:t>- Problemas Sociales de la Ciencia</a:t>
                      </a:r>
                      <a:endParaRPr lang="es-ES" sz="160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dirty="0">
                          <a:effectLst/>
                          <a:latin typeface="Arial" panose="020B0604020202020204" pitchFamily="34" charset="0"/>
                          <a:cs typeface="Arial" panose="020B0604020202020204" pitchFamily="34" charset="0"/>
                        </a:rPr>
                        <a:t>2</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spcAft>
                          <a:spcPts val="0"/>
                        </a:spcAft>
                      </a:pPr>
                      <a:r>
                        <a:rPr lang="es-ES" sz="1600" kern="1200">
                          <a:effectLst/>
                          <a:latin typeface="Arial" panose="020B0604020202020204" pitchFamily="34" charset="0"/>
                          <a:cs typeface="Arial" panose="020B0604020202020204" pitchFamily="34" charset="0"/>
                        </a:rPr>
                        <a:t>- Idioma Extranjero</a:t>
                      </a:r>
                      <a:endParaRPr lang="es-ES" sz="160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dirty="0">
                          <a:effectLst/>
                          <a:latin typeface="Arial" panose="020B0604020202020204" pitchFamily="34" charset="0"/>
                          <a:cs typeface="Arial" panose="020B0604020202020204" pitchFamily="34" charset="0"/>
                        </a:rPr>
                        <a:t>2</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spcAft>
                          <a:spcPts val="0"/>
                        </a:spcAft>
                      </a:pPr>
                      <a:r>
                        <a:rPr lang="es-ES" sz="1600" kern="1200" dirty="0">
                          <a:effectLst/>
                          <a:latin typeface="Arial" panose="020B0604020202020204" pitchFamily="34" charset="0"/>
                          <a:cs typeface="Arial" panose="020B0604020202020204" pitchFamily="34" charset="0"/>
                        </a:rPr>
                        <a:t>- Especialidad</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kern="1200" dirty="0" smtClean="0">
                          <a:effectLst/>
                          <a:latin typeface="Arial" panose="020B0604020202020204" pitchFamily="34" charset="0"/>
                          <a:cs typeface="Arial" panose="020B0604020202020204" pitchFamily="34" charset="0"/>
                        </a:rPr>
                        <a:t>3</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lgn="r">
                        <a:spcAft>
                          <a:spcPts val="0"/>
                        </a:spcAft>
                      </a:pPr>
                      <a:r>
                        <a:rPr lang="es-ES" sz="1600" b="1" kern="1200" dirty="0">
                          <a:effectLst/>
                          <a:latin typeface="Arial" panose="020B0604020202020204" pitchFamily="34" charset="0"/>
                          <a:cs typeface="Arial" panose="020B0604020202020204" pitchFamily="34" charset="0"/>
                        </a:rPr>
                        <a:t>Sub-total</a:t>
                      </a:r>
                      <a:endParaRPr lang="es-ES" sz="1600" b="1"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b="1" kern="1200" dirty="0" smtClean="0">
                          <a:effectLst/>
                          <a:latin typeface="Arial" panose="020B0604020202020204" pitchFamily="34" charset="0"/>
                          <a:cs typeface="Arial" panose="020B0604020202020204" pitchFamily="34" charset="0"/>
                        </a:rPr>
                        <a:t>7</a:t>
                      </a:r>
                      <a:endParaRPr lang="es-ES" sz="1600" b="1"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r h="266856">
                <a:tc>
                  <a:txBody>
                    <a:bodyPr/>
                    <a:lstStyle/>
                    <a:p>
                      <a:pPr algn="r">
                        <a:spcAft>
                          <a:spcPts val="0"/>
                        </a:spcAft>
                      </a:pPr>
                      <a:r>
                        <a:rPr lang="es-ES" sz="1600" b="1" kern="1200">
                          <a:effectLst/>
                          <a:latin typeface="Arial" panose="020B0604020202020204" pitchFamily="34" charset="0"/>
                          <a:cs typeface="Arial" panose="020B0604020202020204" pitchFamily="34" charset="0"/>
                        </a:rPr>
                        <a:t>Total</a:t>
                      </a:r>
                      <a:endParaRPr lang="es-ES" sz="1600" b="1">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tc>
                  <a:txBody>
                    <a:bodyPr/>
                    <a:lstStyle/>
                    <a:p>
                      <a:pPr algn="ctr">
                        <a:spcAft>
                          <a:spcPts val="0"/>
                        </a:spcAft>
                      </a:pPr>
                      <a:r>
                        <a:rPr lang="es-ES" sz="1600" b="1" kern="1200" dirty="0">
                          <a:effectLst/>
                          <a:latin typeface="Arial" panose="020B0604020202020204" pitchFamily="34" charset="0"/>
                          <a:cs typeface="Arial" panose="020B0604020202020204" pitchFamily="34" charset="0"/>
                        </a:rPr>
                        <a:t>24</a:t>
                      </a:r>
                      <a:endParaRPr lang="es-ES" sz="1600" b="1" dirty="0">
                        <a:effectLst/>
                        <a:latin typeface="Arial" panose="020B0604020202020204" pitchFamily="34" charset="0"/>
                        <a:ea typeface="Times New Roman" panose="02020603050405020304" pitchFamily="18" charset="0"/>
                        <a:cs typeface="Arial" panose="020B0604020202020204" pitchFamily="34" charset="0"/>
                      </a:endParaRPr>
                    </a:p>
                  </a:txBody>
                  <a:tcPr marL="41273" marR="41273" marT="9525" marB="0"/>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nvGraphicFramePr>
        <p:xfrm>
          <a:off x="395288" y="908050"/>
          <a:ext cx="8424862" cy="5761038"/>
        </p:xfrm>
        <a:graphic>
          <a:graphicData uri="http://schemas.openxmlformats.org/drawingml/2006/table">
            <a:tbl>
              <a:tblPr firstRow="1" firstCol="1" lastRow="1" lastCol="1" bandRow="1" bandCol="1">
                <a:tableStyleId>{5C22544A-7EE6-4342-B048-85BDC9FD1C3A}</a:tableStyleId>
              </a:tblPr>
              <a:tblGrid>
                <a:gridCol w="1651702">
                  <a:extLst>
                    <a:ext uri="{9D8B030D-6E8A-4147-A177-3AD203B41FA5}"/>
                  </a:extLst>
                </a:gridCol>
                <a:gridCol w="1686184">
                  <a:extLst>
                    <a:ext uri="{9D8B030D-6E8A-4147-A177-3AD203B41FA5}"/>
                  </a:extLst>
                </a:gridCol>
                <a:gridCol w="1668944">
                  <a:extLst>
                    <a:ext uri="{9D8B030D-6E8A-4147-A177-3AD203B41FA5}"/>
                  </a:extLst>
                </a:gridCol>
                <a:gridCol w="1752392">
                  <a:extLst>
                    <a:ext uri="{9D8B030D-6E8A-4147-A177-3AD203B41FA5}"/>
                  </a:extLst>
                </a:gridCol>
                <a:gridCol w="1665641">
                  <a:extLst>
                    <a:ext uri="{9D8B030D-6E8A-4147-A177-3AD203B41FA5}"/>
                  </a:extLst>
                </a:gridCol>
              </a:tblGrid>
              <a:tr h="240044">
                <a:tc>
                  <a:txBody>
                    <a:bodyPr/>
                    <a:lstStyle/>
                    <a:p>
                      <a:pPr algn="ctr">
                        <a:spcAft>
                          <a:spcPts val="0"/>
                        </a:spcAft>
                      </a:pPr>
                      <a:r>
                        <a:rPr lang="es-ES" sz="1400" baseline="0" dirty="0">
                          <a:solidFill>
                            <a:schemeClr val="tx1"/>
                          </a:solidFill>
                          <a:effectLst/>
                          <a:latin typeface="Arial" panose="020B0604020202020204" pitchFamily="34" charset="0"/>
                        </a:rPr>
                        <a:t>Componente</a:t>
                      </a:r>
                      <a:endParaRPr lang="es-ES" sz="140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tc>
                <a:tc>
                  <a:txBody>
                    <a:bodyPr/>
                    <a:lstStyle/>
                    <a:p>
                      <a:pPr algn="ctr">
                        <a:spcAft>
                          <a:spcPts val="0"/>
                        </a:spcAft>
                      </a:pPr>
                      <a:r>
                        <a:rPr lang="es-ES" sz="1400" baseline="0" dirty="0">
                          <a:solidFill>
                            <a:schemeClr val="tx1"/>
                          </a:solidFill>
                          <a:effectLst/>
                          <a:latin typeface="Arial" panose="020B0604020202020204" pitchFamily="34" charset="0"/>
                        </a:rPr>
                        <a:t>1er Año</a:t>
                      </a:r>
                      <a:endParaRPr lang="es-ES" sz="140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tc>
                <a:tc>
                  <a:txBody>
                    <a:bodyPr/>
                    <a:lstStyle/>
                    <a:p>
                      <a:pPr algn="ctr">
                        <a:spcAft>
                          <a:spcPts val="0"/>
                        </a:spcAft>
                      </a:pPr>
                      <a:r>
                        <a:rPr lang="es-ES" sz="1400" baseline="0" dirty="0">
                          <a:solidFill>
                            <a:schemeClr val="tx1"/>
                          </a:solidFill>
                          <a:effectLst/>
                          <a:latin typeface="Arial" panose="020B0604020202020204" pitchFamily="34" charset="0"/>
                        </a:rPr>
                        <a:t>2do Año</a:t>
                      </a:r>
                      <a:endParaRPr lang="es-ES" sz="140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tc>
                <a:tc>
                  <a:txBody>
                    <a:bodyPr/>
                    <a:lstStyle/>
                    <a:p>
                      <a:pPr algn="ctr">
                        <a:spcAft>
                          <a:spcPts val="0"/>
                        </a:spcAft>
                      </a:pPr>
                      <a:r>
                        <a:rPr lang="es-ES" sz="1400" baseline="0" dirty="0">
                          <a:solidFill>
                            <a:schemeClr val="tx1"/>
                          </a:solidFill>
                          <a:effectLst/>
                          <a:latin typeface="Arial" panose="020B0604020202020204" pitchFamily="34" charset="0"/>
                        </a:rPr>
                        <a:t>3er Año</a:t>
                      </a:r>
                      <a:endParaRPr lang="es-ES" sz="140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tc>
                <a:tc>
                  <a:txBody>
                    <a:bodyPr/>
                    <a:lstStyle/>
                    <a:p>
                      <a:pPr algn="ctr">
                        <a:spcAft>
                          <a:spcPts val="0"/>
                        </a:spcAft>
                      </a:pPr>
                      <a:r>
                        <a:rPr lang="es-ES" sz="1400" baseline="0" dirty="0" smtClean="0">
                          <a:solidFill>
                            <a:schemeClr val="tx1"/>
                          </a:solidFill>
                          <a:effectLst/>
                          <a:latin typeface="Arial" panose="020B0604020202020204" pitchFamily="34" charset="0"/>
                        </a:rPr>
                        <a:t>4to Año</a:t>
                      </a:r>
                      <a:endParaRPr lang="es-ES" sz="140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tc>
                <a:extLst>
                  <a:ext uri="{0D108BD9-81ED-4DB2-BD59-A6C34878D82A}"/>
                </a:extLst>
              </a:tr>
              <a:tr h="1320237">
                <a:tc>
                  <a:txBody>
                    <a:bodyPr/>
                    <a:lstStyle/>
                    <a:p>
                      <a:pPr algn="ctr">
                        <a:spcAft>
                          <a:spcPts val="0"/>
                        </a:spcAft>
                      </a:pPr>
                      <a:r>
                        <a:rPr lang="es-ES" sz="1400" baseline="0" dirty="0">
                          <a:solidFill>
                            <a:schemeClr val="tx1"/>
                          </a:solidFill>
                          <a:effectLst/>
                          <a:latin typeface="Arial" panose="020B0604020202020204" pitchFamily="34" charset="0"/>
                        </a:rPr>
                        <a:t> </a:t>
                      </a:r>
                    </a:p>
                    <a:p>
                      <a:pPr algn="ctr">
                        <a:spcAft>
                          <a:spcPts val="0"/>
                        </a:spcAft>
                      </a:pPr>
                      <a:r>
                        <a:rPr lang="es-ES" sz="1400" baseline="0" dirty="0">
                          <a:solidFill>
                            <a:schemeClr val="tx1"/>
                          </a:solidFill>
                          <a:effectLst/>
                          <a:latin typeface="Arial" panose="020B0604020202020204" pitchFamily="34" charset="0"/>
                        </a:rPr>
                        <a:t>Formación</a:t>
                      </a:r>
                    </a:p>
                    <a:p>
                      <a:pPr algn="ctr">
                        <a:spcAft>
                          <a:spcPts val="0"/>
                        </a:spcAft>
                      </a:pPr>
                      <a:r>
                        <a:rPr lang="es-ES" sz="1400" baseline="0" dirty="0">
                          <a:solidFill>
                            <a:schemeClr val="tx1"/>
                          </a:solidFill>
                          <a:effectLst/>
                          <a:latin typeface="Arial" panose="020B0604020202020204" pitchFamily="34" charset="0"/>
                        </a:rPr>
                        <a:t>teórico-</a:t>
                      </a:r>
                    </a:p>
                    <a:p>
                      <a:pPr algn="ctr">
                        <a:spcAft>
                          <a:spcPts val="0"/>
                        </a:spcAft>
                      </a:pPr>
                      <a:r>
                        <a:rPr lang="es-ES" sz="1400" baseline="0" dirty="0">
                          <a:solidFill>
                            <a:schemeClr val="tx1"/>
                          </a:solidFill>
                          <a:effectLst/>
                          <a:latin typeface="Arial" panose="020B0604020202020204" pitchFamily="34" charset="0"/>
                        </a:rPr>
                        <a:t>metodológica</a:t>
                      </a:r>
                      <a:endParaRPr lang="es-ES" sz="140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tc>
                <a:tc>
                  <a:txBody>
                    <a:bodyPr/>
                    <a:lstStyle/>
                    <a:p>
                      <a:pPr algn="l">
                        <a:spcAft>
                          <a:spcPts val="0"/>
                        </a:spcAft>
                      </a:pPr>
                      <a:r>
                        <a:rPr lang="es-ES" sz="1400" b="1" i="0" baseline="0" dirty="0">
                          <a:solidFill>
                            <a:schemeClr val="tx1"/>
                          </a:solidFill>
                          <a:effectLst/>
                          <a:latin typeface="Arial" panose="020B0604020202020204" pitchFamily="34" charset="0"/>
                        </a:rPr>
                        <a:t>- Cursos </a:t>
                      </a:r>
                      <a:r>
                        <a:rPr lang="es-ES" sz="1400" b="1" i="0" baseline="0" dirty="0" err="1" smtClean="0">
                          <a:solidFill>
                            <a:schemeClr val="tx1"/>
                          </a:solidFill>
                          <a:effectLst/>
                          <a:latin typeface="Arial" panose="020B0604020202020204" pitchFamily="34" charset="0"/>
                        </a:rPr>
                        <a:t>Obl</a:t>
                      </a:r>
                      <a:r>
                        <a:rPr lang="es-ES" sz="1400" b="1" i="0" baseline="0" dirty="0" smtClean="0">
                          <a:solidFill>
                            <a:schemeClr val="tx1"/>
                          </a:solidFill>
                          <a:effectLst/>
                          <a:latin typeface="Arial" panose="020B0604020202020204" pitchFamily="34" charset="0"/>
                        </a:rPr>
                        <a:t>. (4)</a:t>
                      </a:r>
                    </a:p>
                    <a:p>
                      <a:pPr algn="l">
                        <a:spcAft>
                          <a:spcPts val="0"/>
                        </a:spcAft>
                      </a:pPr>
                      <a:r>
                        <a:rPr lang="es-ES" sz="1400" b="1" i="0" baseline="0" dirty="0" smtClean="0">
                          <a:solidFill>
                            <a:schemeClr val="tx1"/>
                          </a:solidFill>
                          <a:effectLst/>
                          <a:latin typeface="Arial" panose="020B0604020202020204" pitchFamily="34" charset="0"/>
                        </a:rPr>
                        <a:t>- </a:t>
                      </a:r>
                      <a:r>
                        <a:rPr lang="es-ES" sz="1400" b="1" i="0" baseline="0" dirty="0">
                          <a:solidFill>
                            <a:schemeClr val="tx1"/>
                          </a:solidFill>
                          <a:effectLst/>
                          <a:latin typeface="Arial" panose="020B0604020202020204" pitchFamily="34" charset="0"/>
                        </a:rPr>
                        <a:t>Cursos </a:t>
                      </a:r>
                      <a:r>
                        <a:rPr lang="es-ES" sz="1400" b="1" i="0" baseline="0" dirty="0" err="1">
                          <a:solidFill>
                            <a:schemeClr val="tx1"/>
                          </a:solidFill>
                          <a:effectLst/>
                          <a:latin typeface="Arial" panose="020B0604020202020204" pitchFamily="34" charset="0"/>
                        </a:rPr>
                        <a:t>Opc</a:t>
                      </a:r>
                      <a:r>
                        <a:rPr lang="es-ES" sz="1400" b="1" i="0" baseline="0" dirty="0">
                          <a:solidFill>
                            <a:schemeClr val="tx1"/>
                          </a:solidFill>
                          <a:effectLst/>
                          <a:latin typeface="Arial" panose="020B0604020202020204" pitchFamily="34" charset="0"/>
                        </a:rPr>
                        <a:t>. </a:t>
                      </a:r>
                      <a:r>
                        <a:rPr lang="es-ES" sz="1400" b="1" i="0" baseline="0" dirty="0" smtClean="0">
                          <a:solidFill>
                            <a:schemeClr val="tx1"/>
                          </a:solidFill>
                          <a:effectLst/>
                          <a:latin typeface="Arial" panose="020B0604020202020204" pitchFamily="34" charset="0"/>
                        </a:rPr>
                        <a:t>(4)</a:t>
                      </a:r>
                      <a:endParaRPr lang="es-ES" sz="1400" b="1" i="0" baseline="0" dirty="0">
                        <a:solidFill>
                          <a:schemeClr val="tx1"/>
                        </a:solidFill>
                        <a:effectLst/>
                        <a:latin typeface="Arial" panose="020B0604020202020204" pitchFamily="34" charset="0"/>
                      </a:endParaRPr>
                    </a:p>
                  </a:txBody>
                  <a:tcPr marL="68579" marR="68579" marT="0" marB="0"/>
                </a:tc>
                <a:tc>
                  <a:txBody>
                    <a:bodyPr/>
                    <a:lstStyle/>
                    <a:p>
                      <a:pPr algn="l">
                        <a:spcAft>
                          <a:spcPts val="0"/>
                        </a:spcAft>
                      </a:pPr>
                      <a:r>
                        <a:rPr lang="es-ES" sz="1400" b="1" i="0" baseline="0" dirty="0">
                          <a:solidFill>
                            <a:schemeClr val="tx1"/>
                          </a:solidFill>
                          <a:effectLst/>
                          <a:latin typeface="Arial" panose="020B060402020202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400" b="1" i="0" baseline="0" dirty="0" smtClean="0">
                        <a:solidFill>
                          <a:schemeClr val="tx1"/>
                        </a:solidFill>
                        <a:effectLst/>
                        <a:latin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400" b="1" i="0" baseline="0" dirty="0" smtClean="0">
                          <a:solidFill>
                            <a:schemeClr val="tx1"/>
                          </a:solidFill>
                          <a:effectLst/>
                          <a:latin typeface="Arial" panose="020B0604020202020204" pitchFamily="34" charset="0"/>
                        </a:rPr>
                        <a:t>- Examen PSC</a:t>
                      </a:r>
                      <a:endParaRPr lang="es-ES" sz="1400" b="1" i="0" baseline="0" dirty="0" smtClean="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Aft>
                          <a:spcPts val="0"/>
                        </a:spcAft>
                      </a:pPr>
                      <a:r>
                        <a:rPr lang="fr-FR" sz="1400" b="1" i="0" baseline="0" dirty="0" smtClean="0">
                          <a:solidFill>
                            <a:schemeClr val="tx1"/>
                          </a:solidFill>
                          <a:effectLst/>
                          <a:latin typeface="Arial" panose="020B0604020202020204" pitchFamily="34" charset="0"/>
                        </a:rPr>
                        <a:t>- Examen </a:t>
                      </a:r>
                      <a:r>
                        <a:rPr lang="fr-FR" sz="1400" b="1" i="0" baseline="0" dirty="0">
                          <a:solidFill>
                            <a:schemeClr val="tx1"/>
                          </a:solidFill>
                          <a:effectLst/>
                          <a:latin typeface="Arial" panose="020B0604020202020204" pitchFamily="34" charset="0"/>
                        </a:rPr>
                        <a:t>Id. Ext</a:t>
                      </a:r>
                      <a:r>
                        <a:rPr lang="fr-FR" sz="1400" b="1" i="0" baseline="0" dirty="0" smtClean="0">
                          <a:solidFill>
                            <a:schemeClr val="tx1"/>
                          </a:solidFill>
                          <a:effectLst/>
                          <a:latin typeface="Arial" panose="020B0604020202020204" pitchFamily="34" charset="0"/>
                        </a:rPr>
                        <a:t>.</a:t>
                      </a:r>
                      <a:endParaRPr lang="es-ES" sz="1400" b="1" i="0" baseline="0" dirty="0">
                        <a:solidFill>
                          <a:schemeClr val="tx1"/>
                        </a:solidFill>
                        <a:effectLst/>
                        <a:latin typeface="Arial" panose="020B0604020202020204" pitchFamily="34" charset="0"/>
                      </a:endParaRPr>
                    </a:p>
                  </a:txBody>
                  <a:tcPr marL="68579" marR="68579" marT="0" marB="0"/>
                </a:tc>
                <a:tc>
                  <a:txBody>
                    <a:bodyPr/>
                    <a:lstStyle/>
                    <a:p>
                      <a:pPr algn="l">
                        <a:spcAft>
                          <a:spcPts val="0"/>
                        </a:spcAft>
                      </a:pPr>
                      <a:r>
                        <a:rPr lang="es-ES" sz="1400" b="1" i="0" baseline="0" dirty="0">
                          <a:solidFill>
                            <a:schemeClr val="tx1"/>
                          </a:solidFill>
                          <a:effectLst/>
                          <a:latin typeface="Arial" panose="020B0604020202020204" pitchFamily="34" charset="0"/>
                        </a:rPr>
                        <a:t> </a:t>
                      </a:r>
                      <a:endParaRPr lang="es-ES" sz="1400" b="1" i="0" baseline="0" dirty="0" smtClean="0">
                        <a:solidFill>
                          <a:schemeClr val="tx1"/>
                        </a:solidFill>
                        <a:effectLst/>
                        <a:latin typeface="Arial" panose="020B0604020202020204" pitchFamily="34" charset="0"/>
                      </a:endParaRPr>
                    </a:p>
                    <a:p>
                      <a:pPr algn="l">
                        <a:spcAft>
                          <a:spcPts val="0"/>
                        </a:spcAft>
                      </a:pPr>
                      <a:endParaRPr lang="es-ES" sz="1400" b="1" i="0" baseline="0" dirty="0" smtClean="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Aft>
                          <a:spcPts val="0"/>
                        </a:spcAft>
                      </a:pPr>
                      <a:endParaRPr lang="es-ES" sz="1400" b="1" i="0" baseline="0" dirty="0" smtClean="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Aft>
                          <a:spcPts val="0"/>
                        </a:spcAft>
                      </a:pPr>
                      <a:endParaRPr lang="es-ES" sz="1400" b="1" i="0" baseline="0" dirty="0" smtClean="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Aft>
                          <a:spcPts val="0"/>
                        </a:spcAft>
                      </a:pPr>
                      <a:r>
                        <a:rPr lang="es-ES" sz="1400" b="1" i="0" baseline="0" dirty="0" smtClean="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Ex. Especialidad</a:t>
                      </a:r>
                      <a:endParaRPr lang="es-ES" sz="1400" b="1" i="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tc>
                <a:tc>
                  <a:txBody>
                    <a:bodyPr/>
                    <a:lstStyle/>
                    <a:p>
                      <a:pPr algn="l">
                        <a:spcAft>
                          <a:spcPts val="0"/>
                        </a:spcAft>
                      </a:pPr>
                      <a:r>
                        <a:rPr lang="es-ES" sz="1400" baseline="0" dirty="0" smtClean="0">
                          <a:solidFill>
                            <a:schemeClr val="tx1"/>
                          </a:solidFill>
                          <a:effectLst/>
                          <a:latin typeface="Arial" panose="020B0604020202020204" pitchFamily="34" charset="0"/>
                        </a:rPr>
                        <a:t> </a:t>
                      </a:r>
                      <a:endParaRPr lang="es-ES" sz="140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solidFill>
                      <a:schemeClr val="bg1">
                        <a:lumMod val="85000"/>
                      </a:schemeClr>
                    </a:solidFill>
                  </a:tcPr>
                </a:tc>
                <a:extLst>
                  <a:ext uri="{0D108BD9-81ED-4DB2-BD59-A6C34878D82A}"/>
                </a:extLst>
              </a:tr>
              <a:tr h="2640475">
                <a:tc>
                  <a:txBody>
                    <a:bodyPr/>
                    <a:lstStyle/>
                    <a:p>
                      <a:pPr algn="ctr">
                        <a:spcAft>
                          <a:spcPts val="0"/>
                        </a:spcAft>
                      </a:pPr>
                      <a:r>
                        <a:rPr lang="es-ES" sz="1400" baseline="0" dirty="0">
                          <a:solidFill>
                            <a:schemeClr val="tx1"/>
                          </a:solidFill>
                          <a:effectLst/>
                          <a:latin typeface="Arial" panose="020B0604020202020204" pitchFamily="34" charset="0"/>
                        </a:rPr>
                        <a:t> </a:t>
                      </a:r>
                    </a:p>
                    <a:p>
                      <a:pPr algn="ctr">
                        <a:spcAft>
                          <a:spcPts val="0"/>
                        </a:spcAft>
                      </a:pPr>
                      <a:r>
                        <a:rPr lang="es-ES" sz="1400" baseline="0" dirty="0">
                          <a:solidFill>
                            <a:schemeClr val="tx1"/>
                          </a:solidFill>
                          <a:effectLst/>
                          <a:latin typeface="Arial" panose="020B0604020202020204" pitchFamily="34" charset="0"/>
                        </a:rPr>
                        <a:t> </a:t>
                      </a:r>
                    </a:p>
                    <a:p>
                      <a:pPr algn="ctr">
                        <a:spcAft>
                          <a:spcPts val="0"/>
                        </a:spcAft>
                      </a:pPr>
                      <a:r>
                        <a:rPr lang="es-ES" sz="1400" baseline="0" dirty="0">
                          <a:solidFill>
                            <a:schemeClr val="tx1"/>
                          </a:solidFill>
                          <a:effectLst/>
                          <a:latin typeface="Arial" panose="020B0604020202020204" pitchFamily="34" charset="0"/>
                        </a:rPr>
                        <a:t> </a:t>
                      </a:r>
                    </a:p>
                    <a:p>
                      <a:pPr algn="ctr">
                        <a:spcAft>
                          <a:spcPts val="0"/>
                        </a:spcAft>
                      </a:pPr>
                      <a:r>
                        <a:rPr lang="es-ES" sz="1400" baseline="0" dirty="0">
                          <a:solidFill>
                            <a:schemeClr val="tx1"/>
                          </a:solidFill>
                          <a:effectLst/>
                          <a:latin typeface="Arial" panose="020B0604020202020204" pitchFamily="34" charset="0"/>
                        </a:rPr>
                        <a:t>Formación</a:t>
                      </a:r>
                    </a:p>
                    <a:p>
                      <a:pPr algn="ctr">
                        <a:spcAft>
                          <a:spcPts val="0"/>
                        </a:spcAft>
                      </a:pPr>
                      <a:r>
                        <a:rPr lang="es-ES" sz="1400" baseline="0" dirty="0">
                          <a:solidFill>
                            <a:schemeClr val="tx1"/>
                          </a:solidFill>
                          <a:effectLst/>
                          <a:latin typeface="Arial" panose="020B0604020202020204" pitchFamily="34" charset="0"/>
                        </a:rPr>
                        <a:t>como</a:t>
                      </a:r>
                    </a:p>
                    <a:p>
                      <a:pPr algn="ctr">
                        <a:spcAft>
                          <a:spcPts val="0"/>
                        </a:spcAft>
                      </a:pPr>
                      <a:r>
                        <a:rPr lang="es-ES" sz="1400" baseline="0" dirty="0">
                          <a:solidFill>
                            <a:schemeClr val="tx1"/>
                          </a:solidFill>
                          <a:effectLst/>
                          <a:latin typeface="Arial" panose="020B0604020202020204" pitchFamily="34" charset="0"/>
                        </a:rPr>
                        <a:t>investigador</a:t>
                      </a:r>
                      <a:endParaRPr lang="es-ES" sz="140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tc>
                <a:tc>
                  <a:txBody>
                    <a:bodyPr/>
                    <a:lstStyle/>
                    <a:p>
                      <a:pPr algn="l">
                        <a:spcAft>
                          <a:spcPts val="0"/>
                        </a:spcAft>
                      </a:pPr>
                      <a:r>
                        <a:rPr lang="es-ES" sz="1400" b="1" i="0" baseline="0" dirty="0">
                          <a:solidFill>
                            <a:schemeClr val="tx1"/>
                          </a:solidFill>
                          <a:effectLst/>
                          <a:latin typeface="Arial" panose="020B0604020202020204" pitchFamily="34" charset="0"/>
                        </a:rPr>
                        <a:t>- </a:t>
                      </a:r>
                      <a:r>
                        <a:rPr lang="es-ES" sz="1400" b="1" i="0" baseline="0" dirty="0" err="1">
                          <a:solidFill>
                            <a:schemeClr val="tx1"/>
                          </a:solidFill>
                          <a:effectLst/>
                          <a:latin typeface="Arial" panose="020B0604020202020204" pitchFamily="34" charset="0"/>
                        </a:rPr>
                        <a:t>Aprob</a:t>
                      </a:r>
                      <a:r>
                        <a:rPr lang="es-ES" sz="1400" b="1" i="0" baseline="0" dirty="0">
                          <a:solidFill>
                            <a:schemeClr val="tx1"/>
                          </a:solidFill>
                          <a:effectLst/>
                          <a:latin typeface="Arial" panose="020B0604020202020204" pitchFamily="34" charset="0"/>
                        </a:rPr>
                        <a:t>. Plan</a:t>
                      </a:r>
                    </a:p>
                    <a:p>
                      <a:pPr algn="l">
                        <a:spcAft>
                          <a:spcPts val="0"/>
                        </a:spcAft>
                      </a:pPr>
                      <a:r>
                        <a:rPr lang="es-ES" sz="1400" b="1" i="0" baseline="0" dirty="0">
                          <a:solidFill>
                            <a:schemeClr val="tx1"/>
                          </a:solidFill>
                          <a:effectLst/>
                          <a:latin typeface="Arial" panose="020B0604020202020204" pitchFamily="34" charset="0"/>
                        </a:rPr>
                        <a:t>  General</a:t>
                      </a:r>
                    </a:p>
                    <a:p>
                      <a:pPr algn="l">
                        <a:spcAft>
                          <a:spcPts val="0"/>
                        </a:spcAft>
                      </a:pPr>
                      <a:r>
                        <a:rPr lang="es-ES" sz="1400" b="1" i="0" baseline="0" dirty="0">
                          <a:solidFill>
                            <a:schemeClr val="tx1"/>
                          </a:solidFill>
                          <a:effectLst/>
                          <a:latin typeface="Arial" panose="020B0604020202020204" pitchFamily="34" charset="0"/>
                        </a:rPr>
                        <a:t>- </a:t>
                      </a:r>
                      <a:r>
                        <a:rPr lang="es-ES" sz="1400" b="1" i="0" baseline="0" dirty="0" err="1">
                          <a:solidFill>
                            <a:schemeClr val="tx1"/>
                          </a:solidFill>
                          <a:effectLst/>
                          <a:latin typeface="Arial" panose="020B0604020202020204" pitchFamily="34" charset="0"/>
                        </a:rPr>
                        <a:t>Desar</a:t>
                      </a:r>
                      <a:r>
                        <a:rPr lang="es-ES" sz="1400" b="1" i="0" baseline="0" dirty="0">
                          <a:solidFill>
                            <a:schemeClr val="tx1"/>
                          </a:solidFill>
                          <a:effectLst/>
                          <a:latin typeface="Arial" panose="020B0604020202020204" pitchFamily="34" charset="0"/>
                        </a:rPr>
                        <a:t>. plan</a:t>
                      </a:r>
                    </a:p>
                    <a:p>
                      <a:pPr algn="l">
                        <a:spcAft>
                          <a:spcPts val="0"/>
                        </a:spcAft>
                      </a:pPr>
                      <a:r>
                        <a:rPr lang="es-ES" sz="1400" b="1" i="0" baseline="0" dirty="0">
                          <a:solidFill>
                            <a:schemeClr val="tx1"/>
                          </a:solidFill>
                          <a:effectLst/>
                          <a:latin typeface="Arial" panose="020B0604020202020204" pitchFamily="34" charset="0"/>
                        </a:rPr>
                        <a:t>  experimental</a:t>
                      </a:r>
                    </a:p>
                    <a:p>
                      <a:pPr algn="l">
                        <a:spcAft>
                          <a:spcPts val="0"/>
                        </a:spcAft>
                      </a:pPr>
                      <a:r>
                        <a:rPr lang="es-ES" sz="1400" b="1" i="0" baseline="0" dirty="0" smtClean="0">
                          <a:solidFill>
                            <a:schemeClr val="tx1"/>
                          </a:solidFill>
                          <a:effectLst/>
                          <a:latin typeface="Arial" panose="020B0604020202020204" pitchFamily="34" charset="0"/>
                        </a:rPr>
                        <a:t>- </a:t>
                      </a:r>
                      <a:r>
                        <a:rPr lang="es-ES" sz="1400" b="1" i="0" baseline="0" dirty="0" err="1" smtClean="0">
                          <a:solidFill>
                            <a:schemeClr val="tx1"/>
                          </a:solidFill>
                          <a:effectLst/>
                          <a:latin typeface="Arial" panose="020B0604020202020204" pitchFamily="34" charset="0"/>
                        </a:rPr>
                        <a:t>Sem</a:t>
                      </a:r>
                      <a:r>
                        <a:rPr lang="es-ES" sz="1400" b="1" i="0" baseline="0" dirty="0" smtClean="0">
                          <a:solidFill>
                            <a:schemeClr val="tx1"/>
                          </a:solidFill>
                          <a:effectLst/>
                          <a:latin typeface="Arial" panose="020B0604020202020204" pitchFamily="34" charset="0"/>
                        </a:rPr>
                        <a:t>. Doctorado</a:t>
                      </a:r>
                      <a:r>
                        <a:rPr lang="es-ES" sz="1400" b="1" i="0" baseline="0" dirty="0">
                          <a:solidFill>
                            <a:schemeClr val="tx1"/>
                          </a:solidFill>
                          <a:effectLst/>
                          <a:latin typeface="Arial" panose="020B0604020202020204" pitchFamily="34" charset="0"/>
                        </a:rPr>
                        <a:t> </a:t>
                      </a:r>
                    </a:p>
                    <a:p>
                      <a:pPr algn="l">
                        <a:spcAft>
                          <a:spcPts val="0"/>
                        </a:spcAft>
                      </a:pPr>
                      <a:r>
                        <a:rPr lang="es-ES" sz="1400" b="1" i="0" baseline="0" dirty="0">
                          <a:solidFill>
                            <a:schemeClr val="tx1"/>
                          </a:solidFill>
                          <a:effectLst/>
                          <a:latin typeface="Arial" panose="020B0604020202020204" pitchFamily="34" charset="0"/>
                        </a:rPr>
                        <a:t> </a:t>
                      </a:r>
                    </a:p>
                    <a:p>
                      <a:pPr algn="l">
                        <a:spcAft>
                          <a:spcPts val="0"/>
                        </a:spcAft>
                      </a:pPr>
                      <a:r>
                        <a:rPr lang="es-ES" sz="1400" b="1" i="0" baseline="0" dirty="0">
                          <a:solidFill>
                            <a:schemeClr val="tx1"/>
                          </a:solidFill>
                          <a:effectLst/>
                          <a:latin typeface="Arial" panose="020B0604020202020204" pitchFamily="34" charset="0"/>
                        </a:rPr>
                        <a:t> </a:t>
                      </a:r>
                    </a:p>
                    <a:p>
                      <a:pPr algn="l">
                        <a:spcAft>
                          <a:spcPts val="0"/>
                        </a:spcAft>
                      </a:pPr>
                      <a:r>
                        <a:rPr lang="es-ES" sz="1400" b="1" i="0" baseline="0" dirty="0">
                          <a:solidFill>
                            <a:schemeClr val="tx1"/>
                          </a:solidFill>
                          <a:effectLst/>
                          <a:latin typeface="Arial" panose="020B0604020202020204" pitchFamily="34" charset="0"/>
                        </a:rPr>
                        <a:t>- Pub. artículos</a:t>
                      </a:r>
                    </a:p>
                    <a:p>
                      <a:pPr algn="l">
                        <a:spcAft>
                          <a:spcPts val="0"/>
                        </a:spcAft>
                      </a:pPr>
                      <a:r>
                        <a:rPr lang="es-ES" sz="1400" b="1" i="0" baseline="0" dirty="0">
                          <a:solidFill>
                            <a:schemeClr val="tx1"/>
                          </a:solidFill>
                          <a:effectLst/>
                          <a:latin typeface="Arial" panose="020B0604020202020204" pitchFamily="34" charset="0"/>
                        </a:rPr>
                        <a:t>- Pres. ponencias</a:t>
                      </a:r>
                    </a:p>
                    <a:p>
                      <a:pPr algn="l">
                        <a:spcAft>
                          <a:spcPts val="0"/>
                        </a:spcAft>
                      </a:pPr>
                      <a:r>
                        <a:rPr lang="es-ES" sz="1400" b="1" i="0" baseline="0" dirty="0">
                          <a:solidFill>
                            <a:schemeClr val="tx1"/>
                          </a:solidFill>
                          <a:effectLst/>
                          <a:latin typeface="Arial" panose="020B0604020202020204" pitchFamily="34" charset="0"/>
                        </a:rPr>
                        <a:t>- Imp. docencia</a:t>
                      </a:r>
                    </a:p>
                    <a:p>
                      <a:pPr algn="l">
                        <a:spcAft>
                          <a:spcPts val="0"/>
                        </a:spcAft>
                      </a:pPr>
                      <a:r>
                        <a:rPr lang="es-ES" sz="1400" b="1" i="0" baseline="0" dirty="0" smtClean="0">
                          <a:solidFill>
                            <a:schemeClr val="tx1"/>
                          </a:solidFill>
                          <a:effectLst/>
                          <a:latin typeface="Arial" panose="020B0604020202020204" pitchFamily="34" charset="0"/>
                        </a:rPr>
                        <a:t>- Dir</a:t>
                      </a:r>
                      <a:r>
                        <a:rPr lang="es-ES" sz="1400" b="1" i="0" baseline="0" dirty="0">
                          <a:solidFill>
                            <a:schemeClr val="tx1"/>
                          </a:solidFill>
                          <a:effectLst/>
                          <a:latin typeface="Arial" panose="020B0604020202020204" pitchFamily="34" charset="0"/>
                        </a:rPr>
                        <a:t>. </a:t>
                      </a:r>
                      <a:r>
                        <a:rPr lang="es-ES" sz="1400" b="1" i="0" baseline="0" dirty="0" smtClean="0">
                          <a:solidFill>
                            <a:schemeClr val="tx1"/>
                          </a:solidFill>
                          <a:effectLst/>
                          <a:latin typeface="Arial" panose="020B0604020202020204" pitchFamily="34" charset="0"/>
                        </a:rPr>
                        <a:t>tesis</a:t>
                      </a:r>
                    </a:p>
                    <a:p>
                      <a:pPr algn="l">
                        <a:spcAft>
                          <a:spcPts val="0"/>
                        </a:spcAft>
                      </a:pPr>
                      <a:r>
                        <a:rPr lang="es-ES" sz="1400" b="1" i="0" baseline="0" dirty="0" smtClean="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Pasantías</a:t>
                      </a:r>
                      <a:endParaRPr lang="es-ES" sz="1400" b="1" i="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solidFill>
                      <a:schemeClr val="bg1">
                        <a:lumMod val="65000"/>
                      </a:schemeClr>
                    </a:solidFill>
                  </a:tcPr>
                </a:tc>
                <a:tc>
                  <a:txBody>
                    <a:bodyPr/>
                    <a:lstStyle/>
                    <a:p>
                      <a:pPr algn="l">
                        <a:spcAft>
                          <a:spcPts val="0"/>
                        </a:spcAft>
                      </a:pPr>
                      <a:r>
                        <a:rPr lang="es-ES" sz="1400" b="1" i="0" baseline="0" dirty="0">
                          <a:solidFill>
                            <a:schemeClr val="tx1"/>
                          </a:solidFill>
                          <a:effectLst/>
                          <a:latin typeface="Arial" panose="020B0604020202020204" pitchFamily="34" charset="0"/>
                        </a:rPr>
                        <a:t> </a:t>
                      </a:r>
                    </a:p>
                    <a:p>
                      <a:pPr algn="l">
                        <a:spcAft>
                          <a:spcPts val="0"/>
                        </a:spcAft>
                      </a:pPr>
                      <a:r>
                        <a:rPr lang="es-ES" sz="1400" b="1" i="0" baseline="0" dirty="0">
                          <a:solidFill>
                            <a:schemeClr val="tx1"/>
                          </a:solidFill>
                          <a:effectLst/>
                          <a:latin typeface="Arial" panose="020B0604020202020204" pitchFamily="34" charset="0"/>
                        </a:rPr>
                        <a:t> </a:t>
                      </a:r>
                    </a:p>
                    <a:p>
                      <a:pPr algn="l">
                        <a:spcAft>
                          <a:spcPts val="0"/>
                        </a:spcAft>
                      </a:pPr>
                      <a:r>
                        <a:rPr lang="es-ES" sz="1400" b="1" i="0" baseline="0" dirty="0">
                          <a:solidFill>
                            <a:schemeClr val="tx1"/>
                          </a:solidFill>
                          <a:effectLst/>
                          <a:latin typeface="Arial" panose="020B0604020202020204" pitchFamily="34" charset="0"/>
                        </a:rPr>
                        <a:t>- </a:t>
                      </a:r>
                      <a:r>
                        <a:rPr lang="es-ES" sz="1400" b="1" i="0" baseline="0" dirty="0" err="1">
                          <a:solidFill>
                            <a:schemeClr val="tx1"/>
                          </a:solidFill>
                          <a:effectLst/>
                          <a:latin typeface="Arial" panose="020B0604020202020204" pitchFamily="34" charset="0"/>
                        </a:rPr>
                        <a:t>Desar</a:t>
                      </a:r>
                      <a:r>
                        <a:rPr lang="es-ES" sz="1400" b="1" i="0" baseline="0" dirty="0">
                          <a:solidFill>
                            <a:schemeClr val="tx1"/>
                          </a:solidFill>
                          <a:effectLst/>
                          <a:latin typeface="Arial" panose="020B0604020202020204" pitchFamily="34" charset="0"/>
                        </a:rPr>
                        <a:t>. plan</a:t>
                      </a:r>
                    </a:p>
                    <a:p>
                      <a:pPr algn="l">
                        <a:spcAft>
                          <a:spcPts val="0"/>
                        </a:spcAft>
                      </a:pPr>
                      <a:r>
                        <a:rPr lang="es-ES" sz="1400" b="1" i="0" baseline="0" dirty="0">
                          <a:solidFill>
                            <a:schemeClr val="tx1"/>
                          </a:solidFill>
                          <a:effectLst/>
                          <a:latin typeface="Arial" panose="020B0604020202020204" pitchFamily="34" charset="0"/>
                        </a:rPr>
                        <a:t>  experimental</a:t>
                      </a:r>
                    </a:p>
                    <a:p>
                      <a:pPr algn="l">
                        <a:spcAft>
                          <a:spcPts val="0"/>
                        </a:spcAft>
                      </a:pPr>
                      <a:r>
                        <a:rPr lang="es-ES" sz="1400" b="1" i="0" baseline="0" dirty="0">
                          <a:solidFill>
                            <a:schemeClr val="tx1"/>
                          </a:solidFill>
                          <a:effectLst/>
                          <a:latin typeface="Arial" panose="020B0604020202020204" pitchFamily="34" charset="0"/>
                        </a:rPr>
                        <a:t>- </a:t>
                      </a:r>
                      <a:r>
                        <a:rPr lang="es-ES" sz="1400" b="1" i="0" baseline="0" dirty="0" err="1">
                          <a:solidFill>
                            <a:schemeClr val="tx1"/>
                          </a:solidFill>
                          <a:effectLst/>
                          <a:latin typeface="Arial" panose="020B0604020202020204" pitchFamily="34" charset="0"/>
                        </a:rPr>
                        <a:t>Sem</a:t>
                      </a:r>
                      <a:r>
                        <a:rPr lang="es-ES" sz="1400" b="1" i="0" baseline="0" dirty="0">
                          <a:solidFill>
                            <a:schemeClr val="tx1"/>
                          </a:solidFill>
                          <a:effectLst/>
                          <a:latin typeface="Arial" panose="020B0604020202020204" pitchFamily="34" charset="0"/>
                        </a:rPr>
                        <a:t>. Doctorado</a:t>
                      </a:r>
                    </a:p>
                    <a:p>
                      <a:pPr algn="l">
                        <a:spcAft>
                          <a:spcPts val="0"/>
                        </a:spcAft>
                      </a:pPr>
                      <a:r>
                        <a:rPr lang="es-ES" sz="1400" b="1" i="0" baseline="0" dirty="0">
                          <a:solidFill>
                            <a:schemeClr val="tx1"/>
                          </a:solidFill>
                          <a:effectLst/>
                          <a:latin typeface="Arial" panose="020B0604020202020204" pitchFamily="34" charset="0"/>
                        </a:rPr>
                        <a:t>- Taller Avances</a:t>
                      </a:r>
                    </a:p>
                    <a:p>
                      <a:pPr algn="l">
                        <a:spcAft>
                          <a:spcPts val="0"/>
                        </a:spcAft>
                      </a:pPr>
                      <a:r>
                        <a:rPr lang="es-ES" sz="1400" b="1" i="0" baseline="0" dirty="0">
                          <a:solidFill>
                            <a:schemeClr val="tx1"/>
                          </a:solidFill>
                          <a:effectLst/>
                          <a:latin typeface="Arial" panose="020B0604020202020204" pitchFamily="34" charset="0"/>
                        </a:rPr>
                        <a:t>  trabajo </a:t>
                      </a:r>
                      <a:r>
                        <a:rPr lang="es-ES" sz="1400" b="1" i="0" baseline="0" dirty="0" err="1">
                          <a:solidFill>
                            <a:schemeClr val="tx1"/>
                          </a:solidFill>
                          <a:effectLst/>
                          <a:latin typeface="Arial" panose="020B0604020202020204" pitchFamily="34" charset="0"/>
                        </a:rPr>
                        <a:t>exp</a:t>
                      </a:r>
                      <a:r>
                        <a:rPr lang="es-ES" sz="1400" b="1" i="0" baseline="0" dirty="0">
                          <a:solidFill>
                            <a:schemeClr val="tx1"/>
                          </a:solidFill>
                          <a:effectLst/>
                          <a:latin typeface="Arial" panose="020B0604020202020204" pitchFamily="34" charset="0"/>
                        </a:rPr>
                        <a:t>.</a:t>
                      </a:r>
                    </a:p>
                    <a:p>
                      <a:pPr algn="l">
                        <a:spcAft>
                          <a:spcPts val="0"/>
                        </a:spcAft>
                      </a:pPr>
                      <a:r>
                        <a:rPr lang="es-ES" sz="1400" b="1" i="0" baseline="0" dirty="0">
                          <a:solidFill>
                            <a:schemeClr val="tx1"/>
                          </a:solidFill>
                          <a:effectLst/>
                          <a:latin typeface="Arial" panose="020B0604020202020204" pitchFamily="34" charset="0"/>
                        </a:rPr>
                        <a:t>- Pub. artículos</a:t>
                      </a:r>
                    </a:p>
                    <a:p>
                      <a:pPr algn="l">
                        <a:spcAft>
                          <a:spcPts val="0"/>
                        </a:spcAft>
                      </a:pPr>
                      <a:r>
                        <a:rPr lang="es-ES" sz="1400" b="1" i="0" baseline="0" dirty="0">
                          <a:solidFill>
                            <a:schemeClr val="tx1"/>
                          </a:solidFill>
                          <a:effectLst/>
                          <a:latin typeface="Arial" panose="020B0604020202020204" pitchFamily="34" charset="0"/>
                        </a:rPr>
                        <a:t>- Pres. ponencias</a:t>
                      </a:r>
                    </a:p>
                    <a:p>
                      <a:pPr algn="l">
                        <a:spcAft>
                          <a:spcPts val="0"/>
                        </a:spcAft>
                      </a:pPr>
                      <a:r>
                        <a:rPr lang="es-ES" sz="1400" b="1" i="0" baseline="0" dirty="0">
                          <a:solidFill>
                            <a:schemeClr val="tx1"/>
                          </a:solidFill>
                          <a:effectLst/>
                          <a:latin typeface="Arial" panose="020B0604020202020204" pitchFamily="34" charset="0"/>
                        </a:rPr>
                        <a:t>- Imp. docencia</a:t>
                      </a:r>
                    </a:p>
                    <a:p>
                      <a:pPr algn="l">
                        <a:spcAft>
                          <a:spcPts val="0"/>
                        </a:spcAft>
                      </a:pPr>
                      <a:r>
                        <a:rPr lang="es-ES" sz="1400" b="1" i="0" baseline="0" dirty="0" smtClean="0">
                          <a:solidFill>
                            <a:schemeClr val="tx1"/>
                          </a:solidFill>
                          <a:effectLst/>
                          <a:latin typeface="Arial" panose="020B0604020202020204" pitchFamily="34" charset="0"/>
                        </a:rPr>
                        <a:t>- Dir</a:t>
                      </a:r>
                      <a:r>
                        <a:rPr lang="es-ES" sz="1400" b="1" i="0" baseline="0" dirty="0">
                          <a:solidFill>
                            <a:schemeClr val="tx1"/>
                          </a:solidFill>
                          <a:effectLst/>
                          <a:latin typeface="Arial" panose="020B0604020202020204" pitchFamily="34" charset="0"/>
                        </a:rPr>
                        <a:t>. </a:t>
                      </a:r>
                      <a:r>
                        <a:rPr lang="es-ES" sz="1400" b="1" i="0" baseline="0" dirty="0" smtClean="0">
                          <a:solidFill>
                            <a:schemeClr val="tx1"/>
                          </a:solidFill>
                          <a:effectLst/>
                          <a:latin typeface="Arial" panose="020B0604020202020204" pitchFamily="34" charset="0"/>
                        </a:rPr>
                        <a:t>tesis</a:t>
                      </a:r>
                    </a:p>
                    <a:p>
                      <a:pPr algn="l">
                        <a:spcAft>
                          <a:spcPts val="0"/>
                        </a:spcAft>
                      </a:pPr>
                      <a:r>
                        <a:rPr lang="es-ES" sz="1400" b="1" i="0" baseline="0" dirty="0" smtClean="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Pasantías</a:t>
                      </a:r>
                      <a:endParaRPr lang="es-ES" sz="1400" b="1" i="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solidFill>
                      <a:schemeClr val="bg1">
                        <a:lumMod val="65000"/>
                      </a:schemeClr>
                    </a:solidFill>
                  </a:tcPr>
                </a:tc>
                <a:tc>
                  <a:txBody>
                    <a:bodyPr/>
                    <a:lstStyle/>
                    <a:p>
                      <a:pPr algn="l">
                        <a:spcAft>
                          <a:spcPts val="0"/>
                        </a:spcAft>
                      </a:pPr>
                      <a:r>
                        <a:rPr lang="es-ES" sz="1400" b="1" i="0" baseline="0" dirty="0">
                          <a:solidFill>
                            <a:schemeClr val="tx1"/>
                          </a:solidFill>
                          <a:effectLst/>
                          <a:latin typeface="Arial" panose="020B0604020202020204" pitchFamily="34" charset="0"/>
                        </a:rPr>
                        <a:t> </a:t>
                      </a:r>
                    </a:p>
                    <a:p>
                      <a:pPr algn="l">
                        <a:spcAft>
                          <a:spcPts val="0"/>
                        </a:spcAft>
                      </a:pPr>
                      <a:r>
                        <a:rPr lang="es-ES" sz="1400" b="1" i="0" baseline="0" dirty="0">
                          <a:solidFill>
                            <a:schemeClr val="tx1"/>
                          </a:solidFill>
                          <a:effectLst/>
                          <a:latin typeface="Arial" panose="020B0604020202020204" pitchFamily="34" charset="0"/>
                        </a:rPr>
                        <a:t> </a:t>
                      </a:r>
                    </a:p>
                    <a:p>
                      <a:pPr algn="l">
                        <a:spcAft>
                          <a:spcPts val="0"/>
                        </a:spcAft>
                      </a:pPr>
                      <a:r>
                        <a:rPr lang="es-ES" sz="1400" b="1" i="0" baseline="0" dirty="0">
                          <a:solidFill>
                            <a:schemeClr val="tx1"/>
                          </a:solidFill>
                          <a:effectLst/>
                          <a:latin typeface="Arial" panose="020B0604020202020204" pitchFamily="34" charset="0"/>
                        </a:rPr>
                        <a:t>- </a:t>
                      </a:r>
                      <a:r>
                        <a:rPr lang="es-ES" sz="1400" b="1" i="0" baseline="0" dirty="0" err="1">
                          <a:solidFill>
                            <a:schemeClr val="tx1"/>
                          </a:solidFill>
                          <a:effectLst/>
                          <a:latin typeface="Arial" panose="020B0604020202020204" pitchFamily="34" charset="0"/>
                        </a:rPr>
                        <a:t>Desar</a:t>
                      </a:r>
                      <a:r>
                        <a:rPr lang="es-ES" sz="1400" b="1" i="0" baseline="0" dirty="0">
                          <a:solidFill>
                            <a:schemeClr val="tx1"/>
                          </a:solidFill>
                          <a:effectLst/>
                          <a:latin typeface="Arial" panose="020B0604020202020204" pitchFamily="34" charset="0"/>
                        </a:rPr>
                        <a:t>. plan</a:t>
                      </a:r>
                    </a:p>
                    <a:p>
                      <a:pPr algn="l">
                        <a:spcAft>
                          <a:spcPts val="0"/>
                        </a:spcAft>
                      </a:pPr>
                      <a:r>
                        <a:rPr lang="es-ES" sz="1400" b="1" i="0" baseline="0" dirty="0">
                          <a:solidFill>
                            <a:schemeClr val="tx1"/>
                          </a:solidFill>
                          <a:effectLst/>
                          <a:latin typeface="Arial" panose="020B0604020202020204" pitchFamily="34" charset="0"/>
                        </a:rPr>
                        <a:t>  experimental</a:t>
                      </a:r>
                    </a:p>
                    <a:p>
                      <a:pPr algn="l">
                        <a:spcAft>
                          <a:spcPts val="0"/>
                        </a:spcAft>
                      </a:pPr>
                      <a:r>
                        <a:rPr lang="es-ES" sz="1400" b="1" i="0" baseline="0" dirty="0">
                          <a:solidFill>
                            <a:schemeClr val="tx1"/>
                          </a:solidFill>
                          <a:effectLst/>
                          <a:latin typeface="Arial" panose="020B0604020202020204" pitchFamily="34" charset="0"/>
                        </a:rPr>
                        <a:t>- </a:t>
                      </a:r>
                      <a:r>
                        <a:rPr lang="es-ES" sz="1400" b="1" i="0" baseline="0" dirty="0" err="1">
                          <a:solidFill>
                            <a:schemeClr val="tx1"/>
                          </a:solidFill>
                          <a:effectLst/>
                          <a:latin typeface="Arial" panose="020B0604020202020204" pitchFamily="34" charset="0"/>
                        </a:rPr>
                        <a:t>Sem</a:t>
                      </a:r>
                      <a:r>
                        <a:rPr lang="es-ES" sz="1400" b="1" i="0" baseline="0" dirty="0">
                          <a:solidFill>
                            <a:schemeClr val="tx1"/>
                          </a:solidFill>
                          <a:effectLst/>
                          <a:latin typeface="Arial" panose="020B0604020202020204" pitchFamily="34" charset="0"/>
                        </a:rPr>
                        <a:t>. Doctorado</a:t>
                      </a:r>
                    </a:p>
                    <a:p>
                      <a:pPr algn="l">
                        <a:spcAft>
                          <a:spcPts val="0"/>
                        </a:spcAft>
                      </a:pPr>
                      <a:r>
                        <a:rPr lang="es-ES" sz="1400" b="1" i="0" baseline="0" dirty="0">
                          <a:solidFill>
                            <a:schemeClr val="tx1"/>
                          </a:solidFill>
                          <a:effectLst/>
                          <a:latin typeface="Arial" panose="020B0604020202020204" pitchFamily="34" charset="0"/>
                        </a:rPr>
                        <a:t> </a:t>
                      </a:r>
                      <a:r>
                        <a:rPr lang="es-ES" sz="1400" b="1" i="0" baseline="0" dirty="0" smtClean="0">
                          <a:solidFill>
                            <a:schemeClr val="tx1"/>
                          </a:solidFill>
                          <a:effectLst/>
                          <a:latin typeface="Arial" panose="020B0604020202020204" pitchFamily="34" charset="0"/>
                        </a:rPr>
                        <a:t>-Taller </a:t>
                      </a:r>
                      <a:r>
                        <a:rPr lang="es-ES" sz="1400" b="1" i="0" baseline="0" dirty="0">
                          <a:solidFill>
                            <a:schemeClr val="tx1"/>
                          </a:solidFill>
                          <a:effectLst/>
                          <a:latin typeface="Arial" panose="020B0604020202020204" pitchFamily="34" charset="0"/>
                        </a:rPr>
                        <a:t>Avances</a:t>
                      </a:r>
                    </a:p>
                    <a:p>
                      <a:pPr algn="l">
                        <a:spcAft>
                          <a:spcPts val="0"/>
                        </a:spcAft>
                      </a:pPr>
                      <a:r>
                        <a:rPr lang="es-ES" sz="1400" b="1" i="0" baseline="0" dirty="0">
                          <a:solidFill>
                            <a:schemeClr val="tx1"/>
                          </a:solidFill>
                          <a:effectLst/>
                          <a:latin typeface="Arial" panose="020B0604020202020204" pitchFamily="34" charset="0"/>
                        </a:rPr>
                        <a:t>  trabajo </a:t>
                      </a:r>
                      <a:r>
                        <a:rPr lang="es-ES" sz="1400" b="1" i="0" baseline="0" dirty="0" err="1">
                          <a:solidFill>
                            <a:schemeClr val="tx1"/>
                          </a:solidFill>
                          <a:effectLst/>
                          <a:latin typeface="Arial" panose="020B0604020202020204" pitchFamily="34" charset="0"/>
                        </a:rPr>
                        <a:t>exp</a:t>
                      </a:r>
                      <a:r>
                        <a:rPr lang="es-ES" sz="1400" b="1" i="0" baseline="0" dirty="0">
                          <a:solidFill>
                            <a:schemeClr val="tx1"/>
                          </a:solidFill>
                          <a:effectLst/>
                          <a:latin typeface="Arial" panose="020B0604020202020204" pitchFamily="34" charset="0"/>
                        </a:rPr>
                        <a:t>.</a:t>
                      </a:r>
                    </a:p>
                    <a:p>
                      <a:pPr algn="l">
                        <a:spcAft>
                          <a:spcPts val="0"/>
                        </a:spcAft>
                      </a:pPr>
                      <a:r>
                        <a:rPr lang="es-ES" sz="1400" b="1" i="0" baseline="0" dirty="0">
                          <a:solidFill>
                            <a:schemeClr val="tx1"/>
                          </a:solidFill>
                          <a:effectLst/>
                          <a:latin typeface="Arial" panose="020B0604020202020204" pitchFamily="34" charset="0"/>
                        </a:rPr>
                        <a:t>- Pub. artículos</a:t>
                      </a:r>
                    </a:p>
                    <a:p>
                      <a:pPr algn="l">
                        <a:spcAft>
                          <a:spcPts val="0"/>
                        </a:spcAft>
                      </a:pPr>
                      <a:r>
                        <a:rPr lang="es-ES" sz="1400" b="1" i="0" baseline="0" dirty="0">
                          <a:solidFill>
                            <a:schemeClr val="tx1"/>
                          </a:solidFill>
                          <a:effectLst/>
                          <a:latin typeface="Arial" panose="020B0604020202020204" pitchFamily="34" charset="0"/>
                        </a:rPr>
                        <a:t>- Pres. ponencias</a:t>
                      </a:r>
                    </a:p>
                    <a:p>
                      <a:pPr algn="l">
                        <a:spcAft>
                          <a:spcPts val="0"/>
                        </a:spcAft>
                      </a:pPr>
                      <a:r>
                        <a:rPr lang="es-ES" sz="1400" b="1" i="0" baseline="0" dirty="0">
                          <a:solidFill>
                            <a:schemeClr val="tx1"/>
                          </a:solidFill>
                          <a:effectLst/>
                          <a:latin typeface="Arial" panose="020B0604020202020204" pitchFamily="34" charset="0"/>
                        </a:rPr>
                        <a:t>- Imp. docencia</a:t>
                      </a:r>
                    </a:p>
                    <a:p>
                      <a:pPr algn="l">
                        <a:spcAft>
                          <a:spcPts val="0"/>
                        </a:spcAft>
                      </a:pPr>
                      <a:r>
                        <a:rPr lang="es-ES" sz="1400" b="1" i="0" baseline="0" dirty="0" smtClean="0">
                          <a:solidFill>
                            <a:schemeClr val="tx1"/>
                          </a:solidFill>
                          <a:effectLst/>
                          <a:latin typeface="Arial" panose="020B0604020202020204" pitchFamily="34" charset="0"/>
                        </a:rPr>
                        <a:t>- Dir</a:t>
                      </a:r>
                      <a:r>
                        <a:rPr lang="es-ES" sz="1400" b="1" i="0" baseline="0" dirty="0">
                          <a:solidFill>
                            <a:schemeClr val="tx1"/>
                          </a:solidFill>
                          <a:effectLst/>
                          <a:latin typeface="Arial" panose="020B0604020202020204" pitchFamily="34" charset="0"/>
                        </a:rPr>
                        <a:t>. </a:t>
                      </a:r>
                      <a:r>
                        <a:rPr lang="es-ES" sz="1400" b="1" i="0" baseline="0" dirty="0" smtClean="0">
                          <a:solidFill>
                            <a:schemeClr val="tx1"/>
                          </a:solidFill>
                          <a:effectLst/>
                          <a:latin typeface="Arial" panose="020B0604020202020204" pitchFamily="34" charset="0"/>
                        </a:rPr>
                        <a:t>tesis</a:t>
                      </a:r>
                    </a:p>
                    <a:p>
                      <a:pPr algn="l">
                        <a:spcAft>
                          <a:spcPts val="0"/>
                        </a:spcAft>
                      </a:pPr>
                      <a:r>
                        <a:rPr lang="es-ES" sz="1400" b="1" i="0" baseline="0" dirty="0" smtClean="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Pasantías</a:t>
                      </a:r>
                      <a:endParaRPr lang="es-ES" sz="1400" b="1" i="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solidFill>
                      <a:schemeClr val="bg1">
                        <a:lumMod val="65000"/>
                      </a:schemeClr>
                    </a:solidFill>
                  </a:tcPr>
                </a:tc>
                <a:tc>
                  <a:txBody>
                    <a:bodyPr/>
                    <a:lstStyle/>
                    <a:p>
                      <a:pPr algn="l">
                        <a:spcAft>
                          <a:spcPts val="0"/>
                        </a:spcAft>
                      </a:pPr>
                      <a:r>
                        <a:rPr lang="es-ES" sz="1400" baseline="0" dirty="0" smtClean="0">
                          <a:solidFill>
                            <a:schemeClr val="tx1"/>
                          </a:solidFill>
                          <a:effectLst/>
                          <a:latin typeface="Arial" panose="020B0604020202020204" pitchFamily="34" charset="0"/>
                        </a:rPr>
                        <a:t> </a:t>
                      </a:r>
                    </a:p>
                    <a:p>
                      <a:pPr algn="l">
                        <a:spcAft>
                          <a:spcPts val="0"/>
                        </a:spcAft>
                      </a:pPr>
                      <a:r>
                        <a:rPr lang="es-ES" sz="1400" baseline="0" dirty="0" smtClean="0">
                          <a:solidFill>
                            <a:schemeClr val="tx1"/>
                          </a:solidFill>
                          <a:effectLst/>
                          <a:latin typeface="Arial" panose="020B0604020202020204" pitchFamily="34" charset="0"/>
                        </a:rPr>
                        <a:t> </a:t>
                      </a:r>
                    </a:p>
                    <a:p>
                      <a:pPr algn="l">
                        <a:spcAft>
                          <a:spcPts val="0"/>
                        </a:spcAft>
                      </a:pPr>
                      <a:r>
                        <a:rPr lang="es-ES" sz="1400" baseline="0" dirty="0" smtClean="0">
                          <a:solidFill>
                            <a:schemeClr val="tx1"/>
                          </a:solidFill>
                          <a:effectLst/>
                          <a:latin typeface="Arial" panose="020B0604020202020204" pitchFamily="34" charset="0"/>
                        </a:rPr>
                        <a:t> </a:t>
                      </a:r>
                    </a:p>
                    <a:p>
                      <a:pPr algn="l">
                        <a:spcAft>
                          <a:spcPts val="0"/>
                        </a:spcAft>
                      </a:pPr>
                      <a:r>
                        <a:rPr lang="es-ES" sz="1400" baseline="0" dirty="0" smtClean="0">
                          <a:solidFill>
                            <a:schemeClr val="tx1"/>
                          </a:solidFill>
                          <a:effectLst/>
                          <a:latin typeface="Arial" panose="020B0604020202020204" pitchFamily="34" charset="0"/>
                        </a:rPr>
                        <a:t> </a:t>
                      </a:r>
                    </a:p>
                    <a:p>
                      <a:pPr algn="l">
                        <a:spcAft>
                          <a:spcPts val="0"/>
                        </a:spcAft>
                      </a:pPr>
                      <a:endParaRPr lang="es-ES" sz="1400" baseline="0" dirty="0" smtClean="0">
                        <a:solidFill>
                          <a:schemeClr val="tx1"/>
                        </a:solidFill>
                        <a:effectLst/>
                        <a:latin typeface="Arial" panose="020B0604020202020204" pitchFamily="34" charset="0"/>
                      </a:endParaRPr>
                    </a:p>
                    <a:p>
                      <a:pPr algn="l">
                        <a:spcAft>
                          <a:spcPts val="0"/>
                        </a:spcAft>
                      </a:pPr>
                      <a:r>
                        <a:rPr lang="es-ES" sz="1400" baseline="0" dirty="0" smtClean="0">
                          <a:solidFill>
                            <a:schemeClr val="tx1"/>
                          </a:solidFill>
                          <a:effectLst/>
                          <a:latin typeface="Arial" panose="020B0604020202020204" pitchFamily="34" charset="0"/>
                        </a:rPr>
                        <a:t> </a:t>
                      </a:r>
                    </a:p>
                    <a:p>
                      <a:pPr algn="l">
                        <a:spcAft>
                          <a:spcPts val="0"/>
                        </a:spcAft>
                      </a:pPr>
                      <a:r>
                        <a:rPr lang="es-ES" sz="1400" baseline="0" dirty="0" smtClean="0">
                          <a:solidFill>
                            <a:schemeClr val="tx1"/>
                          </a:solidFill>
                          <a:effectLst/>
                          <a:latin typeface="Arial" panose="020B0604020202020204" pitchFamily="34" charset="0"/>
                        </a:rPr>
                        <a:t> </a:t>
                      </a:r>
                    </a:p>
                    <a:p>
                      <a:pPr algn="l">
                        <a:spcAft>
                          <a:spcPts val="0"/>
                        </a:spcAft>
                      </a:pPr>
                      <a:r>
                        <a:rPr lang="es-ES" sz="1400" baseline="0" dirty="0" smtClean="0">
                          <a:solidFill>
                            <a:schemeClr val="tx1"/>
                          </a:solidFill>
                          <a:effectLst/>
                          <a:latin typeface="Arial" panose="020B0604020202020204" pitchFamily="34" charset="0"/>
                        </a:rPr>
                        <a:t>- Pub. artículos</a:t>
                      </a:r>
                    </a:p>
                    <a:p>
                      <a:pPr algn="l">
                        <a:spcAft>
                          <a:spcPts val="0"/>
                        </a:spcAft>
                      </a:pPr>
                      <a:r>
                        <a:rPr lang="es-ES" sz="1400" baseline="0" dirty="0" smtClean="0">
                          <a:solidFill>
                            <a:schemeClr val="tx1"/>
                          </a:solidFill>
                          <a:effectLst/>
                          <a:latin typeface="Arial" panose="020B0604020202020204" pitchFamily="34" charset="0"/>
                        </a:rPr>
                        <a:t>- Pres. ponencias</a:t>
                      </a:r>
                      <a:endParaRPr lang="es-ES" sz="140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solidFill>
                      <a:schemeClr val="bg1">
                        <a:lumMod val="65000"/>
                      </a:schemeClr>
                    </a:solidFill>
                  </a:tcPr>
                </a:tc>
                <a:extLst>
                  <a:ext uri="{0D108BD9-81ED-4DB2-BD59-A6C34878D82A}"/>
                </a:extLst>
              </a:tr>
              <a:tr h="1560282">
                <a:tc>
                  <a:txBody>
                    <a:bodyPr/>
                    <a:lstStyle/>
                    <a:p>
                      <a:pPr algn="ctr">
                        <a:spcAft>
                          <a:spcPts val="0"/>
                        </a:spcAft>
                      </a:pPr>
                      <a:r>
                        <a:rPr lang="es-ES" sz="1400" baseline="0" dirty="0">
                          <a:solidFill>
                            <a:schemeClr val="tx1"/>
                          </a:solidFill>
                          <a:effectLst/>
                          <a:latin typeface="Arial" panose="020B0604020202020204" pitchFamily="34" charset="0"/>
                        </a:rPr>
                        <a:t> </a:t>
                      </a:r>
                    </a:p>
                    <a:p>
                      <a:pPr algn="ctr">
                        <a:spcAft>
                          <a:spcPts val="0"/>
                        </a:spcAft>
                      </a:pPr>
                      <a:r>
                        <a:rPr lang="es-ES" sz="1400" baseline="0" dirty="0">
                          <a:solidFill>
                            <a:schemeClr val="tx1"/>
                          </a:solidFill>
                          <a:effectLst/>
                          <a:latin typeface="Arial" panose="020B0604020202020204" pitchFamily="34" charset="0"/>
                        </a:rPr>
                        <a:t>Preparación</a:t>
                      </a:r>
                    </a:p>
                    <a:p>
                      <a:pPr algn="ctr">
                        <a:spcAft>
                          <a:spcPts val="0"/>
                        </a:spcAft>
                      </a:pPr>
                      <a:r>
                        <a:rPr lang="es-ES" sz="1400" baseline="0" dirty="0">
                          <a:solidFill>
                            <a:schemeClr val="tx1"/>
                          </a:solidFill>
                          <a:effectLst/>
                          <a:latin typeface="Arial" panose="020B0604020202020204" pitchFamily="34" charset="0"/>
                        </a:rPr>
                        <a:t>y defensa</a:t>
                      </a:r>
                    </a:p>
                    <a:p>
                      <a:pPr algn="ctr">
                        <a:spcAft>
                          <a:spcPts val="0"/>
                        </a:spcAft>
                      </a:pPr>
                      <a:r>
                        <a:rPr lang="es-ES" sz="1400" baseline="0" dirty="0">
                          <a:solidFill>
                            <a:schemeClr val="tx1"/>
                          </a:solidFill>
                          <a:effectLst/>
                          <a:latin typeface="Arial" panose="020B0604020202020204" pitchFamily="34" charset="0"/>
                        </a:rPr>
                        <a:t>de la Tesis</a:t>
                      </a:r>
                      <a:endParaRPr lang="es-ES" sz="140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tc>
                <a:tc>
                  <a:txBody>
                    <a:bodyPr/>
                    <a:lstStyle/>
                    <a:p>
                      <a:pPr algn="l">
                        <a:spcAft>
                          <a:spcPts val="0"/>
                        </a:spcAft>
                      </a:pPr>
                      <a:r>
                        <a:rPr lang="es-ES" sz="1400" baseline="0" dirty="0">
                          <a:solidFill>
                            <a:schemeClr val="tx1"/>
                          </a:solidFill>
                          <a:effectLst/>
                          <a:latin typeface="Arial" panose="020B0604020202020204" pitchFamily="34" charset="0"/>
                        </a:rPr>
                        <a:t> </a:t>
                      </a:r>
                      <a:endParaRPr lang="es-ES" sz="140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solidFill>
                      <a:schemeClr val="bg1">
                        <a:lumMod val="50000"/>
                      </a:schemeClr>
                    </a:solidFill>
                  </a:tcPr>
                </a:tc>
                <a:tc>
                  <a:txBody>
                    <a:bodyPr/>
                    <a:lstStyle/>
                    <a:p>
                      <a:pPr algn="l">
                        <a:spcAft>
                          <a:spcPts val="0"/>
                        </a:spcAft>
                      </a:pPr>
                      <a:r>
                        <a:rPr lang="es-ES" sz="1400" baseline="0" dirty="0">
                          <a:solidFill>
                            <a:schemeClr val="tx1"/>
                          </a:solidFill>
                          <a:effectLst/>
                          <a:latin typeface="Arial" panose="020B0604020202020204" pitchFamily="34" charset="0"/>
                        </a:rPr>
                        <a:t> </a:t>
                      </a:r>
                      <a:endParaRPr lang="es-ES" sz="140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solidFill>
                      <a:schemeClr val="bg1">
                        <a:lumMod val="50000"/>
                      </a:schemeClr>
                    </a:solidFill>
                  </a:tcPr>
                </a:tc>
                <a:tc>
                  <a:txBody>
                    <a:bodyPr/>
                    <a:lstStyle/>
                    <a:p>
                      <a:pPr algn="l">
                        <a:spcAft>
                          <a:spcPts val="0"/>
                        </a:spcAft>
                      </a:pPr>
                      <a:r>
                        <a:rPr lang="es-ES" sz="1400" baseline="0" dirty="0">
                          <a:solidFill>
                            <a:schemeClr val="tx1"/>
                          </a:solidFill>
                          <a:effectLst/>
                          <a:latin typeface="Arial" panose="020B0604020202020204" pitchFamily="34" charset="0"/>
                        </a:rPr>
                        <a:t>- Escritura tesis</a:t>
                      </a:r>
                      <a:endParaRPr lang="es-ES" sz="140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solidFill>
                      <a:schemeClr val="bg1">
                        <a:lumMod val="50000"/>
                      </a:schemeClr>
                    </a:solidFill>
                  </a:tcPr>
                </a:tc>
                <a:tc>
                  <a:txBody>
                    <a:bodyPr/>
                    <a:lstStyle/>
                    <a:p>
                      <a:pPr algn="l">
                        <a:spcAft>
                          <a:spcPts val="0"/>
                        </a:spcAft>
                      </a:pPr>
                      <a:r>
                        <a:rPr lang="es-ES" sz="1400" baseline="0" dirty="0" smtClean="0">
                          <a:solidFill>
                            <a:schemeClr val="tx1"/>
                          </a:solidFill>
                          <a:effectLst/>
                          <a:latin typeface="Arial" panose="020B0604020202020204" pitchFamily="34" charset="0"/>
                        </a:rPr>
                        <a:t>- Escritura tesis</a:t>
                      </a:r>
                    </a:p>
                    <a:p>
                      <a:pPr algn="l">
                        <a:spcAft>
                          <a:spcPts val="0"/>
                        </a:spcAft>
                      </a:pPr>
                      <a:r>
                        <a:rPr lang="es-ES" sz="1400" baseline="0" dirty="0" smtClean="0">
                          <a:solidFill>
                            <a:schemeClr val="tx1"/>
                          </a:solidFill>
                          <a:effectLst/>
                          <a:latin typeface="Arial" panose="020B0604020202020204" pitchFamily="34" charset="0"/>
                        </a:rPr>
                        <a:t>- Taller </a:t>
                      </a:r>
                      <a:r>
                        <a:rPr lang="es-ES" sz="1400" baseline="0" dirty="0" err="1" smtClean="0">
                          <a:solidFill>
                            <a:schemeClr val="tx1"/>
                          </a:solidFill>
                          <a:effectLst/>
                          <a:latin typeface="Arial" panose="020B0604020202020204" pitchFamily="34" charset="0"/>
                        </a:rPr>
                        <a:t>Prep</a:t>
                      </a:r>
                      <a:r>
                        <a:rPr lang="es-ES" sz="1400" baseline="0" dirty="0" smtClean="0">
                          <a:solidFill>
                            <a:schemeClr val="tx1"/>
                          </a:solidFill>
                          <a:effectLst/>
                          <a:latin typeface="Arial" panose="020B0604020202020204" pitchFamily="34" charset="0"/>
                        </a:rPr>
                        <a:t>.   </a:t>
                      </a:r>
                      <a:r>
                        <a:rPr lang="es-ES" sz="1400" baseline="0" dirty="0" err="1" smtClean="0">
                          <a:solidFill>
                            <a:schemeClr val="tx1"/>
                          </a:solidFill>
                          <a:effectLst/>
                          <a:latin typeface="Arial" panose="020B0604020202020204" pitchFamily="34" charset="0"/>
                        </a:rPr>
                        <a:t>Predef</a:t>
                      </a:r>
                      <a:r>
                        <a:rPr lang="es-ES" sz="1400" baseline="0" dirty="0" smtClean="0">
                          <a:solidFill>
                            <a:schemeClr val="tx1"/>
                          </a:solidFill>
                          <a:effectLst/>
                          <a:latin typeface="Arial" panose="020B0604020202020204" pitchFamily="34" charset="0"/>
                        </a:rPr>
                        <a:t>. Dpto.</a:t>
                      </a:r>
                    </a:p>
                    <a:p>
                      <a:pPr algn="l">
                        <a:spcAft>
                          <a:spcPts val="0"/>
                        </a:spcAft>
                      </a:pPr>
                      <a:r>
                        <a:rPr lang="es-ES" sz="1400" baseline="0" dirty="0" smtClean="0">
                          <a:solidFill>
                            <a:schemeClr val="tx1"/>
                          </a:solidFill>
                          <a:effectLst/>
                          <a:latin typeface="Arial" panose="020B0604020202020204" pitchFamily="34" charset="0"/>
                        </a:rPr>
                        <a:t>- </a:t>
                      </a:r>
                      <a:r>
                        <a:rPr lang="es-ES" sz="1400" baseline="0" dirty="0" err="1" smtClean="0">
                          <a:solidFill>
                            <a:schemeClr val="tx1"/>
                          </a:solidFill>
                          <a:effectLst/>
                          <a:latin typeface="Arial" panose="020B0604020202020204" pitchFamily="34" charset="0"/>
                        </a:rPr>
                        <a:t>Predef</a:t>
                      </a:r>
                      <a:r>
                        <a:rPr lang="es-ES" sz="1400" baseline="0" dirty="0" smtClean="0">
                          <a:solidFill>
                            <a:schemeClr val="tx1"/>
                          </a:solidFill>
                          <a:effectLst/>
                          <a:latin typeface="Arial" panose="020B0604020202020204" pitchFamily="34" charset="0"/>
                        </a:rPr>
                        <a:t>. </a:t>
                      </a:r>
                      <a:r>
                        <a:rPr lang="es-ES" sz="1400" baseline="0" dirty="0" err="1" smtClean="0">
                          <a:solidFill>
                            <a:schemeClr val="tx1"/>
                          </a:solidFill>
                          <a:effectLst/>
                          <a:latin typeface="Arial" panose="020B0604020202020204" pitchFamily="34" charset="0"/>
                        </a:rPr>
                        <a:t>Cons</a:t>
                      </a:r>
                      <a:r>
                        <a:rPr lang="es-ES" sz="1400" baseline="0" dirty="0" smtClean="0">
                          <a:solidFill>
                            <a:schemeClr val="tx1"/>
                          </a:solidFill>
                          <a:effectLst/>
                          <a:latin typeface="Arial" panose="020B0604020202020204" pitchFamily="34" charset="0"/>
                        </a:rPr>
                        <a:t>.</a:t>
                      </a:r>
                    </a:p>
                    <a:p>
                      <a:pPr algn="l">
                        <a:spcAft>
                          <a:spcPts val="0"/>
                        </a:spcAft>
                      </a:pPr>
                      <a:r>
                        <a:rPr lang="es-ES" sz="1400" baseline="0" dirty="0" smtClean="0">
                          <a:solidFill>
                            <a:schemeClr val="tx1"/>
                          </a:solidFill>
                          <a:effectLst/>
                          <a:latin typeface="Arial" panose="020B0604020202020204" pitchFamily="34" charset="0"/>
                        </a:rPr>
                        <a:t>   Científico</a:t>
                      </a:r>
                    </a:p>
                    <a:p>
                      <a:pPr algn="l">
                        <a:spcAft>
                          <a:spcPts val="0"/>
                        </a:spcAft>
                      </a:pPr>
                      <a:r>
                        <a:rPr lang="es-ES" sz="1400" baseline="0" dirty="0" smtClean="0">
                          <a:solidFill>
                            <a:schemeClr val="tx1"/>
                          </a:solidFill>
                          <a:effectLst/>
                          <a:latin typeface="Arial" panose="020B0604020202020204" pitchFamily="34" charset="0"/>
                        </a:rPr>
                        <a:t>- </a:t>
                      </a:r>
                      <a:r>
                        <a:rPr lang="es-ES" sz="1400" baseline="0" dirty="0" err="1" smtClean="0">
                          <a:solidFill>
                            <a:schemeClr val="tx1"/>
                          </a:solidFill>
                          <a:effectLst/>
                          <a:latin typeface="Arial" panose="020B0604020202020204" pitchFamily="34" charset="0"/>
                        </a:rPr>
                        <a:t>Entega</a:t>
                      </a:r>
                      <a:r>
                        <a:rPr lang="es-ES" sz="1400" baseline="0" dirty="0" smtClean="0">
                          <a:solidFill>
                            <a:schemeClr val="tx1"/>
                          </a:solidFill>
                          <a:effectLst/>
                          <a:latin typeface="Arial" panose="020B0604020202020204" pitchFamily="34" charset="0"/>
                        </a:rPr>
                        <a:t> Tesis a </a:t>
                      </a:r>
                      <a:r>
                        <a:rPr lang="es-ES" sz="1400" baseline="0" dirty="0" err="1" smtClean="0">
                          <a:solidFill>
                            <a:schemeClr val="tx1"/>
                          </a:solidFill>
                          <a:effectLst/>
                          <a:latin typeface="Arial" panose="020B0604020202020204" pitchFamily="34" charset="0"/>
                        </a:rPr>
                        <a:t>Trib</a:t>
                      </a:r>
                      <a:r>
                        <a:rPr lang="es-ES" sz="1400" baseline="0" dirty="0" smtClean="0">
                          <a:solidFill>
                            <a:schemeClr val="tx1"/>
                          </a:solidFill>
                          <a:effectLst/>
                          <a:latin typeface="Arial" panose="020B0604020202020204" pitchFamily="34" charset="0"/>
                        </a:rPr>
                        <a:t>. Estatal</a:t>
                      </a:r>
                      <a:endParaRPr lang="es-ES" sz="1400"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79" marR="68579" marT="0" marB="0">
                    <a:solidFill>
                      <a:schemeClr val="bg1">
                        <a:lumMod val="50000"/>
                      </a:schemeClr>
                    </a:solidFill>
                  </a:tcPr>
                </a:tc>
                <a:extLst>
                  <a:ext uri="{0D108BD9-81ED-4DB2-BD59-A6C34878D82A}"/>
                </a:extLst>
              </a:tr>
            </a:tbl>
          </a:graphicData>
        </a:graphic>
      </p:graphicFrame>
      <p:sp>
        <p:nvSpPr>
          <p:cNvPr id="19490" name="CuadroTexto 5"/>
          <p:cNvSpPr txBox="1">
            <a:spLocks noChangeArrowheads="1"/>
          </p:cNvSpPr>
          <p:nvPr/>
        </p:nvSpPr>
        <p:spPr bwMode="auto">
          <a:xfrm>
            <a:off x="3059113" y="404813"/>
            <a:ext cx="2898775" cy="369887"/>
          </a:xfrm>
          <a:prstGeom prst="rect">
            <a:avLst/>
          </a:prstGeom>
          <a:noFill/>
          <a:ln w="9525">
            <a:noFill/>
            <a:miter lim="800000"/>
            <a:headEnd/>
            <a:tailEnd/>
          </a:ln>
        </p:spPr>
        <p:txBody>
          <a:bodyPr>
            <a:spAutoFit/>
          </a:bodyPr>
          <a:lstStyle/>
          <a:p>
            <a:endParaRPr lang="es-ES" altLang="es-ES"/>
          </a:p>
        </p:txBody>
      </p:sp>
      <p:sp>
        <p:nvSpPr>
          <p:cNvPr id="19491" name="Rectángulo 6"/>
          <p:cNvSpPr>
            <a:spLocks noChangeArrowheads="1"/>
          </p:cNvSpPr>
          <p:nvPr/>
        </p:nvSpPr>
        <p:spPr bwMode="auto">
          <a:xfrm>
            <a:off x="2124075" y="404813"/>
            <a:ext cx="4535488" cy="369887"/>
          </a:xfrm>
          <a:prstGeom prst="rect">
            <a:avLst/>
          </a:prstGeom>
          <a:noFill/>
          <a:ln w="9525">
            <a:noFill/>
            <a:miter lim="800000"/>
            <a:headEnd/>
            <a:tailEnd/>
          </a:ln>
        </p:spPr>
        <p:txBody>
          <a:bodyPr>
            <a:spAutoFit/>
          </a:bodyPr>
          <a:lstStyle/>
          <a:p>
            <a:r>
              <a:rPr lang="es-ES" altLang="es-ES" b="1" u="sng">
                <a:latin typeface="Times New Roman" pitchFamily="18" charset="0"/>
                <a:cs typeface="Times New Roman" pitchFamily="18" charset="0"/>
              </a:rPr>
              <a:t>Calendario del Programa:</a:t>
            </a:r>
            <a:endParaRPr lang="es-ES" altLang="es-E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ángulo 2"/>
          <p:cNvSpPr>
            <a:spLocks noChangeArrowheads="1"/>
          </p:cNvSpPr>
          <p:nvPr/>
        </p:nvSpPr>
        <p:spPr bwMode="auto">
          <a:xfrm>
            <a:off x="468313" y="44450"/>
            <a:ext cx="8280400" cy="6756400"/>
          </a:xfrm>
          <a:prstGeom prst="rect">
            <a:avLst/>
          </a:prstGeom>
          <a:noFill/>
          <a:ln w="9525">
            <a:noFill/>
            <a:miter lim="800000"/>
            <a:headEnd/>
            <a:tailEnd/>
          </a:ln>
        </p:spPr>
        <p:txBody>
          <a:bodyPr>
            <a:spAutoFit/>
          </a:bodyPr>
          <a:lstStyle/>
          <a:p>
            <a:pPr algn="ctr">
              <a:spcBef>
                <a:spcPts val="600"/>
              </a:spcBef>
              <a:spcAft>
                <a:spcPts val="600"/>
              </a:spcAft>
            </a:pPr>
            <a:r>
              <a:rPr lang="es-ES" altLang="es-ES" sz="1400" b="1" u="sng">
                <a:ea typeface="Times New Roman" pitchFamily="18" charset="0"/>
                <a:cs typeface="Arial" charset="0"/>
              </a:rPr>
              <a:t>Sobre el ingreso al Programa</a:t>
            </a:r>
          </a:p>
          <a:p>
            <a:pPr algn="just"/>
            <a:r>
              <a:rPr lang="es-ES" altLang="es-ES" sz="1400" b="1">
                <a:ea typeface="Times New Roman" pitchFamily="18" charset="0"/>
                <a:cs typeface="Arial" charset="0"/>
              </a:rPr>
              <a:t>- </a:t>
            </a:r>
            <a:r>
              <a:rPr lang="es-ES" altLang="es-ES" sz="1400" b="1" u="sng">
                <a:ea typeface="Times New Roman" pitchFamily="18" charset="0"/>
                <a:cs typeface="Arial" charset="0"/>
              </a:rPr>
              <a:t>Perfil de ingreso</a:t>
            </a:r>
            <a:r>
              <a:rPr lang="es-ES" altLang="es-ES" sz="1400" b="1">
                <a:ea typeface="Times New Roman" pitchFamily="18" charset="0"/>
                <a:cs typeface="Arial" charset="0"/>
              </a:rPr>
              <a:t>: </a:t>
            </a:r>
          </a:p>
          <a:p>
            <a:pPr algn="just"/>
            <a:r>
              <a:rPr lang="es-ES" altLang="es-ES" sz="1400">
                <a:ea typeface="Times New Roman" pitchFamily="18" charset="0"/>
                <a:cs typeface="Arial" charset="0"/>
              </a:rPr>
              <a:t>Graduados de nivel superior en especialidades afines al Programa.</a:t>
            </a:r>
          </a:p>
          <a:p>
            <a:pPr algn="just"/>
            <a:endParaRPr lang="es-ES" altLang="es-ES" sz="1400">
              <a:ea typeface="Times New Roman" pitchFamily="18" charset="0"/>
              <a:cs typeface="Arial" charset="0"/>
            </a:endParaRPr>
          </a:p>
          <a:p>
            <a:pPr algn="just"/>
            <a:r>
              <a:rPr lang="es-ES" altLang="es-ES" sz="1400" b="1">
                <a:ea typeface="Times New Roman" pitchFamily="18" charset="0"/>
                <a:cs typeface="Arial" charset="0"/>
              </a:rPr>
              <a:t>- </a:t>
            </a:r>
            <a:r>
              <a:rPr lang="es-ES" altLang="es-ES" sz="1400" b="1" u="sng">
                <a:ea typeface="Times New Roman" pitchFamily="18" charset="0"/>
                <a:cs typeface="Arial" charset="0"/>
              </a:rPr>
              <a:t>Requisitos</a:t>
            </a:r>
            <a:r>
              <a:rPr lang="es-ES" altLang="es-ES" sz="1400" b="1">
                <a:ea typeface="Times New Roman" pitchFamily="18" charset="0"/>
                <a:cs typeface="Arial" charset="0"/>
              </a:rPr>
              <a:t>: </a:t>
            </a:r>
          </a:p>
          <a:p>
            <a:pPr algn="just">
              <a:spcAft>
                <a:spcPts val="600"/>
              </a:spcAft>
            </a:pPr>
            <a:r>
              <a:rPr lang="es-ES" altLang="es-ES" sz="1400">
                <a:ea typeface="Times New Roman" pitchFamily="18" charset="0"/>
                <a:cs typeface="Arial" charset="0"/>
              </a:rPr>
              <a:t>. Carta de solicitud de ingreso al Programa Doctoral, donde se fundamente la línea de investigación en la cual se desarrollará la investigación. </a:t>
            </a:r>
          </a:p>
          <a:p>
            <a:pPr>
              <a:spcAft>
                <a:spcPts val="600"/>
              </a:spcAft>
            </a:pPr>
            <a:r>
              <a:rPr lang="es-ES" altLang="es-ES" sz="1400">
                <a:ea typeface="Times New Roman" pitchFamily="18" charset="0"/>
                <a:cs typeface="Arial" charset="0"/>
              </a:rPr>
              <a:t>. Carta de aprobación del Jefe de la institución donde labore el aspirante, en la cual  se manifieste el compromiso de la misma a facilitar el cumplimiento de las actividades del plan de doctorado.</a:t>
            </a:r>
          </a:p>
          <a:p>
            <a:pPr>
              <a:spcAft>
                <a:spcPts val="600"/>
              </a:spcAft>
            </a:pPr>
            <a:r>
              <a:rPr lang="es-ES" altLang="es-ES" sz="1400">
                <a:ea typeface="Times New Roman" pitchFamily="18" charset="0"/>
                <a:cs typeface="Arial" charset="0"/>
              </a:rPr>
              <a:t> . Fotocopia del título de graduado y de Master si lo fuera, refrendado por las instituciones que lo otorgan para aspirantes nacionales, o legalizado por las instancias correspondientes de cada país para aspirantes extranjeros. </a:t>
            </a:r>
          </a:p>
          <a:p>
            <a:pPr>
              <a:spcAft>
                <a:spcPts val="600"/>
              </a:spcAft>
            </a:pPr>
            <a:r>
              <a:rPr lang="es-ES" altLang="es-ES" sz="1400">
                <a:ea typeface="Times New Roman" pitchFamily="18" charset="0"/>
                <a:cs typeface="Arial" charset="0"/>
              </a:rPr>
              <a:t>. Currículum vitae del aspirante.</a:t>
            </a:r>
          </a:p>
          <a:p>
            <a:pPr>
              <a:spcAft>
                <a:spcPts val="600"/>
              </a:spcAft>
            </a:pPr>
            <a:r>
              <a:rPr lang="es-ES" altLang="es-ES" sz="1400">
                <a:ea typeface="Times New Roman" pitchFamily="18" charset="0"/>
                <a:cs typeface="Arial" charset="0"/>
              </a:rPr>
              <a:t>. Dos fotos tipo carnet.</a:t>
            </a:r>
          </a:p>
          <a:p>
            <a:pPr>
              <a:spcAft>
                <a:spcPts val="600"/>
              </a:spcAft>
            </a:pPr>
            <a:r>
              <a:rPr lang="es-ES" altLang="es-ES" sz="1400">
                <a:ea typeface="Times New Roman" pitchFamily="18" charset="0"/>
                <a:cs typeface="Arial" charset="0"/>
              </a:rPr>
              <a:t>. En el caso de aspirantes extranjeros abonar la cuota establecida para la colegiatura y estancia acumulada en Cuba no menor a 1 año.</a:t>
            </a:r>
          </a:p>
          <a:p>
            <a:pPr>
              <a:spcAft>
                <a:spcPts val="600"/>
              </a:spcAft>
            </a:pPr>
            <a:r>
              <a:rPr lang="es-ES" altLang="es-ES" sz="1400">
                <a:ea typeface="Times New Roman" pitchFamily="18" charset="0"/>
                <a:cs typeface="Arial" charset="0"/>
              </a:rPr>
              <a:t>. Realizar un examen de ingreso y entrevista con el Cte. de Doctorado, en los cuales el aspirante deberá demostrar estar preparado profesionalmente para realizar el Doctorado. (El examen de ingreso puede  ser convalido a aspirantes que posean Grado Académico de Master en especialidades afines al Programa con resultados destacados) </a:t>
            </a:r>
          </a:p>
          <a:p>
            <a:pPr algn="just"/>
            <a:r>
              <a:rPr lang="es-ES" altLang="es-ES" sz="1400" b="1">
                <a:ea typeface="Times New Roman" pitchFamily="18" charset="0"/>
                <a:cs typeface="Arial" charset="0"/>
              </a:rPr>
              <a:t>- </a:t>
            </a:r>
            <a:r>
              <a:rPr lang="es-ES" altLang="es-ES" sz="1400" b="1" u="sng">
                <a:ea typeface="Times New Roman" pitchFamily="18" charset="0"/>
                <a:cs typeface="Arial" charset="0"/>
              </a:rPr>
              <a:t>Prioridades</a:t>
            </a:r>
            <a:r>
              <a:rPr lang="es-ES" altLang="es-ES" sz="1400" b="1">
                <a:ea typeface="Times New Roman" pitchFamily="18" charset="0"/>
                <a:cs typeface="Arial" charset="0"/>
              </a:rPr>
              <a:t>:</a:t>
            </a:r>
            <a:endParaRPr lang="es-ES" altLang="es-ES" sz="1400">
              <a:ea typeface="Times New Roman" pitchFamily="18" charset="0"/>
              <a:cs typeface="Arial" charset="0"/>
            </a:endParaRPr>
          </a:p>
          <a:p>
            <a:pPr algn="just">
              <a:spcAft>
                <a:spcPts val="600"/>
              </a:spcAft>
            </a:pPr>
            <a:r>
              <a:rPr lang="es-ES" altLang="es-ES" sz="1400">
                <a:ea typeface="Times New Roman" pitchFamily="18" charset="0"/>
                <a:cs typeface="Arial" charset="0"/>
              </a:rPr>
              <a:t>Investigadores y profesores de ECIT y CES que posean Grado Académico de Maestro en Ciencias en especialidades afines al Programa.</a:t>
            </a:r>
          </a:p>
          <a:p>
            <a:pPr algn="just">
              <a:spcAft>
                <a:spcPts val="600"/>
              </a:spcAft>
              <a:buFont typeface="Arial" charset="0"/>
              <a:buNone/>
            </a:pPr>
            <a:r>
              <a:rPr lang="es-ES" altLang="es-ES" sz="1400" b="1">
                <a:ea typeface="Times New Roman" pitchFamily="18" charset="0"/>
                <a:cs typeface="Arial" charset="0"/>
              </a:rPr>
              <a:t>- </a:t>
            </a:r>
            <a:r>
              <a:rPr lang="es-ES" altLang="es-ES" sz="1400" b="1" u="sng">
                <a:ea typeface="Times New Roman" pitchFamily="18" charset="0"/>
                <a:cs typeface="Arial" charset="0"/>
              </a:rPr>
              <a:t>Potencial de matrícula</a:t>
            </a:r>
            <a:r>
              <a:rPr lang="es-ES" altLang="es-ES" sz="1400" b="1">
                <a:ea typeface="Times New Roman" pitchFamily="18" charset="0"/>
                <a:cs typeface="Arial" charset="0"/>
              </a:rPr>
              <a:t>: </a:t>
            </a:r>
          </a:p>
          <a:p>
            <a:pPr algn="just">
              <a:spcAft>
                <a:spcPts val="600"/>
              </a:spcAft>
              <a:buFont typeface="Arial" charset="0"/>
              <a:buNone/>
            </a:pPr>
            <a:r>
              <a:rPr lang="es-ES" altLang="es-ES" sz="1400">
                <a:ea typeface="Times New Roman" pitchFamily="18" charset="0"/>
                <a:cs typeface="Arial" charset="0"/>
              </a:rPr>
              <a:t>10-15 ingresos para iniciar Programa.</a:t>
            </a:r>
          </a:p>
          <a:p>
            <a:pPr algn="just">
              <a:spcAft>
                <a:spcPts val="600"/>
              </a:spcAft>
            </a:pPr>
            <a:r>
              <a:rPr lang="es-ES" altLang="es-ES" sz="1400">
                <a:ea typeface="Times New Roman" pitchFamily="18" charset="0"/>
                <a:cs typeface="Arial" charset="0"/>
              </a:rPr>
              <a:t>10-15 ingresos para iniciar componente de formación teórico-metodológica cada 2 años en 1er trimestre de años pares.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Marcador de contenido 2"/>
          <p:cNvSpPr>
            <a:spLocks noGrp="1"/>
          </p:cNvSpPr>
          <p:nvPr>
            <p:ph idx="1"/>
          </p:nvPr>
        </p:nvSpPr>
        <p:spPr>
          <a:xfrm>
            <a:off x="1763713" y="1195388"/>
            <a:ext cx="5627687" cy="3602037"/>
          </a:xfrm>
        </p:spPr>
        <p:txBody>
          <a:bodyPr/>
          <a:lstStyle/>
          <a:p>
            <a:pPr marL="0" indent="0">
              <a:buFont typeface="Arial" charset="0"/>
              <a:buNone/>
            </a:pPr>
            <a:r>
              <a:rPr lang="es-MX" altLang="es-ES" sz="1800" b="1" smtClean="0">
                <a:latin typeface="Arial" charset="0"/>
                <a:cs typeface="Arial" charset="0"/>
              </a:rPr>
              <a:t>T</a:t>
            </a:r>
            <a:r>
              <a:rPr lang="es-MX" altLang="es-ES" sz="1800" b="1" u="sng" smtClean="0">
                <a:latin typeface="Arial" charset="0"/>
                <a:cs typeface="Arial" charset="0"/>
              </a:rPr>
              <a:t>ítulo del Programa</a:t>
            </a:r>
            <a:r>
              <a:rPr lang="es-MX" altLang="es-ES" sz="1800" b="1" smtClean="0">
                <a:latin typeface="Arial" charset="0"/>
                <a:cs typeface="Arial" charset="0"/>
              </a:rPr>
              <a:t>:</a:t>
            </a:r>
            <a:endParaRPr lang="es-ES" altLang="es-ES" sz="1800" b="1" smtClean="0">
              <a:latin typeface="Arial" charset="0"/>
              <a:cs typeface="Arial" charset="0"/>
            </a:endParaRPr>
          </a:p>
          <a:p>
            <a:pPr marL="0" indent="0">
              <a:buFont typeface="Arial" charset="0"/>
              <a:buNone/>
            </a:pPr>
            <a:r>
              <a:rPr lang="es-MX" altLang="es-ES" sz="1800" smtClean="0">
                <a:latin typeface="Arial" charset="0"/>
                <a:cs typeface="Arial" charset="0"/>
              </a:rPr>
              <a:t>Producción Agrícola Sostenible.</a:t>
            </a:r>
          </a:p>
          <a:p>
            <a:pPr marL="0" indent="0">
              <a:buFont typeface="Arial" charset="0"/>
              <a:buNone/>
            </a:pPr>
            <a:endParaRPr lang="es-ES" altLang="es-ES" sz="1800" b="1" smtClean="0">
              <a:latin typeface="Arial" charset="0"/>
              <a:cs typeface="Arial" charset="0"/>
            </a:endParaRPr>
          </a:p>
          <a:p>
            <a:pPr marL="0" indent="0">
              <a:buFont typeface="Arial" charset="0"/>
              <a:buNone/>
            </a:pPr>
            <a:r>
              <a:rPr lang="es-MX" altLang="es-ES" sz="1800" smtClean="0">
                <a:latin typeface="Arial" charset="0"/>
                <a:cs typeface="Arial" charset="0"/>
              </a:rPr>
              <a:t>(Vinculado a las especialidades:</a:t>
            </a:r>
            <a:endParaRPr lang="es-ES" altLang="es-ES" sz="1800" b="1" smtClean="0">
              <a:latin typeface="Arial" charset="0"/>
              <a:cs typeface="Arial" charset="0"/>
            </a:endParaRPr>
          </a:p>
          <a:p>
            <a:pPr marL="0" indent="0">
              <a:buFont typeface="Arial" charset="0"/>
              <a:buNone/>
            </a:pPr>
            <a:r>
              <a:rPr lang="es-MX" altLang="es-ES" sz="1800" smtClean="0">
                <a:latin typeface="Arial" charset="0"/>
                <a:cs typeface="Arial" charset="0"/>
              </a:rPr>
              <a:t>- 40101 Edafología y Nutrición de las Plantas</a:t>
            </a:r>
            <a:endParaRPr lang="es-ES" altLang="es-ES" sz="1800" b="1" smtClean="0">
              <a:latin typeface="Arial" charset="0"/>
              <a:cs typeface="Arial" charset="0"/>
            </a:endParaRPr>
          </a:p>
          <a:p>
            <a:pPr marL="0" indent="0">
              <a:buFont typeface="Arial" charset="0"/>
              <a:buNone/>
            </a:pPr>
            <a:r>
              <a:rPr lang="es-MX" altLang="es-ES" sz="1800" smtClean="0">
                <a:latin typeface="Arial" charset="0"/>
                <a:cs typeface="Arial" charset="0"/>
              </a:rPr>
              <a:t>- 40102 Fitotecnia</a:t>
            </a:r>
            <a:endParaRPr lang="es-ES" altLang="es-ES" sz="1800" b="1" smtClean="0">
              <a:latin typeface="Arial" charset="0"/>
              <a:cs typeface="Arial" charset="0"/>
            </a:endParaRPr>
          </a:p>
          <a:p>
            <a:pPr marL="0" indent="0">
              <a:buFont typeface="Arial" charset="0"/>
              <a:buNone/>
            </a:pPr>
            <a:r>
              <a:rPr lang="es-MX" altLang="es-ES" sz="1800" smtClean="0">
                <a:latin typeface="Arial" charset="0"/>
                <a:cs typeface="Arial" charset="0"/>
              </a:rPr>
              <a:t>- 40106 Genética y Mejoramiento de Plantas</a:t>
            </a:r>
            <a:endParaRPr lang="es-ES" altLang="es-ES" sz="1800" b="1" smtClean="0">
              <a:latin typeface="Arial" charset="0"/>
              <a:cs typeface="Arial" charset="0"/>
            </a:endParaRPr>
          </a:p>
          <a:p>
            <a:pPr marL="0" indent="0">
              <a:buFont typeface="Arial" charset="0"/>
              <a:buNone/>
            </a:pPr>
            <a:r>
              <a:rPr lang="es-MX" altLang="es-ES" sz="1800" smtClean="0">
                <a:latin typeface="Arial" charset="0"/>
                <a:cs typeface="Arial" charset="0"/>
              </a:rPr>
              <a:t>- 40107 Agroecología</a:t>
            </a:r>
            <a:endParaRPr lang="es-ES" altLang="es-ES" sz="1800" b="1" smtClean="0">
              <a:latin typeface="Arial" charset="0"/>
              <a:cs typeface="Arial" charset="0"/>
            </a:endParaRPr>
          </a:p>
          <a:p>
            <a:pPr marL="0" indent="0">
              <a:buFont typeface="Arial" charset="0"/>
              <a:buNone/>
            </a:pPr>
            <a:r>
              <a:rPr lang="es-MX" altLang="es-ES" sz="1800" smtClean="0">
                <a:latin typeface="Arial" charset="0"/>
                <a:cs typeface="Arial" charset="0"/>
              </a:rPr>
              <a:t>- 40109 Ecofisiología Vegetal</a:t>
            </a:r>
            <a:endParaRPr lang="es-ES" altLang="es-ES" sz="1800" b="1" smtClean="0">
              <a:latin typeface="Arial" charset="0"/>
              <a:cs typeface="Arial" charset="0"/>
            </a:endParaRPr>
          </a:p>
          <a:p>
            <a:pPr marL="0" indent="0">
              <a:buFont typeface="Arial" charset="0"/>
              <a:buNone/>
            </a:pPr>
            <a:r>
              <a:rPr lang="es-MX" altLang="es-ES" sz="1800" smtClean="0">
                <a:latin typeface="Arial" charset="0"/>
                <a:cs typeface="Arial" charset="0"/>
              </a:rPr>
              <a:t>- 40110 Desarrollo Agrario y Local)</a:t>
            </a:r>
            <a:endParaRPr lang="es-ES" altLang="es-ES" sz="1800" b="1" smtClean="0">
              <a:latin typeface="Arial" charset="0"/>
              <a:cs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CuadroTexto"/>
          <p:cNvSpPr txBox="1">
            <a:spLocks noChangeArrowheads="1"/>
          </p:cNvSpPr>
          <p:nvPr/>
        </p:nvSpPr>
        <p:spPr bwMode="auto">
          <a:xfrm>
            <a:off x="857250" y="260350"/>
            <a:ext cx="7962900" cy="6494463"/>
          </a:xfrm>
          <a:prstGeom prst="rect">
            <a:avLst/>
          </a:prstGeom>
          <a:noFill/>
          <a:ln w="9525">
            <a:noFill/>
            <a:miter lim="800000"/>
            <a:headEnd/>
            <a:tailEnd/>
          </a:ln>
        </p:spPr>
        <p:txBody>
          <a:bodyPr>
            <a:spAutoFit/>
          </a:bodyPr>
          <a:lstStyle/>
          <a:p>
            <a:pPr eaLnBrk="1" hangingPunct="1"/>
            <a:r>
              <a:rPr lang="es-MX" altLang="es-ES" sz="1600" b="1">
                <a:cs typeface="Arial" charset="0"/>
              </a:rPr>
              <a:t> </a:t>
            </a:r>
            <a:r>
              <a:rPr lang="es-MX" altLang="es-ES" sz="1600" b="1" u="sng">
                <a:cs typeface="Arial" charset="0"/>
              </a:rPr>
              <a:t>Instituciones vinculadas al Programa</a:t>
            </a:r>
            <a:r>
              <a:rPr lang="es-MX" altLang="es-ES" sz="1600" b="1">
                <a:cs typeface="Arial" charset="0"/>
              </a:rPr>
              <a:t>:</a:t>
            </a:r>
          </a:p>
          <a:p>
            <a:pPr eaLnBrk="1" hangingPunct="1"/>
            <a:endParaRPr lang="es-ES" altLang="es-ES" sz="1600" b="1">
              <a:cs typeface="Arial" charset="0"/>
            </a:endParaRPr>
          </a:p>
          <a:p>
            <a:pPr eaLnBrk="1" hangingPunct="1"/>
            <a:r>
              <a:rPr lang="es-MX" altLang="es-ES" sz="1600" b="1">
                <a:cs typeface="Arial" charset="0"/>
              </a:rPr>
              <a:t>Coordinadora:</a:t>
            </a:r>
            <a:endParaRPr lang="es-ES" altLang="es-ES" sz="1600" b="1">
              <a:cs typeface="Arial" charset="0"/>
            </a:endParaRPr>
          </a:p>
          <a:p>
            <a:pPr eaLnBrk="1" hangingPunct="1"/>
            <a:r>
              <a:rPr lang="es-MX" altLang="es-ES" sz="1600">
                <a:cs typeface="Arial" charset="0"/>
              </a:rPr>
              <a:t>- Instituto Nacional de Ciencias Agrícolas (INCA)–MES (45 Dr.)</a:t>
            </a:r>
          </a:p>
          <a:p>
            <a:pPr eaLnBrk="1" hangingPunct="1"/>
            <a:endParaRPr lang="es-ES" altLang="es-ES" sz="1600" b="1">
              <a:cs typeface="Arial" charset="0"/>
            </a:endParaRPr>
          </a:p>
          <a:p>
            <a:pPr eaLnBrk="1" hangingPunct="1"/>
            <a:r>
              <a:rPr lang="es-MX" altLang="es-ES" sz="1600" b="1">
                <a:cs typeface="Arial" charset="0"/>
              </a:rPr>
              <a:t>Participantes:</a:t>
            </a:r>
            <a:endParaRPr lang="es-ES" altLang="es-ES" sz="1600" b="1">
              <a:cs typeface="Arial" charset="0"/>
            </a:endParaRPr>
          </a:p>
          <a:p>
            <a:pPr eaLnBrk="1" hangingPunct="1">
              <a:buFont typeface="Arial" charset="0"/>
              <a:buNone/>
            </a:pPr>
            <a:r>
              <a:rPr lang="es-MX" altLang="es-ES" sz="1600">
                <a:cs typeface="Arial" charset="0"/>
              </a:rPr>
              <a:t>- Universidad Agraria de La Habana (UNAH)–MES (14 Dr.)</a:t>
            </a:r>
          </a:p>
          <a:p>
            <a:pPr eaLnBrk="1" hangingPunct="1">
              <a:buFont typeface="Arial" charset="0"/>
              <a:buNone/>
            </a:pPr>
            <a:r>
              <a:rPr lang="es-MX" altLang="es-ES" sz="1600">
                <a:cs typeface="Arial" charset="0"/>
              </a:rPr>
              <a:t>- Universidad de La Habana (UH)–MES (10 Dr.)</a:t>
            </a:r>
            <a:endParaRPr lang="es-ES" altLang="es-ES" sz="1600" b="1">
              <a:cs typeface="Arial" charset="0"/>
            </a:endParaRPr>
          </a:p>
          <a:p>
            <a:pPr eaLnBrk="1" hangingPunct="1">
              <a:buFont typeface="Arial" charset="0"/>
              <a:buNone/>
            </a:pPr>
            <a:endParaRPr lang="es-ES" altLang="es-ES" sz="1600" b="1">
              <a:cs typeface="Arial" charset="0"/>
            </a:endParaRPr>
          </a:p>
          <a:p>
            <a:pPr eaLnBrk="1" hangingPunct="1"/>
            <a:r>
              <a:rPr lang="es-ES_tradnl" altLang="es-ES" sz="1600" b="1">
                <a:cs typeface="Arial" charset="0"/>
              </a:rPr>
              <a:t>Colaboradoras: </a:t>
            </a:r>
          </a:p>
          <a:p>
            <a:pPr eaLnBrk="1" hangingPunct="1">
              <a:buFont typeface="Arial" charset="0"/>
              <a:buNone/>
            </a:pPr>
            <a:r>
              <a:rPr lang="es-ES_tradnl" altLang="es-ES" sz="1600">
                <a:cs typeface="Arial" charset="0"/>
              </a:rPr>
              <a:t>- Instituto de Ciencia Animal (ICA)–MES (2 Dr.)</a:t>
            </a:r>
          </a:p>
          <a:p>
            <a:pPr eaLnBrk="1" hangingPunct="1"/>
            <a:r>
              <a:rPr lang="es-ES_tradnl" altLang="es-ES" sz="1600" b="1">
                <a:cs typeface="Arial" charset="0"/>
              </a:rPr>
              <a:t>- </a:t>
            </a:r>
            <a:r>
              <a:rPr lang="es-ES_tradnl" altLang="es-ES" sz="1600">
                <a:cs typeface="Arial" charset="0"/>
              </a:rPr>
              <a:t>Centro Nacional de Sanidad Agropecuaria (CENSA) – MES (2 Dr.)</a:t>
            </a:r>
          </a:p>
          <a:p>
            <a:pPr eaLnBrk="1" hangingPunct="1"/>
            <a:r>
              <a:rPr lang="es-ES_tradnl" altLang="es-ES" sz="1600">
                <a:cs typeface="Arial" charset="0"/>
              </a:rPr>
              <a:t>- Estación Experimental de Pastos y Forrajes I. Hatuey (EEPFIH) – MES (1 Dr.)</a:t>
            </a:r>
          </a:p>
          <a:p>
            <a:pPr eaLnBrk="1" hangingPunct="1"/>
            <a:r>
              <a:rPr lang="es-ES_tradnl" altLang="es-ES" sz="1600">
                <a:cs typeface="Arial" charset="0"/>
              </a:rPr>
              <a:t>- Universidad de Guantánamo (UG)–MES (2 Dr.)</a:t>
            </a:r>
            <a:endParaRPr lang="es-ES" altLang="es-ES" sz="1600">
              <a:cs typeface="Arial" charset="0"/>
            </a:endParaRPr>
          </a:p>
          <a:p>
            <a:pPr eaLnBrk="1" hangingPunct="1"/>
            <a:r>
              <a:rPr lang="es-MX" altLang="es-ES" sz="1600">
                <a:cs typeface="Arial" charset="0"/>
              </a:rPr>
              <a:t>- Inst. de Suelos (IS)–MINAG (2 Dr.)</a:t>
            </a:r>
            <a:endParaRPr lang="es-ES" altLang="es-ES" sz="1600" b="1">
              <a:cs typeface="Arial" charset="0"/>
            </a:endParaRPr>
          </a:p>
          <a:p>
            <a:pPr eaLnBrk="1" hangingPunct="1"/>
            <a:r>
              <a:rPr lang="es-MX" altLang="es-ES" sz="1600">
                <a:cs typeface="Arial" charset="0"/>
              </a:rPr>
              <a:t>- Inst. Invest. Fund. en Agricultura Tropical (INIFAT)–MINAG (3 Dr.)</a:t>
            </a:r>
            <a:endParaRPr lang="es-ES" altLang="es-ES" sz="1600" b="1">
              <a:cs typeface="Arial" charset="0"/>
            </a:endParaRPr>
          </a:p>
          <a:p>
            <a:pPr eaLnBrk="1" hangingPunct="1"/>
            <a:r>
              <a:rPr lang="es-ES_tradnl" altLang="es-ES" sz="1600">
                <a:cs typeface="Arial" charset="0"/>
              </a:rPr>
              <a:t>- Inst. Invest. de Ingeniería Agraria (IIIAg)–MINAG (3 Dr.)</a:t>
            </a:r>
            <a:endParaRPr lang="es-ES" altLang="es-ES" sz="1600">
              <a:cs typeface="Arial" charset="0"/>
            </a:endParaRPr>
          </a:p>
          <a:p>
            <a:pPr eaLnBrk="1" hangingPunct="1"/>
            <a:r>
              <a:rPr lang="es-ES_tradnl" altLang="es-ES" sz="1600">
                <a:cs typeface="Arial" charset="0"/>
              </a:rPr>
              <a:t>- Inst. Invest. de Viandas Tropicales (INIVIT)–MINAG (2 Dr.)</a:t>
            </a:r>
            <a:endParaRPr lang="es-ES" altLang="es-ES" sz="1600">
              <a:cs typeface="Arial" charset="0"/>
            </a:endParaRPr>
          </a:p>
          <a:p>
            <a:pPr eaLnBrk="1" hangingPunct="1"/>
            <a:r>
              <a:rPr lang="es-ES_tradnl" altLang="es-ES" sz="1600">
                <a:cs typeface="Arial" charset="0"/>
              </a:rPr>
              <a:t>- Inst. Invest. de Granos (IIG)–MINAG (1 Dr.)</a:t>
            </a:r>
          </a:p>
          <a:p>
            <a:pPr eaLnBrk="1" hangingPunct="1"/>
            <a:r>
              <a:rPr lang="es-ES_tradnl" altLang="es-ES" sz="1600">
                <a:cs typeface="Arial" charset="0"/>
              </a:rPr>
              <a:t>- Inst. Invest. Hortícolas L. Dimitrova (IIHLD)–MINAG (2 Dr.)</a:t>
            </a:r>
          </a:p>
          <a:p>
            <a:pPr eaLnBrk="1" hangingPunct="1"/>
            <a:r>
              <a:rPr lang="es-ES_tradnl" altLang="es-ES" sz="1600">
                <a:cs typeface="Arial" charset="0"/>
              </a:rPr>
              <a:t>- Inst. Invest. en Fruticultura Tropical (IIFT)–MINAG (1 Dr.)</a:t>
            </a:r>
          </a:p>
          <a:p>
            <a:pPr eaLnBrk="1" hangingPunct="1"/>
            <a:r>
              <a:rPr lang="es-ES_tradnl" altLang="es-ES" sz="1600">
                <a:cs typeface="Arial" charset="0"/>
              </a:rPr>
              <a:t>- Inst. Invest. en Pastos y Forrajes (IIPF)–MINAG (2 Dr.)</a:t>
            </a:r>
            <a:endParaRPr lang="es-ES" altLang="es-ES" sz="1600">
              <a:cs typeface="Arial" charset="0"/>
            </a:endParaRPr>
          </a:p>
          <a:p>
            <a:pPr eaLnBrk="1" hangingPunct="1">
              <a:buFont typeface="Arial" charset="0"/>
              <a:buNone/>
            </a:pPr>
            <a:r>
              <a:rPr lang="es-ES_tradnl" altLang="es-ES" sz="1600">
                <a:cs typeface="Arial" charset="0"/>
              </a:rPr>
              <a:t>- Inst. Nac. Invest. de la Caña de Azúcar (INICA)–AZCUBA (4 Dr.)</a:t>
            </a:r>
          </a:p>
          <a:p>
            <a:pPr eaLnBrk="1" hangingPunct="1">
              <a:buFont typeface="Arial" charset="0"/>
              <a:buNone/>
            </a:pPr>
            <a:r>
              <a:rPr lang="es-ES" altLang="es-ES" sz="1600">
                <a:cs typeface="Arial" charset="0"/>
              </a:rPr>
              <a:t>- Instituto de Meteorología (INSMET) – CITMA (1 Dr.)</a:t>
            </a:r>
          </a:p>
          <a:p>
            <a:pPr eaLnBrk="1" hangingPunct="1">
              <a:buFont typeface="Arial" charset="0"/>
              <a:buNone/>
            </a:pPr>
            <a:r>
              <a:rPr lang="es-ES" altLang="es-ES" sz="1600">
                <a:cs typeface="Arial" charset="0"/>
              </a:rPr>
              <a:t>- CEADEN – CITMA (1 Dr.)</a:t>
            </a:r>
          </a:p>
          <a:p>
            <a:pPr eaLnBrk="1" hangingPunct="1">
              <a:buFont typeface="Arial" charset="0"/>
              <a:buNone/>
            </a:pPr>
            <a:r>
              <a:rPr lang="es-ES" altLang="es-ES" sz="1600">
                <a:cs typeface="Arial" charset="0"/>
              </a:rPr>
              <a:t>- Instituto de Investigaciones Agropecuarias J. Dimitrov (IIAJD) – CITMA (1 Dr.)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CuadroTexto"/>
          <p:cNvSpPr txBox="1">
            <a:spLocks noChangeArrowheads="1"/>
          </p:cNvSpPr>
          <p:nvPr/>
        </p:nvSpPr>
        <p:spPr bwMode="auto">
          <a:xfrm>
            <a:off x="357188" y="446088"/>
            <a:ext cx="8358187" cy="5754687"/>
          </a:xfrm>
          <a:prstGeom prst="rect">
            <a:avLst/>
          </a:prstGeom>
          <a:noFill/>
          <a:ln w="9525">
            <a:noFill/>
            <a:miter lim="800000"/>
            <a:headEnd/>
            <a:tailEnd/>
          </a:ln>
        </p:spPr>
        <p:txBody>
          <a:bodyPr>
            <a:spAutoFit/>
          </a:bodyPr>
          <a:lstStyle/>
          <a:p>
            <a:r>
              <a:rPr lang="es-ES_tradnl" altLang="es-ES" sz="1600" b="1" u="sng"/>
              <a:t>Comité del Doctorado</a:t>
            </a:r>
          </a:p>
          <a:p>
            <a:r>
              <a:rPr lang="es-ES_tradnl" altLang="es-ES" sz="1600"/>
              <a:t>1- </a:t>
            </a:r>
            <a:r>
              <a:rPr lang="es-ES_tradnl" altLang="es-ES" sz="1600" b="1"/>
              <a:t>Nicolás L. Medina Basso </a:t>
            </a:r>
            <a:r>
              <a:rPr lang="es-ES_tradnl" altLang="es-ES" sz="1600"/>
              <a:t>(INCA-MES) – Investigador Titular. - Lic. Química (1969), M.Sc. Suelos (1972), Dr.C. Agrícolas (1981). </a:t>
            </a:r>
            <a:r>
              <a:rPr lang="es-ES_tradnl" altLang="es-ES" sz="1600" u="sng"/>
              <a:t>Coordinador del Programa</a:t>
            </a:r>
            <a:r>
              <a:rPr lang="es-ES_tradnl" altLang="es-ES" sz="1600"/>
              <a:t>.</a:t>
            </a:r>
            <a:endParaRPr lang="es-ES" altLang="es-ES" sz="1600"/>
          </a:p>
          <a:p>
            <a:r>
              <a:rPr lang="es-ES_tradnl" altLang="es-ES" sz="1600"/>
              <a:t>2- </a:t>
            </a:r>
            <a:r>
              <a:rPr lang="es-ES_tradnl" altLang="es-ES" sz="1600" b="1"/>
              <a:t>Elein Terry Alfonso </a:t>
            </a:r>
            <a:r>
              <a:rPr lang="es-ES_tradnl" altLang="es-ES" sz="1600"/>
              <a:t>(INCA-MES) - Investigadora Titular - Ing. Agrónomo (1992), M.Sc. Ciencias Agrícolas (1998), Dra.C. Agrícolas (2008. </a:t>
            </a:r>
            <a:r>
              <a:rPr lang="es-ES_tradnl" altLang="es-ES" sz="1600" u="sng"/>
              <a:t>Representante Línea Sistemas de Producción Agrícola.</a:t>
            </a:r>
            <a:endParaRPr lang="es-ES" altLang="es-ES" sz="1600"/>
          </a:p>
          <a:p>
            <a:r>
              <a:rPr lang="es-ES_tradnl" altLang="es-ES" sz="1600"/>
              <a:t>3- </a:t>
            </a:r>
            <a:r>
              <a:rPr lang="es-ES_tradnl" altLang="es-ES" sz="1600" b="1"/>
              <a:t>Noraida Pérez León </a:t>
            </a:r>
            <a:r>
              <a:rPr lang="es-ES_tradnl" altLang="es-ES" sz="1600"/>
              <a:t>(INCA-MES) – Investigadora Titular - Ing. Agrónomo (1985), Dra.C. Agrícolas (2008). </a:t>
            </a:r>
            <a:r>
              <a:rPr lang="es-ES_tradnl" altLang="es-ES" sz="1600" u="sng"/>
              <a:t>Representante Línea Mejoramiento Genético de los Cultivos.</a:t>
            </a:r>
            <a:endParaRPr lang="es-ES" altLang="es-ES" sz="1600"/>
          </a:p>
          <a:p>
            <a:r>
              <a:rPr lang="es-ES_tradnl" altLang="es-ES" sz="1600"/>
              <a:t>4- </a:t>
            </a:r>
            <a:r>
              <a:rPr lang="es-ES_tradnl" altLang="es-ES" sz="1600" b="1"/>
              <a:t>Ma. Caridad Nápoles García </a:t>
            </a:r>
            <a:r>
              <a:rPr lang="es-ES_tradnl" altLang="es-ES" sz="1600"/>
              <a:t>(INCA-MES) – Investigadora Titular – Lic. Microbiología (1990), Dra.C. Biológicas (2003). </a:t>
            </a:r>
            <a:r>
              <a:rPr lang="es-ES_tradnl" altLang="es-ES" sz="1600" u="sng"/>
              <a:t>Representante Línea Bioproductos de Uso Agrícola.</a:t>
            </a:r>
            <a:endParaRPr lang="es-ES" altLang="es-ES" sz="1600"/>
          </a:p>
          <a:p>
            <a:r>
              <a:rPr lang="es-ES_tradnl" altLang="es-ES" sz="1600"/>
              <a:t>5- </a:t>
            </a:r>
            <a:r>
              <a:rPr lang="es-ES_tradnl" altLang="es-ES" sz="1600" b="1"/>
              <a:t>Rosa Acosta Roca </a:t>
            </a:r>
            <a:r>
              <a:rPr lang="es-ES_tradnl" altLang="es-ES" sz="1600"/>
              <a:t>(INCA-MES) – Investigadora Auxiliar - Lic. en Biología (1998), M.Sc. Biologia Vegetal (2005), Dra.C. Biológicas (2015). </a:t>
            </a:r>
            <a:r>
              <a:rPr lang="es-ES_tradnl" altLang="es-ES" sz="1600" u="sng"/>
              <a:t>Representante Línea Innovación Agropecuaria Local.</a:t>
            </a:r>
            <a:r>
              <a:rPr lang="es-ES_tradnl" altLang="es-ES" sz="1600"/>
              <a:t> </a:t>
            </a:r>
            <a:endParaRPr lang="es-ES" altLang="es-ES" sz="1600"/>
          </a:p>
          <a:p>
            <a:r>
              <a:rPr lang="es-ES_tradnl" altLang="es-ES" sz="1600"/>
              <a:t>6- </a:t>
            </a:r>
            <a:r>
              <a:rPr lang="es-ES_tradnl" altLang="es-ES" sz="1600" b="1"/>
              <a:t>José Dell´Amico Rodrígez </a:t>
            </a:r>
            <a:r>
              <a:rPr lang="es-ES_tradnl" altLang="es-ES" sz="1600"/>
              <a:t>(INCA-MES) – Profesor Titular – Ing. Riego y Drenaje (1981), Dr.C. Agrícolas (1992). </a:t>
            </a:r>
            <a:r>
              <a:rPr lang="es-ES_tradnl" altLang="es-ES" sz="1600" u="sng"/>
              <a:t>Representante Línea Ecofisiología Vegetal.</a:t>
            </a:r>
            <a:endParaRPr lang="es-ES" altLang="es-ES" sz="1600"/>
          </a:p>
          <a:p>
            <a:r>
              <a:rPr lang="es-ES_tradnl" altLang="es-ES" sz="1600"/>
              <a:t>7- </a:t>
            </a:r>
            <a:r>
              <a:rPr lang="es-ES_tradnl" altLang="es-ES" sz="1600" b="1"/>
              <a:t>Pedro J. González Cañizares </a:t>
            </a:r>
            <a:r>
              <a:rPr lang="es-ES_tradnl" altLang="es-ES" sz="1600"/>
              <a:t>(INCA-MES) – Investigador Auxiliar – Ing. Agrónomo (1985), M.Sc. Pastos y Forrajes (2003), Dr.C. Agrícolas (2015). </a:t>
            </a:r>
            <a:r>
              <a:rPr lang="es-ES_tradnl" altLang="es-ES" sz="1600" u="sng"/>
              <a:t>Representante Línea Edafología y Nutrición de las Plantas.</a:t>
            </a:r>
            <a:endParaRPr lang="es-ES" altLang="es-ES" sz="1600"/>
          </a:p>
          <a:p>
            <a:r>
              <a:rPr lang="es-ES_tradnl" altLang="es-ES" sz="1600"/>
              <a:t>8- </a:t>
            </a:r>
            <a:r>
              <a:rPr lang="es-ES_tradnl" altLang="es-ES" sz="1600" b="1"/>
              <a:t>Marcia M. Rojas Badía </a:t>
            </a:r>
            <a:r>
              <a:rPr lang="es-ES_tradnl" altLang="es-ES" sz="1600"/>
              <a:t>(UH-MES) – Investigadora Titular, Profesora Titular - Lic. Microbiología (1995), M.Sc. Ecología Microbiana (1999), Dra.C. Biológicas (2005). </a:t>
            </a:r>
            <a:r>
              <a:rPr lang="es-ES_tradnl" altLang="es-ES" sz="1600" u="sng"/>
              <a:t>Representante UH.</a:t>
            </a:r>
            <a:endParaRPr lang="es-ES" altLang="es-ES" sz="1600"/>
          </a:p>
          <a:p>
            <a:r>
              <a:rPr lang="es-ES_tradnl" altLang="es-ES" sz="1600"/>
              <a:t>9- </a:t>
            </a:r>
            <a:r>
              <a:rPr lang="es-ES_tradnl" altLang="es-ES" sz="1600" b="1"/>
              <a:t>Tania Pérez Castro </a:t>
            </a:r>
            <a:r>
              <a:rPr lang="es-ES_tradnl" altLang="es-ES" sz="1600"/>
              <a:t>(UNAH-MES) – Profesora Titular - Ing. Agrónomo (1993), M.Sc. Ciencias Agrícolas (1999), Dra.C. Agrícolas (2011). </a:t>
            </a:r>
            <a:r>
              <a:rPr lang="es-ES_tradnl" altLang="es-ES" sz="1600" u="sng"/>
              <a:t>Representante UNAH.</a:t>
            </a:r>
            <a:endParaRPr lang="es-ES" altLang="es-ES" sz="16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CuadroTexto"/>
          <p:cNvSpPr txBox="1">
            <a:spLocks noChangeArrowheads="1"/>
          </p:cNvSpPr>
          <p:nvPr/>
        </p:nvSpPr>
        <p:spPr bwMode="auto">
          <a:xfrm>
            <a:off x="323850" y="476250"/>
            <a:ext cx="8496300" cy="6218238"/>
          </a:xfrm>
          <a:prstGeom prst="rect">
            <a:avLst/>
          </a:prstGeom>
          <a:noFill/>
          <a:ln>
            <a:noFill/>
          </a:ln>
          <a:extLst>
            <a:ext uri="{909E8E84-426E-40DD-AFC4-6F175D3DCCD1}"/>
            <a:ext uri="{91240B29-F687-4F45-9708-019B960494DF}"/>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s-ES_tradnl" altLang="es-ES" sz="1600" b="1" u="sng" dirty="0" smtClean="0">
                <a:latin typeface="Arial" panose="020B0604020202020204" pitchFamily="34" charset="0"/>
                <a:cs typeface="Arial" panose="020B0604020202020204" pitchFamily="34" charset="0"/>
              </a:rPr>
              <a:t>Líneas de investigación a las que responde el Programa</a:t>
            </a:r>
            <a:r>
              <a:rPr lang="es-ES_tradnl" altLang="es-ES" sz="1600" b="1" dirty="0" smtClean="0">
                <a:latin typeface="Arial" panose="020B0604020202020204" pitchFamily="34" charset="0"/>
                <a:cs typeface="Arial" panose="020B0604020202020204" pitchFamily="34" charset="0"/>
              </a:rPr>
              <a:t>:</a:t>
            </a:r>
          </a:p>
          <a:p>
            <a:pPr eaLnBrk="1" hangingPunct="1">
              <a:spcBef>
                <a:spcPct val="0"/>
              </a:spcBef>
              <a:buFontTx/>
              <a:buNone/>
              <a:defRPr/>
            </a:pPr>
            <a:endParaRPr lang="es-ES" altLang="es-ES" sz="1600" b="1" dirty="0" smtClean="0">
              <a:latin typeface="Arial" panose="020B0604020202020204" pitchFamily="34" charset="0"/>
              <a:cs typeface="Arial" panose="020B0604020202020204" pitchFamily="34" charset="0"/>
            </a:endParaRPr>
          </a:p>
          <a:p>
            <a:pPr marL="342900" indent="-342900" eaLnBrk="1" hangingPunct="1">
              <a:spcBef>
                <a:spcPct val="0"/>
              </a:spcBef>
              <a:buFontTx/>
              <a:buAutoNum type="alphaLcParenR"/>
              <a:defRPr/>
            </a:pPr>
            <a:r>
              <a:rPr lang="es-ES_tradnl" altLang="es-ES" sz="1600" b="1" dirty="0" smtClean="0">
                <a:latin typeface="Arial" panose="020B0604020202020204" pitchFamily="34" charset="0"/>
                <a:cs typeface="Arial" panose="020B0604020202020204" pitchFamily="34" charset="0"/>
              </a:rPr>
              <a:t>Sistemas de Producción Agrícola</a:t>
            </a:r>
            <a:r>
              <a:rPr lang="es-ES_tradnl" altLang="es-ES" sz="1600" dirty="0" smtClean="0">
                <a:latin typeface="Arial" panose="020B0604020202020204" pitchFamily="34" charset="0"/>
                <a:cs typeface="Arial" panose="020B0604020202020204" pitchFamily="34" charset="0"/>
              </a:rPr>
              <a:t>.</a:t>
            </a:r>
          </a:p>
          <a:p>
            <a:pPr algn="just" eaLnBrk="1" hangingPunct="1">
              <a:spcBef>
                <a:spcPct val="0"/>
              </a:spcBef>
              <a:buFont typeface="Arial" panose="020B0604020202020204" pitchFamily="34" charset="0"/>
              <a:buNone/>
              <a:defRPr/>
            </a:pPr>
            <a:r>
              <a:rPr lang="es-ES_tradnl" altLang="es-ES" sz="1600" dirty="0" smtClean="0">
                <a:latin typeface="Arial" panose="020B0604020202020204" pitchFamily="34" charset="0"/>
                <a:cs typeface="Arial" panose="020B0604020202020204" pitchFamily="34" charset="0"/>
              </a:rPr>
              <a:t>        </a:t>
            </a:r>
            <a:r>
              <a:rPr lang="es-ES_tradnl" sz="1600" dirty="0" smtClean="0">
                <a:latin typeface="Arial" panose="020B0604020202020204" pitchFamily="34" charset="0"/>
                <a:cs typeface="Arial" panose="020B0604020202020204" pitchFamily="34" charset="0"/>
              </a:rPr>
              <a:t>La diversidad de cultivos (</a:t>
            </a:r>
            <a:r>
              <a:rPr lang="es-ES_tradnl" sz="1600" dirty="0" err="1" smtClean="0">
                <a:latin typeface="Arial" panose="020B0604020202020204" pitchFamily="34" charset="0"/>
                <a:cs typeface="Arial" panose="020B0604020202020204" pitchFamily="34" charset="0"/>
              </a:rPr>
              <a:t>agrobiodiversidad</a:t>
            </a:r>
            <a:r>
              <a:rPr lang="es-ES_tradnl" sz="1600" dirty="0" smtClean="0">
                <a:latin typeface="Arial" panose="020B0604020202020204" pitchFamily="34" charset="0"/>
                <a:cs typeface="Arial" panose="020B0604020202020204" pitchFamily="34" charset="0"/>
              </a:rPr>
              <a:t>), composición y valores utilitarios. Indicadores e índices de </a:t>
            </a:r>
            <a:r>
              <a:rPr lang="es-ES_tradnl" sz="1600" dirty="0" err="1" smtClean="0">
                <a:latin typeface="Arial" panose="020B0604020202020204" pitchFamily="34" charset="0"/>
                <a:cs typeface="Arial" panose="020B0604020202020204" pitchFamily="34" charset="0"/>
              </a:rPr>
              <a:t>agrobiodiversidad</a:t>
            </a:r>
            <a:r>
              <a:rPr lang="es-ES_tradnl" sz="1600" dirty="0" smtClean="0">
                <a:latin typeface="Arial" panose="020B0604020202020204" pitchFamily="34" charset="0"/>
                <a:cs typeface="Arial" panose="020B0604020202020204" pitchFamily="34" charset="0"/>
              </a:rPr>
              <a:t>. Procedimientos </a:t>
            </a:r>
            <a:r>
              <a:rPr lang="es-ES_tradnl" sz="1600" dirty="0" err="1" smtClean="0">
                <a:latin typeface="Arial" panose="020B0604020202020204" pitchFamily="34" charset="0"/>
                <a:cs typeface="Arial" panose="020B0604020202020204" pitchFamily="34" charset="0"/>
              </a:rPr>
              <a:t>fitotécnicos</a:t>
            </a:r>
            <a:r>
              <a:rPr lang="es-ES_tradnl" sz="1600" dirty="0" smtClean="0">
                <a:latin typeface="Arial" panose="020B0604020202020204" pitchFamily="34" charset="0"/>
                <a:cs typeface="Arial" panose="020B0604020202020204" pitchFamily="34" charset="0"/>
              </a:rPr>
              <a:t> para el manejo ecológico y sostenible de los cultivos. La agricultura de altos insumos </a:t>
            </a:r>
            <a:r>
              <a:rPr lang="es-ES_tradnl" sz="1600" dirty="0" err="1" smtClean="0">
                <a:latin typeface="Arial" panose="020B0604020202020204" pitchFamily="34" charset="0"/>
                <a:cs typeface="Arial" panose="020B0604020202020204" pitchFamily="34" charset="0"/>
              </a:rPr>
              <a:t>monocultural</a:t>
            </a:r>
            <a:r>
              <a:rPr lang="es-ES_tradnl" sz="1600" dirty="0" smtClean="0">
                <a:latin typeface="Arial" panose="020B0604020202020204" pitchFamily="34" charset="0"/>
                <a:cs typeface="Arial" panose="020B0604020202020204" pitchFamily="34" charset="0"/>
              </a:rPr>
              <a:t> y la agroecológica </a:t>
            </a:r>
            <a:r>
              <a:rPr lang="es-ES_tradnl" sz="1600" dirty="0" err="1" smtClean="0">
                <a:latin typeface="Arial" panose="020B0604020202020204" pitchFamily="34" charset="0"/>
                <a:cs typeface="Arial" panose="020B0604020202020204" pitchFamily="34" charset="0"/>
              </a:rPr>
              <a:t>policultural</a:t>
            </a:r>
            <a:r>
              <a:rPr lang="es-ES_tradnl" sz="1600" dirty="0" smtClean="0">
                <a:latin typeface="Arial" panose="020B0604020202020204" pitchFamily="34" charset="0"/>
                <a:cs typeface="Arial" panose="020B0604020202020204" pitchFamily="34" charset="0"/>
              </a:rPr>
              <a:t> en cultivos múltiples, ventajas y desventajas.  La labranza mínima. Las coberturas, vivas y muertas. Papel de los abonos verdes y otras alternativas nutricionales. La alelopatía aplicada. Sistema integrado de producción. Manejo </a:t>
            </a:r>
            <a:r>
              <a:rPr lang="es-ES_tradnl" sz="1600" dirty="0" err="1" smtClean="0">
                <a:latin typeface="Arial" panose="020B0604020202020204" pitchFamily="34" charset="0"/>
                <a:cs typeface="Arial" panose="020B0604020202020204" pitchFamily="34" charset="0"/>
              </a:rPr>
              <a:t>poscosecha</a:t>
            </a:r>
            <a:r>
              <a:rPr lang="es-ES_tradnl" sz="1600" dirty="0" smtClean="0">
                <a:latin typeface="Arial" panose="020B0604020202020204" pitchFamily="34" charset="0"/>
                <a:cs typeface="Arial" panose="020B0604020202020204" pitchFamily="34" charset="0"/>
              </a:rPr>
              <a:t>. </a:t>
            </a:r>
            <a:endParaRPr lang="es-ES" sz="1600" dirty="0" smtClean="0">
              <a:latin typeface="Arial" panose="020B0604020202020204" pitchFamily="34" charset="0"/>
              <a:cs typeface="Arial" panose="020B0604020202020204" pitchFamily="34" charset="0"/>
            </a:endParaRPr>
          </a:p>
          <a:p>
            <a:pPr eaLnBrk="1" hangingPunct="1">
              <a:spcBef>
                <a:spcPct val="0"/>
              </a:spcBef>
              <a:buFont typeface="Arial" panose="020B0604020202020204" pitchFamily="34" charset="0"/>
              <a:buNone/>
              <a:defRPr/>
            </a:pPr>
            <a:endParaRPr lang="es-ES_tradnl" altLang="es-ES" sz="1600" dirty="0" smtClean="0">
              <a:latin typeface="Arial" panose="020B0604020202020204" pitchFamily="34" charset="0"/>
              <a:cs typeface="Arial" panose="020B0604020202020204" pitchFamily="34" charset="0"/>
            </a:endParaRPr>
          </a:p>
          <a:p>
            <a:pPr eaLnBrk="1" hangingPunct="1">
              <a:spcBef>
                <a:spcPct val="0"/>
              </a:spcBef>
              <a:buFontTx/>
              <a:buNone/>
              <a:defRPr/>
            </a:pPr>
            <a:r>
              <a:rPr lang="es-ES_tradnl" altLang="es-ES" sz="1600" b="1" dirty="0" smtClean="0">
                <a:latin typeface="Arial" panose="020B0604020202020204" pitchFamily="34" charset="0"/>
                <a:cs typeface="Arial" panose="020B0604020202020204" pitchFamily="34" charset="0"/>
              </a:rPr>
              <a:t>b) Edafología y Nutrición de las Plantas</a:t>
            </a:r>
            <a:r>
              <a:rPr lang="es-ES_tradnl" altLang="es-ES" sz="1600" dirty="0" smtClean="0">
                <a:latin typeface="Arial" panose="020B0604020202020204" pitchFamily="34" charset="0"/>
                <a:cs typeface="Arial" panose="020B0604020202020204" pitchFamily="34" charset="0"/>
              </a:rPr>
              <a:t>.</a:t>
            </a:r>
          </a:p>
          <a:p>
            <a:pPr algn="just" eaLnBrk="1" hangingPunct="1">
              <a:spcBef>
                <a:spcPct val="0"/>
              </a:spcBef>
              <a:buFont typeface="Arial" panose="020B0604020202020204" pitchFamily="34" charset="0"/>
              <a:buNone/>
              <a:defRPr/>
            </a:pPr>
            <a:r>
              <a:rPr lang="es-ES_tradnl" altLang="es-ES" sz="1600" dirty="0" smtClean="0">
                <a:latin typeface="Arial" panose="020B0604020202020204" pitchFamily="34" charset="0"/>
                <a:cs typeface="Arial" panose="020B0604020202020204" pitchFamily="34" charset="0"/>
              </a:rPr>
              <a:t>     </a:t>
            </a:r>
            <a:r>
              <a:rPr lang="es-ES_tradnl" sz="1600" dirty="0" smtClean="0">
                <a:latin typeface="Arial" panose="020B0604020202020204" pitchFamily="34" charset="0"/>
                <a:cs typeface="Arial" panose="020B0604020202020204" pitchFamily="34" charset="0"/>
              </a:rPr>
              <a:t>El suelo como sistema. Propiedades naturales de los suelos, su caracterización y manejo. Cambios globales en los suelos. Clasificación, degradación, conservación y mejoramiento de los suelos agrícolas. Calidad de los suelos y sus indicadores. Nutrición mineral de las plantas. Nutrición y fertilización de los cultivos.  Alternativas nutricionales agroecológicas. Determinación de las necesidades nutricionales de los </a:t>
            </a:r>
            <a:r>
              <a:rPr lang="es-ES_tradnl" sz="1600" dirty="0" err="1" smtClean="0">
                <a:latin typeface="Arial" panose="020B0604020202020204" pitchFamily="34" charset="0"/>
                <a:cs typeface="Arial" panose="020B0604020202020204" pitchFamily="34" charset="0"/>
              </a:rPr>
              <a:t>cultivos.Sistemas</a:t>
            </a:r>
            <a:r>
              <a:rPr lang="es-ES_tradnl" sz="1600" dirty="0" smtClean="0">
                <a:latin typeface="Arial" panose="020B0604020202020204" pitchFamily="34" charset="0"/>
                <a:cs typeface="Arial" panose="020B0604020202020204" pitchFamily="34" charset="0"/>
              </a:rPr>
              <a:t> de manejo integrado de nutrientes.</a:t>
            </a:r>
            <a:endParaRPr lang="es-ES" sz="1600" dirty="0" smtClean="0">
              <a:latin typeface="Arial" panose="020B0604020202020204" pitchFamily="34" charset="0"/>
              <a:cs typeface="Arial" panose="020B0604020202020204" pitchFamily="34" charset="0"/>
            </a:endParaRPr>
          </a:p>
          <a:p>
            <a:pPr eaLnBrk="1" hangingPunct="1">
              <a:spcBef>
                <a:spcPct val="0"/>
              </a:spcBef>
              <a:buFont typeface="Arial" panose="020B0604020202020204" pitchFamily="34" charset="0"/>
              <a:buNone/>
              <a:defRPr/>
            </a:pPr>
            <a:endParaRPr lang="es-ES" sz="1600" dirty="0" smtClean="0">
              <a:latin typeface="Arial" panose="020B0604020202020204" pitchFamily="34" charset="0"/>
              <a:cs typeface="Arial" panose="020B0604020202020204" pitchFamily="34" charset="0"/>
            </a:endParaRPr>
          </a:p>
          <a:p>
            <a:pPr eaLnBrk="1" hangingPunct="1">
              <a:spcBef>
                <a:spcPct val="0"/>
              </a:spcBef>
              <a:buFontTx/>
              <a:buNone/>
              <a:defRPr/>
            </a:pPr>
            <a:r>
              <a:rPr lang="es-ES_tradnl" altLang="es-ES" sz="1600" b="1" dirty="0" smtClean="0">
                <a:latin typeface="Arial" panose="020B0604020202020204" pitchFamily="34" charset="0"/>
                <a:cs typeface="Arial" panose="020B0604020202020204" pitchFamily="34" charset="0"/>
              </a:rPr>
              <a:t>c) </a:t>
            </a:r>
            <a:r>
              <a:rPr lang="es-ES_tradnl" altLang="es-ES" sz="1600" b="1" dirty="0" err="1" smtClean="0">
                <a:latin typeface="Arial" panose="020B0604020202020204" pitchFamily="34" charset="0"/>
                <a:cs typeface="Arial" panose="020B0604020202020204" pitchFamily="34" charset="0"/>
              </a:rPr>
              <a:t>Bioproductos</a:t>
            </a:r>
            <a:r>
              <a:rPr lang="es-ES_tradnl" altLang="es-ES" sz="1600" b="1" dirty="0" smtClean="0">
                <a:latin typeface="Arial" panose="020B0604020202020204" pitchFamily="34" charset="0"/>
                <a:cs typeface="Arial" panose="020B0604020202020204" pitchFamily="34" charset="0"/>
              </a:rPr>
              <a:t> de Uso Agrícola</a:t>
            </a:r>
            <a:r>
              <a:rPr lang="es-ES_tradnl" altLang="es-ES" sz="1600" dirty="0" smtClean="0">
                <a:latin typeface="Arial" panose="020B0604020202020204" pitchFamily="34" charset="0"/>
                <a:cs typeface="Arial" panose="020B0604020202020204" pitchFamily="34" charset="0"/>
              </a:rPr>
              <a:t>.</a:t>
            </a:r>
          </a:p>
          <a:p>
            <a:pPr algn="just" eaLnBrk="1" hangingPunct="1">
              <a:spcBef>
                <a:spcPct val="0"/>
              </a:spcBef>
              <a:buFontTx/>
              <a:buNone/>
              <a:defRPr/>
            </a:pPr>
            <a:r>
              <a:rPr lang="es-MX" sz="1600" dirty="0" smtClean="0">
                <a:latin typeface="Arial" panose="020B0604020202020204" pitchFamily="34" charset="0"/>
                <a:cs typeface="Arial" panose="020B0604020202020204" pitchFamily="34" charset="0"/>
              </a:rPr>
              <a:t>    Papel de los microorganismos y otros productos naturales en: la nutrición, la supervivencia, la protección y el crecimiento de los cultivos, la reducción del estrés asociado con factores bióticos y abióticos y el mejoramiento de las relaciones con el agua y la estructura del suelo. </a:t>
            </a:r>
            <a:r>
              <a:rPr lang="es-ES_tradnl" altLang="es-ES" sz="1600" dirty="0" smtClean="0">
                <a:latin typeface="Arial" panose="020B0604020202020204" pitchFamily="34" charset="0"/>
                <a:cs typeface="Arial" panose="020B0604020202020204" pitchFamily="34" charset="0"/>
              </a:rPr>
              <a:t>C</a:t>
            </a:r>
            <a:r>
              <a:rPr lang="es-MX" sz="1600" dirty="0" err="1" smtClean="0">
                <a:latin typeface="Arial" panose="020B0604020202020204" pitchFamily="34" charset="0"/>
                <a:cs typeface="Arial" panose="020B0604020202020204" pitchFamily="34" charset="0"/>
              </a:rPr>
              <a:t>ontribución</a:t>
            </a:r>
            <a:r>
              <a:rPr lang="es-MX" sz="1600" dirty="0" smtClean="0">
                <a:latin typeface="Arial" panose="020B0604020202020204" pitchFamily="34" charset="0"/>
                <a:cs typeface="Arial" panose="020B0604020202020204" pitchFamily="34" charset="0"/>
              </a:rPr>
              <a:t> de los microorganismos y otros productos biológicos en la recuperación de los </a:t>
            </a:r>
            <a:r>
              <a:rPr lang="es-MX" sz="1600" dirty="0" err="1" smtClean="0">
                <a:latin typeface="Arial" panose="020B0604020202020204" pitchFamily="34" charset="0"/>
                <a:cs typeface="Arial" panose="020B0604020202020204" pitchFamily="34" charset="0"/>
              </a:rPr>
              <a:t>agroecosistemas</a:t>
            </a:r>
            <a:r>
              <a:rPr lang="es-MX" sz="1600" dirty="0" smtClean="0">
                <a:latin typeface="Arial" panose="020B0604020202020204" pitchFamily="34" charset="0"/>
                <a:cs typeface="Arial" panose="020B0604020202020204" pitchFamily="34" charset="0"/>
              </a:rPr>
              <a:t>. </a:t>
            </a:r>
            <a:endParaRPr lang="es-ES_tradnl" altLang="es-ES" sz="1400" dirty="0" smtClean="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uadroTexto 2"/>
          <p:cNvSpPr txBox="1">
            <a:spLocks noChangeArrowheads="1"/>
          </p:cNvSpPr>
          <p:nvPr/>
        </p:nvSpPr>
        <p:spPr bwMode="auto">
          <a:xfrm>
            <a:off x="836613" y="844550"/>
            <a:ext cx="4103687" cy="369888"/>
          </a:xfrm>
          <a:prstGeom prst="rect">
            <a:avLst/>
          </a:prstGeom>
          <a:noFill/>
          <a:ln w="9525">
            <a:noFill/>
            <a:miter lim="800000"/>
            <a:headEnd/>
            <a:tailEnd/>
          </a:ln>
        </p:spPr>
        <p:txBody>
          <a:bodyPr>
            <a:spAutoFit/>
          </a:bodyPr>
          <a:lstStyle/>
          <a:p>
            <a:endParaRPr lang="es-ES" altLang="es-ES"/>
          </a:p>
        </p:txBody>
      </p:sp>
      <p:sp>
        <p:nvSpPr>
          <p:cNvPr id="7171" name="CuadroTexto 3"/>
          <p:cNvSpPr txBox="1">
            <a:spLocks noChangeArrowheads="1"/>
          </p:cNvSpPr>
          <p:nvPr/>
        </p:nvSpPr>
        <p:spPr bwMode="auto">
          <a:xfrm>
            <a:off x="395288" y="333375"/>
            <a:ext cx="8353425" cy="6216650"/>
          </a:xfrm>
          <a:prstGeom prst="rect">
            <a:avLst/>
          </a:prstGeom>
          <a:noFill/>
          <a:ln w="9525">
            <a:noFill/>
            <a:miter lim="800000"/>
            <a:headEnd/>
            <a:tailEnd/>
          </a:ln>
        </p:spPr>
        <p:txBody>
          <a:bodyPr>
            <a:spAutoFit/>
          </a:bodyPr>
          <a:lstStyle/>
          <a:p>
            <a:pPr eaLnBrk="1" hangingPunct="1"/>
            <a:r>
              <a:rPr lang="es-ES_tradnl" altLang="es-ES" sz="1600" b="1">
                <a:cs typeface="Arial" charset="0"/>
              </a:rPr>
              <a:t>d) Mejoramiento Genético de los Cultivos.</a:t>
            </a:r>
          </a:p>
          <a:p>
            <a:pPr algn="just"/>
            <a:r>
              <a:rPr lang="es-ES_tradnl" altLang="es-ES" sz="1600" b="1">
                <a:cs typeface="Arial" charset="0"/>
              </a:rPr>
              <a:t>    O</a:t>
            </a:r>
            <a:r>
              <a:rPr lang="es-ES_tradnl" altLang="es-ES" sz="1600"/>
              <a:t>btención de genotipos de alto potencial productivo, con tolerancia a diferentes tipos de estrés bióticos y abióticos. Identificación de parentales para los programas de mejora (pre-mejora). Empleo de diferentes métodos para incrementar la variabilidad genética en plantas de propagación por semilla y plantas de propagación asexual. Empleo de diferentes métodos de selección y caracterización de los genotipos obtenidos. </a:t>
            </a:r>
            <a:r>
              <a:rPr lang="es-MX" altLang="es-ES" sz="1600"/>
              <a:t>El fitomejoramiento (incluido el participativo). Producción y distribución de semillas y su contribución a la seguridad alimentaria.</a:t>
            </a:r>
            <a:endParaRPr lang="es-ES" altLang="es-ES" sz="1600"/>
          </a:p>
          <a:p>
            <a:pPr eaLnBrk="1" hangingPunct="1"/>
            <a:endParaRPr lang="es-ES_tradnl" altLang="es-ES" sz="1600" b="1">
              <a:cs typeface="Arial" charset="0"/>
            </a:endParaRPr>
          </a:p>
          <a:p>
            <a:pPr eaLnBrk="1" hangingPunct="1"/>
            <a:r>
              <a:rPr lang="es-ES_tradnl" altLang="es-ES" sz="1600" b="1">
                <a:cs typeface="Arial" charset="0"/>
              </a:rPr>
              <a:t>e) Innovación Agropecuaria Local.</a:t>
            </a:r>
          </a:p>
          <a:p>
            <a:pPr algn="just"/>
            <a:r>
              <a:rPr lang="es-ES_tradnl" altLang="es-ES" sz="1600" b="1">
                <a:cs typeface="Arial" charset="0"/>
              </a:rPr>
              <a:t>    E</a:t>
            </a:r>
            <a:r>
              <a:rPr lang="es-MX" altLang="es-ES" sz="1600"/>
              <a:t>l proceso agrario cubano en perspectiva histórica y su vínculo con las políticas agroalimentarias. Rol de los principales actores de la producción agropecuaria en Cuba así como el marco legal del desarrollo agropecuario y local. El desarrollo sostenible como modelo a implementar, sustentado en la agroecología y la equidad social. La gestión del conocimiento, la ciencia y la innovación para el   desarrollo local. Teoría de los si   stemas de innovación. Componentes del Sistema de Innovación Agropecuaria Local. Herramientas para la innovación, la gestión del desarrollo local y el escalamiento e incidencia en políticas públicas.</a:t>
            </a:r>
            <a:endParaRPr lang="es-ES_tradnl" altLang="es-ES" sz="1600" b="1">
              <a:cs typeface="Arial" charset="0"/>
            </a:endParaRPr>
          </a:p>
          <a:p>
            <a:pPr eaLnBrk="1" hangingPunct="1"/>
            <a:endParaRPr lang="es-ES_tradnl" altLang="es-ES" sz="1600" b="1">
              <a:cs typeface="Arial" charset="0"/>
            </a:endParaRPr>
          </a:p>
          <a:p>
            <a:pPr eaLnBrk="1" hangingPunct="1"/>
            <a:r>
              <a:rPr lang="es-ES_tradnl" altLang="es-ES" sz="1600" b="1">
                <a:cs typeface="Arial" charset="0"/>
              </a:rPr>
              <a:t>f) Ecofisiología Vegetal.</a:t>
            </a:r>
          </a:p>
          <a:p>
            <a:pPr algn="just" eaLnBrk="1" hangingPunct="1"/>
            <a:r>
              <a:rPr lang="es-ES_tradnl" altLang="es-ES" sz="1600" b="1">
                <a:cs typeface="Arial" charset="0"/>
              </a:rPr>
              <a:t>    D</a:t>
            </a:r>
            <a:r>
              <a:rPr lang="es-ES_tradnl" altLang="es-ES" sz="1600">
                <a:cs typeface="Arial" charset="0"/>
              </a:rPr>
              <a:t>esarrollo de plantas en condiciones de estrés abióticos (sequía, hipoxia en el suelo, altas temperaturas, salinidad, metales pesados). Formación del rendimiento de los cultivos y su modelación en función de los factores ambientales.Productos bioactivos y sus efectos en la regulación del crecimiento de las plantas. Fisiología y manejo postcosecha.</a:t>
            </a:r>
            <a:endParaRPr lang="es-ES_tradnl" altLang="es-ES" sz="1600" b="1">
              <a:cs typeface="Arial" charset="0"/>
            </a:endParaRPr>
          </a:p>
          <a:p>
            <a:r>
              <a:rPr lang="es-ES_tradnl" altLang="es-ES" sz="1400" b="1">
                <a:cs typeface="Arial" charset="0"/>
              </a:rPr>
              <a:t>    </a:t>
            </a:r>
            <a:endParaRPr lang="es-ES" altLang="es-ES" sz="1400" b="1">
              <a:cs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CuadroTexto"/>
          <p:cNvSpPr txBox="1">
            <a:spLocks noChangeArrowheads="1"/>
          </p:cNvSpPr>
          <p:nvPr/>
        </p:nvSpPr>
        <p:spPr bwMode="auto">
          <a:xfrm>
            <a:off x="179388" y="188913"/>
            <a:ext cx="8713787" cy="6469062"/>
          </a:xfrm>
          <a:prstGeom prst="rect">
            <a:avLst/>
          </a:prstGeom>
          <a:noFill/>
          <a:ln w="9525">
            <a:noFill/>
            <a:miter lim="800000"/>
            <a:headEnd/>
            <a:tailEnd/>
          </a:ln>
        </p:spPr>
        <p:txBody>
          <a:bodyPr>
            <a:spAutoFit/>
          </a:bodyPr>
          <a:lstStyle/>
          <a:p>
            <a:pPr eaLnBrk="1" hangingPunct="1"/>
            <a:r>
              <a:rPr lang="es-ES_tradnl" altLang="es-ES" sz="1400">
                <a:cs typeface="Arial" charset="0"/>
              </a:rPr>
              <a:t>Estas líneas de investigación se vinculan directamente con los siguientes megaproyectos y proyectos en ejecución:</a:t>
            </a:r>
          </a:p>
          <a:p>
            <a:pPr eaLnBrk="1" hangingPunct="1"/>
            <a:endParaRPr lang="es-ES_tradnl" altLang="es-ES" sz="1400">
              <a:cs typeface="Arial" charset="0"/>
            </a:endParaRPr>
          </a:p>
          <a:p>
            <a:pPr>
              <a:spcBef>
                <a:spcPct val="20000"/>
              </a:spcBef>
              <a:buFont typeface="Arial" charset="0"/>
              <a:buChar char="•"/>
            </a:pPr>
            <a:r>
              <a:rPr lang="es-MX" altLang="es-ES" sz="1400">
                <a:cs typeface="Arial" charset="0"/>
              </a:rPr>
              <a:t>14 PAP (Proyectos Asociados a Programas) que se coordinan por el INCA, de los cuales 10 se encuentran financiados por el “Fondo para la Ciencia y la Innovación” (FONCI)</a:t>
            </a:r>
            <a:endParaRPr lang="es-ES" altLang="es-ES" sz="1400">
              <a:cs typeface="Arial" charset="0"/>
            </a:endParaRPr>
          </a:p>
          <a:p>
            <a:pPr>
              <a:spcBef>
                <a:spcPct val="20000"/>
              </a:spcBef>
              <a:buFont typeface="Arial" charset="0"/>
              <a:buChar char="•"/>
            </a:pPr>
            <a:r>
              <a:rPr lang="es-MX" altLang="es-ES" sz="1400">
                <a:cs typeface="Arial" charset="0"/>
              </a:rPr>
              <a:t>17 subcontratos de PAP en los que se participa</a:t>
            </a:r>
            <a:endParaRPr lang="es-ES" altLang="es-ES" sz="1400">
              <a:cs typeface="Arial" charset="0"/>
            </a:endParaRPr>
          </a:p>
          <a:p>
            <a:pPr>
              <a:spcBef>
                <a:spcPct val="20000"/>
              </a:spcBef>
              <a:buFont typeface="Arial" charset="0"/>
              <a:buChar char="•"/>
            </a:pPr>
            <a:r>
              <a:rPr lang="es-MX" altLang="es-ES" sz="1400">
                <a:cs typeface="Arial" charset="0"/>
              </a:rPr>
              <a:t>1 subcontratos de PNAP (Proyectos No Asociados a Programas) en los que se participa</a:t>
            </a:r>
            <a:endParaRPr lang="es-ES" altLang="es-ES" sz="1400">
              <a:cs typeface="Arial" charset="0"/>
            </a:endParaRPr>
          </a:p>
          <a:p>
            <a:pPr>
              <a:spcBef>
                <a:spcPct val="20000"/>
              </a:spcBef>
              <a:buFont typeface="Arial" charset="0"/>
              <a:buChar char="•"/>
            </a:pPr>
            <a:r>
              <a:rPr lang="es-MX" altLang="es-ES" sz="1400">
                <a:cs typeface="Arial" charset="0"/>
              </a:rPr>
              <a:t>4 Proyectos Institucionales</a:t>
            </a:r>
            <a:endParaRPr lang="es-ES" altLang="es-ES" sz="1400">
              <a:cs typeface="Arial" charset="0"/>
            </a:endParaRPr>
          </a:p>
          <a:p>
            <a:pPr>
              <a:spcBef>
                <a:spcPct val="20000"/>
              </a:spcBef>
              <a:buFont typeface="Arial" charset="0"/>
              <a:buChar char="•"/>
            </a:pPr>
            <a:r>
              <a:rPr lang="es-MX" altLang="es-ES" sz="1400">
                <a:cs typeface="Arial" charset="0"/>
              </a:rPr>
              <a:t>1 Proyecto Empresarial</a:t>
            </a:r>
          </a:p>
          <a:p>
            <a:pPr>
              <a:spcBef>
                <a:spcPct val="20000"/>
              </a:spcBef>
              <a:buFont typeface="Arial" charset="0"/>
              <a:buNone/>
            </a:pPr>
            <a:endParaRPr lang="es-ES" altLang="es-ES" sz="1400">
              <a:cs typeface="Arial" charset="0"/>
            </a:endParaRPr>
          </a:p>
          <a:p>
            <a:pPr>
              <a:spcBef>
                <a:spcPct val="20000"/>
              </a:spcBef>
              <a:buFont typeface="Arial" charset="0"/>
              <a:buNone/>
            </a:pPr>
            <a:r>
              <a:rPr lang="es-MX" altLang="es-ES" sz="1400">
                <a:cs typeface="Arial" charset="0"/>
              </a:rPr>
              <a:t>Proyectos de Innovación Tecnológica y/o Servicios científico-técnicos:</a:t>
            </a:r>
            <a:endParaRPr lang="es-ES" altLang="es-ES" sz="1400">
              <a:cs typeface="Arial" charset="0"/>
            </a:endParaRPr>
          </a:p>
          <a:p>
            <a:pPr>
              <a:spcBef>
                <a:spcPct val="20000"/>
              </a:spcBef>
              <a:buFont typeface="Arial" charset="0"/>
              <a:buChar char="•"/>
            </a:pPr>
            <a:r>
              <a:rPr lang="es-MX" altLang="es-ES" sz="1400">
                <a:cs typeface="Arial" charset="0"/>
              </a:rPr>
              <a:t>Producción especializada de semilla básica y registrada de arroz y básica de tomate, habichuela, soya y calabaza (6)</a:t>
            </a:r>
            <a:endParaRPr lang="es-ES" altLang="es-ES" sz="1400">
              <a:cs typeface="Arial" charset="0"/>
            </a:endParaRPr>
          </a:p>
          <a:p>
            <a:pPr>
              <a:spcBef>
                <a:spcPct val="20000"/>
              </a:spcBef>
              <a:buFont typeface="Arial" charset="0"/>
              <a:buChar char="•"/>
            </a:pPr>
            <a:r>
              <a:rPr lang="es-MX" altLang="es-ES" sz="1400">
                <a:cs typeface="Arial" charset="0"/>
              </a:rPr>
              <a:t>Producción especializada de EcoMic</a:t>
            </a:r>
            <a:r>
              <a:rPr lang="es-MX" altLang="es-ES" sz="1400" b="1" baseline="30000">
                <a:cs typeface="Arial" charset="0"/>
              </a:rPr>
              <a:t>®</a:t>
            </a:r>
            <a:r>
              <a:rPr lang="es-MX" altLang="es-ES" sz="1400">
                <a:cs typeface="Arial" charset="0"/>
              </a:rPr>
              <a:t>, Azofert</a:t>
            </a:r>
            <a:r>
              <a:rPr lang="es-MX" altLang="es-ES" sz="1400" b="1" baseline="30000">
                <a:cs typeface="Arial" charset="0"/>
              </a:rPr>
              <a:t>®</a:t>
            </a:r>
            <a:r>
              <a:rPr lang="es-MX" altLang="es-ES" sz="1400">
                <a:cs typeface="Arial" charset="0"/>
              </a:rPr>
              <a:t>, Quitomax</a:t>
            </a:r>
            <a:r>
              <a:rPr lang="es-MX" altLang="es-ES" sz="1400" b="1" baseline="30000">
                <a:cs typeface="Arial" charset="0"/>
              </a:rPr>
              <a:t>®</a:t>
            </a:r>
            <a:r>
              <a:rPr lang="es-MX" altLang="es-ES" sz="1400">
                <a:cs typeface="Arial" charset="0"/>
              </a:rPr>
              <a:t> y Pectimorf</a:t>
            </a:r>
            <a:r>
              <a:rPr lang="es-MX" altLang="es-ES" sz="1400" b="1" baseline="30000">
                <a:cs typeface="Arial" charset="0"/>
              </a:rPr>
              <a:t>®</a:t>
            </a:r>
            <a:r>
              <a:rPr lang="es-MX" altLang="es-ES" sz="1400">
                <a:cs typeface="Arial" charset="0"/>
              </a:rPr>
              <a:t> (4)</a:t>
            </a:r>
            <a:endParaRPr lang="es-ES" altLang="es-ES" sz="1400">
              <a:cs typeface="Arial" charset="0"/>
            </a:endParaRPr>
          </a:p>
          <a:p>
            <a:pPr>
              <a:spcBef>
                <a:spcPct val="20000"/>
              </a:spcBef>
              <a:buFont typeface="Arial" charset="0"/>
              <a:buChar char="•"/>
            </a:pPr>
            <a:r>
              <a:rPr lang="es-MX" altLang="es-ES" sz="1400">
                <a:cs typeface="Arial" charset="0"/>
              </a:rPr>
              <a:t>SCT contratados (7)</a:t>
            </a:r>
            <a:endParaRPr lang="es-ES" altLang="es-ES" sz="1400">
              <a:cs typeface="Arial" charset="0"/>
            </a:endParaRPr>
          </a:p>
          <a:p>
            <a:pPr>
              <a:spcBef>
                <a:spcPct val="20000"/>
              </a:spcBef>
              <a:buFont typeface="Arial" charset="0"/>
              <a:buNone/>
            </a:pPr>
            <a:r>
              <a:rPr lang="es-MX" altLang="es-ES" sz="1400">
                <a:cs typeface="Arial" charset="0"/>
              </a:rPr>
              <a:t> </a:t>
            </a:r>
            <a:endParaRPr lang="es-ES" altLang="es-ES" sz="1400">
              <a:cs typeface="Arial" charset="0"/>
            </a:endParaRPr>
          </a:p>
          <a:p>
            <a:pPr>
              <a:spcBef>
                <a:spcPct val="20000"/>
              </a:spcBef>
              <a:buFont typeface="Arial" charset="0"/>
              <a:buNone/>
            </a:pPr>
            <a:r>
              <a:rPr lang="es-MX" altLang="es-ES" sz="1400">
                <a:cs typeface="Arial" charset="0"/>
              </a:rPr>
              <a:t>Coordinación de 3 Proyectos Internacionales y participación en otros 3</a:t>
            </a:r>
            <a:endParaRPr lang="es-ES" altLang="es-ES" sz="1400">
              <a:cs typeface="Arial" charset="0"/>
            </a:endParaRPr>
          </a:p>
          <a:p>
            <a:pPr>
              <a:spcBef>
                <a:spcPct val="20000"/>
              </a:spcBef>
              <a:buFont typeface="Arial" charset="0"/>
              <a:buChar char="•"/>
            </a:pPr>
            <a:r>
              <a:rPr lang="es-MX" altLang="es-ES" sz="1400">
                <a:cs typeface="Arial" charset="0"/>
              </a:rPr>
              <a:t>Contribución a la reducción de GEI en fincas del sector agrario cubano (C) </a:t>
            </a:r>
            <a:endParaRPr lang="es-ES" altLang="es-ES" sz="1400">
              <a:cs typeface="Arial" charset="0"/>
            </a:endParaRPr>
          </a:p>
          <a:p>
            <a:pPr>
              <a:spcBef>
                <a:spcPct val="20000"/>
              </a:spcBef>
              <a:buFont typeface="Arial" charset="0"/>
              <a:buChar char="•"/>
            </a:pPr>
            <a:r>
              <a:rPr lang="es-MX" altLang="es-ES" sz="1400">
                <a:cs typeface="Arial" charset="0"/>
              </a:rPr>
              <a:t>Diseminación del fitomejoramiento participativo en Cuba. Proyecto para fortalecer la Innovación Agropecuaria Local (PIAL). III FASE (C)</a:t>
            </a:r>
            <a:endParaRPr lang="es-ES" altLang="es-ES" sz="1400">
              <a:cs typeface="Arial" charset="0"/>
            </a:endParaRPr>
          </a:p>
          <a:p>
            <a:pPr>
              <a:spcBef>
                <a:spcPct val="20000"/>
              </a:spcBef>
              <a:buFont typeface="Arial" charset="0"/>
              <a:buChar char="•"/>
            </a:pPr>
            <a:r>
              <a:rPr lang="es-ES_tradnl" altLang="es-ES" sz="1400">
                <a:cs typeface="Arial" charset="0"/>
              </a:rPr>
              <a:t>Los hongos micorrízicos arbusculares (HMA) como alternativa para incrementar la producción agrícola (MycoFARM) (C)</a:t>
            </a:r>
            <a:endParaRPr lang="es-ES" altLang="es-ES" sz="1400">
              <a:cs typeface="Arial" charset="0"/>
            </a:endParaRPr>
          </a:p>
          <a:p>
            <a:pPr>
              <a:spcBef>
                <a:spcPct val="20000"/>
              </a:spcBef>
              <a:buFont typeface="Arial" charset="0"/>
              <a:buChar char="•"/>
            </a:pPr>
            <a:r>
              <a:rPr lang="es-MX" altLang="es-ES" sz="1400">
                <a:cs typeface="Arial" charset="0"/>
              </a:rPr>
              <a:t>Bases Ambientales para la Sostenibilidad Alimentaria Local (BASAL) (P)</a:t>
            </a:r>
            <a:endParaRPr lang="es-ES" altLang="es-ES" sz="1400">
              <a:cs typeface="Arial" charset="0"/>
            </a:endParaRPr>
          </a:p>
          <a:p>
            <a:pPr>
              <a:spcBef>
                <a:spcPct val="20000"/>
              </a:spcBef>
              <a:buFont typeface="Arial" charset="0"/>
              <a:buChar char="•"/>
            </a:pPr>
            <a:r>
              <a:rPr lang="es-MX" altLang="es-ES" sz="1400">
                <a:cs typeface="Arial" charset="0"/>
              </a:rPr>
              <a:t>Desarrollo de mutantes de arroz y frijol mejor adaptados a las altas temperaturas y a la sequía en Cuba (OIEA) (P)</a:t>
            </a:r>
            <a:endParaRPr lang="es-ES" altLang="es-ES" sz="1400">
              <a:cs typeface="Arial" charset="0"/>
            </a:endParaRPr>
          </a:p>
          <a:p>
            <a:pPr>
              <a:spcBef>
                <a:spcPct val="20000"/>
              </a:spcBef>
              <a:buFont typeface="Arial" charset="0"/>
              <a:buChar char="•"/>
            </a:pPr>
            <a:r>
              <a:rPr lang="es-ES" altLang="es-ES" sz="1400">
                <a:cs typeface="Arial" charset="0"/>
              </a:rPr>
              <a:t>Núcleo de Desarrollo Endógeno (NUDE) (P)</a:t>
            </a:r>
            <a:endParaRPr lang="es-ES" altLang="es-ES" sz="1400">
              <a:latin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CuadroTexto"/>
          <p:cNvSpPr txBox="1">
            <a:spLocks noChangeArrowheads="1"/>
          </p:cNvSpPr>
          <p:nvPr/>
        </p:nvSpPr>
        <p:spPr bwMode="auto">
          <a:xfrm>
            <a:off x="611188" y="1152525"/>
            <a:ext cx="7921625" cy="5497513"/>
          </a:xfrm>
          <a:prstGeom prst="rect">
            <a:avLst/>
          </a:prstGeom>
          <a:noFill/>
          <a:ln>
            <a:noFill/>
          </a:ln>
          <a:extLst>
            <a:ext uri="{909E8E84-426E-40DD-AFC4-6F175D3DCCD1}"/>
            <a:ext uri="{91240B29-F687-4F45-9708-019B960494DF}"/>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s-ES_tradnl" altLang="es-ES" sz="1800" dirty="0" smtClean="0">
                <a:latin typeface="Arial" panose="020B0604020202020204" pitchFamily="34" charset="0"/>
                <a:cs typeface="Arial" panose="020B0604020202020204" pitchFamily="34" charset="0"/>
              </a:rPr>
              <a:t>De acuerdo a las líneas de investigación antes mencionadas, las </a:t>
            </a:r>
            <a:r>
              <a:rPr lang="es-ES_tradnl" altLang="es-ES" sz="1800" b="1" dirty="0" smtClean="0">
                <a:latin typeface="Arial" panose="020B0604020202020204" pitchFamily="34" charset="0"/>
                <a:cs typeface="Arial" panose="020B0604020202020204" pitchFamily="34" charset="0"/>
              </a:rPr>
              <a:t>metas </a:t>
            </a:r>
            <a:r>
              <a:rPr lang="es-ES_tradnl" altLang="es-ES" sz="1800" dirty="0" smtClean="0">
                <a:latin typeface="Arial" panose="020B0604020202020204" pitchFamily="34" charset="0"/>
                <a:cs typeface="Arial" panose="020B0604020202020204" pitchFamily="34" charset="0"/>
              </a:rPr>
              <a:t>(</a:t>
            </a:r>
            <a:r>
              <a:rPr lang="es-ES_tradnl" altLang="es-ES" sz="1800" b="1" dirty="0" smtClean="0">
                <a:latin typeface="Arial" panose="020B0604020202020204" pitchFamily="34" charset="0"/>
                <a:cs typeface="Arial" panose="020B0604020202020204" pitchFamily="34" charset="0"/>
              </a:rPr>
              <a:t>salidas) </a:t>
            </a:r>
            <a:r>
              <a:rPr lang="es-ES_tradnl" altLang="es-ES" sz="1800" dirty="0" smtClean="0">
                <a:latin typeface="Arial" panose="020B0604020202020204" pitchFamily="34" charset="0"/>
                <a:cs typeface="Arial" panose="020B0604020202020204" pitchFamily="34" charset="0"/>
              </a:rPr>
              <a:t>del Programa se corresponden con:</a:t>
            </a:r>
          </a:p>
          <a:p>
            <a:pPr eaLnBrk="1" hangingPunct="1">
              <a:spcBef>
                <a:spcPct val="0"/>
              </a:spcBef>
              <a:buFontTx/>
              <a:buNone/>
              <a:defRPr/>
            </a:pPr>
            <a:endParaRPr lang="es-ES_tradnl" altLang="es-ES" sz="1800" dirty="0" smtClean="0">
              <a:latin typeface="Arial" panose="020B0604020202020204" pitchFamily="34" charset="0"/>
              <a:cs typeface="Arial" panose="020B0604020202020204" pitchFamily="34" charset="0"/>
            </a:endParaRPr>
          </a:p>
          <a:p>
            <a:pPr eaLnBrk="1" hangingPunct="1">
              <a:spcBef>
                <a:spcPct val="0"/>
              </a:spcBef>
              <a:buFont typeface="Arial" panose="020B0604020202020204" pitchFamily="34" charset="0"/>
              <a:buNone/>
              <a:defRPr/>
            </a:pPr>
            <a:r>
              <a:rPr lang="es-ES_tradnl" altLang="es-ES" sz="1800" b="1" dirty="0" smtClean="0">
                <a:latin typeface="Arial" panose="020B0604020202020204" pitchFamily="34" charset="0"/>
                <a:cs typeface="Arial" panose="020B0604020202020204" pitchFamily="34" charset="0"/>
              </a:rPr>
              <a:t>a) Sistemas de Producción Agrícola</a:t>
            </a:r>
            <a:r>
              <a:rPr lang="es-ES_tradnl" altLang="es-ES" sz="1800" dirty="0" smtClean="0">
                <a:latin typeface="Arial" panose="020B0604020202020204" pitchFamily="34" charset="0"/>
                <a:cs typeface="Arial" panose="020B0604020202020204" pitchFamily="34" charset="0"/>
              </a:rPr>
              <a:t>.</a:t>
            </a:r>
          </a:p>
          <a:p>
            <a:pPr marL="285750" indent="-285750">
              <a:defRPr/>
            </a:pPr>
            <a:r>
              <a:rPr lang="es-ES_tradnl" sz="1800" dirty="0" smtClean="0">
                <a:latin typeface="Arial" panose="020B0604020202020204" pitchFamily="34" charset="0"/>
                <a:cs typeface="Arial" panose="020B0604020202020204" pitchFamily="34" charset="0"/>
              </a:rPr>
              <a:t>Las tecnologías de producción para incrementar los rendimientos agrícolas en diferentes sistemas de producción</a:t>
            </a:r>
            <a:endParaRPr lang="es-ES" sz="1800" dirty="0" smtClean="0">
              <a:latin typeface="Arial" panose="020B0604020202020204" pitchFamily="34" charset="0"/>
              <a:cs typeface="Arial" panose="020B0604020202020204" pitchFamily="34" charset="0"/>
            </a:endParaRPr>
          </a:p>
          <a:p>
            <a:pPr marL="285750" indent="-285750">
              <a:defRPr/>
            </a:pPr>
            <a:r>
              <a:rPr lang="es-ES_tradnl" sz="1800" dirty="0" smtClean="0">
                <a:latin typeface="Arial" panose="020B0604020202020204" pitchFamily="34" charset="0"/>
                <a:cs typeface="Arial" panose="020B0604020202020204" pitchFamily="34" charset="0"/>
              </a:rPr>
              <a:t>El diseño y manejo de sistemas agroecológicos y su resiliencia </a:t>
            </a:r>
            <a:endParaRPr lang="es-ES" sz="1800" dirty="0" smtClean="0">
              <a:latin typeface="Arial" panose="020B0604020202020204" pitchFamily="34" charset="0"/>
              <a:cs typeface="Arial" panose="020B0604020202020204" pitchFamily="34" charset="0"/>
            </a:endParaRPr>
          </a:p>
          <a:p>
            <a:pPr marL="285750" indent="-285750">
              <a:defRPr/>
            </a:pPr>
            <a:r>
              <a:rPr lang="es-ES_tradnl" sz="1800" dirty="0" smtClean="0">
                <a:latin typeface="Arial" panose="020B0604020202020204" pitchFamily="34" charset="0"/>
                <a:cs typeface="Arial" panose="020B0604020202020204" pitchFamily="34" charset="0"/>
              </a:rPr>
              <a:t>La evaluación e incremento de la biodiversidad de los </a:t>
            </a:r>
            <a:r>
              <a:rPr lang="es-ES_tradnl" sz="1800" dirty="0" err="1" smtClean="0">
                <a:latin typeface="Arial" panose="020B0604020202020204" pitchFamily="34" charset="0"/>
                <a:cs typeface="Arial" panose="020B0604020202020204" pitchFamily="34" charset="0"/>
              </a:rPr>
              <a:t>agroecosistemas</a:t>
            </a:r>
            <a:endParaRPr lang="es-ES" sz="1800" dirty="0" smtClean="0">
              <a:latin typeface="Arial" panose="020B0604020202020204" pitchFamily="34" charset="0"/>
              <a:cs typeface="Arial" panose="020B0604020202020204" pitchFamily="34" charset="0"/>
            </a:endParaRPr>
          </a:p>
          <a:p>
            <a:pPr marL="285750" indent="-285750">
              <a:defRPr/>
            </a:pPr>
            <a:r>
              <a:rPr lang="es-ES_tradnl" sz="1800" dirty="0" smtClean="0">
                <a:latin typeface="Arial" panose="020B0604020202020204" pitchFamily="34" charset="0"/>
                <a:cs typeface="Arial" panose="020B0604020202020204" pitchFamily="34" charset="0"/>
              </a:rPr>
              <a:t>La creación y aplicación de índices de sostenibilidad para la evaluación de los </a:t>
            </a:r>
            <a:r>
              <a:rPr lang="es-ES_tradnl" sz="1800" dirty="0" err="1" smtClean="0">
                <a:latin typeface="Arial" panose="020B0604020202020204" pitchFamily="34" charset="0"/>
                <a:cs typeface="Arial" panose="020B0604020202020204" pitchFamily="34" charset="0"/>
              </a:rPr>
              <a:t>agroecosistemas</a:t>
            </a:r>
            <a:endParaRPr lang="es-ES" sz="1800" dirty="0" smtClean="0">
              <a:latin typeface="Arial" panose="020B0604020202020204" pitchFamily="34" charset="0"/>
              <a:cs typeface="Arial" panose="020B0604020202020204" pitchFamily="34" charset="0"/>
            </a:endParaRPr>
          </a:p>
          <a:p>
            <a:pPr marL="285750" indent="-285750">
              <a:defRPr/>
            </a:pPr>
            <a:r>
              <a:rPr lang="es-ES_tradnl" sz="1800" dirty="0" smtClean="0">
                <a:latin typeface="Arial" panose="020B0604020202020204" pitchFamily="34" charset="0"/>
                <a:cs typeface="Arial" panose="020B0604020202020204" pitchFamily="34" charset="0"/>
              </a:rPr>
              <a:t>La compatibilidad y/o sinergia de </a:t>
            </a:r>
            <a:r>
              <a:rPr lang="es-ES_tradnl" sz="1800" dirty="0" err="1" smtClean="0">
                <a:latin typeface="Arial" panose="020B0604020202020204" pitchFamily="34" charset="0"/>
                <a:cs typeface="Arial" panose="020B0604020202020204" pitchFamily="34" charset="0"/>
              </a:rPr>
              <a:t>bioproductos</a:t>
            </a:r>
            <a:r>
              <a:rPr lang="es-ES_tradnl" sz="1800" dirty="0" smtClean="0">
                <a:latin typeface="Arial" panose="020B0604020202020204" pitchFamily="34" charset="0"/>
                <a:cs typeface="Arial" panose="020B0604020202020204" pitchFamily="34" charset="0"/>
              </a:rPr>
              <a:t> para elevar la producción de los cultivos y disminuir impactos negativos en </a:t>
            </a:r>
            <a:r>
              <a:rPr lang="es-ES_tradnl" sz="1800" dirty="0" err="1" smtClean="0">
                <a:latin typeface="Arial" panose="020B0604020202020204" pitchFamily="34" charset="0"/>
                <a:cs typeface="Arial" panose="020B0604020202020204" pitchFamily="34" charset="0"/>
              </a:rPr>
              <a:t>agroecositemas</a:t>
            </a:r>
            <a:endParaRPr lang="es-ES" sz="1800" dirty="0" smtClean="0">
              <a:latin typeface="Arial" panose="020B0604020202020204" pitchFamily="34" charset="0"/>
              <a:cs typeface="Arial" panose="020B0604020202020204" pitchFamily="34" charset="0"/>
            </a:endParaRPr>
          </a:p>
          <a:p>
            <a:pPr marL="285750" indent="-285750">
              <a:defRPr/>
            </a:pPr>
            <a:r>
              <a:rPr lang="es-ES_tradnl" sz="1800" dirty="0" smtClean="0">
                <a:latin typeface="Arial" panose="020B0604020202020204" pitchFamily="34" charset="0"/>
                <a:cs typeface="Arial" panose="020B0604020202020204" pitchFamily="34" charset="0"/>
              </a:rPr>
              <a:t>La calidad y manejo </a:t>
            </a:r>
            <a:r>
              <a:rPr lang="es-ES_tradnl" sz="1800" dirty="0" err="1" smtClean="0">
                <a:latin typeface="Arial" panose="020B0604020202020204" pitchFamily="34" charset="0"/>
                <a:cs typeface="Arial" panose="020B0604020202020204" pitchFamily="34" charset="0"/>
              </a:rPr>
              <a:t>poscosecha</a:t>
            </a:r>
            <a:r>
              <a:rPr lang="es-ES_tradnl" sz="1800" dirty="0" smtClean="0">
                <a:latin typeface="Arial" panose="020B0604020202020204" pitchFamily="34" charset="0"/>
                <a:cs typeface="Arial" panose="020B0604020202020204" pitchFamily="34" charset="0"/>
              </a:rPr>
              <a:t> de los cultivos</a:t>
            </a:r>
            <a:endParaRPr lang="es-ES" sz="1800" dirty="0" smtClean="0">
              <a:latin typeface="Arial" panose="020B0604020202020204" pitchFamily="34" charset="0"/>
              <a:cs typeface="Arial" panose="020B0604020202020204" pitchFamily="34" charset="0"/>
            </a:endParaRPr>
          </a:p>
          <a:p>
            <a:pPr marL="285750" indent="-285750">
              <a:defRPr/>
            </a:pPr>
            <a:r>
              <a:rPr lang="es-ES_tradnl" sz="1800" dirty="0" smtClean="0">
                <a:latin typeface="Arial" panose="020B0604020202020204" pitchFamily="34" charset="0"/>
                <a:cs typeface="Arial" panose="020B0604020202020204" pitchFamily="34" charset="0"/>
              </a:rPr>
              <a:t>Los cultivos y variedades de mejor comportamiento ante los cambios climáticos y </a:t>
            </a:r>
            <a:r>
              <a:rPr lang="es-ES_tradnl" sz="1800" dirty="0" err="1" smtClean="0">
                <a:latin typeface="Arial" panose="020B0604020202020204" pitchFamily="34" charset="0"/>
                <a:cs typeface="Arial" panose="020B0604020202020204" pitchFamily="34" charset="0"/>
              </a:rPr>
              <a:t>agroecosistemas</a:t>
            </a:r>
            <a:r>
              <a:rPr lang="es-ES_tradnl" sz="1800" dirty="0" smtClean="0">
                <a:latin typeface="Arial" panose="020B0604020202020204" pitchFamily="34" charset="0"/>
                <a:cs typeface="Arial" panose="020B0604020202020204" pitchFamily="34" charset="0"/>
              </a:rPr>
              <a:t> contrastantes</a:t>
            </a:r>
            <a:endParaRPr lang="es-ES" sz="1800" dirty="0" smtClean="0">
              <a:latin typeface="Arial" panose="020B0604020202020204" pitchFamily="34" charset="0"/>
              <a:cs typeface="Arial" panose="020B0604020202020204" pitchFamily="34" charset="0"/>
            </a:endParaRPr>
          </a:p>
          <a:p>
            <a:pPr eaLnBrk="1" hangingPunct="1">
              <a:spcBef>
                <a:spcPct val="0"/>
              </a:spcBef>
              <a:buFont typeface="Arial" panose="020B0604020202020204" pitchFamily="34" charset="0"/>
              <a:buNone/>
              <a:defRPr/>
            </a:pPr>
            <a:endParaRPr lang="es-ES_tradnl" altLang="es-ES" sz="1400" dirty="0" smtClean="0">
              <a:latin typeface="Arial" panose="020B0604020202020204" pitchFamily="34" charset="0"/>
              <a:cs typeface="Arial" panose="020B0604020202020204" pitchFamily="34" charset="0"/>
            </a:endParaRPr>
          </a:p>
          <a:p>
            <a:pPr eaLnBrk="1" hangingPunct="1">
              <a:spcBef>
                <a:spcPct val="0"/>
              </a:spcBef>
              <a:buFont typeface="Arial" panose="020B0604020202020204" pitchFamily="34" charset="0"/>
              <a:buNone/>
              <a:defRPr/>
            </a:pPr>
            <a:endParaRPr lang="es-ES_tradnl" altLang="es-ES" sz="1400" dirty="0" smtClean="0">
              <a:latin typeface="Arial" panose="020B0604020202020204" pitchFamily="34" charset="0"/>
              <a:cs typeface="Arial" panose="020B0604020202020204" pitchFamily="34" charset="0"/>
            </a:endParaRPr>
          </a:p>
          <a:p>
            <a:pPr eaLnBrk="1" hangingPunct="1">
              <a:spcBef>
                <a:spcPct val="0"/>
              </a:spcBef>
              <a:buFontTx/>
              <a:buNone/>
              <a:defRPr/>
            </a:pPr>
            <a:endParaRPr lang="es-ES_tradnl" altLang="es-ES" sz="1400" dirty="0" smtClean="0">
              <a:latin typeface="Arial" panose="020B0604020202020204" pitchFamily="34" charset="0"/>
              <a:cs typeface="Arial" panose="020B0604020202020204" pitchFamily="34" charset="0"/>
            </a:endParaRPr>
          </a:p>
          <a:p>
            <a:pPr eaLnBrk="1" hangingPunct="1">
              <a:spcBef>
                <a:spcPct val="0"/>
              </a:spcBef>
              <a:buFontTx/>
              <a:buNone/>
              <a:defRPr/>
            </a:pPr>
            <a:endParaRPr lang="es-ES" altLang="es-ES" sz="1400" dirty="0" smtClean="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684213" y="836613"/>
            <a:ext cx="7632700" cy="4802187"/>
          </a:xfrm>
          <a:prstGeom prst="rect">
            <a:avLst/>
          </a:prstGeom>
          <a:noFill/>
        </p:spPr>
        <p:txBody>
          <a:bodyPr>
            <a:spAutoFit/>
          </a:bodyPr>
          <a:lstStyle/>
          <a:p>
            <a:pPr algn="just" eaLnBrk="1" hangingPunct="1">
              <a:defRPr/>
            </a:pPr>
            <a:r>
              <a:rPr lang="es-ES_tradnl" altLang="es-ES" b="1" dirty="0">
                <a:latin typeface="Arial" panose="020B0604020202020204" pitchFamily="34" charset="0"/>
                <a:cs typeface="Arial" panose="020B0604020202020204" pitchFamily="34" charset="0"/>
              </a:rPr>
              <a:t>b) Edafología y Nutrición de las Plantas</a:t>
            </a:r>
            <a:r>
              <a:rPr lang="es-ES_tradnl" altLang="es-ES" dirty="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defRPr/>
            </a:pPr>
            <a:r>
              <a:rPr lang="es-ES_tradnl" dirty="0">
                <a:latin typeface="Arial" panose="020B0604020202020204" pitchFamily="34" charset="0"/>
                <a:cs typeface="Arial" panose="020B0604020202020204" pitchFamily="34" charset="0"/>
              </a:rPr>
              <a:t>La caracterización y el manejo de las propiedades químicas, físicas, </a:t>
            </a:r>
            <a:r>
              <a:rPr lang="es-ES_tradnl" dirty="0" err="1">
                <a:latin typeface="Arial" panose="020B0604020202020204" pitchFamily="34" charset="0"/>
                <a:cs typeface="Arial" panose="020B0604020202020204" pitchFamily="34" charset="0"/>
              </a:rPr>
              <a:t>hidrofísicas</a:t>
            </a:r>
            <a:r>
              <a:rPr lang="es-ES_tradnl" dirty="0">
                <a:latin typeface="Arial" panose="020B0604020202020204" pitchFamily="34" charset="0"/>
                <a:cs typeface="Arial" panose="020B0604020202020204" pitchFamily="34" charset="0"/>
              </a:rPr>
              <a:t> y biológicas de los suelos.</a:t>
            </a:r>
            <a:endParaRPr lang="es-ES"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defRPr/>
            </a:pPr>
            <a:r>
              <a:rPr lang="es-ES_tradnl" dirty="0">
                <a:latin typeface="Arial" panose="020B0604020202020204" pitchFamily="34" charset="0"/>
                <a:cs typeface="Arial" panose="020B0604020202020204" pitchFamily="34" charset="0"/>
              </a:rPr>
              <a:t>La evaluación de procesos de degradación de los suelos, con énfasis en la desertificación, la sequía, la salinización y la erosión, y las medidas para la conservación y/o el mejoramiento de los mismos</a:t>
            </a:r>
            <a:endParaRPr lang="es-ES"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defRPr/>
            </a:pPr>
            <a:r>
              <a:rPr lang="es-ES_tradnl" dirty="0">
                <a:latin typeface="Arial" panose="020B0604020202020204" pitchFamily="34" charset="0"/>
                <a:cs typeface="Arial" panose="020B0604020202020204" pitchFamily="34" charset="0"/>
              </a:rPr>
              <a:t>El manejo y conservación de los suelos en condiciones de ladera y de </a:t>
            </a:r>
            <a:r>
              <a:rPr lang="es-ES_tradnl" dirty="0" err="1">
                <a:latin typeface="Arial" panose="020B0604020202020204" pitchFamily="34" charset="0"/>
                <a:cs typeface="Arial" panose="020B0604020202020204" pitchFamily="34" charset="0"/>
              </a:rPr>
              <a:t>agroecosistemas</a:t>
            </a:r>
            <a:r>
              <a:rPr lang="es-ES_tradnl" dirty="0">
                <a:latin typeface="Arial" panose="020B0604020202020204" pitchFamily="34" charset="0"/>
                <a:cs typeface="Arial" panose="020B0604020202020204" pitchFamily="34" charset="0"/>
              </a:rPr>
              <a:t> urbanos y periurbanos.</a:t>
            </a:r>
            <a:endParaRPr lang="es-ES"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defRPr/>
            </a:pPr>
            <a:r>
              <a:rPr lang="es-ES_tradnl" dirty="0">
                <a:latin typeface="Arial" panose="020B0604020202020204" pitchFamily="34" charset="0"/>
                <a:cs typeface="Arial" panose="020B0604020202020204" pitchFamily="34" charset="0"/>
              </a:rPr>
              <a:t>El manejo sostenible de la fertilidad de los suelos.</a:t>
            </a:r>
            <a:endParaRPr lang="es-ES"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defRPr/>
            </a:pPr>
            <a:r>
              <a:rPr lang="es-ES_tradnl" dirty="0">
                <a:latin typeface="Arial" panose="020B0604020202020204" pitchFamily="34" charset="0"/>
                <a:cs typeface="Arial" panose="020B0604020202020204" pitchFamily="34" charset="0"/>
              </a:rPr>
              <a:t>La caracterización y el manejo de la nutrición mineral de las plantas en diferentes condiciones edáficas.</a:t>
            </a:r>
            <a:endParaRPr lang="es-ES"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defRPr/>
            </a:pPr>
            <a:r>
              <a:rPr lang="es-ES_tradnl" dirty="0">
                <a:latin typeface="Arial" panose="020B0604020202020204" pitchFamily="34" charset="0"/>
                <a:cs typeface="Arial" panose="020B0604020202020204" pitchFamily="34" charset="0"/>
              </a:rPr>
              <a:t>El diagnóstico de los requerimientos de nutrientes de los cultivos para diferentes </a:t>
            </a:r>
            <a:r>
              <a:rPr lang="es-ES_tradnl" dirty="0" err="1">
                <a:latin typeface="Arial" panose="020B0604020202020204" pitchFamily="34" charset="0"/>
                <a:cs typeface="Arial" panose="020B0604020202020204" pitchFamily="34" charset="0"/>
              </a:rPr>
              <a:t>agroecosistemas</a:t>
            </a:r>
            <a:r>
              <a:rPr lang="es-ES_tradnl" dirty="0">
                <a:latin typeface="Arial" panose="020B0604020202020204" pitchFamily="34" charset="0"/>
                <a:cs typeface="Arial" panose="020B0604020202020204" pitchFamily="34" charset="0"/>
              </a:rPr>
              <a:t>.</a:t>
            </a:r>
            <a:endParaRPr lang="es-ES"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defRPr/>
            </a:pPr>
            <a:r>
              <a:rPr lang="es-ES_tradnl" dirty="0">
                <a:latin typeface="Arial" panose="020B0604020202020204" pitchFamily="34" charset="0"/>
                <a:cs typeface="Arial" panose="020B0604020202020204" pitchFamily="34" charset="0"/>
              </a:rPr>
              <a:t>Las tecnologías de aporte de nutrientes a los cultivos para sistemas agrícolas de altos y bajos insumos.</a:t>
            </a:r>
            <a:endParaRPr lang="es-ES"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defRPr/>
            </a:pPr>
            <a:r>
              <a:rPr lang="es-ES_tradnl" dirty="0">
                <a:latin typeface="Arial" panose="020B0604020202020204" pitchFamily="34" charset="0"/>
                <a:cs typeface="Arial" panose="020B0604020202020204" pitchFamily="34" charset="0"/>
              </a:rPr>
              <a:t>La aplicación de sistemas de manejo integrado de nutrientes.</a:t>
            </a:r>
            <a:endParaRPr lang="es-ES" dirty="0">
              <a:latin typeface="Arial" panose="020B0604020202020204" pitchFamily="34" charset="0"/>
              <a:cs typeface="Arial" panose="020B0604020202020204" pitchFamily="34" charset="0"/>
            </a:endParaRPr>
          </a:p>
          <a:p>
            <a:pPr>
              <a:defRPr/>
            </a:pPr>
            <a:endParaRPr lang="es-ES" dirty="0">
              <a:latin typeface="Arial" panose="020B060402020202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1086</TotalTime>
  <Words>3353</Words>
  <Application>Microsoft Office PowerPoint</Application>
  <PresentationFormat>Presentación en pantalla (4:3)</PresentationFormat>
  <Paragraphs>362</Paragraphs>
  <Slides>19</Slides>
  <Notes>4</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19</vt:i4>
      </vt:variant>
    </vt:vector>
  </HeadingPairs>
  <TitlesOfParts>
    <vt:vector size="23" baseType="lpstr">
      <vt:lpstr>Arial</vt:lpstr>
      <vt:lpstr>Calibri</vt:lpstr>
      <vt:lpstr>Times New Roman</vt:lpstr>
      <vt:lpstr>Tema de Office</vt:lpstr>
      <vt:lpstr>Universidad Agraria de La Habana Instituto Nacional de Ciencias Agrícolas    PROGRAMA DE DOCTORADO en Producción Agrícola Sostenible</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vector>
  </TitlesOfParts>
  <Company>INCA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Instituto Nacional de Ciencias Agrícolas            Instituto Nacional de Ciencias Agrícolas    PROGRAMA DE DOCTORADO CURRICULAR COLABORATIVO EN CIENCIAS AGRÍCOLAS  (Aprobado según Acuerdo 32.368.09 del Pleno de la CNGC)        ESPECIALIDAD Edafología, Nutrición de las Plantas y Biofertilización   (Aprobado según Acuerdo 32.368.09 del Pleno de la CNGC)</dc:title>
  <dc:creator>Nicolás Lázaro Medina Basso</dc:creator>
  <cp:lastModifiedBy>José Miguel</cp:lastModifiedBy>
  <cp:revision>80</cp:revision>
  <dcterms:created xsi:type="dcterms:W3CDTF">2009-11-27T14:19:55Z</dcterms:created>
  <dcterms:modified xsi:type="dcterms:W3CDTF">2018-02-02T20:54:33Z</dcterms:modified>
</cp:coreProperties>
</file>