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drawings/drawing2.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87" r:id="rId3"/>
    <p:sldId id="289" r:id="rId4"/>
    <p:sldId id="269" r:id="rId5"/>
    <p:sldId id="281" r:id="rId6"/>
    <p:sldId id="282" r:id="rId7"/>
    <p:sldId id="290" r:id="rId8"/>
    <p:sldId id="283" r:id="rId9"/>
    <p:sldId id="291" r:id="rId10"/>
    <p:sldId id="292" r:id="rId11"/>
    <p:sldId id="284" r:id="rId12"/>
    <p:sldId id="285" r:id="rId13"/>
    <p:sldId id="286" r:id="rId14"/>
    <p:sldId id="293" r:id="rId1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05F2C04-C923-438B-8C0F-E0CD2BADF298}">
      <wppc:fontMiss xmlns="" xmlns:wppc="http://www.wps.cn/officeDocument/PresentationCustomData" type="true"/>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PIN" initials="P" lastIdx="8"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FA230"/>
    <a:srgbClr val="92BB3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39" autoAdjust="0"/>
    <p:restoredTop sz="94660"/>
  </p:normalViewPr>
  <p:slideViewPr>
    <p:cSldViewPr>
      <p:cViewPr varScale="1">
        <p:scale>
          <a:sx n="45" d="100"/>
          <a:sy n="45" d="100"/>
        </p:scale>
        <p:origin x="-1230" y="-90"/>
      </p:cViewPr>
      <p:guideLst>
        <p:guide orient="horz" pos="2160"/>
        <p:guide pos="2902"/>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kira\Desktop\maiz%20para%20arreglo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kira\Desktop\maiz%20para%20arreglos.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kira\Desktop\maiz%20para%20arreglos.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Akira\Desktop\maiz%20para%20arregl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ES"/>
  <c:chart>
    <c:title>
      <c:tx>
        <c:rich>
          <a:bodyPr rot="0" spcFirstLastPara="0" vertOverflow="ellipsis" vert="horz" wrap="square" anchor="ctr" anchorCtr="1"/>
          <a:lstStyle/>
          <a:p>
            <a:pPr>
              <a:defRPr lang="en-US" sz="1800" b="1" i="0" u="none" strike="noStrike" kern="1200" baseline="0">
                <a:solidFill>
                  <a:schemeClr val="tx1"/>
                </a:solidFill>
                <a:latin typeface="+mn-lt"/>
                <a:ea typeface="+mn-ea"/>
                <a:cs typeface="+mn-cs"/>
              </a:defRPr>
            </a:pPr>
            <a:r>
              <a:rPr lang="es-ES"/>
              <a:t>Altura de la planta</a:t>
            </a:r>
          </a:p>
        </c:rich>
      </c:tx>
      <c:layout>
        <c:manualLayout>
          <c:xMode val="edge"/>
          <c:yMode val="edge"/>
          <c:x val="0.16370605746708111"/>
          <c:y val="5.7970608749210312E-3"/>
        </c:manualLayout>
      </c:layout>
      <c:overlay val="1"/>
    </c:title>
    <c:plotArea>
      <c:layout>
        <c:manualLayout>
          <c:layoutTarget val="inner"/>
          <c:xMode val="edge"/>
          <c:yMode val="edge"/>
          <c:x val="9.8571741032371055E-2"/>
          <c:y val="4.4858665394098524E-2"/>
          <c:w val="0.62179069575637724"/>
          <c:h val="0.76372533374509843"/>
        </c:manualLayout>
      </c:layout>
      <c:barChart>
        <c:barDir val="col"/>
        <c:grouping val="clustered"/>
        <c:ser>
          <c:idx val="0"/>
          <c:order val="0"/>
          <c:tx>
            <c:strRef>
              <c:f>Hoja1!$T$15</c:f>
              <c:strCache>
                <c:ptCount val="1"/>
                <c:pt idx="0">
                  <c:v>Control</c:v>
                </c:pt>
              </c:strCache>
            </c:strRef>
          </c:tx>
          <c:errBars>
            <c:errBarType val="both"/>
            <c:errValType val="cust"/>
            <c:plus>
              <c:numRef>
                <c:f>Hoja1!$Z$16:$Z$19</c:f>
                <c:numCache>
                  <c:formatCode>General</c:formatCode>
                  <c:ptCount val="4"/>
                  <c:pt idx="0">
                    <c:v>1.64897828441757</c:v>
                  </c:pt>
                  <c:pt idx="1">
                    <c:v>1.1369148416788104</c:v>
                  </c:pt>
                  <c:pt idx="2">
                    <c:v>1.9080285490092099</c:v>
                  </c:pt>
                  <c:pt idx="3">
                    <c:v>2.4171409083181294</c:v>
                  </c:pt>
                </c:numCache>
              </c:numRef>
            </c:plus>
            <c:minus>
              <c:numRef>
                <c:f>Hoja1!$Z$16:$Z$19</c:f>
                <c:numCache>
                  <c:formatCode>General</c:formatCode>
                  <c:ptCount val="4"/>
                  <c:pt idx="0">
                    <c:v>1.64897828441757</c:v>
                  </c:pt>
                  <c:pt idx="1">
                    <c:v>1.1369148416788104</c:v>
                  </c:pt>
                  <c:pt idx="2">
                    <c:v>1.9080285490092099</c:v>
                  </c:pt>
                  <c:pt idx="3">
                    <c:v>2.4171409083181294</c:v>
                  </c:pt>
                </c:numCache>
              </c:numRef>
            </c:minus>
          </c:errBars>
          <c:cat>
            <c:numRef>
              <c:f>Hoja1!$S$16:$S$19</c:f>
              <c:numCache>
                <c:formatCode>General</c:formatCode>
                <c:ptCount val="4"/>
                <c:pt idx="0">
                  <c:v>19</c:v>
                </c:pt>
                <c:pt idx="1">
                  <c:v>34</c:v>
                </c:pt>
                <c:pt idx="2">
                  <c:v>48</c:v>
                </c:pt>
                <c:pt idx="3">
                  <c:v>93</c:v>
                </c:pt>
              </c:numCache>
            </c:numRef>
          </c:cat>
          <c:val>
            <c:numRef>
              <c:f>Hoja1!$T$16:$T$19</c:f>
              <c:numCache>
                <c:formatCode>General</c:formatCode>
                <c:ptCount val="4"/>
                <c:pt idx="0">
                  <c:v>31.887499999999996</c:v>
                </c:pt>
                <c:pt idx="1">
                  <c:v>63.734375000000014</c:v>
                </c:pt>
                <c:pt idx="2">
                  <c:v>109.66451612903202</c:v>
                </c:pt>
                <c:pt idx="3">
                  <c:v>158.890625</c:v>
                </c:pt>
              </c:numCache>
            </c:numRef>
          </c:val>
        </c:ser>
        <c:ser>
          <c:idx val="1"/>
          <c:order val="1"/>
          <c:tx>
            <c:strRef>
              <c:f>Hoja1!$U$15</c:f>
              <c:strCache>
                <c:ptCount val="1"/>
                <c:pt idx="0">
                  <c:v>Tto a la semilla</c:v>
                </c:pt>
              </c:strCache>
            </c:strRef>
          </c:tx>
          <c:errBars>
            <c:errBarType val="both"/>
            <c:errValType val="cust"/>
            <c:plus>
              <c:numRef>
                <c:f>Hoja1!$AA$16:$AA$19</c:f>
                <c:numCache>
                  <c:formatCode>General</c:formatCode>
                  <c:ptCount val="4"/>
                  <c:pt idx="0">
                    <c:v>1.1354044169903599</c:v>
                  </c:pt>
                  <c:pt idx="1">
                    <c:v>0.78902259002220076</c:v>
                  </c:pt>
                  <c:pt idx="2">
                    <c:v>1.8591067769862004</c:v>
                  </c:pt>
                  <c:pt idx="3">
                    <c:v>2.3994646944149087</c:v>
                  </c:pt>
                </c:numCache>
              </c:numRef>
            </c:plus>
            <c:minus>
              <c:numRef>
                <c:f>Hoja1!$AA$16:$AA$19</c:f>
                <c:numCache>
                  <c:formatCode>General</c:formatCode>
                  <c:ptCount val="4"/>
                  <c:pt idx="0">
                    <c:v>1.1354044169903599</c:v>
                  </c:pt>
                  <c:pt idx="1">
                    <c:v>0.78902259002220076</c:v>
                  </c:pt>
                  <c:pt idx="2">
                    <c:v>1.8591067769862004</c:v>
                  </c:pt>
                  <c:pt idx="3">
                    <c:v>2.3994646944149087</c:v>
                  </c:pt>
                </c:numCache>
              </c:numRef>
            </c:minus>
          </c:errBars>
          <c:cat>
            <c:numRef>
              <c:f>Hoja1!$S$16:$S$19</c:f>
              <c:numCache>
                <c:formatCode>General</c:formatCode>
                <c:ptCount val="4"/>
                <c:pt idx="0">
                  <c:v>19</c:v>
                </c:pt>
                <c:pt idx="1">
                  <c:v>34</c:v>
                </c:pt>
                <c:pt idx="2">
                  <c:v>48</c:v>
                </c:pt>
                <c:pt idx="3">
                  <c:v>93</c:v>
                </c:pt>
              </c:numCache>
            </c:numRef>
          </c:cat>
          <c:val>
            <c:numRef>
              <c:f>Hoja1!$U$16:$U$19</c:f>
              <c:numCache>
                <c:formatCode>General</c:formatCode>
                <c:ptCount val="4"/>
                <c:pt idx="0">
                  <c:v>33.284375000000011</c:v>
                </c:pt>
                <c:pt idx="1">
                  <c:v>61.875</c:v>
                </c:pt>
                <c:pt idx="2">
                  <c:v>108.20625000000003</c:v>
                </c:pt>
                <c:pt idx="3">
                  <c:v>163.90625</c:v>
                </c:pt>
              </c:numCache>
            </c:numRef>
          </c:val>
        </c:ser>
        <c:ser>
          <c:idx val="2"/>
          <c:order val="2"/>
          <c:tx>
            <c:strRef>
              <c:f>Hoja1!$V$15</c:f>
              <c:strCache>
                <c:ptCount val="1"/>
                <c:pt idx="0">
                  <c:v>Tto a la sem+ AF 20</c:v>
                </c:pt>
              </c:strCache>
            </c:strRef>
          </c:tx>
          <c:errBars>
            <c:errBarType val="both"/>
            <c:errValType val="cust"/>
            <c:plus>
              <c:numRef>
                <c:f>Hoja1!$AB$16:$AB$19</c:f>
                <c:numCache>
                  <c:formatCode>General</c:formatCode>
                  <c:ptCount val="4"/>
                  <c:pt idx="0">
                    <c:v>1.1354044169903599</c:v>
                  </c:pt>
                  <c:pt idx="1">
                    <c:v>0.96889699921907324</c:v>
                  </c:pt>
                  <c:pt idx="2">
                    <c:v>2.00467027380552</c:v>
                  </c:pt>
                  <c:pt idx="3">
                    <c:v>2.7593440497258701</c:v>
                  </c:pt>
                </c:numCache>
              </c:numRef>
            </c:plus>
            <c:minus>
              <c:numRef>
                <c:f>Hoja1!$AB$16:$AB$19</c:f>
                <c:numCache>
                  <c:formatCode>General</c:formatCode>
                  <c:ptCount val="4"/>
                  <c:pt idx="0">
                    <c:v>1.1354044169903599</c:v>
                  </c:pt>
                  <c:pt idx="1">
                    <c:v>0.96889699921907324</c:v>
                  </c:pt>
                  <c:pt idx="2">
                    <c:v>2.00467027380552</c:v>
                  </c:pt>
                  <c:pt idx="3">
                    <c:v>2.7593440497258701</c:v>
                  </c:pt>
                </c:numCache>
              </c:numRef>
            </c:minus>
          </c:errBars>
          <c:cat>
            <c:numRef>
              <c:f>Hoja1!$S$16:$S$19</c:f>
              <c:numCache>
                <c:formatCode>General</c:formatCode>
                <c:ptCount val="4"/>
                <c:pt idx="0">
                  <c:v>19</c:v>
                </c:pt>
                <c:pt idx="1">
                  <c:v>34</c:v>
                </c:pt>
                <c:pt idx="2">
                  <c:v>48</c:v>
                </c:pt>
                <c:pt idx="3">
                  <c:v>93</c:v>
                </c:pt>
              </c:numCache>
            </c:numRef>
          </c:cat>
          <c:val>
            <c:numRef>
              <c:f>Hoja1!$V$16:$V$19</c:f>
              <c:numCache>
                <c:formatCode>General</c:formatCode>
                <c:ptCount val="4"/>
                <c:pt idx="0">
                  <c:v>33.284375000000011</c:v>
                </c:pt>
                <c:pt idx="1">
                  <c:v>67.234375</c:v>
                </c:pt>
                <c:pt idx="2">
                  <c:v>104.6</c:v>
                </c:pt>
                <c:pt idx="3">
                  <c:v>165.53125</c:v>
                </c:pt>
              </c:numCache>
            </c:numRef>
          </c:val>
        </c:ser>
        <c:ser>
          <c:idx val="3"/>
          <c:order val="3"/>
          <c:tx>
            <c:strRef>
              <c:f>Hoja1!$W$15</c:f>
              <c:strCache>
                <c:ptCount val="1"/>
                <c:pt idx="0">
                  <c:v>Tto a la sem+ AF 40</c:v>
                </c:pt>
              </c:strCache>
            </c:strRef>
          </c:tx>
          <c:errBars>
            <c:errBarType val="both"/>
            <c:errValType val="cust"/>
            <c:plus>
              <c:numRef>
                <c:f>Hoja1!$AC$16:$AC$19</c:f>
                <c:numCache>
                  <c:formatCode>General</c:formatCode>
                  <c:ptCount val="4"/>
                  <c:pt idx="0">
                    <c:v>1.1354044169903599</c:v>
                  </c:pt>
                  <c:pt idx="1">
                    <c:v>0.9784294352568832</c:v>
                  </c:pt>
                  <c:pt idx="2">
                    <c:v>2.0658668104001494</c:v>
                  </c:pt>
                  <c:pt idx="3">
                    <c:v>2.4206128539079601</c:v>
                  </c:pt>
                </c:numCache>
              </c:numRef>
            </c:plus>
            <c:minus>
              <c:numRef>
                <c:f>Hoja1!$AC$16:$AC$19</c:f>
                <c:numCache>
                  <c:formatCode>General</c:formatCode>
                  <c:ptCount val="4"/>
                  <c:pt idx="0">
                    <c:v>1.1354044169903599</c:v>
                  </c:pt>
                  <c:pt idx="1">
                    <c:v>0.9784294352568832</c:v>
                  </c:pt>
                  <c:pt idx="2">
                    <c:v>2.0658668104001494</c:v>
                  </c:pt>
                  <c:pt idx="3">
                    <c:v>2.4206128539079601</c:v>
                  </c:pt>
                </c:numCache>
              </c:numRef>
            </c:minus>
          </c:errBars>
          <c:cat>
            <c:numRef>
              <c:f>Hoja1!$S$16:$S$19</c:f>
              <c:numCache>
                <c:formatCode>General</c:formatCode>
                <c:ptCount val="4"/>
                <c:pt idx="0">
                  <c:v>19</c:v>
                </c:pt>
                <c:pt idx="1">
                  <c:v>34</c:v>
                </c:pt>
                <c:pt idx="2">
                  <c:v>48</c:v>
                </c:pt>
                <c:pt idx="3">
                  <c:v>93</c:v>
                </c:pt>
              </c:numCache>
            </c:numRef>
          </c:cat>
          <c:val>
            <c:numRef>
              <c:f>Hoja1!$W$16:$W$19</c:f>
              <c:numCache>
                <c:formatCode>General</c:formatCode>
                <c:ptCount val="4"/>
                <c:pt idx="0">
                  <c:v>33.284375000000011</c:v>
                </c:pt>
                <c:pt idx="1">
                  <c:v>67.531250000000028</c:v>
                </c:pt>
                <c:pt idx="2">
                  <c:v>111.578125</c:v>
                </c:pt>
                <c:pt idx="3">
                  <c:v>169.23437499999994</c:v>
                </c:pt>
              </c:numCache>
            </c:numRef>
          </c:val>
        </c:ser>
        <c:axId val="41686528"/>
        <c:axId val="41688448"/>
      </c:barChart>
      <c:catAx>
        <c:axId val="41686528"/>
        <c:scaling>
          <c:orientation val="minMax"/>
        </c:scaling>
        <c:axPos val="b"/>
        <c:title>
          <c:tx>
            <c:rich>
              <a:bodyPr rot="0" spcFirstLastPara="0" vertOverflow="ellipsis" vert="horz" wrap="square" anchor="ctr" anchorCtr="1"/>
              <a:lstStyle/>
              <a:p>
                <a:pPr>
                  <a:defRPr lang="en-US" sz="1000" b="1" i="0" u="none" strike="noStrike" kern="1200" baseline="0">
                    <a:solidFill>
                      <a:schemeClr val="tx1"/>
                    </a:solidFill>
                    <a:latin typeface="+mn-lt"/>
                    <a:ea typeface="+mn-ea"/>
                    <a:cs typeface="+mn-cs"/>
                  </a:defRPr>
                </a:pPr>
                <a:r>
                  <a:rPr lang="es-ES"/>
                  <a:t>DDS</a:t>
                </a:r>
              </a:p>
            </c:rich>
          </c:tx>
          <c:layout/>
        </c:title>
        <c:numFmt formatCode="General" sourceLinked="1"/>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crossAx val="41688448"/>
        <c:crosses val="autoZero"/>
        <c:auto val="1"/>
        <c:lblAlgn val="ctr"/>
        <c:lblOffset val="100"/>
      </c:catAx>
      <c:valAx>
        <c:axId val="41688448"/>
        <c:scaling>
          <c:orientation val="minMax"/>
        </c:scaling>
        <c:axPos val="l"/>
        <c:title>
          <c:tx>
            <c:rich>
              <a:bodyPr rot="-5400000" spcFirstLastPara="0" vertOverflow="ellipsis" vert="horz" wrap="square" anchor="ctr" anchorCtr="1"/>
              <a:lstStyle/>
              <a:p>
                <a:pPr>
                  <a:defRPr lang="en-US" sz="1000" b="1" i="0" u="none" strike="noStrike" kern="1200" baseline="0">
                    <a:solidFill>
                      <a:schemeClr val="tx1"/>
                    </a:solidFill>
                    <a:latin typeface="+mn-lt"/>
                    <a:ea typeface="+mn-ea"/>
                    <a:cs typeface="+mn-cs"/>
                  </a:defRPr>
                </a:pPr>
                <a:r>
                  <a:rPr lang="es-ES"/>
                  <a:t>cm</a:t>
                </a:r>
              </a:p>
            </c:rich>
          </c:tx>
          <c:layout/>
        </c:title>
        <c:numFmt formatCode="General" sourceLinked="1"/>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crossAx val="41686528"/>
        <c:crosses val="autoZero"/>
        <c:crossBetween val="between"/>
      </c:valAx>
    </c:plotArea>
    <c:legend>
      <c:legendPos val="r"/>
      <c:layout/>
      <c:txPr>
        <a:bodyPr rot="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legend>
    <c:plotVisOnly val="1"/>
    <c:dispBlanksAs val="gap"/>
  </c:chart>
  <c:txPr>
    <a:bodyPr/>
    <a:lstStyle/>
    <a:p>
      <a:pPr>
        <a:defRPr lang="en-US"/>
      </a:pPr>
      <a:endParaRPr lang="es-E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s-ES"/>
  <c:chart>
    <c:title>
      <c:tx>
        <c:rich>
          <a:bodyPr rot="0" spcFirstLastPara="0" vertOverflow="ellipsis" vert="horz" wrap="square" anchor="ctr" anchorCtr="1"/>
          <a:lstStyle/>
          <a:p>
            <a:pPr>
              <a:defRPr lang="en-US" sz="1800" b="1" i="0" u="none" strike="noStrike" kern="1200" baseline="0">
                <a:solidFill>
                  <a:schemeClr val="tx1"/>
                </a:solidFill>
                <a:latin typeface="+mn-lt"/>
                <a:ea typeface="+mn-ea"/>
                <a:cs typeface="+mn-cs"/>
              </a:defRPr>
            </a:pPr>
            <a:r>
              <a:rPr lang="en-US"/>
              <a:t>Número de hojas</a:t>
            </a:r>
          </a:p>
        </c:rich>
      </c:tx>
      <c:layout>
        <c:manualLayout>
          <c:xMode val="edge"/>
          <c:yMode val="edge"/>
          <c:x val="0.25482061317677812"/>
          <c:y val="2.4242424242424201E-2"/>
        </c:manualLayout>
      </c:layout>
      <c:overlay val="1"/>
    </c:title>
    <c:plotArea>
      <c:layout>
        <c:manualLayout>
          <c:layoutTarget val="inner"/>
          <c:xMode val="edge"/>
          <c:yMode val="edge"/>
          <c:x val="9.8571741032371027E-2"/>
          <c:y val="4.4858665394098524E-2"/>
          <c:w val="0.64833176674833504"/>
          <c:h val="0.80370349160900423"/>
        </c:manualLayout>
      </c:layout>
      <c:barChart>
        <c:barDir val="col"/>
        <c:grouping val="clustered"/>
        <c:ser>
          <c:idx val="0"/>
          <c:order val="0"/>
          <c:tx>
            <c:strRef>
              <c:f>Hoja1!$T$46</c:f>
              <c:strCache>
                <c:ptCount val="1"/>
                <c:pt idx="0">
                  <c:v>Control</c:v>
                </c:pt>
              </c:strCache>
            </c:strRef>
          </c:tx>
          <c:errBars>
            <c:errBarType val="both"/>
            <c:errValType val="cust"/>
            <c:plus>
              <c:numRef>
                <c:f>Hoja1!$Z$47:$Z$49</c:f>
                <c:numCache>
                  <c:formatCode>General</c:formatCode>
                  <c:ptCount val="3"/>
                  <c:pt idx="0">
                    <c:v>0.18109310335965001</c:v>
                  </c:pt>
                  <c:pt idx="1">
                    <c:v>9.784367589127263E-2</c:v>
                  </c:pt>
                  <c:pt idx="2">
                    <c:v>0.15809954562706807</c:v>
                  </c:pt>
                </c:numCache>
              </c:numRef>
            </c:plus>
            <c:minus>
              <c:numRef>
                <c:f>Hoja1!$Z$47:$Z$49</c:f>
                <c:numCache>
                  <c:formatCode>General</c:formatCode>
                  <c:ptCount val="3"/>
                  <c:pt idx="0">
                    <c:v>0.18109310335965001</c:v>
                  </c:pt>
                  <c:pt idx="1">
                    <c:v>9.784367589127263E-2</c:v>
                  </c:pt>
                  <c:pt idx="2">
                    <c:v>0.15809954562706807</c:v>
                  </c:pt>
                </c:numCache>
              </c:numRef>
            </c:minus>
          </c:errBars>
          <c:cat>
            <c:numRef>
              <c:f>Hoja1!$S$47:$S$49</c:f>
              <c:numCache>
                <c:formatCode>General</c:formatCode>
                <c:ptCount val="3"/>
                <c:pt idx="0">
                  <c:v>19</c:v>
                </c:pt>
                <c:pt idx="1">
                  <c:v>34</c:v>
                </c:pt>
                <c:pt idx="2">
                  <c:v>48</c:v>
                </c:pt>
              </c:numCache>
            </c:numRef>
          </c:cat>
          <c:val>
            <c:numRef>
              <c:f>Hoja1!$T$47:$T$49</c:f>
              <c:numCache>
                <c:formatCode>0</c:formatCode>
                <c:ptCount val="3"/>
                <c:pt idx="0" formatCode="General">
                  <c:v>5.2812500000000018</c:v>
                </c:pt>
                <c:pt idx="1">
                  <c:v>8.3125000000000036</c:v>
                </c:pt>
                <c:pt idx="2" formatCode="General">
                  <c:v>10.3548387096774</c:v>
                </c:pt>
              </c:numCache>
            </c:numRef>
          </c:val>
        </c:ser>
        <c:ser>
          <c:idx val="1"/>
          <c:order val="1"/>
          <c:tx>
            <c:strRef>
              <c:f>Hoja1!$U$46</c:f>
              <c:strCache>
                <c:ptCount val="1"/>
                <c:pt idx="0">
                  <c:v>Tto a la semilla</c:v>
                </c:pt>
              </c:strCache>
            </c:strRef>
          </c:tx>
          <c:errBars>
            <c:errBarType val="both"/>
            <c:errValType val="cust"/>
            <c:plus>
              <c:numRef>
                <c:f>Hoja1!$AA$47:$AA$49</c:f>
                <c:numCache>
                  <c:formatCode>General</c:formatCode>
                  <c:ptCount val="3"/>
                  <c:pt idx="0">
                    <c:v>0.18109310335965001</c:v>
                  </c:pt>
                  <c:pt idx="1">
                    <c:v>0.11172583435934698</c:v>
                  </c:pt>
                  <c:pt idx="2">
                    <c:v>0.18757297964458194</c:v>
                  </c:pt>
                </c:numCache>
              </c:numRef>
            </c:plus>
            <c:minus>
              <c:numRef>
                <c:f>Hoja1!$AA$47:$AA$49</c:f>
                <c:numCache>
                  <c:formatCode>General</c:formatCode>
                  <c:ptCount val="3"/>
                  <c:pt idx="0">
                    <c:v>0.18109310335965001</c:v>
                  </c:pt>
                  <c:pt idx="1">
                    <c:v>0.11172583435934698</c:v>
                  </c:pt>
                  <c:pt idx="2">
                    <c:v>0.18757297964458194</c:v>
                  </c:pt>
                </c:numCache>
              </c:numRef>
            </c:minus>
          </c:errBars>
          <c:cat>
            <c:numRef>
              <c:f>Hoja1!$S$47:$S$49</c:f>
              <c:numCache>
                <c:formatCode>General</c:formatCode>
                <c:ptCount val="3"/>
                <c:pt idx="0">
                  <c:v>19</c:v>
                </c:pt>
                <c:pt idx="1">
                  <c:v>34</c:v>
                </c:pt>
                <c:pt idx="2">
                  <c:v>48</c:v>
                </c:pt>
              </c:numCache>
            </c:numRef>
          </c:cat>
          <c:val>
            <c:numRef>
              <c:f>Hoja1!$U$47:$U$49</c:f>
              <c:numCache>
                <c:formatCode>0</c:formatCode>
                <c:ptCount val="3"/>
                <c:pt idx="0" formatCode="General">
                  <c:v>5.2812500000000018</c:v>
                </c:pt>
                <c:pt idx="1">
                  <c:v>8.34375</c:v>
                </c:pt>
                <c:pt idx="2" formatCode="General">
                  <c:v>9.90625</c:v>
                </c:pt>
              </c:numCache>
            </c:numRef>
          </c:val>
        </c:ser>
        <c:ser>
          <c:idx val="2"/>
          <c:order val="2"/>
          <c:tx>
            <c:strRef>
              <c:f>Hoja1!$V$46</c:f>
              <c:strCache>
                <c:ptCount val="1"/>
                <c:pt idx="0">
                  <c:v>Tto a la sem+ AF 20</c:v>
                </c:pt>
              </c:strCache>
            </c:strRef>
          </c:tx>
          <c:errBars>
            <c:errBarType val="both"/>
            <c:errValType val="cust"/>
            <c:plus>
              <c:numRef>
                <c:f>Hoja1!$AB$47:$AB$49</c:f>
                <c:numCache>
                  <c:formatCode>General</c:formatCode>
                  <c:ptCount val="3"/>
                  <c:pt idx="0">
                    <c:v>0.18109310335965001</c:v>
                  </c:pt>
                  <c:pt idx="1">
                    <c:v>0.15363541175588005</c:v>
                  </c:pt>
                  <c:pt idx="2">
                    <c:v>0.10893305851817403</c:v>
                  </c:pt>
                </c:numCache>
              </c:numRef>
            </c:plus>
            <c:minus>
              <c:numRef>
                <c:f>Hoja1!$AB$47:$AB$49</c:f>
                <c:numCache>
                  <c:formatCode>General</c:formatCode>
                  <c:ptCount val="3"/>
                  <c:pt idx="0">
                    <c:v>0.18109310335965001</c:v>
                  </c:pt>
                  <c:pt idx="1">
                    <c:v>0.15363541175588005</c:v>
                  </c:pt>
                  <c:pt idx="2">
                    <c:v>0.10893305851817403</c:v>
                  </c:pt>
                </c:numCache>
              </c:numRef>
            </c:minus>
          </c:errBars>
          <c:cat>
            <c:numRef>
              <c:f>Hoja1!$S$47:$S$49</c:f>
              <c:numCache>
                <c:formatCode>General</c:formatCode>
                <c:ptCount val="3"/>
                <c:pt idx="0">
                  <c:v>19</c:v>
                </c:pt>
                <c:pt idx="1">
                  <c:v>34</c:v>
                </c:pt>
                <c:pt idx="2">
                  <c:v>48</c:v>
                </c:pt>
              </c:numCache>
            </c:numRef>
          </c:cat>
          <c:val>
            <c:numRef>
              <c:f>Hoja1!$V$47:$V$49</c:f>
              <c:numCache>
                <c:formatCode>0</c:formatCode>
                <c:ptCount val="3"/>
                <c:pt idx="0" formatCode="General">
                  <c:v>5.2812500000000018</c:v>
                </c:pt>
                <c:pt idx="1">
                  <c:v>8.21875</c:v>
                </c:pt>
                <c:pt idx="2" formatCode="General">
                  <c:v>9.0625000000000036</c:v>
                </c:pt>
              </c:numCache>
            </c:numRef>
          </c:val>
        </c:ser>
        <c:ser>
          <c:idx val="3"/>
          <c:order val="3"/>
          <c:tx>
            <c:strRef>
              <c:f>Hoja1!$W$46</c:f>
              <c:strCache>
                <c:ptCount val="1"/>
                <c:pt idx="0">
                  <c:v>Tto a la sem+ AF 40</c:v>
                </c:pt>
              </c:strCache>
            </c:strRef>
          </c:tx>
          <c:errBars>
            <c:errBarType val="both"/>
            <c:errValType val="cust"/>
            <c:plus>
              <c:numRef>
                <c:f>Hoja1!$AC$47:$AC$49</c:f>
                <c:numCache>
                  <c:formatCode>General</c:formatCode>
                  <c:ptCount val="3"/>
                  <c:pt idx="0">
                    <c:v>0.18109310335965001</c:v>
                  </c:pt>
                  <c:pt idx="1">
                    <c:v>0.13179406064395296</c:v>
                  </c:pt>
                  <c:pt idx="2">
                    <c:v>0.14184958939831704</c:v>
                  </c:pt>
                </c:numCache>
              </c:numRef>
            </c:plus>
            <c:minus>
              <c:numRef>
                <c:f>Hoja1!$AC$47:$AC$49</c:f>
                <c:numCache>
                  <c:formatCode>General</c:formatCode>
                  <c:ptCount val="3"/>
                  <c:pt idx="0">
                    <c:v>0.18109310335965001</c:v>
                  </c:pt>
                  <c:pt idx="1">
                    <c:v>0.13179406064395296</c:v>
                  </c:pt>
                  <c:pt idx="2">
                    <c:v>0.14184958939831704</c:v>
                  </c:pt>
                </c:numCache>
              </c:numRef>
            </c:minus>
          </c:errBars>
          <c:cat>
            <c:numRef>
              <c:f>Hoja1!$S$47:$S$49</c:f>
              <c:numCache>
                <c:formatCode>General</c:formatCode>
                <c:ptCount val="3"/>
                <c:pt idx="0">
                  <c:v>19</c:v>
                </c:pt>
                <c:pt idx="1">
                  <c:v>34</c:v>
                </c:pt>
                <c:pt idx="2">
                  <c:v>48</c:v>
                </c:pt>
              </c:numCache>
            </c:numRef>
          </c:cat>
          <c:val>
            <c:numRef>
              <c:f>Hoja1!$W$47:$W$49</c:f>
              <c:numCache>
                <c:formatCode>0</c:formatCode>
                <c:ptCount val="3"/>
                <c:pt idx="0" formatCode="General">
                  <c:v>5.2812500000000018</c:v>
                </c:pt>
                <c:pt idx="1">
                  <c:v>8.4375</c:v>
                </c:pt>
                <c:pt idx="2" formatCode="General">
                  <c:v>9.5625000000000036</c:v>
                </c:pt>
              </c:numCache>
            </c:numRef>
          </c:val>
        </c:ser>
        <c:axId val="41731200"/>
        <c:axId val="41733120"/>
      </c:barChart>
      <c:catAx>
        <c:axId val="41731200"/>
        <c:scaling>
          <c:orientation val="minMax"/>
        </c:scaling>
        <c:axPos val="b"/>
        <c:title>
          <c:tx>
            <c:rich>
              <a:bodyPr rot="0" spcFirstLastPara="0" vertOverflow="ellipsis" vert="horz" wrap="square" anchor="ctr" anchorCtr="1"/>
              <a:lstStyle/>
              <a:p>
                <a:pPr>
                  <a:defRPr lang="en-US" sz="1000" b="1" i="0" u="none" strike="noStrike" kern="1200" baseline="0">
                    <a:solidFill>
                      <a:schemeClr val="tx1"/>
                    </a:solidFill>
                    <a:latin typeface="+mn-lt"/>
                    <a:ea typeface="+mn-ea"/>
                    <a:cs typeface="+mn-cs"/>
                  </a:defRPr>
                </a:pPr>
                <a:r>
                  <a:rPr lang="es-ES"/>
                  <a:t>DDS</a:t>
                </a:r>
              </a:p>
            </c:rich>
          </c:tx>
          <c:layout/>
        </c:title>
        <c:numFmt formatCode="General" sourceLinked="1"/>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crossAx val="41733120"/>
        <c:crosses val="autoZero"/>
        <c:auto val="1"/>
        <c:lblAlgn val="ctr"/>
        <c:lblOffset val="100"/>
      </c:catAx>
      <c:valAx>
        <c:axId val="41733120"/>
        <c:scaling>
          <c:orientation val="minMax"/>
        </c:scaling>
        <c:axPos val="l"/>
        <c:numFmt formatCode="General" sourceLinked="1"/>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crossAx val="41731200"/>
        <c:crosses val="autoZero"/>
        <c:crossBetween val="between"/>
      </c:valAx>
    </c:plotArea>
    <c:legend>
      <c:legendPos val="r"/>
      <c:layout>
        <c:manualLayout>
          <c:xMode val="edge"/>
          <c:yMode val="edge"/>
          <c:x val="0.74681151157475223"/>
          <c:y val="0.35387544738725923"/>
          <c:w val="0.25057922554201301"/>
          <c:h val="0.29224910522548309"/>
        </c:manualLayout>
      </c:layout>
      <c:txPr>
        <a:bodyPr rot="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legend>
    <c:plotVisOnly val="1"/>
    <c:dispBlanksAs val="gap"/>
  </c:chart>
  <c:txPr>
    <a:bodyPr/>
    <a:lstStyle/>
    <a:p>
      <a:pPr>
        <a:defRPr lang="en-US"/>
      </a:pPr>
      <a:endParaRPr lang="es-E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s-ES"/>
  <c:chart>
    <c:title>
      <c:tx>
        <c:rich>
          <a:bodyPr rot="0" spcFirstLastPara="0" vertOverflow="ellipsis" vert="horz" wrap="square" anchor="ctr" anchorCtr="1"/>
          <a:lstStyle/>
          <a:p>
            <a:pPr>
              <a:defRPr lang="en-US" sz="1800" b="1" i="0" u="none" strike="noStrike" kern="1200" baseline="0">
                <a:solidFill>
                  <a:schemeClr val="tx1"/>
                </a:solidFill>
                <a:latin typeface="+mn-lt"/>
                <a:ea typeface="+mn-ea"/>
                <a:cs typeface="+mn-cs"/>
              </a:defRPr>
            </a:pPr>
            <a:r>
              <a:rPr lang="es-ES" altLang="en-US"/>
              <a:t>Masa</a:t>
            </a:r>
            <a:r>
              <a:rPr lang="en-US"/>
              <a:t> de granos por planta</a:t>
            </a:r>
          </a:p>
        </c:rich>
      </c:tx>
      <c:layout/>
      <c:overlay val="1"/>
    </c:title>
    <c:plotArea>
      <c:layout>
        <c:manualLayout>
          <c:layoutTarget val="inner"/>
          <c:xMode val="edge"/>
          <c:yMode val="edge"/>
          <c:x val="9.8571741032371027E-2"/>
          <c:y val="0.16203038256581606"/>
          <c:w val="0.63515175987616901"/>
          <c:h val="0.72693581484132719"/>
        </c:manualLayout>
      </c:layout>
      <c:barChart>
        <c:barDir val="col"/>
        <c:grouping val="clustered"/>
        <c:ser>
          <c:idx val="1"/>
          <c:order val="0"/>
          <c:tx>
            <c:strRef>
              <c:f>Hoja3!$P$139</c:f>
              <c:strCache>
                <c:ptCount val="1"/>
                <c:pt idx="0">
                  <c:v>Control</c:v>
                </c:pt>
              </c:strCache>
            </c:strRef>
          </c:tx>
          <c:errBars>
            <c:errBarType val="both"/>
            <c:errValType val="cust"/>
            <c:plus>
              <c:numRef>
                <c:f>Hoja3!$U$140</c:f>
                <c:numCache>
                  <c:formatCode>General</c:formatCode>
                  <c:ptCount val="1"/>
                  <c:pt idx="0">
                    <c:v>1.35461645317361</c:v>
                  </c:pt>
                </c:numCache>
              </c:numRef>
            </c:plus>
            <c:minus>
              <c:numRef>
                <c:f>Hoja3!$U$140</c:f>
                <c:numCache>
                  <c:formatCode>General</c:formatCode>
                  <c:ptCount val="1"/>
                  <c:pt idx="0">
                    <c:v>1.35461645317361</c:v>
                  </c:pt>
                </c:numCache>
              </c:numRef>
            </c:minus>
          </c:errBars>
          <c:val>
            <c:numRef>
              <c:f>Hoja3!$P$140</c:f>
              <c:numCache>
                <c:formatCode>0.0000</c:formatCode>
                <c:ptCount val="1"/>
                <c:pt idx="0">
                  <c:v>47.178609375000001</c:v>
                </c:pt>
              </c:numCache>
            </c:numRef>
          </c:val>
        </c:ser>
        <c:ser>
          <c:idx val="0"/>
          <c:order val="1"/>
          <c:tx>
            <c:strRef>
              <c:f>Hoja3!$Q$139</c:f>
              <c:strCache>
                <c:ptCount val="1"/>
                <c:pt idx="0">
                  <c:v>Tto a la semilla</c:v>
                </c:pt>
              </c:strCache>
            </c:strRef>
          </c:tx>
          <c:errBars>
            <c:errBarType val="both"/>
            <c:errValType val="cust"/>
            <c:plus>
              <c:numRef>
                <c:f>Hoja3!$V$140</c:f>
                <c:numCache>
                  <c:formatCode>General</c:formatCode>
                  <c:ptCount val="1"/>
                  <c:pt idx="0">
                    <c:v>1.19837970318844</c:v>
                  </c:pt>
                </c:numCache>
              </c:numRef>
            </c:plus>
            <c:minus>
              <c:numRef>
                <c:f>Hoja3!$V$140</c:f>
                <c:numCache>
                  <c:formatCode>General</c:formatCode>
                  <c:ptCount val="1"/>
                  <c:pt idx="0">
                    <c:v>1.19837970318844</c:v>
                  </c:pt>
                </c:numCache>
              </c:numRef>
            </c:minus>
          </c:errBars>
          <c:val>
            <c:numRef>
              <c:f>Hoja3!$Q$140</c:f>
              <c:numCache>
                <c:formatCode>0.0000</c:formatCode>
                <c:ptCount val="1"/>
                <c:pt idx="0">
                  <c:v>51.846015625</c:v>
                </c:pt>
              </c:numCache>
            </c:numRef>
          </c:val>
        </c:ser>
        <c:ser>
          <c:idx val="2"/>
          <c:order val="2"/>
          <c:tx>
            <c:strRef>
              <c:f>Hoja3!$R$139</c:f>
              <c:strCache>
                <c:ptCount val="1"/>
                <c:pt idx="0">
                  <c:v>Tto a la sem+ AF 20</c:v>
                </c:pt>
              </c:strCache>
            </c:strRef>
          </c:tx>
          <c:errBars>
            <c:errBarType val="both"/>
            <c:errValType val="cust"/>
            <c:plus>
              <c:numRef>
                <c:f>Hoja3!$W$140</c:f>
                <c:numCache>
                  <c:formatCode>General</c:formatCode>
                  <c:ptCount val="1"/>
                  <c:pt idx="0">
                    <c:v>0.84117550531002905</c:v>
                  </c:pt>
                </c:numCache>
              </c:numRef>
            </c:plus>
            <c:minus>
              <c:numRef>
                <c:f>Hoja3!$W$140</c:f>
                <c:numCache>
                  <c:formatCode>General</c:formatCode>
                  <c:ptCount val="1"/>
                  <c:pt idx="0">
                    <c:v>0.84117550531002905</c:v>
                  </c:pt>
                </c:numCache>
              </c:numRef>
            </c:minus>
          </c:errBars>
          <c:val>
            <c:numRef>
              <c:f>Hoja3!$R$140</c:f>
              <c:numCache>
                <c:formatCode>0.0000</c:formatCode>
                <c:ptCount val="1"/>
                <c:pt idx="0">
                  <c:v>44.837249999999997</c:v>
                </c:pt>
              </c:numCache>
            </c:numRef>
          </c:val>
        </c:ser>
        <c:ser>
          <c:idx val="3"/>
          <c:order val="3"/>
          <c:tx>
            <c:strRef>
              <c:f>Hoja3!$S$139</c:f>
              <c:strCache>
                <c:ptCount val="1"/>
                <c:pt idx="0">
                  <c:v>Tto a la sem+ AF 40</c:v>
                </c:pt>
              </c:strCache>
            </c:strRef>
          </c:tx>
          <c:errBars>
            <c:errBarType val="both"/>
            <c:errValType val="cust"/>
            <c:plus>
              <c:numRef>
                <c:f>Hoja3!$X$140</c:f>
                <c:numCache>
                  <c:formatCode>General</c:formatCode>
                  <c:ptCount val="1"/>
                  <c:pt idx="0">
                    <c:v>0.83444875977256283</c:v>
                  </c:pt>
                </c:numCache>
              </c:numRef>
            </c:plus>
            <c:minus>
              <c:numRef>
                <c:f>Hoja3!$X$140</c:f>
                <c:numCache>
                  <c:formatCode>General</c:formatCode>
                  <c:ptCount val="1"/>
                  <c:pt idx="0">
                    <c:v>0.83444875977256283</c:v>
                  </c:pt>
                </c:numCache>
              </c:numRef>
            </c:minus>
          </c:errBars>
          <c:val>
            <c:numRef>
              <c:f>Hoja3!$S$140</c:f>
              <c:numCache>
                <c:formatCode>0.0000</c:formatCode>
                <c:ptCount val="1"/>
                <c:pt idx="0">
                  <c:v>47.285015625000014</c:v>
                </c:pt>
              </c:numCache>
            </c:numRef>
          </c:val>
        </c:ser>
        <c:axId val="41927424"/>
        <c:axId val="41928960"/>
      </c:barChart>
      <c:catAx>
        <c:axId val="41927424"/>
        <c:scaling>
          <c:orientation val="minMax"/>
        </c:scaling>
        <c:delete val="1"/>
        <c:axPos val="b"/>
        <c:numFmt formatCode="General" sourceLinked="1"/>
        <c:tickLblPos val="nextTo"/>
        <c:crossAx val="41928960"/>
        <c:crossesAt val="0"/>
        <c:auto val="1"/>
        <c:lblAlgn val="ctr"/>
        <c:lblOffset val="100"/>
      </c:catAx>
      <c:valAx>
        <c:axId val="41928960"/>
        <c:scaling>
          <c:orientation val="minMax"/>
          <c:min val="0"/>
        </c:scaling>
        <c:axPos val="l"/>
        <c:numFmt formatCode="0" sourceLinked="0"/>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crossAx val="41927424"/>
        <c:crosses val="autoZero"/>
        <c:crossBetween val="between"/>
      </c:valAx>
    </c:plotArea>
    <c:legend>
      <c:legendPos val="r"/>
      <c:layout/>
      <c:txPr>
        <a:bodyPr rot="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legend>
    <c:plotVisOnly val="1"/>
    <c:dispBlanksAs val="gap"/>
  </c:chart>
  <c:txPr>
    <a:bodyPr/>
    <a:lstStyle/>
    <a:p>
      <a:pPr>
        <a:defRPr lang="en-US"/>
      </a:pPr>
      <a:endParaRPr lang="es-E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lang val="es-ES"/>
  <c:chart>
    <c:title>
      <c:tx>
        <c:rich>
          <a:bodyPr rot="0" spcFirstLastPara="0" vertOverflow="ellipsis" vert="horz" wrap="square" anchor="ctr" anchorCtr="1"/>
          <a:lstStyle/>
          <a:p>
            <a:pPr>
              <a:defRPr lang="en-US" sz="1800" b="1" i="0" u="none" strike="noStrike" kern="1200" baseline="0">
                <a:solidFill>
                  <a:schemeClr val="tx1"/>
                </a:solidFill>
                <a:latin typeface="+mn-lt"/>
                <a:ea typeface="+mn-ea"/>
                <a:cs typeface="+mn-cs"/>
              </a:defRPr>
            </a:pPr>
            <a:r>
              <a:rPr lang="es-ES" altLang="en-US"/>
              <a:t>Masa</a:t>
            </a:r>
            <a:r>
              <a:rPr lang="en-US"/>
              <a:t> de 1000 granos</a:t>
            </a:r>
          </a:p>
        </c:rich>
      </c:tx>
      <c:layout/>
      <c:overlay val="1"/>
    </c:title>
    <c:plotArea>
      <c:layout>
        <c:manualLayout>
          <c:layoutTarget val="inner"/>
          <c:xMode val="edge"/>
          <c:yMode val="edge"/>
          <c:x val="9.8571741032371027E-2"/>
          <c:y val="0.16203038256581606"/>
          <c:w val="0.63515175987616901"/>
          <c:h val="0.72693581484132719"/>
        </c:manualLayout>
      </c:layout>
      <c:barChart>
        <c:barDir val="col"/>
        <c:grouping val="clustered"/>
        <c:ser>
          <c:idx val="1"/>
          <c:order val="0"/>
          <c:tx>
            <c:strRef>
              <c:f>Hoja3!$B$145</c:f>
              <c:strCache>
                <c:ptCount val="1"/>
                <c:pt idx="0">
                  <c:v>Control</c:v>
                </c:pt>
              </c:strCache>
            </c:strRef>
          </c:tx>
          <c:errBars>
            <c:errBarType val="both"/>
            <c:errValType val="cust"/>
            <c:plus>
              <c:numRef>
                <c:f>Hoja3!$G$146</c:f>
                <c:numCache>
                  <c:formatCode>General</c:formatCode>
                  <c:ptCount val="1"/>
                  <c:pt idx="0">
                    <c:v>2.5327466196789783</c:v>
                  </c:pt>
                </c:numCache>
              </c:numRef>
            </c:plus>
            <c:minus>
              <c:numRef>
                <c:f>Hoja3!$G$146</c:f>
                <c:numCache>
                  <c:formatCode>General</c:formatCode>
                  <c:ptCount val="1"/>
                  <c:pt idx="0">
                    <c:v>2.5327466196789783</c:v>
                  </c:pt>
                </c:numCache>
              </c:numRef>
            </c:minus>
          </c:errBars>
          <c:val>
            <c:numRef>
              <c:f>Hoja3!$B$146</c:f>
              <c:numCache>
                <c:formatCode>General</c:formatCode>
                <c:ptCount val="1"/>
                <c:pt idx="0">
                  <c:v>144.03463636363605</c:v>
                </c:pt>
              </c:numCache>
            </c:numRef>
          </c:val>
        </c:ser>
        <c:ser>
          <c:idx val="0"/>
          <c:order val="1"/>
          <c:tx>
            <c:strRef>
              <c:f>Hoja3!$C$145</c:f>
              <c:strCache>
                <c:ptCount val="1"/>
                <c:pt idx="0">
                  <c:v>Tto a la semilla</c:v>
                </c:pt>
              </c:strCache>
            </c:strRef>
          </c:tx>
          <c:errBars>
            <c:errBarType val="both"/>
            <c:errValType val="cust"/>
            <c:plus>
              <c:numRef>
                <c:f>Hoja3!$H$146</c:f>
                <c:numCache>
                  <c:formatCode>General</c:formatCode>
                  <c:ptCount val="1"/>
                  <c:pt idx="0">
                    <c:v>2.5264052905106791</c:v>
                  </c:pt>
                </c:numCache>
              </c:numRef>
            </c:plus>
            <c:minus>
              <c:numRef>
                <c:f>Hoja3!$H$146</c:f>
                <c:numCache>
                  <c:formatCode>General</c:formatCode>
                  <c:ptCount val="1"/>
                  <c:pt idx="0">
                    <c:v>2.5264052905106791</c:v>
                  </c:pt>
                </c:numCache>
              </c:numRef>
            </c:minus>
          </c:errBars>
          <c:val>
            <c:numRef>
              <c:f>Hoja3!$C$146</c:f>
              <c:numCache>
                <c:formatCode>General</c:formatCode>
                <c:ptCount val="1"/>
                <c:pt idx="0">
                  <c:v>153.05880000000005</c:v>
                </c:pt>
              </c:numCache>
            </c:numRef>
          </c:val>
        </c:ser>
        <c:ser>
          <c:idx val="2"/>
          <c:order val="2"/>
          <c:tx>
            <c:strRef>
              <c:f>Hoja3!$D$145</c:f>
              <c:strCache>
                <c:ptCount val="1"/>
                <c:pt idx="0">
                  <c:v>Tto a la sem+ AF 20</c:v>
                </c:pt>
              </c:strCache>
            </c:strRef>
          </c:tx>
          <c:errBars>
            <c:errBarType val="both"/>
            <c:errValType val="cust"/>
            <c:plus>
              <c:numRef>
                <c:f>Hoja3!$I$146</c:f>
                <c:numCache>
                  <c:formatCode>General</c:formatCode>
                  <c:ptCount val="1"/>
                  <c:pt idx="0">
                    <c:v>1.1055196586300098</c:v>
                  </c:pt>
                </c:numCache>
              </c:numRef>
            </c:plus>
            <c:minus>
              <c:numRef>
                <c:f>Hoja3!$I$146</c:f>
                <c:numCache>
                  <c:formatCode>General</c:formatCode>
                  <c:ptCount val="1"/>
                  <c:pt idx="0">
                    <c:v>1.1055196586300098</c:v>
                  </c:pt>
                </c:numCache>
              </c:numRef>
            </c:minus>
          </c:errBars>
          <c:val>
            <c:numRef>
              <c:f>Hoja3!$D$146</c:f>
              <c:numCache>
                <c:formatCode>General</c:formatCode>
                <c:ptCount val="1"/>
                <c:pt idx="0">
                  <c:v>149.74272999999999</c:v>
                </c:pt>
              </c:numCache>
            </c:numRef>
          </c:val>
        </c:ser>
        <c:ser>
          <c:idx val="3"/>
          <c:order val="3"/>
          <c:tx>
            <c:strRef>
              <c:f>Hoja3!$E$145</c:f>
              <c:strCache>
                <c:ptCount val="1"/>
                <c:pt idx="0">
                  <c:v>Tto a la sem+ AF 40</c:v>
                </c:pt>
              </c:strCache>
            </c:strRef>
          </c:tx>
          <c:errBars>
            <c:errBarType val="both"/>
            <c:errValType val="cust"/>
            <c:plus>
              <c:numRef>
                <c:f>Hoja3!$J$146</c:f>
                <c:numCache>
                  <c:formatCode>General</c:formatCode>
                  <c:ptCount val="1"/>
                  <c:pt idx="0">
                    <c:v>1.4088701769986101</c:v>
                  </c:pt>
                </c:numCache>
              </c:numRef>
            </c:plus>
            <c:minus>
              <c:numRef>
                <c:f>Hoja3!$J$146</c:f>
                <c:numCache>
                  <c:formatCode>General</c:formatCode>
                  <c:ptCount val="1"/>
                  <c:pt idx="0">
                    <c:v>1.4088701769986101</c:v>
                  </c:pt>
                </c:numCache>
              </c:numRef>
            </c:minus>
          </c:errBars>
          <c:val>
            <c:numRef>
              <c:f>Hoja3!$E$146</c:f>
              <c:numCache>
                <c:formatCode>General</c:formatCode>
                <c:ptCount val="1"/>
                <c:pt idx="0">
                  <c:v>155.62350000000001</c:v>
                </c:pt>
              </c:numCache>
            </c:numRef>
          </c:val>
        </c:ser>
        <c:axId val="41991552"/>
        <c:axId val="42009728"/>
      </c:barChart>
      <c:catAx>
        <c:axId val="41991552"/>
        <c:scaling>
          <c:orientation val="minMax"/>
        </c:scaling>
        <c:delete val="1"/>
        <c:axPos val="b"/>
        <c:numFmt formatCode="General" sourceLinked="1"/>
        <c:tickLblPos val="nextTo"/>
        <c:crossAx val="42009728"/>
        <c:crossesAt val="0"/>
        <c:auto val="1"/>
        <c:lblAlgn val="ctr"/>
        <c:lblOffset val="100"/>
      </c:catAx>
      <c:valAx>
        <c:axId val="42009728"/>
        <c:scaling>
          <c:orientation val="minMax"/>
          <c:min val="0"/>
        </c:scaling>
        <c:axPos val="l"/>
        <c:numFmt formatCode="0" sourceLinked="0"/>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crossAx val="41991552"/>
        <c:crosses val="autoZero"/>
        <c:crossBetween val="between"/>
      </c:valAx>
    </c:plotArea>
    <c:legend>
      <c:legendPos val="r"/>
      <c:layout/>
      <c:txPr>
        <a:bodyPr rot="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s-ES"/>
        </a:p>
      </c:txPr>
    </c:legend>
    <c:plotVisOnly val="1"/>
    <c:dispBlanksAs val="gap"/>
  </c:chart>
  <c:txPr>
    <a:bodyPr/>
    <a:lstStyle/>
    <a:p>
      <a:pPr>
        <a:defRPr lang="en-US"/>
      </a:pPr>
      <a:endParaRPr lang="es-ES"/>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0.31707</cdr:x>
      <cdr:y>0.15909</cdr:y>
    </cdr:from>
    <cdr:to>
      <cdr:x>0.39024</cdr:x>
      <cdr:y>0.34091</cdr:y>
    </cdr:to>
    <cdr:sp macro="" textlink="">
      <cdr:nvSpPr>
        <cdr:cNvPr id="2" name="Oval 1"/>
        <cdr:cNvSpPr/>
      </cdr:nvSpPr>
      <cdr:spPr>
        <a:xfrm xmlns:a="http://schemas.openxmlformats.org/drawingml/2006/main">
          <a:off x="1857388" y="500066"/>
          <a:ext cx="428628" cy="571504"/>
        </a:xfrm>
        <a:prstGeom xmlns:a="http://schemas.openxmlformats.org/drawingml/2006/main" prst="ellipse">
          <a:avLst/>
        </a:prstGeom>
        <a:noFill xmlns:a="http://schemas.openxmlformats.org/drawingml/2006/main"/>
        <a:ln xmlns:a="http://schemas.openxmlformats.org/drawingml/2006/main" w="25400" cap="flat" cmpd="sng" algn="ctr">
          <a:solidFill>
            <a:srgbClr val="FF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horz" wrap="none" lIns="45720" tIns="45720" rIns="45720" bIns="45720" rtlCol="0" anchor="ctr" anchorCtr="0">
          <a:normAutofit/>
        </a:bodyPr>
        <a:lstStyle xmlns:a="http://schemas.openxmlformats.org/drawingml/2006/main">
          <a:defPPr>
            <a:defRPr lang="es-ES"/>
          </a:defPPr>
          <a:lvl1pPr marL="0" algn="l" defTabSz="914400" rtl="0" eaLnBrk="1" latinLnBrk="0" hangingPunct="1">
            <a:defRPr sz="1800" kern="1200">
              <a:solidFill>
                <a:sysClr val="window" lastClr="FFFFFF"/>
              </a:solidFill>
              <a:latin typeface="Gill Sans MT"/>
            </a:defRPr>
          </a:lvl1pPr>
          <a:lvl2pPr marL="457200" algn="l" defTabSz="914400" rtl="0" eaLnBrk="1" latinLnBrk="0" hangingPunct="1">
            <a:defRPr sz="1800" kern="1200">
              <a:solidFill>
                <a:sysClr val="window" lastClr="FFFFFF"/>
              </a:solidFill>
              <a:latin typeface="Gill Sans MT"/>
            </a:defRPr>
          </a:lvl2pPr>
          <a:lvl3pPr marL="914400" algn="l" defTabSz="914400" rtl="0" eaLnBrk="1" latinLnBrk="0" hangingPunct="1">
            <a:defRPr sz="1800" kern="1200">
              <a:solidFill>
                <a:sysClr val="window" lastClr="FFFFFF"/>
              </a:solidFill>
              <a:latin typeface="Gill Sans MT"/>
            </a:defRPr>
          </a:lvl3pPr>
          <a:lvl4pPr marL="1371600" algn="l" defTabSz="914400" rtl="0" eaLnBrk="1" latinLnBrk="0" hangingPunct="1">
            <a:defRPr sz="1800" kern="1200">
              <a:solidFill>
                <a:sysClr val="window" lastClr="FFFFFF"/>
              </a:solidFill>
              <a:latin typeface="Gill Sans MT"/>
            </a:defRPr>
          </a:lvl4pPr>
          <a:lvl5pPr marL="1828800" algn="l" defTabSz="914400" rtl="0" eaLnBrk="1" latinLnBrk="0" hangingPunct="1">
            <a:defRPr sz="1800" kern="1200">
              <a:solidFill>
                <a:sysClr val="window" lastClr="FFFFFF"/>
              </a:solidFill>
              <a:latin typeface="Gill Sans MT"/>
            </a:defRPr>
          </a:lvl5pPr>
          <a:lvl6pPr marL="2286000" algn="l" defTabSz="914400" rtl="0" eaLnBrk="1" latinLnBrk="0" hangingPunct="1">
            <a:defRPr sz="1800" kern="1200">
              <a:solidFill>
                <a:sysClr val="window" lastClr="FFFFFF"/>
              </a:solidFill>
              <a:latin typeface="Gill Sans MT"/>
            </a:defRPr>
          </a:lvl6pPr>
          <a:lvl7pPr marL="2743200" algn="l" defTabSz="914400" rtl="0" eaLnBrk="1" latinLnBrk="0" hangingPunct="1">
            <a:defRPr sz="1800" kern="1200">
              <a:solidFill>
                <a:sysClr val="window" lastClr="FFFFFF"/>
              </a:solidFill>
              <a:latin typeface="Gill Sans MT"/>
            </a:defRPr>
          </a:lvl7pPr>
          <a:lvl8pPr marL="3200400" algn="l" defTabSz="914400" rtl="0" eaLnBrk="1" latinLnBrk="0" hangingPunct="1">
            <a:defRPr sz="1800" kern="1200">
              <a:solidFill>
                <a:sysClr val="window" lastClr="FFFFFF"/>
              </a:solidFill>
              <a:latin typeface="Gill Sans MT"/>
            </a:defRPr>
          </a:lvl8pPr>
          <a:lvl9pPr marL="3657600" algn="l" defTabSz="914400" rtl="0" eaLnBrk="1" latinLnBrk="0" hangingPunct="1">
            <a:defRPr sz="1800" kern="1200">
              <a:solidFill>
                <a:sysClr val="window" lastClr="FFFFFF"/>
              </a:solidFill>
              <a:latin typeface="Gill Sans MT"/>
            </a:defRPr>
          </a:lvl9pPr>
        </a:lstStyle>
        <a:p xmlns:a="http://schemas.openxmlformats.org/drawingml/2006/main">
          <a:pPr algn="ctr"/>
          <a:endParaRPr lang="es-ES"/>
        </a:p>
      </cdr:txBody>
    </cdr:sp>
  </cdr:relSizeAnchor>
</c:userShapes>
</file>

<file path=ppt/drawings/drawing2.xml><?xml version="1.0" encoding="utf-8"?>
<c:userShapes xmlns:c="http://schemas.openxmlformats.org/drawingml/2006/chart">
  <cdr:relSizeAnchor xmlns:cdr="http://schemas.openxmlformats.org/drawingml/2006/chartDrawing">
    <cdr:from>
      <cdr:x>0.55409</cdr:x>
      <cdr:y>0.17391</cdr:y>
    </cdr:from>
    <cdr:to>
      <cdr:x>0.62006</cdr:x>
      <cdr:y>0.34783</cdr:y>
    </cdr:to>
    <cdr:sp macro="" textlink="">
      <cdr:nvSpPr>
        <cdr:cNvPr id="2" name="Oval 1"/>
        <cdr:cNvSpPr/>
      </cdr:nvSpPr>
      <cdr:spPr>
        <a:xfrm xmlns:a="http://schemas.openxmlformats.org/drawingml/2006/main">
          <a:off x="3000396" y="571504"/>
          <a:ext cx="357190" cy="571504"/>
        </a:xfrm>
        <a:prstGeom xmlns:a="http://schemas.openxmlformats.org/drawingml/2006/main" prst="ellipse">
          <a:avLst/>
        </a:prstGeom>
        <a:noFill xmlns:a="http://schemas.openxmlformats.org/drawingml/2006/main"/>
        <a:ln xmlns:a="http://schemas.openxmlformats.org/drawingml/2006/main" w="25400" cap="flat" cmpd="sng" algn="ctr">
          <a:solidFill>
            <a:srgbClr val="FF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horz" wrap="none" lIns="45720" tIns="45720" rIns="45720" bIns="45720" rtlCol="0" anchor="ctr" anchorCtr="0">
          <a:normAutofit/>
        </a:bodyPr>
        <a:lstStyle xmlns:a="http://schemas.openxmlformats.org/drawingml/2006/main">
          <a:defPPr>
            <a:defRPr lang="es-ES"/>
          </a:defPPr>
          <a:lvl1pPr marL="0" algn="l" defTabSz="914400" rtl="0" eaLnBrk="1" latinLnBrk="0" hangingPunct="1">
            <a:defRPr sz="1800" kern="1200">
              <a:solidFill>
                <a:sysClr val="window" lastClr="FFFFFF"/>
              </a:solidFill>
              <a:latin typeface="Gill Sans MT"/>
            </a:defRPr>
          </a:lvl1pPr>
          <a:lvl2pPr marL="457200" algn="l" defTabSz="914400" rtl="0" eaLnBrk="1" latinLnBrk="0" hangingPunct="1">
            <a:defRPr sz="1800" kern="1200">
              <a:solidFill>
                <a:sysClr val="window" lastClr="FFFFFF"/>
              </a:solidFill>
              <a:latin typeface="Gill Sans MT"/>
            </a:defRPr>
          </a:lvl2pPr>
          <a:lvl3pPr marL="914400" algn="l" defTabSz="914400" rtl="0" eaLnBrk="1" latinLnBrk="0" hangingPunct="1">
            <a:defRPr sz="1800" kern="1200">
              <a:solidFill>
                <a:sysClr val="window" lastClr="FFFFFF"/>
              </a:solidFill>
              <a:latin typeface="Gill Sans MT"/>
            </a:defRPr>
          </a:lvl3pPr>
          <a:lvl4pPr marL="1371600" algn="l" defTabSz="914400" rtl="0" eaLnBrk="1" latinLnBrk="0" hangingPunct="1">
            <a:defRPr sz="1800" kern="1200">
              <a:solidFill>
                <a:sysClr val="window" lastClr="FFFFFF"/>
              </a:solidFill>
              <a:latin typeface="Gill Sans MT"/>
            </a:defRPr>
          </a:lvl4pPr>
          <a:lvl5pPr marL="1828800" algn="l" defTabSz="914400" rtl="0" eaLnBrk="1" latinLnBrk="0" hangingPunct="1">
            <a:defRPr sz="1800" kern="1200">
              <a:solidFill>
                <a:sysClr val="window" lastClr="FFFFFF"/>
              </a:solidFill>
              <a:latin typeface="Gill Sans MT"/>
            </a:defRPr>
          </a:lvl5pPr>
          <a:lvl6pPr marL="2286000" algn="l" defTabSz="914400" rtl="0" eaLnBrk="1" latinLnBrk="0" hangingPunct="1">
            <a:defRPr sz="1800" kern="1200">
              <a:solidFill>
                <a:sysClr val="window" lastClr="FFFFFF"/>
              </a:solidFill>
              <a:latin typeface="Gill Sans MT"/>
            </a:defRPr>
          </a:lvl6pPr>
          <a:lvl7pPr marL="2743200" algn="l" defTabSz="914400" rtl="0" eaLnBrk="1" latinLnBrk="0" hangingPunct="1">
            <a:defRPr sz="1800" kern="1200">
              <a:solidFill>
                <a:sysClr val="window" lastClr="FFFFFF"/>
              </a:solidFill>
              <a:latin typeface="Gill Sans MT"/>
            </a:defRPr>
          </a:lvl7pPr>
          <a:lvl8pPr marL="3200400" algn="l" defTabSz="914400" rtl="0" eaLnBrk="1" latinLnBrk="0" hangingPunct="1">
            <a:defRPr sz="1800" kern="1200">
              <a:solidFill>
                <a:sysClr val="window" lastClr="FFFFFF"/>
              </a:solidFill>
              <a:latin typeface="Gill Sans MT"/>
            </a:defRPr>
          </a:lvl8pPr>
          <a:lvl9pPr marL="3657600" algn="l" defTabSz="914400" rtl="0" eaLnBrk="1" latinLnBrk="0" hangingPunct="1">
            <a:defRPr sz="1800" kern="1200">
              <a:solidFill>
                <a:sysClr val="window" lastClr="FFFFFF"/>
              </a:solidFill>
              <a:latin typeface="Gill Sans MT"/>
            </a:defRPr>
          </a:lvl9pPr>
        </a:lstStyle>
        <a:p xmlns:a="http://schemas.openxmlformats.org/drawingml/2006/main">
          <a:pPr algn="ctr"/>
          <a:endParaRPr lang="es-E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noEditPoints="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a:p>
            <a:endParaRPr lang="en-US"/>
          </a:p>
        </p:txBody>
      </p:sp>
      <p:sp>
        <p:nvSpPr>
          <p:cNvPr id="3" name="Marcador de posición de fecha 2"/>
          <p:cNvSpPr>
            <a:spLocks noGrp="1" noEditPoints="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a:p>
          <a:p>
            <a:r>
              <a:rPr lang="en-US" smtClean="0"/>
              <a:t>*</a:t>
            </a:r>
            <a:endParaRPr lang="en-US"/>
          </a:p>
        </p:txBody>
      </p:sp>
      <p:sp>
        <p:nvSpPr>
          <p:cNvPr id="4" name="Marcador de posición de imagen de diapositiva 3"/>
          <p:cNvSpPr>
            <a:spLocks noGrp="1" noRot="1" noChangeAspect="1" noEditPoints="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a:p>
          <a:p>
            <a:endParaRPr lang="en-US"/>
          </a:p>
        </p:txBody>
      </p:sp>
      <p:sp>
        <p:nvSpPr>
          <p:cNvPr id="5" name="Marcador de posición de notas 4"/>
          <p:cNvSpPr>
            <a:spLocks noGrp="1" noEditPoints="1"/>
          </p:cNvSpPr>
          <p:nvPr>
            <p:ph type="body" sz="quarter" idx="3"/>
          </p:nvPr>
        </p:nvSpPr>
        <p:spPr>
          <a:xfrm>
            <a:off x="685800" y="4343400"/>
            <a:ext cx="5486400" cy="4114800"/>
          </a:xfrm>
          <a:prstGeom prst="rect">
            <a:avLst/>
          </a:prstGeom>
        </p:spPr>
        <p:txBody>
          <a:bodyPr vert="horz" lIns="91440" tIns="45720" rIns="91440" bIns="45720" rtlCol="0"/>
          <a:lstStyle/>
          <a:p>
            <a:pPr lvl="0"/>
            <a:endParaRPr/>
          </a:p>
          <a:p>
            <a:pPr lvl="0"/>
            <a:r>
              <a:rPr lang="es-ES" altLang="en-US"/>
              <a:t>Haga clic para editar los estilos de texto maestro</a:t>
            </a:r>
            <a:endParaRPr lang="en-US"/>
          </a:p>
          <a:p>
            <a:pPr lvl="1"/>
            <a:r>
              <a:rPr lang="es-ES" altLang="en-US"/>
              <a:t>Segundo nivel</a:t>
            </a:r>
            <a:endParaRPr lang="en-US"/>
          </a:p>
          <a:p>
            <a:pPr lvl="2"/>
            <a:r>
              <a:rPr lang="es-ES" altLang="en-US"/>
              <a:t>Tercer nivel</a:t>
            </a:r>
            <a:endParaRPr lang="en-US"/>
          </a:p>
          <a:p>
            <a:pPr lvl="3"/>
            <a:r>
              <a:rPr lang="es-ES" altLang="en-US"/>
              <a:t>Cuarto nivel</a:t>
            </a:r>
            <a:endParaRPr lang="en-US"/>
          </a:p>
          <a:p>
            <a:pPr lvl="4"/>
            <a:r>
              <a:rPr lang="es-ES" altLang="en-US"/>
              <a:t>Quinto nivel</a:t>
            </a:r>
            <a:endParaRPr lang="en-US"/>
          </a:p>
        </p:txBody>
      </p:sp>
      <p:sp>
        <p:nvSpPr>
          <p:cNvPr id="6" name="Marcador de posición de pie de página 5"/>
          <p:cNvSpPr>
            <a:spLocks noGrp="1" noEditPoints="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a:p>
            <a:endParaRPr lang="en-US"/>
          </a:p>
        </p:txBody>
      </p:sp>
      <p:sp>
        <p:nvSpPr>
          <p:cNvPr id="7" name="Marcador de posición de número de diapositiva 6"/>
          <p:cNvSpPr>
            <a:spLocks noGrp="1" noEditPoints="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endParaRPr/>
          </a:p>
          <a:p>
            <a:r>
              <a:rPr lang="en-US" smtClean="0"/>
              <a:t>#</a:t>
            </a:r>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noEditPoints="1"/>
          </p:cNvSpPr>
          <p:nvPr>
            <p:ph type="sldImg"/>
          </p:nvPr>
        </p:nvSpPr>
        <p:spPr>
          <a:xfrm>
            <a:off x="1143000" y="685800"/>
            <a:ext cx="4572000" cy="3429000"/>
          </a:xfrm>
        </p:spPr>
        <p:txBody>
          <a:bodyPr/>
          <a:lstStyle/>
          <a:p>
            <a:endParaRPr/>
          </a:p>
        </p:txBody>
      </p:sp>
      <p:sp>
        <p:nvSpPr>
          <p:cNvPr id="3" name="Marcador de posición de texto 2"/>
          <p:cNvSpPr>
            <a:spLocks noGrp="1" noEditPoints="1"/>
          </p:cNvSpPr>
          <p:nvPr>
            <p:ph type="body" idx="3"/>
          </p:nvPr>
        </p:nvSpPr>
        <p:spPr/>
        <p:txBody>
          <a:bodyPr/>
          <a:lstStyle/>
          <a:p>
            <a:endParaRPr lang="en-US"/>
          </a:p>
        </p:txBody>
      </p:sp>
      <p:sp>
        <p:nvSpPr>
          <p:cNvPr id="4" name="Marcador de posición de número de diapositiva 3"/>
          <p:cNvSpPr>
            <a:spLocks noGrp="1" noEditPoints="1"/>
          </p:cNvSpPr>
          <p:nvPr>
            <p:ph type="sldNum" sz="quarter" idx="5"/>
          </p:nvPr>
        </p:nvSpPr>
        <p:spPr/>
        <p:txBody>
          <a:bodyPr/>
          <a:lstStyle/>
          <a:p>
            <a:fld id="{40747E7F-C3B9-4F52-83E8-6CAA921339A4}"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4" name="13 Título"/>
          <p:cNvSpPr>
            <a:spLocks noGrp="1" noEditPoints="1"/>
          </p:cNvSpPr>
          <p:nvPr>
            <p:ph type="ctrTitle"/>
          </p:nvPr>
        </p:nvSpPr>
        <p:spPr>
          <a:xfrm>
            <a:off x="1432560" y="359898"/>
            <a:ext cx="7406640" cy="1472184"/>
          </a:xfrm>
        </p:spPr>
        <p:txBody>
          <a:bodyPr anchor="b"/>
          <a:lstStyle>
            <a:lvl1pPr algn="l"/>
          </a:lstStyle>
          <a:p>
            <a:r>
              <a:rPr kumimoji="0" lang="es-ES" smtClean="0"/>
              <a:t>Haga clic para modificar el estilo de título del patrón</a:t>
            </a:r>
            <a:endParaRPr kumimoji="0" lang="en-US"/>
          </a:p>
        </p:txBody>
      </p:sp>
      <p:sp>
        <p:nvSpPr>
          <p:cNvPr id="22" name="21 Subtítulo"/>
          <p:cNvSpPr>
            <a:spLocks noGrp="1" noEditPoints="1"/>
          </p:cNvSpPr>
          <p:nvPr>
            <p:ph type="subTitle" idx="1" hasCustomPrompt="1"/>
          </p:nvPr>
        </p:nvSpPr>
        <p:spPr>
          <a:xfrm>
            <a:off x="1432560" y="1850064"/>
            <a:ext cx="7406640"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lvl="0"/>
            <a:r>
              <a:rPr kumimoji="0" lang="es-ES" smtClean="0"/>
              <a:t>Haga clic para modificar el estilo de subtítulo del patrón</a:t>
            </a:r>
            <a:endParaRPr kumimoji="0" lang="en-US"/>
          </a:p>
        </p:txBody>
      </p:sp>
      <p:sp>
        <p:nvSpPr>
          <p:cNvPr id="7" name="6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20" name="19 Marcador de pie de página"/>
          <p:cNvSpPr>
            <a:spLocks noGrp="1" noEditPoints="1"/>
          </p:cNvSpPr>
          <p:nvPr>
            <p:ph type="ftr" sz="quarter" idx="11"/>
          </p:nvPr>
        </p:nvSpPr>
        <p:spPr/>
        <p:txBody>
          <a:bodyPr/>
          <a:lstStyle/>
          <a:p>
            <a:endParaRPr lang="es-ES"/>
          </a:p>
        </p:txBody>
      </p:sp>
      <p:sp>
        <p:nvSpPr>
          <p:cNvPr id="10" name="9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
        <p:nvSpPr>
          <p:cNvPr id="8" name="7 Elipse"/>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Elipse"/>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noEditPoints="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noEditPoints="1"/>
          </p:cNvSpPr>
          <p:nvPr>
            <p:ph type="body" orient="vert" idx="1" hasCustomPrompt="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5" name="4 Marcador de pie de página"/>
          <p:cNvSpPr>
            <a:spLocks noGrp="1" noEditPoints="1"/>
          </p:cNvSpPr>
          <p:nvPr>
            <p:ph type="ftr" sz="quarter" idx="11"/>
          </p:nvPr>
        </p:nvSpPr>
        <p:spPr/>
        <p:txBody>
          <a:bodyPr/>
          <a:lstStyle/>
          <a:p>
            <a:endParaRPr lang="es-ES"/>
          </a:p>
        </p:txBody>
      </p:sp>
      <p:sp>
        <p:nvSpPr>
          <p:cNvPr id="6" name="5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noEditPoints="1"/>
          </p:cNvSpPr>
          <p:nvPr>
            <p:ph type="title" orient="vert"/>
          </p:nvPr>
        </p:nvSpPr>
        <p:spPr>
          <a:xfrm>
            <a:off x="6858000" y="274639"/>
            <a:ext cx="18288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noEditPoints="1"/>
          </p:cNvSpPr>
          <p:nvPr>
            <p:ph type="body" orient="vert" idx="1" hasCustomPrompt="1"/>
          </p:nvPr>
        </p:nvSpPr>
        <p:spPr>
          <a:xfrm>
            <a:off x="1143000" y="274640"/>
            <a:ext cx="55626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5" name="4 Marcador de pie de página"/>
          <p:cNvSpPr>
            <a:spLocks noGrp="1" noEditPoints="1"/>
          </p:cNvSpPr>
          <p:nvPr>
            <p:ph type="ftr" sz="quarter" idx="11"/>
          </p:nvPr>
        </p:nvSpPr>
        <p:spPr/>
        <p:txBody>
          <a:bodyPr/>
          <a:lstStyle/>
          <a:p>
            <a:endParaRPr lang="es-ES"/>
          </a:p>
        </p:txBody>
      </p:sp>
      <p:sp>
        <p:nvSpPr>
          <p:cNvPr id="6" name="5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noEditPoints="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noEditPoints="1"/>
          </p:cNvSpPr>
          <p:nvPr>
            <p:ph idx="1" hasCustomPrompt="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5" name="4 Marcador de pie de página"/>
          <p:cNvSpPr>
            <a:spLocks noGrp="1" noEditPoints="1"/>
          </p:cNvSpPr>
          <p:nvPr>
            <p:ph type="ftr" sz="quarter" idx="11"/>
          </p:nvPr>
        </p:nvSpPr>
        <p:spPr/>
        <p:txBody>
          <a:bodyPr/>
          <a:lstStyle/>
          <a:p>
            <a:endParaRPr lang="es-ES"/>
          </a:p>
        </p:txBody>
      </p:sp>
      <p:sp>
        <p:nvSpPr>
          <p:cNvPr id="6" name="5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6 Rectángulo"/>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noEditPoints="1"/>
          </p:cNvSpPr>
          <p:nvPr>
            <p:ph type="title"/>
          </p:nvPr>
        </p:nvSpPr>
        <p:spPr>
          <a:xfrm>
            <a:off x="2578392" y="2600325"/>
            <a:ext cx="6400800" cy="2286000"/>
          </a:xfrm>
        </p:spPr>
        <p:txBody>
          <a:bodyPr anchor="t"/>
          <a:lstStyle>
            <a:lvl1pPr algn="l">
              <a:lnSpc>
                <a:spcPts val="4500"/>
              </a:lnSpc>
              <a:buNone/>
              <a:defRPr sz="4000" b="1" cap="all"/>
            </a:lvl1pPr>
          </a:lstStyle>
          <a:p>
            <a:r>
              <a:rPr kumimoji="0" lang="es-ES" smtClean="0"/>
              <a:t>Haga clic para modificar el estilo de título del patrón</a:t>
            </a:r>
            <a:endParaRPr kumimoji="0" lang="en-US"/>
          </a:p>
        </p:txBody>
      </p:sp>
      <p:sp>
        <p:nvSpPr>
          <p:cNvPr id="3" name="2 Marcador de texto"/>
          <p:cNvSpPr>
            <a:spLocks noGrp="1" noEditPoints="1"/>
          </p:cNvSpPr>
          <p:nvPr>
            <p:ph type="body" idx="1" hasCustomPrompt="1"/>
          </p:nvPr>
        </p:nvSpPr>
        <p:spPr>
          <a:xfrm>
            <a:off x="2578392" y="1066800"/>
            <a:ext cx="6400800" cy="1509712"/>
          </a:xfrm>
        </p:spPr>
        <p:txBody>
          <a:bodyPr anchor="b"/>
          <a:lstStyle>
            <a:lvl1pPr marL="18415"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5" name="4 Marcador de pie de página"/>
          <p:cNvSpPr>
            <a:spLocks noGrp="1" noEditPoints="1"/>
          </p:cNvSpPr>
          <p:nvPr>
            <p:ph type="ftr" sz="quarter" idx="11"/>
          </p:nvPr>
        </p:nvSpPr>
        <p:spPr/>
        <p:txBody>
          <a:bodyPr/>
          <a:lstStyle/>
          <a:p>
            <a:endParaRPr lang="es-ES"/>
          </a:p>
        </p:txBody>
      </p:sp>
      <p:sp>
        <p:nvSpPr>
          <p:cNvPr id="6" name="5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
        <p:nvSpPr>
          <p:cNvPr id="10" name="9 Rectángulo"/>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Elipse"/>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Elipse"/>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noEditPoints="1"/>
          </p:cNvSpPr>
          <p:nvPr>
            <p:ph type="title"/>
          </p:nvPr>
        </p:nvSpPr>
        <p:spPr>
          <a:xfrm>
            <a:off x="1435608" y="274320"/>
            <a:ext cx="7498080" cy="1143000"/>
          </a:xfrm>
        </p:spPr>
        <p:txBody>
          <a:bodyPr/>
          <a:lstStyle/>
          <a:p>
            <a:r>
              <a:rPr kumimoji="0" lang="es-ES" smtClean="0"/>
              <a:t>Haga clic para modificar el estilo de título del patrón</a:t>
            </a:r>
            <a:endParaRPr kumimoji="0" lang="en-US"/>
          </a:p>
        </p:txBody>
      </p:sp>
      <p:sp>
        <p:nvSpPr>
          <p:cNvPr id="3" name="2 Marcador de contenido"/>
          <p:cNvSpPr>
            <a:spLocks noGrp="1" noEditPoints="1"/>
          </p:cNvSpPr>
          <p:nvPr>
            <p:ph sz="half" idx="1" hasCustomPrompt="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noEditPoints="1"/>
          </p:cNvSpPr>
          <p:nvPr>
            <p:ph sz="half" idx="2" hasCustomPrompt="1"/>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6" name="5 Marcador de pie de página"/>
          <p:cNvSpPr>
            <a:spLocks noGrp="1" noEditPoints="1"/>
          </p:cNvSpPr>
          <p:nvPr>
            <p:ph type="ftr" sz="quarter" idx="11"/>
          </p:nvPr>
        </p:nvSpPr>
        <p:spPr/>
        <p:txBody>
          <a:bodyPr/>
          <a:lstStyle/>
          <a:p>
            <a:endParaRPr lang="es-ES"/>
          </a:p>
        </p:txBody>
      </p:sp>
      <p:sp>
        <p:nvSpPr>
          <p:cNvPr id="7" name="6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noEditPoints="1"/>
          </p:cNvSpPr>
          <p:nvPr>
            <p:ph type="title"/>
          </p:nvPr>
        </p:nvSpPr>
        <p:spPr>
          <a:xfrm>
            <a:off x="457200" y="5160336"/>
            <a:ext cx="8229600" cy="1143000"/>
          </a:xfrm>
        </p:spPr>
        <p:txBody>
          <a:bodyPr anchor="ctr"/>
          <a:lstStyle>
            <a:lvl1pPr algn="ctr">
              <a:defRPr sz="4500" b="1" cap="none" baseline="0"/>
            </a:lvl1pPr>
          </a:lstStyle>
          <a:p>
            <a:r>
              <a:rPr kumimoji="0" lang="es-ES" smtClean="0"/>
              <a:t>Haga clic para modificar el estilo de título del patrón</a:t>
            </a:r>
            <a:endParaRPr kumimoji="0" lang="en-US"/>
          </a:p>
        </p:txBody>
      </p:sp>
      <p:sp>
        <p:nvSpPr>
          <p:cNvPr id="3" name="2 Marcador de texto"/>
          <p:cNvSpPr>
            <a:spLocks noGrp="1" noEditPoints="1"/>
          </p:cNvSpPr>
          <p:nvPr>
            <p:ph type="body" idx="1" hasCustomPrompt="1"/>
          </p:nvPr>
        </p:nvSpPr>
        <p:spPr>
          <a:xfrm>
            <a:off x="457200" y="328278"/>
            <a:ext cx="4023360" cy="640080"/>
          </a:xfrm>
          <a:solidFill>
            <a:schemeClr val="bg1"/>
          </a:solidFill>
          <a:ln w="10795">
            <a:solidFill>
              <a:schemeClr val="bg1"/>
            </a:solidFill>
            <a:miter lim="800000"/>
          </a:ln>
        </p:spPr>
        <p:txBody>
          <a:bodyPr anchor="ctr"/>
          <a:lstStyle>
            <a:lvl1pPr marL="64135"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noEditPoints="1"/>
          </p:cNvSpPr>
          <p:nvPr>
            <p:ph type="body" sz="half" idx="3" hasCustomPrompt="1"/>
          </p:nvPr>
        </p:nvSpPr>
        <p:spPr>
          <a:xfrm>
            <a:off x="4663440" y="328278"/>
            <a:ext cx="4023360" cy="640080"/>
          </a:xfrm>
          <a:solidFill>
            <a:schemeClr val="bg1"/>
          </a:solidFill>
          <a:ln w="10795">
            <a:solidFill>
              <a:schemeClr val="bg1"/>
            </a:solidFill>
            <a:miter lim="800000"/>
          </a:ln>
        </p:spPr>
        <p:txBody>
          <a:bodyPr anchor="ctr"/>
          <a:lstStyle>
            <a:lvl1pPr marL="64135"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noEditPoints="1"/>
          </p:cNvSpPr>
          <p:nvPr>
            <p:ph sz="quarter" idx="2" hasCustomPrompt="1"/>
          </p:nvPr>
        </p:nvSpPr>
        <p:spPr>
          <a:xfrm>
            <a:off x="457200" y="969336"/>
            <a:ext cx="4023360" cy="4114800"/>
          </a:xfrm>
          <a:ln w="10795">
            <a:solidFill>
              <a:schemeClr val="bg1"/>
            </a:solidFill>
            <a:prstDash val="dash"/>
            <a:miter lim="800000"/>
          </a:ln>
        </p:spPr>
        <p:txBody>
          <a:bodyPr/>
          <a:lstStyle>
            <a:lvl1pPr marL="393065"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noEditPoints="1"/>
          </p:cNvSpPr>
          <p:nvPr>
            <p:ph sz="quarter" idx="4" hasCustomPrompt="1"/>
          </p:nvPr>
        </p:nvSpPr>
        <p:spPr>
          <a:xfrm>
            <a:off x="4663440" y="969336"/>
            <a:ext cx="4023360" cy="4114800"/>
          </a:xfrm>
          <a:ln w="10795">
            <a:solidFill>
              <a:schemeClr val="bg1"/>
            </a:solidFill>
            <a:prstDash val="dash"/>
            <a:miter lim="800000"/>
          </a:ln>
        </p:spPr>
        <p:txBody>
          <a:bodyPr/>
          <a:lstStyle>
            <a:lvl1pPr marL="393065"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8" name="7 Marcador de pie de página"/>
          <p:cNvSpPr>
            <a:spLocks noGrp="1" noEditPoints="1"/>
          </p:cNvSpPr>
          <p:nvPr>
            <p:ph type="ftr" sz="quarter" idx="11"/>
          </p:nvPr>
        </p:nvSpPr>
        <p:spPr/>
        <p:txBody>
          <a:bodyPr/>
          <a:lstStyle/>
          <a:p>
            <a:endParaRPr lang="es-ES"/>
          </a:p>
        </p:txBody>
      </p:sp>
      <p:sp>
        <p:nvSpPr>
          <p:cNvPr id="9" name="8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noEditPoints="1"/>
          </p:cNvSpPr>
          <p:nvPr>
            <p:ph type="title"/>
          </p:nvPr>
        </p:nvSpPr>
        <p:spPr>
          <a:xfrm>
            <a:off x="1435608" y="274320"/>
            <a:ext cx="7498080" cy="1143000"/>
          </a:xfrm>
        </p:spPr>
        <p:txBody>
          <a:bodyPr anchor="ctr"/>
          <a:lstStyle/>
          <a:p>
            <a:r>
              <a:rPr kumimoji="0" lang="es-ES" smtClean="0"/>
              <a:t>Haga clic para modificar el estilo de título del patrón</a:t>
            </a:r>
            <a:endParaRPr kumimoji="0" lang="en-US"/>
          </a:p>
        </p:txBody>
      </p:sp>
      <p:sp>
        <p:nvSpPr>
          <p:cNvPr id="3" name="2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4" name="3 Marcador de pie de página"/>
          <p:cNvSpPr>
            <a:spLocks noGrp="1" noEditPoints="1"/>
          </p:cNvSpPr>
          <p:nvPr>
            <p:ph type="ftr" sz="quarter" idx="11"/>
          </p:nvPr>
        </p:nvSpPr>
        <p:spPr/>
        <p:txBody>
          <a:bodyPr/>
          <a:lstStyle/>
          <a:p>
            <a:endParaRPr lang="es-ES"/>
          </a:p>
        </p:txBody>
      </p:sp>
      <p:sp>
        <p:nvSpPr>
          <p:cNvPr id="5" name="4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5" name="4 Rectángulo"/>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3" name="2 Marcador de pie de página"/>
          <p:cNvSpPr>
            <a:spLocks noGrp="1" noEditPoints="1"/>
          </p:cNvSpPr>
          <p:nvPr>
            <p:ph type="ftr" sz="quarter" idx="11"/>
          </p:nvPr>
        </p:nvSpPr>
        <p:spPr/>
        <p:txBody>
          <a:bodyPr/>
          <a:lstStyle/>
          <a:p>
            <a:endParaRPr lang="es-ES"/>
          </a:p>
        </p:txBody>
      </p:sp>
      <p:sp>
        <p:nvSpPr>
          <p:cNvPr id="4" name="3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
        <p:nvSpPr>
          <p:cNvPr id="6" name="5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noEditPoints="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kumimoji="0" lang="es-ES" smtClean="0"/>
              <a:t>Haga clic para modificar el estilo de título del patrón</a:t>
            </a:r>
            <a:endParaRPr kumimoji="0" lang="en-US"/>
          </a:p>
        </p:txBody>
      </p:sp>
      <p:sp>
        <p:nvSpPr>
          <p:cNvPr id="3" name="2 Marcador de texto"/>
          <p:cNvSpPr>
            <a:spLocks noGrp="1" noEditPoints="1"/>
          </p:cNvSpPr>
          <p:nvPr>
            <p:ph type="body" idx="2" hasCustomPrompt="1"/>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noEditPoints="1"/>
          </p:cNvSpPr>
          <p:nvPr>
            <p:ph sz="half" idx="1" hasCustomPrompt="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6" name="5 Marcador de pie de página"/>
          <p:cNvSpPr>
            <a:spLocks noGrp="1" noEditPoints="1"/>
          </p:cNvSpPr>
          <p:nvPr>
            <p:ph type="ftr" sz="quarter" idx="11"/>
          </p:nvPr>
        </p:nvSpPr>
        <p:spPr/>
        <p:txBody>
          <a:bodyPr/>
          <a:lstStyle/>
          <a:p>
            <a:endParaRPr lang="es-ES"/>
          </a:p>
        </p:txBody>
      </p:sp>
      <p:sp>
        <p:nvSpPr>
          <p:cNvPr id="7" name="6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noEditPoints="1"/>
          </p:cNvSpPr>
          <p:nvPr>
            <p:ph type="title"/>
          </p:nvPr>
        </p:nvSpPr>
        <p:spPr>
          <a:xfrm>
            <a:off x="5886896" y="1066800"/>
            <a:ext cx="2743200" cy="1981200"/>
          </a:xfrm>
        </p:spPr>
        <p:txBody>
          <a:bodyPr anchor="b">
            <a:noAutofit/>
          </a:bodyPr>
          <a:lstStyle>
            <a:lvl1pPr algn="l">
              <a:buNone/>
              <a:defRPr sz="2100" b="1">
                <a:effectLst/>
              </a:defRPr>
            </a:lvl1pPr>
          </a:lstStyle>
          <a:p>
            <a:r>
              <a:rPr kumimoji="0" lang="es-ES" smtClean="0"/>
              <a:t>Haga clic para modificar el estilo de título del patrón</a:t>
            </a:r>
            <a:endParaRPr kumimoji="0" lang="en-US"/>
          </a:p>
        </p:txBody>
      </p:sp>
      <p:sp>
        <p:nvSpPr>
          <p:cNvPr id="5" name="4 Marcador de fecha"/>
          <p:cNvSpPr>
            <a:spLocks noGrp="1" noEditPoints="1"/>
          </p:cNvSpPr>
          <p:nvPr>
            <p:ph type="dt" sz="half" idx="10"/>
          </p:nvPr>
        </p:nvSpPr>
        <p:spPr/>
        <p:txBody>
          <a:bodyPr/>
          <a:lstStyle/>
          <a:p>
            <a:fld id="{D600D058-ECC7-46D5-B534-E961F7B8B777}" type="datetimeFigureOut">
              <a:rPr lang="es-ES" smtClean="0"/>
              <a:pPr/>
              <a:t>14/11/2022</a:t>
            </a:fld>
            <a:endParaRPr lang="es-ES"/>
          </a:p>
        </p:txBody>
      </p:sp>
      <p:sp>
        <p:nvSpPr>
          <p:cNvPr id="6" name="5 Marcador de pie de página"/>
          <p:cNvSpPr>
            <a:spLocks noGrp="1" noEditPoints="1"/>
          </p:cNvSpPr>
          <p:nvPr>
            <p:ph type="ftr" sz="quarter" idx="11"/>
          </p:nvPr>
        </p:nvSpPr>
        <p:spPr/>
        <p:txBody>
          <a:bodyPr/>
          <a:lstStyle/>
          <a:p>
            <a:endParaRPr lang="es-ES"/>
          </a:p>
        </p:txBody>
      </p:sp>
      <p:sp>
        <p:nvSpPr>
          <p:cNvPr id="7" name="6 Marcador de número de diapositiva"/>
          <p:cNvSpPr>
            <a:spLocks noGrp="1" noEditPoints="1"/>
          </p:cNvSpPr>
          <p:nvPr>
            <p:ph type="sldNum" sz="quarter" idx="12"/>
          </p:nvPr>
        </p:nvSpPr>
        <p:spPr/>
        <p:txBody>
          <a:bodyPr/>
          <a:lstStyle/>
          <a:p>
            <a:fld id="{4D4C00F2-7FA5-4FFE-BF28-55FA59F333E8}" type="slidenum">
              <a:rPr lang="es-ES" smtClean="0"/>
              <a:pPr/>
              <a:t>‹Nº›</a:t>
            </a:fld>
            <a:endParaRPr lang="es-ES"/>
          </a:p>
        </p:txBody>
      </p:sp>
      <p:sp>
        <p:nvSpPr>
          <p:cNvPr id="8" name="7 Rectángulo"/>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210"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Marcador de posición de imagen"/>
          <p:cNvSpPr>
            <a:spLocks noGrp="1" noEditPoints="1"/>
          </p:cNvSpPr>
          <p:nvPr>
            <p:ph type="pic" idx="1"/>
          </p:nvPr>
        </p:nvSpPr>
        <p:spPr>
          <a:xfrm>
            <a:off x="838200" y="1143003"/>
            <a:ext cx="4419600" cy="3514531"/>
          </a:xfrm>
          <a:solidFill>
            <a:schemeClr val="bg2"/>
          </a:solidFill>
          <a:ln w="127000">
            <a:noFill/>
            <a:miter lim="800000"/>
          </a:ln>
          <a:effectLst/>
        </p:spPr>
        <p:txBody>
          <a:bodyPr lIns="91440" tIns="274320" anchor="t"/>
          <a:lstStyle>
            <a:lvl1pPr indent="0">
              <a:buNone/>
              <a:defRPr sz="3200"/>
            </a:lvl1pPr>
          </a:lstStyle>
          <a:p>
            <a:pPr marL="0" lvl="0" algn="l" eaLnBrk="1" latinLnBrk="0" hangingPunct="1"/>
            <a:r>
              <a:rPr kumimoji="0" lang="es-ES" smtClean="0"/>
              <a:t>Haga clic en el icono para agregar una imagen</a:t>
            </a:r>
            <a:endParaRPr kumimoji="0" lang="en-US" dirty="0"/>
          </a:p>
        </p:txBody>
      </p:sp>
      <p:sp>
        <p:nvSpPr>
          <p:cNvPr id="9" name="8 Proceso"/>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Proceso"/>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arcador de texto"/>
          <p:cNvSpPr>
            <a:spLocks noGrp="1" noEditPoints="1"/>
          </p:cNvSpPr>
          <p:nvPr>
            <p:ph type="body" sz="half" idx="2" hasCustomPrompt="1"/>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7" name="6 Circular"/>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Elipse"/>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Anillo"/>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Marcador de título"/>
          <p:cNvSpPr>
            <a:spLocks noGrp="1" noEditPoints="1"/>
          </p:cNvSpPr>
          <p:nvPr>
            <p:ph type="title"/>
          </p:nvPr>
        </p:nvSpPr>
        <p:spPr>
          <a:xfrm>
            <a:off x="1435608" y="274638"/>
            <a:ext cx="7498080" cy="1143000"/>
          </a:xfrm>
          <a:prstGeom prst="rect">
            <a:avLst/>
          </a:prstGeom>
        </p:spPr>
        <p:txBody>
          <a:bodyPr anchor="ctr">
            <a:normAutofit/>
          </a:bodyPr>
          <a:lstStyle/>
          <a:p>
            <a:r>
              <a:rPr kumimoji="0" lang="es-ES" smtClean="0"/>
              <a:t>Haga clic para modificar el estilo de título del patrón</a:t>
            </a:r>
            <a:endParaRPr kumimoji="0" lang="en-US"/>
          </a:p>
        </p:txBody>
      </p:sp>
      <p:sp>
        <p:nvSpPr>
          <p:cNvPr id="9" name="8 Marcador de texto"/>
          <p:cNvSpPr>
            <a:spLocks noGrp="1" noEditPoints="1"/>
          </p:cNvSpPr>
          <p:nvPr>
            <p:ph type="body" idx="1"/>
          </p:nvPr>
        </p:nvSpPr>
        <p:spPr>
          <a:xfrm>
            <a:off x="1435608" y="1447800"/>
            <a:ext cx="7498080" cy="4800600"/>
          </a:xfrm>
          <a:prstGeom prst="rect">
            <a:avLst/>
          </a:prstGeom>
        </p:spPr>
        <p:txBody>
          <a:bodyPr>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4" name="23 Marcador de fecha"/>
          <p:cNvSpPr>
            <a:spLocks noGrp="1" noEditPoints="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lstStyle>
          <a:p>
            <a:fld id="{D600D058-ECC7-46D5-B534-E961F7B8B777}" type="datetimeFigureOut">
              <a:rPr lang="es-ES" smtClean="0"/>
              <a:pPr/>
              <a:t>14/11/2022</a:t>
            </a:fld>
            <a:endParaRPr lang="es-ES"/>
          </a:p>
        </p:txBody>
      </p:sp>
      <p:sp>
        <p:nvSpPr>
          <p:cNvPr id="10" name="9 Marcador de pie de página"/>
          <p:cNvSpPr>
            <a:spLocks noGrp="1" noEditPoints="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lstStyle>
          <a:p>
            <a:endParaRPr lang="es-ES"/>
          </a:p>
        </p:txBody>
      </p:sp>
      <p:sp>
        <p:nvSpPr>
          <p:cNvPr id="22" name="21 Marcador de número de diapositiva"/>
          <p:cNvSpPr>
            <a:spLocks noGrp="1" noEditPoints="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lstStyle>
          <a:p>
            <a:fld id="{4D4C00F2-7FA5-4FFE-BF28-55FA59F333E8}" type="slidenum">
              <a:rPr lang="es-ES" smtClean="0"/>
              <a:pPr/>
              <a:t>‹Nº›</a:t>
            </a:fld>
            <a:endParaRPr lang="es-ES"/>
          </a:p>
        </p:txBody>
      </p:sp>
      <p:sp>
        <p:nvSpPr>
          <p:cNvPr id="15" name="14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p:titleStyle>
    <p:bodyStyle>
      <a:lvl1pPr marL="365760" indent="-283210"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490" algn="l" rtl="0" eaLnBrk="1" latinLnBrk="0" hangingPunct="1">
        <a:lnSpc>
          <a:spcPct val="100000"/>
        </a:lnSpc>
        <a:spcBef>
          <a:spcPts val="550"/>
        </a:spcBef>
        <a:buClr>
          <a:schemeClr val="accent1"/>
        </a:buClr>
        <a:buFont typeface="Verdana" panose="020B0604030504040204"/>
        <a:buChar char="◦"/>
        <a:defRPr kumimoji="0" sz="2800" kern="1200">
          <a:solidFill>
            <a:schemeClr val="tx1"/>
          </a:solidFill>
          <a:latin typeface="+mn-lt"/>
          <a:ea typeface="+mn-ea"/>
          <a:cs typeface="+mn-cs"/>
        </a:defRPr>
      </a:lvl2pPr>
      <a:lvl3pPr marL="887095"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990"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575"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8945"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425"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142976" y="3857628"/>
            <a:ext cx="8215370" cy="1631216"/>
          </a:xfrm>
          <a:prstGeom prst="rect">
            <a:avLst/>
          </a:prstGeom>
        </p:spPr>
        <p:txBody>
          <a:bodyPr wrap="square">
            <a:spAutoFit/>
          </a:bodyPr>
          <a:lstStyle/>
          <a:p>
            <a:r>
              <a:rPr lang="es-ES" sz="2000" b="1" dirty="0" smtClean="0">
                <a:latin typeface="Book Antiqua" pitchFamily="18" charset="0"/>
              </a:rPr>
              <a:t>Autores:</a:t>
            </a:r>
            <a:r>
              <a:rPr lang="es-ES" sz="2000" dirty="0" smtClean="0">
                <a:latin typeface="Book Antiqua" pitchFamily="18" charset="0"/>
              </a:rPr>
              <a:t> </a:t>
            </a:r>
            <a:r>
              <a:rPr lang="es-ES" sz="2000" dirty="0" err="1" smtClean="0">
                <a:latin typeface="Book Antiqua" pitchFamily="18" charset="0"/>
              </a:rPr>
              <a:t>Lisbel</a:t>
            </a:r>
            <a:r>
              <a:rPr lang="es-ES" sz="2000" dirty="0" smtClean="0">
                <a:latin typeface="Book Antiqua" pitchFamily="18" charset="0"/>
              </a:rPr>
              <a:t> Martínez González </a:t>
            </a:r>
          </a:p>
          <a:p>
            <a:r>
              <a:rPr lang="es-ES" sz="2000" dirty="0" smtClean="0">
                <a:latin typeface="Book Antiqua" pitchFamily="18" charset="0"/>
              </a:rPr>
              <a:t>                </a:t>
            </a:r>
            <a:r>
              <a:rPr lang="es-ES" sz="2000" dirty="0" err="1" smtClean="0">
                <a:latin typeface="Book Antiqua" pitchFamily="18" charset="0"/>
              </a:rPr>
              <a:t>Geydi</a:t>
            </a:r>
            <a:r>
              <a:rPr lang="es-ES" sz="2000" dirty="0" smtClean="0">
                <a:latin typeface="Book Antiqua" pitchFamily="18" charset="0"/>
              </a:rPr>
              <a:t> Pérez Domínguez, </a:t>
            </a:r>
          </a:p>
          <a:p>
            <a:r>
              <a:rPr lang="es-ES" sz="2000" dirty="0" smtClean="0">
                <a:latin typeface="Book Antiqua" pitchFamily="18" charset="0"/>
              </a:rPr>
              <a:t>               </a:t>
            </a:r>
            <a:r>
              <a:rPr lang="es-ES" sz="2000" dirty="0" err="1" smtClean="0">
                <a:latin typeface="Book Antiqua" pitchFamily="18" charset="0"/>
              </a:rPr>
              <a:t>Anaysa</a:t>
            </a:r>
            <a:r>
              <a:rPr lang="es-ES" sz="2000" dirty="0" smtClean="0">
                <a:latin typeface="Book Antiqua" pitchFamily="18" charset="0"/>
              </a:rPr>
              <a:t>  Gutiérrez Almeida </a:t>
            </a:r>
          </a:p>
          <a:p>
            <a:r>
              <a:rPr lang="es-ES" sz="2000" dirty="0" smtClean="0">
                <a:latin typeface="Book Antiqua" pitchFamily="18" charset="0"/>
              </a:rPr>
              <a:t>               </a:t>
            </a:r>
            <a:r>
              <a:rPr lang="es-ES" sz="2000" dirty="0" err="1" smtClean="0">
                <a:latin typeface="Book Antiqua" pitchFamily="18" charset="0"/>
              </a:rPr>
              <a:t>Yanelis</a:t>
            </a:r>
            <a:r>
              <a:rPr lang="es-ES" sz="2000" dirty="0" smtClean="0">
                <a:latin typeface="Book Antiqua" pitchFamily="18" charset="0"/>
              </a:rPr>
              <a:t> Reyes Guerrero</a:t>
            </a:r>
          </a:p>
          <a:p>
            <a:r>
              <a:rPr lang="es-ES" sz="2000" dirty="0" smtClean="0">
                <a:latin typeface="Book Antiqua" pitchFamily="18" charset="0"/>
              </a:rPr>
              <a:t>               Miriam Núñez Vázquez</a:t>
            </a:r>
          </a:p>
        </p:txBody>
      </p:sp>
      <p:sp>
        <p:nvSpPr>
          <p:cNvPr id="9" name="8 Rectángulo"/>
          <p:cNvSpPr/>
          <p:nvPr/>
        </p:nvSpPr>
        <p:spPr>
          <a:xfrm>
            <a:off x="4572000" y="6211669"/>
            <a:ext cx="4572000" cy="646331"/>
          </a:xfrm>
          <a:prstGeom prst="rect">
            <a:avLst/>
          </a:prstGeom>
        </p:spPr>
        <p:txBody>
          <a:bodyPr>
            <a:spAutoFit/>
          </a:bodyPr>
          <a:lstStyle/>
          <a:p>
            <a:r>
              <a:rPr lang="es-ES" dirty="0" smtClean="0">
                <a:latin typeface="Book Antiqua" pitchFamily="18" charset="0"/>
                <a:cs typeface="Arial" panose="020B0604020202020204" pitchFamily="34" charset="0"/>
              </a:rPr>
              <a:t>Mayabeque</a:t>
            </a:r>
          </a:p>
          <a:p>
            <a:r>
              <a:rPr lang="es-ES" dirty="0" smtClean="0">
                <a:latin typeface="Book Antiqua" pitchFamily="18" charset="0"/>
                <a:cs typeface="Arial" panose="020B0604020202020204" pitchFamily="34" charset="0"/>
              </a:rPr>
              <a:t>     2022</a:t>
            </a:r>
            <a:endParaRPr lang="es-ES" dirty="0">
              <a:latin typeface="Book Antiqua" pitchFamily="18" charset="0"/>
              <a:cs typeface="Arial" panose="020B0604020202020204" pitchFamily="34" charset="0"/>
            </a:endParaRPr>
          </a:p>
        </p:txBody>
      </p:sp>
      <p:sp>
        <p:nvSpPr>
          <p:cNvPr id="11266" name="AutoShape 2" descr="http://mail.inca.edu.cu/service/home/~/uuuu.jpg?auth=co&amp;loc=es&amp;id=19026&amp;part=2"/>
          <p:cNvSpPr>
            <a:spLocks noChangeAspect="1" noChangeArrowheads="1"/>
          </p:cNvSpPr>
          <p:nvPr/>
        </p:nvSpPr>
        <p:spPr bwMode="auto">
          <a:xfrm>
            <a:off x="155575" y="-144463"/>
            <a:ext cx="304800" cy="304801"/>
          </a:xfrm>
          <a:prstGeom prst="rect">
            <a:avLst/>
          </a:prstGeom>
          <a:noFill/>
        </p:spPr>
        <p:txBody>
          <a:bodyPr vert="horz" wrap="square" lIns="91440" tIns="45720" rIns="91440" bIns="45720" anchor="t"/>
          <a:lstStyle/>
          <a:p>
            <a:endParaRPr lang="es-ES"/>
          </a:p>
        </p:txBody>
      </p:sp>
      <p:sp>
        <p:nvSpPr>
          <p:cNvPr id="11268" name="AutoShape 4" descr="http://mail.inca.edu.cu/service/home/~/uuuu.jpg?auth=co&amp;loc=es&amp;id=19026&amp;part=2"/>
          <p:cNvSpPr>
            <a:spLocks noChangeAspect="1" noChangeArrowheads="1"/>
          </p:cNvSpPr>
          <p:nvPr/>
        </p:nvSpPr>
        <p:spPr bwMode="auto">
          <a:xfrm>
            <a:off x="155575" y="-144463"/>
            <a:ext cx="304800" cy="304801"/>
          </a:xfrm>
          <a:prstGeom prst="rect">
            <a:avLst/>
          </a:prstGeom>
          <a:noFill/>
        </p:spPr>
        <p:txBody>
          <a:bodyPr vert="horz" wrap="square" lIns="91440" tIns="45720" rIns="91440" bIns="45720" anchor="t"/>
          <a:lstStyle/>
          <a:p>
            <a:endParaRPr lang="es-ES"/>
          </a:p>
        </p:txBody>
      </p:sp>
      <p:pic>
        <p:nvPicPr>
          <p:cNvPr id="11269" name="Picture 5"/>
          <p:cNvPicPr>
            <a:picLocks noChangeAspect="1" noChangeArrowheads="1"/>
          </p:cNvPicPr>
          <p:nvPr/>
        </p:nvPicPr>
        <p:blipFill>
          <a:blip r:embed="rId3"/>
          <a:srcRect/>
          <a:stretch>
            <a:fillRect/>
          </a:stretch>
        </p:blipFill>
        <p:spPr bwMode="auto">
          <a:xfrm>
            <a:off x="3571868" y="214290"/>
            <a:ext cx="2428892" cy="1214446"/>
          </a:xfrm>
          <a:prstGeom prst="rect">
            <a:avLst/>
          </a:prstGeom>
          <a:noFill/>
          <a:ln w="9525">
            <a:noFill/>
            <a:miter lim="800000"/>
            <a:headEnd/>
            <a:tailEnd/>
          </a:ln>
          <a:effectLst/>
        </p:spPr>
      </p:pic>
      <p:sp>
        <p:nvSpPr>
          <p:cNvPr id="12290" name="Rectangle 2"/>
          <p:cNvSpPr>
            <a:spLocks noChangeArrowheads="1"/>
          </p:cNvSpPr>
          <p:nvPr/>
        </p:nvSpPr>
        <p:spPr bwMode="auto">
          <a:xfrm>
            <a:off x="2571736" y="1428736"/>
            <a:ext cx="4700326" cy="400110"/>
          </a:xfrm>
          <a:prstGeom prst="rect">
            <a:avLst/>
          </a:prstGeom>
          <a:noFill/>
          <a:ln w="9525">
            <a:noFill/>
            <a:miter lim="800000"/>
          </a:ln>
          <a:effectLst/>
        </p:spPr>
        <p:txBody>
          <a:bodyPr vert="horz" wrap="none" lIns="91440" tIns="45720" rIns="91440" bIns="45720" anchor="ctr">
            <a:spAutoFit/>
          </a:bodyPr>
          <a:lstStyle/>
          <a:p>
            <a:pPr marL="0" marR="0" indent="0" algn="ctr" defTabSz="914400" rtl="0" eaLnBrk="1" fontAlgn="base" latinLnBrk="0" hangingPunct="1">
              <a:lnSpc>
                <a:spcPct val="100000"/>
              </a:lnSpc>
              <a:spcBef>
                <a:spcPct val="0"/>
              </a:spcBef>
              <a:spcAft>
                <a:spcPct val="0"/>
              </a:spcAft>
              <a:buSzPct val="100000"/>
              <a:buFontTx/>
              <a:buNone/>
            </a:pPr>
            <a:r>
              <a:rPr kumimoji="0" lang="es-ES" sz="2000" b="1" i="0" u="none" strike="noStrike" cap="none" baseline="0" dirty="0" smtClean="0">
                <a:ln>
                  <a:noFill/>
                </a:ln>
                <a:solidFill>
                  <a:schemeClr val="tx1"/>
                </a:solidFill>
                <a:effectLst/>
                <a:latin typeface="Book Antiqua" pitchFamily="18" charset="0"/>
                <a:ea typeface="Calibri" panose="020F0502020204030204" pitchFamily="34" charset="0"/>
                <a:cs typeface="Arial" panose="020B0604020202020204" pitchFamily="34" charset="0"/>
              </a:rPr>
              <a:t>XII Congreso Internacional INCA 2022</a:t>
            </a:r>
            <a:endParaRPr kumimoji="0" lang="es-ES" sz="2000" b="0" i="0" u="none" strike="noStrike" cap="none" baseline="0" dirty="0" smtClean="0">
              <a:ln>
                <a:noFill/>
              </a:ln>
              <a:solidFill>
                <a:schemeClr val="tx1"/>
              </a:solidFill>
              <a:effectLst/>
              <a:latin typeface="Book Antiqua" pitchFamily="18" charset="0"/>
              <a:cs typeface="Arial" panose="020B0604020202020204" pitchFamily="34" charset="0"/>
            </a:endParaRPr>
          </a:p>
        </p:txBody>
      </p:sp>
      <p:sp>
        <p:nvSpPr>
          <p:cNvPr id="12293" name="Rectangle 5"/>
          <p:cNvSpPr>
            <a:spLocks noChangeArrowheads="1"/>
          </p:cNvSpPr>
          <p:nvPr/>
        </p:nvSpPr>
        <p:spPr bwMode="auto">
          <a:xfrm>
            <a:off x="928662" y="2214554"/>
            <a:ext cx="8215338" cy="1077218"/>
          </a:xfrm>
          <a:prstGeom prst="rect">
            <a:avLst/>
          </a:prstGeom>
          <a:noFill/>
          <a:ln w="9525">
            <a:noFill/>
            <a:miter lim="800000"/>
          </a:ln>
          <a:effectLst/>
        </p:spPr>
        <p:txBody>
          <a:bodyPr vert="horz" wrap="square" lIns="91440" tIns="45720" rIns="91440" bIns="45720" anchor="ctr">
            <a:spAutoFit/>
          </a:bodyPr>
          <a:lstStyle/>
          <a:p>
            <a:pPr algn="ctr" fontAlgn="base">
              <a:spcBef>
                <a:spcPct val="0"/>
              </a:spcBef>
              <a:spcAft>
                <a:spcPct val="0"/>
              </a:spcAft>
            </a:pPr>
            <a:r>
              <a:rPr lang="es-ES" sz="3200" b="1" dirty="0" smtClean="0">
                <a:latin typeface="Book Antiqua" pitchFamily="18" charset="0"/>
                <a:ea typeface="Calibri" panose="020F0502020204030204" pitchFamily="34" charset="0"/>
                <a:cs typeface="Arial" panose="020B0604020202020204" pitchFamily="34" charset="0"/>
              </a:rPr>
              <a:t>Aplicación de un extracto de </a:t>
            </a:r>
            <a:r>
              <a:rPr lang="es-ES" sz="3200" b="1" dirty="0" err="1" smtClean="0">
                <a:latin typeface="Book Antiqua" pitchFamily="18" charset="0"/>
                <a:ea typeface="Calibri" panose="020F0502020204030204" pitchFamily="34" charset="0"/>
                <a:cs typeface="Arial" panose="020B0604020202020204" pitchFamily="34" charset="0"/>
              </a:rPr>
              <a:t>Spirulina</a:t>
            </a:r>
            <a:r>
              <a:rPr lang="es-ES" sz="3200" b="1" dirty="0" smtClean="0">
                <a:latin typeface="Book Antiqua" pitchFamily="18" charset="0"/>
                <a:ea typeface="Calibri" panose="020F0502020204030204" pitchFamily="34" charset="0"/>
                <a:cs typeface="Arial" panose="020B0604020202020204" pitchFamily="34" charset="0"/>
              </a:rPr>
              <a:t> en los cultivos de frijol, arroz y </a:t>
            </a:r>
            <a:r>
              <a:rPr lang="es-ES" sz="3200" b="1" dirty="0" err="1" smtClean="0">
                <a:latin typeface="Book Antiqua" pitchFamily="18" charset="0"/>
                <a:ea typeface="Calibri" panose="020F0502020204030204" pitchFamily="34" charset="0"/>
                <a:cs typeface="Arial" panose="020B0604020202020204" pitchFamily="34" charset="0"/>
              </a:rPr>
              <a:t>maiz</a:t>
            </a:r>
            <a:endParaRPr lang="es-ES" sz="3200" b="1" dirty="0" smtClean="0">
              <a:latin typeface="Book Antiqua" pitchFamily="18" charset="0"/>
              <a:ea typeface="Calibri" panose="020F050202020403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10 Gráfico"/>
          <p:cNvGraphicFramePr/>
          <p:nvPr/>
        </p:nvGraphicFramePr>
        <p:xfrm>
          <a:off x="714348" y="214290"/>
          <a:ext cx="5857916" cy="31432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13 Gráfico"/>
          <p:cNvGraphicFramePr/>
          <p:nvPr/>
        </p:nvGraphicFramePr>
        <p:xfrm>
          <a:off x="3500430" y="3357562"/>
          <a:ext cx="5414964" cy="3286126"/>
        </p:xfrm>
        <a:graphic>
          <a:graphicData uri="http://schemas.openxmlformats.org/drawingml/2006/chart">
            <c:chart xmlns:c="http://schemas.openxmlformats.org/drawingml/2006/chart" xmlns:r="http://schemas.openxmlformats.org/officeDocument/2006/relationships" r:id="rId3"/>
          </a:graphicData>
        </a:graphic>
      </p:graphicFrame>
      <p:sp>
        <p:nvSpPr>
          <p:cNvPr id="6" name="6 Elipse"/>
          <p:cNvSpPr/>
          <p:nvPr/>
        </p:nvSpPr>
        <p:spPr>
          <a:xfrm>
            <a:off x="5286380" y="4000504"/>
            <a:ext cx="357190" cy="571504"/>
          </a:xfrm>
          <a:prstGeom prst="ellipse">
            <a:avLst/>
          </a:prstGeom>
          <a:noFill/>
          <a:ln w="25400" cap="flat" cmpd="sng" algn="ctr">
            <a:solidFill>
              <a:srgbClr val="FF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s-ES"/>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858016" y="214290"/>
            <a:ext cx="2071702" cy="400110"/>
          </a:xfrm>
          <a:prstGeom prst="rect">
            <a:avLst/>
          </a:prstGeom>
          <a:noFill/>
        </p:spPr>
        <p:txBody>
          <a:bodyPr wrap="square" rtlCol="0">
            <a:spAutoFit/>
          </a:bodyPr>
          <a:lstStyle/>
          <a:p>
            <a:r>
              <a:rPr lang="es-ES" sz="2000" b="1" dirty="0" smtClean="0">
                <a:latin typeface="Times New Roman" panose="02020603050405020304" pitchFamily="18" charset="0"/>
                <a:cs typeface="Times New Roman" panose="02020603050405020304" pitchFamily="18" charset="0"/>
              </a:rPr>
              <a:t>Experimento 3</a:t>
            </a:r>
            <a:endParaRPr lang="es-ES" sz="2000" b="1" dirty="0">
              <a:latin typeface="Times New Roman" panose="02020603050405020304" pitchFamily="18" charset="0"/>
              <a:cs typeface="Times New Roman" panose="02020603050405020304" pitchFamily="18" charset="0"/>
            </a:endParaRPr>
          </a:p>
        </p:txBody>
      </p:sp>
      <p:sp>
        <p:nvSpPr>
          <p:cNvPr id="4" name="3 CuadroTexto"/>
          <p:cNvSpPr txBox="1"/>
          <p:nvPr/>
        </p:nvSpPr>
        <p:spPr>
          <a:xfrm>
            <a:off x="1285852" y="1285860"/>
            <a:ext cx="6643734" cy="5069080"/>
          </a:xfrm>
          <a:prstGeom prst="rect">
            <a:avLst/>
          </a:prstGeom>
          <a:noFill/>
        </p:spPr>
        <p:txBody>
          <a:bodyPr wrap="square" rtlCol="0">
            <a:spAutoFit/>
          </a:bodyPr>
          <a:lstStyle/>
          <a:p>
            <a:r>
              <a:rPr lang="es-ES" b="1" dirty="0" smtClean="0">
                <a:latin typeface="Times New Roman" panose="02020603050405020304" pitchFamily="18" charset="0"/>
                <a:cs typeface="Times New Roman" panose="02020603050405020304" pitchFamily="18" charset="0"/>
              </a:rPr>
              <a:t>Cultivar: CULT 156</a:t>
            </a:r>
          </a:p>
          <a:p>
            <a:r>
              <a:rPr lang="es-ES" dirty="0" smtClean="0">
                <a:latin typeface="Times New Roman" panose="02020603050405020304" pitchFamily="18" charset="0"/>
                <a:cs typeface="Arial" panose="020B0604020202020204" pitchFamily="34" charset="0"/>
              </a:rPr>
              <a:t>Fecha de siembra:25/ </a:t>
            </a:r>
            <a:r>
              <a:rPr lang="es-ES" dirty="0" smtClean="0">
                <a:latin typeface="Times New Roman" panose="02020603050405020304" pitchFamily="18" charset="0"/>
                <a:cs typeface="Arial" panose="020B0604020202020204" pitchFamily="34" charset="0"/>
                <a:sym typeface="+mn-ea"/>
              </a:rPr>
              <a:t>1//2022</a:t>
            </a:r>
          </a:p>
          <a:p>
            <a:pPr algn="just"/>
            <a:r>
              <a:rPr lang="es-ES" dirty="0" smtClean="0">
                <a:latin typeface="Times New Roman" panose="02020603050405020304" pitchFamily="18" charset="0"/>
                <a:cs typeface="Arial" panose="020B0604020202020204" pitchFamily="34" charset="0"/>
              </a:rPr>
              <a:t>Productos y dosis utilizadas: </a:t>
            </a:r>
            <a:r>
              <a:rPr lang="es-ES" dirty="0" err="1" smtClean="0">
                <a:latin typeface="Times New Roman" panose="02020603050405020304" pitchFamily="18" charset="0"/>
                <a:cs typeface="Arial" panose="020B0604020202020204" pitchFamily="34" charset="0"/>
              </a:rPr>
              <a:t>Azofert</a:t>
            </a:r>
            <a:r>
              <a:rPr lang="es-ES" dirty="0" smtClean="0">
                <a:latin typeface="Arial" panose="020B0604020202020204" pitchFamily="34" charset="0"/>
                <a:ea typeface="Calibri" panose="020F0502020204030204" pitchFamily="34" charset="0"/>
                <a:cs typeface="Arial" panose="020B0604020202020204" pitchFamily="34" charset="0"/>
                <a:sym typeface="+mn-ea"/>
              </a:rPr>
              <a:t>®</a:t>
            </a:r>
            <a:r>
              <a:rPr lang="es-ES" dirty="0" smtClean="0">
                <a:latin typeface="Times New Roman" panose="02020603050405020304" pitchFamily="18" charset="0"/>
                <a:cs typeface="Arial" panose="020B0604020202020204" pitchFamily="34" charset="0"/>
              </a:rPr>
              <a:t>   </a:t>
            </a:r>
          </a:p>
          <a:p>
            <a:pPr algn="just"/>
            <a:r>
              <a:rPr lang="es-ES" dirty="0" smtClean="0">
                <a:latin typeface="Times New Roman" panose="02020603050405020304" pitchFamily="18" charset="0"/>
                <a:cs typeface="Arial" panose="020B0604020202020204" pitchFamily="34" charset="0"/>
              </a:rPr>
              <a:t>                                                                                                                                                                                       </a:t>
            </a:r>
          </a:p>
          <a:p>
            <a:r>
              <a:rPr lang="es-ES" dirty="0" smtClean="0">
                <a:latin typeface="Times New Roman" panose="02020603050405020304" pitchFamily="18" charset="0"/>
                <a:cs typeface="Arial" panose="020B0604020202020204" pitchFamily="34" charset="0"/>
              </a:rPr>
              <a:t>Modo de aplicación:</a:t>
            </a:r>
          </a:p>
          <a:p>
            <a:pPr>
              <a:lnSpc>
                <a:spcPct val="115000"/>
              </a:lnSpc>
            </a:pPr>
            <a:r>
              <a:rPr lang="es-ES"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Semillas</a:t>
            </a:r>
            <a:r>
              <a:rPr lang="es-ES" dirty="0" smtClean="0">
                <a:latin typeface="Times New Roman" panose="02020603050405020304" pitchFamily="18" charset="0"/>
                <a:ea typeface="Calibri" panose="020F0502020204030204" pitchFamily="34" charset="0"/>
                <a:cs typeface="Arial" panose="020B0604020202020204" pitchFamily="34" charset="0"/>
              </a:rPr>
              <a:t> 10 mg ha</a:t>
            </a:r>
            <a:r>
              <a:rPr lang="es-ES" baseline="30000" dirty="0" smtClean="0">
                <a:latin typeface="Times New Roman" panose="02020603050405020304" pitchFamily="18" charset="0"/>
                <a:ea typeface="Calibri" panose="020F0502020204030204" pitchFamily="34" charset="0"/>
                <a:cs typeface="Arial" panose="020B0604020202020204" pitchFamily="34" charset="0"/>
              </a:rPr>
              <a:t>-1 </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es-ES"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Foliar</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10mg ha</a:t>
            </a:r>
            <a:r>
              <a:rPr lang="es-ES" baseline="30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p>
          <a:p>
            <a:pPr>
              <a:lnSpc>
                <a:spcPct val="115000"/>
              </a:lnSpc>
            </a:pPr>
            <a:r>
              <a:rPr lang="es-ES"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Semillas</a:t>
            </a:r>
            <a:r>
              <a:rPr lang="es-ES" dirty="0" smtClean="0">
                <a:latin typeface="Times New Roman" panose="02020603050405020304" pitchFamily="18" charset="0"/>
                <a:ea typeface="Calibri" panose="020F0502020204030204" pitchFamily="34" charset="0"/>
                <a:cs typeface="Arial" panose="020B0604020202020204" pitchFamily="34" charset="0"/>
              </a:rPr>
              <a:t> 20 mg ha</a:t>
            </a:r>
            <a:r>
              <a:rPr lang="es-ES" baseline="30000" dirty="0" smtClean="0">
                <a:latin typeface="Times New Roman" panose="02020603050405020304" pitchFamily="18" charset="0"/>
                <a:ea typeface="Calibri" panose="020F0502020204030204" pitchFamily="34" charset="0"/>
                <a:cs typeface="Arial" panose="020B0604020202020204" pitchFamily="34" charset="0"/>
              </a:rPr>
              <a:t>-1 </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es-ES"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Foliar</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 mg ha</a:t>
            </a:r>
            <a:r>
              <a:rPr lang="es-ES" baseline="30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p>
          <a:p>
            <a:pPr>
              <a:lnSpc>
                <a:spcPct val="115000"/>
              </a:lnSpc>
            </a:pPr>
            <a:r>
              <a:rPr lang="es-ES"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Semillas</a:t>
            </a:r>
            <a:r>
              <a:rPr lang="es-ES" dirty="0" smtClean="0">
                <a:latin typeface="Times New Roman" panose="02020603050405020304" pitchFamily="18" charset="0"/>
                <a:ea typeface="Calibri" panose="020F0502020204030204" pitchFamily="34" charset="0"/>
                <a:cs typeface="Arial" panose="020B0604020202020204" pitchFamily="34" charset="0"/>
              </a:rPr>
              <a:t> 10 </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s-ES"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Foliar</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10mg ha</a:t>
            </a:r>
            <a:r>
              <a:rPr lang="es-ES" baseline="30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p>
          <a:p>
            <a:pPr>
              <a:lnSpc>
                <a:spcPct val="115000"/>
              </a:lnSpc>
            </a:pPr>
            <a:r>
              <a:rPr lang="es-ES"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Semillas</a:t>
            </a:r>
            <a:r>
              <a:rPr lang="es-ES" dirty="0" smtClean="0">
                <a:latin typeface="Times New Roman" panose="02020603050405020304" pitchFamily="18" charset="0"/>
                <a:ea typeface="Calibri" panose="020F0502020204030204" pitchFamily="34" charset="0"/>
                <a:cs typeface="Arial" panose="020B0604020202020204" pitchFamily="34" charset="0"/>
              </a:rPr>
              <a:t> 20 mg ha</a:t>
            </a:r>
            <a:r>
              <a:rPr lang="es-ES" baseline="30000" dirty="0" smtClean="0">
                <a:latin typeface="Times New Roman" panose="02020603050405020304" pitchFamily="18" charset="0"/>
                <a:ea typeface="Calibri" panose="020F0502020204030204" pitchFamily="34" charset="0"/>
                <a:cs typeface="Arial" panose="020B0604020202020204" pitchFamily="34" charset="0"/>
              </a:rPr>
              <a:t>-1 </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s-ES"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Foliar</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s-E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 mg ha</a:t>
            </a:r>
            <a:r>
              <a:rPr lang="es-ES" baseline="30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pPr>
            <a:endParaRPr lang="es-ES" baseline="30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endParaRPr lang="en-US"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pPr>
            <a:endParaRPr lang="es-ES" baseline="30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endParaRPr lang="es-ES" baseline="30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endParaRPr lang="es-ES" baseline="30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endParaRPr lang="en-US"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s-ES" dirty="0" smtClean="0">
              <a:latin typeface="Times New Roman" panose="02020603050405020304" pitchFamily="18" charset="0"/>
              <a:cs typeface="Times New Roman" panose="02020603050405020304" pitchFamily="18" charset="0"/>
            </a:endParaRPr>
          </a:p>
          <a:p>
            <a:endParaRPr lang="es-ES" b="1" dirty="0" smtClean="0">
              <a:latin typeface="Times New Roman" panose="02020603050405020304" pitchFamily="18" charset="0"/>
              <a:cs typeface="Times New Roman" panose="02020603050405020304" pitchFamily="18" charset="0"/>
            </a:endParaRPr>
          </a:p>
          <a:p>
            <a:endParaRPr lang="es-ES" dirty="0"/>
          </a:p>
        </p:txBody>
      </p:sp>
      <p:sp>
        <p:nvSpPr>
          <p:cNvPr id="5" name="4 CuadroTexto"/>
          <p:cNvSpPr txBox="1"/>
          <p:nvPr/>
        </p:nvSpPr>
        <p:spPr>
          <a:xfrm>
            <a:off x="2000232" y="4500570"/>
            <a:ext cx="6072230" cy="1754326"/>
          </a:xfrm>
          <a:prstGeom prst="rect">
            <a:avLst/>
          </a:prstGeom>
          <a:noFill/>
        </p:spPr>
        <p:txBody>
          <a:bodyPr wrap="square" rtlCol="0">
            <a:spAutoFit/>
          </a:bodyPr>
          <a:lstStyle/>
          <a:p>
            <a:r>
              <a:rPr lang="es-ES" dirty="0" smtClean="0">
                <a:latin typeface="Times New Roman" panose="02020603050405020304" pitchFamily="18" charset="0"/>
                <a:cs typeface="Arial" panose="020B0604020202020204" pitchFamily="34" charset="0"/>
              </a:rPr>
              <a:t>Evaluaciones en la cosecha (20-24 plantas/tratamiento):</a:t>
            </a:r>
          </a:p>
          <a:p>
            <a:endParaRPr lang="es-ES" dirty="0" smtClean="0">
              <a:latin typeface="Times New Roman" panose="02020603050405020304" pitchFamily="18" charset="0"/>
              <a:cs typeface="Arial" panose="020B0604020202020204" pitchFamily="34" charset="0"/>
              <a:sym typeface="+mn-ea"/>
            </a:endParaRPr>
          </a:p>
          <a:p>
            <a:pPr>
              <a:buFont typeface="Wingdings" panose="05000000000000000000" pitchFamily="2" charset="2"/>
              <a:buChar char="Ø"/>
            </a:pPr>
            <a:r>
              <a:rPr lang="es-ES" b="1" dirty="0" smtClean="0">
                <a:latin typeface="Times New Roman" panose="02020603050405020304" pitchFamily="18" charset="0"/>
                <a:cs typeface="Arial" panose="020B0604020202020204" pitchFamily="34" charset="0"/>
                <a:sym typeface="+mn-ea"/>
              </a:rPr>
              <a:t>Número de vainas por planta</a:t>
            </a:r>
          </a:p>
          <a:p>
            <a:pPr algn="just">
              <a:buFont typeface="Wingdings" panose="05000000000000000000" pitchFamily="2" charset="2"/>
              <a:buChar char="Ø"/>
            </a:pPr>
            <a:r>
              <a:rPr lang="es-ES" b="1" dirty="0" smtClean="0">
                <a:latin typeface="Times New Roman" panose="02020603050405020304" pitchFamily="18" charset="0"/>
                <a:cs typeface="Arial" panose="020B0604020202020204" pitchFamily="34" charset="0"/>
                <a:sym typeface="+mn-ea"/>
              </a:rPr>
              <a:t>Número de granos por planta</a:t>
            </a:r>
          </a:p>
          <a:p>
            <a:pPr>
              <a:buFont typeface="Wingdings" panose="05000000000000000000" pitchFamily="2" charset="2"/>
              <a:buChar char="Ø"/>
            </a:pPr>
            <a:r>
              <a:rPr lang="es-ES" b="1" dirty="0" smtClean="0">
                <a:latin typeface="Times New Roman" panose="02020603050405020304" pitchFamily="18" charset="0"/>
                <a:ea typeface="Calibri" panose="020F0502020204030204" pitchFamily="34" charset="0"/>
                <a:cs typeface="Arial" panose="020B0604020202020204" pitchFamily="34" charset="0"/>
              </a:rPr>
              <a:t>Masa de granos por planta (g)</a:t>
            </a:r>
          </a:p>
          <a:p>
            <a:pPr>
              <a:buFont typeface="Wingdings" panose="05000000000000000000" pitchFamily="2" charset="2"/>
              <a:buChar char="Ø"/>
            </a:pPr>
            <a:r>
              <a:rPr lang="es-ES" b="1" dirty="0" smtClean="0">
                <a:latin typeface="Times New Roman" panose="02020603050405020304" pitchFamily="18" charset="0"/>
                <a:ea typeface="Calibri" panose="020F0502020204030204" pitchFamily="34" charset="0"/>
                <a:cs typeface="Arial" panose="020B0604020202020204" pitchFamily="34" charset="0"/>
              </a:rPr>
              <a:t>Masa de 100 granos (g) (4 muestras por tratamiento)</a:t>
            </a:r>
            <a:r>
              <a:rPr lang="es-ES" b="1" dirty="0" smtClean="0">
                <a:latin typeface="Times New Roman" panose="02020603050405020304" pitchFamily="18" charset="0"/>
                <a:cs typeface="Arial" panose="020B0604020202020204" pitchFamily="34" charset="0"/>
              </a:rPr>
              <a:t> </a:t>
            </a:r>
            <a:endParaRPr lang="es-ES" b="1" dirty="0"/>
          </a:p>
        </p:txBody>
      </p:sp>
      <p:sp>
        <p:nvSpPr>
          <p:cNvPr id="7" name="6 Rectángulo"/>
          <p:cNvSpPr/>
          <p:nvPr/>
        </p:nvSpPr>
        <p:spPr>
          <a:xfrm>
            <a:off x="1142976" y="214290"/>
            <a:ext cx="5143536" cy="707886"/>
          </a:xfrm>
          <a:prstGeom prst="rect">
            <a:avLst/>
          </a:prstGeom>
        </p:spPr>
        <p:txBody>
          <a:bodyPr wrap="square">
            <a:spAutoFit/>
          </a:bodyPr>
          <a:lstStyle/>
          <a:p>
            <a:r>
              <a:rPr lang="es-ES" sz="4000" b="1" dirty="0"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Materiales y Métodos</a:t>
            </a:r>
            <a:endParaRPr lang="es-ES" sz="4000" dirty="0"/>
          </a:p>
        </p:txBody>
      </p:sp>
      <p:pic>
        <p:nvPicPr>
          <p:cNvPr id="10" name="9 Imagen" descr="C:\Users\PC\Desktop\images3.jpg"/>
          <p:cNvPicPr/>
          <p:nvPr/>
        </p:nvPicPr>
        <p:blipFill>
          <a:blip r:embed="rId2"/>
          <a:srcRect/>
          <a:stretch>
            <a:fillRect/>
          </a:stretch>
        </p:blipFill>
        <p:spPr bwMode="auto">
          <a:xfrm>
            <a:off x="6572264" y="714356"/>
            <a:ext cx="2286016" cy="1571636"/>
          </a:xfrm>
          <a:prstGeom prst="rect">
            <a:avLst/>
          </a:prstGeom>
          <a:ln>
            <a:noFill/>
          </a:ln>
          <a:effectLst>
            <a:outerShdw blurRad="190500" algn="tl" rotWithShape="0">
              <a:srgbClr val="000000">
                <a:alpha val="70000"/>
              </a:srgbClr>
            </a:outerShdw>
          </a:effectLst>
        </p:spPr>
      </p:pic>
      <p:sp>
        <p:nvSpPr>
          <p:cNvPr id="11" name="10 CuadroTexto"/>
          <p:cNvSpPr txBox="1"/>
          <p:nvPr/>
        </p:nvSpPr>
        <p:spPr>
          <a:xfrm>
            <a:off x="6715140" y="3143248"/>
            <a:ext cx="1237839" cy="369332"/>
          </a:xfrm>
          <a:prstGeom prst="rect">
            <a:avLst/>
          </a:prstGeom>
          <a:noFill/>
        </p:spPr>
        <p:txBody>
          <a:bodyPr wrap="none" rtlCol="0">
            <a:spAutoFit/>
          </a:bodyPr>
          <a:lstStyle/>
          <a:p>
            <a:r>
              <a:rPr lang="es-ES" dirty="0" smtClean="0">
                <a:latin typeface="Times New Roman" pitchFamily="18" charset="0"/>
                <a:cs typeface="Times New Roman" pitchFamily="18" charset="0"/>
              </a:rPr>
              <a:t>35-45 DDS</a:t>
            </a:r>
            <a:endParaRPr lang="es-ES" dirty="0">
              <a:latin typeface="Times New Roman" pitchFamily="18" charset="0"/>
              <a:cs typeface="Times New Roman" pitchFamily="18" charset="0"/>
            </a:endParaRPr>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noEditPoints="1"/>
          </p:cNvSpPr>
          <p:nvPr>
            <p:ph type="title"/>
          </p:nvPr>
        </p:nvSpPr>
        <p:spPr>
          <a:xfrm>
            <a:off x="1071538" y="214290"/>
            <a:ext cx="5357850" cy="500507"/>
          </a:xfrm>
        </p:spPr>
        <p:txBody>
          <a:bodyPr rtlCol="0">
            <a:noAutofit/>
          </a:bodyPr>
          <a:lstStyle/>
          <a:p>
            <a:pPr eaLnBrk="1" fontAlgn="auto" hangingPunct="1">
              <a:spcAft>
                <a:spcPts val="0"/>
              </a:spcAft>
            </a:pPr>
            <a:r>
              <a:rPr lang="es-ES" sz="4000" b="1" dirty="0"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Resultados:</a:t>
            </a:r>
            <a:endParaRPr lang="es-ES" sz="40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graphicFrame>
        <p:nvGraphicFramePr>
          <p:cNvPr id="4" name="3 Tabla"/>
          <p:cNvGraphicFramePr>
            <a:graphicFrameLocks noGrp="1"/>
          </p:cNvGraphicFramePr>
          <p:nvPr/>
        </p:nvGraphicFramePr>
        <p:xfrm>
          <a:off x="1142976" y="1857364"/>
          <a:ext cx="7715304" cy="3735196"/>
        </p:xfrm>
        <a:graphic>
          <a:graphicData uri="http://schemas.openxmlformats.org/drawingml/2006/table">
            <a:tbl>
              <a:tblPr firstRow="1" firstCol="1" bandRow="1">
                <a:tableStyleId>{5C22544A-7EE6-4342-B048-85BDC9FD1C3A}</a:tableStyleId>
              </a:tblPr>
              <a:tblGrid>
                <a:gridCol w="2496561"/>
                <a:gridCol w="907892"/>
                <a:gridCol w="1209662"/>
                <a:gridCol w="1517126"/>
                <a:gridCol w="1584063"/>
              </a:tblGrid>
              <a:tr h="859829">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Tratamientos</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No. vainas</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planta</a:t>
                      </a:r>
                      <a:r>
                        <a:rPr lang="es-ES" sz="14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No. granos</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planta</a:t>
                      </a:r>
                      <a:r>
                        <a:rPr lang="es-ES" sz="14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Masa de granos planta</a:t>
                      </a:r>
                      <a:r>
                        <a:rPr lang="es-ES" sz="14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Masa de 100 granos</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r>
              <a:tr h="270872">
                <a:tc>
                  <a:txBody>
                    <a:bodyPr/>
                    <a:lstStyle/>
                    <a:p>
                      <a:pPr marL="0" marR="0" algn="ctr">
                        <a:lnSpc>
                          <a:spcPct val="115000"/>
                        </a:lnSpc>
                        <a:spcBef>
                          <a:spcPts val="0"/>
                        </a:spcBef>
                        <a:spcAft>
                          <a:spcPts val="0"/>
                        </a:spcAft>
                      </a:pPr>
                      <a:r>
                        <a:rPr lang="es-ES" sz="1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Control</a:t>
                      </a:r>
                      <a:endParaRPr lang="en-US" sz="140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8 ± 0.2</a:t>
                      </a:r>
                      <a:endParaRPr lang="en-US" sz="140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37.6±0.7</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6,86 ± 0,5</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0</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13,13 ± 0.49</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r>
              <a:tr h="372745">
                <a:tc>
                  <a:txBody>
                    <a:bodyPr/>
                    <a:lstStyle/>
                    <a:p>
                      <a:pPr marL="0" marR="0" algn="ctr">
                        <a:lnSpc>
                          <a:spcPct val="115000"/>
                        </a:lnSpc>
                        <a:spcBef>
                          <a:spcPts val="0"/>
                        </a:spcBef>
                        <a:spcAft>
                          <a:spcPts val="0"/>
                        </a:spcAft>
                      </a:pPr>
                      <a:r>
                        <a:rPr lang="es-ES"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Semillas+1 </a:t>
                      </a:r>
                      <a:r>
                        <a:rPr lang="es-ES"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foliar</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10mg ha</a:t>
                      </a:r>
                      <a:r>
                        <a:rPr lang="es-ES" sz="14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9 ±0,3</a:t>
                      </a:r>
                      <a:r>
                        <a:rPr lang="en-US"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38.3 ± 0,9</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8,44 ±0. 60*</a:t>
                      </a:r>
                      <a:endParaRPr lang="en-U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13,74 ± 0,49</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r>
              <a:tr h="786011">
                <a:tc>
                  <a:txBody>
                    <a:bodyPr/>
                    <a:lstStyle/>
                    <a:p>
                      <a:pPr marL="0" marR="0" algn="ctr">
                        <a:lnSpc>
                          <a:spcPct val="115000"/>
                        </a:lnSpc>
                        <a:spcBef>
                          <a:spcPts val="0"/>
                        </a:spcBef>
                        <a:spcAft>
                          <a:spcPts val="0"/>
                        </a:spcAft>
                      </a:pPr>
                      <a:r>
                        <a:rPr lang="es-ES"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Semillas+1 </a:t>
                      </a:r>
                      <a:r>
                        <a:rPr lang="es-ES"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Foliar</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 mg ha</a:t>
                      </a:r>
                      <a:r>
                        <a:rPr lang="es-ES" sz="14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9,0 ± 0,6</a:t>
                      </a:r>
                      <a:r>
                        <a:rPr lang="en-US"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43.1 ± 3,5*</a:t>
                      </a:r>
                      <a:endParaRPr lang="en-U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8.35 ± 0.54*</a:t>
                      </a: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13,15 ± 0,09</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r>
              <a:tr h="541745">
                <a:tc>
                  <a:txBody>
                    <a:bodyPr/>
                    <a:lstStyle/>
                    <a:p>
                      <a:pPr marL="0" marR="0" algn="ctr">
                        <a:lnSpc>
                          <a:spcPct val="115000"/>
                        </a:lnSpc>
                        <a:spcBef>
                          <a:spcPts val="0"/>
                        </a:spcBef>
                        <a:spcAft>
                          <a:spcPts val="0"/>
                        </a:spcAft>
                      </a:pPr>
                      <a:r>
                        <a:rPr lang="es-ES"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Semillas+2 </a:t>
                      </a:r>
                      <a:r>
                        <a:rPr lang="es-ES"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foliar</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10mg ha</a:t>
                      </a:r>
                      <a:r>
                        <a:rPr lang="es-ES" sz="14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9 ±0.8</a:t>
                      </a:r>
                      <a:endParaRPr lang="en-US" sz="140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43,4 ± 5,3</a:t>
                      </a:r>
                      <a:endParaRPr lang="en-US" sz="140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7.74 ± 1,11 </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13,27 ± 0,27</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r>
              <a:tr h="786011">
                <a:tc>
                  <a:txBody>
                    <a:bodyPr/>
                    <a:lstStyle/>
                    <a:p>
                      <a:pPr marL="0" marR="0" algn="ctr">
                        <a:lnSpc>
                          <a:spcPct val="115000"/>
                        </a:lnSpc>
                        <a:spcBef>
                          <a:spcPts val="0"/>
                        </a:spcBef>
                        <a:spcAft>
                          <a:spcPts val="0"/>
                        </a:spcAft>
                      </a:pPr>
                      <a:r>
                        <a:rPr lang="es-ES"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Semillas+2 </a:t>
                      </a:r>
                      <a:r>
                        <a:rPr lang="es-ES"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Asp</a:t>
                      </a: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Foliar</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 mg ha</a:t>
                      </a:r>
                      <a:r>
                        <a:rPr lang="es-ES" sz="14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8 ± 0,5</a:t>
                      </a:r>
                      <a:endParaRPr lang="en-US" sz="140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35,1 ± 1.8</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7.52±0.33</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c>
                  <a:txBody>
                    <a:bodyPr/>
                    <a:lstStyle/>
                    <a:p>
                      <a:pPr marL="0" marR="0" algn="ctr">
                        <a:lnSpc>
                          <a:spcPct val="115000"/>
                        </a:lnSpc>
                        <a:spcBef>
                          <a:spcPts val="0"/>
                        </a:spcBef>
                        <a:spcAft>
                          <a:spcPts val="0"/>
                        </a:spcAft>
                      </a:pPr>
                      <a:r>
                        <a:rPr lang="es-ES"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15,63 ± 0,76</a:t>
                      </a:r>
                      <a:r>
                        <a:rPr lang="en-US"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tc>
              </a:tr>
            </a:tbl>
          </a:graphicData>
        </a:graphic>
      </p:graphicFrame>
      <p:sp>
        <p:nvSpPr>
          <p:cNvPr id="5" name="4 CuadroTexto"/>
          <p:cNvSpPr txBox="1"/>
          <p:nvPr/>
        </p:nvSpPr>
        <p:spPr>
          <a:xfrm>
            <a:off x="1000100" y="857232"/>
            <a:ext cx="8143900" cy="1169551"/>
          </a:xfrm>
          <a:prstGeom prst="rect">
            <a:avLst/>
          </a:prstGeom>
          <a:noFill/>
        </p:spPr>
        <p:txBody>
          <a:bodyPr wrap="square" rtlCol="0">
            <a:spAutoFit/>
          </a:bodyPr>
          <a:lstStyle/>
          <a:p>
            <a:pPr algn="just"/>
            <a:r>
              <a:rPr lang="es-ES" dirty="0" smtClean="0">
                <a:latin typeface="Times New Roman" panose="02020603050405020304" pitchFamily="18" charset="0"/>
                <a:cs typeface="Times New Roman" panose="02020603050405020304" pitchFamily="18" charset="0"/>
              </a:rPr>
              <a:t>Tabla 2: </a:t>
            </a:r>
            <a:r>
              <a:rPr lang="es-ES" dirty="0" smtClean="0">
                <a:latin typeface="Times New Roman" panose="02020603050405020304" pitchFamily="18" charset="0"/>
                <a:cs typeface="Arial" panose="020B0604020202020204" pitchFamily="34" charset="0"/>
              </a:rPr>
              <a:t>Efecto del tratamiento a las semillas y la aspersión foliar con </a:t>
            </a:r>
            <a:r>
              <a:rPr lang="es-ES" dirty="0" err="1" smtClean="0">
                <a:latin typeface="Times New Roman" panose="02020603050405020304" pitchFamily="18" charset="0"/>
                <a:cs typeface="Arial" panose="020B0604020202020204" pitchFamily="34" charset="0"/>
              </a:rPr>
              <a:t>bioestimulantes</a:t>
            </a:r>
            <a:r>
              <a:rPr lang="es-ES" dirty="0" smtClean="0">
                <a:latin typeface="Times New Roman" panose="02020603050405020304" pitchFamily="18" charset="0"/>
                <a:cs typeface="Arial" panose="020B0604020202020204" pitchFamily="34" charset="0"/>
              </a:rPr>
              <a:t> en la producción de granos  de plantas de frijol </a:t>
            </a:r>
            <a:r>
              <a:rPr lang="es-ES" dirty="0" err="1" smtClean="0">
                <a:latin typeface="Times New Roman" panose="02020603050405020304" pitchFamily="18" charset="0"/>
                <a:cs typeface="Arial" panose="020B0604020202020204" pitchFamily="34" charset="0"/>
              </a:rPr>
              <a:t>cv.CULT</a:t>
            </a:r>
            <a:r>
              <a:rPr lang="es-ES" dirty="0" smtClean="0">
                <a:latin typeface="Times New Roman" panose="02020603050405020304" pitchFamily="18" charset="0"/>
                <a:cs typeface="Arial" panose="020B0604020202020204" pitchFamily="34" charset="0"/>
              </a:rPr>
              <a:t> 156  </a:t>
            </a:r>
            <a:r>
              <a:rPr lang="es-ES" sz="1600" dirty="0" smtClean="0">
                <a:latin typeface="Times New Roman" panose="02020603050405020304" pitchFamily="18" charset="0"/>
                <a:cs typeface="Arial" panose="020B0604020202020204" pitchFamily="34" charset="0"/>
              </a:rPr>
              <a:t>(</a:t>
            </a:r>
            <a:r>
              <a:rPr lang="es-ES" sz="1600" dirty="0" err="1" smtClean="0">
                <a:latin typeface="Times New Roman" panose="02020603050405020304" pitchFamily="18" charset="0"/>
                <a:cs typeface="Arial" panose="020B0604020202020204" pitchFamily="34" charset="0"/>
              </a:rPr>
              <a:t>Medi</a:t>
            </a:r>
            <a:r>
              <a:rPr lang="es-MX" sz="1600" dirty="0" smtClean="0">
                <a:latin typeface="Times New Roman" panose="02020603050405020304" pitchFamily="18" charset="0"/>
                <a:cs typeface="Arial" panose="020B0604020202020204" pitchFamily="34" charset="0"/>
              </a:rPr>
              <a:t>as ± intervalos de confianza)</a:t>
            </a:r>
            <a:r>
              <a:rPr lang="es-MX" sz="1600" dirty="0" smtClean="0">
                <a:latin typeface="Arial" panose="020B0604020202020204" pitchFamily="34" charset="0"/>
                <a:cs typeface="Arial" panose="020B0604020202020204" pitchFamily="34" charset="0"/>
              </a:rPr>
              <a:t>.</a:t>
            </a:r>
            <a:endParaRPr lang="es-ES" sz="1600" dirty="0" smtClean="0">
              <a:latin typeface="Arial" panose="020B0604020202020204" pitchFamily="34" charset="0"/>
              <a:cs typeface="Arial" panose="020B0604020202020204" pitchFamily="34" charset="0"/>
            </a:endParaRPr>
          </a:p>
          <a:p>
            <a:endParaRPr lang="es-ES" dirty="0">
              <a:latin typeface="Times New Roman" panose="02020603050405020304" pitchFamily="18" charset="0"/>
              <a:cs typeface="Times New Roman" panose="02020603050405020304" pitchFamily="18" charset="0"/>
            </a:endParaRPr>
          </a:p>
        </p:txBody>
      </p:sp>
      <p:sp>
        <p:nvSpPr>
          <p:cNvPr id="6" name="5 CuadroTexto"/>
          <p:cNvSpPr txBox="1"/>
          <p:nvPr/>
        </p:nvSpPr>
        <p:spPr>
          <a:xfrm>
            <a:off x="1357290" y="5715016"/>
            <a:ext cx="7786710" cy="800219"/>
          </a:xfrm>
          <a:prstGeom prst="rect">
            <a:avLst/>
          </a:prstGeom>
          <a:noFill/>
        </p:spPr>
        <p:txBody>
          <a:bodyPr wrap="square" rtlCol="0">
            <a:spAutoFit/>
          </a:bodyPr>
          <a:lstStyle/>
          <a:p>
            <a:pPr algn="just"/>
            <a:r>
              <a:rPr lang="es-ES" sz="1400" dirty="0" smtClean="0">
                <a:latin typeface="Times New Roman" panose="02020603050405020304" pitchFamily="18" charset="0"/>
                <a:cs typeface="Times New Roman" panose="02020603050405020304" pitchFamily="18" charset="0"/>
              </a:rPr>
              <a:t>*Representa los tratamientos que difieren significativamente del tratamiento control según intervalo de confianza a α=0.05</a:t>
            </a:r>
          </a:p>
          <a:p>
            <a:endParaRPr lang="es-ES" dirty="0"/>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noEditPoints="1"/>
          </p:cNvSpPr>
          <p:nvPr>
            <p:ph type="title"/>
          </p:nvPr>
        </p:nvSpPr>
        <p:spPr>
          <a:xfrm>
            <a:off x="1071538" y="214290"/>
            <a:ext cx="5357850" cy="500507"/>
          </a:xfrm>
        </p:spPr>
        <p:txBody>
          <a:bodyPr rtlCol="0">
            <a:noAutofit/>
          </a:bodyPr>
          <a:lstStyle/>
          <a:p>
            <a:pPr eaLnBrk="1" fontAlgn="auto" hangingPunct="1">
              <a:spcAft>
                <a:spcPts val="0"/>
              </a:spcAft>
            </a:pPr>
            <a:r>
              <a:rPr lang="es-ES" sz="4000" b="1" dirty="0"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Conclusiones:</a:t>
            </a:r>
            <a:endParaRPr lang="es-ES" sz="40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
        <p:nvSpPr>
          <p:cNvPr id="5" name="4 CuadroTexto"/>
          <p:cNvSpPr txBox="1"/>
          <p:nvPr/>
        </p:nvSpPr>
        <p:spPr>
          <a:xfrm>
            <a:off x="1142976" y="1214422"/>
            <a:ext cx="7786742" cy="5631180"/>
          </a:xfrm>
          <a:prstGeom prst="rect">
            <a:avLst/>
          </a:prstGeom>
          <a:noFill/>
        </p:spPr>
        <p:txBody>
          <a:bodyPr wrap="square" rtlCol="0">
            <a:spAutoFit/>
          </a:bodyPr>
          <a:lstStyle/>
          <a:p>
            <a:pPr algn="just" fontAlgn="t">
              <a:buFont typeface="Wingdings" panose="05000000000000000000" pitchFamily="2" charset="2"/>
              <a:buChar char="Ø"/>
            </a:pPr>
            <a:r>
              <a:rPr lang="es-ES" sz="2400" dirty="0" smtClean="0">
                <a:latin typeface="Times New Roman" panose="02020603050405020304" pitchFamily="18" charset="0"/>
                <a:cs typeface="Times New Roman" panose="02020603050405020304" pitchFamily="18" charset="0"/>
              </a:rPr>
              <a:t>La inmersión de las semillas en extractos de Spirulina (1mg L</a:t>
            </a:r>
            <a:r>
              <a:rPr lang="es-ES" sz="2400" baseline="30000" dirty="0" smtClean="0">
                <a:latin typeface="Times New Roman" panose="02020603050405020304" pitchFamily="18" charset="0"/>
                <a:cs typeface="Times New Roman" panose="02020603050405020304" pitchFamily="18" charset="0"/>
              </a:rPr>
              <a:t>-1</a:t>
            </a:r>
            <a:r>
              <a:rPr lang="es-ES" sz="2400" dirty="0" smtClean="0">
                <a:latin typeface="Times New Roman" panose="02020603050405020304" pitchFamily="18" charset="0"/>
                <a:cs typeface="Times New Roman" panose="02020603050405020304" pitchFamily="18" charset="0"/>
              </a:rPr>
              <a:t> y 0,5 mg L</a:t>
            </a:r>
            <a:r>
              <a:rPr lang="es-ES" sz="2400" baseline="30000" dirty="0" smtClean="0">
                <a:latin typeface="Times New Roman" panose="02020603050405020304" pitchFamily="18" charset="0"/>
                <a:cs typeface="Times New Roman" panose="02020603050405020304" pitchFamily="18" charset="0"/>
              </a:rPr>
              <a:t>-1</a:t>
            </a:r>
            <a:r>
              <a:rPr lang="es-ES" sz="2400" dirty="0" smtClean="0">
                <a:latin typeface="Times New Roman" panose="02020603050405020304" pitchFamily="18" charset="0"/>
                <a:cs typeface="Times New Roman" panose="02020603050405020304" pitchFamily="18" charset="0"/>
              </a:rPr>
              <a:t>)</a:t>
            </a:r>
            <a:r>
              <a:rPr lang="es-ES" sz="2400" baseline="30000" dirty="0" smtClean="0">
                <a:latin typeface="Times New Roman" panose="02020603050405020304" pitchFamily="18" charset="0"/>
                <a:cs typeface="Times New Roman" panose="02020603050405020304" pitchFamily="18" charset="0"/>
              </a:rPr>
              <a:t> </a:t>
            </a:r>
            <a:r>
              <a:rPr lang="es-ES" sz="2400" dirty="0" smtClean="0">
                <a:latin typeface="Times New Roman" panose="02020603050405020304" pitchFamily="18" charset="0"/>
                <a:cs typeface="Times New Roman" panose="02020603050405020304" pitchFamily="18" charset="0"/>
              </a:rPr>
              <a:t>incrementaron significativamente la </a:t>
            </a:r>
            <a:r>
              <a:rPr lang="es-ES" sz="2400" dirty="0" err="1" smtClean="0">
                <a:latin typeface="Times New Roman" panose="02020603050405020304" pitchFamily="18" charset="0"/>
                <a:cs typeface="Times New Roman" panose="02020603050405020304" pitchFamily="18" charset="0"/>
              </a:rPr>
              <a:t>masa</a:t>
            </a:r>
            <a:r>
              <a:rPr lang="es-ES" sz="2400" dirty="0" smtClean="0">
                <a:latin typeface="Times New Roman" panose="02020603050405020304" pitchFamily="18" charset="0"/>
                <a:cs typeface="Times New Roman" panose="02020603050405020304" pitchFamily="18" charset="0"/>
              </a:rPr>
              <a:t> seca y el índice de vigor de las plántulas en dos cultivares de arroz.</a:t>
            </a:r>
          </a:p>
          <a:p>
            <a:pPr algn="just">
              <a:buFont typeface="Wingdings" panose="05000000000000000000" pitchFamily="2" charset="2"/>
              <a:buChar char="Ø"/>
            </a:pPr>
            <a:endParaRPr lang="es-ES"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s-ES" sz="2400" dirty="0" smtClean="0">
                <a:latin typeface="Times New Roman" panose="02020603050405020304" pitchFamily="18" charset="0"/>
                <a:cs typeface="Times New Roman" panose="02020603050405020304" pitchFamily="18" charset="0"/>
                <a:sym typeface="+mn-ea"/>
              </a:rPr>
              <a:t>La aspersión a las semillas con extracto de Spirulina 0,5 µL mL</a:t>
            </a:r>
            <a:r>
              <a:rPr lang="es-ES" sz="2400" baseline="30000" dirty="0" smtClean="0">
                <a:latin typeface="Times New Roman" panose="02020603050405020304" pitchFamily="18" charset="0"/>
                <a:cs typeface="Times New Roman" panose="02020603050405020304" pitchFamily="18" charset="0"/>
                <a:sym typeface="+mn-ea"/>
              </a:rPr>
              <a:t>-1 </a:t>
            </a:r>
            <a:r>
              <a:rPr lang="es-ES" sz="2400" dirty="0" smtClean="0">
                <a:latin typeface="Times New Roman" panose="02020603050405020304" pitchFamily="18" charset="0"/>
                <a:cs typeface="Times New Roman" panose="02020603050405020304" pitchFamily="18" charset="0"/>
                <a:sym typeface="+mn-ea"/>
              </a:rPr>
              <a:t>incrementó significativamente la masa de granos por planta y la masa de 1000 granos en el cultivo del maíz.</a:t>
            </a:r>
          </a:p>
          <a:p>
            <a:pPr algn="just">
              <a:buFont typeface="Wingdings" panose="05000000000000000000" pitchFamily="2" charset="2"/>
              <a:buChar char="Ø"/>
            </a:pPr>
            <a:endParaRPr lang="es-ES" sz="2400" dirty="0"/>
          </a:p>
          <a:p>
            <a:pPr algn="just">
              <a:buFont typeface="Wingdings" panose="05000000000000000000" pitchFamily="2" charset="2"/>
              <a:buChar char="Ø"/>
            </a:pPr>
            <a:r>
              <a:rPr lang="es-ES" sz="2400" dirty="0" smtClean="0">
                <a:latin typeface="Times New Roman" panose="02020603050405020304" pitchFamily="18" charset="0"/>
                <a:cs typeface="Times New Roman" panose="02020603050405020304" pitchFamily="18" charset="0"/>
              </a:rPr>
              <a:t>El tratamiento a las semillas con 20 mg ha</a:t>
            </a:r>
            <a:r>
              <a:rPr lang="es-ES" sz="2400" baseline="30000" dirty="0" smtClean="0">
                <a:latin typeface="Times New Roman" panose="02020603050405020304" pitchFamily="18" charset="0"/>
                <a:cs typeface="Times New Roman" panose="02020603050405020304" pitchFamily="18" charset="0"/>
              </a:rPr>
              <a:t>-1</a:t>
            </a:r>
            <a:r>
              <a:rPr lang="es-ES" sz="2400" dirty="0" smtClean="0">
                <a:latin typeface="Times New Roman" panose="02020603050405020304" pitchFamily="18" charset="0"/>
                <a:cs typeface="Times New Roman" panose="02020603050405020304" pitchFamily="18" charset="0"/>
              </a:rPr>
              <a:t> de </a:t>
            </a:r>
            <a:r>
              <a:rPr lang="es-ES" sz="2400" dirty="0" err="1" smtClean="0">
                <a:latin typeface="Times New Roman" panose="02020603050405020304" pitchFamily="18" charset="0"/>
                <a:cs typeface="Times New Roman" panose="02020603050405020304" pitchFamily="18" charset="0"/>
              </a:rPr>
              <a:t>Spirulina</a:t>
            </a:r>
            <a:r>
              <a:rPr lang="es-ES" sz="2400" dirty="0" smtClean="0">
                <a:latin typeface="Times New Roman" panose="02020603050405020304" pitchFamily="18" charset="0"/>
                <a:cs typeface="Times New Roman" panose="02020603050405020304" pitchFamily="18" charset="0"/>
              </a:rPr>
              <a:t>  y la aspersión foliar a los 35 dias después de la siembra </a:t>
            </a:r>
            <a:r>
              <a:rPr lang="es-ES" sz="2400" dirty="0" smtClean="0">
                <a:latin typeface="Times New Roman" panose="02020603050405020304" pitchFamily="18" charset="0"/>
                <a:cs typeface="Times New Roman" panose="02020603050405020304" pitchFamily="18" charset="0"/>
                <a:sym typeface="+mn-ea"/>
              </a:rPr>
              <a:t>incrementó el número y la masa de granos de plantas de frijol cv. CUL 156 biofertilizadas con Azofert</a:t>
            </a:r>
            <a:r>
              <a:rPr lang="es-ES" sz="2400" dirty="0" smtClean="0">
                <a:latin typeface="Arial" panose="020B0604020202020204" pitchFamily="34" charset="0"/>
                <a:cs typeface="Arial" panose="020B0604020202020204" pitchFamily="34" charset="0"/>
                <a:sym typeface="+mn-ea"/>
              </a:rPr>
              <a:t>®.</a:t>
            </a:r>
            <a:endParaRPr lang="es-ES" sz="2400" dirty="0" smtClean="0">
              <a:latin typeface="Times New Roman" panose="02020603050405020304" pitchFamily="18" charset="0"/>
              <a:cs typeface="Times New Roman" panose="02020603050405020304" pitchFamily="18" charset="0"/>
            </a:endParaRPr>
          </a:p>
          <a:p>
            <a:pPr indent="0" algn="just">
              <a:buNone/>
            </a:pPr>
            <a:r>
              <a:rPr lang="es-ES" sz="2400" dirty="0" smtClean="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Ø"/>
            </a:pPr>
            <a:endParaRPr lang="es-ES" sz="2400" dirty="0"/>
          </a:p>
        </p:txBody>
      </p:sp>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428860" y="4500570"/>
            <a:ext cx="6715140" cy="1846659"/>
          </a:xfrm>
          <a:prstGeom prst="rect">
            <a:avLst/>
          </a:prstGeom>
          <a:noFill/>
        </p:spPr>
        <p:txBody>
          <a:bodyPr wrap="square">
            <a:spAutoFit/>
          </a:bodyPr>
          <a:lstStyle/>
          <a:p>
            <a:pPr algn="r"/>
            <a:r>
              <a:rPr lang="es-ES" sz="9600" dirty="0">
                <a:solidFill>
                  <a:schemeClr val="accent4">
                    <a:lumMod val="50000"/>
                  </a:schemeClr>
                </a:solidFill>
                <a:latin typeface="Book Antiqua" pitchFamily="18" charset="0"/>
              </a:rPr>
              <a:t>Gracias!</a:t>
            </a:r>
            <a:r>
              <a:rPr lang="es-ES" sz="8000" dirty="0">
                <a:solidFill>
                  <a:schemeClr val="accent4">
                    <a:lumMod val="50000"/>
                  </a:schemeClr>
                </a:solidFill>
                <a:latin typeface="Book Antiqua" pitchFamily="18" charset="0"/>
              </a:rPr>
              <a:t> </a:t>
            </a:r>
            <a:endParaRPr lang="en-US" sz="8000" dirty="0">
              <a:solidFill>
                <a:schemeClr val="accent4">
                  <a:lumMod val="50000"/>
                </a:schemeClr>
              </a:solidFill>
              <a:latin typeface="Book Antiqua" pitchFamily="18" charset="0"/>
            </a:endParaRPr>
          </a:p>
          <a:p>
            <a:pPr algn="r"/>
            <a:endParaRPr lang="es-ES" dirty="0">
              <a:latin typeface="Arial" panose="020B0604020202020204" pitchFamily="34" charset="0"/>
              <a:cs typeface="Arial" panose="020B0604020202020204" pitchFamily="34" charset="0"/>
            </a:endParaRPr>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p:cNvSpPr>
            <a:spLocks noGrp="1" noEditPoints="1"/>
          </p:cNvSpPr>
          <p:nvPr>
            <p:ph idx="1"/>
          </p:nvPr>
        </p:nvSpPr>
        <p:spPr>
          <a:xfrm>
            <a:off x="928662" y="357166"/>
            <a:ext cx="5710237" cy="7072362"/>
          </a:xfrm>
        </p:spPr>
        <p:txBody>
          <a:bodyPr rtlCol="0">
            <a:normAutofit/>
          </a:bodyPr>
          <a:lstStyle/>
          <a:p>
            <a:pPr eaLnBrk="1" fontAlgn="auto" hangingPunct="1">
              <a:spcAft>
                <a:spcPts val="0"/>
              </a:spcAft>
              <a:buFont typeface="Wingdings" panose="05000000000000000000" pitchFamily="2" charset="2"/>
              <a:buChar char="Ø"/>
            </a:pPr>
            <a:r>
              <a:rPr lang="es-ES" sz="2400" dirty="0">
                <a:latin typeface="Times New Roman" panose="02020603050405020304" pitchFamily="18" charset="0"/>
                <a:cs typeface="Times New Roman" panose="02020603050405020304" pitchFamily="18" charset="0"/>
              </a:rPr>
              <a:t>La producción de alimentos se ha convertido en una de las líneas prioritarias de la economía </a:t>
            </a:r>
            <a:r>
              <a:rPr lang="es-ES" sz="2400" dirty="0" smtClean="0">
                <a:latin typeface="Times New Roman" panose="02020603050405020304" pitchFamily="18" charset="0"/>
                <a:cs typeface="Times New Roman" panose="02020603050405020304" pitchFamily="18" charset="0"/>
              </a:rPr>
              <a:t>cubana…</a:t>
            </a:r>
          </a:p>
          <a:p>
            <a:pPr eaLnBrk="1" fontAlgn="auto" hangingPunct="1">
              <a:spcAft>
                <a:spcPts val="0"/>
              </a:spcAft>
              <a:buFont typeface="Wingdings" panose="05000000000000000000" pitchFamily="2" charset="2"/>
              <a:buChar char="Ø"/>
            </a:pPr>
            <a:r>
              <a:rPr lang="es-ES" sz="2400" dirty="0" smtClean="0">
                <a:latin typeface="Times New Roman" panose="02020603050405020304" pitchFamily="18" charset="0"/>
                <a:cs typeface="Times New Roman" panose="02020603050405020304" pitchFamily="18" charset="0"/>
              </a:rPr>
              <a:t> Aumentar </a:t>
            </a:r>
            <a:r>
              <a:rPr lang="es-ES" sz="2400" dirty="0">
                <a:latin typeface="Times New Roman" panose="02020603050405020304" pitchFamily="18" charset="0"/>
                <a:cs typeface="Times New Roman" panose="02020603050405020304" pitchFamily="18" charset="0"/>
              </a:rPr>
              <a:t>la producción de alimentos es una de las prioridades del país… la coyuntura actual demanda rescatar alternativas que nunca debimos dejar de implementar, hay aplicarlas en todos los lugares con mayor eficiencia</a:t>
            </a:r>
            <a:r>
              <a:rPr lang="es-ES" sz="2400" dirty="0" smtClean="0">
                <a:latin typeface="Times New Roman" panose="02020603050405020304" pitchFamily="18" charset="0"/>
                <a:cs typeface="Times New Roman" panose="02020603050405020304" pitchFamily="18" charset="0"/>
              </a:rPr>
              <a:t>…</a:t>
            </a:r>
          </a:p>
          <a:p>
            <a:pPr eaLnBrk="1" fontAlgn="auto" hangingPunct="1">
              <a:spcAft>
                <a:spcPts val="0"/>
              </a:spcAft>
              <a:buFont typeface="Wingdings" panose="05000000000000000000" pitchFamily="2" charset="2"/>
              <a:buChar char="Ø"/>
            </a:pPr>
            <a:r>
              <a:rPr lang="es-ES" sz="2400" dirty="0" smtClean="0">
                <a:latin typeface="Times New Roman" panose="02020603050405020304" pitchFamily="18" charset="0"/>
                <a:cs typeface="Times New Roman" panose="02020603050405020304" pitchFamily="18" charset="0"/>
              </a:rPr>
              <a:t>En estos </a:t>
            </a:r>
            <a:r>
              <a:rPr lang="es-ES" sz="2400" dirty="0">
                <a:latin typeface="Times New Roman" panose="02020603050405020304" pitchFamily="18" charset="0"/>
                <a:cs typeface="Times New Roman" panose="02020603050405020304" pitchFamily="18" charset="0"/>
              </a:rPr>
              <a:t>momentos se requiere un mayor compromiso de los </a:t>
            </a:r>
            <a:r>
              <a:rPr lang="es-ES" sz="2400" dirty="0" smtClean="0">
                <a:latin typeface="Times New Roman" panose="02020603050405020304" pitchFamily="18" charset="0"/>
                <a:cs typeface="Times New Roman" panose="02020603050405020304" pitchFamily="18" charset="0"/>
              </a:rPr>
              <a:t>productores…”los </a:t>
            </a:r>
            <a:r>
              <a:rPr lang="es-ES" sz="2400" dirty="0">
                <a:latin typeface="Times New Roman" panose="02020603050405020304" pitchFamily="18" charset="0"/>
                <a:cs typeface="Times New Roman" panose="02020603050405020304" pitchFamily="18" charset="0"/>
              </a:rPr>
              <a:t>problemas los tenemos que enfrentar entre todos los cubanos” </a:t>
            </a:r>
            <a:endParaRPr lang="es-ES" sz="2400" dirty="0" smtClean="0">
              <a:latin typeface="Times New Roman" panose="02020603050405020304" pitchFamily="18" charset="0"/>
              <a:cs typeface="Times New Roman" panose="02020603050405020304" pitchFamily="18" charset="0"/>
            </a:endParaRPr>
          </a:p>
          <a:p>
            <a:pPr marL="0" indent="0" algn="r" eaLnBrk="1" fontAlgn="auto" hangingPunct="1">
              <a:spcAft>
                <a:spcPts val="0"/>
              </a:spcAft>
              <a:buFont typeface="Arial" panose="020B0604020202020204" pitchFamily="34" charset="0"/>
              <a:buNone/>
            </a:pPr>
            <a:r>
              <a:rPr lang="es-ES" sz="1400" dirty="0" smtClean="0"/>
              <a:t>                                                                                                                                                                                                          </a:t>
            </a:r>
            <a:endParaRPr lang="es-ES" dirty="0"/>
          </a:p>
        </p:txBody>
      </p:sp>
      <p:pic>
        <p:nvPicPr>
          <p:cNvPr id="5" name="Imagen 4"/>
          <p:cNvPicPr>
            <a:picLocks noChangeAspect="1"/>
          </p:cNvPicPr>
          <p:nvPr/>
        </p:nvPicPr>
        <p:blipFill>
          <a:blip r:embed="rId2"/>
          <a:srcRect/>
          <a:stretch>
            <a:fillRect/>
          </a:stretch>
        </p:blipFill>
        <p:spPr bwMode="auto">
          <a:xfrm>
            <a:off x="6000760" y="4857760"/>
            <a:ext cx="2782823" cy="1725616"/>
          </a:xfrm>
          <a:prstGeom prst="rect">
            <a:avLst/>
          </a:prstGeom>
          <a:ln>
            <a:noFill/>
          </a:ln>
          <a:effectLst>
            <a:softEdge rad="112500"/>
          </a:effectLst>
        </p:spPr>
      </p:pic>
      <p:sp>
        <p:nvSpPr>
          <p:cNvPr id="6" name="CuadroTexto 8"/>
          <p:cNvSpPr txBox="1">
            <a:spLocks noChangeArrowheads="1"/>
          </p:cNvSpPr>
          <p:nvPr/>
        </p:nvSpPr>
        <p:spPr bwMode="auto">
          <a:xfrm>
            <a:off x="-357222" y="5622790"/>
            <a:ext cx="5429288" cy="1235210"/>
          </a:xfrm>
          <a:prstGeom prst="rect">
            <a:avLst/>
          </a:prstGeom>
          <a:noFill/>
          <a:ln w="9525">
            <a:noFill/>
            <a:miter lim="800000"/>
          </a:ln>
        </p:spPr>
        <p:txBody>
          <a:bodyPr wrap="square">
            <a:spAutoFit/>
          </a:bodyPr>
          <a:lstStyle/>
          <a:p>
            <a:pPr algn="r">
              <a:lnSpc>
                <a:spcPct val="90000"/>
              </a:lnSpc>
              <a:spcBef>
                <a:spcPts val="1000"/>
              </a:spcBef>
            </a:pPr>
            <a:r>
              <a:rPr lang="es-ES" sz="1200" b="1" dirty="0">
                <a:solidFill>
                  <a:srgbClr val="000000"/>
                </a:solidFill>
                <a:latin typeface="Book Antiqua" pitchFamily="18" charset="0"/>
              </a:rPr>
              <a:t>Miguel Díaz </a:t>
            </a:r>
            <a:r>
              <a:rPr lang="es-ES" sz="1200" b="1" dirty="0" err="1">
                <a:solidFill>
                  <a:srgbClr val="000000"/>
                </a:solidFill>
                <a:latin typeface="Book Antiqua" pitchFamily="18" charset="0"/>
              </a:rPr>
              <a:t>Canel</a:t>
            </a:r>
            <a:r>
              <a:rPr lang="es-ES" sz="1200" b="1" dirty="0">
                <a:solidFill>
                  <a:srgbClr val="000000"/>
                </a:solidFill>
                <a:latin typeface="Book Antiqua" pitchFamily="18" charset="0"/>
              </a:rPr>
              <a:t>, 11 de abril de 2019.    </a:t>
            </a:r>
          </a:p>
          <a:p>
            <a:pPr algn="r">
              <a:lnSpc>
                <a:spcPct val="90000"/>
              </a:lnSpc>
              <a:spcBef>
                <a:spcPts val="1000"/>
              </a:spcBef>
            </a:pPr>
            <a:r>
              <a:rPr lang="es-ES" sz="1200" b="1" dirty="0">
                <a:solidFill>
                  <a:srgbClr val="000000"/>
                </a:solidFill>
                <a:latin typeface="Book Antiqua" pitchFamily="18" charset="0"/>
              </a:rPr>
              <a:t>                   Comisión Agroalimentaria de la Asamblea Nacional del Poder Popular.</a:t>
            </a:r>
          </a:p>
          <a:p>
            <a:pPr>
              <a:lnSpc>
                <a:spcPct val="90000"/>
              </a:lnSpc>
              <a:spcBef>
                <a:spcPts val="1000"/>
              </a:spcBef>
            </a:pPr>
            <a:endParaRPr lang="es-ES" sz="2800" dirty="0">
              <a:solidFill>
                <a:srgbClr val="000000"/>
              </a:solidFill>
              <a:latin typeface="Calibri" panose="020F0502020204030204" pitchFamily="34" charset="0"/>
            </a:endParaRPr>
          </a:p>
        </p:txBody>
      </p:sp>
      <p:pic>
        <p:nvPicPr>
          <p:cNvPr id="7" name="Picture 2"/>
          <p:cNvPicPr>
            <a:picLocks noChangeAspect="1" noChangeArrowheads="1"/>
          </p:cNvPicPr>
          <p:nvPr/>
        </p:nvPicPr>
        <p:blipFill>
          <a:blip r:embed="rId3"/>
          <a:srcRect/>
          <a:stretch>
            <a:fillRect/>
          </a:stretch>
        </p:blipFill>
        <p:spPr bwMode="auto">
          <a:xfrm>
            <a:off x="6572264" y="214290"/>
            <a:ext cx="2367176" cy="1928826"/>
          </a:xfrm>
          <a:prstGeom prst="rect">
            <a:avLst/>
          </a:prstGeom>
          <a:ln>
            <a:noFill/>
          </a:ln>
          <a:effectLst>
            <a:softEdge rad="112500"/>
          </a:effectLst>
        </p:spPr>
      </p:pic>
      <p:pic>
        <p:nvPicPr>
          <p:cNvPr id="2050" name="Picture 2" descr="E:\aa\e14e08e9db568d51dcffaac8e1f4294d.jpg"/>
          <p:cNvPicPr>
            <a:picLocks noChangeAspect="1" noChangeArrowheads="1"/>
          </p:cNvPicPr>
          <p:nvPr/>
        </p:nvPicPr>
        <p:blipFill>
          <a:blip r:embed="rId4"/>
          <a:srcRect/>
          <a:stretch>
            <a:fillRect/>
          </a:stretch>
        </p:blipFill>
        <p:spPr bwMode="auto">
          <a:xfrm>
            <a:off x="6732999" y="2214555"/>
            <a:ext cx="1910968" cy="2547957"/>
          </a:xfrm>
          <a:prstGeom prst="rect">
            <a:avLst/>
          </a:prstGeom>
          <a:ln>
            <a:noFill/>
          </a:ln>
          <a:effectLst>
            <a:softEdge rad="112500"/>
          </a:effectLst>
        </p:spPr>
      </p:pic>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643042" y="357166"/>
            <a:ext cx="7143768" cy="523220"/>
          </a:xfrm>
          <a:prstGeom prst="rect">
            <a:avLst/>
          </a:prstGeom>
          <a:noFill/>
        </p:spPr>
        <p:txBody>
          <a:bodyPr wrap="square" rtlCol="0">
            <a:spAutoFit/>
          </a:bodyPr>
          <a:lstStyle/>
          <a:p>
            <a:r>
              <a:rPr lang="es-ES" sz="2800" b="1" u="sng" dirty="0" err="1" smtClean="0">
                <a:latin typeface="Times New Roman" panose="02020603050405020304" pitchFamily="18" charset="0"/>
                <a:cs typeface="Times New Roman" panose="02020603050405020304" pitchFamily="18" charset="0"/>
              </a:rPr>
              <a:t>Bioestimulantes</a:t>
            </a:r>
            <a:r>
              <a:rPr lang="es-ES" sz="2800" b="1" u="sng" dirty="0" smtClean="0">
                <a:latin typeface="Times New Roman" panose="02020603050405020304" pitchFamily="18" charset="0"/>
                <a:cs typeface="Times New Roman" panose="02020603050405020304" pitchFamily="18" charset="0"/>
              </a:rPr>
              <a:t>: </a:t>
            </a:r>
            <a:endParaRPr lang="es-ES" sz="2800" u="sng" dirty="0">
              <a:latin typeface="Times New Roman" panose="02020603050405020304" pitchFamily="18" charset="0"/>
              <a:cs typeface="Times New Roman" panose="02020603050405020304" pitchFamily="18" charset="0"/>
            </a:endParaRPr>
          </a:p>
        </p:txBody>
      </p:sp>
      <p:pic>
        <p:nvPicPr>
          <p:cNvPr id="11267" name="Picture 3"/>
          <p:cNvPicPr>
            <a:picLocks noChangeAspect="1" noChangeArrowheads="1"/>
          </p:cNvPicPr>
          <p:nvPr/>
        </p:nvPicPr>
        <p:blipFill>
          <a:blip r:embed="rId2"/>
          <a:srcRect/>
          <a:stretch>
            <a:fillRect/>
          </a:stretch>
        </p:blipFill>
        <p:spPr bwMode="auto">
          <a:xfrm>
            <a:off x="6572264" y="357166"/>
            <a:ext cx="2286016" cy="2228852"/>
          </a:xfrm>
          <a:prstGeom prst="rect">
            <a:avLst/>
          </a:prstGeom>
          <a:ln>
            <a:noFill/>
          </a:ln>
          <a:effectLst>
            <a:outerShdw blurRad="190500" algn="tl" rotWithShape="0">
              <a:srgbClr val="000000">
                <a:alpha val="70000"/>
              </a:srgbClr>
            </a:outerShdw>
          </a:effectLst>
        </p:spPr>
      </p:pic>
      <p:sp>
        <p:nvSpPr>
          <p:cNvPr id="1126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11270" name="Rectangle 6"/>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es-ES"/>
          </a:p>
        </p:txBody>
      </p:sp>
      <p:sp>
        <p:nvSpPr>
          <p:cNvPr id="12" name="11 CuadroTexto"/>
          <p:cNvSpPr txBox="1"/>
          <p:nvPr/>
        </p:nvSpPr>
        <p:spPr>
          <a:xfrm>
            <a:off x="1142976" y="1000108"/>
            <a:ext cx="5286412" cy="1477328"/>
          </a:xfrm>
          <a:prstGeom prst="rect">
            <a:avLst/>
          </a:prstGeom>
          <a:noFill/>
        </p:spPr>
        <p:txBody>
          <a:bodyPr wrap="square" rtlCol="0">
            <a:spAutoFit/>
          </a:bodyPr>
          <a:lstStyle/>
          <a:p>
            <a:pPr algn="just"/>
            <a:r>
              <a:rPr lang="es-ES" dirty="0" smtClean="0">
                <a:latin typeface="Times New Roman" pitchFamily="18" charset="0"/>
                <a:cs typeface="Times New Roman" pitchFamily="18" charset="0"/>
              </a:rPr>
              <a:t>Sustancias de origen biológico aplicadas a plantas o suelos para incrementar el vigor de los cultivos, mejorar la calidad del producto resultante o aumentar la tolerancia de la planta ante el estrés abiótico.</a:t>
            </a:r>
            <a:endParaRPr lang="es-ES" dirty="0">
              <a:latin typeface="Times New Roman" pitchFamily="18" charset="0"/>
              <a:cs typeface="Times New Roman" pitchFamily="18" charset="0"/>
            </a:endParaRPr>
          </a:p>
        </p:txBody>
      </p:sp>
      <p:sp>
        <p:nvSpPr>
          <p:cNvPr id="13" name="12 Rectángulo"/>
          <p:cNvSpPr/>
          <p:nvPr/>
        </p:nvSpPr>
        <p:spPr>
          <a:xfrm>
            <a:off x="1142976" y="2857496"/>
            <a:ext cx="7143800" cy="3693319"/>
          </a:xfrm>
          <a:prstGeom prst="rect">
            <a:avLst/>
          </a:prstGeom>
        </p:spPr>
        <p:txBody>
          <a:bodyPr wrap="square">
            <a:spAutoFit/>
          </a:bodyPr>
          <a:lstStyle/>
          <a:p>
            <a:r>
              <a:rPr lang="es-ES" b="1" dirty="0" smtClean="0">
                <a:latin typeface="Times New Roman" pitchFamily="18" charset="0"/>
                <a:cs typeface="Times New Roman" pitchFamily="18" charset="0"/>
              </a:rPr>
              <a:t>FITOMAS-E®</a:t>
            </a:r>
          </a:p>
          <a:p>
            <a:r>
              <a:rPr lang="es-ES" b="1" dirty="0" smtClean="0">
                <a:latin typeface="Times New Roman" pitchFamily="18" charset="0"/>
                <a:cs typeface="Times New Roman" pitchFamily="18" charset="0"/>
              </a:rPr>
              <a:t> </a:t>
            </a:r>
          </a:p>
          <a:p>
            <a:r>
              <a:rPr lang="es-ES" b="1" dirty="0" smtClean="0">
                <a:latin typeface="Times New Roman" pitchFamily="18" charset="0"/>
                <a:cs typeface="Times New Roman" pitchFamily="18" charset="0"/>
              </a:rPr>
              <a:t>             BIOBRAS-16®</a:t>
            </a:r>
          </a:p>
          <a:p>
            <a:endParaRPr lang="es-ES" b="1" dirty="0" smtClean="0">
              <a:latin typeface="Times New Roman" pitchFamily="18" charset="0"/>
              <a:cs typeface="Times New Roman" pitchFamily="18" charset="0"/>
            </a:endParaRPr>
          </a:p>
          <a:p>
            <a:r>
              <a:rPr lang="es-ES" b="1" dirty="0" smtClean="0">
                <a:latin typeface="Times New Roman" pitchFamily="18" charset="0"/>
                <a:cs typeface="Times New Roman" pitchFamily="18" charset="0"/>
              </a:rPr>
              <a:t>                          BIOENRAIZ®</a:t>
            </a:r>
          </a:p>
          <a:p>
            <a:endParaRPr lang="es-ES" b="1" dirty="0" smtClean="0">
              <a:latin typeface="Times New Roman" pitchFamily="18" charset="0"/>
              <a:cs typeface="Times New Roman" pitchFamily="18" charset="0"/>
            </a:endParaRPr>
          </a:p>
          <a:p>
            <a:r>
              <a:rPr lang="es-ES" b="1" dirty="0" smtClean="0">
                <a:latin typeface="Times New Roman" pitchFamily="18" charset="0"/>
                <a:cs typeface="Times New Roman" pitchFamily="18" charset="0"/>
              </a:rPr>
              <a:t>                                           TOMATICID®</a:t>
            </a:r>
          </a:p>
          <a:p>
            <a:endParaRPr lang="es-ES" b="1" dirty="0" smtClean="0">
              <a:latin typeface="Times New Roman" pitchFamily="18" charset="0"/>
              <a:cs typeface="Times New Roman" pitchFamily="18" charset="0"/>
            </a:endParaRPr>
          </a:p>
          <a:p>
            <a:r>
              <a:rPr lang="es-ES" b="1" dirty="0" smtClean="0">
                <a:latin typeface="Times New Roman" pitchFamily="18" charset="0"/>
                <a:cs typeface="Times New Roman" pitchFamily="18" charset="0"/>
              </a:rPr>
              <a:t>                                                          BIOJAS®  </a:t>
            </a:r>
          </a:p>
          <a:p>
            <a:endParaRPr lang="es-ES" b="1" dirty="0" smtClean="0">
              <a:latin typeface="Times New Roman" pitchFamily="18" charset="0"/>
              <a:cs typeface="Times New Roman" pitchFamily="18" charset="0"/>
            </a:endParaRPr>
          </a:p>
          <a:p>
            <a:r>
              <a:rPr lang="es-ES" b="1" dirty="0" smtClean="0">
                <a:latin typeface="Times New Roman" pitchFamily="18" charset="0"/>
                <a:cs typeface="Times New Roman" pitchFamily="18" charset="0"/>
              </a:rPr>
              <a:t>                                                                    QUITOMAX® </a:t>
            </a:r>
          </a:p>
          <a:p>
            <a:endParaRPr lang="es-ES" b="1" dirty="0" smtClean="0">
              <a:latin typeface="Times New Roman" pitchFamily="18" charset="0"/>
              <a:cs typeface="Times New Roman" pitchFamily="18" charset="0"/>
            </a:endParaRPr>
          </a:p>
          <a:p>
            <a:r>
              <a:rPr lang="es-ES" b="1" dirty="0" smtClean="0">
                <a:latin typeface="Times New Roman" pitchFamily="18" charset="0"/>
                <a:cs typeface="Times New Roman" pitchFamily="18" charset="0"/>
              </a:rPr>
              <a:t>                                                                                   PECTIMORF®</a:t>
            </a:r>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C:\Users\Akira\Desktop\vf.jpg"/>
          <p:cNvPicPr>
            <a:picLocks noChangeAspect="1" noChangeArrowheads="1"/>
          </p:cNvPicPr>
          <p:nvPr/>
        </p:nvPicPr>
        <p:blipFill>
          <a:blip r:embed="rId2"/>
          <a:srcRect/>
          <a:stretch>
            <a:fillRect/>
          </a:stretch>
        </p:blipFill>
        <p:spPr bwMode="auto">
          <a:xfrm>
            <a:off x="1142976" y="2500306"/>
            <a:ext cx="2714644" cy="1799927"/>
          </a:xfrm>
          <a:prstGeom prst="rect">
            <a:avLst/>
          </a:prstGeom>
          <a:noFill/>
        </p:spPr>
      </p:pic>
      <p:sp>
        <p:nvSpPr>
          <p:cNvPr id="13" name="12 Rectángulo"/>
          <p:cNvSpPr/>
          <p:nvPr/>
        </p:nvSpPr>
        <p:spPr>
          <a:xfrm>
            <a:off x="3357554" y="214290"/>
            <a:ext cx="4730510" cy="461665"/>
          </a:xfrm>
          <a:prstGeom prst="rect">
            <a:avLst/>
          </a:prstGeom>
        </p:spPr>
        <p:txBody>
          <a:bodyPr wrap="square">
            <a:spAutoFit/>
          </a:bodyPr>
          <a:lstStyle/>
          <a:p>
            <a:r>
              <a:rPr lang="es-ES" sz="2400" b="1" dirty="0" err="1" smtClean="0">
                <a:latin typeface="Times New Roman" panose="02020603050405020304" pitchFamily="18" charset="0"/>
                <a:cs typeface="Times New Roman" panose="02020603050405020304" pitchFamily="18" charset="0"/>
              </a:rPr>
              <a:t>Spirulina</a:t>
            </a:r>
            <a:r>
              <a:rPr lang="es-ES" sz="2400" b="1" dirty="0" smtClean="0">
                <a:latin typeface="Times New Roman" panose="02020603050405020304" pitchFamily="18" charset="0"/>
                <a:cs typeface="Times New Roman" panose="02020603050405020304" pitchFamily="18" charset="0"/>
              </a:rPr>
              <a:t>  </a:t>
            </a:r>
            <a:endParaRPr lang="es-ES" sz="2400" b="1" dirty="0">
              <a:latin typeface="Times New Roman" panose="02020603050405020304" pitchFamily="18" charset="0"/>
              <a:cs typeface="Times New Roman" panose="02020603050405020304" pitchFamily="18" charset="0"/>
            </a:endParaRPr>
          </a:p>
        </p:txBody>
      </p:sp>
      <p:sp>
        <p:nvSpPr>
          <p:cNvPr id="17" name="16 CuadroTexto"/>
          <p:cNvSpPr txBox="1"/>
          <p:nvPr/>
        </p:nvSpPr>
        <p:spPr>
          <a:xfrm>
            <a:off x="2357422" y="1714488"/>
            <a:ext cx="4071966" cy="400110"/>
          </a:xfrm>
          <a:prstGeom prst="rect">
            <a:avLst/>
          </a:prstGeom>
          <a:noFill/>
        </p:spPr>
        <p:txBody>
          <a:bodyPr wrap="square" rtlCol="0">
            <a:spAutoFit/>
          </a:bodyPr>
          <a:lstStyle/>
          <a:p>
            <a:r>
              <a:rPr lang="es-ES" sz="2000" dirty="0" err="1" smtClean="0">
                <a:latin typeface="Times New Roman" panose="02020603050405020304" pitchFamily="18" charset="0"/>
                <a:cs typeface="Times New Roman" panose="02020603050405020304" pitchFamily="18" charset="0"/>
              </a:rPr>
              <a:t>Biodisponibilidad</a:t>
            </a:r>
            <a:r>
              <a:rPr lang="es-ES" sz="2000" dirty="0" smtClean="0">
                <a:latin typeface="Times New Roman" panose="02020603050405020304" pitchFamily="18" charset="0"/>
                <a:cs typeface="Times New Roman" panose="02020603050405020304" pitchFamily="18" charset="0"/>
              </a:rPr>
              <a:t> de nutrientes</a:t>
            </a:r>
            <a:endParaRPr lang="es-ES" sz="2000" dirty="0">
              <a:latin typeface="Times New Roman" panose="02020603050405020304" pitchFamily="18" charset="0"/>
              <a:cs typeface="Times New Roman" panose="02020603050405020304" pitchFamily="18" charset="0"/>
            </a:endParaRPr>
          </a:p>
        </p:txBody>
      </p:sp>
      <p:sp>
        <p:nvSpPr>
          <p:cNvPr id="19" name="18 Flecha abajo"/>
          <p:cNvSpPr/>
          <p:nvPr/>
        </p:nvSpPr>
        <p:spPr>
          <a:xfrm>
            <a:off x="4143372" y="785794"/>
            <a:ext cx="71438" cy="785818"/>
          </a:xfrm>
          <a:prstGeom prst="downArrow">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217" name="Picture 1" descr="C:\Users\Akira\Desktop\cf.jpg"/>
          <p:cNvPicPr>
            <a:picLocks noChangeAspect="1" noChangeArrowheads="1"/>
          </p:cNvPicPr>
          <p:nvPr/>
        </p:nvPicPr>
        <p:blipFill>
          <a:blip r:embed="rId3"/>
          <a:srcRect/>
          <a:stretch>
            <a:fillRect/>
          </a:stretch>
        </p:blipFill>
        <p:spPr bwMode="auto">
          <a:xfrm>
            <a:off x="6215074" y="214291"/>
            <a:ext cx="2571768" cy="1785950"/>
          </a:xfrm>
          <a:prstGeom prst="rect">
            <a:avLst/>
          </a:prstGeom>
          <a:noFill/>
        </p:spPr>
      </p:pic>
      <p:sp>
        <p:nvSpPr>
          <p:cNvPr id="22" name="21 Rectángulo"/>
          <p:cNvSpPr/>
          <p:nvPr/>
        </p:nvSpPr>
        <p:spPr>
          <a:xfrm>
            <a:off x="6429388" y="2071678"/>
            <a:ext cx="2249334" cy="369332"/>
          </a:xfrm>
          <a:prstGeom prst="rect">
            <a:avLst/>
          </a:prstGeom>
        </p:spPr>
        <p:txBody>
          <a:bodyPr wrap="none">
            <a:spAutoFit/>
          </a:bodyPr>
          <a:lstStyle/>
          <a:p>
            <a:r>
              <a:rPr lang="es-ES" b="1" i="1" dirty="0" err="1" smtClean="0">
                <a:latin typeface="Times New Roman" panose="02020603050405020304" pitchFamily="18" charset="0"/>
                <a:cs typeface="Times New Roman" panose="02020603050405020304" pitchFamily="18" charset="0"/>
              </a:rPr>
              <a:t>Arthrospira</a:t>
            </a:r>
            <a:r>
              <a:rPr lang="es-ES" b="1" i="1" dirty="0" smtClean="0">
                <a:latin typeface="Times New Roman" panose="02020603050405020304" pitchFamily="18" charset="0"/>
                <a:cs typeface="Times New Roman" panose="02020603050405020304" pitchFamily="18" charset="0"/>
              </a:rPr>
              <a:t> </a:t>
            </a:r>
            <a:r>
              <a:rPr lang="es-ES" b="1" i="1" dirty="0" err="1" smtClean="0">
                <a:latin typeface="Times New Roman" panose="02020603050405020304" pitchFamily="18" charset="0"/>
                <a:cs typeface="Times New Roman" panose="02020603050405020304" pitchFamily="18" charset="0"/>
              </a:rPr>
              <a:t>platensis</a:t>
            </a:r>
            <a:r>
              <a:rPr lang="es-ES" b="1" dirty="0" smtClean="0">
                <a:latin typeface="Times New Roman" panose="02020603050405020304" pitchFamily="18" charset="0"/>
                <a:cs typeface="Times New Roman" panose="02020603050405020304" pitchFamily="18" charset="0"/>
              </a:rPr>
              <a:t> </a:t>
            </a:r>
            <a:endParaRPr lang="es-ES" dirty="0"/>
          </a:p>
        </p:txBody>
      </p:sp>
      <p:sp>
        <p:nvSpPr>
          <p:cNvPr id="11" name="10 CuadroTexto"/>
          <p:cNvSpPr txBox="1"/>
          <p:nvPr/>
        </p:nvSpPr>
        <p:spPr>
          <a:xfrm>
            <a:off x="3786182" y="3429000"/>
            <a:ext cx="4357718" cy="461665"/>
          </a:xfrm>
          <a:prstGeom prst="rect">
            <a:avLst/>
          </a:prstGeom>
          <a:noFill/>
        </p:spPr>
        <p:txBody>
          <a:bodyPr wrap="square" rtlCol="0">
            <a:spAutoFit/>
          </a:bodyPr>
          <a:lstStyle/>
          <a:p>
            <a:r>
              <a:rPr lang="es-ES" sz="2400" b="1" dirty="0" smtClean="0">
                <a:latin typeface="Times New Roman" panose="02020603050405020304" pitchFamily="18" charset="0"/>
                <a:cs typeface="Times New Roman" panose="02020603050405020304" pitchFamily="18" charset="0"/>
              </a:rPr>
              <a:t>Extractos de </a:t>
            </a:r>
            <a:r>
              <a:rPr lang="es-ES" sz="2400" b="1" dirty="0" err="1" smtClean="0">
                <a:latin typeface="Times New Roman" panose="02020603050405020304" pitchFamily="18" charset="0"/>
                <a:cs typeface="Times New Roman" panose="02020603050405020304" pitchFamily="18" charset="0"/>
              </a:rPr>
              <a:t>Spirulina</a:t>
            </a:r>
            <a:endParaRPr lang="es-ES" sz="2400" b="1" dirty="0">
              <a:latin typeface="Times New Roman" panose="02020603050405020304" pitchFamily="18" charset="0"/>
              <a:cs typeface="Times New Roman" panose="02020603050405020304" pitchFamily="18" charset="0"/>
            </a:endParaRPr>
          </a:p>
        </p:txBody>
      </p:sp>
      <p:sp>
        <p:nvSpPr>
          <p:cNvPr id="12" name="11 CuadroTexto"/>
          <p:cNvSpPr txBox="1"/>
          <p:nvPr/>
        </p:nvSpPr>
        <p:spPr>
          <a:xfrm>
            <a:off x="1142976" y="4071942"/>
            <a:ext cx="8001024" cy="2246769"/>
          </a:xfrm>
          <a:prstGeom prst="rect">
            <a:avLst/>
          </a:prstGeom>
          <a:noFill/>
        </p:spPr>
        <p:txBody>
          <a:bodyPr wrap="square" rtlCol="0">
            <a:spAutoFit/>
          </a:bodyPr>
          <a:lstStyle/>
          <a:p>
            <a:pPr>
              <a:buFont typeface="Arial" panose="020B0604020202020204" pitchFamily="34" charset="0"/>
              <a:buChar char="•"/>
            </a:pPr>
            <a:r>
              <a:rPr lang="es-ES" sz="2000" dirty="0" smtClean="0">
                <a:latin typeface="Times New Roman" panose="02020603050405020304" pitchFamily="18" charset="0"/>
                <a:cs typeface="Times New Roman" panose="02020603050405020304" pitchFamily="18" charset="0"/>
              </a:rPr>
              <a:t>Activa el sistema inmune de las plantas, generando mayores producciones, de mayor calidad y más resistentes a enfermedades y al estrés ambiental, así como una mayor germinación y un mayor enraizamiento cuando se aplica al suelo </a:t>
            </a:r>
          </a:p>
          <a:p>
            <a:pPr>
              <a:buFont typeface="Arial" panose="020B0604020202020204" pitchFamily="34" charset="0"/>
              <a:buChar char="•"/>
            </a:pPr>
            <a:endParaRPr lang="es-ES" sz="2000"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s-ES" sz="2000" dirty="0" smtClean="0">
                <a:latin typeface="Times New Roman" panose="02020603050405020304" pitchFamily="18" charset="0"/>
                <a:cs typeface="Times New Roman" panose="02020603050405020304" pitchFamily="18" charset="0"/>
              </a:rPr>
              <a:t>La imbibición de las semillas  y la aplicación foliar incrementan los niveles de proteínas y de hierro en las plantas</a:t>
            </a:r>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noEditPoints="1"/>
          </p:cNvSpPr>
          <p:nvPr>
            <p:ph type="title"/>
          </p:nvPr>
        </p:nvSpPr>
        <p:spPr>
          <a:xfrm>
            <a:off x="1142976" y="357166"/>
            <a:ext cx="4294632" cy="500507"/>
          </a:xfrm>
        </p:spPr>
        <p:txBody>
          <a:bodyPr rtlCol="0">
            <a:noAutofit/>
          </a:bodyPr>
          <a:lstStyle/>
          <a:p>
            <a:pPr eaLnBrk="1" fontAlgn="auto" hangingPunct="1">
              <a:spcAft>
                <a:spcPts val="0"/>
              </a:spcAft>
            </a:pPr>
            <a:r>
              <a:rPr lang="es-ES" sz="4000" b="1" dirty="0"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Objetivos</a:t>
            </a:r>
            <a:endParaRPr lang="es-ES" sz="40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
        <p:nvSpPr>
          <p:cNvPr id="4" name="Marcador de contenido 2"/>
          <p:cNvSpPr>
            <a:spLocks noGrp="1" noEditPoints="1"/>
          </p:cNvSpPr>
          <p:nvPr>
            <p:ph idx="1"/>
          </p:nvPr>
        </p:nvSpPr>
        <p:spPr>
          <a:xfrm>
            <a:off x="1142976" y="1357298"/>
            <a:ext cx="7786742" cy="4624402"/>
          </a:xfrm>
        </p:spPr>
        <p:txBody>
          <a:bodyPr>
            <a:noAutofit/>
          </a:bodyPr>
          <a:lstStyle/>
          <a:p>
            <a:pPr marL="0" marR="0" indent="0" algn="just" defTabSz="914400" eaLnBrk="1" fontAlgn="auto" latinLnBrk="0" hangingPunct="1">
              <a:lnSpc>
                <a:spcPct val="115000"/>
              </a:lnSpc>
              <a:spcBef>
                <a:spcPts val="0"/>
              </a:spcBef>
              <a:spcAft>
                <a:spcPts val="1000"/>
              </a:spcAft>
              <a:buSzPct val="100000"/>
              <a:buFont typeface="Wingdings" panose="05000000000000000000" pitchFamily="2" charset="2"/>
              <a:buChar char="Ø"/>
            </a:pPr>
            <a:r>
              <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Determinar la influencia que</a:t>
            </a:r>
            <a:r>
              <a:rPr kumimoji="0" lang="es-ES" sz="2400" b="0" i="0" u="none" strike="noStrike" kern="0" cap="none" spc="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 el tratamiento a </a:t>
            </a:r>
            <a:r>
              <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las semillas con un extracto alcohólico de </a:t>
            </a:r>
            <a:r>
              <a:rPr kumimoji="0" lang="es-ES" sz="2400" b="0" i="0" u="none" strike="noStrike" kern="0" cap="none" spc="0" baseline="0" noProof="0" dirty="0" err="1" smtClean="0">
                <a:ln>
                  <a:noFill/>
                </a:ln>
                <a:solidFill>
                  <a:sysClr val="windowText" lastClr="000000"/>
                </a:solidFill>
                <a:effectLst/>
                <a:uLnTx/>
                <a:latin typeface="Times New Roman" panose="02020603050405020304" pitchFamily="18" charset="0"/>
                <a:cs typeface="Times New Roman" panose="02020603050405020304" pitchFamily="18" charset="0"/>
              </a:rPr>
              <a:t>Spirulina</a:t>
            </a:r>
            <a:r>
              <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 ejerce en la germinación y crecimiento</a:t>
            </a:r>
            <a:r>
              <a:rPr lang="es-ES" sz="2400" kern="0" dirty="0" smtClean="0">
                <a:solidFill>
                  <a:sysClr val="windowText" lastClr="000000"/>
                </a:solidFill>
                <a:latin typeface="Times New Roman" panose="02020603050405020304" pitchFamily="18" charset="0"/>
                <a:cs typeface="Times New Roman" panose="02020603050405020304" pitchFamily="18" charset="0"/>
              </a:rPr>
              <a:t> </a:t>
            </a:r>
            <a:r>
              <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inicial de plántulas de dos cultivares</a:t>
            </a:r>
            <a:r>
              <a:rPr kumimoji="0" lang="es-ES" sz="2400" b="0" i="0" u="none" strike="noStrike" kern="0" cap="none" spc="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 de arroz</a:t>
            </a:r>
            <a:r>
              <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 </a:t>
            </a:r>
          </a:p>
          <a:p>
            <a:pPr marL="0" marR="0" indent="0" algn="just" defTabSz="914400" eaLnBrk="1" fontAlgn="auto" latinLnBrk="0" hangingPunct="1">
              <a:lnSpc>
                <a:spcPct val="115000"/>
              </a:lnSpc>
              <a:spcBef>
                <a:spcPts val="0"/>
              </a:spcBef>
              <a:spcAft>
                <a:spcPts val="1000"/>
              </a:spcAft>
              <a:buSzPct val="100000"/>
              <a:buFont typeface="Wingdings" panose="05000000000000000000" pitchFamily="2" charset="2"/>
              <a:buChar char="Ø"/>
            </a:pPr>
            <a:r>
              <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Evaluar los efectos de la aplicación de un extracto de </a:t>
            </a:r>
            <a:r>
              <a:rPr kumimoji="0" lang="es-ES" sz="2400" b="0" i="0" u="none" strike="noStrike" kern="0" cap="none" spc="0" baseline="0" noProof="0" dirty="0" err="1" smtClean="0">
                <a:ln>
                  <a:noFill/>
                </a:ln>
                <a:solidFill>
                  <a:sysClr val="windowText" lastClr="000000"/>
                </a:solidFill>
                <a:effectLst/>
                <a:uLnTx/>
                <a:latin typeface="Times New Roman" panose="02020603050405020304" pitchFamily="18" charset="0"/>
                <a:cs typeface="Times New Roman" panose="02020603050405020304" pitchFamily="18" charset="0"/>
              </a:rPr>
              <a:t>Spirulina</a:t>
            </a:r>
            <a:r>
              <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 en el crecimiento y los componentes del rendimiento de plantas de maíz </a:t>
            </a:r>
            <a:r>
              <a:rPr kumimoji="0" lang="es-ES" sz="2400" b="0" i="0" u="none" strike="noStrike" kern="0" cap="none" spc="0" baseline="0" noProof="0" dirty="0" err="1" smtClean="0">
                <a:ln>
                  <a:noFill/>
                </a:ln>
                <a:solidFill>
                  <a:sysClr val="windowText" lastClr="000000"/>
                </a:solidFill>
                <a:effectLst/>
                <a:uLnTx/>
                <a:latin typeface="Times New Roman" panose="02020603050405020304" pitchFamily="18" charset="0"/>
                <a:cs typeface="Times New Roman" panose="02020603050405020304" pitchFamily="18" charset="0"/>
              </a:rPr>
              <a:t>cv</a:t>
            </a:r>
            <a:r>
              <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rPr>
              <a:t>. Diama</a:t>
            </a:r>
            <a:r>
              <a:rPr lang="es-ES" sz="2400" kern="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sym typeface="+mn-ea"/>
              </a:rPr>
              <a:t>nte</a:t>
            </a:r>
            <a:endPar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endParaRPr>
          </a:p>
          <a:p>
            <a:pPr marL="0" marR="0" indent="0" algn="just" defTabSz="914400" eaLnBrk="1" fontAlgn="auto" latinLnBrk="0" hangingPunct="1">
              <a:lnSpc>
                <a:spcPct val="115000"/>
              </a:lnSpc>
              <a:spcBef>
                <a:spcPts val="0"/>
              </a:spcBef>
              <a:spcAft>
                <a:spcPts val="1000"/>
              </a:spcAft>
              <a:buSzPct val="100000"/>
              <a:buFont typeface="Wingdings" panose="05000000000000000000" pitchFamily="2" charset="2"/>
              <a:buChar char="Ø"/>
            </a:pPr>
            <a:r>
              <a:rPr lang="es-ES" sz="2400" kern="0" noProof="0" dirty="0" smtClean="0">
                <a:ln>
                  <a:noFill/>
                </a:ln>
                <a:solidFill>
                  <a:sysClr val="windowText" lastClr="000000"/>
                </a:solidFill>
                <a:effectLst/>
                <a:uLnTx/>
                <a:latin typeface="Times New Roman" panose="02020603050405020304" pitchFamily="18" charset="0"/>
                <a:ea typeface="Calibri" panose="020F0502020204030204" pitchFamily="34" charset="0"/>
                <a:cs typeface="Times New Roman" panose="02020603050405020304" pitchFamily="18" charset="0"/>
                <a:sym typeface="+mn-ea"/>
              </a:rPr>
              <a:t>Determinar el efecto de  dos dosis de un extracto de </a:t>
            </a:r>
            <a:r>
              <a:rPr lang="es-ES" sz="2400" kern="0" noProof="0" dirty="0" err="1" smtClean="0">
                <a:ln>
                  <a:noFill/>
                </a:ln>
                <a:solidFill>
                  <a:sysClr val="windowText" lastClr="000000"/>
                </a:solidFill>
                <a:effectLst/>
                <a:uLnTx/>
                <a:latin typeface="Times New Roman" panose="02020603050405020304" pitchFamily="18" charset="0"/>
                <a:ea typeface="Calibri" panose="020F0502020204030204" pitchFamily="34" charset="0"/>
                <a:cs typeface="Times New Roman" panose="02020603050405020304" pitchFamily="18" charset="0"/>
                <a:sym typeface="+mn-ea"/>
              </a:rPr>
              <a:t>Spirulina</a:t>
            </a:r>
            <a:r>
              <a:rPr lang="es-ES" sz="2400" kern="0" noProof="0" dirty="0" smtClean="0">
                <a:ln>
                  <a:noFill/>
                </a:ln>
                <a:solidFill>
                  <a:sysClr val="windowText" lastClr="000000"/>
                </a:solidFill>
                <a:effectLst/>
                <a:uLnTx/>
                <a:latin typeface="Times New Roman" panose="02020603050405020304" pitchFamily="18" charset="0"/>
                <a:ea typeface="Calibri" panose="020F0502020204030204" pitchFamily="34" charset="0"/>
                <a:cs typeface="Times New Roman" panose="02020603050405020304" pitchFamily="18" charset="0"/>
                <a:sym typeface="+mn-ea"/>
              </a:rPr>
              <a:t> en plantas de frijol en condiciones de campo.</a:t>
            </a:r>
            <a:endPar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defTabSz="914400" eaLnBrk="1" fontAlgn="auto" latinLnBrk="0" hangingPunct="1">
              <a:lnSpc>
                <a:spcPct val="115000"/>
              </a:lnSpc>
              <a:spcBef>
                <a:spcPts val="0"/>
              </a:spcBef>
              <a:spcAft>
                <a:spcPts val="1000"/>
              </a:spcAft>
              <a:buSzPct val="100000"/>
              <a:buFont typeface="Wingdings" panose="05000000000000000000" pitchFamily="2" charset="2"/>
              <a:buChar char="Ø"/>
            </a:pPr>
            <a:endPar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endParaRPr>
          </a:p>
          <a:p>
            <a:pPr marL="0" marR="0" indent="0" algn="just" defTabSz="914400" eaLnBrk="1" fontAlgn="auto" latinLnBrk="0" hangingPunct="1">
              <a:lnSpc>
                <a:spcPct val="115000"/>
              </a:lnSpc>
              <a:spcBef>
                <a:spcPts val="0"/>
              </a:spcBef>
              <a:spcAft>
                <a:spcPts val="1000"/>
              </a:spcAft>
              <a:buSzPct val="100000"/>
              <a:buFont typeface="Wingdings" panose="05000000000000000000" pitchFamily="2" charset="2"/>
              <a:buChar char="Ø"/>
            </a:pPr>
            <a:endParaRPr kumimoji="0" lang="es-ES" sz="2400" b="0" i="0" u="none" strike="noStrike" kern="0" cap="none" spc="0" baseline="0" noProof="0" dirty="0" smtClean="0">
              <a:ln>
                <a:noFill/>
              </a:ln>
              <a:solidFill>
                <a:sysClr val="windowText" lastClr="000000"/>
              </a:solidFill>
              <a:effectLst/>
              <a:uLnTx/>
              <a:latin typeface="Times New Roman" panose="02020603050405020304" pitchFamily="18" charset="0"/>
              <a:cs typeface="Times New Roman" panose="02020603050405020304" pitchFamily="18" charset="0"/>
            </a:endParaRPr>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noEditPoints="1"/>
          </p:cNvSpPr>
          <p:nvPr>
            <p:ph type="title"/>
          </p:nvPr>
        </p:nvSpPr>
        <p:spPr>
          <a:xfrm>
            <a:off x="1071538" y="214290"/>
            <a:ext cx="5357850" cy="500507"/>
          </a:xfrm>
        </p:spPr>
        <p:txBody>
          <a:bodyPr rtlCol="0">
            <a:noAutofit/>
          </a:bodyPr>
          <a:lstStyle/>
          <a:p>
            <a:pPr eaLnBrk="1" fontAlgn="auto" hangingPunct="1">
              <a:spcAft>
                <a:spcPts val="0"/>
              </a:spcAft>
            </a:pPr>
            <a:r>
              <a:rPr lang="es-ES" sz="4000" b="1" dirty="0"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Materiales y Métodos</a:t>
            </a:r>
            <a:endParaRPr lang="es-ES" sz="40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
        <p:nvSpPr>
          <p:cNvPr id="5" name="4 CuadroTexto"/>
          <p:cNvSpPr txBox="1"/>
          <p:nvPr/>
        </p:nvSpPr>
        <p:spPr>
          <a:xfrm>
            <a:off x="5721985" y="714375"/>
            <a:ext cx="4590415" cy="398780"/>
          </a:xfrm>
          <a:prstGeom prst="rect">
            <a:avLst/>
          </a:prstGeom>
          <a:noFill/>
        </p:spPr>
        <p:txBody>
          <a:bodyPr wrap="square" rtlCol="0">
            <a:spAutoFit/>
          </a:bodyPr>
          <a:lstStyle/>
          <a:p>
            <a:r>
              <a:rPr lang="es-ES" sz="2000" b="1" dirty="0" smtClean="0">
                <a:latin typeface="Times New Roman" panose="02020603050405020304" pitchFamily="18" charset="0"/>
                <a:cs typeface="Times New Roman" panose="02020603050405020304" pitchFamily="18" charset="0"/>
              </a:rPr>
              <a:t> Experimento 1 (ARROZ)</a:t>
            </a:r>
            <a:endParaRPr lang="es-ES" sz="2000" b="1" dirty="0">
              <a:latin typeface="Times New Roman" panose="02020603050405020304" pitchFamily="18" charset="0"/>
              <a:cs typeface="Times New Roman" panose="02020603050405020304" pitchFamily="18" charset="0"/>
            </a:endParaRPr>
          </a:p>
        </p:txBody>
      </p:sp>
      <p:pic>
        <p:nvPicPr>
          <p:cNvPr id="7" name="Picture 4" descr="D:\Users\Mi PC\Desktop\Fotos para el ppt\220px-Brown_rice.jpg"/>
          <p:cNvPicPr>
            <a:picLocks noChangeAspect="1" noChangeArrowheads="1"/>
          </p:cNvPicPr>
          <p:nvPr/>
        </p:nvPicPr>
        <p:blipFill>
          <a:blip r:embed="rId2"/>
          <a:srcRect/>
          <a:stretch>
            <a:fillRect/>
          </a:stretch>
        </p:blipFill>
        <p:spPr bwMode="auto">
          <a:xfrm>
            <a:off x="1214414" y="1643050"/>
            <a:ext cx="1847468" cy="1000132"/>
          </a:xfrm>
          <a:prstGeom prst="rect">
            <a:avLst/>
          </a:prstGeom>
          <a:noFill/>
          <a:ln w="9525">
            <a:noFill/>
            <a:miter lim="800000"/>
            <a:headEnd/>
            <a:tailEnd/>
          </a:ln>
        </p:spPr>
      </p:pic>
      <p:sp>
        <p:nvSpPr>
          <p:cNvPr id="9" name="8 CuadroTexto"/>
          <p:cNvSpPr txBox="1"/>
          <p:nvPr/>
        </p:nvSpPr>
        <p:spPr>
          <a:xfrm>
            <a:off x="1285852" y="1000108"/>
            <a:ext cx="1714512" cy="646331"/>
          </a:xfrm>
          <a:prstGeom prst="rect">
            <a:avLst/>
          </a:prstGeom>
          <a:noFill/>
        </p:spPr>
        <p:txBody>
          <a:bodyPr wrap="square" rtlCol="0">
            <a:spAutoFit/>
          </a:bodyPr>
          <a:lstStyle/>
          <a:p>
            <a:r>
              <a:rPr lang="es-ES" dirty="0" err="1" smtClean="0">
                <a:latin typeface="Times New Roman" panose="02020603050405020304" pitchFamily="18" charset="0"/>
                <a:cs typeface="Times New Roman" panose="02020603050405020304" pitchFamily="18" charset="0"/>
              </a:rPr>
              <a:t>cv</a:t>
            </a:r>
            <a:r>
              <a:rPr lang="es-ES" dirty="0" smtClean="0">
                <a:latin typeface="Times New Roman" panose="02020603050405020304" pitchFamily="18" charset="0"/>
                <a:cs typeface="Times New Roman" panose="02020603050405020304" pitchFamily="18" charset="0"/>
              </a:rPr>
              <a:t>. INCA LP-7</a:t>
            </a:r>
          </a:p>
          <a:p>
            <a:r>
              <a:rPr lang="es-ES" dirty="0" err="1" smtClean="0">
                <a:latin typeface="Times New Roman" panose="02020603050405020304" pitchFamily="18" charset="0"/>
                <a:cs typeface="Times New Roman" panose="02020603050405020304" pitchFamily="18" charset="0"/>
              </a:rPr>
              <a:t>cv</a:t>
            </a:r>
            <a:r>
              <a:rPr lang="es-ES" dirty="0" smtClean="0">
                <a:latin typeface="Times New Roman" panose="02020603050405020304" pitchFamily="18" charset="0"/>
                <a:cs typeface="Times New Roman" panose="02020603050405020304" pitchFamily="18" charset="0"/>
              </a:rPr>
              <a:t>. Selección 1</a:t>
            </a:r>
            <a:endParaRPr lang="es-ES" dirty="0">
              <a:latin typeface="Times New Roman" panose="02020603050405020304" pitchFamily="18" charset="0"/>
              <a:cs typeface="Times New Roman" panose="02020603050405020304" pitchFamily="18" charset="0"/>
            </a:endParaRPr>
          </a:p>
        </p:txBody>
      </p:sp>
      <p:sp>
        <p:nvSpPr>
          <p:cNvPr id="10" name="9 CuadroTexto"/>
          <p:cNvSpPr txBox="1"/>
          <p:nvPr/>
        </p:nvSpPr>
        <p:spPr>
          <a:xfrm>
            <a:off x="3071802" y="1928802"/>
            <a:ext cx="1000132" cy="369332"/>
          </a:xfrm>
          <a:prstGeom prst="rect">
            <a:avLst/>
          </a:prstGeom>
          <a:noFill/>
        </p:spPr>
        <p:txBody>
          <a:bodyPr wrap="square" rtlCol="0">
            <a:spAutoFit/>
          </a:bodyPr>
          <a:lstStyle/>
          <a:p>
            <a:r>
              <a:rPr lang="es-ES" b="1" dirty="0" smtClean="0">
                <a:latin typeface="Times New Roman" panose="02020603050405020304" pitchFamily="18" charset="0"/>
                <a:cs typeface="Times New Roman" panose="02020603050405020304" pitchFamily="18" charset="0"/>
              </a:rPr>
              <a:t>24 h</a:t>
            </a:r>
            <a:endParaRPr lang="es-ES" b="1" dirty="0">
              <a:latin typeface="Times New Roman" panose="02020603050405020304" pitchFamily="18" charset="0"/>
              <a:cs typeface="Times New Roman" panose="02020603050405020304" pitchFamily="18" charset="0"/>
            </a:endParaRPr>
          </a:p>
        </p:txBody>
      </p:sp>
      <p:sp>
        <p:nvSpPr>
          <p:cNvPr id="11" name="10 CuadroTexto"/>
          <p:cNvSpPr txBox="1"/>
          <p:nvPr/>
        </p:nvSpPr>
        <p:spPr>
          <a:xfrm>
            <a:off x="1142976" y="2714620"/>
            <a:ext cx="1928826" cy="646331"/>
          </a:xfrm>
          <a:prstGeom prst="rect">
            <a:avLst/>
          </a:prstGeom>
          <a:noFill/>
        </p:spPr>
        <p:txBody>
          <a:bodyPr wrap="square" rtlCol="0">
            <a:spAutoFit/>
          </a:bodyPr>
          <a:lstStyle/>
          <a:p>
            <a:r>
              <a:rPr lang="es-ES" dirty="0" smtClean="0"/>
              <a:t> </a:t>
            </a:r>
            <a:r>
              <a:rPr lang="es-ES" dirty="0" smtClean="0">
                <a:latin typeface="Times New Roman" panose="02020603050405020304" pitchFamily="18" charset="0"/>
                <a:cs typeface="Times New Roman" panose="02020603050405020304" pitchFamily="18" charset="0"/>
              </a:rPr>
              <a:t>(1, 0.5, 0.1, 0.05 y 0.01 mg L</a:t>
            </a:r>
            <a:r>
              <a:rPr lang="es-ES" baseline="30000" dirty="0" smtClean="0">
                <a:latin typeface="Times New Roman" panose="02020603050405020304" pitchFamily="18" charset="0"/>
                <a:cs typeface="Times New Roman" panose="02020603050405020304" pitchFamily="18" charset="0"/>
              </a:rPr>
              <a:t>-1</a:t>
            </a:r>
            <a:r>
              <a:rPr lang="es-ES" dirty="0" smtClean="0">
                <a:latin typeface="Times New Roman" panose="02020603050405020304" pitchFamily="18" charset="0"/>
                <a:cs typeface="Times New Roman" panose="02020603050405020304" pitchFamily="18" charset="0"/>
              </a:rPr>
              <a:t>)</a:t>
            </a:r>
            <a:endParaRPr lang="es-ES" dirty="0">
              <a:latin typeface="Times New Roman" panose="02020603050405020304" pitchFamily="18" charset="0"/>
              <a:cs typeface="Times New Roman" panose="02020603050405020304" pitchFamily="18" charset="0"/>
            </a:endParaRPr>
          </a:p>
        </p:txBody>
      </p:sp>
      <p:sp>
        <p:nvSpPr>
          <p:cNvPr id="12" name="11 Flecha derecha"/>
          <p:cNvSpPr/>
          <p:nvPr/>
        </p:nvSpPr>
        <p:spPr>
          <a:xfrm>
            <a:off x="3714744" y="2071678"/>
            <a:ext cx="1071570" cy="142875"/>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ES"/>
          </a:p>
        </p:txBody>
      </p:sp>
      <p:pic>
        <p:nvPicPr>
          <p:cNvPr id="13" name="10 Imagen" descr="E:\Fotos arroz\20150304_130301.jpg"/>
          <p:cNvPicPr>
            <a:picLocks noChangeAspect="1" noChangeArrowheads="1"/>
          </p:cNvPicPr>
          <p:nvPr/>
        </p:nvPicPr>
        <p:blipFill>
          <a:blip r:embed="rId3"/>
          <a:srcRect/>
          <a:stretch>
            <a:fillRect/>
          </a:stretch>
        </p:blipFill>
        <p:spPr bwMode="auto">
          <a:xfrm>
            <a:off x="4857752" y="1643050"/>
            <a:ext cx="1827972" cy="1071570"/>
          </a:xfrm>
          <a:prstGeom prst="rect">
            <a:avLst/>
          </a:prstGeom>
          <a:noFill/>
          <a:ln w="9525">
            <a:noFill/>
            <a:miter lim="800000"/>
            <a:headEnd/>
            <a:tailEnd/>
          </a:ln>
        </p:spPr>
      </p:pic>
      <p:sp>
        <p:nvSpPr>
          <p:cNvPr id="14" name="13 CuadroTexto"/>
          <p:cNvSpPr txBox="1"/>
          <p:nvPr/>
        </p:nvSpPr>
        <p:spPr>
          <a:xfrm>
            <a:off x="6715140" y="1928802"/>
            <a:ext cx="2071670" cy="369332"/>
          </a:xfrm>
          <a:prstGeom prst="rect">
            <a:avLst/>
          </a:prstGeom>
          <a:noFill/>
        </p:spPr>
        <p:txBody>
          <a:bodyPr wrap="square" rtlCol="0">
            <a:spAutoFit/>
          </a:bodyPr>
          <a:lstStyle/>
          <a:p>
            <a:r>
              <a:rPr lang="es-ES" dirty="0" smtClean="0">
                <a:latin typeface="Times New Roman" panose="02020603050405020304" pitchFamily="18" charset="0"/>
                <a:cs typeface="Times New Roman" panose="02020603050405020304" pitchFamily="18" charset="0"/>
              </a:rPr>
              <a:t>15 ml agua destilada</a:t>
            </a:r>
            <a:endParaRPr lang="es-ES" dirty="0">
              <a:latin typeface="Times New Roman" panose="02020603050405020304" pitchFamily="18" charset="0"/>
              <a:cs typeface="Times New Roman" panose="02020603050405020304" pitchFamily="18" charset="0"/>
            </a:endParaRPr>
          </a:p>
        </p:txBody>
      </p:sp>
      <p:sp>
        <p:nvSpPr>
          <p:cNvPr id="15" name="14 CuadroTexto"/>
          <p:cNvSpPr txBox="1"/>
          <p:nvPr/>
        </p:nvSpPr>
        <p:spPr>
          <a:xfrm>
            <a:off x="4071934" y="2786058"/>
            <a:ext cx="4714908" cy="369332"/>
          </a:xfrm>
          <a:prstGeom prst="rect">
            <a:avLst/>
          </a:prstGeom>
          <a:noFill/>
        </p:spPr>
        <p:txBody>
          <a:bodyPr wrap="square" rtlCol="0">
            <a:spAutoFit/>
          </a:bodyPr>
          <a:lstStyle/>
          <a:p>
            <a:r>
              <a:rPr lang="es-ES" dirty="0" smtClean="0">
                <a:latin typeface="Times New Roman" panose="02020603050405020304" pitchFamily="18" charset="0"/>
                <a:cs typeface="Times New Roman" panose="02020603050405020304" pitchFamily="18" charset="0"/>
              </a:rPr>
              <a:t>Conteo de germinación 24, 48,72, 96 y 168 h </a:t>
            </a:r>
            <a:endParaRPr lang="es-ES" dirty="0">
              <a:latin typeface="Times New Roman" panose="02020603050405020304" pitchFamily="18" charset="0"/>
              <a:cs typeface="Times New Roman" panose="02020603050405020304" pitchFamily="18" charset="0"/>
            </a:endParaRPr>
          </a:p>
        </p:txBody>
      </p:sp>
      <p:sp>
        <p:nvSpPr>
          <p:cNvPr id="16" name="15 CuadroTexto"/>
          <p:cNvSpPr txBox="1"/>
          <p:nvPr/>
        </p:nvSpPr>
        <p:spPr>
          <a:xfrm>
            <a:off x="1643042" y="3571876"/>
            <a:ext cx="6572296" cy="3416320"/>
          </a:xfrm>
          <a:prstGeom prst="rect">
            <a:avLst/>
          </a:prstGeom>
          <a:noFill/>
        </p:spPr>
        <p:txBody>
          <a:bodyPr wrap="square" rtlCol="0">
            <a:spAutoFit/>
          </a:bodyPr>
          <a:lstStyle/>
          <a:p>
            <a:r>
              <a:rPr lang="es-ES" b="1" dirty="0" smtClean="0">
                <a:latin typeface="Times New Roman" panose="02020603050405020304" pitchFamily="18" charset="0"/>
                <a:cs typeface="Times New Roman" panose="02020603050405020304" pitchFamily="18" charset="0"/>
              </a:rPr>
              <a:t>Indicadores evaluados:</a:t>
            </a:r>
            <a:endParaRPr lang="es-E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s-ES" dirty="0" smtClean="0">
                <a:latin typeface="Times New Roman" panose="02020603050405020304" pitchFamily="18" charset="0"/>
                <a:cs typeface="Times New Roman" panose="02020603050405020304" pitchFamily="18" charset="0"/>
              </a:rPr>
              <a:t>Porcentaje final de germinación (G %) = (</a:t>
            </a:r>
            <a:r>
              <a:rPr lang="es-ES" dirty="0" err="1" smtClean="0">
                <a:latin typeface="Times New Roman" panose="02020603050405020304" pitchFamily="18" charset="0"/>
                <a:cs typeface="Times New Roman" panose="02020603050405020304" pitchFamily="18" charset="0"/>
              </a:rPr>
              <a:t>Gf</a:t>
            </a:r>
            <a:r>
              <a:rPr lang="es-ES" dirty="0" smtClean="0">
                <a:latin typeface="Times New Roman" panose="02020603050405020304" pitchFamily="18" charset="0"/>
                <a:cs typeface="Times New Roman" panose="02020603050405020304" pitchFamily="18" charset="0"/>
              </a:rPr>
              <a:t>/N) 100, donde </a:t>
            </a:r>
            <a:r>
              <a:rPr lang="es-ES" dirty="0" err="1" smtClean="0">
                <a:latin typeface="Times New Roman" panose="02020603050405020304" pitchFamily="18" charset="0"/>
                <a:cs typeface="Times New Roman" panose="02020603050405020304" pitchFamily="18" charset="0"/>
              </a:rPr>
              <a:t>Gf</a:t>
            </a:r>
            <a:r>
              <a:rPr lang="es-ES" dirty="0" smtClean="0">
                <a:latin typeface="Times New Roman" panose="02020603050405020304" pitchFamily="18" charset="0"/>
                <a:cs typeface="Times New Roman" panose="02020603050405020304" pitchFamily="18" charset="0"/>
              </a:rPr>
              <a:t> es el número total de semillas germinadas al final de la prueba y N es el número total de semillas utilizadas en la prueba.</a:t>
            </a:r>
          </a:p>
          <a:p>
            <a:pPr>
              <a:buFont typeface="Wingdings" panose="05000000000000000000" pitchFamily="2" charset="2"/>
              <a:buChar char="Ø"/>
            </a:pPr>
            <a:r>
              <a:rPr lang="es-ES" dirty="0" smtClean="0">
                <a:latin typeface="Times New Roman" panose="02020603050405020304" pitchFamily="18" charset="0"/>
                <a:cs typeface="Times New Roman" panose="02020603050405020304" pitchFamily="18" charset="0"/>
              </a:rPr>
              <a:t>Tasa o velocidad de germinación (GS) = Σ(</a:t>
            </a:r>
            <a:r>
              <a:rPr lang="es-ES" dirty="0" err="1" smtClean="0">
                <a:latin typeface="Times New Roman" panose="02020603050405020304" pitchFamily="18" charset="0"/>
                <a:cs typeface="Times New Roman" panose="02020603050405020304" pitchFamily="18" charset="0"/>
              </a:rPr>
              <a:t>Gt</a:t>
            </a:r>
            <a:r>
              <a:rPr lang="es-ES" dirty="0" smtClean="0">
                <a:latin typeface="Times New Roman" panose="02020603050405020304" pitchFamily="18" charset="0"/>
                <a:cs typeface="Times New Roman" panose="02020603050405020304" pitchFamily="18" charset="0"/>
              </a:rPr>
              <a:t>/</a:t>
            </a:r>
            <a:r>
              <a:rPr lang="es-ES" dirty="0" err="1" smtClean="0">
                <a:latin typeface="Times New Roman" panose="02020603050405020304" pitchFamily="18" charset="0"/>
                <a:cs typeface="Times New Roman" panose="02020603050405020304" pitchFamily="18" charset="0"/>
              </a:rPr>
              <a:t>Dt</a:t>
            </a:r>
            <a:r>
              <a:rPr lang="es-ES" dirty="0" smtClean="0">
                <a:latin typeface="Times New Roman" panose="02020603050405020304" pitchFamily="18" charset="0"/>
                <a:cs typeface="Times New Roman" panose="02020603050405020304" pitchFamily="18" charset="0"/>
              </a:rPr>
              <a:t>, donde </a:t>
            </a:r>
            <a:r>
              <a:rPr lang="es-ES" dirty="0" err="1" smtClean="0">
                <a:latin typeface="Times New Roman" panose="02020603050405020304" pitchFamily="18" charset="0"/>
                <a:cs typeface="Times New Roman" panose="02020603050405020304" pitchFamily="18" charset="0"/>
              </a:rPr>
              <a:t>Gt</a:t>
            </a:r>
            <a:r>
              <a:rPr lang="es-ES" dirty="0" smtClean="0">
                <a:latin typeface="Times New Roman" panose="02020603050405020304" pitchFamily="18" charset="0"/>
                <a:cs typeface="Times New Roman" panose="02020603050405020304" pitchFamily="18" charset="0"/>
              </a:rPr>
              <a:t> es el número de semillas recién germinadas el día t </a:t>
            </a:r>
            <a:r>
              <a:rPr lang="es-ES" dirty="0" err="1" smtClean="0">
                <a:latin typeface="Times New Roman" panose="02020603050405020304" pitchFamily="18" charset="0"/>
                <a:cs typeface="Times New Roman" panose="02020603050405020304" pitchFamily="18" charset="0"/>
              </a:rPr>
              <a:t>ty</a:t>
            </a:r>
            <a:r>
              <a:rPr lang="es-ES" dirty="0" smtClean="0">
                <a:latin typeface="Times New Roman" panose="02020603050405020304" pitchFamily="18" charset="0"/>
                <a:cs typeface="Times New Roman" panose="02020603050405020304" pitchFamily="18" charset="0"/>
              </a:rPr>
              <a:t> </a:t>
            </a:r>
            <a:r>
              <a:rPr lang="es-ES" dirty="0" err="1" smtClean="0">
                <a:latin typeface="Times New Roman" panose="02020603050405020304" pitchFamily="18" charset="0"/>
                <a:cs typeface="Times New Roman" panose="02020603050405020304" pitchFamily="18" charset="0"/>
              </a:rPr>
              <a:t>Dt</a:t>
            </a:r>
            <a:r>
              <a:rPr lang="es-ES" dirty="0" smtClean="0">
                <a:latin typeface="Times New Roman" panose="02020603050405020304" pitchFamily="18" charset="0"/>
                <a:cs typeface="Times New Roman" panose="02020603050405020304" pitchFamily="18" charset="0"/>
              </a:rPr>
              <a:t> es el Numero de días.</a:t>
            </a:r>
          </a:p>
          <a:p>
            <a:pPr>
              <a:buFont typeface="Wingdings" panose="05000000000000000000" pitchFamily="2" charset="2"/>
              <a:buChar char="Ø"/>
            </a:pPr>
            <a:r>
              <a:rPr lang="es-ES" dirty="0" smtClean="0">
                <a:latin typeface="Times New Roman" panose="02020603050405020304" pitchFamily="18" charset="0"/>
                <a:cs typeface="Times New Roman" panose="02020603050405020304" pitchFamily="18" charset="0"/>
              </a:rPr>
              <a:t>Índice de vigor (VI) = SDW G%, donde SDW es la masa seca de la plántula al final de la prueba y G% es el porcentaje final de germinación.</a:t>
            </a:r>
          </a:p>
          <a:p>
            <a:pPr>
              <a:buFont typeface="Wingdings" panose="05000000000000000000" pitchFamily="2" charset="2"/>
              <a:buChar char="Ø"/>
            </a:pPr>
            <a:r>
              <a:rPr lang="es-ES" dirty="0" smtClean="0">
                <a:latin typeface="Times New Roman" panose="02020603050405020304" pitchFamily="18" charset="0"/>
                <a:cs typeface="Times New Roman" panose="02020603050405020304" pitchFamily="18" charset="0"/>
              </a:rPr>
              <a:t>Masa seca de las plántulas.</a:t>
            </a:r>
          </a:p>
          <a:p>
            <a:endParaRPr lang="es-ES" dirty="0"/>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noEditPoints="1"/>
          </p:cNvSpPr>
          <p:nvPr>
            <p:ph type="title"/>
          </p:nvPr>
        </p:nvSpPr>
        <p:spPr>
          <a:xfrm>
            <a:off x="1071538" y="214290"/>
            <a:ext cx="5357850" cy="500507"/>
          </a:xfrm>
        </p:spPr>
        <p:txBody>
          <a:bodyPr rtlCol="0">
            <a:noAutofit/>
          </a:bodyPr>
          <a:lstStyle/>
          <a:p>
            <a:pPr eaLnBrk="1" fontAlgn="auto" hangingPunct="1">
              <a:spcAft>
                <a:spcPts val="0"/>
              </a:spcAft>
            </a:pPr>
            <a:r>
              <a:rPr lang="es-ES" sz="4000" b="1" dirty="0"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Resultados:</a:t>
            </a:r>
            <a:endParaRPr lang="es-ES" sz="40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
        <p:nvSpPr>
          <p:cNvPr id="5" name="4 CuadroTexto"/>
          <p:cNvSpPr txBox="1"/>
          <p:nvPr/>
        </p:nvSpPr>
        <p:spPr>
          <a:xfrm>
            <a:off x="1071538" y="1071546"/>
            <a:ext cx="7858148" cy="1200329"/>
          </a:xfrm>
          <a:prstGeom prst="rect">
            <a:avLst/>
          </a:prstGeom>
          <a:noFill/>
        </p:spPr>
        <p:txBody>
          <a:bodyPr wrap="square" rtlCol="0">
            <a:spAutoFit/>
          </a:bodyPr>
          <a:lstStyle/>
          <a:p>
            <a:pPr algn="just"/>
            <a:r>
              <a:rPr lang="es-MX" dirty="0" smtClean="0">
                <a:latin typeface="Times New Roman" panose="02020603050405020304" pitchFamily="18" charset="0"/>
                <a:cs typeface="Times New Roman" panose="02020603050405020304" pitchFamily="18" charset="0"/>
              </a:rPr>
              <a:t>Tabla I</a:t>
            </a:r>
            <a:r>
              <a:rPr lang="es-ES" dirty="0" smtClean="0">
                <a:latin typeface="Times New Roman" panose="02020603050405020304" pitchFamily="18" charset="0"/>
                <a:cs typeface="Times New Roman" panose="02020603050405020304" pitchFamily="18" charset="0"/>
              </a:rPr>
              <a:t>. Influencia del extracto alcohólico de </a:t>
            </a:r>
            <a:r>
              <a:rPr lang="es-ES" dirty="0" err="1" smtClean="0">
                <a:latin typeface="Times New Roman" panose="02020603050405020304" pitchFamily="18" charset="0"/>
                <a:cs typeface="Times New Roman" panose="02020603050405020304" pitchFamily="18" charset="0"/>
              </a:rPr>
              <a:t>spirulina</a:t>
            </a:r>
            <a:r>
              <a:rPr lang="es-ES" dirty="0" smtClean="0">
                <a:latin typeface="Times New Roman" panose="02020603050405020304" pitchFamily="18" charset="0"/>
                <a:cs typeface="Times New Roman" panose="02020603050405020304" pitchFamily="18" charset="0"/>
              </a:rPr>
              <a:t> en la germinación de semillas de </a:t>
            </a:r>
            <a:r>
              <a:rPr lang="es-ES" dirty="0" err="1" smtClean="0">
                <a:latin typeface="Times New Roman" panose="02020603050405020304" pitchFamily="18" charset="0"/>
                <a:cs typeface="Times New Roman" panose="02020603050405020304" pitchFamily="18" charset="0"/>
              </a:rPr>
              <a:t>de</a:t>
            </a:r>
            <a:r>
              <a:rPr lang="es-ES" dirty="0" smtClean="0">
                <a:latin typeface="Times New Roman" panose="02020603050405020304" pitchFamily="18" charset="0"/>
                <a:cs typeface="Times New Roman" panose="02020603050405020304" pitchFamily="18" charset="0"/>
              </a:rPr>
              <a:t> arroz </a:t>
            </a:r>
            <a:r>
              <a:rPr lang="es-ES" dirty="0" err="1" smtClean="0">
                <a:latin typeface="Times New Roman" panose="02020603050405020304" pitchFamily="18" charset="0"/>
                <a:cs typeface="Times New Roman" panose="02020603050405020304" pitchFamily="18" charset="0"/>
              </a:rPr>
              <a:t>cv</a:t>
            </a:r>
            <a:r>
              <a:rPr lang="es-ES" dirty="0" smtClean="0">
                <a:latin typeface="Times New Roman" panose="02020603050405020304" pitchFamily="18" charset="0"/>
                <a:cs typeface="Times New Roman" panose="02020603050405020304" pitchFamily="18" charset="0"/>
              </a:rPr>
              <a:t>. INCA LP-7 y </a:t>
            </a:r>
            <a:r>
              <a:rPr lang="es-ES" dirty="0" err="1" smtClean="0">
                <a:latin typeface="Times New Roman" panose="02020603050405020304" pitchFamily="18" charset="0"/>
                <a:cs typeface="Times New Roman" panose="02020603050405020304" pitchFamily="18" charset="0"/>
              </a:rPr>
              <a:t>cv</a:t>
            </a:r>
            <a:r>
              <a:rPr lang="es-ES" dirty="0" smtClean="0">
                <a:latin typeface="Times New Roman" panose="02020603050405020304" pitchFamily="18" charset="0"/>
                <a:cs typeface="Times New Roman" panose="02020603050405020304" pitchFamily="18" charset="0"/>
              </a:rPr>
              <a:t>. Selección 1</a:t>
            </a:r>
            <a:r>
              <a:rPr lang="es-MX" dirty="0" smtClean="0">
                <a:latin typeface="Times New Roman" panose="02020603050405020304" pitchFamily="18" charset="0"/>
                <a:cs typeface="Times New Roman" panose="02020603050405020304" pitchFamily="18" charset="0"/>
              </a:rPr>
              <a:t> (Medias ± intervalos de confianza).</a:t>
            </a:r>
            <a:endParaRPr lang="es-ES" dirty="0" smtClean="0">
              <a:latin typeface="Times New Roman" panose="02020603050405020304" pitchFamily="18" charset="0"/>
              <a:cs typeface="Times New Roman" panose="02020603050405020304" pitchFamily="18" charset="0"/>
            </a:endParaRPr>
          </a:p>
          <a:p>
            <a:endParaRPr lang="es-ES" dirty="0"/>
          </a:p>
        </p:txBody>
      </p:sp>
      <p:graphicFrame>
        <p:nvGraphicFramePr>
          <p:cNvPr id="6" name="5 Tabla"/>
          <p:cNvGraphicFramePr>
            <a:graphicFrameLocks noGrp="1"/>
          </p:cNvGraphicFramePr>
          <p:nvPr/>
        </p:nvGraphicFramePr>
        <p:xfrm>
          <a:off x="1500162" y="2071674"/>
          <a:ext cx="7358117" cy="3953280"/>
        </p:xfrm>
        <a:graphic>
          <a:graphicData uri="http://schemas.openxmlformats.org/drawingml/2006/table">
            <a:tbl>
              <a:tblPr/>
              <a:tblGrid>
                <a:gridCol w="1230197"/>
                <a:gridCol w="1042250"/>
                <a:gridCol w="1210549"/>
                <a:gridCol w="1332713"/>
                <a:gridCol w="1210549"/>
                <a:gridCol w="1331859"/>
              </a:tblGrid>
              <a:tr h="742955">
                <a:tc>
                  <a:txBody>
                    <a:bodyPr/>
                    <a:lstStyle/>
                    <a:p>
                      <a:pPr algn="ctr">
                        <a:lnSpc>
                          <a:spcPct val="115000"/>
                        </a:lnSpc>
                        <a:spcAft>
                          <a:spcPts val="0"/>
                        </a:spcAft>
                      </a:pPr>
                      <a:r>
                        <a:rPr lang="es-ES" sz="1400" b="1" dirty="0">
                          <a:latin typeface="Times New Roman" panose="02020603050405020304" pitchFamily="18" charset="0"/>
                          <a:ea typeface="Calibri" panose="020F0502020204030204" pitchFamily="34" charset="0"/>
                          <a:cs typeface="Times New Roman" panose="02020603050405020304" pitchFamily="18" charset="0"/>
                        </a:rPr>
                        <a:t>Tratamientos</a:t>
                      </a:r>
                      <a:endParaRPr lang="es-ES" sz="1400" dirty="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b="1" dirty="0">
                          <a:latin typeface="Times New Roman" panose="02020603050405020304" pitchFamily="18" charset="0"/>
                          <a:ea typeface="Calibri" panose="020F0502020204030204" pitchFamily="34" charset="0"/>
                          <a:cs typeface="Times New Roman" panose="02020603050405020304" pitchFamily="18" charset="0"/>
                        </a:rPr>
                        <a:t>Cultivares</a:t>
                      </a:r>
                      <a:endParaRPr lang="es-ES" sz="1400" dirty="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b="1">
                          <a:latin typeface="Times New Roman" panose="02020603050405020304" pitchFamily="18" charset="0"/>
                          <a:ea typeface="Calibri" panose="020F0502020204030204" pitchFamily="34" charset="0"/>
                          <a:cs typeface="Times New Roman" panose="02020603050405020304" pitchFamily="18" charset="0"/>
                        </a:rPr>
                        <a:t>Porcentaje final de germinación (G%)</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b="1">
                          <a:latin typeface="Times New Roman" panose="02020603050405020304" pitchFamily="18" charset="0"/>
                          <a:ea typeface="Calibri" panose="020F0502020204030204" pitchFamily="34" charset="0"/>
                          <a:cs typeface="Times New Roman" panose="02020603050405020304" pitchFamily="18" charset="0"/>
                        </a:rPr>
                        <a:t>Tasa de germinación (GS)</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b="1">
                          <a:latin typeface="Times New Roman" panose="02020603050405020304" pitchFamily="18" charset="0"/>
                          <a:ea typeface="Calibri" panose="020F0502020204030204" pitchFamily="34" charset="0"/>
                          <a:cs typeface="Times New Roman" panose="02020603050405020304" pitchFamily="18" charset="0"/>
                        </a:rPr>
                        <a:t>Masa seca</a:t>
                      </a:r>
                      <a:endParaRPr lang="es-ES" sz="140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s-ES" sz="1400" b="1">
                          <a:latin typeface="Times New Roman" panose="02020603050405020304" pitchFamily="18" charset="0"/>
                          <a:ea typeface="Calibri" panose="020F0502020204030204" pitchFamily="34" charset="0"/>
                          <a:cs typeface="Times New Roman" panose="02020603050405020304" pitchFamily="18" charset="0"/>
                        </a:rPr>
                        <a:t>mg</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b="1">
                          <a:latin typeface="Times New Roman" panose="02020603050405020304" pitchFamily="18" charset="0"/>
                          <a:ea typeface="Calibri" panose="020F0502020204030204" pitchFamily="34" charset="0"/>
                          <a:cs typeface="Times New Roman" panose="02020603050405020304" pitchFamily="18" charset="0"/>
                        </a:rPr>
                        <a:t>Índice de vigor (VI)</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Control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nSpc>
                          <a:spcPct val="115000"/>
                        </a:lnSpc>
                        <a:spcAft>
                          <a:spcPts val="0"/>
                        </a:spcAft>
                      </a:pPr>
                      <a:endParaRPr lang="es-ES" sz="14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s-ES" sz="1400" b="1" dirty="0">
                          <a:latin typeface="Times New Roman" panose="02020603050405020304" pitchFamily="18" charset="0"/>
                          <a:ea typeface="Calibri" panose="020F0502020204030204" pitchFamily="34" charset="0"/>
                          <a:cs typeface="Times New Roman" panose="02020603050405020304" pitchFamily="18" charset="0"/>
                        </a:rPr>
                        <a:t>INCA LP-7</a:t>
                      </a:r>
                      <a:endParaRPr lang="es-ES" sz="1400" dirty="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83 ± 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17,0 ± 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3.7 ± 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307.1 ± 29.3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1 mg L</a:t>
                      </a:r>
                      <a:r>
                        <a:rPr lang="es-ES" sz="1400" baseline="30000" dirty="0">
                          <a:latin typeface="Times New Roman" panose="02020603050405020304" pitchFamily="18" charset="0"/>
                          <a:ea typeface="Calibri" panose="020F0502020204030204" pitchFamily="34" charset="0"/>
                          <a:cs typeface="Times New Roman" panose="02020603050405020304" pitchFamily="18" charset="0"/>
                        </a:rPr>
                        <a:t> -1</a:t>
                      </a:r>
                      <a:endParaRPr lang="es-ES" sz="1400" dirty="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just">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92 ± 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16,8 ±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4.5 ± 0.3</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411.2 ± 30.7</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0,5 mg L</a:t>
                      </a:r>
                      <a:r>
                        <a:rPr lang="es-ES" sz="1400" baseline="30000" dirty="0">
                          <a:latin typeface="Times New Roman" panose="02020603050405020304" pitchFamily="18" charset="0"/>
                          <a:ea typeface="Calibri" panose="020F0502020204030204" pitchFamily="34" charset="0"/>
                          <a:cs typeface="Times New Roman" panose="02020603050405020304" pitchFamily="18" charset="0"/>
                        </a:rPr>
                        <a:t> -1</a:t>
                      </a:r>
                      <a:endParaRPr lang="es-ES" sz="1400" dirty="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just">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92 ± 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17,9 ± 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4.5 ± 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414.5 ± 20.2</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0,1mg L</a:t>
                      </a:r>
                      <a:r>
                        <a:rPr lang="es-ES" sz="1400" baseline="30000">
                          <a:latin typeface="Times New Roman" panose="02020603050405020304" pitchFamily="18" charset="0"/>
                          <a:ea typeface="Calibri" panose="020F0502020204030204" pitchFamily="34" charset="0"/>
                          <a:cs typeface="Times New Roman" panose="02020603050405020304" pitchFamily="18" charset="0"/>
                        </a:rPr>
                        <a:t> -1</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just">
                        <a:lnSpc>
                          <a:spcPct val="115000"/>
                        </a:lnSpc>
                        <a:spcAft>
                          <a:spcPts val="0"/>
                        </a:spcAft>
                      </a:pPr>
                      <a:r>
                        <a:rPr lang="en-U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97 ± 5,9</a:t>
                      </a:r>
                      <a:r>
                        <a:rPr lang="en-U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19,4 ± 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4.2 ± 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404.1 ± 46.3</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0,05mg L</a:t>
                      </a:r>
                      <a:r>
                        <a:rPr lang="es-ES" sz="1400" baseline="30000">
                          <a:latin typeface="Times New Roman" panose="02020603050405020304" pitchFamily="18" charset="0"/>
                          <a:ea typeface="Calibri" panose="020F0502020204030204" pitchFamily="34" charset="0"/>
                          <a:cs typeface="Times New Roman" panose="02020603050405020304" pitchFamily="18" charset="0"/>
                        </a:rPr>
                        <a:t> -1</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just">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90 ± 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17,8 ± 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4.4 ± 0.3</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357.7 ± 70.7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0,01mg L</a:t>
                      </a:r>
                      <a:r>
                        <a:rPr lang="es-ES" sz="1400" baseline="30000">
                          <a:latin typeface="Times New Roman" panose="02020603050405020304" pitchFamily="18" charset="0"/>
                          <a:ea typeface="Calibri" panose="020F0502020204030204" pitchFamily="34" charset="0"/>
                          <a:cs typeface="Times New Roman" panose="02020603050405020304" pitchFamily="18" charset="0"/>
                        </a:rPr>
                        <a:t> -1</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just">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93 ± 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18,2 ± 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4.3 ± 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390.0 ± 37.9</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Control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nSpc>
                          <a:spcPct val="115000"/>
                        </a:lnSpc>
                        <a:spcAft>
                          <a:spcPts val="0"/>
                        </a:spcAft>
                      </a:pPr>
                      <a:endParaRPr lang="es-ES" sz="140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s-ES" sz="1400" b="1">
                          <a:latin typeface="Times New Roman" panose="02020603050405020304" pitchFamily="18" charset="0"/>
                          <a:ea typeface="Calibri" panose="020F0502020204030204" pitchFamily="34" charset="0"/>
                          <a:cs typeface="Times New Roman" panose="02020603050405020304" pitchFamily="18" charset="0"/>
                        </a:rPr>
                        <a:t>Selección 1</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97 ±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16,8 ± 0,9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4.1 ± 0.4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390.0 ± 42.7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1 mg L</a:t>
                      </a:r>
                      <a:r>
                        <a:rPr lang="es-ES" sz="1400" baseline="30000">
                          <a:latin typeface="Times New Roman" panose="02020603050405020304" pitchFamily="18" charset="0"/>
                          <a:ea typeface="Calibri" panose="020F0502020204030204" pitchFamily="34" charset="0"/>
                          <a:cs typeface="Times New Roman" panose="02020603050405020304" pitchFamily="18" charset="0"/>
                        </a:rPr>
                        <a:t> -1</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97 ± 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19,8 ± 1,5</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4.9 ± 0.2</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472.7 ± 24.4</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0,5 mg L</a:t>
                      </a:r>
                      <a:r>
                        <a:rPr lang="es-ES" sz="1400" baseline="30000">
                          <a:latin typeface="Times New Roman" panose="02020603050405020304" pitchFamily="18" charset="0"/>
                          <a:ea typeface="Calibri" panose="020F0502020204030204" pitchFamily="34" charset="0"/>
                          <a:cs typeface="Times New Roman" panose="02020603050405020304" pitchFamily="18" charset="0"/>
                        </a:rPr>
                        <a:t> -1</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99 ±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18,7 ± 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5.0 ± 0.3</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500.2 ± 42.1</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0,1 mg L</a:t>
                      </a:r>
                      <a:r>
                        <a:rPr lang="es-ES" sz="1400" baseline="30000">
                          <a:latin typeface="Times New Roman" panose="02020603050405020304" pitchFamily="18" charset="0"/>
                          <a:ea typeface="Calibri" panose="020F0502020204030204" pitchFamily="34" charset="0"/>
                          <a:cs typeface="Times New Roman" panose="02020603050405020304" pitchFamily="18" charset="0"/>
                        </a:rPr>
                        <a:t> -1</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93 ± 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19,0 ± 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4.5 ± 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421.6 ± 47.1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0,05 mg L</a:t>
                      </a:r>
                      <a:r>
                        <a:rPr lang="es-ES" sz="1400" baseline="30000">
                          <a:latin typeface="Times New Roman" panose="02020603050405020304" pitchFamily="18" charset="0"/>
                          <a:ea typeface="Calibri" panose="020F0502020204030204" pitchFamily="34" charset="0"/>
                          <a:cs typeface="Times New Roman" panose="02020603050405020304" pitchFamily="18" charset="0"/>
                        </a:rPr>
                        <a:t> -1</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99 ±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18,3 ± 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4.7 ± 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460.6 ± 26.6</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652">
                <a:tc>
                  <a:txBody>
                    <a:bodyPr/>
                    <a:lstStyle/>
                    <a:p>
                      <a:pPr algn="just">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0,01 mg L</a:t>
                      </a:r>
                      <a:r>
                        <a:rPr lang="es-ES" sz="1400" baseline="30000">
                          <a:latin typeface="Times New Roman" panose="02020603050405020304" pitchFamily="18" charset="0"/>
                          <a:ea typeface="Calibri" panose="020F0502020204030204" pitchFamily="34" charset="0"/>
                          <a:cs typeface="Times New Roman" panose="02020603050405020304" pitchFamily="18" charset="0"/>
                        </a:rPr>
                        <a:t> -1</a:t>
                      </a:r>
                      <a:endParaRPr lang="es-ES" sz="1400">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nSpc>
                          <a:spcPct val="115000"/>
                        </a:lnSpc>
                        <a:spcAft>
                          <a:spcPts val="0"/>
                        </a:spcAft>
                      </a:pPr>
                      <a:r>
                        <a:rPr lang="es-ES" sz="1400" dirty="0">
                          <a:latin typeface="Times New Roman" panose="02020603050405020304" pitchFamily="18" charset="0"/>
                          <a:ea typeface="Calibri" panose="020F0502020204030204" pitchFamily="34" charset="0"/>
                          <a:cs typeface="Times New Roman" panose="02020603050405020304" pitchFamily="18" charset="0"/>
                        </a:rPr>
                        <a:t>99 ±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panose="020F0502020204030204" pitchFamily="34" charset="0"/>
                          <a:cs typeface="Times New Roman" panose="02020603050405020304" pitchFamily="18" charset="0"/>
                        </a:rPr>
                        <a:t>18,7 ± 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5.4 ± 0.3</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534.5 ± 33.6</a:t>
                      </a:r>
                      <a:r>
                        <a:rPr lang="es-ES" sz="1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7 CuadroTexto"/>
          <p:cNvSpPr txBox="1"/>
          <p:nvPr/>
        </p:nvSpPr>
        <p:spPr>
          <a:xfrm>
            <a:off x="1500166" y="6057781"/>
            <a:ext cx="7429552" cy="800219"/>
          </a:xfrm>
          <a:prstGeom prst="rect">
            <a:avLst/>
          </a:prstGeom>
          <a:noFill/>
        </p:spPr>
        <p:txBody>
          <a:bodyPr wrap="square" rtlCol="0">
            <a:spAutoFit/>
          </a:bodyPr>
          <a:lstStyle/>
          <a:p>
            <a:pPr algn="just"/>
            <a:r>
              <a:rPr lang="es-ES" sz="1400" dirty="0" smtClean="0">
                <a:latin typeface="Times New Roman" panose="02020603050405020304" pitchFamily="18" charset="0"/>
                <a:cs typeface="Times New Roman" panose="02020603050405020304" pitchFamily="18" charset="0"/>
              </a:rPr>
              <a:t>*Representa los tratamientos que difieren significativamente del tratamiento control según intervalo de confianza a α=0.05</a:t>
            </a:r>
          </a:p>
          <a:p>
            <a:endParaRPr lang="es-ES" dirty="0"/>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aa\8e985f4221d3efe5d6313d4d56085c98.jpg"/>
          <p:cNvPicPr>
            <a:picLocks noChangeAspect="1" noChangeArrowheads="1"/>
          </p:cNvPicPr>
          <p:nvPr/>
        </p:nvPicPr>
        <p:blipFill>
          <a:blip r:embed="rId2"/>
          <a:srcRect l="40983" r="4918" b="26229"/>
          <a:stretch>
            <a:fillRect/>
          </a:stretch>
        </p:blipFill>
        <p:spPr bwMode="auto">
          <a:xfrm>
            <a:off x="6786546" y="571480"/>
            <a:ext cx="2357454" cy="2143140"/>
          </a:xfrm>
          <a:prstGeom prst="rect">
            <a:avLst/>
          </a:prstGeom>
          <a:ln>
            <a:noFill/>
          </a:ln>
          <a:effectLst>
            <a:softEdge rad="112500"/>
          </a:effectLst>
        </p:spPr>
      </p:pic>
      <p:sp>
        <p:nvSpPr>
          <p:cNvPr id="4" name="3 CuadroTexto"/>
          <p:cNvSpPr txBox="1"/>
          <p:nvPr/>
        </p:nvSpPr>
        <p:spPr>
          <a:xfrm>
            <a:off x="6066155" y="264160"/>
            <a:ext cx="2850515" cy="398780"/>
          </a:xfrm>
          <a:prstGeom prst="rect">
            <a:avLst/>
          </a:prstGeom>
          <a:noFill/>
        </p:spPr>
        <p:txBody>
          <a:bodyPr wrap="square" rtlCol="0">
            <a:spAutoFit/>
          </a:bodyPr>
          <a:lstStyle/>
          <a:p>
            <a:r>
              <a:rPr lang="es-ES" sz="2000" b="1" dirty="0" smtClean="0">
                <a:latin typeface="Times New Roman" panose="02020603050405020304" pitchFamily="18" charset="0"/>
                <a:cs typeface="Times New Roman" panose="02020603050405020304" pitchFamily="18" charset="0"/>
              </a:rPr>
              <a:t>Experimento 2 (MAÍZ)</a:t>
            </a:r>
            <a:endParaRPr lang="es-ES" sz="2000" b="1" dirty="0">
              <a:latin typeface="Times New Roman" panose="02020603050405020304" pitchFamily="18" charset="0"/>
              <a:cs typeface="Times New Roman" panose="02020603050405020304" pitchFamily="18" charset="0"/>
            </a:endParaRPr>
          </a:p>
        </p:txBody>
      </p:sp>
      <p:sp>
        <p:nvSpPr>
          <p:cNvPr id="6" name="5 CuadroTexto"/>
          <p:cNvSpPr txBox="1"/>
          <p:nvPr/>
        </p:nvSpPr>
        <p:spPr>
          <a:xfrm>
            <a:off x="1403350" y="2607944"/>
            <a:ext cx="7669530" cy="2031325"/>
          </a:xfrm>
          <a:prstGeom prst="rect">
            <a:avLst/>
          </a:prstGeom>
          <a:noFill/>
        </p:spPr>
        <p:txBody>
          <a:bodyPr wrap="square" rtlCol="0">
            <a:spAutoFit/>
          </a:bodyPr>
          <a:lstStyle/>
          <a:p>
            <a:r>
              <a:rPr lang="es-ES" dirty="0" smtClean="0">
                <a:latin typeface="Times New Roman" panose="02020603050405020304" pitchFamily="18" charset="0"/>
                <a:cs typeface="Times New Roman" panose="02020603050405020304" pitchFamily="18" charset="0"/>
              </a:rPr>
              <a:t>Tratamientos: </a:t>
            </a:r>
            <a:endParaRPr lang="es-ES" dirty="0" smtClean="0">
              <a:latin typeface="Times New Roman" panose="02020603050405020304" pitchFamily="18" charset="0"/>
              <a:cs typeface="Times New Roman" panose="02020603050405020304" pitchFamily="18" charset="0"/>
            </a:endParaRPr>
          </a:p>
          <a:p>
            <a:r>
              <a:rPr lang="es-ES" dirty="0" smtClean="0">
                <a:latin typeface="Times New Roman" panose="02020603050405020304" pitchFamily="18" charset="0"/>
                <a:cs typeface="Times New Roman" panose="02020603050405020304" pitchFamily="18" charset="0"/>
              </a:rPr>
              <a:t>Aspersión </a:t>
            </a:r>
            <a:r>
              <a:rPr lang="es-ES" dirty="0" smtClean="0">
                <a:latin typeface="Times New Roman" panose="02020603050405020304" pitchFamily="18" charset="0"/>
                <a:cs typeface="Times New Roman" panose="02020603050405020304" pitchFamily="18" charset="0"/>
              </a:rPr>
              <a:t>a las semillas con extracto de Spirulina (</a:t>
            </a:r>
            <a:r>
              <a:rPr lang="es-ES" dirty="0" smtClean="0">
                <a:latin typeface="Times New Roman" panose="02020603050405020304" pitchFamily="18" charset="0"/>
                <a:cs typeface="Times New Roman" panose="02020603050405020304" pitchFamily="18" charset="0"/>
                <a:sym typeface="+mn-ea"/>
              </a:rPr>
              <a:t>0,5 µL mL</a:t>
            </a:r>
            <a:r>
              <a:rPr lang="es-ES" baseline="30000" dirty="0" smtClean="0">
                <a:latin typeface="Times New Roman" panose="02020603050405020304" pitchFamily="18" charset="0"/>
                <a:cs typeface="Times New Roman" panose="02020603050405020304" pitchFamily="18" charset="0"/>
                <a:sym typeface="+mn-ea"/>
              </a:rPr>
              <a:t>-1</a:t>
            </a:r>
            <a:r>
              <a:rPr lang="es-ES" dirty="0" smtClean="0">
                <a:latin typeface="Times New Roman" panose="02020603050405020304" pitchFamily="18" charset="0"/>
                <a:cs typeface="Times New Roman" panose="02020603050405020304" pitchFamily="18" charset="0"/>
                <a:sym typeface="+mn-ea"/>
              </a:rPr>
              <a:t>)                            Aspersión a las semillas con extracto de Spirulina (0,5 µL mL</a:t>
            </a:r>
            <a:r>
              <a:rPr lang="es-ES" baseline="30000" dirty="0" smtClean="0">
                <a:latin typeface="Times New Roman" panose="02020603050405020304" pitchFamily="18" charset="0"/>
                <a:cs typeface="Times New Roman" panose="02020603050405020304" pitchFamily="18" charset="0"/>
                <a:sym typeface="+mn-ea"/>
              </a:rPr>
              <a:t>-1</a:t>
            </a:r>
            <a:r>
              <a:rPr lang="es-ES" dirty="0" smtClean="0">
                <a:latin typeface="Times New Roman" panose="02020603050405020304" pitchFamily="18" charset="0"/>
                <a:cs typeface="Times New Roman" panose="02020603050405020304" pitchFamily="18" charset="0"/>
                <a:sym typeface="+mn-ea"/>
              </a:rPr>
              <a:t>)  </a:t>
            </a:r>
            <a:r>
              <a:rPr lang="es-ES" dirty="0" smtClean="0">
                <a:latin typeface="Times New Roman" panose="02020603050405020304" pitchFamily="18" charset="0"/>
                <a:cs typeface="Times New Roman" panose="02020603050405020304" pitchFamily="18" charset="0"/>
              </a:rPr>
              <a:t>+ Aspersión foliar a los 34 DDS con 20 mg ha</a:t>
            </a:r>
            <a:r>
              <a:rPr lang="es-ES" baseline="30000" dirty="0" smtClean="0">
                <a:latin typeface="Times New Roman" panose="02020603050405020304" pitchFamily="18" charset="0"/>
                <a:cs typeface="Times New Roman" panose="02020603050405020304" pitchFamily="18" charset="0"/>
              </a:rPr>
              <a:t>-1 </a:t>
            </a:r>
          </a:p>
          <a:p>
            <a:r>
              <a:rPr lang="es-ES" dirty="0" smtClean="0">
                <a:latin typeface="Times New Roman" panose="02020603050405020304" pitchFamily="18" charset="0"/>
                <a:cs typeface="Times New Roman" panose="02020603050405020304" pitchFamily="18" charset="0"/>
                <a:sym typeface="+mn-ea"/>
              </a:rPr>
              <a:t>Aspersión a las semillas con extracto de Spirulina (0,5 µL mL</a:t>
            </a:r>
            <a:r>
              <a:rPr lang="es-ES" baseline="30000" dirty="0" smtClean="0">
                <a:latin typeface="Times New Roman" panose="02020603050405020304" pitchFamily="18" charset="0"/>
                <a:cs typeface="Times New Roman" panose="02020603050405020304" pitchFamily="18" charset="0"/>
                <a:sym typeface="+mn-ea"/>
              </a:rPr>
              <a:t>-1</a:t>
            </a:r>
            <a:r>
              <a:rPr lang="es-ES" dirty="0" smtClean="0">
                <a:latin typeface="Times New Roman" panose="02020603050405020304" pitchFamily="18" charset="0"/>
                <a:cs typeface="Times New Roman" panose="02020603050405020304" pitchFamily="18" charset="0"/>
                <a:sym typeface="+mn-ea"/>
              </a:rPr>
              <a:t>)  + Aspersión foliar a los 49 DDS con 40 mg </a:t>
            </a:r>
            <a:r>
              <a:rPr lang="es-ES" dirty="0" smtClean="0">
                <a:latin typeface="Times New Roman" panose="02020603050405020304" pitchFamily="18" charset="0"/>
                <a:cs typeface="Times New Roman" panose="02020603050405020304" pitchFamily="18" charset="0"/>
                <a:sym typeface="+mn-ea"/>
              </a:rPr>
              <a:t>ha</a:t>
            </a:r>
            <a:r>
              <a:rPr lang="es-ES" baseline="30000" dirty="0" smtClean="0">
                <a:latin typeface="Times New Roman" panose="02020603050405020304" pitchFamily="18" charset="0"/>
                <a:cs typeface="Times New Roman" panose="02020603050405020304" pitchFamily="18" charset="0"/>
                <a:sym typeface="+mn-ea"/>
              </a:rPr>
              <a:t>-1</a:t>
            </a:r>
          </a:p>
          <a:p>
            <a:r>
              <a:rPr lang="es-ES" dirty="0" smtClean="0">
                <a:latin typeface="Times New Roman" panose="02020603050405020304" pitchFamily="18" charset="0"/>
                <a:cs typeface="Times New Roman" panose="02020603050405020304" pitchFamily="18" charset="0"/>
              </a:rPr>
              <a:t> Fecha de aspersión foliar </a:t>
            </a:r>
            <a:r>
              <a:rPr lang="es-ES" dirty="0" smtClean="0">
                <a:latin typeface="Times New Roman" panose="02020603050405020304" pitchFamily="18" charset="0"/>
                <a:cs typeface="Times New Roman" panose="02020603050405020304" pitchFamily="18" charset="0"/>
              </a:rPr>
              <a:t>30/11/2021</a:t>
            </a:r>
            <a:endParaRPr lang="es-ES" baseline="30000" dirty="0" smtClean="0">
              <a:latin typeface="Times New Roman" panose="02020603050405020304" pitchFamily="18" charset="0"/>
              <a:cs typeface="Times New Roman" panose="02020603050405020304" pitchFamily="18" charset="0"/>
            </a:endParaRPr>
          </a:p>
        </p:txBody>
      </p:sp>
      <p:sp>
        <p:nvSpPr>
          <p:cNvPr id="7" name="6 CuadroTexto"/>
          <p:cNvSpPr txBox="1"/>
          <p:nvPr/>
        </p:nvSpPr>
        <p:spPr>
          <a:xfrm>
            <a:off x="1142976" y="642918"/>
            <a:ext cx="7357110" cy="1198880"/>
          </a:xfrm>
          <a:prstGeom prst="rect">
            <a:avLst/>
          </a:prstGeom>
          <a:noFill/>
        </p:spPr>
        <p:txBody>
          <a:bodyPr wrap="square" rtlCol="0">
            <a:spAutoFit/>
          </a:bodyPr>
          <a:lstStyle/>
          <a:p>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Cultivar: Diamante</a:t>
            </a:r>
          </a:p>
          <a:p>
            <a:endParaRPr lang="es-ES" b="1" dirty="0">
              <a:latin typeface="Times New Roman" panose="02020603050405020304" pitchFamily="18" charset="0"/>
              <a:cs typeface="Times New Roman" panose="02020603050405020304" pitchFamily="18" charset="0"/>
            </a:endParaRPr>
          </a:p>
          <a:p>
            <a:r>
              <a:rPr lang="es-ES" b="1" dirty="0">
                <a:latin typeface="Times New Roman" panose="02020603050405020304" pitchFamily="18" charset="0"/>
                <a:cs typeface="Times New Roman" panose="02020603050405020304" pitchFamily="18" charset="0"/>
              </a:rPr>
              <a:t> </a:t>
            </a:r>
          </a:p>
        </p:txBody>
      </p:sp>
      <p:sp>
        <p:nvSpPr>
          <p:cNvPr id="8" name="Título 1"/>
          <p:cNvSpPr>
            <a:spLocks noGrp="1" noEditPoints="1"/>
          </p:cNvSpPr>
          <p:nvPr>
            <p:ph type="title"/>
          </p:nvPr>
        </p:nvSpPr>
        <p:spPr>
          <a:xfrm>
            <a:off x="1071538" y="214290"/>
            <a:ext cx="5357850" cy="500507"/>
          </a:xfrm>
        </p:spPr>
        <p:txBody>
          <a:bodyPr rtlCol="0">
            <a:noAutofit/>
          </a:bodyPr>
          <a:lstStyle/>
          <a:p>
            <a:pPr eaLnBrk="1" fontAlgn="auto" hangingPunct="1">
              <a:spcAft>
                <a:spcPts val="0"/>
              </a:spcAft>
            </a:pPr>
            <a:r>
              <a:rPr lang="es-ES" sz="4000" b="1" dirty="0"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Materiales y Métodos</a:t>
            </a:r>
            <a:endParaRPr lang="es-ES" sz="40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
        <p:nvSpPr>
          <p:cNvPr id="11" name="10 CuadroTexto"/>
          <p:cNvSpPr txBox="1"/>
          <p:nvPr/>
        </p:nvSpPr>
        <p:spPr>
          <a:xfrm>
            <a:off x="1889426" y="4902522"/>
            <a:ext cx="6072230" cy="1753235"/>
          </a:xfrm>
          <a:prstGeom prst="rect">
            <a:avLst/>
          </a:prstGeom>
          <a:noFill/>
        </p:spPr>
        <p:txBody>
          <a:bodyPr wrap="square" rtlCol="0">
            <a:spAutoFit/>
          </a:bodyPr>
          <a:lstStyle/>
          <a:p>
            <a:r>
              <a:rPr lang="es-ES" dirty="0" smtClean="0">
                <a:latin typeface="Times New Roman" panose="02020603050405020304" pitchFamily="18" charset="0"/>
                <a:cs typeface="Arial" panose="020B0604020202020204" pitchFamily="34" charset="0"/>
              </a:rPr>
              <a:t>Evaluaciones en la cosecha (40 plantas/tratamiento):</a:t>
            </a:r>
          </a:p>
          <a:p>
            <a:endParaRPr lang="es-ES" dirty="0" smtClean="0">
              <a:latin typeface="Times New Roman" panose="02020603050405020304" pitchFamily="18" charset="0"/>
              <a:cs typeface="Arial" panose="020B0604020202020204" pitchFamily="34" charset="0"/>
              <a:sym typeface="+mn-ea"/>
            </a:endParaRPr>
          </a:p>
          <a:p>
            <a:pPr>
              <a:buFont typeface="Wingdings" panose="05000000000000000000" pitchFamily="2" charset="2"/>
              <a:buChar char="Ø"/>
            </a:pPr>
            <a:r>
              <a:rPr lang="es-ES" b="1" dirty="0" smtClean="0">
                <a:latin typeface="Times New Roman" panose="02020603050405020304" pitchFamily="18" charset="0"/>
                <a:cs typeface="Arial" panose="020B0604020202020204" pitchFamily="34" charset="0"/>
                <a:sym typeface="+mn-ea"/>
              </a:rPr>
              <a:t>Dinámica de la altura de la planta (19, 34,  48 y 93 días)</a:t>
            </a:r>
          </a:p>
          <a:p>
            <a:pPr algn="just">
              <a:buFont typeface="Wingdings" panose="05000000000000000000" pitchFamily="2" charset="2"/>
              <a:buChar char="Ø"/>
            </a:pPr>
            <a:r>
              <a:rPr lang="es-ES" b="1" dirty="0" smtClean="0">
                <a:latin typeface="Times New Roman" panose="02020603050405020304" pitchFamily="18" charset="0"/>
                <a:cs typeface="Arial" panose="020B0604020202020204" pitchFamily="34" charset="0"/>
                <a:sym typeface="+mn-ea"/>
              </a:rPr>
              <a:t>Dinámica del número de hojas (19, 34, 48 días)</a:t>
            </a:r>
          </a:p>
          <a:p>
            <a:pPr>
              <a:buFont typeface="Wingdings" panose="05000000000000000000" pitchFamily="2" charset="2"/>
              <a:buChar char="Ø"/>
            </a:pPr>
            <a:r>
              <a:rPr lang="es-ES" b="1" dirty="0" smtClean="0">
                <a:latin typeface="Times New Roman" panose="02020603050405020304" pitchFamily="18" charset="0"/>
                <a:ea typeface="Calibri" panose="020F0502020204030204" pitchFamily="34" charset="0"/>
                <a:cs typeface="Arial" panose="020B0604020202020204" pitchFamily="34" charset="0"/>
              </a:rPr>
              <a:t>Masa de granos por planta (g)</a:t>
            </a:r>
          </a:p>
          <a:p>
            <a:pPr>
              <a:buFont typeface="Wingdings" panose="05000000000000000000" pitchFamily="2" charset="2"/>
              <a:buChar char="Ø"/>
            </a:pPr>
            <a:r>
              <a:rPr lang="es-ES" b="1" dirty="0" smtClean="0">
                <a:latin typeface="Times New Roman" panose="02020603050405020304" pitchFamily="18" charset="0"/>
                <a:ea typeface="Calibri" panose="020F0502020204030204" pitchFamily="34" charset="0"/>
                <a:cs typeface="Arial" panose="020B0604020202020204" pitchFamily="34" charset="0"/>
              </a:rPr>
              <a:t>Masa de 1000 granos (g)</a:t>
            </a:r>
            <a:endParaRPr lang="es-ES" b="1" dirty="0"/>
          </a:p>
        </p:txBody>
      </p:sp>
      <p:sp>
        <p:nvSpPr>
          <p:cNvPr id="9" name="8 CuadroTexto"/>
          <p:cNvSpPr txBox="1"/>
          <p:nvPr/>
        </p:nvSpPr>
        <p:spPr>
          <a:xfrm>
            <a:off x="1000100" y="1285860"/>
            <a:ext cx="5715040" cy="1200329"/>
          </a:xfrm>
          <a:prstGeom prst="rect">
            <a:avLst/>
          </a:prstGeom>
          <a:noFill/>
        </p:spPr>
        <p:txBody>
          <a:bodyPr wrap="square" rtlCol="0">
            <a:spAutoFit/>
          </a:bodyPr>
          <a:lstStyle/>
          <a:p>
            <a:r>
              <a:rPr lang="es-ES" dirty="0" smtClean="0">
                <a:latin typeface="Times New Roman" pitchFamily="18" charset="0"/>
                <a:cs typeface="Times New Roman" pitchFamily="18" charset="0"/>
              </a:rPr>
              <a:t>Fecha de siembra: 27/10/2021</a:t>
            </a:r>
          </a:p>
          <a:p>
            <a:r>
              <a:rPr lang="es-ES" dirty="0" smtClean="0">
                <a:solidFill>
                  <a:srgbClr val="000000"/>
                </a:solidFill>
                <a:latin typeface="Times New Roman" pitchFamily="18" charset="0"/>
                <a:cs typeface="Times New Roman" pitchFamily="18" charset="0"/>
              </a:rPr>
              <a:t>Distancia de plantación: 0,9 x 0,3 m</a:t>
            </a:r>
            <a:r>
              <a:rPr lang="es-ES" dirty="0" smtClean="0">
                <a:latin typeface="Times New Roman" pitchFamily="18" charset="0"/>
                <a:cs typeface="Times New Roman" pitchFamily="18" charset="0"/>
              </a:rPr>
              <a:t> </a:t>
            </a:r>
          </a:p>
          <a:p>
            <a:r>
              <a:rPr lang="es-ES" dirty="0" smtClean="0">
                <a:solidFill>
                  <a:srgbClr val="000000"/>
                </a:solidFill>
                <a:latin typeface="Times New Roman" pitchFamily="18" charset="0"/>
                <a:cs typeface="Times New Roman" pitchFamily="18" charset="0"/>
              </a:rPr>
              <a:t>Tamaño de parcela: 3 surcos de 6 m de largo = 2,7 x 6 = 16,2 m2</a:t>
            </a:r>
            <a:r>
              <a:rPr lang="es-ES" dirty="0" smtClean="0">
                <a:latin typeface="Times New Roman" pitchFamily="18" charset="0"/>
                <a:cs typeface="Times New Roman" pitchFamily="18" charset="0"/>
              </a:rPr>
              <a:t> </a:t>
            </a:r>
            <a:endParaRPr lang="es-ES" dirty="0">
              <a:latin typeface="Times New Roman" pitchFamily="18" charset="0"/>
              <a:cs typeface="Times New Roman" pitchFamily="18" charset="0"/>
            </a:endParaRPr>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1 Gráfico"/>
          <p:cNvGraphicFramePr/>
          <p:nvPr/>
        </p:nvGraphicFramePr>
        <p:xfrm>
          <a:off x="1071538" y="214290"/>
          <a:ext cx="5572164" cy="32861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6 Gráfico"/>
          <p:cNvGraphicFramePr/>
          <p:nvPr/>
        </p:nvGraphicFramePr>
        <p:xfrm>
          <a:off x="3143240" y="3571863"/>
          <a:ext cx="5719786" cy="3286137"/>
        </p:xfrm>
        <a:graphic>
          <a:graphicData uri="http://schemas.openxmlformats.org/drawingml/2006/chart">
            <c:chart xmlns:c="http://schemas.openxmlformats.org/drawingml/2006/chart" xmlns:r="http://schemas.openxmlformats.org/officeDocument/2006/relationships" r:id="rId3"/>
          </a:graphicData>
        </a:graphic>
      </p:graphicFrame>
      <p:sp>
        <p:nvSpPr>
          <p:cNvPr id="7" name="6 Elipse"/>
          <p:cNvSpPr/>
          <p:nvPr/>
        </p:nvSpPr>
        <p:spPr>
          <a:xfrm>
            <a:off x="4578033" y="213975"/>
            <a:ext cx="428628" cy="5715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advClick="0"/>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io">
  <a:themeElements>
    <a:clrScheme name="Solsti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Notes Theme">
  <a:themeElements>
    <a:clrScheme name="Office Notes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Notes Theme">
      <a:majorFont>
        <a:latin typeface="Calibri"/>
        <a:ea typeface=""/>
        <a:cs typeface=""/>
      </a:majorFont>
      <a:minorFont>
        <a:latin typeface="Calibri"/>
        <a:ea typeface=""/>
        <a:cs typeface=""/>
      </a:minorFont>
    </a:fontScheme>
    <a:fmtScheme name="Office Notes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1"/>
        </a:gradFill>
      </a:fillStyleLst>
      <a:lnStyleLst>
        <a:ln w="9525" cap="flat" cmpd="sng">
          <a:solidFill>
            <a:schemeClr val="phClr">
              <a:shade val="95000"/>
              <a:satMod val="105000"/>
            </a:schemeClr>
          </a:solidFill>
          <a:prstDash val="solid"/>
        </a:ln>
        <a:ln w="25400" cap="flat" cmpd="sng">
          <a:solidFill>
            <a:schemeClr val="phClr"/>
          </a:solidFill>
          <a:prstDash val="solid"/>
        </a:ln>
        <a:ln w="38100" cap="flat" cmpd="sng">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62</TotalTime>
  <Words>1397</Words>
  <Application>WPS Presentation</Application>
  <PresentationFormat>Presentación en pantalla (4:3)</PresentationFormat>
  <Paragraphs>229</Paragraphs>
  <Slides>14</Slides>
  <Notes>1</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Solsticio</vt:lpstr>
      <vt:lpstr>Diapositiva 1</vt:lpstr>
      <vt:lpstr>Diapositiva 2</vt:lpstr>
      <vt:lpstr>Diapositiva 3</vt:lpstr>
      <vt:lpstr>Diapositiva 4</vt:lpstr>
      <vt:lpstr>Objetivos</vt:lpstr>
      <vt:lpstr>Materiales y Métodos</vt:lpstr>
      <vt:lpstr>Resultados:</vt:lpstr>
      <vt:lpstr>Materiales y Métodos</vt:lpstr>
      <vt:lpstr>Diapositiva 9</vt:lpstr>
      <vt:lpstr>Diapositiva 10</vt:lpstr>
      <vt:lpstr>Diapositiva 11</vt:lpstr>
      <vt:lpstr>Resultados:</vt:lpstr>
      <vt:lpstr>Conclusiones:</vt:lpstr>
      <vt:lpstr>Diapositiva 14</vt:lpstr>
    </vt:vector>
  </TitlesOfParts>
  <Company>INCA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lisbel</dc:creator>
  <cp:lastModifiedBy>Laptop</cp:lastModifiedBy>
  <cp:revision>170</cp:revision>
  <dcterms:created xsi:type="dcterms:W3CDTF">2018-10-22T14:06:00Z</dcterms:created>
  <dcterms:modified xsi:type="dcterms:W3CDTF">2022-11-14T14:02:51Z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1033-11.2.0.9453</vt:lpwstr>
  </property>
</Properties>
</file>