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2" r:id="rId17"/>
    <p:sldId id="271" r:id="rId18"/>
    <p:sldId id="274" r:id="rId19"/>
    <p:sldId id="280" r:id="rId20"/>
    <p:sldId id="281" r:id="rId21"/>
    <p:sldId id="276" r:id="rId22"/>
    <p:sldId id="277" r:id="rId23"/>
    <p:sldId id="278" r:id="rId24"/>
    <p:sldId id="282" r:id="rId25"/>
    <p:sldId id="283" r:id="rId26"/>
    <p:sldId id="284" r:id="rId27"/>
    <p:sldId id="285" r:id="rId28"/>
    <p:sldId id="286" r:id="rId29"/>
    <p:sldId id="289" r:id="rId30"/>
    <p:sldId id="295" r:id="rId31"/>
    <p:sldId id="290" r:id="rId32"/>
    <p:sldId id="291" r:id="rId33"/>
    <p:sldId id="293" r:id="rId34"/>
    <p:sldId id="292" r:id="rId35"/>
    <p:sldId id="294" r:id="rId36"/>
    <p:sldId id="296" r:id="rId37"/>
    <p:sldId id="298" r:id="rId38"/>
    <p:sldId id="297" r:id="rId39"/>
    <p:sldId id="299" r:id="rId40"/>
    <p:sldId id="300" r:id="rId41"/>
    <p:sldId id="301" r:id="rId42"/>
    <p:sldId id="302" r:id="rId43"/>
    <p:sldId id="303" r:id="rId44"/>
    <p:sldId id="304" r:id="rId45"/>
    <p:sldId id="305" r:id="rId46"/>
    <p:sldId id="306" r:id="rId47"/>
    <p:sldId id="309" r:id="rId48"/>
    <p:sldId id="307" r:id="rId49"/>
    <p:sldId id="308" r:id="rId50"/>
    <p:sldId id="310" r:id="rId51"/>
    <p:sldId id="311" r:id="rId52"/>
    <p:sldId id="312" r:id="rId53"/>
    <p:sldId id="313" r:id="rId54"/>
    <p:sldId id="314" r:id="rId55"/>
    <p:sldId id="315" r:id="rId56"/>
    <p:sldId id="316" r:id="rId57"/>
    <p:sldId id="317" r:id="rId58"/>
    <p:sldId id="318" r:id="rId59"/>
    <p:sldId id="319" r:id="rId60"/>
    <p:sldId id="320" r:id="rId61"/>
    <p:sldId id="321" r:id="rId62"/>
    <p:sldId id="322" r:id="rId63"/>
    <p:sldId id="323" r:id="rId64"/>
    <p:sldId id="324" r:id="rId65"/>
    <p:sldId id="325" r:id="rId66"/>
    <p:sldId id="326" r:id="rId67"/>
    <p:sldId id="327" r:id="rId68"/>
    <p:sldId id="328" r:id="rId69"/>
    <p:sldId id="329" r:id="rId70"/>
    <p:sldId id="330" r:id="rId71"/>
    <p:sldId id="331" r:id="rId72"/>
  </p:sldIdLst>
  <p:sldSz cx="12192000" cy="6858000"/>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0" d="100"/>
          <a:sy n="70" d="100"/>
        </p:scale>
        <p:origin x="714"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es-ES" smtClean="0"/>
              <a:t>Haga clic para modificar el estilo de título del patrón</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n-US" dirty="0"/>
          </a:p>
        </p:txBody>
      </p:sp>
      <p:sp>
        <p:nvSpPr>
          <p:cNvPr id="4" name="Date Placeholder 3"/>
          <p:cNvSpPr>
            <a:spLocks noGrp="1"/>
          </p:cNvSpPr>
          <p:nvPr>
            <p:ph type="dt" sz="half" idx="10"/>
          </p:nvPr>
        </p:nvSpPr>
        <p:spPr>
          <a:xfrm>
            <a:off x="7983232" y="5037663"/>
            <a:ext cx="897467" cy="279400"/>
          </a:xfrm>
        </p:spPr>
        <p:txBody>
          <a:bodyPr/>
          <a:lstStyle/>
          <a:p>
            <a:fld id="{65E25365-DCAA-4C86-9F0C-9445DE296264}" type="datetimeFigureOut">
              <a:rPr lang="es-ES" smtClean="0"/>
              <a:t>16/08/2023</a:t>
            </a:fld>
            <a:endParaRPr lang="es-ES"/>
          </a:p>
        </p:txBody>
      </p:sp>
      <p:sp>
        <p:nvSpPr>
          <p:cNvPr id="5" name="Footer Placeholder 4"/>
          <p:cNvSpPr>
            <a:spLocks noGrp="1"/>
          </p:cNvSpPr>
          <p:nvPr>
            <p:ph type="ftr" sz="quarter" idx="11"/>
          </p:nvPr>
        </p:nvSpPr>
        <p:spPr>
          <a:xfrm>
            <a:off x="2692397" y="5037663"/>
            <a:ext cx="5214635" cy="279400"/>
          </a:xfrm>
        </p:spPr>
        <p:txBody>
          <a:bodyPr/>
          <a:lstStyle/>
          <a:p>
            <a:endParaRPr lang="es-ES"/>
          </a:p>
        </p:txBody>
      </p:sp>
      <p:sp>
        <p:nvSpPr>
          <p:cNvPr id="6" name="Slide Number Placeholder 5"/>
          <p:cNvSpPr>
            <a:spLocks noGrp="1"/>
          </p:cNvSpPr>
          <p:nvPr>
            <p:ph type="sldNum" sz="quarter" idx="12"/>
          </p:nvPr>
        </p:nvSpPr>
        <p:spPr>
          <a:xfrm>
            <a:off x="8956900" y="5037663"/>
            <a:ext cx="551167" cy="279400"/>
          </a:xfrm>
        </p:spPr>
        <p:txBody>
          <a:bodyPr/>
          <a:lstStyle/>
          <a:p>
            <a:fld id="{D5C1BA10-C6F5-4C7B-86E0-A5E821D423C2}" type="slidenum">
              <a:rPr lang="es-ES" smtClean="0"/>
              <a:t>‹Nº›</a:t>
            </a:fld>
            <a:endParaRPr lang="es-ES"/>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9260074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n panorámic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es-ES" smtClean="0"/>
              <a:t>Haga clic para modificar el estilo de título del patrón</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smtClean="0"/>
              <a:t>Haga clic en el icono para agregar una imagen</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65E25365-DCAA-4C86-9F0C-9445DE296264}" type="datetimeFigureOut">
              <a:rPr lang="es-ES" smtClean="0"/>
              <a:t>16/08/2023</a:t>
            </a:fld>
            <a:endParaRPr lang="es-ES"/>
          </a:p>
        </p:txBody>
      </p:sp>
      <p:sp>
        <p:nvSpPr>
          <p:cNvPr id="6" name="Footer Placeholder 5"/>
          <p:cNvSpPr>
            <a:spLocks noGrp="1"/>
          </p:cNvSpPr>
          <p:nvPr>
            <p:ph type="ftr" sz="quarter" idx="11"/>
          </p:nvPr>
        </p:nvSpPr>
        <p:spPr/>
        <p:txBody>
          <a:bodyPr/>
          <a:lstStyle/>
          <a:p>
            <a:endParaRPr lang="es-ES"/>
          </a:p>
        </p:txBody>
      </p:sp>
      <p:sp>
        <p:nvSpPr>
          <p:cNvPr id="7" name="Slide Number Placeholder 6"/>
          <p:cNvSpPr>
            <a:spLocks noGrp="1"/>
          </p:cNvSpPr>
          <p:nvPr>
            <p:ph type="sldNum" sz="quarter" idx="12"/>
          </p:nvPr>
        </p:nvSpPr>
        <p:spPr/>
        <p:txBody>
          <a:bodyPr/>
          <a:lstStyle/>
          <a:p>
            <a:fld id="{D5C1BA10-C6F5-4C7B-86E0-A5E821D423C2}" type="slidenum">
              <a:rPr lang="es-ES" smtClean="0"/>
              <a:t>‹Nº›</a:t>
            </a:fld>
            <a:endParaRPr lang="es-ES"/>
          </a:p>
        </p:txBody>
      </p:sp>
    </p:spTree>
    <p:extLst>
      <p:ext uri="{BB962C8B-B14F-4D97-AF65-F5344CB8AC3E}">
        <p14:creationId xmlns:p14="http://schemas.microsoft.com/office/powerpoint/2010/main" val="36191420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ítulo y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65E25365-DCAA-4C86-9F0C-9445DE296264}" type="datetimeFigureOut">
              <a:rPr lang="es-ES" smtClean="0"/>
              <a:t>16/08/2023</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D5C1BA10-C6F5-4C7B-86E0-A5E821D423C2}" type="slidenum">
              <a:rPr lang="es-ES" smtClean="0"/>
              <a:t>‹Nº›</a:t>
            </a:fld>
            <a:endParaRPr lang="es-ES"/>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75214562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es-ES" smtClean="0"/>
              <a:t>Haga clic para modificar el estilo de título del patrón</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smtClean="0"/>
              <a:t>Haga clic para modificar el estilo de texto del patrón</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65E25365-DCAA-4C86-9F0C-9445DE296264}" type="datetimeFigureOut">
              <a:rPr lang="es-ES" smtClean="0"/>
              <a:t>16/08/2023</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D5C1BA10-C6F5-4C7B-86E0-A5E821D423C2}" type="slidenum">
              <a:rPr lang="es-ES" smtClean="0"/>
              <a:t>‹Nº›</a:t>
            </a:fld>
            <a:endParaRPr lang="es-ES"/>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50801438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65E25365-DCAA-4C86-9F0C-9445DE296264}" type="datetimeFigureOut">
              <a:rPr lang="es-ES" smtClean="0"/>
              <a:t>16/08/2023</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D5C1BA10-C6F5-4C7B-86E0-A5E821D423C2}" type="slidenum">
              <a:rPr lang="es-ES" smtClean="0"/>
              <a:t>‹Nº›</a:t>
            </a:fld>
            <a:endParaRPr lang="es-ES"/>
          </a:p>
        </p:txBody>
      </p:sp>
    </p:spTree>
    <p:extLst>
      <p:ext uri="{BB962C8B-B14F-4D97-AF65-F5344CB8AC3E}">
        <p14:creationId xmlns:p14="http://schemas.microsoft.com/office/powerpoint/2010/main" val="98502595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Citar la 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es-ES" smtClean="0"/>
              <a:t>Haga clic para modificar el estilo de título del patrón</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65E25365-DCAA-4C86-9F0C-9445DE296264}" type="datetimeFigureOut">
              <a:rPr lang="es-ES" smtClean="0"/>
              <a:t>16/08/2023</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D5C1BA10-C6F5-4C7B-86E0-A5E821D423C2}" type="slidenum">
              <a:rPr lang="es-ES" smtClean="0"/>
              <a:t>‹Nº›</a:t>
            </a:fld>
            <a:endParaRPr lang="es-ES"/>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7150535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Verdadero o falso">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es-ES" smtClean="0"/>
              <a:t>Haga clic para modificar el estilo de título del patrón</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65E25365-DCAA-4C86-9F0C-9445DE296264}" type="datetimeFigureOut">
              <a:rPr lang="es-ES" smtClean="0"/>
              <a:t>16/08/2023</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D5C1BA10-C6F5-4C7B-86E0-A5E821D423C2}" type="slidenum">
              <a:rPr lang="es-ES" smtClean="0"/>
              <a:t>‹Nº›</a:t>
            </a:fld>
            <a:endParaRPr lang="es-ES"/>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91495368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ncho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65E25365-DCAA-4C86-9F0C-9445DE296264}" type="datetimeFigureOut">
              <a:rPr lang="es-ES" smtClean="0"/>
              <a:t>16/08/2023</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D5C1BA10-C6F5-4C7B-86E0-A5E821D423C2}" type="slidenum">
              <a:rPr lang="es-ES" smtClean="0"/>
              <a:t>‹Nº›</a:t>
            </a:fld>
            <a:endParaRPr lang="es-ES"/>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23374725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65E25365-DCAA-4C86-9F0C-9445DE296264}" type="datetimeFigureOut">
              <a:rPr lang="es-ES" smtClean="0"/>
              <a:t>16/08/2023</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D5C1BA10-C6F5-4C7B-86E0-A5E821D423C2}" type="slidenum">
              <a:rPr lang="es-ES" smtClean="0"/>
              <a:t>‹Nº›</a:t>
            </a:fld>
            <a:endParaRPr lang="es-ES"/>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7072274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65E25365-DCAA-4C86-9F0C-9445DE296264}" type="datetimeFigureOut">
              <a:rPr lang="es-ES" smtClean="0"/>
              <a:t>16/08/2023</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D5C1BA10-C6F5-4C7B-86E0-A5E821D423C2}" type="slidenum">
              <a:rPr lang="es-ES" smtClean="0"/>
              <a:t>‹Nº›</a:t>
            </a:fld>
            <a:endParaRPr lang="es-ES"/>
          </a:p>
        </p:txBody>
      </p:sp>
    </p:spTree>
    <p:extLst>
      <p:ext uri="{BB962C8B-B14F-4D97-AF65-F5344CB8AC3E}">
        <p14:creationId xmlns:p14="http://schemas.microsoft.com/office/powerpoint/2010/main" val="4557005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65E25365-DCAA-4C86-9F0C-9445DE296264}" type="datetimeFigureOut">
              <a:rPr lang="es-ES" smtClean="0"/>
              <a:t>16/08/2023</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D5C1BA10-C6F5-4C7B-86E0-A5E821D423C2}" type="slidenum">
              <a:rPr lang="es-ES" smtClean="0"/>
              <a:t>‹Nº›</a:t>
            </a:fld>
            <a:endParaRPr lang="es-ES"/>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7851234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Date Placeholder 4"/>
          <p:cNvSpPr>
            <a:spLocks noGrp="1"/>
          </p:cNvSpPr>
          <p:nvPr>
            <p:ph type="dt" sz="half" idx="10"/>
          </p:nvPr>
        </p:nvSpPr>
        <p:spPr/>
        <p:txBody>
          <a:bodyPr/>
          <a:lstStyle/>
          <a:p>
            <a:fld id="{65E25365-DCAA-4C86-9F0C-9445DE296264}" type="datetimeFigureOut">
              <a:rPr lang="es-ES" smtClean="0"/>
              <a:t>16/08/2023</a:t>
            </a:fld>
            <a:endParaRPr lang="es-ES"/>
          </a:p>
        </p:txBody>
      </p:sp>
      <p:sp>
        <p:nvSpPr>
          <p:cNvPr id="6" name="Footer Placeholder 5"/>
          <p:cNvSpPr>
            <a:spLocks noGrp="1"/>
          </p:cNvSpPr>
          <p:nvPr>
            <p:ph type="ftr" sz="quarter" idx="11"/>
          </p:nvPr>
        </p:nvSpPr>
        <p:spPr/>
        <p:txBody>
          <a:bodyPr/>
          <a:lstStyle/>
          <a:p>
            <a:endParaRPr lang="es-ES"/>
          </a:p>
        </p:txBody>
      </p:sp>
      <p:sp>
        <p:nvSpPr>
          <p:cNvPr id="7" name="Slide Number Placeholder 6"/>
          <p:cNvSpPr>
            <a:spLocks noGrp="1"/>
          </p:cNvSpPr>
          <p:nvPr>
            <p:ph type="sldNum" sz="quarter" idx="12"/>
          </p:nvPr>
        </p:nvSpPr>
        <p:spPr/>
        <p:txBody>
          <a:bodyPr/>
          <a:lstStyle/>
          <a:p>
            <a:fld id="{D5C1BA10-C6F5-4C7B-86E0-A5E821D423C2}" type="slidenum">
              <a:rPr lang="es-ES" smtClean="0"/>
              <a:t>‹Nº›</a:t>
            </a:fld>
            <a:endParaRPr lang="es-ES"/>
          </a:p>
        </p:txBody>
      </p:sp>
    </p:spTree>
    <p:extLst>
      <p:ext uri="{BB962C8B-B14F-4D97-AF65-F5344CB8AC3E}">
        <p14:creationId xmlns:p14="http://schemas.microsoft.com/office/powerpoint/2010/main" val="22404638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7" name="Date Placeholder 6"/>
          <p:cNvSpPr>
            <a:spLocks noGrp="1"/>
          </p:cNvSpPr>
          <p:nvPr>
            <p:ph type="dt" sz="half" idx="10"/>
          </p:nvPr>
        </p:nvSpPr>
        <p:spPr/>
        <p:txBody>
          <a:bodyPr/>
          <a:lstStyle/>
          <a:p>
            <a:fld id="{65E25365-DCAA-4C86-9F0C-9445DE296264}" type="datetimeFigureOut">
              <a:rPr lang="es-ES" smtClean="0"/>
              <a:t>16/08/2023</a:t>
            </a:fld>
            <a:endParaRPr lang="es-ES"/>
          </a:p>
        </p:txBody>
      </p:sp>
      <p:sp>
        <p:nvSpPr>
          <p:cNvPr id="8" name="Footer Placeholder 7"/>
          <p:cNvSpPr>
            <a:spLocks noGrp="1"/>
          </p:cNvSpPr>
          <p:nvPr>
            <p:ph type="ftr" sz="quarter" idx="11"/>
          </p:nvPr>
        </p:nvSpPr>
        <p:spPr/>
        <p:txBody>
          <a:bodyPr/>
          <a:lstStyle/>
          <a:p>
            <a:endParaRPr lang="es-ES"/>
          </a:p>
        </p:txBody>
      </p:sp>
      <p:sp>
        <p:nvSpPr>
          <p:cNvPr id="9" name="Slide Number Placeholder 8"/>
          <p:cNvSpPr>
            <a:spLocks noGrp="1"/>
          </p:cNvSpPr>
          <p:nvPr>
            <p:ph type="sldNum" sz="quarter" idx="12"/>
          </p:nvPr>
        </p:nvSpPr>
        <p:spPr/>
        <p:txBody>
          <a:bodyPr/>
          <a:lstStyle/>
          <a:p>
            <a:fld id="{D5C1BA10-C6F5-4C7B-86E0-A5E821D423C2}" type="slidenum">
              <a:rPr lang="es-ES" smtClean="0"/>
              <a:t>‹Nº›</a:t>
            </a:fld>
            <a:endParaRPr lang="es-ES"/>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8469211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Date Placeholder 2"/>
          <p:cNvSpPr>
            <a:spLocks noGrp="1"/>
          </p:cNvSpPr>
          <p:nvPr>
            <p:ph type="dt" sz="half" idx="10"/>
          </p:nvPr>
        </p:nvSpPr>
        <p:spPr/>
        <p:txBody>
          <a:bodyPr/>
          <a:lstStyle/>
          <a:p>
            <a:fld id="{65E25365-DCAA-4C86-9F0C-9445DE296264}" type="datetimeFigureOut">
              <a:rPr lang="es-ES" smtClean="0"/>
              <a:t>16/08/2023</a:t>
            </a:fld>
            <a:endParaRPr lang="es-ES"/>
          </a:p>
        </p:txBody>
      </p:sp>
      <p:sp>
        <p:nvSpPr>
          <p:cNvPr id="4" name="Footer Placeholder 3"/>
          <p:cNvSpPr>
            <a:spLocks noGrp="1"/>
          </p:cNvSpPr>
          <p:nvPr>
            <p:ph type="ftr" sz="quarter" idx="11"/>
          </p:nvPr>
        </p:nvSpPr>
        <p:spPr/>
        <p:txBody>
          <a:bodyPr/>
          <a:lstStyle/>
          <a:p>
            <a:endParaRPr lang="es-ES"/>
          </a:p>
        </p:txBody>
      </p:sp>
      <p:sp>
        <p:nvSpPr>
          <p:cNvPr id="5" name="Slide Number Placeholder 4"/>
          <p:cNvSpPr>
            <a:spLocks noGrp="1"/>
          </p:cNvSpPr>
          <p:nvPr>
            <p:ph type="sldNum" sz="quarter" idx="12"/>
          </p:nvPr>
        </p:nvSpPr>
        <p:spPr/>
        <p:txBody>
          <a:bodyPr/>
          <a:lstStyle/>
          <a:p>
            <a:fld id="{D5C1BA10-C6F5-4C7B-86E0-A5E821D423C2}" type="slidenum">
              <a:rPr lang="es-ES" smtClean="0"/>
              <a:t>‹Nº›</a:t>
            </a:fld>
            <a:endParaRPr lang="es-ES"/>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9873839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5E25365-DCAA-4C86-9F0C-9445DE296264}" type="datetimeFigureOut">
              <a:rPr lang="es-ES" smtClean="0"/>
              <a:t>16/08/2023</a:t>
            </a:fld>
            <a:endParaRPr lang="es-ES"/>
          </a:p>
        </p:txBody>
      </p:sp>
      <p:sp>
        <p:nvSpPr>
          <p:cNvPr id="3" name="Footer Placeholder 2"/>
          <p:cNvSpPr>
            <a:spLocks noGrp="1"/>
          </p:cNvSpPr>
          <p:nvPr>
            <p:ph type="ftr" sz="quarter" idx="11"/>
          </p:nvPr>
        </p:nvSpPr>
        <p:spPr/>
        <p:txBody>
          <a:bodyPr/>
          <a:lstStyle/>
          <a:p>
            <a:endParaRPr lang="es-ES"/>
          </a:p>
        </p:txBody>
      </p:sp>
      <p:sp>
        <p:nvSpPr>
          <p:cNvPr id="4" name="Slide Number Placeholder 3"/>
          <p:cNvSpPr>
            <a:spLocks noGrp="1"/>
          </p:cNvSpPr>
          <p:nvPr>
            <p:ph type="sldNum" sz="quarter" idx="12"/>
          </p:nvPr>
        </p:nvSpPr>
        <p:spPr/>
        <p:txBody>
          <a:bodyPr/>
          <a:lstStyle/>
          <a:p>
            <a:fld id="{D5C1BA10-C6F5-4C7B-86E0-A5E821D423C2}" type="slidenum">
              <a:rPr lang="es-ES" smtClean="0"/>
              <a:t>‹Nº›</a:t>
            </a:fld>
            <a:endParaRPr lang="es-ES"/>
          </a:p>
        </p:txBody>
      </p:sp>
    </p:spTree>
    <p:extLst>
      <p:ext uri="{BB962C8B-B14F-4D97-AF65-F5344CB8AC3E}">
        <p14:creationId xmlns:p14="http://schemas.microsoft.com/office/powerpoint/2010/main" val="22238937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es-ES" smtClean="0"/>
              <a:t>Haga clic para modificar el estilo de título del patrón</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65E25365-DCAA-4C86-9F0C-9445DE296264}" type="datetimeFigureOut">
              <a:rPr lang="es-ES" smtClean="0"/>
              <a:t>16/08/2023</a:t>
            </a:fld>
            <a:endParaRPr lang="es-ES"/>
          </a:p>
        </p:txBody>
      </p:sp>
      <p:sp>
        <p:nvSpPr>
          <p:cNvPr id="6" name="Footer Placeholder 5"/>
          <p:cNvSpPr>
            <a:spLocks noGrp="1"/>
          </p:cNvSpPr>
          <p:nvPr>
            <p:ph type="ftr" sz="quarter" idx="11"/>
          </p:nvPr>
        </p:nvSpPr>
        <p:spPr/>
        <p:txBody>
          <a:bodyPr/>
          <a:lstStyle/>
          <a:p>
            <a:endParaRPr lang="es-ES"/>
          </a:p>
        </p:txBody>
      </p:sp>
      <p:sp>
        <p:nvSpPr>
          <p:cNvPr id="7" name="Slide Number Placeholder 6"/>
          <p:cNvSpPr>
            <a:spLocks noGrp="1"/>
          </p:cNvSpPr>
          <p:nvPr>
            <p:ph type="sldNum" sz="quarter" idx="12"/>
          </p:nvPr>
        </p:nvSpPr>
        <p:spPr/>
        <p:txBody>
          <a:bodyPr/>
          <a:lstStyle/>
          <a:p>
            <a:fld id="{D5C1BA10-C6F5-4C7B-86E0-A5E821D423C2}" type="slidenum">
              <a:rPr lang="es-ES" smtClean="0"/>
              <a:t>‹Nº›</a:t>
            </a:fld>
            <a:endParaRPr lang="es-ES"/>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1059526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es-ES" smtClean="0"/>
              <a:t>Haga clic para modificar el estilo de título del patrón</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smtClean="0"/>
              <a:t>Haga clic en el icono para agregar una imagen</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65E25365-DCAA-4C86-9F0C-9445DE296264}" type="datetimeFigureOut">
              <a:rPr lang="es-ES" smtClean="0"/>
              <a:t>16/08/2023</a:t>
            </a:fld>
            <a:endParaRPr lang="es-ES"/>
          </a:p>
        </p:txBody>
      </p:sp>
      <p:sp>
        <p:nvSpPr>
          <p:cNvPr id="6" name="Footer Placeholder 5"/>
          <p:cNvSpPr>
            <a:spLocks noGrp="1"/>
          </p:cNvSpPr>
          <p:nvPr>
            <p:ph type="ftr" sz="quarter" idx="11"/>
          </p:nvPr>
        </p:nvSpPr>
        <p:spPr/>
        <p:txBody>
          <a:bodyPr/>
          <a:lstStyle/>
          <a:p>
            <a:endParaRPr lang="es-ES"/>
          </a:p>
        </p:txBody>
      </p:sp>
      <p:sp>
        <p:nvSpPr>
          <p:cNvPr id="7" name="Slide Number Placeholder 6"/>
          <p:cNvSpPr>
            <a:spLocks noGrp="1"/>
          </p:cNvSpPr>
          <p:nvPr>
            <p:ph type="sldNum" sz="quarter" idx="12"/>
          </p:nvPr>
        </p:nvSpPr>
        <p:spPr/>
        <p:txBody>
          <a:bodyPr/>
          <a:lstStyle/>
          <a:p>
            <a:fld id="{D5C1BA10-C6F5-4C7B-86E0-A5E821D423C2}" type="slidenum">
              <a:rPr lang="es-ES" smtClean="0"/>
              <a:t>‹Nº›</a:t>
            </a:fld>
            <a:endParaRPr lang="es-ES"/>
          </a:p>
        </p:txBody>
      </p:sp>
    </p:spTree>
    <p:extLst>
      <p:ext uri="{BB962C8B-B14F-4D97-AF65-F5344CB8AC3E}">
        <p14:creationId xmlns:p14="http://schemas.microsoft.com/office/powerpoint/2010/main" val="3012232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65E25365-DCAA-4C86-9F0C-9445DE296264}" type="datetimeFigureOut">
              <a:rPr lang="es-ES" smtClean="0"/>
              <a:t>16/08/2023</a:t>
            </a:fld>
            <a:endParaRPr lang="es-ES"/>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s-ES"/>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C1BA10-C6F5-4C7B-86E0-A5E821D423C2}" type="slidenum">
              <a:rPr lang="es-ES" smtClean="0"/>
              <a:t>‹Nº›</a:t>
            </a:fld>
            <a:endParaRPr lang="es-ES"/>
          </a:p>
        </p:txBody>
      </p:sp>
    </p:spTree>
    <p:extLst>
      <p:ext uri="{BB962C8B-B14F-4D97-AF65-F5344CB8AC3E}">
        <p14:creationId xmlns:p14="http://schemas.microsoft.com/office/powerpoint/2010/main" val="128699881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3.gif"/><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7.gif"/><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29.jp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image" Target="../media/image32.jp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image" Target="../media/image38.jp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jp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image" Target="../media/image43.jp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44.jp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2" Type="http://schemas.openxmlformats.org/officeDocument/2006/relationships/image" Target="../media/image45.jp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46.jp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jpe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49.jpg"/><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3" Type="http://schemas.openxmlformats.org/officeDocument/2006/relationships/image" Target="../media/image55.jpg"/><Relationship Id="rId2" Type="http://schemas.openxmlformats.org/officeDocument/2006/relationships/image" Target="../media/image54.jp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2" Type="http://schemas.openxmlformats.org/officeDocument/2006/relationships/image" Target="../media/image56.jp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3" Type="http://schemas.openxmlformats.org/officeDocument/2006/relationships/image" Target="../media/image61.jpg"/><Relationship Id="rId2" Type="http://schemas.openxmlformats.org/officeDocument/2006/relationships/image" Target="../media/image60.jpg"/><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3" Type="http://schemas.openxmlformats.org/officeDocument/2006/relationships/image" Target="../media/image63.jpg"/><Relationship Id="rId2" Type="http://schemas.openxmlformats.org/officeDocument/2006/relationships/image" Target="../media/image62.jpg"/><Relationship Id="rId1" Type="http://schemas.openxmlformats.org/officeDocument/2006/relationships/slideLayout" Target="../slideLayouts/slideLayout1.xml"/><Relationship Id="rId4" Type="http://schemas.openxmlformats.org/officeDocument/2006/relationships/image" Target="../media/image60.jpg"/></Relationships>
</file>

<file path=ppt/slides/_rels/slide67.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1.xml"/></Relationships>
</file>

<file path=ppt/slides/_rels/slide68.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1.xml"/></Relationships>
</file>

<file path=ppt/slides/_rels/slide69.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0.xml.rels><?xml version="1.0" encoding="UTF-8" standalone="yes"?>
<Relationships xmlns="http://schemas.openxmlformats.org/package/2006/relationships"><Relationship Id="rId2" Type="http://schemas.openxmlformats.org/officeDocument/2006/relationships/image" Target="../media/image67.jpg"/><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2" Type="http://schemas.openxmlformats.org/officeDocument/2006/relationships/image" Target="../media/image68.jp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2692398" y="1871131"/>
            <a:ext cx="6815669" cy="2318732"/>
          </a:xfrm>
        </p:spPr>
        <p:txBody>
          <a:bodyPr/>
          <a:lstStyle/>
          <a:p>
            <a:pPr>
              <a:lnSpc>
                <a:spcPct val="150000"/>
              </a:lnSpc>
              <a:spcAft>
                <a:spcPts val="800"/>
              </a:spcAft>
            </a:pPr>
            <a:r>
              <a:rPr lang="es-ES" b="1" dirty="0">
                <a:latin typeface="Arial" panose="020B0604020202020204" pitchFamily="34" charset="0"/>
                <a:ea typeface="Calibri" panose="020F0502020204030204" pitchFamily="34" charset="0"/>
                <a:cs typeface="Times New Roman" panose="02020603050405020304" pitchFamily="18" charset="0"/>
              </a:rPr>
              <a:t>SEMINARIO </a:t>
            </a:r>
            <a:r>
              <a:rPr lang="es-ES" b="1" dirty="0" err="1" smtClean="0">
                <a:latin typeface="Arial" panose="020B0604020202020204" pitchFamily="34" charset="0"/>
                <a:ea typeface="Calibri" panose="020F0502020204030204" pitchFamily="34" charset="0"/>
                <a:cs typeface="Times New Roman" panose="02020603050405020304" pitchFamily="18" charset="0"/>
              </a:rPr>
              <a:t>MAíZ</a:t>
            </a:r>
            <a:r>
              <a:rPr lang="es-ES" sz="4800" dirty="0">
                <a:latin typeface="Calibri" panose="020F0502020204030204" pitchFamily="34" charset="0"/>
                <a:ea typeface="Calibri" panose="020F0502020204030204" pitchFamily="34" charset="0"/>
                <a:cs typeface="Times New Roman" panose="02020603050405020304" pitchFamily="18" charset="0"/>
              </a:rPr>
              <a:t/>
            </a:r>
            <a:br>
              <a:rPr lang="es-ES" sz="4800" dirty="0">
                <a:latin typeface="Calibri" panose="020F0502020204030204" pitchFamily="34" charset="0"/>
                <a:ea typeface="Calibri" panose="020F0502020204030204" pitchFamily="34" charset="0"/>
                <a:cs typeface="Times New Roman" panose="02020603050405020304" pitchFamily="18" charset="0"/>
              </a:rPr>
            </a:br>
            <a:endParaRPr lang="es-ES" dirty="0"/>
          </a:p>
        </p:txBody>
      </p:sp>
      <p:sp>
        <p:nvSpPr>
          <p:cNvPr id="3" name="Subtítulo 2"/>
          <p:cNvSpPr>
            <a:spLocks noGrp="1"/>
          </p:cNvSpPr>
          <p:nvPr>
            <p:ph type="subTitle" idx="1"/>
          </p:nvPr>
        </p:nvSpPr>
        <p:spPr>
          <a:xfrm>
            <a:off x="764276" y="3657596"/>
            <a:ext cx="10577014" cy="2866033"/>
          </a:xfrm>
        </p:spPr>
        <p:txBody>
          <a:bodyPr>
            <a:normAutofit/>
          </a:bodyPr>
          <a:lstStyle/>
          <a:p>
            <a:pPr>
              <a:lnSpc>
                <a:spcPct val="150000"/>
              </a:lnSpc>
              <a:spcAft>
                <a:spcPts val="800"/>
              </a:spcAft>
            </a:pPr>
            <a:r>
              <a:rPr lang="es-ES" sz="2400" b="1" dirty="0" smtClean="0">
                <a:latin typeface="Arial" panose="020B0604020202020204" pitchFamily="34" charset="0"/>
                <a:ea typeface="Calibri" panose="020F0502020204030204" pitchFamily="34" charset="0"/>
                <a:cs typeface="Times New Roman" panose="02020603050405020304" pitchFamily="18" charset="0"/>
              </a:rPr>
              <a:t>Título</a:t>
            </a:r>
            <a:r>
              <a:rPr lang="es-ES" sz="2400" b="1" dirty="0">
                <a:latin typeface="Arial" panose="020B0604020202020204" pitchFamily="34" charset="0"/>
                <a:ea typeface="Calibri" panose="020F0502020204030204" pitchFamily="34" charset="0"/>
                <a:cs typeface="Times New Roman" panose="02020603050405020304" pitchFamily="18" charset="0"/>
              </a:rPr>
              <a:t>: </a:t>
            </a:r>
            <a:r>
              <a:rPr lang="es-ES" sz="2400" dirty="0">
                <a:latin typeface="Arial" panose="020B0604020202020204" pitchFamily="34" charset="0"/>
                <a:ea typeface="Calibri" panose="020F0502020204030204" pitchFamily="34" charset="0"/>
                <a:cs typeface="Times New Roman" panose="02020603050405020304" pitchFamily="18" charset="0"/>
              </a:rPr>
              <a:t>Análisis de la anatomía del maíz correspondiente a sus órganos vegetativos y el </a:t>
            </a:r>
            <a:r>
              <a:rPr lang="es-ES" sz="2400" dirty="0" smtClean="0">
                <a:latin typeface="Arial" panose="020B0604020202020204" pitchFamily="34" charset="0"/>
                <a:ea typeface="Calibri" panose="020F0502020204030204" pitchFamily="34" charset="0"/>
                <a:cs typeface="Times New Roman" panose="02020603050405020304" pitchFamily="18" charset="0"/>
              </a:rPr>
              <a:t> uso </a:t>
            </a:r>
            <a:r>
              <a:rPr lang="es-ES" sz="2400" dirty="0">
                <a:latin typeface="Arial" panose="020B0604020202020204" pitchFamily="34" charset="0"/>
                <a:ea typeface="Calibri" panose="020F0502020204030204" pitchFamily="34" charset="0"/>
                <a:cs typeface="Times New Roman" panose="02020603050405020304" pitchFamily="18" charset="0"/>
              </a:rPr>
              <a:t>de este conocimiento para futuras investigaciones.</a:t>
            </a:r>
            <a:endParaRPr lang="es-ES" sz="2000" dirty="0">
              <a:latin typeface="Calibri" panose="020F0502020204030204" pitchFamily="34" charset="0"/>
              <a:ea typeface="Calibri" panose="020F0502020204030204" pitchFamily="34" charset="0"/>
              <a:cs typeface="Times New Roman" panose="02020603050405020304" pitchFamily="18" charset="0"/>
            </a:endParaRPr>
          </a:p>
          <a:p>
            <a:pPr lvl="0" algn="l" fontAlgn="base">
              <a:spcBef>
                <a:spcPct val="0"/>
              </a:spcBef>
              <a:spcAft>
                <a:spcPct val="0"/>
              </a:spcAft>
              <a:buClr>
                <a:srgbClr val="83992A"/>
              </a:buClr>
            </a:pPr>
            <a:endParaRPr lang="es-ES" sz="2400" b="1" dirty="0" smtClean="0">
              <a:solidFill>
                <a:prstClr val="black"/>
              </a:solidFill>
              <a:latin typeface="Arial" pitchFamily="34" charset="0"/>
              <a:ea typeface="Times New Roman" pitchFamily="18" charset="0"/>
              <a:cs typeface="Arial" pitchFamily="34" charset="0"/>
            </a:endParaRPr>
          </a:p>
          <a:p>
            <a:pPr lvl="0" algn="l" fontAlgn="base">
              <a:spcBef>
                <a:spcPct val="0"/>
              </a:spcBef>
              <a:spcAft>
                <a:spcPct val="0"/>
              </a:spcAft>
              <a:buClr>
                <a:srgbClr val="83992A"/>
              </a:buClr>
            </a:pPr>
            <a:endParaRPr lang="es-ES" sz="2400" b="1" dirty="0">
              <a:solidFill>
                <a:prstClr val="black"/>
              </a:solidFill>
              <a:latin typeface="Arial" pitchFamily="34" charset="0"/>
              <a:ea typeface="Times New Roman" pitchFamily="18" charset="0"/>
              <a:cs typeface="Arial" pitchFamily="34" charset="0"/>
            </a:endParaRPr>
          </a:p>
          <a:p>
            <a:pPr lvl="0" algn="l" fontAlgn="base">
              <a:spcBef>
                <a:spcPct val="0"/>
              </a:spcBef>
              <a:spcAft>
                <a:spcPct val="0"/>
              </a:spcAft>
              <a:buClr>
                <a:srgbClr val="83992A"/>
              </a:buClr>
            </a:pPr>
            <a:r>
              <a:rPr lang="es-ES" sz="2400" b="1" dirty="0" smtClean="0">
                <a:solidFill>
                  <a:prstClr val="black"/>
                </a:solidFill>
                <a:latin typeface="Arial" pitchFamily="34" charset="0"/>
                <a:ea typeface="Times New Roman" pitchFamily="18" charset="0"/>
                <a:cs typeface="Arial" pitchFamily="34" charset="0"/>
              </a:rPr>
              <a:t>Autor: Lic. </a:t>
            </a:r>
            <a:r>
              <a:rPr lang="es-ES" sz="2400" b="1" dirty="0">
                <a:solidFill>
                  <a:prstClr val="black"/>
                </a:solidFill>
                <a:latin typeface="Arial" pitchFamily="34" charset="0"/>
                <a:ea typeface="Times New Roman" pitchFamily="18" charset="0"/>
                <a:cs typeface="Arial" pitchFamily="34" charset="0"/>
              </a:rPr>
              <a:t>Karel Pérez Alburquerque</a:t>
            </a:r>
            <a:endParaRPr lang="es-ES" sz="2400" dirty="0">
              <a:solidFill>
                <a:prstClr val="black"/>
              </a:solidFill>
              <a:latin typeface="Arial" pitchFamily="34" charset="0"/>
              <a:cs typeface="Arial" pitchFamily="34" charset="0"/>
            </a:endParaRPr>
          </a:p>
          <a:p>
            <a:r>
              <a:rPr lang="es-ES" b="1" dirty="0" smtClean="0"/>
              <a:t>2023</a:t>
            </a:r>
            <a:endParaRPr lang="es-ES" b="1" dirty="0"/>
          </a:p>
        </p:txBody>
      </p:sp>
    </p:spTree>
    <p:extLst>
      <p:ext uri="{BB962C8B-B14F-4D97-AF65-F5344CB8AC3E}">
        <p14:creationId xmlns:p14="http://schemas.microsoft.com/office/powerpoint/2010/main" val="6413895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2513" y="818866"/>
            <a:ext cx="10522424" cy="5349922"/>
          </a:xfrm>
          <a:prstGeom prst="rect">
            <a:avLst/>
          </a:prstGeom>
        </p:spPr>
      </p:pic>
    </p:spTree>
    <p:extLst>
      <p:ext uri="{BB962C8B-B14F-4D97-AF65-F5344CB8AC3E}">
        <p14:creationId xmlns:p14="http://schemas.microsoft.com/office/powerpoint/2010/main" val="216148105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2692398" y="204716"/>
            <a:ext cx="6815669" cy="1160060"/>
          </a:xfrm>
        </p:spPr>
        <p:txBody>
          <a:bodyPr/>
          <a:lstStyle/>
          <a:p>
            <a:r>
              <a:rPr lang="es-CU" b="1" dirty="0">
                <a:latin typeface="Arial" panose="020B0604020202020204" pitchFamily="34" charset="0"/>
                <a:ea typeface="Calibri" panose="020F0502020204030204" pitchFamily="34" charset="0"/>
              </a:rPr>
              <a:t>ORGANOGRAFÍA</a:t>
            </a:r>
            <a:endParaRPr lang="es-ES" dirty="0"/>
          </a:p>
        </p:txBody>
      </p:sp>
      <p:sp>
        <p:nvSpPr>
          <p:cNvPr id="3" name="Subtítulo 2"/>
          <p:cNvSpPr>
            <a:spLocks noGrp="1"/>
          </p:cNvSpPr>
          <p:nvPr>
            <p:ph type="subTitle" idx="1"/>
          </p:nvPr>
        </p:nvSpPr>
        <p:spPr/>
        <p:txBody>
          <a:bodyPr/>
          <a:lstStyle/>
          <a:p>
            <a:endParaRPr lang="es-ES"/>
          </a:p>
        </p:txBody>
      </p:sp>
      <p:pic>
        <p:nvPicPr>
          <p:cNvPr id="4" name="Imagen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84645" y="1404937"/>
            <a:ext cx="4940489" cy="5241523"/>
          </a:xfrm>
          <a:prstGeom prst="rect">
            <a:avLst/>
          </a:prstGeom>
        </p:spPr>
      </p:pic>
    </p:spTree>
    <p:extLst>
      <p:ext uri="{BB962C8B-B14F-4D97-AF65-F5344CB8AC3E}">
        <p14:creationId xmlns:p14="http://schemas.microsoft.com/office/powerpoint/2010/main" val="347767891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2692398" y="163773"/>
            <a:ext cx="6815669" cy="1105469"/>
          </a:xfrm>
        </p:spPr>
        <p:txBody>
          <a:bodyPr/>
          <a:lstStyle/>
          <a:p>
            <a:r>
              <a:rPr lang="es-CU" b="1" dirty="0">
                <a:latin typeface="Arial" panose="020B0604020202020204" pitchFamily="34" charset="0"/>
                <a:ea typeface="Calibri" panose="020F0502020204030204" pitchFamily="34" charset="0"/>
              </a:rPr>
              <a:t>RAÍZ</a:t>
            </a:r>
            <a:endParaRPr lang="es-ES" dirty="0"/>
          </a:p>
        </p:txBody>
      </p:sp>
      <p:sp>
        <p:nvSpPr>
          <p:cNvPr id="3" name="Subtítulo 2"/>
          <p:cNvSpPr>
            <a:spLocks noGrp="1"/>
          </p:cNvSpPr>
          <p:nvPr>
            <p:ph type="subTitle" idx="1"/>
          </p:nvPr>
        </p:nvSpPr>
        <p:spPr>
          <a:xfrm>
            <a:off x="300252" y="1869744"/>
            <a:ext cx="11518710" cy="4872250"/>
          </a:xfrm>
        </p:spPr>
        <p:txBody>
          <a:bodyPr>
            <a:normAutofit fontScale="85000" lnSpcReduction="10000"/>
          </a:bodyPr>
          <a:lstStyle/>
          <a:p>
            <a:pPr marL="342900" indent="-342900" algn="just">
              <a:lnSpc>
                <a:spcPct val="150000"/>
              </a:lnSpc>
              <a:spcAft>
                <a:spcPts val="800"/>
              </a:spcAft>
              <a:buFont typeface="Arial" panose="020B0604020202020204" pitchFamily="34" charset="0"/>
              <a:buChar char="•"/>
            </a:pPr>
            <a:r>
              <a:rPr lang="es-ES" sz="2400" dirty="0">
                <a:latin typeface="Arial" panose="020B0604020202020204" pitchFamily="34" charset="0"/>
                <a:ea typeface="Calibri" panose="020F0502020204030204" pitchFamily="34" charset="0"/>
                <a:cs typeface="Times New Roman" panose="02020603050405020304" pitchFamily="18" charset="0"/>
              </a:rPr>
              <a:t>Este sistema fibroso es característico de las plantas monocotiledóneas donde la radícula embrionaria se atrofia y las raíces se originan de las yemas basales de los tallos  lo que determina numerosas raíces con el mismo diámetro y </a:t>
            </a:r>
            <a:r>
              <a:rPr lang="es-ES" sz="2400" dirty="0" smtClean="0">
                <a:latin typeface="Arial" panose="020B0604020202020204" pitchFamily="34" charset="0"/>
                <a:ea typeface="Calibri" panose="020F0502020204030204" pitchFamily="34" charset="0"/>
                <a:cs typeface="Times New Roman" panose="02020603050405020304" pitchFamily="18" charset="0"/>
              </a:rPr>
              <a:t>desarrollo. </a:t>
            </a:r>
          </a:p>
          <a:p>
            <a:pPr marL="342900" indent="-342900" algn="just">
              <a:lnSpc>
                <a:spcPct val="150000"/>
              </a:lnSpc>
              <a:spcAft>
                <a:spcPts val="800"/>
              </a:spcAft>
              <a:buFont typeface="Arial" panose="020B0604020202020204" pitchFamily="34" charset="0"/>
              <a:buChar char="•"/>
            </a:pPr>
            <a:r>
              <a:rPr lang="es-ES" sz="2400" dirty="0" smtClean="0">
                <a:latin typeface="Arial" panose="020B0604020202020204" pitchFamily="34" charset="0"/>
                <a:ea typeface="Calibri" panose="020F0502020204030204" pitchFamily="34" charset="0"/>
                <a:cs typeface="Times New Roman" panose="02020603050405020304" pitchFamily="18" charset="0"/>
              </a:rPr>
              <a:t>Este </a:t>
            </a:r>
            <a:r>
              <a:rPr lang="es-ES" sz="2400" dirty="0">
                <a:latin typeface="Arial" panose="020B0604020202020204" pitchFamily="34" charset="0"/>
                <a:ea typeface="Calibri" panose="020F0502020204030204" pitchFamily="34" charset="0"/>
                <a:cs typeface="Times New Roman" panose="02020603050405020304" pitchFamily="18" charset="0"/>
              </a:rPr>
              <a:t>tipo de raíces están adaptadas para realizar sus funciones de absorción y fijación de la planta al suelo. </a:t>
            </a:r>
            <a:endParaRPr lang="es-ES" sz="2400" dirty="0" smtClean="0">
              <a:latin typeface="Arial" panose="020B0604020202020204" pitchFamily="34" charset="0"/>
              <a:ea typeface="Calibri" panose="020F0502020204030204" pitchFamily="34" charset="0"/>
              <a:cs typeface="Times New Roman" panose="02020603050405020304" pitchFamily="18" charset="0"/>
            </a:endParaRPr>
          </a:p>
          <a:p>
            <a:pPr marL="342900" indent="-342900" algn="just">
              <a:lnSpc>
                <a:spcPct val="150000"/>
              </a:lnSpc>
              <a:spcAft>
                <a:spcPts val="800"/>
              </a:spcAft>
              <a:buFont typeface="Arial" panose="020B0604020202020204" pitchFamily="34" charset="0"/>
              <a:buChar char="•"/>
            </a:pPr>
            <a:r>
              <a:rPr lang="es-ES" sz="2400" dirty="0" smtClean="0">
                <a:latin typeface="Arial" panose="020B0604020202020204" pitchFamily="34" charset="0"/>
                <a:ea typeface="Calibri" panose="020F0502020204030204" pitchFamily="34" charset="0"/>
                <a:cs typeface="Times New Roman" panose="02020603050405020304" pitchFamily="18" charset="0"/>
              </a:rPr>
              <a:t>Se </a:t>
            </a:r>
            <a:r>
              <a:rPr lang="es-ES" sz="2400" dirty="0">
                <a:latin typeface="Arial" panose="020B0604020202020204" pitchFamily="34" charset="0"/>
                <a:ea typeface="Calibri" panose="020F0502020204030204" pitchFamily="34" charset="0"/>
                <a:cs typeface="Times New Roman" panose="02020603050405020304" pitchFamily="18" charset="0"/>
              </a:rPr>
              <a:t>distinguen los pelos absorbentes con funciones y morfología similares al sistema pivotante. </a:t>
            </a:r>
            <a:endParaRPr lang="es-ES" sz="2400" dirty="0" smtClean="0">
              <a:latin typeface="Arial" panose="020B0604020202020204" pitchFamily="34" charset="0"/>
              <a:ea typeface="Calibri" panose="020F0502020204030204" pitchFamily="34" charset="0"/>
              <a:cs typeface="Times New Roman" panose="02020603050405020304" pitchFamily="18" charset="0"/>
            </a:endParaRPr>
          </a:p>
          <a:p>
            <a:pPr marL="342900" indent="-342900" algn="just">
              <a:lnSpc>
                <a:spcPct val="150000"/>
              </a:lnSpc>
              <a:spcAft>
                <a:spcPts val="800"/>
              </a:spcAft>
              <a:buFont typeface="Arial" panose="020B0604020202020204" pitchFamily="34" charset="0"/>
              <a:buChar char="•"/>
            </a:pPr>
            <a:r>
              <a:rPr lang="es-ES" sz="2400" dirty="0">
                <a:latin typeface="Arial" panose="020B0604020202020204" pitchFamily="34" charset="0"/>
                <a:ea typeface="Calibri" panose="020F0502020204030204" pitchFamily="34" charset="0"/>
                <a:cs typeface="Times New Roman" panose="02020603050405020304" pitchFamily="18" charset="0"/>
              </a:rPr>
              <a:t>L</a:t>
            </a:r>
            <a:r>
              <a:rPr lang="es-ES" sz="2400" dirty="0" smtClean="0">
                <a:latin typeface="Arial" panose="020B0604020202020204" pitchFamily="34" charset="0"/>
                <a:ea typeface="Calibri" panose="020F0502020204030204" pitchFamily="34" charset="0"/>
                <a:cs typeface="Times New Roman" panose="02020603050405020304" pitchFamily="18" charset="0"/>
              </a:rPr>
              <a:t>as </a:t>
            </a:r>
            <a:r>
              <a:rPr lang="es-ES" sz="2400" dirty="0">
                <a:latin typeface="Arial" panose="020B0604020202020204" pitchFamily="34" charset="0"/>
                <a:ea typeface="Calibri" panose="020F0502020204030204" pitchFamily="34" charset="0"/>
                <a:cs typeface="Times New Roman" panose="02020603050405020304" pitchFamily="18" charset="0"/>
              </a:rPr>
              <a:t>raíces está protegida en su extremo por la cofia que se forma del </a:t>
            </a:r>
            <a:r>
              <a:rPr lang="es-ES" sz="2400" dirty="0" err="1">
                <a:latin typeface="Arial" panose="020B0604020202020204" pitchFamily="34" charset="0"/>
                <a:ea typeface="Calibri" panose="020F0502020204030204" pitchFamily="34" charset="0"/>
                <a:cs typeface="Times New Roman" panose="02020603050405020304" pitchFamily="18" charset="0"/>
              </a:rPr>
              <a:t>promeristemo</a:t>
            </a:r>
            <a:r>
              <a:rPr lang="es-ES" sz="2400" dirty="0">
                <a:latin typeface="Arial" panose="020B0604020202020204" pitchFamily="34" charset="0"/>
                <a:ea typeface="Calibri" panose="020F0502020204030204" pitchFamily="34" charset="0"/>
                <a:cs typeface="Times New Roman" panose="02020603050405020304" pitchFamily="18" charset="0"/>
              </a:rPr>
              <a:t>. </a:t>
            </a:r>
            <a:endParaRPr lang="es-ES" sz="2400" dirty="0" smtClean="0">
              <a:latin typeface="Arial" panose="020B0604020202020204" pitchFamily="34" charset="0"/>
              <a:ea typeface="Calibri" panose="020F0502020204030204" pitchFamily="34" charset="0"/>
              <a:cs typeface="Times New Roman" panose="02020603050405020304" pitchFamily="18" charset="0"/>
            </a:endParaRPr>
          </a:p>
          <a:p>
            <a:pPr marL="342900" indent="-342900" algn="just">
              <a:lnSpc>
                <a:spcPct val="150000"/>
              </a:lnSpc>
              <a:spcAft>
                <a:spcPts val="800"/>
              </a:spcAft>
              <a:buFont typeface="Arial" panose="020B0604020202020204" pitchFamily="34" charset="0"/>
              <a:buChar char="•"/>
            </a:pPr>
            <a:r>
              <a:rPr lang="es-ES" sz="2400" dirty="0" smtClean="0">
                <a:latin typeface="Arial" panose="020B0604020202020204" pitchFamily="34" charset="0"/>
                <a:ea typeface="Calibri" panose="020F0502020204030204" pitchFamily="34" charset="0"/>
                <a:cs typeface="Times New Roman" panose="02020603050405020304" pitchFamily="18" charset="0"/>
              </a:rPr>
              <a:t>Este </a:t>
            </a:r>
            <a:r>
              <a:rPr lang="es-ES" sz="2400" dirty="0">
                <a:latin typeface="Arial" panose="020B0604020202020204" pitchFamily="34" charset="0"/>
                <a:ea typeface="Calibri" panose="020F0502020204030204" pitchFamily="34" charset="0"/>
                <a:cs typeface="Times New Roman" panose="02020603050405020304" pitchFamily="18" charset="0"/>
              </a:rPr>
              <a:t>tipo de sistema morfológico no desarrolla tejidos </a:t>
            </a:r>
            <a:r>
              <a:rPr lang="es-ES" sz="2400" dirty="0" err="1">
                <a:latin typeface="Arial" panose="020B0604020202020204" pitchFamily="34" charset="0"/>
                <a:ea typeface="Calibri" panose="020F0502020204030204" pitchFamily="34" charset="0"/>
                <a:cs typeface="Times New Roman" panose="02020603050405020304" pitchFamily="18" charset="0"/>
              </a:rPr>
              <a:t>meristemáticos</a:t>
            </a:r>
            <a:r>
              <a:rPr lang="es-ES" sz="2400" dirty="0">
                <a:latin typeface="Arial" panose="020B0604020202020204" pitchFamily="34" charset="0"/>
                <a:ea typeface="Calibri" panose="020F0502020204030204" pitchFamily="34" charset="0"/>
                <a:cs typeface="Times New Roman" panose="02020603050405020304" pitchFamily="18" charset="0"/>
              </a:rPr>
              <a:t> secundarios por lo que no presenta crecimiento secundario en grosor. </a:t>
            </a:r>
            <a:endParaRPr lang="es-ES" sz="2000" dirty="0">
              <a:latin typeface="Calibri" panose="020F0502020204030204" pitchFamily="34" charset="0"/>
              <a:ea typeface="Calibri" panose="020F0502020204030204" pitchFamily="34" charset="0"/>
              <a:cs typeface="Times New Roman" panose="02020603050405020304" pitchFamily="18" charset="0"/>
            </a:endParaRPr>
          </a:p>
          <a:p>
            <a:endParaRPr lang="es-ES" dirty="0"/>
          </a:p>
        </p:txBody>
      </p:sp>
      <p:pic>
        <p:nvPicPr>
          <p:cNvPr id="5" name="Imagen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397185" y="136478"/>
            <a:ext cx="1421777" cy="1733266"/>
          </a:xfrm>
          <a:prstGeom prst="rect">
            <a:avLst/>
          </a:prstGeom>
        </p:spPr>
      </p:pic>
    </p:spTree>
    <p:extLst>
      <p:ext uri="{BB962C8B-B14F-4D97-AF65-F5344CB8AC3E}">
        <p14:creationId xmlns:p14="http://schemas.microsoft.com/office/powerpoint/2010/main" val="230920305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286603" y="1132763"/>
            <a:ext cx="11668835" cy="3261815"/>
          </a:xfrm>
        </p:spPr>
        <p:txBody>
          <a:bodyPr/>
          <a:lstStyle/>
          <a:p>
            <a:pPr>
              <a:lnSpc>
                <a:spcPct val="150000"/>
              </a:lnSpc>
              <a:spcAft>
                <a:spcPts val="800"/>
              </a:spcAft>
            </a:pPr>
            <a:r>
              <a:rPr lang="es-CU" sz="2400" dirty="0">
                <a:solidFill>
                  <a:prstClr val="black">
                    <a:lumMod val="85000"/>
                    <a:lumOff val="15000"/>
                  </a:prstClr>
                </a:solidFill>
                <a:latin typeface="Arial" panose="020B0604020202020204" pitchFamily="34" charset="0"/>
                <a:ea typeface="Calibri" panose="020F0502020204030204" pitchFamily="34" charset="0"/>
                <a:cs typeface="Times New Roman" panose="02020603050405020304" pitchFamily="18" charset="0"/>
              </a:rPr>
              <a:t>Las plantas monocotiledóneas presentan (haces vasculares dispersos). El arreglo histológico comprende la epidermis, número variable de capas del córtex (de ocho a 15), endodermis, periciclo y un cilindro vascular con varios haces vasculares y floemas (La anatomía de la radícula y raíces laterales en maíz muestran la organización típica de las Gould y Shaw, 1983).</a:t>
            </a:r>
            <a:r>
              <a:rPr lang="es-ES" sz="4800" dirty="0">
                <a:latin typeface="Calibri" panose="020F0502020204030204" pitchFamily="34" charset="0"/>
                <a:ea typeface="Calibri" panose="020F0502020204030204" pitchFamily="34" charset="0"/>
                <a:cs typeface="Times New Roman" panose="02020603050405020304" pitchFamily="18" charset="0"/>
              </a:rPr>
              <a:t/>
            </a:r>
            <a:br>
              <a:rPr lang="es-ES" sz="4800" dirty="0">
                <a:latin typeface="Calibri" panose="020F0502020204030204" pitchFamily="34" charset="0"/>
                <a:ea typeface="Calibri" panose="020F0502020204030204" pitchFamily="34" charset="0"/>
                <a:cs typeface="Times New Roman" panose="02020603050405020304" pitchFamily="18" charset="0"/>
              </a:rPr>
            </a:br>
            <a:endParaRPr lang="es-ES" dirty="0"/>
          </a:p>
        </p:txBody>
      </p:sp>
      <p:sp>
        <p:nvSpPr>
          <p:cNvPr id="3" name="Subtítulo 2"/>
          <p:cNvSpPr>
            <a:spLocks noGrp="1"/>
          </p:cNvSpPr>
          <p:nvPr>
            <p:ph type="subTitle" idx="1"/>
          </p:nvPr>
        </p:nvSpPr>
        <p:spPr/>
        <p:txBody>
          <a:bodyPr/>
          <a:lstStyle/>
          <a:p>
            <a:endParaRPr lang="es-ES"/>
          </a:p>
        </p:txBody>
      </p:sp>
      <p:pic>
        <p:nvPicPr>
          <p:cNvPr id="4" name="Imagen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64072" y="3055580"/>
            <a:ext cx="5875530" cy="3549935"/>
          </a:xfrm>
          <a:prstGeom prst="rect">
            <a:avLst/>
          </a:prstGeom>
        </p:spPr>
      </p:pic>
      <p:pic>
        <p:nvPicPr>
          <p:cNvPr id="5" name="Imagen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60863" y="3055580"/>
            <a:ext cx="5084594" cy="3549935"/>
          </a:xfrm>
          <a:prstGeom prst="rect">
            <a:avLst/>
          </a:prstGeom>
        </p:spPr>
      </p:pic>
    </p:spTree>
    <p:extLst>
      <p:ext uri="{BB962C8B-B14F-4D97-AF65-F5344CB8AC3E}">
        <p14:creationId xmlns:p14="http://schemas.microsoft.com/office/powerpoint/2010/main" val="128937337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59809" y="728662"/>
            <a:ext cx="10467833" cy="5400675"/>
          </a:xfrm>
          <a:prstGeom prst="rect">
            <a:avLst/>
          </a:prstGeom>
        </p:spPr>
      </p:pic>
    </p:spTree>
    <p:extLst>
      <p:ext uri="{BB962C8B-B14F-4D97-AF65-F5344CB8AC3E}">
        <p14:creationId xmlns:p14="http://schemas.microsoft.com/office/powerpoint/2010/main" val="150309143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1843" y="764275"/>
            <a:ext cx="10328313" cy="5404514"/>
          </a:xfrm>
          <a:prstGeom prst="rect">
            <a:avLst/>
          </a:prstGeom>
        </p:spPr>
      </p:pic>
    </p:spTree>
    <p:extLst>
      <p:ext uri="{BB962C8B-B14F-4D97-AF65-F5344CB8AC3E}">
        <p14:creationId xmlns:p14="http://schemas.microsoft.com/office/powerpoint/2010/main" val="385036579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477672" y="341195"/>
            <a:ext cx="11300346" cy="1951630"/>
          </a:xfrm>
        </p:spPr>
        <p:txBody>
          <a:bodyPr/>
          <a:lstStyle/>
          <a:p>
            <a:pPr>
              <a:lnSpc>
                <a:spcPct val="107000"/>
              </a:lnSpc>
              <a:spcAft>
                <a:spcPts val="800"/>
              </a:spcAft>
            </a:pPr>
            <a:r>
              <a:rPr lang="es-ES" sz="2800" dirty="0">
                <a:solidFill>
                  <a:schemeClr val="tx1"/>
                </a:solidFill>
                <a:latin typeface="Arial" panose="020B0604020202020204" pitchFamily="34" charset="0"/>
                <a:ea typeface="Calibri" panose="020F0502020204030204" pitchFamily="34" charset="0"/>
                <a:cs typeface="Times New Roman" panose="02020603050405020304" pitchFamily="18" charset="0"/>
              </a:rPr>
              <a:t>Constitución anatómica primaria de la raíz de </a:t>
            </a:r>
            <a:r>
              <a:rPr lang="es-ES" sz="2800" b="1" i="1" dirty="0" err="1">
                <a:solidFill>
                  <a:schemeClr val="tx1"/>
                </a:solidFill>
                <a:latin typeface="Arial" panose="020B0604020202020204" pitchFamily="34" charset="0"/>
                <a:ea typeface="Calibri" panose="020F0502020204030204" pitchFamily="34" charset="0"/>
                <a:cs typeface="Times New Roman" panose="02020603050405020304" pitchFamily="18" charset="0"/>
              </a:rPr>
              <a:t>Hedychium</a:t>
            </a:r>
            <a:r>
              <a:rPr lang="es-ES" sz="2800" b="1" i="1" dirty="0">
                <a:solidFill>
                  <a:schemeClr val="tx1"/>
                </a:solidFill>
                <a:latin typeface="Arial" panose="020B0604020202020204" pitchFamily="34" charset="0"/>
                <a:ea typeface="Calibri" panose="020F0502020204030204" pitchFamily="34" charset="0"/>
                <a:cs typeface="Times New Roman" panose="02020603050405020304" pitchFamily="18" charset="0"/>
              </a:rPr>
              <a:t> </a:t>
            </a:r>
            <a:r>
              <a:rPr lang="es-ES" sz="2800" b="1" i="1" dirty="0" err="1">
                <a:solidFill>
                  <a:schemeClr val="tx1"/>
                </a:solidFill>
                <a:latin typeface="Arial" panose="020B0604020202020204" pitchFamily="34" charset="0"/>
                <a:ea typeface="Calibri" panose="020F0502020204030204" pitchFamily="34" charset="0"/>
                <a:cs typeface="Times New Roman" panose="02020603050405020304" pitchFamily="18" charset="0"/>
              </a:rPr>
              <a:t>coronarium</a:t>
            </a:r>
            <a:r>
              <a:rPr lang="es-ES" sz="2800" b="1" i="1" dirty="0">
                <a:solidFill>
                  <a:schemeClr val="tx1"/>
                </a:solidFill>
                <a:latin typeface="Arial" panose="020B0604020202020204" pitchFamily="34" charset="0"/>
                <a:ea typeface="Calibri" panose="020F0502020204030204" pitchFamily="34" charset="0"/>
                <a:cs typeface="Times New Roman" panose="02020603050405020304" pitchFamily="18" charset="0"/>
              </a:rPr>
              <a:t> </a:t>
            </a:r>
            <a:r>
              <a:rPr lang="es-ES" sz="2800" b="1" dirty="0" err="1">
                <a:solidFill>
                  <a:schemeClr val="tx1"/>
                </a:solidFill>
                <a:latin typeface="Arial" panose="020B0604020202020204" pitchFamily="34" charset="0"/>
                <a:ea typeface="Calibri" panose="020F0502020204030204" pitchFamily="34" charset="0"/>
                <a:cs typeface="Times New Roman" panose="02020603050405020304" pitchFamily="18" charset="0"/>
              </a:rPr>
              <a:t>Konig</a:t>
            </a:r>
            <a:r>
              <a:rPr lang="es-ES" sz="2800" dirty="0">
                <a:solidFill>
                  <a:schemeClr val="tx1"/>
                </a:solidFill>
                <a:latin typeface="Arial" panose="020B0604020202020204" pitchFamily="34" charset="0"/>
                <a:ea typeface="Calibri" panose="020F0502020204030204" pitchFamily="34" charset="0"/>
                <a:cs typeface="Times New Roman" panose="02020603050405020304" pitchFamily="18" charset="0"/>
              </a:rPr>
              <a:t>. </a:t>
            </a:r>
            <a:r>
              <a:rPr lang="es-ES" sz="2800" dirty="0" smtClean="0">
                <a:solidFill>
                  <a:schemeClr val="tx1"/>
                </a:solidFill>
                <a:latin typeface="Arial" panose="020B0604020202020204" pitchFamily="34" charset="0"/>
                <a:ea typeface="Calibri" panose="020F0502020204030204" pitchFamily="34" charset="0"/>
                <a:cs typeface="Times New Roman" panose="02020603050405020304" pitchFamily="18" charset="0"/>
              </a:rPr>
              <a:t>F. </a:t>
            </a:r>
            <a:r>
              <a:rPr lang="es-ES" sz="2800" dirty="0" err="1">
                <a:solidFill>
                  <a:schemeClr val="tx1"/>
                </a:solidFill>
                <a:latin typeface="Arial" panose="020B0604020202020204" pitchFamily="34" charset="0"/>
                <a:ea typeface="Calibri" panose="020F0502020204030204" pitchFamily="34" charset="0"/>
                <a:cs typeface="Times New Roman" panose="02020603050405020304" pitchFamily="18" charset="0"/>
              </a:rPr>
              <a:t>Zingiberaceae</a:t>
            </a:r>
            <a:r>
              <a:rPr lang="es-ES" sz="2800" dirty="0">
                <a:solidFill>
                  <a:schemeClr val="tx1"/>
                </a:solidFill>
                <a:latin typeface="Arial" panose="020B0604020202020204" pitchFamily="34" charset="0"/>
                <a:ea typeface="Calibri" panose="020F0502020204030204" pitchFamily="34" charset="0"/>
                <a:cs typeface="Times New Roman" panose="02020603050405020304" pitchFamily="18" charset="0"/>
              </a:rPr>
              <a:t> (40x, 100x; 400x</a:t>
            </a:r>
            <a:r>
              <a:rPr lang="es-ES" sz="2800" dirty="0" smtClean="0">
                <a:solidFill>
                  <a:schemeClr val="tx1"/>
                </a:solidFill>
                <a:latin typeface="Arial" panose="020B0604020202020204" pitchFamily="34" charset="0"/>
                <a:ea typeface="Calibri" panose="020F0502020204030204" pitchFamily="34" charset="0"/>
                <a:cs typeface="Times New Roman" panose="02020603050405020304" pitchFamily="18" charset="0"/>
              </a:rPr>
              <a:t>)</a:t>
            </a:r>
            <a:r>
              <a:rPr lang="es-ES" sz="2800" dirty="0">
                <a:latin typeface="Arial" panose="020B0604020202020204" pitchFamily="34" charset="0"/>
                <a:ea typeface="Calibri" panose="020F0502020204030204" pitchFamily="34" charset="0"/>
              </a:rPr>
              <a:t> Pérez, K. (2021) </a:t>
            </a:r>
            <a:r>
              <a:rPr lang="es-ES" sz="2800" dirty="0">
                <a:solidFill>
                  <a:schemeClr val="tx1"/>
                </a:solidFill>
                <a:latin typeface="Calibri" panose="020F0502020204030204" pitchFamily="34" charset="0"/>
                <a:ea typeface="Calibri" panose="020F0502020204030204" pitchFamily="34" charset="0"/>
                <a:cs typeface="Times New Roman" panose="02020603050405020304" pitchFamily="18" charset="0"/>
              </a:rPr>
              <a:t/>
            </a:r>
            <a:br>
              <a:rPr lang="es-ES" sz="2800" dirty="0">
                <a:solidFill>
                  <a:schemeClr val="tx1"/>
                </a:solidFill>
                <a:latin typeface="Calibri" panose="020F0502020204030204" pitchFamily="34" charset="0"/>
                <a:ea typeface="Calibri" panose="020F0502020204030204" pitchFamily="34" charset="0"/>
                <a:cs typeface="Times New Roman" panose="02020603050405020304" pitchFamily="18" charset="0"/>
              </a:rPr>
            </a:br>
            <a:endParaRPr lang="es-ES" sz="2800" dirty="0">
              <a:solidFill>
                <a:schemeClr val="tx1"/>
              </a:solidFill>
            </a:endParaRPr>
          </a:p>
        </p:txBody>
      </p:sp>
      <p:pic>
        <p:nvPicPr>
          <p:cNvPr id="4" name="Imagen 3"/>
          <p:cNvPicPr>
            <a:picLocks noChangeAspect="1"/>
          </p:cNvPicPr>
          <p:nvPr/>
        </p:nvPicPr>
        <p:blipFill>
          <a:blip r:embed="rId2"/>
          <a:stretch>
            <a:fillRect/>
          </a:stretch>
        </p:blipFill>
        <p:spPr>
          <a:xfrm>
            <a:off x="477672" y="2429301"/>
            <a:ext cx="5445456" cy="4067033"/>
          </a:xfrm>
          <a:prstGeom prst="rect">
            <a:avLst/>
          </a:prstGeom>
        </p:spPr>
      </p:pic>
      <p:pic>
        <p:nvPicPr>
          <p:cNvPr id="5" name="Imagen 4"/>
          <p:cNvPicPr>
            <a:picLocks noChangeAspect="1"/>
          </p:cNvPicPr>
          <p:nvPr/>
        </p:nvPicPr>
        <p:blipFill>
          <a:blip r:embed="rId3"/>
          <a:stretch>
            <a:fillRect/>
          </a:stretch>
        </p:blipFill>
        <p:spPr>
          <a:xfrm>
            <a:off x="6127845" y="2457058"/>
            <a:ext cx="5650173" cy="4039275"/>
          </a:xfrm>
          <a:prstGeom prst="rect">
            <a:avLst/>
          </a:prstGeom>
        </p:spPr>
      </p:pic>
      <p:sp>
        <p:nvSpPr>
          <p:cNvPr id="3" name="Subtítulo 2"/>
          <p:cNvSpPr>
            <a:spLocks noGrp="1"/>
          </p:cNvSpPr>
          <p:nvPr>
            <p:ph type="subTitle" idx="1"/>
          </p:nvPr>
        </p:nvSpPr>
        <p:spPr/>
        <p:txBody>
          <a:bodyPr/>
          <a:lstStyle/>
          <a:p>
            <a:endParaRPr lang="es-ES" dirty="0"/>
          </a:p>
        </p:txBody>
      </p:sp>
    </p:spTree>
    <p:extLst>
      <p:ext uri="{BB962C8B-B14F-4D97-AF65-F5344CB8AC3E}">
        <p14:creationId xmlns:p14="http://schemas.microsoft.com/office/powerpoint/2010/main" val="118892705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stretch>
            <a:fillRect/>
          </a:stretch>
        </p:blipFill>
        <p:spPr>
          <a:xfrm>
            <a:off x="6073254" y="799809"/>
            <a:ext cx="5199797" cy="5205206"/>
          </a:xfrm>
          <a:prstGeom prst="rect">
            <a:avLst/>
          </a:prstGeom>
        </p:spPr>
      </p:pic>
      <p:pic>
        <p:nvPicPr>
          <p:cNvPr id="7" name="Imagen 6"/>
          <p:cNvPicPr>
            <a:picLocks noChangeAspect="1"/>
          </p:cNvPicPr>
          <p:nvPr/>
        </p:nvPicPr>
        <p:blipFill>
          <a:blip r:embed="rId3"/>
          <a:stretch>
            <a:fillRect/>
          </a:stretch>
        </p:blipFill>
        <p:spPr>
          <a:xfrm>
            <a:off x="907689" y="799809"/>
            <a:ext cx="4974496" cy="5205206"/>
          </a:xfrm>
          <a:prstGeom prst="rect">
            <a:avLst/>
          </a:prstGeom>
        </p:spPr>
      </p:pic>
    </p:spTree>
    <p:extLst>
      <p:ext uri="{BB962C8B-B14F-4D97-AF65-F5344CB8AC3E}">
        <p14:creationId xmlns:p14="http://schemas.microsoft.com/office/powerpoint/2010/main" val="4475920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805217" y="181958"/>
            <a:ext cx="5049673" cy="5693866"/>
          </a:xfrm>
          <a:prstGeom prst="rect">
            <a:avLst/>
          </a:prstGeom>
        </p:spPr>
        <p:txBody>
          <a:bodyPr wrap="square">
            <a:spAutoFit/>
          </a:bodyPr>
          <a:lstStyle/>
          <a:p>
            <a:r>
              <a:rPr lang="es-CU" sz="2800" dirty="0">
                <a:ln w="3175" cmpd="sng">
                  <a:noFill/>
                </a:ln>
                <a:solidFill>
                  <a:prstClr val="black">
                    <a:lumMod val="85000"/>
                    <a:lumOff val="15000"/>
                  </a:prstClr>
                </a:solidFill>
                <a:latin typeface="Arial" panose="020B0604020202020204" pitchFamily="34" charset="0"/>
                <a:ea typeface="Calibri" panose="020F0502020204030204" pitchFamily="34" charset="0"/>
                <a:cs typeface="+mj-cs"/>
              </a:rPr>
              <a:t>La organización longitudinal de este grupo de raíces es descrita en términos de zonas especializadas de desarrollo, y generalmente incluye la cofia, meristemo apical, zona de alargamiento distal, zona de alargamiento celular y zona de maduración, la cual está determinada por la formación de pelos radicales (Ishikawa y Evans, 1995; Hochholdinger, 2004; 2009).</a:t>
            </a:r>
            <a:endParaRPr lang="es-ES" sz="2800" dirty="0"/>
          </a:p>
        </p:txBody>
      </p:sp>
      <p:pic>
        <p:nvPicPr>
          <p:cNvPr id="3" name="Imagen 2"/>
          <p:cNvPicPr>
            <a:picLocks noChangeAspect="1"/>
          </p:cNvPicPr>
          <p:nvPr/>
        </p:nvPicPr>
        <p:blipFill>
          <a:blip r:embed="rId2"/>
          <a:stretch>
            <a:fillRect/>
          </a:stretch>
        </p:blipFill>
        <p:spPr>
          <a:xfrm>
            <a:off x="5991368" y="181958"/>
            <a:ext cx="4962568" cy="6291617"/>
          </a:xfrm>
          <a:prstGeom prst="rect">
            <a:avLst/>
          </a:prstGeom>
        </p:spPr>
      </p:pic>
    </p:spTree>
    <p:extLst>
      <p:ext uri="{BB962C8B-B14F-4D97-AF65-F5344CB8AC3E}">
        <p14:creationId xmlns:p14="http://schemas.microsoft.com/office/powerpoint/2010/main" val="241091688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71612" y="668740"/>
            <a:ext cx="9248775" cy="5459105"/>
          </a:xfrm>
          <a:prstGeom prst="rect">
            <a:avLst/>
          </a:prstGeom>
        </p:spPr>
      </p:pic>
    </p:spTree>
    <p:extLst>
      <p:ext uri="{BB962C8B-B14F-4D97-AF65-F5344CB8AC3E}">
        <p14:creationId xmlns:p14="http://schemas.microsoft.com/office/powerpoint/2010/main" val="334140712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2692398" y="1871131"/>
            <a:ext cx="6815669" cy="2427914"/>
          </a:xfrm>
        </p:spPr>
        <p:txBody>
          <a:bodyPr/>
          <a:lstStyle/>
          <a:p>
            <a:pPr>
              <a:lnSpc>
                <a:spcPct val="150000"/>
              </a:lnSpc>
              <a:spcAft>
                <a:spcPts val="800"/>
              </a:spcAft>
            </a:pPr>
            <a:r>
              <a:rPr lang="es-ES" b="1" dirty="0">
                <a:latin typeface="Arial" panose="020B0604020202020204" pitchFamily="34" charset="0"/>
                <a:ea typeface="Calibri" panose="020F0502020204030204" pitchFamily="34" charset="0"/>
                <a:cs typeface="Times New Roman" panose="02020603050405020304" pitchFamily="18" charset="0"/>
              </a:rPr>
              <a:t>Sumario:</a:t>
            </a:r>
            <a:r>
              <a:rPr lang="es-ES" sz="4800" dirty="0">
                <a:latin typeface="Calibri" panose="020F0502020204030204" pitchFamily="34" charset="0"/>
                <a:ea typeface="Calibri" panose="020F0502020204030204" pitchFamily="34" charset="0"/>
                <a:cs typeface="Times New Roman" panose="02020603050405020304" pitchFamily="18" charset="0"/>
              </a:rPr>
              <a:t/>
            </a:r>
            <a:br>
              <a:rPr lang="es-ES" sz="4800" dirty="0">
                <a:latin typeface="Calibri" panose="020F0502020204030204" pitchFamily="34" charset="0"/>
                <a:ea typeface="Calibri" panose="020F0502020204030204" pitchFamily="34" charset="0"/>
                <a:cs typeface="Times New Roman" panose="02020603050405020304" pitchFamily="18" charset="0"/>
              </a:rPr>
            </a:br>
            <a:endParaRPr lang="es-ES" dirty="0"/>
          </a:p>
        </p:txBody>
      </p:sp>
      <p:sp>
        <p:nvSpPr>
          <p:cNvPr id="3" name="Subtítulo 2"/>
          <p:cNvSpPr>
            <a:spLocks noGrp="1"/>
          </p:cNvSpPr>
          <p:nvPr>
            <p:ph type="subTitle" idx="1"/>
          </p:nvPr>
        </p:nvSpPr>
        <p:spPr>
          <a:xfrm>
            <a:off x="341194" y="3684896"/>
            <a:ext cx="11503500" cy="2640554"/>
          </a:xfrm>
        </p:spPr>
        <p:txBody>
          <a:bodyPr>
            <a:noAutofit/>
          </a:bodyPr>
          <a:lstStyle/>
          <a:p>
            <a:pPr marL="342900" lvl="0" indent="-342900" algn="just">
              <a:lnSpc>
                <a:spcPct val="150000"/>
              </a:lnSpc>
              <a:spcAft>
                <a:spcPts val="0"/>
              </a:spcAft>
              <a:buFont typeface="Arial" panose="020B0604020202020204" pitchFamily="34" charset="0"/>
              <a:buChar char="•"/>
            </a:pPr>
            <a:r>
              <a:rPr lang="es-ES" sz="1800" dirty="0">
                <a:latin typeface="Arial" panose="020B0604020202020204" pitchFamily="34" charset="0"/>
                <a:ea typeface="Calibri" panose="020F0502020204030204" pitchFamily="34" charset="0"/>
                <a:cs typeface="Times New Roman" panose="02020603050405020304" pitchFamily="18" charset="0"/>
              </a:rPr>
              <a:t>Ubicación sistemática según </a:t>
            </a:r>
            <a:r>
              <a:rPr lang="es-ES" sz="1800" dirty="0" err="1">
                <a:latin typeface="Arial" panose="020B0604020202020204" pitchFamily="34" charset="0"/>
                <a:ea typeface="Calibri" panose="020F0502020204030204" pitchFamily="34" charset="0"/>
                <a:cs typeface="Times New Roman" panose="02020603050405020304" pitchFamily="18" charset="0"/>
              </a:rPr>
              <a:t>Cronquist</a:t>
            </a:r>
            <a:r>
              <a:rPr lang="es-ES" sz="1800" dirty="0">
                <a:latin typeface="Arial" panose="020B0604020202020204" pitchFamily="34" charset="0"/>
                <a:ea typeface="Calibri" panose="020F0502020204030204" pitchFamily="34" charset="0"/>
                <a:cs typeface="Times New Roman" panose="02020603050405020304" pitchFamily="18" charset="0"/>
              </a:rPr>
              <a:t> y las características generales de cada taxón.</a:t>
            </a:r>
            <a:endParaRPr lang="es-ES" sz="18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50000"/>
              </a:lnSpc>
              <a:spcAft>
                <a:spcPts val="800"/>
              </a:spcAft>
              <a:buFont typeface="Arial" panose="020B0604020202020204" pitchFamily="34" charset="0"/>
              <a:buChar char="•"/>
            </a:pPr>
            <a:r>
              <a:rPr lang="es-ES" sz="1800" dirty="0">
                <a:latin typeface="Arial" panose="020B0604020202020204" pitchFamily="34" charset="0"/>
                <a:ea typeface="Calibri" panose="020F0502020204030204" pitchFamily="34" charset="0"/>
                <a:cs typeface="Times New Roman" panose="02020603050405020304" pitchFamily="18" charset="0"/>
              </a:rPr>
              <a:t>Características morfológicas y anatómicas de los órganos vegetativos correspondientes a las plantas monocotiledóneas y caracteres específicos del </a:t>
            </a:r>
            <a:r>
              <a:rPr lang="es-ES" sz="1800" dirty="0" smtClean="0">
                <a:latin typeface="Arial" panose="020B0604020202020204" pitchFamily="34" charset="0"/>
                <a:ea typeface="Calibri" panose="020F0502020204030204" pitchFamily="34" charset="0"/>
                <a:cs typeface="Times New Roman" panose="02020603050405020304" pitchFamily="18" charset="0"/>
              </a:rPr>
              <a:t>maíz.</a:t>
            </a:r>
            <a:endParaRPr lang="es-ES" sz="1800" dirty="0" smtClean="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50000"/>
              </a:lnSpc>
              <a:spcAft>
                <a:spcPts val="800"/>
              </a:spcAft>
              <a:buFont typeface="Arial" panose="020B0604020202020204" pitchFamily="34" charset="0"/>
              <a:buChar char="•"/>
            </a:pPr>
            <a:r>
              <a:rPr lang="es-ES" sz="1800" dirty="0" smtClean="0">
                <a:latin typeface="Arial" panose="020B0604020202020204" pitchFamily="34" charset="0"/>
                <a:ea typeface="Calibri" panose="020F0502020204030204" pitchFamily="34" charset="0"/>
              </a:rPr>
              <a:t>Ejemplos </a:t>
            </a:r>
            <a:r>
              <a:rPr lang="es-ES" sz="1800" dirty="0">
                <a:latin typeface="Arial" panose="020B0604020202020204" pitchFamily="34" charset="0"/>
                <a:ea typeface="Calibri" panose="020F0502020204030204" pitchFamily="34" charset="0"/>
              </a:rPr>
              <a:t>de Estudios anatómico en maíz para diversas investigaciones mostrando el espectro de posibilidades y beneficios en futuros proyectos investigativos. </a:t>
            </a:r>
            <a:endParaRPr lang="es-ES" sz="1800" dirty="0"/>
          </a:p>
        </p:txBody>
      </p:sp>
      <p:pic>
        <p:nvPicPr>
          <p:cNvPr id="4" name="Imagen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87151" y="102639"/>
            <a:ext cx="1757543" cy="3254710"/>
          </a:xfrm>
          <a:prstGeom prst="rect">
            <a:avLst/>
          </a:prstGeom>
        </p:spPr>
      </p:pic>
    </p:spTree>
    <p:extLst>
      <p:ext uri="{BB962C8B-B14F-4D97-AF65-F5344CB8AC3E}">
        <p14:creationId xmlns:p14="http://schemas.microsoft.com/office/powerpoint/2010/main" val="105432323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198918" y="764275"/>
            <a:ext cx="11237906" cy="1528549"/>
          </a:xfrm>
        </p:spPr>
        <p:txBody>
          <a:bodyPr/>
          <a:lstStyle/>
          <a:p>
            <a:pPr>
              <a:lnSpc>
                <a:spcPct val="107000"/>
              </a:lnSpc>
              <a:spcAft>
                <a:spcPts val="800"/>
              </a:spcAft>
            </a:pPr>
            <a:r>
              <a:rPr lang="es-ES" sz="2800" dirty="0">
                <a:latin typeface="Arial" panose="020B0604020202020204" pitchFamily="34" charset="0"/>
                <a:ea typeface="Calibri" panose="020F0502020204030204" pitchFamily="34" charset="0"/>
                <a:cs typeface="Times New Roman" panose="02020603050405020304" pitchFamily="18" charset="0"/>
              </a:rPr>
              <a:t>Tejido </a:t>
            </a:r>
            <a:r>
              <a:rPr lang="es-ES" sz="2800" dirty="0" err="1">
                <a:latin typeface="Arial" panose="020B0604020202020204" pitchFamily="34" charset="0"/>
                <a:ea typeface="Calibri" panose="020F0502020204030204" pitchFamily="34" charset="0"/>
                <a:cs typeface="Times New Roman" panose="02020603050405020304" pitchFamily="18" charset="0"/>
              </a:rPr>
              <a:t>meristemático</a:t>
            </a:r>
            <a:r>
              <a:rPr lang="es-ES" sz="2800" dirty="0">
                <a:latin typeface="Arial" panose="020B0604020202020204" pitchFamily="34" charset="0"/>
                <a:ea typeface="Calibri" panose="020F0502020204030204" pitchFamily="34" charset="0"/>
                <a:cs typeface="Times New Roman" panose="02020603050405020304" pitchFamily="18" charset="0"/>
              </a:rPr>
              <a:t> en corte longitudinal del ápice de la raíz de </a:t>
            </a:r>
            <a:r>
              <a:rPr lang="es-ES" sz="2800" b="1" i="1" dirty="0" err="1">
                <a:latin typeface="Arial" panose="020B0604020202020204" pitchFamily="34" charset="0"/>
                <a:ea typeface="Calibri" panose="020F0502020204030204" pitchFamily="34" charset="0"/>
                <a:cs typeface="Times New Roman" panose="02020603050405020304" pitchFamily="18" charset="0"/>
              </a:rPr>
              <a:t>Phaseolus</a:t>
            </a:r>
            <a:r>
              <a:rPr lang="es-ES" sz="2800" b="1" i="1" dirty="0">
                <a:latin typeface="Arial" panose="020B0604020202020204" pitchFamily="34" charset="0"/>
                <a:ea typeface="Calibri" panose="020F0502020204030204" pitchFamily="34" charset="0"/>
                <a:cs typeface="Times New Roman" panose="02020603050405020304" pitchFamily="18" charset="0"/>
              </a:rPr>
              <a:t> </a:t>
            </a:r>
            <a:r>
              <a:rPr lang="es-ES" sz="2800" b="1" i="1" dirty="0" err="1">
                <a:latin typeface="Arial" panose="020B0604020202020204" pitchFamily="34" charset="0"/>
                <a:ea typeface="Calibri" panose="020F0502020204030204" pitchFamily="34" charset="0"/>
                <a:cs typeface="Times New Roman" panose="02020603050405020304" pitchFamily="18" charset="0"/>
              </a:rPr>
              <a:t>vulgaris</a:t>
            </a:r>
            <a:r>
              <a:rPr lang="es-ES" sz="2800" b="1" i="1" dirty="0">
                <a:latin typeface="Arial" panose="020B0604020202020204" pitchFamily="34" charset="0"/>
                <a:ea typeface="Calibri" panose="020F0502020204030204" pitchFamily="34" charset="0"/>
                <a:cs typeface="Times New Roman" panose="02020603050405020304" pitchFamily="18" charset="0"/>
              </a:rPr>
              <a:t> </a:t>
            </a:r>
            <a:r>
              <a:rPr lang="es-ES" sz="2800" b="1" dirty="0">
                <a:latin typeface="Arial" panose="020B0604020202020204" pitchFamily="34" charset="0"/>
                <a:ea typeface="Calibri" panose="020F0502020204030204" pitchFamily="34" charset="0"/>
                <a:cs typeface="Times New Roman" panose="02020603050405020304" pitchFamily="18" charset="0"/>
              </a:rPr>
              <a:t>L</a:t>
            </a:r>
            <a:r>
              <a:rPr lang="es-ES" sz="2800" dirty="0">
                <a:latin typeface="Arial" panose="020B0604020202020204" pitchFamily="34" charset="0"/>
                <a:ea typeface="Calibri" panose="020F0502020204030204" pitchFamily="34" charset="0"/>
                <a:cs typeface="Times New Roman" panose="02020603050405020304" pitchFamily="18" charset="0"/>
              </a:rPr>
              <a:t>. F </a:t>
            </a:r>
            <a:r>
              <a:rPr lang="es-ES" sz="2800" dirty="0" err="1" smtClean="0">
                <a:latin typeface="Arial" panose="020B0604020202020204" pitchFamily="34" charset="0"/>
                <a:ea typeface="Calibri" panose="020F0502020204030204" pitchFamily="34" charset="0"/>
                <a:cs typeface="Times New Roman" panose="02020603050405020304" pitchFamily="18" charset="0"/>
              </a:rPr>
              <a:t>Fabaceae</a:t>
            </a:r>
            <a:r>
              <a:rPr lang="es-ES" sz="2800" dirty="0" smtClean="0">
                <a:latin typeface="Arial" panose="020B0604020202020204" pitchFamily="34" charset="0"/>
                <a:ea typeface="Calibri" panose="020F0502020204030204" pitchFamily="34" charset="0"/>
                <a:cs typeface="Times New Roman" panose="02020603050405020304" pitchFamily="18" charset="0"/>
              </a:rPr>
              <a:t> (400x)</a:t>
            </a:r>
            <a:r>
              <a:rPr lang="es-ES" sz="2800" dirty="0">
                <a:latin typeface="Arial" panose="020B0604020202020204" pitchFamily="34" charset="0"/>
                <a:ea typeface="Calibri" panose="020F0502020204030204" pitchFamily="34" charset="0"/>
              </a:rPr>
              <a:t> Pérez, K. (2021) </a:t>
            </a:r>
            <a:r>
              <a:rPr lang="es-ES" sz="4800" dirty="0">
                <a:latin typeface="Calibri" panose="020F0502020204030204" pitchFamily="34" charset="0"/>
                <a:ea typeface="Calibri" panose="020F0502020204030204" pitchFamily="34" charset="0"/>
                <a:cs typeface="Times New Roman" panose="02020603050405020304" pitchFamily="18" charset="0"/>
              </a:rPr>
              <a:t/>
            </a:r>
            <a:br>
              <a:rPr lang="es-ES" sz="4800" dirty="0">
                <a:latin typeface="Calibri" panose="020F0502020204030204" pitchFamily="34" charset="0"/>
                <a:ea typeface="Calibri" panose="020F0502020204030204" pitchFamily="34" charset="0"/>
                <a:cs typeface="Times New Roman" panose="02020603050405020304" pitchFamily="18" charset="0"/>
              </a:rPr>
            </a:br>
            <a:endParaRPr lang="es-ES" dirty="0"/>
          </a:p>
        </p:txBody>
      </p:sp>
      <p:pic>
        <p:nvPicPr>
          <p:cNvPr id="4" name="Imagen 3"/>
          <p:cNvPicPr>
            <a:picLocks noChangeAspect="1"/>
          </p:cNvPicPr>
          <p:nvPr/>
        </p:nvPicPr>
        <p:blipFill>
          <a:blip r:embed="rId2"/>
          <a:stretch>
            <a:fillRect/>
          </a:stretch>
        </p:blipFill>
        <p:spPr>
          <a:xfrm>
            <a:off x="2094615" y="1378425"/>
            <a:ext cx="8011234" cy="5070146"/>
          </a:xfrm>
          <a:prstGeom prst="rect">
            <a:avLst/>
          </a:prstGeom>
        </p:spPr>
      </p:pic>
      <p:sp>
        <p:nvSpPr>
          <p:cNvPr id="3" name="Subtítulo 2"/>
          <p:cNvSpPr>
            <a:spLocks noGrp="1"/>
          </p:cNvSpPr>
          <p:nvPr>
            <p:ph type="subTitle" idx="1"/>
          </p:nvPr>
        </p:nvSpPr>
        <p:spPr/>
        <p:txBody>
          <a:bodyPr/>
          <a:lstStyle/>
          <a:p>
            <a:endParaRPr lang="es-ES" dirty="0"/>
          </a:p>
        </p:txBody>
      </p:sp>
    </p:spTree>
    <p:extLst>
      <p:ext uri="{BB962C8B-B14F-4D97-AF65-F5344CB8AC3E}">
        <p14:creationId xmlns:p14="http://schemas.microsoft.com/office/powerpoint/2010/main" val="103075836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941696" y="1443841"/>
            <a:ext cx="5213444" cy="4401205"/>
          </a:xfrm>
          <a:prstGeom prst="rect">
            <a:avLst/>
          </a:prstGeom>
        </p:spPr>
        <p:txBody>
          <a:bodyPr wrap="square">
            <a:spAutoFit/>
          </a:bodyPr>
          <a:lstStyle/>
          <a:p>
            <a:r>
              <a:rPr lang="es-ES" sz="2800" b="1" dirty="0">
                <a:ln w="3175" cmpd="sng">
                  <a:noFill/>
                </a:ln>
                <a:solidFill>
                  <a:prstClr val="black">
                    <a:lumMod val="85000"/>
                    <a:lumOff val="15000"/>
                  </a:prstClr>
                </a:solidFill>
                <a:latin typeface="Arial" panose="020B0604020202020204" pitchFamily="34" charset="0"/>
                <a:ea typeface="Calibri" panose="020F0502020204030204" pitchFamily="34" charset="0"/>
                <a:cs typeface="Times New Roman" panose="02020603050405020304" pitchFamily="18" charset="0"/>
              </a:rPr>
              <a:t>RAÍZ EN MAÍZ</a:t>
            </a:r>
            <a:r>
              <a:rPr lang="es-ES" sz="2800" dirty="0">
                <a:ln w="3175" cmpd="sng">
                  <a:noFill/>
                </a:ln>
                <a:solidFill>
                  <a:prstClr val="black">
                    <a:lumMod val="85000"/>
                    <a:lumOff val="15000"/>
                  </a:prstClr>
                </a:solidFill>
                <a:latin typeface="Calibri" panose="020F0502020204030204" pitchFamily="34" charset="0"/>
                <a:ea typeface="Calibri" panose="020F0502020204030204" pitchFamily="34" charset="0"/>
                <a:cs typeface="Times New Roman" panose="02020603050405020304" pitchFamily="18" charset="0"/>
              </a:rPr>
              <a:t/>
            </a:r>
            <a:br>
              <a:rPr lang="es-ES" sz="2800" dirty="0">
                <a:ln w="3175" cmpd="sng">
                  <a:noFill/>
                </a:ln>
                <a:solidFill>
                  <a:prstClr val="black">
                    <a:lumMod val="85000"/>
                    <a:lumOff val="15000"/>
                  </a:prstClr>
                </a:solidFill>
                <a:latin typeface="Calibri" panose="020F0502020204030204" pitchFamily="34" charset="0"/>
                <a:ea typeface="Calibri" panose="020F0502020204030204" pitchFamily="34" charset="0"/>
                <a:cs typeface="Times New Roman" panose="02020603050405020304" pitchFamily="18" charset="0"/>
              </a:rPr>
            </a:br>
            <a:r>
              <a:rPr lang="es-ES" sz="2800" dirty="0">
                <a:ln w="3175" cmpd="sng">
                  <a:noFill/>
                </a:ln>
                <a:solidFill>
                  <a:prstClr val="black">
                    <a:lumMod val="85000"/>
                    <a:lumOff val="15000"/>
                  </a:prstClr>
                </a:solidFill>
                <a:latin typeface="Arial" panose="020B0604020202020204" pitchFamily="34" charset="0"/>
                <a:ea typeface="Calibri" panose="020F0502020204030204" pitchFamily="34" charset="0"/>
                <a:cs typeface="Times New Roman" panose="02020603050405020304" pitchFamily="18" charset="0"/>
              </a:rPr>
              <a:t>Raíces </a:t>
            </a:r>
            <a:r>
              <a:rPr lang="es-ES" sz="2800" dirty="0" err="1">
                <a:ln w="3175" cmpd="sng">
                  <a:noFill/>
                </a:ln>
                <a:solidFill>
                  <a:prstClr val="black">
                    <a:lumMod val="85000"/>
                    <a:lumOff val="15000"/>
                  </a:prstClr>
                </a:solidFill>
                <a:latin typeface="Arial" panose="020B0604020202020204" pitchFamily="34" charset="0"/>
                <a:ea typeface="Calibri" panose="020F0502020204030204" pitchFamily="34" charset="0"/>
                <a:cs typeface="Times New Roman" panose="02020603050405020304" pitchFamily="18" charset="0"/>
              </a:rPr>
              <a:t>Fúlcreas</a:t>
            </a:r>
            <a:r>
              <a:rPr lang="es-ES" sz="2800" dirty="0">
                <a:ln w="3175" cmpd="sng">
                  <a:noFill/>
                </a:ln>
                <a:solidFill>
                  <a:prstClr val="black">
                    <a:lumMod val="85000"/>
                    <a:lumOff val="15000"/>
                  </a:prstClr>
                </a:solidFill>
                <a:latin typeface="Arial" panose="020B0604020202020204" pitchFamily="34" charset="0"/>
                <a:ea typeface="Calibri" panose="020F0502020204030204" pitchFamily="34" charset="0"/>
                <a:cs typeface="Times New Roman" panose="02020603050405020304" pitchFamily="18" charset="0"/>
              </a:rPr>
              <a:t>. El maíz (</a:t>
            </a:r>
            <a:r>
              <a:rPr lang="es-ES" sz="2800" i="1" dirty="0">
                <a:ln w="3175" cmpd="sng">
                  <a:noFill/>
                </a:ln>
                <a:solidFill>
                  <a:prstClr val="black">
                    <a:lumMod val="85000"/>
                    <a:lumOff val="15000"/>
                  </a:prstClr>
                </a:solidFill>
                <a:latin typeface="Arial" panose="020B0604020202020204" pitchFamily="34" charset="0"/>
                <a:ea typeface="Calibri" panose="020F0502020204030204" pitchFamily="34" charset="0"/>
                <a:cs typeface="Times New Roman" panose="02020603050405020304" pitchFamily="18" charset="0"/>
              </a:rPr>
              <a:t>Zea </a:t>
            </a:r>
            <a:r>
              <a:rPr lang="es-ES" sz="2800" i="1" dirty="0" err="1">
                <a:ln w="3175" cmpd="sng">
                  <a:noFill/>
                </a:ln>
                <a:solidFill>
                  <a:prstClr val="black">
                    <a:lumMod val="85000"/>
                    <a:lumOff val="15000"/>
                  </a:prstClr>
                </a:solidFill>
                <a:latin typeface="Arial" panose="020B0604020202020204" pitchFamily="34" charset="0"/>
                <a:ea typeface="Calibri" panose="020F0502020204030204" pitchFamily="34" charset="0"/>
                <a:cs typeface="Times New Roman" panose="02020603050405020304" pitchFamily="18" charset="0"/>
              </a:rPr>
              <a:t>maiz</a:t>
            </a:r>
            <a:r>
              <a:rPr lang="es-ES" sz="2800" i="1" dirty="0">
                <a:ln w="3175" cmpd="sng">
                  <a:noFill/>
                </a:ln>
                <a:solidFill>
                  <a:prstClr val="black">
                    <a:lumMod val="85000"/>
                    <a:lumOff val="15000"/>
                  </a:prstClr>
                </a:solidFill>
                <a:latin typeface="Arial" panose="020B0604020202020204" pitchFamily="34" charset="0"/>
                <a:ea typeface="Calibri" panose="020F0502020204030204" pitchFamily="34" charset="0"/>
                <a:cs typeface="Times New Roman" panose="02020603050405020304" pitchFamily="18" charset="0"/>
              </a:rPr>
              <a:t> </a:t>
            </a:r>
            <a:r>
              <a:rPr lang="es-ES" sz="2800" dirty="0">
                <a:ln w="3175" cmpd="sng">
                  <a:noFill/>
                </a:ln>
                <a:solidFill>
                  <a:prstClr val="black">
                    <a:lumMod val="85000"/>
                    <a:lumOff val="15000"/>
                  </a:prstClr>
                </a:solidFill>
                <a:latin typeface="Arial" panose="020B0604020202020204" pitchFamily="34" charset="0"/>
                <a:ea typeface="Calibri" panose="020F0502020204030204" pitchFamily="34" charset="0"/>
                <a:cs typeface="Times New Roman" panose="02020603050405020304" pitchFamily="18" charset="0"/>
              </a:rPr>
              <a:t>L) presenta este tipo de  raíces las que se originan de los tallos, en los  nudos cercanos al suelo, crecen de forma tal  que se introducen en el suelo gran parte de sus raíces  y realiza la función de sostén y absorción.</a:t>
            </a:r>
            <a:endParaRPr lang="es-ES" dirty="0"/>
          </a:p>
        </p:txBody>
      </p:sp>
      <p:pic>
        <p:nvPicPr>
          <p:cNvPr id="3" name="Imagen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482687" y="768460"/>
            <a:ext cx="4420828" cy="5181964"/>
          </a:xfrm>
          <a:prstGeom prst="rect">
            <a:avLst/>
          </a:prstGeom>
        </p:spPr>
      </p:pic>
    </p:spTree>
    <p:extLst>
      <p:ext uri="{BB962C8B-B14F-4D97-AF65-F5344CB8AC3E}">
        <p14:creationId xmlns:p14="http://schemas.microsoft.com/office/powerpoint/2010/main" val="117667384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2692398" y="1871131"/>
            <a:ext cx="6815669" cy="872069"/>
          </a:xfrm>
        </p:spPr>
        <p:txBody>
          <a:bodyPr/>
          <a:lstStyle/>
          <a:p>
            <a:r>
              <a:rPr lang="es-ES" b="1" dirty="0">
                <a:latin typeface="Arial" panose="020B0604020202020204" pitchFamily="34" charset="0"/>
                <a:ea typeface="Calibri" panose="020F0502020204030204" pitchFamily="34" charset="0"/>
              </a:rPr>
              <a:t>TALLO</a:t>
            </a:r>
            <a:endParaRPr lang="es-ES" dirty="0"/>
          </a:p>
        </p:txBody>
      </p:sp>
      <p:sp>
        <p:nvSpPr>
          <p:cNvPr id="3" name="Subtítulo 2"/>
          <p:cNvSpPr>
            <a:spLocks noGrp="1"/>
          </p:cNvSpPr>
          <p:nvPr>
            <p:ph type="subTitle" idx="1"/>
          </p:nvPr>
        </p:nvSpPr>
        <p:spPr>
          <a:xfrm>
            <a:off x="545910" y="4026089"/>
            <a:ext cx="11286699" cy="2620371"/>
          </a:xfrm>
        </p:spPr>
        <p:txBody>
          <a:bodyPr>
            <a:normAutofit/>
          </a:bodyPr>
          <a:lstStyle/>
          <a:p>
            <a:r>
              <a:rPr lang="es-ES" sz="3600" dirty="0">
                <a:latin typeface="Arial" panose="020B0604020202020204" pitchFamily="34" charset="0"/>
                <a:ea typeface="Calibri" panose="020F0502020204030204" pitchFamily="34" charset="0"/>
              </a:rPr>
              <a:t>El cono vegetativo del tallo se puede dividir en tres partes: el punto de crecimiento, región de alargamiento y región de diferenciación, que corresponde con la estructura primaria.</a:t>
            </a:r>
            <a:endParaRPr lang="es-ES" sz="3600" dirty="0"/>
          </a:p>
        </p:txBody>
      </p:sp>
      <p:pic>
        <p:nvPicPr>
          <p:cNvPr id="4" name="Imagen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280477" y="344030"/>
            <a:ext cx="2659017" cy="1771314"/>
          </a:xfrm>
          <a:prstGeom prst="rect">
            <a:avLst/>
          </a:prstGeom>
        </p:spPr>
      </p:pic>
    </p:spTree>
    <p:extLst>
      <p:ext uri="{BB962C8B-B14F-4D97-AF65-F5344CB8AC3E}">
        <p14:creationId xmlns:p14="http://schemas.microsoft.com/office/powerpoint/2010/main" val="17427382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941696" y="2351782"/>
            <a:ext cx="10372298" cy="3116238"/>
          </a:xfrm>
          <a:prstGeom prst="rect">
            <a:avLst/>
          </a:prstGeom>
        </p:spPr>
        <p:txBody>
          <a:bodyPr wrap="square">
            <a:spAutoFit/>
          </a:bodyPr>
          <a:lstStyle/>
          <a:p>
            <a:pPr algn="just">
              <a:lnSpc>
                <a:spcPct val="150000"/>
              </a:lnSpc>
              <a:spcAft>
                <a:spcPts val="800"/>
              </a:spcAft>
            </a:pPr>
            <a:endParaRPr lang="es-ES" sz="1100" dirty="0" smtClean="0">
              <a:effectLst/>
              <a:latin typeface="Calibri" panose="020F0502020204030204" pitchFamily="34" charset="0"/>
              <a:ea typeface="Calibri" panose="020F0502020204030204" pitchFamily="34" charset="0"/>
              <a:cs typeface="Times New Roman" panose="02020603050405020304" pitchFamily="18" charset="0"/>
            </a:endParaRPr>
          </a:p>
          <a:p>
            <a:pPr marL="171450" indent="-171450" algn="just">
              <a:lnSpc>
                <a:spcPct val="150000"/>
              </a:lnSpc>
              <a:spcAft>
                <a:spcPts val="800"/>
              </a:spcAft>
              <a:buFont typeface="Arial" panose="020B0604020202020204" pitchFamily="34" charset="0"/>
              <a:buChar char="•"/>
            </a:pPr>
            <a:r>
              <a:rPr lang="es-ES" sz="2000" dirty="0" smtClean="0">
                <a:effectLst/>
                <a:latin typeface="Arial" panose="020B0604020202020204" pitchFamily="34" charset="0"/>
                <a:ea typeface="Calibri" panose="020F0502020204030204" pitchFamily="34" charset="0"/>
                <a:cs typeface="Times New Roman" panose="02020603050405020304" pitchFamily="18" charset="0"/>
              </a:rPr>
              <a:t>Punto de crecimiento: Es la zona donde se localiza el </a:t>
            </a:r>
            <a:r>
              <a:rPr lang="es-ES" sz="2000" dirty="0" err="1" smtClean="0">
                <a:effectLst/>
                <a:latin typeface="Arial" panose="020B0604020202020204" pitchFamily="34" charset="0"/>
                <a:ea typeface="Calibri" panose="020F0502020204030204" pitchFamily="34" charset="0"/>
                <a:cs typeface="Times New Roman" panose="02020603050405020304" pitchFamily="18" charset="0"/>
              </a:rPr>
              <a:t>promeristemo</a:t>
            </a:r>
            <a:r>
              <a:rPr lang="es-ES" sz="2000" dirty="0" smtClean="0">
                <a:effectLst/>
                <a:latin typeface="Arial" panose="020B0604020202020204" pitchFamily="34" charset="0"/>
                <a:ea typeface="Calibri" panose="020F0502020204030204" pitchFamily="34" charset="0"/>
                <a:cs typeface="Times New Roman" panose="02020603050405020304" pitchFamily="18" charset="0"/>
              </a:rPr>
              <a:t> cuyas células se dividen constantemente por mitosis, lo que dará lugar a un aumento sustancial en el número de células. </a:t>
            </a:r>
            <a:endParaRPr lang="es-ES" sz="2000" dirty="0" smtClean="0">
              <a:effectLst/>
              <a:latin typeface="Calibri" panose="020F0502020204030204" pitchFamily="34" charset="0"/>
              <a:ea typeface="Calibri" panose="020F0502020204030204" pitchFamily="34" charset="0"/>
              <a:cs typeface="Times New Roman" panose="02020603050405020304" pitchFamily="18" charset="0"/>
            </a:endParaRPr>
          </a:p>
          <a:p>
            <a:pPr marL="171450" indent="-171450" algn="just">
              <a:lnSpc>
                <a:spcPct val="150000"/>
              </a:lnSpc>
              <a:spcAft>
                <a:spcPts val="800"/>
              </a:spcAft>
              <a:buFont typeface="Arial" panose="020B0604020202020204" pitchFamily="34" charset="0"/>
              <a:buChar char="•"/>
            </a:pPr>
            <a:r>
              <a:rPr lang="es-ES" sz="2000" dirty="0" smtClean="0">
                <a:effectLst/>
                <a:latin typeface="Arial" panose="020B0604020202020204" pitchFamily="34" charset="0"/>
                <a:ea typeface="Calibri" panose="020F0502020204030204" pitchFamily="34" charset="0"/>
                <a:cs typeface="Times New Roman" panose="02020603050405020304" pitchFamily="18" charset="0"/>
              </a:rPr>
              <a:t>Región de alargamiento: Las células aumentan su tamaño y se inicia la diferenciación</a:t>
            </a:r>
            <a:endParaRPr lang="es-ES" sz="2000" dirty="0" smtClean="0">
              <a:effectLst/>
              <a:latin typeface="Calibri" panose="020F0502020204030204" pitchFamily="34" charset="0"/>
              <a:ea typeface="Calibri" panose="020F0502020204030204" pitchFamily="34" charset="0"/>
              <a:cs typeface="Times New Roman" panose="02020603050405020304" pitchFamily="18" charset="0"/>
            </a:endParaRPr>
          </a:p>
          <a:p>
            <a:pPr marL="171450" indent="-171450">
              <a:buFont typeface="Arial" panose="020B0604020202020204" pitchFamily="34" charset="0"/>
              <a:buChar char="•"/>
            </a:pPr>
            <a:r>
              <a:rPr lang="es-ES" sz="2000" dirty="0" smtClean="0">
                <a:effectLst/>
                <a:latin typeface="Arial" panose="020B0604020202020204" pitchFamily="34" charset="0"/>
                <a:ea typeface="Calibri" panose="020F0502020204030204" pitchFamily="34" charset="0"/>
              </a:rPr>
              <a:t>Región de diferenciación: Se diferencian totalmente los tejidos y se puede identificar al final de esta zona, la primera constitución anatómica de los tallos.</a:t>
            </a:r>
            <a:endParaRPr lang="es-ES" sz="2000" dirty="0"/>
          </a:p>
        </p:txBody>
      </p:sp>
      <p:pic>
        <p:nvPicPr>
          <p:cNvPr id="3" name="Imagen 2"/>
          <p:cNvPicPr>
            <a:picLocks noChangeAspect="1"/>
          </p:cNvPicPr>
          <p:nvPr/>
        </p:nvPicPr>
        <p:blipFill>
          <a:blip r:embed="rId2"/>
          <a:stretch>
            <a:fillRect/>
          </a:stretch>
        </p:blipFill>
        <p:spPr>
          <a:xfrm>
            <a:off x="8489747" y="917871"/>
            <a:ext cx="2664183" cy="1774090"/>
          </a:xfrm>
          <a:prstGeom prst="rect">
            <a:avLst/>
          </a:prstGeom>
        </p:spPr>
      </p:pic>
    </p:spTree>
    <p:extLst>
      <p:ext uri="{BB962C8B-B14F-4D97-AF65-F5344CB8AC3E}">
        <p14:creationId xmlns:p14="http://schemas.microsoft.com/office/powerpoint/2010/main" val="112847908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10687" y="655093"/>
            <a:ext cx="8352429" cy="5500047"/>
          </a:xfrm>
          <a:prstGeom prst="rect">
            <a:avLst/>
          </a:prstGeom>
        </p:spPr>
      </p:pic>
    </p:spTree>
    <p:extLst>
      <p:ext uri="{BB962C8B-B14F-4D97-AF65-F5344CB8AC3E}">
        <p14:creationId xmlns:p14="http://schemas.microsoft.com/office/powerpoint/2010/main" val="121207593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368490" y="873457"/>
            <a:ext cx="11450471" cy="1310185"/>
          </a:xfrm>
        </p:spPr>
        <p:txBody>
          <a:bodyPr/>
          <a:lstStyle/>
          <a:p>
            <a:r>
              <a:rPr lang="es-ES" sz="3200" dirty="0">
                <a:latin typeface="Arial" panose="020B0604020202020204" pitchFamily="34" charset="0"/>
                <a:ea typeface="Calibri" panose="020F0502020204030204" pitchFamily="34" charset="0"/>
                <a:cs typeface="Arial" panose="020B0604020202020204" pitchFamily="34" charset="0"/>
              </a:rPr>
              <a:t>Tejido </a:t>
            </a:r>
            <a:r>
              <a:rPr lang="es-ES" sz="3200" dirty="0" err="1">
                <a:latin typeface="Arial" panose="020B0604020202020204" pitchFamily="34" charset="0"/>
                <a:ea typeface="Calibri" panose="020F0502020204030204" pitchFamily="34" charset="0"/>
                <a:cs typeface="Arial" panose="020B0604020202020204" pitchFamily="34" charset="0"/>
              </a:rPr>
              <a:t>meristemático</a:t>
            </a:r>
            <a:r>
              <a:rPr lang="es-ES" sz="3200" dirty="0">
                <a:latin typeface="Arial" panose="020B0604020202020204" pitchFamily="34" charset="0"/>
                <a:ea typeface="Calibri" panose="020F0502020204030204" pitchFamily="34" charset="0"/>
                <a:cs typeface="Arial" panose="020B0604020202020204" pitchFamily="34" charset="0"/>
              </a:rPr>
              <a:t> en corte longitudinal del ápice del tallo de </a:t>
            </a:r>
            <a:r>
              <a:rPr lang="es-ES" sz="3200" i="1" dirty="0" err="1">
                <a:latin typeface="Arial" panose="020B0604020202020204" pitchFamily="34" charset="0"/>
                <a:ea typeface="Calibri" panose="020F0502020204030204" pitchFamily="34" charset="0"/>
                <a:cs typeface="Arial" panose="020B0604020202020204" pitchFamily="34" charset="0"/>
              </a:rPr>
              <a:t>Persea</a:t>
            </a:r>
            <a:r>
              <a:rPr lang="es-ES" sz="3200" i="1" dirty="0">
                <a:latin typeface="Arial" panose="020B0604020202020204" pitchFamily="34" charset="0"/>
                <a:ea typeface="Calibri" panose="020F0502020204030204" pitchFamily="34" charset="0"/>
                <a:cs typeface="Arial" panose="020B0604020202020204" pitchFamily="34" charset="0"/>
              </a:rPr>
              <a:t> americana </a:t>
            </a:r>
            <a:r>
              <a:rPr lang="es-ES" sz="3200" dirty="0" err="1">
                <a:latin typeface="Arial" panose="020B0604020202020204" pitchFamily="34" charset="0"/>
                <a:ea typeface="Calibri" panose="020F0502020204030204" pitchFamily="34" charset="0"/>
                <a:cs typeface="Arial" panose="020B0604020202020204" pitchFamily="34" charset="0"/>
              </a:rPr>
              <a:t>Mill</a:t>
            </a:r>
            <a:r>
              <a:rPr lang="es-ES" sz="3200" dirty="0">
                <a:latin typeface="Arial" panose="020B0604020202020204" pitchFamily="34" charset="0"/>
                <a:ea typeface="Calibri" panose="020F0502020204030204" pitchFamily="34" charset="0"/>
                <a:cs typeface="Arial" panose="020B0604020202020204" pitchFamily="34" charset="0"/>
              </a:rPr>
              <a:t>. F </a:t>
            </a:r>
            <a:r>
              <a:rPr lang="es-ES" sz="3200" dirty="0" err="1">
                <a:latin typeface="Arial" panose="020B0604020202020204" pitchFamily="34" charset="0"/>
                <a:ea typeface="Calibri" panose="020F0502020204030204" pitchFamily="34" charset="0"/>
                <a:cs typeface="Arial" panose="020B0604020202020204" pitchFamily="34" charset="0"/>
              </a:rPr>
              <a:t>Lauraceae</a:t>
            </a:r>
            <a:r>
              <a:rPr lang="es-ES" sz="3200" dirty="0">
                <a:latin typeface="Arial" panose="020B0604020202020204" pitchFamily="34" charset="0"/>
                <a:ea typeface="Calibri" panose="020F0502020204030204" pitchFamily="34" charset="0"/>
                <a:cs typeface="Arial" panose="020B0604020202020204" pitchFamily="34" charset="0"/>
              </a:rPr>
              <a:t> </a:t>
            </a:r>
            <a:r>
              <a:rPr lang="es-ES" sz="3200" dirty="0" smtClean="0">
                <a:latin typeface="Arial" panose="020B0604020202020204" pitchFamily="34" charset="0"/>
                <a:ea typeface="Calibri" panose="020F0502020204030204" pitchFamily="34" charset="0"/>
                <a:cs typeface="Arial" panose="020B0604020202020204" pitchFamily="34" charset="0"/>
              </a:rPr>
              <a:t>(100x) </a:t>
            </a:r>
            <a:br>
              <a:rPr lang="es-ES" sz="3200" dirty="0" smtClean="0">
                <a:latin typeface="Arial" panose="020B0604020202020204" pitchFamily="34" charset="0"/>
                <a:ea typeface="Calibri" panose="020F0502020204030204" pitchFamily="34" charset="0"/>
                <a:cs typeface="Arial" panose="020B0604020202020204" pitchFamily="34" charset="0"/>
              </a:rPr>
            </a:br>
            <a:r>
              <a:rPr lang="es-ES" sz="3200" dirty="0" smtClean="0">
                <a:latin typeface="Arial" panose="020B0604020202020204" pitchFamily="34" charset="0"/>
                <a:cs typeface="Arial" panose="020B0604020202020204" pitchFamily="34" charset="0"/>
              </a:rPr>
              <a:t>Saccharum </a:t>
            </a:r>
            <a:r>
              <a:rPr lang="es-ES" sz="3200" dirty="0" err="1" smtClean="0">
                <a:latin typeface="Arial" panose="020B0604020202020204" pitchFamily="34" charset="0"/>
                <a:cs typeface="Arial" panose="020B0604020202020204" pitchFamily="34" charset="0"/>
              </a:rPr>
              <a:t>officinarum</a:t>
            </a:r>
            <a:r>
              <a:rPr lang="es-ES" sz="3200" dirty="0" smtClean="0">
                <a:latin typeface="Arial" panose="020B0604020202020204" pitchFamily="34" charset="0"/>
                <a:cs typeface="Arial" panose="020B0604020202020204" pitchFamily="34" charset="0"/>
              </a:rPr>
              <a:t>. F </a:t>
            </a:r>
            <a:r>
              <a:rPr lang="es-ES" sz="3200" dirty="0" err="1" smtClean="0">
                <a:latin typeface="Arial" panose="020B0604020202020204" pitchFamily="34" charset="0"/>
                <a:cs typeface="Arial" panose="020B0604020202020204" pitchFamily="34" charset="0"/>
              </a:rPr>
              <a:t>Poaceae</a:t>
            </a:r>
            <a:r>
              <a:rPr lang="es-ES" sz="3200" dirty="0" smtClean="0">
                <a:latin typeface="Arial" panose="020B0604020202020204" pitchFamily="34" charset="0"/>
                <a:cs typeface="Arial" panose="020B0604020202020204" pitchFamily="34" charset="0"/>
              </a:rPr>
              <a:t>.</a:t>
            </a:r>
            <a:r>
              <a:rPr lang="es-ES" sz="3200" dirty="0">
                <a:latin typeface="Arial" panose="020B0604020202020204" pitchFamily="34" charset="0"/>
                <a:ea typeface="Calibri" panose="020F0502020204030204" pitchFamily="34" charset="0"/>
              </a:rPr>
              <a:t> Pérez, K. (2021) </a:t>
            </a:r>
            <a:endParaRPr lang="es-ES" sz="3200" dirty="0">
              <a:latin typeface="Arial" panose="020B0604020202020204" pitchFamily="34" charset="0"/>
              <a:cs typeface="Arial" panose="020B0604020202020204" pitchFamily="34" charset="0"/>
            </a:endParaRPr>
          </a:p>
        </p:txBody>
      </p:sp>
      <p:pic>
        <p:nvPicPr>
          <p:cNvPr id="7" name="Imagen 6"/>
          <p:cNvPicPr>
            <a:picLocks noChangeAspect="1"/>
          </p:cNvPicPr>
          <p:nvPr/>
        </p:nvPicPr>
        <p:blipFill>
          <a:blip r:embed="rId2"/>
          <a:stretch>
            <a:fillRect/>
          </a:stretch>
        </p:blipFill>
        <p:spPr>
          <a:xfrm>
            <a:off x="366871" y="2183642"/>
            <a:ext cx="5528961" cy="4476466"/>
          </a:xfrm>
          <a:prstGeom prst="rect">
            <a:avLst/>
          </a:prstGeom>
        </p:spPr>
      </p:pic>
      <p:sp>
        <p:nvSpPr>
          <p:cNvPr id="3" name="Subtítulo 2"/>
          <p:cNvSpPr>
            <a:spLocks noGrp="1"/>
          </p:cNvSpPr>
          <p:nvPr>
            <p:ph type="subTitle" idx="1"/>
          </p:nvPr>
        </p:nvSpPr>
        <p:spPr/>
        <p:txBody>
          <a:bodyPr/>
          <a:lstStyle/>
          <a:p>
            <a:endParaRPr lang="es-ES" dirty="0"/>
          </a:p>
        </p:txBody>
      </p:sp>
      <p:pic>
        <p:nvPicPr>
          <p:cNvPr id="5" name="Imagen 4"/>
          <p:cNvPicPr>
            <a:picLocks noChangeAspect="1"/>
          </p:cNvPicPr>
          <p:nvPr/>
        </p:nvPicPr>
        <p:blipFill>
          <a:blip r:embed="rId3"/>
          <a:stretch>
            <a:fillRect/>
          </a:stretch>
        </p:blipFill>
        <p:spPr>
          <a:xfrm>
            <a:off x="6291618" y="2183642"/>
            <a:ext cx="5541975" cy="4476466"/>
          </a:xfrm>
          <a:prstGeom prst="rect">
            <a:avLst/>
          </a:prstGeom>
        </p:spPr>
      </p:pic>
    </p:spTree>
    <p:extLst>
      <p:ext uri="{BB962C8B-B14F-4D97-AF65-F5344CB8AC3E}">
        <p14:creationId xmlns:p14="http://schemas.microsoft.com/office/powerpoint/2010/main" val="242851200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163773" y="1871131"/>
            <a:ext cx="11764369" cy="858421"/>
          </a:xfrm>
        </p:spPr>
        <p:txBody>
          <a:bodyPr/>
          <a:lstStyle/>
          <a:p>
            <a:pPr>
              <a:lnSpc>
                <a:spcPct val="150000"/>
              </a:lnSpc>
              <a:spcAft>
                <a:spcPts val="800"/>
              </a:spcAft>
            </a:pPr>
            <a:r>
              <a:rPr lang="es-ES" sz="2800" b="1" dirty="0">
                <a:latin typeface="Arial" panose="020B0604020202020204" pitchFamily="34" charset="0"/>
                <a:ea typeface="Calibri" panose="020F0502020204030204" pitchFamily="34" charset="0"/>
                <a:cs typeface="Times New Roman" panose="02020603050405020304" pitchFamily="18" charset="0"/>
              </a:rPr>
              <a:t>Constitución anatómica primaria del tallo de una planta de la clase </a:t>
            </a:r>
            <a:r>
              <a:rPr lang="es-ES" sz="2800" b="1" dirty="0" err="1">
                <a:latin typeface="Arial" panose="020B0604020202020204" pitchFamily="34" charset="0"/>
                <a:ea typeface="Calibri" panose="020F0502020204030204" pitchFamily="34" charset="0"/>
                <a:cs typeface="Times New Roman" panose="02020603050405020304" pitchFamily="18" charset="0"/>
              </a:rPr>
              <a:t>liliopsida</a:t>
            </a:r>
            <a:r>
              <a:rPr lang="es-ES" sz="2800" b="1" dirty="0">
                <a:latin typeface="Arial" panose="020B0604020202020204" pitchFamily="34" charset="0"/>
                <a:ea typeface="Calibri" panose="020F0502020204030204" pitchFamily="34" charset="0"/>
                <a:cs typeface="Times New Roman" panose="02020603050405020304" pitchFamily="18" charset="0"/>
              </a:rPr>
              <a:t> (monocotiledónea)</a:t>
            </a:r>
            <a:r>
              <a:rPr lang="es-ES" sz="4800" dirty="0">
                <a:latin typeface="Calibri" panose="020F0502020204030204" pitchFamily="34" charset="0"/>
                <a:ea typeface="Calibri" panose="020F0502020204030204" pitchFamily="34" charset="0"/>
                <a:cs typeface="Times New Roman" panose="02020603050405020304" pitchFamily="18" charset="0"/>
              </a:rPr>
              <a:t/>
            </a:r>
            <a:br>
              <a:rPr lang="es-ES" sz="4800" dirty="0">
                <a:latin typeface="Calibri" panose="020F0502020204030204" pitchFamily="34" charset="0"/>
                <a:ea typeface="Calibri" panose="020F0502020204030204" pitchFamily="34" charset="0"/>
                <a:cs typeface="Times New Roman" panose="02020603050405020304" pitchFamily="18" charset="0"/>
              </a:rPr>
            </a:br>
            <a:endParaRPr lang="es-ES" dirty="0"/>
          </a:p>
        </p:txBody>
      </p:sp>
      <p:sp>
        <p:nvSpPr>
          <p:cNvPr id="3" name="Subtítulo 2"/>
          <p:cNvSpPr>
            <a:spLocks noGrp="1"/>
          </p:cNvSpPr>
          <p:nvPr>
            <p:ph type="subTitle" idx="1"/>
          </p:nvPr>
        </p:nvSpPr>
        <p:spPr>
          <a:xfrm>
            <a:off x="436728" y="1692322"/>
            <a:ext cx="11491414" cy="4531057"/>
          </a:xfrm>
        </p:spPr>
        <p:txBody>
          <a:bodyPr>
            <a:normAutofit fontScale="92500"/>
          </a:bodyPr>
          <a:lstStyle/>
          <a:p>
            <a:pPr marL="342900" indent="-342900" algn="just">
              <a:lnSpc>
                <a:spcPct val="150000"/>
              </a:lnSpc>
              <a:spcAft>
                <a:spcPts val="800"/>
              </a:spcAft>
              <a:buFont typeface="Arial" panose="020B0604020202020204" pitchFamily="34" charset="0"/>
              <a:buChar char="•"/>
            </a:pPr>
            <a:r>
              <a:rPr lang="es-ES" sz="2400" dirty="0">
                <a:latin typeface="Arial" panose="020B0604020202020204" pitchFamily="34" charset="0"/>
                <a:ea typeface="Calibri" panose="020F0502020204030204" pitchFamily="34" charset="0"/>
                <a:cs typeface="Times New Roman" panose="02020603050405020304" pitchFamily="18" charset="0"/>
              </a:rPr>
              <a:t>La gran mayoría de las </a:t>
            </a:r>
            <a:r>
              <a:rPr lang="es-ES" sz="2400" dirty="0" err="1">
                <a:latin typeface="Arial" panose="020B0604020202020204" pitchFamily="34" charset="0"/>
                <a:ea typeface="Calibri" panose="020F0502020204030204" pitchFamily="34" charset="0"/>
                <a:cs typeface="Times New Roman" panose="02020603050405020304" pitchFamily="18" charset="0"/>
              </a:rPr>
              <a:t>Liliópsidas</a:t>
            </a:r>
            <a:r>
              <a:rPr lang="es-ES" sz="2400" dirty="0">
                <a:latin typeface="Arial" panose="020B0604020202020204" pitchFamily="34" charset="0"/>
                <a:ea typeface="Calibri" panose="020F0502020204030204" pitchFamily="34" charset="0"/>
                <a:cs typeface="Times New Roman" panose="02020603050405020304" pitchFamily="18" charset="0"/>
              </a:rPr>
              <a:t> presentan consistencia herbácea y sólo desarrollan una constitución primaria </a:t>
            </a:r>
            <a:r>
              <a:rPr lang="es-ES" sz="2400" dirty="0" smtClean="0">
                <a:latin typeface="Arial" panose="020B0604020202020204" pitchFamily="34" charset="0"/>
                <a:ea typeface="Calibri" panose="020F0502020204030204" pitchFamily="34" charset="0"/>
                <a:cs typeface="Times New Roman" panose="02020603050405020304" pitchFamily="18" charset="0"/>
              </a:rPr>
              <a:t>de tejidos </a:t>
            </a:r>
            <a:r>
              <a:rPr lang="es-ES" sz="2400" dirty="0">
                <a:latin typeface="Arial" panose="020B0604020202020204" pitchFamily="34" charset="0"/>
                <a:ea typeface="Calibri" panose="020F0502020204030204" pitchFamily="34" charset="0"/>
                <a:cs typeface="Times New Roman" panose="02020603050405020304" pitchFamily="18" charset="0"/>
              </a:rPr>
              <a:t>derivados de </a:t>
            </a:r>
            <a:r>
              <a:rPr lang="es-ES" sz="2400" dirty="0" err="1">
                <a:latin typeface="Arial" panose="020B0604020202020204" pitchFamily="34" charset="0"/>
                <a:ea typeface="Calibri" panose="020F0502020204030204" pitchFamily="34" charset="0"/>
                <a:cs typeface="Times New Roman" panose="02020603050405020304" pitchFamily="18" charset="0"/>
              </a:rPr>
              <a:t>meristemas</a:t>
            </a:r>
            <a:r>
              <a:rPr lang="es-ES" sz="2400" dirty="0">
                <a:latin typeface="Arial" panose="020B0604020202020204" pitchFamily="34" charset="0"/>
                <a:ea typeface="Calibri" panose="020F0502020204030204" pitchFamily="34" charset="0"/>
                <a:cs typeface="Times New Roman" panose="02020603050405020304" pitchFamily="18" charset="0"/>
              </a:rPr>
              <a:t> apicales. </a:t>
            </a:r>
            <a:endParaRPr lang="es-ES" sz="2000" dirty="0">
              <a:latin typeface="Calibri" panose="020F0502020204030204" pitchFamily="34" charset="0"/>
              <a:ea typeface="Calibri" panose="020F0502020204030204" pitchFamily="34" charset="0"/>
              <a:cs typeface="Times New Roman" panose="02020603050405020304" pitchFamily="18" charset="0"/>
            </a:endParaRPr>
          </a:p>
          <a:p>
            <a:pPr marL="342900" indent="-342900" algn="just">
              <a:lnSpc>
                <a:spcPct val="150000"/>
              </a:lnSpc>
              <a:spcAft>
                <a:spcPts val="800"/>
              </a:spcAft>
              <a:buFont typeface="Arial" panose="020B0604020202020204" pitchFamily="34" charset="0"/>
              <a:buChar char="•"/>
            </a:pPr>
            <a:r>
              <a:rPr lang="es-ES" sz="2400" dirty="0">
                <a:latin typeface="Arial" panose="020B0604020202020204" pitchFamily="34" charset="0"/>
                <a:ea typeface="Calibri" panose="020F0502020204030204" pitchFamily="34" charset="0"/>
                <a:cs typeface="Times New Roman" panose="02020603050405020304" pitchFamily="18" charset="0"/>
              </a:rPr>
              <a:t>El tejido epidérmico, recubre, protege y  relaciona la planta con el medio </a:t>
            </a:r>
            <a:r>
              <a:rPr lang="es-ES" sz="2400" dirty="0" smtClean="0">
                <a:latin typeface="Arial" panose="020B0604020202020204" pitchFamily="34" charset="0"/>
                <a:ea typeface="Calibri" panose="020F0502020204030204" pitchFamily="34" charset="0"/>
                <a:cs typeface="Times New Roman" panose="02020603050405020304" pitchFamily="18" charset="0"/>
              </a:rPr>
              <a:t>externo</a:t>
            </a:r>
            <a:r>
              <a:rPr lang="es-ES" sz="2400" dirty="0">
                <a:latin typeface="Arial" panose="020B0604020202020204" pitchFamily="34" charset="0"/>
                <a:ea typeface="Calibri" panose="020F0502020204030204" pitchFamily="34" charset="0"/>
                <a:cs typeface="Times New Roman" panose="02020603050405020304" pitchFamily="18" charset="0"/>
              </a:rPr>
              <a:t>,</a:t>
            </a:r>
            <a:r>
              <a:rPr lang="es-ES" sz="2400" dirty="0" smtClean="0">
                <a:latin typeface="Arial" panose="020B0604020202020204" pitchFamily="34" charset="0"/>
                <a:ea typeface="Calibri" panose="020F0502020204030204" pitchFamily="34" charset="0"/>
                <a:cs typeface="Times New Roman" panose="02020603050405020304" pitchFamily="18" charset="0"/>
              </a:rPr>
              <a:t> </a:t>
            </a:r>
            <a:r>
              <a:rPr lang="es-ES" sz="2400" dirty="0">
                <a:latin typeface="Arial" panose="020B0604020202020204" pitchFamily="34" charset="0"/>
                <a:ea typeface="Calibri" panose="020F0502020204030204" pitchFamily="34" charset="0"/>
                <a:cs typeface="Times New Roman" panose="02020603050405020304" pitchFamily="18" charset="0"/>
              </a:rPr>
              <a:t>constituido por células epidérmicas vivas que se caracterizan por sus formas poliédrica, contornos sinuosos y se organizan en una capa de células, que no permiten espacios intercelulares entre ella; las células epidérmicas forman una película de cutícula externa que muchas veces se impregna de cera lo que refuerza la protección contra la pérdida excesiva del agua, también pueden presentar estomas.</a:t>
            </a:r>
            <a:endParaRPr lang="es-ES" sz="2000" dirty="0">
              <a:latin typeface="Calibri" panose="020F0502020204030204" pitchFamily="34" charset="0"/>
              <a:ea typeface="Calibri" panose="020F0502020204030204" pitchFamily="34" charset="0"/>
              <a:cs typeface="Times New Roman" panose="02020603050405020304" pitchFamily="18" charset="0"/>
            </a:endParaRPr>
          </a:p>
          <a:p>
            <a:endParaRPr lang="es-ES" dirty="0"/>
          </a:p>
        </p:txBody>
      </p:sp>
    </p:spTree>
    <p:extLst>
      <p:ext uri="{BB962C8B-B14F-4D97-AF65-F5344CB8AC3E}">
        <p14:creationId xmlns:p14="http://schemas.microsoft.com/office/powerpoint/2010/main" val="107740722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73457" y="764275"/>
            <a:ext cx="5008728" cy="5445456"/>
          </a:xfrm>
          <a:prstGeom prst="rect">
            <a:avLst/>
          </a:prstGeom>
        </p:spPr>
      </p:pic>
      <p:pic>
        <p:nvPicPr>
          <p:cNvPr id="3" name="Imagen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82184" y="764275"/>
            <a:ext cx="5227093" cy="5445456"/>
          </a:xfrm>
          <a:prstGeom prst="rect">
            <a:avLst/>
          </a:prstGeom>
        </p:spPr>
      </p:pic>
    </p:spTree>
    <p:extLst>
      <p:ext uri="{BB962C8B-B14F-4D97-AF65-F5344CB8AC3E}">
        <p14:creationId xmlns:p14="http://schemas.microsoft.com/office/powerpoint/2010/main" val="47394065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600502" y="1871131"/>
            <a:ext cx="11150220" cy="762887"/>
          </a:xfrm>
        </p:spPr>
        <p:txBody>
          <a:bodyPr/>
          <a:lstStyle/>
          <a:p>
            <a:pPr>
              <a:lnSpc>
                <a:spcPct val="107000"/>
              </a:lnSpc>
              <a:spcAft>
                <a:spcPts val="800"/>
              </a:spcAft>
            </a:pPr>
            <a:r>
              <a:rPr lang="es-ES" sz="3200" b="1" dirty="0">
                <a:solidFill>
                  <a:schemeClr val="tx1"/>
                </a:solidFill>
                <a:latin typeface="Arial" panose="020B0604020202020204" pitchFamily="34" charset="0"/>
                <a:ea typeface="Calibri" panose="020F0502020204030204" pitchFamily="34" charset="0"/>
                <a:cs typeface="Times New Roman" panose="02020603050405020304" pitchFamily="18" charset="0"/>
              </a:rPr>
              <a:t>Tejido epidérmico en tallo de  </a:t>
            </a:r>
            <a:r>
              <a:rPr lang="es-ES" sz="3200" b="1" i="1" dirty="0" err="1">
                <a:solidFill>
                  <a:schemeClr val="tx1"/>
                </a:solidFill>
                <a:latin typeface="Arial" panose="020B0604020202020204" pitchFamily="34" charset="0"/>
                <a:ea typeface="Calibri" panose="020F0502020204030204" pitchFamily="34" charset="0"/>
                <a:cs typeface="Times New Roman" panose="02020603050405020304" pitchFamily="18" charset="0"/>
              </a:rPr>
              <a:t>Urochloa</a:t>
            </a:r>
            <a:r>
              <a:rPr lang="es-ES" sz="3200" b="1" i="1" dirty="0">
                <a:solidFill>
                  <a:schemeClr val="tx1"/>
                </a:solidFill>
                <a:latin typeface="Arial" panose="020B0604020202020204" pitchFamily="34" charset="0"/>
                <a:ea typeface="Calibri" panose="020F0502020204030204" pitchFamily="34" charset="0"/>
                <a:cs typeface="Times New Roman" panose="02020603050405020304" pitchFamily="18" charset="0"/>
              </a:rPr>
              <a:t> máxima </a:t>
            </a:r>
            <a:r>
              <a:rPr lang="es-ES" sz="3200" b="1" dirty="0" err="1">
                <a:solidFill>
                  <a:schemeClr val="tx1"/>
                </a:solidFill>
                <a:latin typeface="Arial" panose="020B0604020202020204" pitchFamily="34" charset="0"/>
                <a:ea typeface="Calibri" panose="020F0502020204030204" pitchFamily="34" charset="0"/>
                <a:cs typeface="Times New Roman" panose="02020603050405020304" pitchFamily="18" charset="0"/>
              </a:rPr>
              <a:t>Jacq</a:t>
            </a:r>
            <a:r>
              <a:rPr lang="es-ES" sz="3200" b="1" dirty="0">
                <a:solidFill>
                  <a:schemeClr val="tx1"/>
                </a:solidFill>
                <a:latin typeface="Arial" panose="020B0604020202020204" pitchFamily="34" charset="0"/>
                <a:ea typeface="Calibri" panose="020F0502020204030204" pitchFamily="34" charset="0"/>
                <a:cs typeface="Times New Roman" panose="02020603050405020304" pitchFamily="18" charset="0"/>
              </a:rPr>
              <a:t>. F </a:t>
            </a:r>
            <a:r>
              <a:rPr lang="es-ES" sz="3200" b="1" dirty="0" err="1">
                <a:solidFill>
                  <a:schemeClr val="tx1"/>
                </a:solidFill>
                <a:latin typeface="Arial" panose="020B0604020202020204" pitchFamily="34" charset="0"/>
                <a:ea typeface="Calibri" panose="020F0502020204030204" pitchFamily="34" charset="0"/>
                <a:cs typeface="Times New Roman" panose="02020603050405020304" pitchFamily="18" charset="0"/>
              </a:rPr>
              <a:t>Poaceae</a:t>
            </a:r>
            <a:r>
              <a:rPr lang="es-ES" sz="3200" b="1" dirty="0">
                <a:solidFill>
                  <a:schemeClr val="tx1"/>
                </a:solidFill>
                <a:latin typeface="Arial" panose="020B0604020202020204" pitchFamily="34" charset="0"/>
                <a:ea typeface="Calibri" panose="020F0502020204030204" pitchFamily="34" charset="0"/>
                <a:cs typeface="Times New Roman" panose="02020603050405020304" pitchFamily="18" charset="0"/>
              </a:rPr>
              <a:t> </a:t>
            </a:r>
            <a:r>
              <a:rPr lang="es-ES" sz="3200" b="1" dirty="0" smtClean="0">
                <a:solidFill>
                  <a:schemeClr val="tx1"/>
                </a:solidFill>
                <a:latin typeface="Arial" panose="020B0604020202020204" pitchFamily="34" charset="0"/>
                <a:ea typeface="Calibri" panose="020F0502020204030204" pitchFamily="34" charset="0"/>
                <a:cs typeface="Times New Roman" panose="02020603050405020304" pitchFamily="18" charset="0"/>
              </a:rPr>
              <a:t>(400x)</a:t>
            </a:r>
            <a:r>
              <a:rPr lang="es-ES" sz="4800" dirty="0">
                <a:latin typeface="Arial" panose="020B0604020202020204" pitchFamily="34" charset="0"/>
                <a:ea typeface="Calibri" panose="020F0502020204030204" pitchFamily="34" charset="0"/>
              </a:rPr>
              <a:t> </a:t>
            </a:r>
            <a:r>
              <a:rPr lang="es-ES" sz="3200" dirty="0">
                <a:latin typeface="Arial" panose="020B0604020202020204" pitchFamily="34" charset="0"/>
                <a:ea typeface="Calibri" panose="020F0502020204030204" pitchFamily="34" charset="0"/>
              </a:rPr>
              <a:t>Pérez, K. (2021) </a:t>
            </a:r>
            <a:r>
              <a:rPr lang="es-ES" sz="4800" dirty="0">
                <a:latin typeface="Calibri" panose="020F0502020204030204" pitchFamily="34" charset="0"/>
                <a:ea typeface="Calibri" panose="020F0502020204030204" pitchFamily="34" charset="0"/>
                <a:cs typeface="Times New Roman" panose="02020603050405020304" pitchFamily="18" charset="0"/>
              </a:rPr>
              <a:t/>
            </a:r>
            <a:br>
              <a:rPr lang="es-ES" sz="4800" dirty="0">
                <a:latin typeface="Calibri" panose="020F0502020204030204" pitchFamily="34" charset="0"/>
                <a:ea typeface="Calibri" panose="020F0502020204030204" pitchFamily="34" charset="0"/>
                <a:cs typeface="Times New Roman" panose="02020603050405020304" pitchFamily="18" charset="0"/>
              </a:rPr>
            </a:br>
            <a:endParaRPr lang="es-ES" dirty="0"/>
          </a:p>
        </p:txBody>
      </p:sp>
      <p:pic>
        <p:nvPicPr>
          <p:cNvPr id="4" name="Imagen 3"/>
          <p:cNvPicPr>
            <a:picLocks noChangeAspect="1"/>
          </p:cNvPicPr>
          <p:nvPr/>
        </p:nvPicPr>
        <p:blipFill>
          <a:blip r:embed="rId2"/>
          <a:stretch>
            <a:fillRect/>
          </a:stretch>
        </p:blipFill>
        <p:spPr>
          <a:xfrm>
            <a:off x="1023582" y="1871130"/>
            <a:ext cx="10044751" cy="4748033"/>
          </a:xfrm>
          <a:prstGeom prst="rect">
            <a:avLst/>
          </a:prstGeom>
        </p:spPr>
      </p:pic>
      <p:sp>
        <p:nvSpPr>
          <p:cNvPr id="3" name="Subtítulo 2"/>
          <p:cNvSpPr>
            <a:spLocks noGrp="1"/>
          </p:cNvSpPr>
          <p:nvPr>
            <p:ph type="subTitle" idx="1"/>
          </p:nvPr>
        </p:nvSpPr>
        <p:spPr/>
        <p:txBody>
          <a:bodyPr/>
          <a:lstStyle/>
          <a:p>
            <a:endParaRPr lang="es-ES" dirty="0"/>
          </a:p>
        </p:txBody>
      </p:sp>
    </p:spTree>
    <p:extLst>
      <p:ext uri="{BB962C8B-B14F-4D97-AF65-F5344CB8AC3E}">
        <p14:creationId xmlns:p14="http://schemas.microsoft.com/office/powerpoint/2010/main" val="252461989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300251" y="477672"/>
            <a:ext cx="11627891" cy="6946710"/>
          </a:xfrm>
        </p:spPr>
        <p:txBody>
          <a:bodyPr/>
          <a:lstStyle/>
          <a:p>
            <a:pPr>
              <a:lnSpc>
                <a:spcPct val="107000"/>
              </a:lnSpc>
              <a:spcAft>
                <a:spcPts val="800"/>
              </a:spcAft>
            </a:pPr>
            <a:r>
              <a:rPr lang="es-ES" sz="3200" dirty="0">
                <a:ln>
                  <a:noFill/>
                </a:ln>
                <a:solidFill>
                  <a:prstClr val="black"/>
                </a:solidFill>
                <a:latin typeface="Arial" panose="020B0604020202020204" pitchFamily="34" charset="0"/>
                <a:ea typeface="Calibri" panose="020F0502020204030204" pitchFamily="34" charset="0"/>
                <a:cs typeface="Times New Roman" panose="02020603050405020304" pitchFamily="18" charset="0"/>
              </a:rPr>
              <a:t>En este grupo de plantas no se distingue la corteza del cilindro central. </a:t>
            </a:r>
            <a:r>
              <a:rPr lang="es-ES" sz="3200" dirty="0" smtClean="0">
                <a:ln>
                  <a:noFill/>
                </a:ln>
                <a:solidFill>
                  <a:prstClr val="black"/>
                </a:solidFill>
                <a:latin typeface="Arial" panose="020B0604020202020204" pitchFamily="34" charset="0"/>
                <a:ea typeface="Calibri" panose="020F0502020204030204" pitchFamily="34" charset="0"/>
                <a:cs typeface="Times New Roman" panose="02020603050405020304" pitchFamily="18" charset="0"/>
              </a:rPr>
              <a:t/>
            </a:r>
            <a:br>
              <a:rPr lang="es-ES" sz="3200" dirty="0" smtClean="0">
                <a:ln>
                  <a:noFill/>
                </a:ln>
                <a:solidFill>
                  <a:prstClr val="black"/>
                </a:solidFill>
                <a:latin typeface="Arial" panose="020B0604020202020204" pitchFamily="34" charset="0"/>
                <a:ea typeface="Calibri" panose="020F0502020204030204" pitchFamily="34" charset="0"/>
                <a:cs typeface="Times New Roman" panose="02020603050405020304" pitchFamily="18" charset="0"/>
              </a:rPr>
            </a:br>
            <a:r>
              <a:rPr lang="es-ES" sz="3200" dirty="0" smtClean="0">
                <a:ln>
                  <a:noFill/>
                </a:ln>
                <a:solidFill>
                  <a:prstClr val="black"/>
                </a:solidFill>
                <a:latin typeface="Arial" panose="020B0604020202020204" pitchFamily="34" charset="0"/>
                <a:ea typeface="Calibri" panose="020F0502020204030204" pitchFamily="34" charset="0"/>
                <a:cs typeface="Times New Roman" panose="02020603050405020304" pitchFamily="18" charset="0"/>
              </a:rPr>
              <a:t>En </a:t>
            </a:r>
            <a:r>
              <a:rPr lang="es-ES" sz="3200" dirty="0">
                <a:ln>
                  <a:noFill/>
                </a:ln>
                <a:solidFill>
                  <a:prstClr val="black"/>
                </a:solidFill>
                <a:latin typeface="Arial" panose="020B0604020202020204" pitchFamily="34" charset="0"/>
                <a:ea typeface="Calibri" panose="020F0502020204030204" pitchFamily="34" charset="0"/>
                <a:cs typeface="Times New Roman" panose="02020603050405020304" pitchFamily="18" charset="0"/>
              </a:rPr>
              <a:t>posición </a:t>
            </a:r>
            <a:r>
              <a:rPr lang="es-ES" sz="3200" dirty="0" err="1">
                <a:ln>
                  <a:noFill/>
                </a:ln>
                <a:solidFill>
                  <a:prstClr val="black"/>
                </a:solidFill>
                <a:latin typeface="Arial" panose="020B0604020202020204" pitchFamily="34" charset="0"/>
                <a:ea typeface="Calibri" panose="020F0502020204030204" pitchFamily="34" charset="0"/>
                <a:cs typeface="Times New Roman" panose="02020603050405020304" pitchFamily="18" charset="0"/>
              </a:rPr>
              <a:t>subepidérmica</a:t>
            </a:r>
            <a:r>
              <a:rPr lang="es-ES" sz="3200" dirty="0">
                <a:ln>
                  <a:noFill/>
                </a:ln>
                <a:solidFill>
                  <a:prstClr val="black"/>
                </a:solidFill>
                <a:latin typeface="Arial" panose="020B0604020202020204" pitchFamily="34" charset="0"/>
                <a:ea typeface="Calibri" panose="020F0502020204030204" pitchFamily="34" charset="0"/>
                <a:cs typeface="Times New Roman" panose="02020603050405020304" pitchFamily="18" charset="0"/>
              </a:rPr>
              <a:t> se localiza generalmente el esclerénquima en forma de estrato que puede estar formado por una o varias capas de células. Este tejido tiene una función de sostén muy importante para el tallo de este tipo de plantas</a:t>
            </a:r>
            <a:r>
              <a:rPr lang="es-ES" sz="3200" dirty="0" smtClean="0">
                <a:ln>
                  <a:noFill/>
                </a:ln>
                <a:solidFill>
                  <a:prstClr val="black"/>
                </a:solidFill>
                <a:latin typeface="Arial" panose="020B0604020202020204" pitchFamily="34" charset="0"/>
                <a:ea typeface="Calibri" panose="020F0502020204030204" pitchFamily="34" charset="0"/>
                <a:cs typeface="Times New Roman" panose="02020603050405020304" pitchFamily="18" charset="0"/>
              </a:rPr>
              <a:t>.</a:t>
            </a:r>
            <a:r>
              <a:rPr lang="es-ES" sz="3200" dirty="0">
                <a:latin typeface="Arial" panose="020B0604020202020204" pitchFamily="34" charset="0"/>
                <a:ea typeface="Calibri" panose="020F0502020204030204" pitchFamily="34" charset="0"/>
              </a:rPr>
              <a:t> </a:t>
            </a:r>
            <a:r>
              <a:rPr lang="es-ES" sz="3200" dirty="0" smtClean="0">
                <a:latin typeface="Arial" panose="020B0604020202020204" pitchFamily="34" charset="0"/>
                <a:ea typeface="Calibri" panose="020F0502020204030204" pitchFamily="34" charset="0"/>
              </a:rPr>
              <a:t/>
            </a:r>
            <a:br>
              <a:rPr lang="es-ES" sz="3200" dirty="0" smtClean="0">
                <a:latin typeface="Arial" panose="020B0604020202020204" pitchFamily="34" charset="0"/>
                <a:ea typeface="Calibri" panose="020F0502020204030204" pitchFamily="34" charset="0"/>
              </a:rPr>
            </a:br>
            <a:r>
              <a:rPr lang="es-ES" sz="3200" dirty="0" smtClean="0">
                <a:latin typeface="Arial" panose="020B0604020202020204" pitchFamily="34" charset="0"/>
                <a:ea typeface="Calibri" panose="020F0502020204030204" pitchFamily="34" charset="0"/>
              </a:rPr>
              <a:t>El </a:t>
            </a:r>
            <a:r>
              <a:rPr lang="es-ES" sz="3200" dirty="0">
                <a:latin typeface="Arial" panose="020B0604020202020204" pitchFamily="34" charset="0"/>
                <a:ea typeface="Calibri" panose="020F0502020204030204" pitchFamily="34" charset="0"/>
              </a:rPr>
              <a:t>resto de la sección del tallo, está constituido por tejido parenquimático clorofílico o </a:t>
            </a:r>
            <a:r>
              <a:rPr lang="es-ES" sz="3200" dirty="0" smtClean="0">
                <a:latin typeface="Arial" panose="020B0604020202020204" pitchFamily="34" charset="0"/>
                <a:ea typeface="Calibri" panose="020F0502020204030204" pitchFamily="34" charset="0"/>
              </a:rPr>
              <a:t>reservante.</a:t>
            </a:r>
            <a:br>
              <a:rPr lang="es-ES" sz="3200" dirty="0" smtClean="0">
                <a:latin typeface="Arial" panose="020B0604020202020204" pitchFamily="34" charset="0"/>
                <a:ea typeface="Calibri" panose="020F0502020204030204" pitchFamily="34" charset="0"/>
              </a:rPr>
            </a:br>
            <a:r>
              <a:rPr lang="es-ES" sz="2000" dirty="0">
                <a:solidFill>
                  <a:schemeClr val="tx1"/>
                </a:solidFill>
                <a:latin typeface="Arial" panose="020B0604020202020204" pitchFamily="34" charset="0"/>
                <a:ea typeface="Calibri" panose="020F0502020204030204" pitchFamily="34" charset="0"/>
                <a:cs typeface="Times New Roman" panose="02020603050405020304" pitchFamily="18" charset="0"/>
              </a:rPr>
              <a:t>Constitución anatómica  del tallo  de </a:t>
            </a:r>
            <a:r>
              <a:rPr lang="es-ES" sz="2000" b="1" i="1" dirty="0" err="1">
                <a:solidFill>
                  <a:schemeClr val="tx1"/>
                </a:solidFill>
                <a:latin typeface="Arial" panose="020B0604020202020204" pitchFamily="34" charset="0"/>
                <a:ea typeface="Calibri" panose="020F0502020204030204" pitchFamily="34" charset="0"/>
                <a:cs typeface="Times New Roman" panose="02020603050405020304" pitchFamily="18" charset="0"/>
              </a:rPr>
              <a:t>Urochloa</a:t>
            </a:r>
            <a:r>
              <a:rPr lang="es-ES" sz="2000" b="1" i="1" dirty="0">
                <a:solidFill>
                  <a:schemeClr val="tx1"/>
                </a:solidFill>
                <a:latin typeface="Arial" panose="020B0604020202020204" pitchFamily="34" charset="0"/>
                <a:ea typeface="Calibri" panose="020F0502020204030204" pitchFamily="34" charset="0"/>
                <a:cs typeface="Times New Roman" panose="02020603050405020304" pitchFamily="18" charset="0"/>
              </a:rPr>
              <a:t> máxima </a:t>
            </a:r>
            <a:r>
              <a:rPr lang="es-ES" sz="2000" b="1" dirty="0" err="1">
                <a:solidFill>
                  <a:schemeClr val="tx1"/>
                </a:solidFill>
                <a:latin typeface="Arial" panose="020B0604020202020204" pitchFamily="34" charset="0"/>
                <a:ea typeface="Calibri" panose="020F0502020204030204" pitchFamily="34" charset="0"/>
                <a:cs typeface="Times New Roman" panose="02020603050405020304" pitchFamily="18" charset="0"/>
              </a:rPr>
              <a:t>Jacq</a:t>
            </a:r>
            <a:r>
              <a:rPr lang="es-ES" sz="2000" b="1" i="1" dirty="0">
                <a:solidFill>
                  <a:schemeClr val="tx1"/>
                </a:solidFill>
                <a:latin typeface="Arial" panose="020B0604020202020204" pitchFamily="34" charset="0"/>
                <a:ea typeface="Calibri" panose="020F0502020204030204" pitchFamily="34" charset="0"/>
                <a:cs typeface="Times New Roman" panose="02020603050405020304" pitchFamily="18" charset="0"/>
              </a:rPr>
              <a:t>.</a:t>
            </a:r>
            <a:r>
              <a:rPr lang="es-ES" sz="2000" dirty="0">
                <a:solidFill>
                  <a:schemeClr val="tx1"/>
                </a:solidFill>
                <a:latin typeface="Arial" panose="020B0604020202020204" pitchFamily="34" charset="0"/>
                <a:ea typeface="Calibri" panose="020F0502020204030204" pitchFamily="34" charset="0"/>
                <a:cs typeface="Times New Roman" panose="02020603050405020304" pitchFamily="18" charset="0"/>
              </a:rPr>
              <a:t> F </a:t>
            </a:r>
            <a:r>
              <a:rPr lang="es-ES" sz="2000" dirty="0" err="1">
                <a:solidFill>
                  <a:schemeClr val="tx1"/>
                </a:solidFill>
                <a:latin typeface="Arial" panose="020B0604020202020204" pitchFamily="34" charset="0"/>
                <a:ea typeface="Calibri" panose="020F0502020204030204" pitchFamily="34" charset="0"/>
                <a:cs typeface="Times New Roman" panose="02020603050405020304" pitchFamily="18" charset="0"/>
              </a:rPr>
              <a:t>Poaceae</a:t>
            </a:r>
            <a:r>
              <a:rPr lang="es-ES" sz="2000" dirty="0">
                <a:solidFill>
                  <a:schemeClr val="tx1"/>
                </a:solidFill>
                <a:latin typeface="Arial" panose="020B0604020202020204" pitchFamily="34" charset="0"/>
                <a:ea typeface="Calibri" panose="020F0502020204030204" pitchFamily="34" charset="0"/>
                <a:cs typeface="Times New Roman" panose="02020603050405020304" pitchFamily="18" charset="0"/>
              </a:rPr>
              <a:t> (40x; </a:t>
            </a:r>
            <a:r>
              <a:rPr lang="es-ES" sz="2000" dirty="0" smtClean="0">
                <a:solidFill>
                  <a:schemeClr val="tx1"/>
                </a:solidFill>
                <a:latin typeface="Arial" panose="020B0604020202020204" pitchFamily="34" charset="0"/>
                <a:ea typeface="Calibri" panose="020F0502020204030204" pitchFamily="34" charset="0"/>
                <a:cs typeface="Times New Roman" panose="02020603050405020304" pitchFamily="18" charset="0"/>
              </a:rPr>
              <a:t>100x)</a:t>
            </a:r>
            <a:r>
              <a:rPr lang="es-ES" sz="1100" dirty="0">
                <a:latin typeface="Arial" panose="020B0604020202020204" pitchFamily="34" charset="0"/>
                <a:ea typeface="Calibri" panose="020F0502020204030204" pitchFamily="34" charset="0"/>
              </a:rPr>
              <a:t> </a:t>
            </a:r>
            <a:r>
              <a:rPr lang="es-ES" sz="2000" dirty="0">
                <a:latin typeface="Arial" panose="020B0604020202020204" pitchFamily="34" charset="0"/>
                <a:ea typeface="Calibri" panose="020F0502020204030204" pitchFamily="34" charset="0"/>
              </a:rPr>
              <a:t>Pérez, K. (2021) </a:t>
            </a:r>
            <a:r>
              <a:rPr lang="es-ES" sz="1100" dirty="0">
                <a:latin typeface="Calibri" panose="020F0502020204030204" pitchFamily="34" charset="0"/>
                <a:ea typeface="Calibri" panose="020F0502020204030204" pitchFamily="34" charset="0"/>
                <a:cs typeface="Times New Roman" panose="02020603050405020304" pitchFamily="18" charset="0"/>
              </a:rPr>
              <a:t/>
            </a:r>
            <a:br>
              <a:rPr lang="es-ES" sz="1100" dirty="0">
                <a:latin typeface="Calibri" panose="020F0502020204030204" pitchFamily="34" charset="0"/>
                <a:ea typeface="Calibri" panose="020F0502020204030204" pitchFamily="34" charset="0"/>
                <a:cs typeface="Times New Roman" panose="02020603050405020304" pitchFamily="18" charset="0"/>
              </a:rPr>
            </a:br>
            <a:r>
              <a:rPr lang="es-ES" sz="1200" dirty="0">
                <a:ln>
                  <a:noFill/>
                </a:ln>
                <a:solidFill>
                  <a:prstClr val="black"/>
                </a:solidFill>
                <a:latin typeface="Calibri" panose="020F0502020204030204" pitchFamily="34" charset="0"/>
                <a:ea typeface="Calibri" panose="020F0502020204030204" pitchFamily="34" charset="0"/>
                <a:cs typeface="Times New Roman" panose="02020603050405020304" pitchFamily="18" charset="0"/>
              </a:rPr>
              <a:t/>
            </a:r>
            <a:br>
              <a:rPr lang="es-ES" sz="1200" dirty="0">
                <a:ln>
                  <a:noFill/>
                </a:ln>
                <a:solidFill>
                  <a:prstClr val="black"/>
                </a:solidFill>
                <a:latin typeface="Calibri" panose="020F0502020204030204" pitchFamily="34" charset="0"/>
                <a:ea typeface="Calibri" panose="020F0502020204030204" pitchFamily="34" charset="0"/>
                <a:cs typeface="Times New Roman" panose="02020603050405020304" pitchFamily="18" charset="0"/>
              </a:rPr>
            </a:br>
            <a:endParaRPr lang="es-ES" dirty="0"/>
          </a:p>
        </p:txBody>
      </p:sp>
      <p:sp>
        <p:nvSpPr>
          <p:cNvPr id="3" name="Subtítulo 2"/>
          <p:cNvSpPr>
            <a:spLocks noGrp="1"/>
          </p:cNvSpPr>
          <p:nvPr>
            <p:ph type="subTitle" idx="1"/>
          </p:nvPr>
        </p:nvSpPr>
        <p:spPr/>
        <p:txBody>
          <a:bodyPr/>
          <a:lstStyle/>
          <a:p>
            <a:endParaRPr lang="es-ES"/>
          </a:p>
        </p:txBody>
      </p:sp>
    </p:spTree>
    <p:extLst>
      <p:ext uri="{BB962C8B-B14F-4D97-AF65-F5344CB8AC3E}">
        <p14:creationId xmlns:p14="http://schemas.microsoft.com/office/powerpoint/2010/main" val="368131671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2692398" y="1871131"/>
            <a:ext cx="6815669" cy="2154959"/>
          </a:xfrm>
        </p:spPr>
        <p:txBody>
          <a:bodyPr/>
          <a:lstStyle/>
          <a:p>
            <a:pPr marL="342900" lvl="0" indent="-342900">
              <a:lnSpc>
                <a:spcPct val="150000"/>
              </a:lnSpc>
              <a:spcAft>
                <a:spcPts val="800"/>
              </a:spcAft>
            </a:pPr>
            <a:r>
              <a:rPr lang="es-CU" b="1" dirty="0">
                <a:latin typeface="Arial" panose="020B0604020202020204" pitchFamily="34" charset="0"/>
                <a:ea typeface="Calibri" panose="020F0502020204030204" pitchFamily="34" charset="0"/>
                <a:cs typeface="Times New Roman" panose="02020603050405020304" pitchFamily="18" charset="0"/>
              </a:rPr>
              <a:t>Sistemática </a:t>
            </a:r>
            <a:r>
              <a:rPr lang="es-ES" sz="4800" dirty="0">
                <a:latin typeface="Calibri" panose="020F0502020204030204" pitchFamily="34" charset="0"/>
                <a:ea typeface="Calibri" panose="020F0502020204030204" pitchFamily="34" charset="0"/>
                <a:cs typeface="Times New Roman" panose="02020603050405020304" pitchFamily="18" charset="0"/>
              </a:rPr>
              <a:t/>
            </a:r>
            <a:br>
              <a:rPr lang="es-ES" sz="4800" dirty="0">
                <a:latin typeface="Calibri" panose="020F0502020204030204" pitchFamily="34" charset="0"/>
                <a:ea typeface="Calibri" panose="020F0502020204030204" pitchFamily="34" charset="0"/>
                <a:cs typeface="Times New Roman" panose="02020603050405020304" pitchFamily="18" charset="0"/>
              </a:rPr>
            </a:br>
            <a:endParaRPr lang="es-ES" dirty="0"/>
          </a:p>
        </p:txBody>
      </p:sp>
      <p:sp>
        <p:nvSpPr>
          <p:cNvPr id="3" name="Subtítulo 2"/>
          <p:cNvSpPr>
            <a:spLocks noGrp="1"/>
          </p:cNvSpPr>
          <p:nvPr>
            <p:ph type="subTitle" idx="1"/>
          </p:nvPr>
        </p:nvSpPr>
        <p:spPr>
          <a:xfrm>
            <a:off x="464024" y="3657596"/>
            <a:ext cx="11395880" cy="3534774"/>
          </a:xfrm>
        </p:spPr>
        <p:txBody>
          <a:bodyPr>
            <a:normAutofit fontScale="40000" lnSpcReduction="20000"/>
          </a:bodyPr>
          <a:lstStyle/>
          <a:p>
            <a:pPr marL="685800" indent="-685800" algn="just">
              <a:lnSpc>
                <a:spcPct val="150000"/>
              </a:lnSpc>
              <a:spcAft>
                <a:spcPts val="800"/>
              </a:spcAft>
              <a:buFont typeface="Arial" panose="020B0604020202020204" pitchFamily="34" charset="0"/>
              <a:buChar char="•"/>
            </a:pPr>
            <a:r>
              <a:rPr lang="es-ES" sz="4500" dirty="0">
                <a:latin typeface="Arial" panose="020B0604020202020204" pitchFamily="34" charset="0"/>
                <a:ea typeface="Calibri" panose="020F0502020204030204" pitchFamily="34" charset="0"/>
                <a:cs typeface="Times New Roman" panose="02020603050405020304" pitchFamily="18" charset="0"/>
              </a:rPr>
              <a:t>El sistema de </a:t>
            </a:r>
            <a:r>
              <a:rPr lang="es-ES" sz="4500" dirty="0" err="1">
                <a:latin typeface="Arial" panose="020B0604020202020204" pitchFamily="34" charset="0"/>
                <a:ea typeface="Calibri" panose="020F0502020204030204" pitchFamily="34" charset="0"/>
                <a:cs typeface="Times New Roman" panose="02020603050405020304" pitchFamily="18" charset="0"/>
              </a:rPr>
              <a:t>Cronquist</a:t>
            </a:r>
            <a:r>
              <a:rPr lang="es-ES" sz="4500" dirty="0">
                <a:latin typeface="Arial" panose="020B0604020202020204" pitchFamily="34" charset="0"/>
                <a:ea typeface="Calibri" panose="020F0502020204030204" pitchFamily="34" charset="0"/>
                <a:cs typeface="Times New Roman" panose="02020603050405020304" pitchFamily="18" charset="0"/>
              </a:rPr>
              <a:t> es un esquema de clasificación para plantas con flor </a:t>
            </a:r>
            <a:r>
              <a:rPr lang="es-ES" sz="4500" dirty="0" smtClean="0">
                <a:latin typeface="Arial" panose="020B0604020202020204" pitchFamily="34" charset="0"/>
                <a:ea typeface="Calibri" panose="020F0502020204030204" pitchFamily="34" charset="0"/>
                <a:cs typeface="Times New Roman" panose="02020603050405020304" pitchFamily="18" charset="0"/>
              </a:rPr>
              <a:t>(angiospermas). </a:t>
            </a:r>
            <a:r>
              <a:rPr lang="es-ES" sz="4500" dirty="0">
                <a:latin typeface="Arial" panose="020B0604020202020204" pitchFamily="34" charset="0"/>
                <a:ea typeface="Calibri" panose="020F0502020204030204" pitchFamily="34" charset="0"/>
                <a:cs typeface="Times New Roman" panose="02020603050405020304" pitchFamily="18" charset="0"/>
              </a:rPr>
              <a:t>Este sistema fue desarrollado </a:t>
            </a:r>
            <a:r>
              <a:rPr lang="es-ES" sz="4500" dirty="0" smtClean="0">
                <a:latin typeface="Arial" panose="020B0604020202020204" pitchFamily="34" charset="0"/>
                <a:ea typeface="Calibri" panose="020F0502020204030204" pitchFamily="34" charset="0"/>
                <a:cs typeface="Times New Roman" panose="02020603050405020304" pitchFamily="18" charset="0"/>
              </a:rPr>
              <a:t>por Arthur </a:t>
            </a:r>
            <a:r>
              <a:rPr lang="es-ES" sz="4500" dirty="0" err="1" smtClean="0">
                <a:latin typeface="Arial" panose="020B0604020202020204" pitchFamily="34" charset="0"/>
                <a:ea typeface="Calibri" panose="020F0502020204030204" pitchFamily="34" charset="0"/>
                <a:cs typeface="Times New Roman" panose="02020603050405020304" pitchFamily="18" charset="0"/>
              </a:rPr>
              <a:t>Cronquist</a:t>
            </a:r>
            <a:r>
              <a:rPr lang="es-ES" sz="4500" dirty="0" smtClean="0">
                <a:latin typeface="Arial" panose="020B0604020202020204" pitchFamily="34" charset="0"/>
                <a:ea typeface="Calibri" panose="020F0502020204030204" pitchFamily="34" charset="0"/>
                <a:cs typeface="Times New Roman" panose="02020603050405020304" pitchFamily="18" charset="0"/>
              </a:rPr>
              <a:t> en </a:t>
            </a:r>
            <a:r>
              <a:rPr lang="es-ES" sz="4500" dirty="0">
                <a:latin typeface="Arial" panose="020B0604020202020204" pitchFamily="34" charset="0"/>
                <a:ea typeface="Calibri" panose="020F0502020204030204" pitchFamily="34" charset="0"/>
                <a:cs typeface="Times New Roman" panose="02020603050405020304" pitchFamily="18" charset="0"/>
              </a:rPr>
              <a:t>sus textos: </a:t>
            </a:r>
            <a:r>
              <a:rPr lang="es-ES" sz="4500" dirty="0" smtClean="0">
                <a:latin typeface="Arial" panose="020B0604020202020204" pitchFamily="34" charset="0"/>
                <a:ea typeface="Calibri" panose="020F0502020204030204" pitchFamily="34" charset="0"/>
                <a:cs typeface="Times New Roman" panose="02020603050405020304" pitchFamily="18" charset="0"/>
              </a:rPr>
              <a:t>en </a:t>
            </a:r>
            <a:r>
              <a:rPr lang="es-ES" sz="4500" dirty="0">
                <a:latin typeface="Arial" panose="020B0604020202020204" pitchFamily="34" charset="0"/>
                <a:ea typeface="Calibri" panose="020F0502020204030204" pitchFamily="34" charset="0"/>
                <a:cs typeface="Times New Roman" panose="02020603050405020304" pitchFamily="18" charset="0"/>
              </a:rPr>
              <a:t>1988. </a:t>
            </a:r>
            <a:endParaRPr lang="es-ES" sz="4500" dirty="0">
              <a:latin typeface="Calibri" panose="020F0502020204030204" pitchFamily="34" charset="0"/>
              <a:ea typeface="Calibri" panose="020F0502020204030204" pitchFamily="34" charset="0"/>
              <a:cs typeface="Times New Roman" panose="02020603050405020304" pitchFamily="18" charset="0"/>
            </a:endParaRPr>
          </a:p>
          <a:p>
            <a:pPr marL="685800" indent="-685800" algn="just">
              <a:lnSpc>
                <a:spcPct val="150000"/>
              </a:lnSpc>
              <a:spcAft>
                <a:spcPts val="800"/>
              </a:spcAft>
              <a:buFont typeface="Arial" panose="020B0604020202020204" pitchFamily="34" charset="0"/>
              <a:buChar char="•"/>
            </a:pPr>
            <a:r>
              <a:rPr lang="es-ES" sz="4500" dirty="0">
                <a:latin typeface="Arial" panose="020B0604020202020204" pitchFamily="34" charset="0"/>
                <a:ea typeface="Calibri" panose="020F0502020204030204" pitchFamily="34" charset="0"/>
                <a:cs typeface="Times New Roman" panose="02020603050405020304" pitchFamily="18" charset="0"/>
              </a:rPr>
              <a:t>El sistema llama a las angiospermas </a:t>
            </a:r>
            <a:r>
              <a:rPr lang="es-ES" sz="4500" dirty="0" err="1" smtClean="0">
                <a:latin typeface="Arial" panose="020B0604020202020204" pitchFamily="34" charset="0"/>
                <a:ea typeface="Calibri" panose="020F0502020204030204" pitchFamily="34" charset="0"/>
                <a:cs typeface="Times New Roman" panose="02020603050405020304" pitchFamily="18" charset="0"/>
              </a:rPr>
              <a:t>Magnoliophyta</a:t>
            </a:r>
            <a:r>
              <a:rPr lang="es-ES" sz="4500" dirty="0" smtClean="0">
                <a:latin typeface="Arial" panose="020B0604020202020204" pitchFamily="34" charset="0"/>
                <a:ea typeface="Calibri" panose="020F0502020204030204" pitchFamily="34" charset="0"/>
                <a:cs typeface="Times New Roman" panose="02020603050405020304" pitchFamily="18" charset="0"/>
              </a:rPr>
              <a:t>, taxón </a:t>
            </a:r>
            <a:r>
              <a:rPr lang="es-ES" sz="4500" dirty="0" err="1" smtClean="0">
                <a:latin typeface="Arial" panose="020B0604020202020204" pitchFamily="34" charset="0"/>
                <a:ea typeface="Calibri" panose="020F0502020204030204" pitchFamily="34" charset="0"/>
                <a:cs typeface="Times New Roman" panose="02020603050405020304" pitchFamily="18" charset="0"/>
              </a:rPr>
              <a:t>Arubicado</a:t>
            </a:r>
            <a:r>
              <a:rPr lang="es-ES" sz="4500" dirty="0" smtClean="0">
                <a:latin typeface="Arial" panose="020B0604020202020204" pitchFamily="34" charset="0"/>
                <a:ea typeface="Calibri" panose="020F0502020204030204" pitchFamily="34" charset="0"/>
                <a:cs typeface="Times New Roman" panose="02020603050405020304" pitchFamily="18" charset="0"/>
              </a:rPr>
              <a:t> </a:t>
            </a:r>
            <a:r>
              <a:rPr lang="es-ES" sz="4500" dirty="0">
                <a:latin typeface="Arial" panose="020B0604020202020204" pitchFamily="34" charset="0"/>
                <a:ea typeface="Calibri" panose="020F0502020204030204" pitchFamily="34" charset="0"/>
                <a:cs typeface="Times New Roman" panose="02020603050405020304" pitchFamily="18" charset="0"/>
              </a:rPr>
              <a:t>en la </a:t>
            </a:r>
            <a:r>
              <a:rPr lang="es-ES" sz="4500" dirty="0" smtClean="0">
                <a:latin typeface="Arial" panose="020B0604020202020204" pitchFamily="34" charset="0"/>
                <a:ea typeface="Calibri" panose="020F0502020204030204" pitchFamily="34" charset="0"/>
                <a:cs typeface="Times New Roman" panose="02020603050405020304" pitchFamily="18" charset="0"/>
              </a:rPr>
              <a:t>categoría taxonómica de </a:t>
            </a:r>
            <a:r>
              <a:rPr lang="es-ES" sz="4500" dirty="0">
                <a:latin typeface="Arial" panose="020B0604020202020204" pitchFamily="34" charset="0"/>
                <a:ea typeface="Calibri" panose="020F0502020204030204" pitchFamily="34" charset="0"/>
                <a:cs typeface="Times New Roman" panose="02020603050405020304" pitchFamily="18" charset="0"/>
              </a:rPr>
              <a:t>División.  Luego  divide  dicho  taxón  en  dos  extensas  clases:  </a:t>
            </a:r>
            <a:r>
              <a:rPr lang="es-ES" sz="4500" dirty="0" err="1" smtClean="0">
                <a:latin typeface="Arial" panose="020B0604020202020204" pitchFamily="34" charset="0"/>
                <a:ea typeface="Calibri" panose="020F0502020204030204" pitchFamily="34" charset="0"/>
                <a:cs typeface="Times New Roman" panose="02020603050405020304" pitchFamily="18" charset="0"/>
              </a:rPr>
              <a:t>Liliopsida</a:t>
            </a:r>
            <a:r>
              <a:rPr lang="es-ES" sz="4500" dirty="0" smtClean="0">
                <a:latin typeface="Arial" panose="020B0604020202020204" pitchFamily="34" charset="0"/>
                <a:ea typeface="Calibri" panose="020F0502020204030204" pitchFamily="34" charset="0"/>
                <a:cs typeface="Times New Roman" panose="02020603050405020304" pitchFamily="18" charset="0"/>
              </a:rPr>
              <a:t> (cuya  </a:t>
            </a:r>
            <a:r>
              <a:rPr lang="es-ES" sz="4500" dirty="0">
                <a:latin typeface="Arial" panose="020B0604020202020204" pitchFamily="34" charset="0"/>
                <a:ea typeface="Calibri" panose="020F0502020204030204" pitchFamily="34" charset="0"/>
                <a:cs typeface="Times New Roman" panose="02020603050405020304" pitchFamily="18" charset="0"/>
              </a:rPr>
              <a:t>circunscripción coincide con lo que conocemos como monocotiledóneas) </a:t>
            </a:r>
            <a:r>
              <a:rPr lang="es-ES" sz="4500" dirty="0" smtClean="0">
                <a:latin typeface="Arial" panose="020B0604020202020204" pitchFamily="34" charset="0"/>
                <a:ea typeface="Calibri" panose="020F0502020204030204" pitchFamily="34" charset="0"/>
                <a:cs typeface="Times New Roman" panose="02020603050405020304" pitchFamily="18" charset="0"/>
              </a:rPr>
              <a:t>y Magnoliopsida (cuya </a:t>
            </a:r>
            <a:r>
              <a:rPr lang="es-ES" sz="4500" dirty="0">
                <a:latin typeface="Arial" panose="020B0604020202020204" pitchFamily="34" charset="0"/>
                <a:ea typeface="Calibri" panose="020F0502020204030204" pitchFamily="34" charset="0"/>
                <a:cs typeface="Times New Roman" panose="02020603050405020304" pitchFamily="18" charset="0"/>
              </a:rPr>
              <a:t>circunscripción coincide con lo que conocemos como dicotiledóneas).</a:t>
            </a:r>
            <a:endParaRPr lang="es-ES" sz="4500" dirty="0">
              <a:latin typeface="Calibri" panose="020F0502020204030204" pitchFamily="34" charset="0"/>
              <a:ea typeface="Calibri" panose="020F0502020204030204" pitchFamily="34" charset="0"/>
              <a:cs typeface="Times New Roman" panose="02020603050405020304" pitchFamily="18" charset="0"/>
            </a:endParaRPr>
          </a:p>
          <a:p>
            <a:pPr marL="342900" indent="-342900">
              <a:buFont typeface="Arial" panose="020B0604020202020204" pitchFamily="34" charset="0"/>
              <a:buChar char="•"/>
            </a:pPr>
            <a:endParaRPr lang="es-ES" dirty="0"/>
          </a:p>
        </p:txBody>
      </p:sp>
      <p:pic>
        <p:nvPicPr>
          <p:cNvPr id="4" name="Imagen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56896" y="260588"/>
            <a:ext cx="3807440" cy="1903720"/>
          </a:xfrm>
          <a:prstGeom prst="rect">
            <a:avLst/>
          </a:prstGeom>
        </p:spPr>
      </p:pic>
    </p:spTree>
    <p:extLst>
      <p:ext uri="{BB962C8B-B14F-4D97-AF65-F5344CB8AC3E}">
        <p14:creationId xmlns:p14="http://schemas.microsoft.com/office/powerpoint/2010/main" val="2166584787"/>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stretch>
            <a:fillRect/>
          </a:stretch>
        </p:blipFill>
        <p:spPr>
          <a:xfrm>
            <a:off x="815890" y="832169"/>
            <a:ext cx="5025352" cy="5172845"/>
          </a:xfrm>
          <a:prstGeom prst="rect">
            <a:avLst/>
          </a:prstGeom>
        </p:spPr>
      </p:pic>
      <p:pic>
        <p:nvPicPr>
          <p:cNvPr id="3" name="Imagen 2"/>
          <p:cNvPicPr>
            <a:picLocks noChangeAspect="1"/>
          </p:cNvPicPr>
          <p:nvPr/>
        </p:nvPicPr>
        <p:blipFill>
          <a:blip r:embed="rId3"/>
          <a:stretch>
            <a:fillRect/>
          </a:stretch>
        </p:blipFill>
        <p:spPr>
          <a:xfrm>
            <a:off x="6032310" y="832169"/>
            <a:ext cx="5281684" cy="5172845"/>
          </a:xfrm>
          <a:prstGeom prst="rect">
            <a:avLst/>
          </a:prstGeom>
        </p:spPr>
      </p:pic>
    </p:spTree>
    <p:extLst>
      <p:ext uri="{BB962C8B-B14F-4D97-AF65-F5344CB8AC3E}">
        <p14:creationId xmlns:p14="http://schemas.microsoft.com/office/powerpoint/2010/main" val="1840481305"/>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91318" y="354841"/>
            <a:ext cx="11191165" cy="5964072"/>
          </a:xfrm>
          <a:prstGeom prst="rect">
            <a:avLst/>
          </a:prstGeom>
        </p:spPr>
      </p:pic>
    </p:spTree>
    <p:extLst>
      <p:ext uri="{BB962C8B-B14F-4D97-AF65-F5344CB8AC3E}">
        <p14:creationId xmlns:p14="http://schemas.microsoft.com/office/powerpoint/2010/main" val="44317936"/>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423082" y="1871131"/>
            <a:ext cx="11586948" cy="5389478"/>
          </a:xfrm>
        </p:spPr>
        <p:txBody>
          <a:bodyPr/>
          <a:lstStyle/>
          <a:p>
            <a:pPr algn="l">
              <a:lnSpc>
                <a:spcPct val="150000"/>
              </a:lnSpc>
              <a:spcAft>
                <a:spcPts val="800"/>
              </a:spcAft>
            </a:pPr>
            <a:r>
              <a:rPr lang="es-ES" sz="2800" dirty="0" smtClean="0">
                <a:latin typeface="Arial" panose="020B0604020202020204" pitchFamily="34" charset="0"/>
                <a:ea typeface="Calibri" panose="020F0502020204030204" pitchFamily="34" charset="0"/>
                <a:cs typeface="Times New Roman" panose="02020603050405020304" pitchFamily="18" charset="0"/>
              </a:rPr>
              <a:t>Los </a:t>
            </a:r>
            <a:r>
              <a:rPr lang="es-ES" sz="2800" dirty="0">
                <a:latin typeface="Arial" panose="020B0604020202020204" pitchFamily="34" charset="0"/>
                <a:ea typeface="Calibri" panose="020F0502020204030204" pitchFamily="34" charset="0"/>
                <a:cs typeface="Times New Roman" panose="02020603050405020304" pitchFamily="18" charset="0"/>
              </a:rPr>
              <a:t>haces conductores son colaterales cerrados, donde el xilema y el floema se encuentran superpuestos sin tejido </a:t>
            </a:r>
            <a:r>
              <a:rPr lang="es-ES" sz="2800" dirty="0" err="1">
                <a:latin typeface="Arial" panose="020B0604020202020204" pitchFamily="34" charset="0"/>
                <a:ea typeface="Calibri" panose="020F0502020204030204" pitchFamily="34" charset="0"/>
                <a:cs typeface="Times New Roman" panose="02020603050405020304" pitchFamily="18" charset="0"/>
              </a:rPr>
              <a:t>meristemático</a:t>
            </a:r>
            <a:r>
              <a:rPr lang="es-ES" sz="2800" dirty="0">
                <a:latin typeface="Arial" panose="020B0604020202020204" pitchFamily="34" charset="0"/>
                <a:ea typeface="Calibri" panose="020F0502020204030204" pitchFamily="34" charset="0"/>
                <a:cs typeface="Times New Roman" panose="02020603050405020304" pitchFamily="18" charset="0"/>
              </a:rPr>
              <a:t> entre </a:t>
            </a:r>
            <a:r>
              <a:rPr lang="es-ES" sz="2800" dirty="0" smtClean="0">
                <a:latin typeface="Arial" panose="020B0604020202020204" pitchFamily="34" charset="0"/>
                <a:ea typeface="Calibri" panose="020F0502020204030204" pitchFamily="34" charset="0"/>
                <a:cs typeface="Times New Roman" panose="02020603050405020304" pitchFamily="18" charset="0"/>
              </a:rPr>
              <a:t>ellos.</a:t>
            </a:r>
            <a:br>
              <a:rPr lang="es-ES" sz="2800" dirty="0" smtClean="0">
                <a:latin typeface="Arial" panose="020B0604020202020204" pitchFamily="34" charset="0"/>
                <a:ea typeface="Calibri" panose="020F0502020204030204" pitchFamily="34" charset="0"/>
                <a:cs typeface="Times New Roman" panose="02020603050405020304" pitchFamily="18" charset="0"/>
              </a:rPr>
            </a:br>
            <a:r>
              <a:rPr lang="es-ES" sz="2800" dirty="0" smtClean="0">
                <a:latin typeface="Arial" panose="020B0604020202020204" pitchFamily="34" charset="0"/>
                <a:ea typeface="Calibri" panose="020F0502020204030204" pitchFamily="34" charset="0"/>
                <a:cs typeface="Times New Roman" panose="02020603050405020304" pitchFamily="18" charset="0"/>
              </a:rPr>
              <a:t> Los </a:t>
            </a:r>
            <a:r>
              <a:rPr lang="es-ES" sz="2800" dirty="0">
                <a:latin typeface="Arial" panose="020B0604020202020204" pitchFamily="34" charset="0"/>
                <a:ea typeface="Calibri" panose="020F0502020204030204" pitchFamily="34" charset="0"/>
                <a:cs typeface="Times New Roman" panose="02020603050405020304" pitchFamily="18" charset="0"/>
              </a:rPr>
              <a:t>haces se disponen o se sitúan dispersos por toda la sección del tallo, desde el límite externo </a:t>
            </a:r>
            <a:r>
              <a:rPr lang="es-ES" sz="2800" dirty="0" smtClean="0">
                <a:latin typeface="Arial" panose="020B0604020202020204" pitchFamily="34" charset="0"/>
                <a:ea typeface="Calibri" panose="020F0502020204030204" pitchFamily="34" charset="0"/>
                <a:cs typeface="Times New Roman" panose="02020603050405020304" pitchFamily="18" charset="0"/>
              </a:rPr>
              <a:t>hasta </a:t>
            </a:r>
            <a:r>
              <a:rPr lang="es-ES" sz="2800" dirty="0">
                <a:latin typeface="Arial" panose="020B0604020202020204" pitchFamily="34" charset="0"/>
                <a:ea typeface="Calibri" panose="020F0502020204030204" pitchFamily="34" charset="0"/>
                <a:cs typeface="Times New Roman" panose="02020603050405020304" pitchFamily="18" charset="0"/>
              </a:rPr>
              <a:t>la zona central del tallo.  </a:t>
            </a:r>
            <a:r>
              <a:rPr lang="es-ES" sz="2800" dirty="0" smtClean="0">
                <a:latin typeface="Arial" panose="020B0604020202020204" pitchFamily="34" charset="0"/>
                <a:ea typeface="Calibri" panose="020F0502020204030204" pitchFamily="34" charset="0"/>
                <a:cs typeface="Times New Roman" panose="02020603050405020304" pitchFamily="18" charset="0"/>
              </a:rPr>
              <a:t/>
            </a:r>
            <a:br>
              <a:rPr lang="es-ES" sz="2800" dirty="0" smtClean="0">
                <a:latin typeface="Arial" panose="020B0604020202020204" pitchFamily="34" charset="0"/>
                <a:ea typeface="Calibri" panose="020F0502020204030204" pitchFamily="34" charset="0"/>
                <a:cs typeface="Times New Roman" panose="02020603050405020304" pitchFamily="18" charset="0"/>
              </a:rPr>
            </a:br>
            <a:r>
              <a:rPr lang="es-ES" sz="2800" dirty="0" smtClean="0">
                <a:latin typeface="Arial" panose="020B0604020202020204" pitchFamily="34" charset="0"/>
                <a:ea typeface="Calibri" panose="020F0502020204030204" pitchFamily="34" charset="0"/>
                <a:cs typeface="Times New Roman" panose="02020603050405020304" pitchFamily="18" charset="0"/>
              </a:rPr>
              <a:t>Los </a:t>
            </a:r>
            <a:r>
              <a:rPr lang="es-ES" sz="2800" dirty="0">
                <a:latin typeface="Arial" panose="020B0604020202020204" pitchFamily="34" charset="0"/>
                <a:ea typeface="Calibri" panose="020F0502020204030204" pitchFamily="34" charset="0"/>
                <a:cs typeface="Times New Roman" panose="02020603050405020304" pitchFamily="18" charset="0"/>
              </a:rPr>
              <a:t>haces se encuentran rodeados por vainas de tejido </a:t>
            </a:r>
            <a:r>
              <a:rPr lang="es-ES" sz="2800" dirty="0" err="1">
                <a:latin typeface="Arial" panose="020B0604020202020204" pitchFamily="34" charset="0"/>
                <a:ea typeface="Calibri" panose="020F0502020204030204" pitchFamily="34" charset="0"/>
                <a:cs typeface="Times New Roman" panose="02020603050405020304" pitchFamily="18" charset="0"/>
              </a:rPr>
              <a:t>esclerenquimático</a:t>
            </a:r>
            <a:r>
              <a:rPr lang="es-ES" sz="2800" dirty="0">
                <a:latin typeface="Arial" panose="020B0604020202020204" pitchFamily="34" charset="0"/>
                <a:ea typeface="Calibri" panose="020F0502020204030204" pitchFamily="34" charset="0"/>
                <a:cs typeface="Times New Roman" panose="02020603050405020304" pitchFamily="18" charset="0"/>
              </a:rPr>
              <a:t>, que pueden variar en su grosor, ofreciendo </a:t>
            </a:r>
            <a:r>
              <a:rPr lang="es-ES" sz="2800" dirty="0" smtClean="0">
                <a:latin typeface="Arial" panose="020B0604020202020204" pitchFamily="34" charset="0"/>
                <a:ea typeface="Calibri" panose="020F0502020204030204" pitchFamily="34" charset="0"/>
                <a:cs typeface="Times New Roman" panose="02020603050405020304" pitchFamily="18" charset="0"/>
              </a:rPr>
              <a:t>al tallo solidez .</a:t>
            </a:r>
            <a:br>
              <a:rPr lang="es-ES" sz="2800" dirty="0" smtClean="0">
                <a:latin typeface="Arial" panose="020B0604020202020204" pitchFamily="34" charset="0"/>
                <a:ea typeface="Calibri" panose="020F0502020204030204" pitchFamily="34" charset="0"/>
                <a:cs typeface="Times New Roman" panose="02020603050405020304" pitchFamily="18" charset="0"/>
              </a:rPr>
            </a:br>
            <a:r>
              <a:rPr lang="es-ES" sz="2000" dirty="0">
                <a:solidFill>
                  <a:schemeClr val="tx1"/>
                </a:solidFill>
                <a:latin typeface="Arial" panose="020B0604020202020204" pitchFamily="34" charset="0"/>
                <a:ea typeface="Calibri" panose="020F0502020204030204" pitchFamily="34" charset="0"/>
              </a:rPr>
              <a:t>Tejidos conductores, Xilema y Floema en corte transversal del tallo de </a:t>
            </a:r>
            <a:r>
              <a:rPr lang="es-ES" sz="2000" b="1" i="1" dirty="0" err="1">
                <a:solidFill>
                  <a:schemeClr val="tx1"/>
                </a:solidFill>
                <a:latin typeface="Arial" panose="020B0604020202020204" pitchFamily="34" charset="0"/>
                <a:ea typeface="Calibri" panose="020F0502020204030204" pitchFamily="34" charset="0"/>
              </a:rPr>
              <a:t>Urochloa</a:t>
            </a:r>
            <a:r>
              <a:rPr lang="es-ES" sz="2000" b="1" i="1" dirty="0">
                <a:solidFill>
                  <a:schemeClr val="tx1"/>
                </a:solidFill>
                <a:latin typeface="Arial" panose="020B0604020202020204" pitchFamily="34" charset="0"/>
                <a:ea typeface="Calibri" panose="020F0502020204030204" pitchFamily="34" charset="0"/>
              </a:rPr>
              <a:t> máxima</a:t>
            </a:r>
            <a:r>
              <a:rPr lang="es-ES" sz="2000" b="1" dirty="0">
                <a:solidFill>
                  <a:schemeClr val="tx1"/>
                </a:solidFill>
                <a:latin typeface="Arial" panose="020B0604020202020204" pitchFamily="34" charset="0"/>
                <a:ea typeface="Calibri" panose="020F0502020204030204" pitchFamily="34" charset="0"/>
              </a:rPr>
              <a:t> </a:t>
            </a:r>
            <a:r>
              <a:rPr lang="es-ES" sz="2000" b="1" dirty="0" err="1" smtClean="0">
                <a:solidFill>
                  <a:schemeClr val="tx1"/>
                </a:solidFill>
                <a:latin typeface="Arial" panose="020B0604020202020204" pitchFamily="34" charset="0"/>
                <a:ea typeface="Calibri" panose="020F0502020204030204" pitchFamily="34" charset="0"/>
              </a:rPr>
              <a:t>Jacq</a:t>
            </a:r>
            <a:r>
              <a:rPr lang="es-ES" sz="2000" b="1" dirty="0" smtClean="0">
                <a:solidFill>
                  <a:schemeClr val="tx1"/>
                </a:solidFill>
                <a:latin typeface="Arial" panose="020B0604020202020204" pitchFamily="34" charset="0"/>
                <a:ea typeface="Calibri" panose="020F0502020204030204" pitchFamily="34" charset="0"/>
              </a:rPr>
              <a:t>. </a:t>
            </a:r>
            <a:r>
              <a:rPr lang="es-ES" sz="2000" dirty="0" err="1" smtClean="0">
                <a:solidFill>
                  <a:schemeClr val="tx1"/>
                </a:solidFill>
                <a:latin typeface="Arial" panose="020B0604020202020204" pitchFamily="34" charset="0"/>
                <a:ea typeface="Calibri" panose="020F0502020204030204" pitchFamily="34" charset="0"/>
              </a:rPr>
              <a:t>Poaceae</a:t>
            </a:r>
            <a:r>
              <a:rPr lang="es-ES" sz="2000" b="1" dirty="0" smtClean="0">
                <a:solidFill>
                  <a:schemeClr val="tx1"/>
                </a:solidFill>
                <a:latin typeface="Arial" panose="020B0604020202020204" pitchFamily="34" charset="0"/>
                <a:ea typeface="Calibri" panose="020F0502020204030204" pitchFamily="34" charset="0"/>
              </a:rPr>
              <a:t> .</a:t>
            </a:r>
            <a:r>
              <a:rPr lang="es-ES" sz="4800" dirty="0">
                <a:latin typeface="Arial" panose="020B0604020202020204" pitchFamily="34" charset="0"/>
                <a:ea typeface="Calibri" panose="020F0502020204030204" pitchFamily="34" charset="0"/>
              </a:rPr>
              <a:t> </a:t>
            </a:r>
            <a:r>
              <a:rPr lang="es-ES" sz="2000" dirty="0">
                <a:latin typeface="Arial" panose="020B0604020202020204" pitchFamily="34" charset="0"/>
                <a:ea typeface="Calibri" panose="020F0502020204030204" pitchFamily="34" charset="0"/>
              </a:rPr>
              <a:t>Pérez, K. (2021) </a:t>
            </a:r>
            <a:r>
              <a:rPr lang="es-ES" sz="2000" dirty="0">
                <a:latin typeface="Calibri" panose="020F0502020204030204" pitchFamily="34" charset="0"/>
                <a:ea typeface="Calibri" panose="020F0502020204030204" pitchFamily="34" charset="0"/>
                <a:cs typeface="Times New Roman" panose="02020603050405020304" pitchFamily="18" charset="0"/>
              </a:rPr>
              <a:t/>
            </a:r>
            <a:br>
              <a:rPr lang="es-ES" sz="2000" dirty="0">
                <a:latin typeface="Calibri" panose="020F0502020204030204" pitchFamily="34" charset="0"/>
                <a:ea typeface="Calibri" panose="020F0502020204030204" pitchFamily="34" charset="0"/>
                <a:cs typeface="Times New Roman" panose="02020603050405020304" pitchFamily="18" charset="0"/>
              </a:rPr>
            </a:br>
            <a:endParaRPr lang="es-ES" sz="2000" dirty="0"/>
          </a:p>
        </p:txBody>
      </p:sp>
      <p:sp>
        <p:nvSpPr>
          <p:cNvPr id="3" name="Subtítulo 2"/>
          <p:cNvSpPr>
            <a:spLocks noGrp="1"/>
          </p:cNvSpPr>
          <p:nvPr>
            <p:ph type="subTitle" idx="1"/>
          </p:nvPr>
        </p:nvSpPr>
        <p:spPr>
          <a:xfrm>
            <a:off x="3238309" y="4380928"/>
            <a:ext cx="6815669" cy="1320802"/>
          </a:xfrm>
        </p:spPr>
        <p:txBody>
          <a:bodyPr/>
          <a:lstStyle/>
          <a:p>
            <a:endParaRPr lang="es-ES" dirty="0"/>
          </a:p>
        </p:txBody>
      </p:sp>
    </p:spTree>
    <p:extLst>
      <p:ext uri="{BB962C8B-B14F-4D97-AF65-F5344CB8AC3E}">
        <p14:creationId xmlns:p14="http://schemas.microsoft.com/office/powerpoint/2010/main" val="2120920484"/>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8865" y="709685"/>
            <a:ext cx="10536071" cy="5431808"/>
          </a:xfrm>
          <a:prstGeom prst="rect">
            <a:avLst/>
          </a:prstGeom>
        </p:spPr>
      </p:pic>
    </p:spTree>
    <p:extLst>
      <p:ext uri="{BB962C8B-B14F-4D97-AF65-F5344CB8AC3E}">
        <p14:creationId xmlns:p14="http://schemas.microsoft.com/office/powerpoint/2010/main" val="2619453542"/>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59809" y="750627"/>
            <a:ext cx="10522424" cy="5445457"/>
          </a:xfrm>
          <a:prstGeom prst="rect">
            <a:avLst/>
          </a:prstGeom>
        </p:spPr>
      </p:pic>
    </p:spTree>
    <p:extLst>
      <p:ext uri="{BB962C8B-B14F-4D97-AF65-F5344CB8AC3E}">
        <p14:creationId xmlns:p14="http://schemas.microsoft.com/office/powerpoint/2010/main" val="3789778161"/>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0794" y="777102"/>
            <a:ext cx="4740322" cy="5282503"/>
          </a:xfrm>
          <a:prstGeom prst="rect">
            <a:avLst/>
          </a:prstGeom>
        </p:spPr>
      </p:pic>
      <p:pic>
        <p:nvPicPr>
          <p:cNvPr id="3" name="Imagen 2"/>
          <p:cNvPicPr>
            <a:picLocks noChangeAspect="1"/>
          </p:cNvPicPr>
          <p:nvPr/>
        </p:nvPicPr>
        <p:blipFill>
          <a:blip r:embed="rId3"/>
          <a:stretch>
            <a:fillRect/>
          </a:stretch>
        </p:blipFill>
        <p:spPr>
          <a:xfrm>
            <a:off x="5872081" y="777101"/>
            <a:ext cx="5414617" cy="5282503"/>
          </a:xfrm>
          <a:prstGeom prst="rect">
            <a:avLst/>
          </a:prstGeom>
        </p:spPr>
      </p:pic>
    </p:spTree>
    <p:extLst>
      <p:ext uri="{BB962C8B-B14F-4D97-AF65-F5344CB8AC3E}">
        <p14:creationId xmlns:p14="http://schemas.microsoft.com/office/powerpoint/2010/main" val="1182636532"/>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122830" y="1514901"/>
            <a:ext cx="11832609" cy="1187356"/>
          </a:xfrm>
        </p:spPr>
        <p:txBody>
          <a:bodyPr/>
          <a:lstStyle/>
          <a:p>
            <a:pPr algn="l">
              <a:lnSpc>
                <a:spcPct val="150000"/>
              </a:lnSpc>
              <a:spcAft>
                <a:spcPts val="800"/>
              </a:spcAft>
            </a:pPr>
            <a:r>
              <a:rPr lang="es-ES" sz="4400" b="1" dirty="0" smtClean="0">
                <a:latin typeface="Arial" panose="020B0604020202020204" pitchFamily="34" charset="0"/>
                <a:ea typeface="Calibri" panose="020F0502020204030204" pitchFamily="34" charset="0"/>
                <a:cs typeface="Times New Roman" panose="02020603050405020304" pitchFamily="18" charset="0"/>
              </a:rPr>
              <a:t>HOJA</a:t>
            </a:r>
            <a:r>
              <a:rPr lang="es-ES" sz="4400" dirty="0" smtClean="0">
                <a:latin typeface="Calibri" panose="020F0502020204030204" pitchFamily="34" charset="0"/>
                <a:ea typeface="Calibri" panose="020F0502020204030204" pitchFamily="34" charset="0"/>
                <a:cs typeface="Times New Roman" panose="02020603050405020304" pitchFamily="18" charset="0"/>
              </a:rPr>
              <a:t>: </a:t>
            </a:r>
            <a:r>
              <a:rPr lang="es-ES" sz="4400" b="1" dirty="0" smtClean="0">
                <a:latin typeface="Arial" panose="020B0604020202020204" pitchFamily="34" charset="0"/>
                <a:ea typeface="Calibri" panose="020F0502020204030204" pitchFamily="34" charset="0"/>
              </a:rPr>
              <a:t>Constitución </a:t>
            </a:r>
            <a:r>
              <a:rPr lang="es-ES" sz="4400" b="1" dirty="0">
                <a:latin typeface="Arial" panose="020B0604020202020204" pitchFamily="34" charset="0"/>
                <a:ea typeface="Calibri" panose="020F0502020204030204" pitchFamily="34" charset="0"/>
              </a:rPr>
              <a:t>anatómica </a:t>
            </a:r>
            <a:r>
              <a:rPr lang="es-ES" sz="4400" b="1" dirty="0" err="1" smtClean="0">
                <a:latin typeface="Arial" panose="020B0604020202020204" pitchFamily="34" charset="0"/>
                <a:ea typeface="Calibri" panose="020F0502020204030204" pitchFamily="34" charset="0"/>
              </a:rPr>
              <a:t>isolateral</a:t>
            </a:r>
            <a:r>
              <a:rPr lang="es-ES" sz="4400" b="1" dirty="0" smtClean="0">
                <a:latin typeface="Arial" panose="020B0604020202020204" pitchFamily="34" charset="0"/>
                <a:ea typeface="Calibri" panose="020F0502020204030204" pitchFamily="34" charset="0"/>
              </a:rPr>
              <a:t>. </a:t>
            </a:r>
            <a:endParaRPr lang="es-ES" sz="4400" dirty="0"/>
          </a:p>
        </p:txBody>
      </p:sp>
      <p:sp>
        <p:nvSpPr>
          <p:cNvPr id="3" name="Subtítulo 2"/>
          <p:cNvSpPr>
            <a:spLocks noGrp="1"/>
          </p:cNvSpPr>
          <p:nvPr>
            <p:ph type="subTitle" idx="1"/>
          </p:nvPr>
        </p:nvSpPr>
        <p:spPr>
          <a:xfrm>
            <a:off x="395785" y="3657596"/>
            <a:ext cx="11559653" cy="2988863"/>
          </a:xfrm>
        </p:spPr>
        <p:txBody>
          <a:bodyPr>
            <a:normAutofit lnSpcReduction="10000"/>
          </a:bodyPr>
          <a:lstStyle/>
          <a:p>
            <a:r>
              <a:rPr lang="es-ES" sz="2800" dirty="0" smtClean="0">
                <a:latin typeface="Arial" panose="020B0604020202020204" pitchFamily="34" charset="0"/>
                <a:ea typeface="Calibri" panose="020F0502020204030204" pitchFamily="34" charset="0"/>
              </a:rPr>
              <a:t>Se </a:t>
            </a:r>
            <a:r>
              <a:rPr lang="es-ES" sz="2800" dirty="0">
                <a:latin typeface="Arial" panose="020B0604020202020204" pitchFamily="34" charset="0"/>
                <a:ea typeface="Calibri" panose="020F0502020204030204" pitchFamily="34" charset="0"/>
              </a:rPr>
              <a:t>disponen </a:t>
            </a:r>
            <a:r>
              <a:rPr lang="es-ES" sz="2800" dirty="0" smtClean="0">
                <a:latin typeface="Arial" panose="020B0604020202020204" pitchFamily="34" charset="0"/>
                <a:ea typeface="Calibri" panose="020F0502020204030204" pitchFamily="34" charset="0"/>
              </a:rPr>
              <a:t>en </a:t>
            </a:r>
            <a:r>
              <a:rPr lang="es-ES" sz="2800" dirty="0">
                <a:latin typeface="Arial" panose="020B0604020202020204" pitchFamily="34" charset="0"/>
                <a:ea typeface="Calibri" panose="020F0502020204030204" pitchFamily="34" charset="0"/>
              </a:rPr>
              <a:t>un plano vertical, recibiendo los rayos luminosos por ambos lados de las láminas foliares. De esta forma </a:t>
            </a:r>
            <a:r>
              <a:rPr lang="es-ES" sz="2800" dirty="0" smtClean="0">
                <a:latin typeface="Arial" panose="020B0604020202020204" pitchFamily="34" charset="0"/>
                <a:ea typeface="Calibri" panose="020F0502020204030204" pitchFamily="34" charset="0"/>
              </a:rPr>
              <a:t>anatómicamente </a:t>
            </a:r>
            <a:r>
              <a:rPr lang="es-ES" sz="2800" dirty="0">
                <a:latin typeface="Arial" panose="020B0604020202020204" pitchFamily="34" charset="0"/>
                <a:ea typeface="Calibri" panose="020F0502020204030204" pitchFamily="34" charset="0"/>
              </a:rPr>
              <a:t>se desarrollan los mismos tejidos hacia ambos lados de la hoja  por lo que  no se distinguen el haz y el envés.  Ambas epidermis presentan en su constitución células vivas,  poliédricas, sin espacios intercelulares, cutícula y estomas. </a:t>
            </a:r>
            <a:endParaRPr lang="es-ES" sz="2800" dirty="0" smtClean="0">
              <a:latin typeface="Arial" panose="020B0604020202020204" pitchFamily="34" charset="0"/>
              <a:ea typeface="Calibri" panose="020F0502020204030204" pitchFamily="34" charset="0"/>
            </a:endParaRPr>
          </a:p>
          <a:p>
            <a:pPr algn="l"/>
            <a:r>
              <a:rPr lang="es-ES" sz="2000" dirty="0" smtClean="0">
                <a:latin typeface="Arial" panose="020B0604020202020204" pitchFamily="34" charset="0"/>
              </a:rPr>
              <a:t>Imagen: </a:t>
            </a:r>
            <a:r>
              <a:rPr lang="es-ES" sz="2000" dirty="0" err="1" smtClean="0">
                <a:latin typeface="Arial" panose="020B0604020202020204" pitchFamily="34" charset="0"/>
              </a:rPr>
              <a:t>Callistemon</a:t>
            </a:r>
            <a:r>
              <a:rPr lang="es-ES" sz="2000" dirty="0" smtClean="0">
                <a:latin typeface="Arial" panose="020B0604020202020204" pitchFamily="34" charset="0"/>
              </a:rPr>
              <a:t> </a:t>
            </a:r>
            <a:r>
              <a:rPr lang="es-ES" sz="2000" dirty="0" err="1" smtClean="0">
                <a:latin typeface="Arial" panose="020B0604020202020204" pitchFamily="34" charset="0"/>
              </a:rPr>
              <a:t>sp</a:t>
            </a:r>
            <a:r>
              <a:rPr lang="es-ES" sz="2000" dirty="0" smtClean="0">
                <a:latin typeface="Arial" panose="020B0604020202020204" pitchFamily="34" charset="0"/>
              </a:rPr>
              <a:t>.</a:t>
            </a:r>
            <a:r>
              <a:rPr lang="es-ES" sz="2000" dirty="0">
                <a:latin typeface="Arial" panose="020B0604020202020204" pitchFamily="34" charset="0"/>
                <a:ea typeface="Calibri" panose="020F0502020204030204" pitchFamily="34" charset="0"/>
              </a:rPr>
              <a:t> Pérez, K. (2021) </a:t>
            </a:r>
            <a:endParaRPr lang="es-ES" sz="2000" dirty="0"/>
          </a:p>
        </p:txBody>
      </p:sp>
    </p:spTree>
    <p:extLst>
      <p:ext uri="{BB962C8B-B14F-4D97-AF65-F5344CB8AC3E}">
        <p14:creationId xmlns:p14="http://schemas.microsoft.com/office/powerpoint/2010/main" val="2143335387"/>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a:blip r:embed="rId2"/>
          <a:stretch>
            <a:fillRect/>
          </a:stretch>
        </p:blipFill>
        <p:spPr>
          <a:xfrm>
            <a:off x="286603" y="327546"/>
            <a:ext cx="11300345" cy="3330050"/>
          </a:xfrm>
          <a:prstGeom prst="rect">
            <a:avLst/>
          </a:prstGeom>
        </p:spPr>
      </p:pic>
      <p:sp>
        <p:nvSpPr>
          <p:cNvPr id="2" name="Título 1"/>
          <p:cNvSpPr>
            <a:spLocks noGrp="1"/>
          </p:cNvSpPr>
          <p:nvPr>
            <p:ph type="ctrTitle"/>
          </p:nvPr>
        </p:nvSpPr>
        <p:spPr/>
        <p:txBody>
          <a:bodyPr/>
          <a:lstStyle/>
          <a:p>
            <a:endParaRPr lang="es-ES" dirty="0"/>
          </a:p>
        </p:txBody>
      </p:sp>
      <p:sp>
        <p:nvSpPr>
          <p:cNvPr id="3" name="Subtítulo 2"/>
          <p:cNvSpPr>
            <a:spLocks noGrp="1"/>
          </p:cNvSpPr>
          <p:nvPr>
            <p:ph type="subTitle" idx="1"/>
          </p:nvPr>
        </p:nvSpPr>
        <p:spPr>
          <a:xfrm>
            <a:off x="286603" y="3657596"/>
            <a:ext cx="11655187" cy="2975215"/>
          </a:xfrm>
        </p:spPr>
        <p:txBody>
          <a:bodyPr>
            <a:normAutofit/>
          </a:bodyPr>
          <a:lstStyle/>
          <a:p>
            <a:pPr algn="l"/>
            <a:r>
              <a:rPr lang="es-ES" sz="2800" dirty="0">
                <a:latin typeface="Arial" panose="020B0604020202020204" pitchFamily="34" charset="0"/>
                <a:ea typeface="Calibri" panose="020F0502020204030204" pitchFamily="34" charset="0"/>
              </a:rPr>
              <a:t>En el </a:t>
            </a:r>
            <a:r>
              <a:rPr lang="es-ES" sz="2800" dirty="0" err="1">
                <a:latin typeface="Arial" panose="020B0604020202020204" pitchFamily="34" charset="0"/>
                <a:ea typeface="Calibri" panose="020F0502020204030204" pitchFamily="34" charset="0"/>
              </a:rPr>
              <a:t>mesófilo</a:t>
            </a:r>
            <a:r>
              <a:rPr lang="es-ES" sz="2800" dirty="0">
                <a:latin typeface="Arial" panose="020B0604020202020204" pitchFamily="34" charset="0"/>
                <a:ea typeface="Calibri" panose="020F0502020204030204" pitchFamily="34" charset="0"/>
              </a:rPr>
              <a:t> en posición </a:t>
            </a:r>
            <a:r>
              <a:rPr lang="es-ES" sz="2800" dirty="0" err="1">
                <a:latin typeface="Arial" panose="020B0604020202020204" pitchFamily="34" charset="0"/>
                <a:ea typeface="Calibri" panose="020F0502020204030204" pitchFamily="34" charset="0"/>
              </a:rPr>
              <a:t>subepidérmica</a:t>
            </a:r>
            <a:r>
              <a:rPr lang="es-ES" sz="2800" dirty="0">
                <a:latin typeface="Arial" panose="020B0604020202020204" pitchFamily="34" charset="0"/>
                <a:ea typeface="Calibri" panose="020F0502020204030204" pitchFamily="34" charset="0"/>
              </a:rPr>
              <a:t>  por los dos lados de la hoja se encuentra el parénquima clorofílico en empalizada con alta concentración de cloroplastos en sus células, se organizan desde una a tres capas de células, muy unidas, sin espacio intercelulares o estos son muy  pequeños, el  número de capas es constante para cada especie. En el centro del </a:t>
            </a:r>
            <a:r>
              <a:rPr lang="es-ES" sz="2800" dirty="0" err="1">
                <a:latin typeface="Arial" panose="020B0604020202020204" pitchFamily="34" charset="0"/>
                <a:ea typeface="Calibri" panose="020F0502020204030204" pitchFamily="34" charset="0"/>
              </a:rPr>
              <a:t>mesofilo</a:t>
            </a:r>
            <a:r>
              <a:rPr lang="es-ES" sz="2800" dirty="0">
                <a:latin typeface="Arial" panose="020B0604020202020204" pitchFamily="34" charset="0"/>
                <a:ea typeface="Calibri" panose="020F0502020204030204" pitchFamily="34" charset="0"/>
              </a:rPr>
              <a:t> se observa parénquima incoloro.</a:t>
            </a:r>
            <a:endParaRPr lang="es-ES" sz="2800" dirty="0"/>
          </a:p>
        </p:txBody>
      </p:sp>
    </p:spTree>
    <p:extLst>
      <p:ext uri="{BB962C8B-B14F-4D97-AF65-F5344CB8AC3E}">
        <p14:creationId xmlns:p14="http://schemas.microsoft.com/office/powerpoint/2010/main" val="1106481122"/>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2513" y="696036"/>
            <a:ext cx="10508777" cy="5486400"/>
          </a:xfrm>
          <a:prstGeom prst="rect">
            <a:avLst/>
          </a:prstGeom>
        </p:spPr>
      </p:pic>
    </p:spTree>
    <p:extLst>
      <p:ext uri="{BB962C8B-B14F-4D97-AF65-F5344CB8AC3E}">
        <p14:creationId xmlns:p14="http://schemas.microsoft.com/office/powerpoint/2010/main" val="1679262635"/>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204716" y="1871131"/>
            <a:ext cx="11805314" cy="2045776"/>
          </a:xfrm>
        </p:spPr>
        <p:txBody>
          <a:bodyPr/>
          <a:lstStyle/>
          <a:p>
            <a:pPr>
              <a:lnSpc>
                <a:spcPct val="150000"/>
              </a:lnSpc>
              <a:spcAft>
                <a:spcPts val="800"/>
              </a:spcAft>
            </a:pPr>
            <a:r>
              <a:rPr lang="es-ES" b="1" dirty="0">
                <a:latin typeface="Arial" panose="020B0604020202020204" pitchFamily="34" charset="0"/>
                <a:ea typeface="Calibri" panose="020F0502020204030204" pitchFamily="34" charset="0"/>
                <a:cs typeface="Times New Roman" panose="02020603050405020304" pitchFamily="18" charset="0"/>
              </a:rPr>
              <a:t>HOJA EN EL MAÍZ</a:t>
            </a:r>
            <a:r>
              <a:rPr lang="es-ES" dirty="0">
                <a:latin typeface="Arial" panose="020B0604020202020204" pitchFamily="34" charset="0"/>
                <a:ea typeface="Calibri" panose="020F0502020204030204" pitchFamily="34" charset="0"/>
                <a:cs typeface="Times New Roman" panose="02020603050405020304" pitchFamily="18" charset="0"/>
              </a:rPr>
              <a:t> </a:t>
            </a:r>
            <a:r>
              <a:rPr lang="es-CU" b="1" dirty="0">
                <a:latin typeface="Arial" panose="020B0604020202020204" pitchFamily="34" charset="0"/>
                <a:ea typeface="Calibri" panose="020F0502020204030204" pitchFamily="34" charset="0"/>
                <a:cs typeface="Times New Roman" panose="02020603050405020304" pitchFamily="18" charset="0"/>
              </a:rPr>
              <a:t>planta c4.</a:t>
            </a:r>
            <a:r>
              <a:rPr lang="es-CU" dirty="0">
                <a:latin typeface="Arial" panose="020B0604020202020204" pitchFamily="34" charset="0"/>
                <a:ea typeface="Calibri" panose="020F0502020204030204" pitchFamily="34" charset="0"/>
                <a:cs typeface="Times New Roman" panose="02020603050405020304" pitchFamily="18" charset="0"/>
              </a:rPr>
              <a:t> </a:t>
            </a:r>
            <a:r>
              <a:rPr lang="es-CU" b="1" dirty="0">
                <a:latin typeface="Arial" panose="020B0604020202020204" pitchFamily="34" charset="0"/>
                <a:ea typeface="Calibri" panose="020F0502020204030204" pitchFamily="34" charset="0"/>
                <a:cs typeface="Times New Roman" panose="02020603050405020304" pitchFamily="18" charset="0"/>
              </a:rPr>
              <a:t>Estructura Kranz.</a:t>
            </a:r>
            <a:r>
              <a:rPr lang="es-ES" sz="4800" dirty="0">
                <a:latin typeface="Calibri" panose="020F0502020204030204" pitchFamily="34" charset="0"/>
                <a:ea typeface="Calibri" panose="020F0502020204030204" pitchFamily="34" charset="0"/>
                <a:cs typeface="Times New Roman" panose="02020603050405020304" pitchFamily="18" charset="0"/>
              </a:rPr>
              <a:t/>
            </a:r>
            <a:br>
              <a:rPr lang="es-ES" sz="4800" dirty="0">
                <a:latin typeface="Calibri" panose="020F0502020204030204" pitchFamily="34" charset="0"/>
                <a:ea typeface="Calibri" panose="020F0502020204030204" pitchFamily="34" charset="0"/>
                <a:cs typeface="Times New Roman" panose="02020603050405020304" pitchFamily="18" charset="0"/>
              </a:rPr>
            </a:br>
            <a:endParaRPr lang="es-ES" dirty="0"/>
          </a:p>
        </p:txBody>
      </p:sp>
      <p:sp>
        <p:nvSpPr>
          <p:cNvPr id="3" name="Subtítulo 2"/>
          <p:cNvSpPr>
            <a:spLocks noGrp="1"/>
          </p:cNvSpPr>
          <p:nvPr>
            <p:ph type="subTitle" idx="1"/>
          </p:nvPr>
        </p:nvSpPr>
        <p:spPr/>
        <p:txBody>
          <a:bodyPr/>
          <a:lstStyle/>
          <a:p>
            <a:endParaRPr lang="es-ES" dirty="0"/>
          </a:p>
        </p:txBody>
      </p:sp>
      <p:pic>
        <p:nvPicPr>
          <p:cNvPr id="4" name="Imagen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83642" y="2552130"/>
            <a:ext cx="7820167" cy="4094329"/>
          </a:xfrm>
          <a:prstGeom prst="rect">
            <a:avLst/>
          </a:prstGeom>
        </p:spPr>
      </p:pic>
    </p:spTree>
    <p:extLst>
      <p:ext uri="{BB962C8B-B14F-4D97-AF65-F5344CB8AC3E}">
        <p14:creationId xmlns:p14="http://schemas.microsoft.com/office/powerpoint/2010/main" val="362890717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2692398" y="1871132"/>
            <a:ext cx="6815669" cy="476284"/>
          </a:xfrm>
        </p:spPr>
        <p:txBody>
          <a:bodyPr/>
          <a:lstStyle/>
          <a:p>
            <a:r>
              <a:rPr lang="es-ES" b="1" dirty="0">
                <a:latin typeface="Arial" panose="020B0604020202020204" pitchFamily="34" charset="0"/>
                <a:ea typeface="Calibri" panose="020F0502020204030204" pitchFamily="34" charset="0"/>
              </a:rPr>
              <a:t>División: </a:t>
            </a:r>
            <a:r>
              <a:rPr lang="es-ES" b="1" dirty="0" err="1">
                <a:latin typeface="Arial" panose="020B0604020202020204" pitchFamily="34" charset="0"/>
                <a:ea typeface="Calibri" panose="020F0502020204030204" pitchFamily="34" charset="0"/>
              </a:rPr>
              <a:t>Magnoliophyta</a:t>
            </a:r>
            <a:endParaRPr lang="es-ES" dirty="0"/>
          </a:p>
        </p:txBody>
      </p:sp>
      <p:sp>
        <p:nvSpPr>
          <p:cNvPr id="3" name="Subtítulo 2"/>
          <p:cNvSpPr>
            <a:spLocks noGrp="1"/>
          </p:cNvSpPr>
          <p:nvPr>
            <p:ph type="subTitle" idx="1"/>
          </p:nvPr>
        </p:nvSpPr>
        <p:spPr/>
        <p:txBody>
          <a:bodyPr/>
          <a:lstStyle/>
          <a:p>
            <a:endParaRPr lang="es-ES" dirty="0"/>
          </a:p>
        </p:txBody>
      </p:sp>
      <p:pic>
        <p:nvPicPr>
          <p:cNvPr id="4" name="Imagen 3"/>
          <p:cNvPicPr/>
          <p:nvPr/>
        </p:nvPicPr>
        <p:blipFill>
          <a:blip r:embed="rId2">
            <a:extLst>
              <a:ext uri="{28A0092B-C50C-407E-A947-70E740481C1C}">
                <a14:useLocalDpi xmlns:a14="http://schemas.microsoft.com/office/drawing/2010/main" val="0"/>
              </a:ext>
            </a:extLst>
          </a:blip>
          <a:srcRect/>
          <a:stretch>
            <a:fillRect/>
          </a:stretch>
        </p:blipFill>
        <p:spPr bwMode="auto">
          <a:xfrm>
            <a:off x="2572285" y="2347416"/>
            <a:ext cx="7055893" cy="2947915"/>
          </a:xfrm>
          <a:prstGeom prst="rect">
            <a:avLst/>
          </a:prstGeom>
          <a:noFill/>
        </p:spPr>
      </p:pic>
    </p:spTree>
    <p:extLst>
      <p:ext uri="{BB962C8B-B14F-4D97-AF65-F5344CB8AC3E}">
        <p14:creationId xmlns:p14="http://schemas.microsoft.com/office/powerpoint/2010/main" val="3447376364"/>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p:txBody>
          <a:bodyPr/>
          <a:lstStyle/>
          <a:p>
            <a:endParaRPr lang="es-ES"/>
          </a:p>
        </p:txBody>
      </p:sp>
      <p:sp>
        <p:nvSpPr>
          <p:cNvPr id="3" name="Subtítulo 2"/>
          <p:cNvSpPr>
            <a:spLocks noGrp="1"/>
          </p:cNvSpPr>
          <p:nvPr>
            <p:ph type="subTitle" idx="1"/>
          </p:nvPr>
        </p:nvSpPr>
        <p:spPr>
          <a:xfrm>
            <a:off x="218364" y="409433"/>
            <a:ext cx="11737075" cy="6264322"/>
          </a:xfrm>
        </p:spPr>
        <p:txBody>
          <a:bodyPr>
            <a:normAutofit/>
          </a:bodyPr>
          <a:lstStyle/>
          <a:p>
            <a:pPr algn="l"/>
            <a:r>
              <a:rPr lang="es-CU" sz="3200" dirty="0">
                <a:latin typeface="Arial" panose="020B0604020202020204" pitchFamily="34" charset="0"/>
                <a:ea typeface="Calibri" panose="020F0502020204030204" pitchFamily="34" charset="0"/>
              </a:rPr>
              <a:t> </a:t>
            </a:r>
            <a:r>
              <a:rPr lang="es-CU" sz="3200" dirty="0" smtClean="0">
                <a:latin typeface="Arial" panose="020B0604020202020204" pitchFamily="34" charset="0"/>
                <a:ea typeface="Calibri" panose="020F0502020204030204" pitchFamily="34" charset="0"/>
              </a:rPr>
              <a:t>“</a:t>
            </a:r>
            <a:r>
              <a:rPr lang="es-CU" sz="3200" dirty="0">
                <a:latin typeface="Arial" panose="020B0604020202020204" pitchFamily="34" charset="0"/>
                <a:ea typeface="Calibri" panose="020F0502020204030204" pitchFamily="34" charset="0"/>
              </a:rPr>
              <a:t>L</a:t>
            </a:r>
            <a:r>
              <a:rPr lang="es-CU" sz="3200" dirty="0" smtClean="0">
                <a:latin typeface="Arial" panose="020B0604020202020204" pitchFamily="34" charset="0"/>
                <a:ea typeface="Calibri" panose="020F0502020204030204" pitchFamily="34" charset="0"/>
              </a:rPr>
              <a:t>as </a:t>
            </a:r>
            <a:r>
              <a:rPr lang="es-CU" sz="3200" dirty="0">
                <a:latin typeface="Arial" panose="020B0604020202020204" pitchFamily="34" charset="0"/>
                <a:ea typeface="Calibri" panose="020F0502020204030204" pitchFamily="34" charset="0"/>
              </a:rPr>
              <a:t>células del mesófilo , en vez de formar parénquima en empalizada y esponjoso, se asocian alrededor de los haces conductores formando una vaina de células grandes,con cloroplastos agrupados en la periferia y con paredes gruesas, atravesadas por numerosos plasmodesmos que las comunican con las células del resto del mesófilo. Rodeando los haces se encuentra otra vaina con células más pequeñas: las células de la vaina.  Este ciclo se descubrió en Gramíneas, como caña de </a:t>
            </a:r>
            <a:r>
              <a:rPr lang="es-CU" sz="3200" dirty="0" smtClean="0">
                <a:latin typeface="Arial" panose="020B0604020202020204" pitchFamily="34" charset="0"/>
                <a:ea typeface="Calibri" panose="020F0502020204030204" pitchFamily="34" charset="0"/>
              </a:rPr>
              <a:t>azúcar </a:t>
            </a:r>
            <a:r>
              <a:rPr lang="es-CU" sz="3200" dirty="0">
                <a:latin typeface="Arial" panose="020B0604020202020204" pitchFamily="34" charset="0"/>
                <a:ea typeface="Calibri" panose="020F0502020204030204" pitchFamily="34" charset="0"/>
              </a:rPr>
              <a:t>y maíz.” (</a:t>
            </a:r>
            <a:r>
              <a:rPr lang="es-ES" sz="3200" dirty="0">
                <a:latin typeface="Arial" panose="020B0604020202020204" pitchFamily="34" charset="0"/>
                <a:ea typeface="Calibri" panose="020F0502020204030204" pitchFamily="34" charset="0"/>
              </a:rPr>
              <a:t> </a:t>
            </a:r>
            <a:r>
              <a:rPr lang="es-ES" sz="3200" dirty="0" err="1">
                <a:latin typeface="Arial" panose="020B0604020202020204" pitchFamily="34" charset="0"/>
                <a:ea typeface="Calibri" panose="020F0502020204030204" pitchFamily="34" charset="0"/>
              </a:rPr>
              <a:t>Zamora,P.N</a:t>
            </a:r>
            <a:r>
              <a:rPr lang="es-ES" sz="3200" dirty="0">
                <a:latin typeface="Arial" panose="020B0604020202020204" pitchFamily="34" charset="0"/>
                <a:ea typeface="Calibri" panose="020F0502020204030204" pitchFamily="34" charset="0"/>
              </a:rPr>
              <a:t>., 2010</a:t>
            </a:r>
            <a:r>
              <a:rPr lang="es-ES" sz="3200" dirty="0" smtClean="0">
                <a:latin typeface="Arial" panose="020B0604020202020204" pitchFamily="34" charset="0"/>
                <a:ea typeface="Calibri" panose="020F0502020204030204" pitchFamily="34" charset="0"/>
              </a:rPr>
              <a:t>)</a:t>
            </a:r>
          </a:p>
          <a:p>
            <a:pPr algn="l">
              <a:lnSpc>
                <a:spcPct val="107000"/>
              </a:lnSpc>
              <a:spcAft>
                <a:spcPts val="800"/>
              </a:spcAft>
            </a:pPr>
            <a:r>
              <a:rPr lang="es-ES" sz="2400" dirty="0">
                <a:latin typeface="Arial" panose="020B0604020202020204" pitchFamily="34" charset="0"/>
                <a:ea typeface="Calibri" panose="020F0502020204030204" pitchFamily="34" charset="0"/>
                <a:cs typeface="Times New Roman" panose="02020603050405020304" pitchFamily="18" charset="0"/>
              </a:rPr>
              <a:t>Tejido parenquimático clorofílico: en corona o de </a:t>
            </a:r>
            <a:r>
              <a:rPr lang="es-ES" sz="2400" dirty="0" err="1" smtClean="0">
                <a:latin typeface="Arial" panose="020B0604020202020204" pitchFamily="34" charset="0"/>
                <a:ea typeface="Calibri" panose="020F0502020204030204" pitchFamily="34" charset="0"/>
                <a:cs typeface="Times New Roman" panose="02020603050405020304" pitchFamily="18" charset="0"/>
              </a:rPr>
              <a:t>Kranz</a:t>
            </a:r>
            <a:r>
              <a:rPr lang="es-ES" sz="2400" dirty="0" smtClean="0">
                <a:latin typeface="Arial" panose="020B0604020202020204" pitchFamily="34" charset="0"/>
                <a:ea typeface="Calibri" panose="020F0502020204030204" pitchFamily="34" charset="0"/>
                <a:cs typeface="Times New Roman" panose="02020603050405020304" pitchFamily="18" charset="0"/>
              </a:rPr>
              <a:t> </a:t>
            </a:r>
            <a:r>
              <a:rPr lang="es-ES" sz="2400" dirty="0">
                <a:latin typeface="Arial" panose="020B0604020202020204" pitchFamily="34" charset="0"/>
                <a:ea typeface="Calibri" panose="020F0502020204030204" pitchFamily="34" charset="0"/>
                <a:cs typeface="Times New Roman" panose="02020603050405020304" pitchFamily="18" charset="0"/>
              </a:rPr>
              <a:t>en corte trasversal de la  hoja de </a:t>
            </a:r>
            <a:r>
              <a:rPr lang="es-ES" sz="2400" b="1" i="1" dirty="0" err="1">
                <a:latin typeface="Arial" panose="020B0604020202020204" pitchFamily="34" charset="0"/>
                <a:ea typeface="Calibri" panose="020F0502020204030204" pitchFamily="34" charset="0"/>
                <a:cs typeface="Times New Roman" panose="02020603050405020304" pitchFamily="18" charset="0"/>
              </a:rPr>
              <a:t>Urochloa</a:t>
            </a:r>
            <a:r>
              <a:rPr lang="es-ES" sz="2400" b="1" i="1" dirty="0">
                <a:latin typeface="Arial" panose="020B0604020202020204" pitchFamily="34" charset="0"/>
                <a:ea typeface="Calibri" panose="020F0502020204030204" pitchFamily="34" charset="0"/>
                <a:cs typeface="Times New Roman" panose="02020603050405020304" pitchFamily="18" charset="0"/>
              </a:rPr>
              <a:t> máxima </a:t>
            </a:r>
            <a:r>
              <a:rPr lang="es-ES" sz="2400" b="1" dirty="0">
                <a:latin typeface="Arial" panose="020B0604020202020204" pitchFamily="34" charset="0"/>
                <a:ea typeface="Calibri" panose="020F0502020204030204" pitchFamily="34" charset="0"/>
                <a:cs typeface="Times New Roman" panose="02020603050405020304" pitchFamily="18" charset="0"/>
              </a:rPr>
              <a:t>(</a:t>
            </a:r>
            <a:r>
              <a:rPr lang="es-ES" sz="2400" b="1" dirty="0" err="1">
                <a:latin typeface="Arial" panose="020B0604020202020204" pitchFamily="34" charset="0"/>
                <a:ea typeface="Calibri" panose="020F0502020204030204" pitchFamily="34" charset="0"/>
                <a:cs typeface="Times New Roman" panose="02020603050405020304" pitchFamily="18" charset="0"/>
              </a:rPr>
              <a:t>Jacq</a:t>
            </a:r>
            <a:r>
              <a:rPr lang="es-ES" sz="2400" b="1" dirty="0">
                <a:latin typeface="Arial" panose="020B0604020202020204" pitchFamily="34" charset="0"/>
                <a:ea typeface="Calibri" panose="020F0502020204030204" pitchFamily="34" charset="0"/>
                <a:cs typeface="Times New Roman" panose="02020603050405020304" pitchFamily="18" charset="0"/>
              </a:rPr>
              <a:t>)</a:t>
            </a:r>
            <a:r>
              <a:rPr lang="es-ES" sz="2400" b="1" dirty="0" err="1">
                <a:latin typeface="Arial" panose="020B0604020202020204" pitchFamily="34" charset="0"/>
                <a:ea typeface="Calibri" panose="020F0502020204030204" pitchFamily="34" charset="0"/>
                <a:cs typeface="Times New Roman" panose="02020603050405020304" pitchFamily="18" charset="0"/>
              </a:rPr>
              <a:t>R.D</a:t>
            </a:r>
            <a:r>
              <a:rPr lang="es-ES" sz="2400" dirty="0" err="1">
                <a:latin typeface="Arial" panose="020B0604020202020204" pitchFamily="34" charset="0"/>
                <a:ea typeface="Calibri" panose="020F0502020204030204" pitchFamily="34" charset="0"/>
                <a:cs typeface="Times New Roman" panose="02020603050405020304" pitchFamily="18" charset="0"/>
              </a:rPr>
              <a:t>.</a:t>
            </a:r>
            <a:r>
              <a:rPr lang="es-ES" sz="2400" b="1" dirty="0" err="1">
                <a:latin typeface="Arial" panose="020B0604020202020204" pitchFamily="34" charset="0"/>
                <a:ea typeface="Calibri" panose="020F0502020204030204" pitchFamily="34" charset="0"/>
                <a:cs typeface="Times New Roman" panose="02020603050405020304" pitchFamily="18" charset="0"/>
              </a:rPr>
              <a:t>Webster</a:t>
            </a:r>
            <a:r>
              <a:rPr lang="es-ES" sz="2400" b="1" i="1" dirty="0">
                <a:latin typeface="Arial" panose="020B0604020202020204" pitchFamily="34" charset="0"/>
                <a:ea typeface="Calibri" panose="020F0502020204030204" pitchFamily="34" charset="0"/>
                <a:cs typeface="Times New Roman" panose="02020603050405020304" pitchFamily="18" charset="0"/>
              </a:rPr>
              <a:t>.</a:t>
            </a:r>
            <a:r>
              <a:rPr lang="es-ES" sz="2400" dirty="0">
                <a:latin typeface="Arial" panose="020B0604020202020204" pitchFamily="34" charset="0"/>
                <a:ea typeface="Calibri" panose="020F0502020204030204" pitchFamily="34" charset="0"/>
                <a:cs typeface="Times New Roman" panose="02020603050405020304" pitchFamily="18" charset="0"/>
              </a:rPr>
              <a:t> F. </a:t>
            </a:r>
            <a:r>
              <a:rPr lang="es-ES" sz="2400" dirty="0" err="1">
                <a:latin typeface="Arial" panose="020B0604020202020204" pitchFamily="34" charset="0"/>
                <a:ea typeface="Calibri" panose="020F0502020204030204" pitchFamily="34" charset="0"/>
                <a:cs typeface="Times New Roman" panose="02020603050405020304" pitchFamily="18" charset="0"/>
              </a:rPr>
              <a:t>Poaceae</a:t>
            </a:r>
            <a:r>
              <a:rPr lang="es-ES" sz="2400" dirty="0">
                <a:latin typeface="Arial" panose="020B0604020202020204" pitchFamily="34" charset="0"/>
                <a:ea typeface="Calibri" panose="020F0502020204030204" pitchFamily="34" charset="0"/>
                <a:cs typeface="Times New Roman" panose="02020603050405020304" pitchFamily="18" charset="0"/>
              </a:rPr>
              <a:t> (400x; 1000x</a:t>
            </a:r>
            <a:r>
              <a:rPr lang="es-ES" sz="2400" dirty="0" smtClean="0">
                <a:latin typeface="Arial" panose="020B0604020202020204" pitchFamily="34" charset="0"/>
                <a:ea typeface="Calibri" panose="020F0502020204030204" pitchFamily="34" charset="0"/>
                <a:cs typeface="Times New Roman" panose="02020603050405020304" pitchFamily="18" charset="0"/>
              </a:rPr>
              <a:t>)</a:t>
            </a:r>
            <a:r>
              <a:rPr lang="es-ES" sz="2400" dirty="0">
                <a:latin typeface="Arial" panose="020B0604020202020204" pitchFamily="34" charset="0"/>
                <a:ea typeface="Calibri" panose="020F0502020204030204" pitchFamily="34" charset="0"/>
              </a:rPr>
              <a:t> Pérez, K. (2021) </a:t>
            </a:r>
            <a:endParaRPr lang="es-ES" sz="2400" dirty="0">
              <a:latin typeface="Calibri" panose="020F0502020204030204" pitchFamily="34" charset="0"/>
              <a:ea typeface="Calibri" panose="020F0502020204030204" pitchFamily="34" charset="0"/>
              <a:cs typeface="Times New Roman" panose="02020603050405020304" pitchFamily="18" charset="0"/>
            </a:endParaRPr>
          </a:p>
          <a:p>
            <a:pPr algn="l"/>
            <a:endParaRPr lang="es-ES" sz="3200" dirty="0"/>
          </a:p>
        </p:txBody>
      </p:sp>
    </p:spTree>
    <p:extLst>
      <p:ext uri="{BB962C8B-B14F-4D97-AF65-F5344CB8AC3E}">
        <p14:creationId xmlns:p14="http://schemas.microsoft.com/office/powerpoint/2010/main" val="1866367689"/>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0752" y="709684"/>
            <a:ext cx="10413242" cy="5336274"/>
          </a:xfrm>
          <a:prstGeom prst="rect">
            <a:avLst/>
          </a:prstGeom>
        </p:spPr>
      </p:pic>
    </p:spTree>
    <p:extLst>
      <p:ext uri="{BB962C8B-B14F-4D97-AF65-F5344CB8AC3E}">
        <p14:creationId xmlns:p14="http://schemas.microsoft.com/office/powerpoint/2010/main" val="506918321"/>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68992" y="736979"/>
            <a:ext cx="10290411" cy="5322628"/>
          </a:xfrm>
          <a:prstGeom prst="rect">
            <a:avLst/>
          </a:prstGeom>
        </p:spPr>
      </p:pic>
    </p:spTree>
    <p:extLst>
      <p:ext uri="{BB962C8B-B14F-4D97-AF65-F5344CB8AC3E}">
        <p14:creationId xmlns:p14="http://schemas.microsoft.com/office/powerpoint/2010/main" val="3749132915"/>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descr="D:\Karel\Universidad\6to semestre\MEI I Carrera Biología 3ro CPE\Fernando tesis atlas\Atlas 2\atlas 2 editada\Guinea4ok.jp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1351" y="876185"/>
            <a:ext cx="5081903" cy="5074238"/>
          </a:xfrm>
          <a:prstGeom prst="rect">
            <a:avLst/>
          </a:prstGeom>
          <a:noFill/>
          <a:ln>
            <a:noFill/>
          </a:ln>
        </p:spPr>
      </p:pic>
      <p:pic>
        <p:nvPicPr>
          <p:cNvPr id="3" name="Imagen 2"/>
          <p:cNvPicPr>
            <a:picLocks noChangeAspect="1"/>
          </p:cNvPicPr>
          <p:nvPr/>
        </p:nvPicPr>
        <p:blipFill>
          <a:blip r:embed="rId3"/>
          <a:stretch>
            <a:fillRect/>
          </a:stretch>
        </p:blipFill>
        <p:spPr>
          <a:xfrm>
            <a:off x="6223379" y="876184"/>
            <a:ext cx="4899546" cy="5074239"/>
          </a:xfrm>
          <a:prstGeom prst="rect">
            <a:avLst/>
          </a:prstGeom>
        </p:spPr>
      </p:pic>
    </p:spTree>
    <p:extLst>
      <p:ext uri="{BB962C8B-B14F-4D97-AF65-F5344CB8AC3E}">
        <p14:creationId xmlns:p14="http://schemas.microsoft.com/office/powerpoint/2010/main" val="3494682190"/>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163773" y="832513"/>
            <a:ext cx="11791665" cy="2183642"/>
          </a:xfrm>
        </p:spPr>
        <p:txBody>
          <a:bodyPr/>
          <a:lstStyle/>
          <a:p>
            <a:r>
              <a:rPr lang="es-ES" sz="3200" b="1" dirty="0">
                <a:latin typeface="Arial" panose="020B0604020202020204" pitchFamily="34" charset="0"/>
                <a:ea typeface="Calibri" panose="020F0502020204030204" pitchFamily="34" charset="0"/>
              </a:rPr>
              <a:t>ESTUDIOS ANATÓMICOS EN PLANTAS PARA DIVERSAS INVESTIGACIONES MOSTRANDO EL ESPECTRO DE POSIBILIDADES Y BENEFICIOS EN FUTUROS PROYECTOS INVESTIGATIVOS.</a:t>
            </a:r>
            <a:endParaRPr lang="es-ES" sz="3200" dirty="0"/>
          </a:p>
        </p:txBody>
      </p:sp>
      <p:sp>
        <p:nvSpPr>
          <p:cNvPr id="3" name="Subtítulo 2"/>
          <p:cNvSpPr>
            <a:spLocks noGrp="1"/>
          </p:cNvSpPr>
          <p:nvPr>
            <p:ph type="subTitle" idx="1"/>
          </p:nvPr>
        </p:nvSpPr>
        <p:spPr/>
        <p:txBody>
          <a:bodyPr/>
          <a:lstStyle/>
          <a:p>
            <a:endParaRPr lang="es-ES" dirty="0"/>
          </a:p>
        </p:txBody>
      </p:sp>
      <p:pic>
        <p:nvPicPr>
          <p:cNvPr id="4" name="Imagen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29051" y="3016155"/>
            <a:ext cx="7765575" cy="3603009"/>
          </a:xfrm>
          <a:prstGeom prst="rect">
            <a:avLst/>
          </a:prstGeom>
        </p:spPr>
      </p:pic>
    </p:spTree>
    <p:extLst>
      <p:ext uri="{BB962C8B-B14F-4D97-AF65-F5344CB8AC3E}">
        <p14:creationId xmlns:p14="http://schemas.microsoft.com/office/powerpoint/2010/main" val="4279338432"/>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368491" y="122830"/>
            <a:ext cx="11054686" cy="3316406"/>
          </a:xfrm>
        </p:spPr>
        <p:txBody>
          <a:bodyPr/>
          <a:lstStyle/>
          <a:p>
            <a:pPr>
              <a:lnSpc>
                <a:spcPct val="150000"/>
              </a:lnSpc>
              <a:spcAft>
                <a:spcPts val="800"/>
              </a:spcAft>
            </a:pPr>
            <a:r>
              <a:rPr lang="es-CU" sz="2000" b="1" dirty="0" smtClean="0">
                <a:latin typeface="Arial" panose="020B0604020202020204" pitchFamily="34" charset="0"/>
                <a:ea typeface="Calibri" panose="020F0502020204030204" pitchFamily="34" charset="0"/>
                <a:cs typeface="Times New Roman" panose="02020603050405020304" pitchFamily="18" charset="0"/>
              </a:rPr>
              <a:t>1. </a:t>
            </a:r>
            <a:r>
              <a:rPr lang="es-CU" sz="3600" b="1" dirty="0" smtClean="0">
                <a:latin typeface="Arial" panose="020B0604020202020204" pitchFamily="34" charset="0"/>
                <a:ea typeface="Calibri" panose="020F0502020204030204" pitchFamily="34" charset="0"/>
                <a:cs typeface="Times New Roman" panose="02020603050405020304" pitchFamily="18" charset="0"/>
              </a:rPr>
              <a:t>Modificaciones </a:t>
            </a:r>
            <a:r>
              <a:rPr lang="es-CU" sz="3600" b="1" dirty="0">
                <a:latin typeface="Arial" panose="020B0604020202020204" pitchFamily="34" charset="0"/>
                <a:ea typeface="Calibri" panose="020F0502020204030204" pitchFamily="34" charset="0"/>
                <a:cs typeface="Times New Roman" panose="02020603050405020304" pitchFamily="18" charset="0"/>
              </a:rPr>
              <a:t>anatomicas. área de floema y prolificación en </a:t>
            </a:r>
            <a:r>
              <a:rPr lang="es-CU" sz="3600" b="1" dirty="0" smtClean="0">
                <a:latin typeface="Arial" panose="020B0604020202020204" pitchFamily="34" charset="0"/>
                <a:ea typeface="Calibri" panose="020F0502020204030204" pitchFamily="34" charset="0"/>
                <a:cs typeface="Times New Roman" panose="02020603050405020304" pitchFamily="18" charset="0"/>
              </a:rPr>
              <a:t>maíz.</a:t>
            </a:r>
            <a:r>
              <a:rPr lang="es-ES" sz="4800" dirty="0">
                <a:latin typeface="Calibri" panose="020F0502020204030204" pitchFamily="34" charset="0"/>
                <a:ea typeface="Calibri" panose="020F0502020204030204" pitchFamily="34" charset="0"/>
                <a:cs typeface="Times New Roman" panose="02020603050405020304" pitchFamily="18" charset="0"/>
              </a:rPr>
              <a:t/>
            </a:r>
            <a:br>
              <a:rPr lang="es-ES" sz="4800" dirty="0">
                <a:latin typeface="Calibri" panose="020F0502020204030204" pitchFamily="34" charset="0"/>
                <a:ea typeface="Calibri" panose="020F0502020204030204" pitchFamily="34" charset="0"/>
                <a:cs typeface="Times New Roman" panose="02020603050405020304" pitchFamily="18" charset="0"/>
              </a:rPr>
            </a:br>
            <a:endParaRPr lang="es-ES" dirty="0"/>
          </a:p>
        </p:txBody>
      </p:sp>
      <p:sp>
        <p:nvSpPr>
          <p:cNvPr id="3" name="Subtítulo 2"/>
          <p:cNvSpPr>
            <a:spLocks noGrp="1"/>
          </p:cNvSpPr>
          <p:nvPr>
            <p:ph type="subTitle" idx="1"/>
          </p:nvPr>
        </p:nvSpPr>
        <p:spPr>
          <a:xfrm>
            <a:off x="368491" y="3657596"/>
            <a:ext cx="11341287" cy="2866033"/>
          </a:xfrm>
        </p:spPr>
        <p:txBody>
          <a:bodyPr>
            <a:normAutofit/>
          </a:bodyPr>
          <a:lstStyle/>
          <a:p>
            <a:pPr algn="l"/>
            <a:r>
              <a:rPr lang="es-CU" sz="2800" dirty="0" smtClean="0">
                <a:latin typeface="Arial" panose="020B0604020202020204" pitchFamily="34" charset="0"/>
                <a:ea typeface="Calibri" panose="020F0502020204030204" pitchFamily="34" charset="0"/>
              </a:rPr>
              <a:t>Se comparó </a:t>
            </a:r>
            <a:r>
              <a:rPr lang="es-CU" sz="2800" dirty="0">
                <a:latin typeface="Arial" panose="020B0604020202020204" pitchFamily="34" charset="0"/>
                <a:ea typeface="Calibri" panose="020F0502020204030204" pitchFamily="34" charset="0"/>
              </a:rPr>
              <a:t>el contraste productivo en dos lineas( proliferas y no proliferas) de maiz a partir del conteo de haces vasculares en nudos y pedunculos de la inflorescencia femenina. El objetivo era demostrar la capasidad de transportacion de asimilados por los haces vascurales, según la cuantificación del número de estos, el área de floema por haz y la proporción de floema en el área transversal.</a:t>
            </a:r>
            <a:endParaRPr lang="es-ES" sz="2800" dirty="0"/>
          </a:p>
        </p:txBody>
      </p:sp>
    </p:spTree>
    <p:extLst>
      <p:ext uri="{BB962C8B-B14F-4D97-AF65-F5344CB8AC3E}">
        <p14:creationId xmlns:p14="http://schemas.microsoft.com/office/powerpoint/2010/main" val="360104713"/>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2692398" y="1871131"/>
            <a:ext cx="6815669" cy="981251"/>
          </a:xfrm>
        </p:spPr>
        <p:txBody>
          <a:bodyPr/>
          <a:lstStyle/>
          <a:p>
            <a:r>
              <a:rPr lang="es-ES" dirty="0" smtClean="0">
                <a:latin typeface="Arial" panose="020B0604020202020204" pitchFamily="34" charset="0"/>
                <a:cs typeface="Arial" panose="020B0604020202020204" pitchFamily="34" charset="0"/>
              </a:rPr>
              <a:t>Resultados:</a:t>
            </a:r>
            <a:endParaRPr lang="es-ES" dirty="0">
              <a:latin typeface="Arial" panose="020B0604020202020204" pitchFamily="34" charset="0"/>
              <a:cs typeface="Arial" panose="020B0604020202020204" pitchFamily="34" charset="0"/>
            </a:endParaRPr>
          </a:p>
        </p:txBody>
      </p:sp>
      <p:sp>
        <p:nvSpPr>
          <p:cNvPr id="3" name="Subtítulo 2"/>
          <p:cNvSpPr>
            <a:spLocks noGrp="1"/>
          </p:cNvSpPr>
          <p:nvPr>
            <p:ph type="subTitle" idx="1"/>
          </p:nvPr>
        </p:nvSpPr>
        <p:spPr>
          <a:xfrm>
            <a:off x="368490" y="3657597"/>
            <a:ext cx="11600597" cy="2934272"/>
          </a:xfrm>
        </p:spPr>
        <p:txBody>
          <a:bodyPr>
            <a:noAutofit/>
          </a:bodyPr>
          <a:lstStyle/>
          <a:p>
            <a:pPr algn="l"/>
            <a:r>
              <a:rPr lang="es-CU" sz="3200" dirty="0">
                <a:latin typeface="Arial" panose="020B0604020202020204" pitchFamily="34" charset="0"/>
                <a:ea typeface="Calibri" panose="020F0502020204030204" pitchFamily="34" charset="0"/>
              </a:rPr>
              <a:t>El estudio arrojo que el área total de floema en los entrenudos del tallo principal y los pedúnculos de inflorescencias fue 92 y 28 % mayor en la línea prolífica que en la no prolífica, respectivamente, lo cual indica una mayor capacidad para el transporte de asimilados hacia las mazorcas de la línea prolífica. (Mendoza et al., 2000)</a:t>
            </a:r>
            <a:r>
              <a:rPr lang="es-CU" sz="3200" b="1" dirty="0">
                <a:latin typeface="Arial" panose="020B0604020202020204" pitchFamily="34" charset="0"/>
                <a:ea typeface="Calibri" panose="020F0502020204030204" pitchFamily="34" charset="0"/>
              </a:rPr>
              <a:t> </a:t>
            </a:r>
            <a:endParaRPr lang="es-ES" sz="3200" dirty="0"/>
          </a:p>
        </p:txBody>
      </p:sp>
    </p:spTree>
    <p:extLst>
      <p:ext uri="{BB962C8B-B14F-4D97-AF65-F5344CB8AC3E}">
        <p14:creationId xmlns:p14="http://schemas.microsoft.com/office/powerpoint/2010/main" val="1196142427"/>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stretch>
            <a:fillRect/>
          </a:stretch>
        </p:blipFill>
        <p:spPr>
          <a:xfrm>
            <a:off x="791849" y="1013743"/>
            <a:ext cx="5158576" cy="4677373"/>
          </a:xfrm>
          <a:prstGeom prst="rect">
            <a:avLst/>
          </a:prstGeom>
        </p:spPr>
      </p:pic>
      <p:pic>
        <p:nvPicPr>
          <p:cNvPr id="3" name="Imagen 2"/>
          <p:cNvPicPr>
            <a:picLocks noChangeAspect="1"/>
          </p:cNvPicPr>
          <p:nvPr/>
        </p:nvPicPr>
        <p:blipFill>
          <a:blip r:embed="rId3"/>
          <a:stretch>
            <a:fillRect/>
          </a:stretch>
        </p:blipFill>
        <p:spPr>
          <a:xfrm>
            <a:off x="6090288" y="1013742"/>
            <a:ext cx="5305594" cy="4677373"/>
          </a:xfrm>
          <a:prstGeom prst="rect">
            <a:avLst/>
          </a:prstGeom>
        </p:spPr>
      </p:pic>
    </p:spTree>
    <p:extLst>
      <p:ext uri="{BB962C8B-B14F-4D97-AF65-F5344CB8AC3E}">
        <p14:creationId xmlns:p14="http://schemas.microsoft.com/office/powerpoint/2010/main" val="20484327"/>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32560" y="811312"/>
            <a:ext cx="5143435" cy="5371124"/>
          </a:xfrm>
          <a:prstGeom prst="rect">
            <a:avLst/>
          </a:prstGeom>
        </p:spPr>
      </p:pic>
      <p:pic>
        <p:nvPicPr>
          <p:cNvPr id="3" name="Imagen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3128" y="811312"/>
            <a:ext cx="5389308" cy="5371124"/>
          </a:xfrm>
          <a:prstGeom prst="rect">
            <a:avLst/>
          </a:prstGeom>
        </p:spPr>
      </p:pic>
    </p:spTree>
    <p:extLst>
      <p:ext uri="{BB962C8B-B14F-4D97-AF65-F5344CB8AC3E}">
        <p14:creationId xmlns:p14="http://schemas.microsoft.com/office/powerpoint/2010/main" val="3651747163"/>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177421" y="204715"/>
            <a:ext cx="11764369" cy="2265530"/>
          </a:xfrm>
        </p:spPr>
        <p:txBody>
          <a:bodyPr/>
          <a:lstStyle/>
          <a:p>
            <a:pPr algn="l"/>
            <a:r>
              <a:rPr lang="es-ES" sz="3600" b="1" dirty="0" smtClean="0">
                <a:latin typeface="Arial" panose="020B0604020202020204" pitchFamily="34" charset="0"/>
                <a:ea typeface="Calibri" panose="020F0502020204030204" pitchFamily="34" charset="0"/>
              </a:rPr>
              <a:t>2. Morfología </a:t>
            </a:r>
            <a:r>
              <a:rPr lang="es-ES" sz="3600" b="1" dirty="0">
                <a:latin typeface="Arial" panose="020B0604020202020204" pitchFamily="34" charset="0"/>
                <a:ea typeface="Calibri" panose="020F0502020204030204" pitchFamily="34" charset="0"/>
              </a:rPr>
              <a:t>y anatomía de radículas múltiples en plántulas de maíz derivadas de </a:t>
            </a:r>
            <a:r>
              <a:rPr lang="es-ES" sz="3600" b="1" dirty="0" err="1">
                <a:latin typeface="Arial" panose="020B0604020202020204" pitchFamily="34" charset="0"/>
                <a:ea typeface="Calibri" panose="020F0502020204030204" pitchFamily="34" charset="0"/>
              </a:rPr>
              <a:t>cariopsis</a:t>
            </a:r>
            <a:r>
              <a:rPr lang="es-ES" sz="3600" b="1" dirty="0">
                <a:latin typeface="Arial" panose="020B0604020202020204" pitchFamily="34" charset="0"/>
                <a:ea typeface="Calibri" panose="020F0502020204030204" pitchFamily="34" charset="0"/>
              </a:rPr>
              <a:t> con </a:t>
            </a:r>
            <a:r>
              <a:rPr lang="es-ES" sz="3600" b="1" dirty="0" err="1">
                <a:latin typeface="Arial" panose="020B0604020202020204" pitchFamily="34" charset="0"/>
                <a:ea typeface="Calibri" panose="020F0502020204030204" pitchFamily="34" charset="0"/>
              </a:rPr>
              <a:t>poliembrionía</a:t>
            </a:r>
            <a:endParaRPr lang="es-ES" sz="3600" dirty="0"/>
          </a:p>
        </p:txBody>
      </p:sp>
      <p:sp>
        <p:nvSpPr>
          <p:cNvPr id="3" name="Subtítulo 2"/>
          <p:cNvSpPr>
            <a:spLocks noGrp="1"/>
          </p:cNvSpPr>
          <p:nvPr>
            <p:ph type="subTitle" idx="1"/>
          </p:nvPr>
        </p:nvSpPr>
        <p:spPr>
          <a:xfrm>
            <a:off x="286604" y="3657597"/>
            <a:ext cx="11655186" cy="3043454"/>
          </a:xfrm>
        </p:spPr>
        <p:txBody>
          <a:bodyPr>
            <a:normAutofit/>
          </a:bodyPr>
          <a:lstStyle/>
          <a:p>
            <a:pPr algn="just">
              <a:lnSpc>
                <a:spcPct val="150000"/>
              </a:lnSpc>
              <a:spcAft>
                <a:spcPts val="800"/>
              </a:spcAft>
            </a:pPr>
            <a:r>
              <a:rPr lang="es-ES" sz="2400" dirty="0">
                <a:latin typeface="Arial" panose="020B0604020202020204" pitchFamily="34" charset="0"/>
                <a:ea typeface="Calibri" panose="020F0502020204030204" pitchFamily="34" charset="0"/>
                <a:cs typeface="Times New Roman" panose="02020603050405020304" pitchFamily="18" charset="0"/>
              </a:rPr>
              <a:t>S</a:t>
            </a:r>
            <a:r>
              <a:rPr lang="es-ES" sz="2400" dirty="0" smtClean="0">
                <a:latin typeface="Arial" panose="020B0604020202020204" pitchFamily="34" charset="0"/>
                <a:ea typeface="Calibri" panose="020F0502020204030204" pitchFamily="34" charset="0"/>
                <a:cs typeface="Times New Roman" panose="02020603050405020304" pitchFamily="18" charset="0"/>
              </a:rPr>
              <a:t>e </a:t>
            </a:r>
            <a:r>
              <a:rPr lang="es-ES" sz="2400" dirty="0">
                <a:latin typeface="Arial" panose="020B0604020202020204" pitchFamily="34" charset="0"/>
                <a:ea typeface="Calibri" panose="020F0502020204030204" pitchFamily="34" charset="0"/>
                <a:cs typeface="Times New Roman" panose="02020603050405020304" pitchFamily="18" charset="0"/>
              </a:rPr>
              <a:t>analizó </a:t>
            </a:r>
            <a:r>
              <a:rPr lang="es-ES" sz="2400" dirty="0" smtClean="0">
                <a:latin typeface="Arial" panose="020B0604020202020204" pitchFamily="34" charset="0"/>
                <a:ea typeface="Calibri" panose="020F0502020204030204" pitchFamily="34" charset="0"/>
                <a:cs typeface="Times New Roman" panose="02020603050405020304" pitchFamily="18" charset="0"/>
              </a:rPr>
              <a:t>la </a:t>
            </a:r>
            <a:r>
              <a:rPr lang="es-ES" sz="2400" dirty="0">
                <a:latin typeface="Arial" panose="020B0604020202020204" pitchFamily="34" charset="0"/>
                <a:ea typeface="Calibri" panose="020F0502020204030204" pitchFamily="34" charset="0"/>
                <a:cs typeface="Times New Roman" panose="02020603050405020304" pitchFamily="18" charset="0"/>
              </a:rPr>
              <a:t>anatomía de la radícula de maíz en cultivares con presencia o no de </a:t>
            </a:r>
            <a:r>
              <a:rPr lang="es-ES" sz="2400" dirty="0" err="1">
                <a:latin typeface="Arial" panose="020B0604020202020204" pitchFamily="34" charset="0"/>
                <a:ea typeface="Calibri" panose="020F0502020204030204" pitchFamily="34" charset="0"/>
                <a:cs typeface="Times New Roman" panose="02020603050405020304" pitchFamily="18" charset="0"/>
              </a:rPr>
              <a:t>poliembrionía</a:t>
            </a:r>
            <a:r>
              <a:rPr lang="es-ES" sz="2400" dirty="0">
                <a:latin typeface="Arial" panose="020B0604020202020204" pitchFamily="34" charset="0"/>
                <a:ea typeface="Calibri" panose="020F0502020204030204" pitchFamily="34" charset="0"/>
                <a:cs typeface="Times New Roman" panose="02020603050405020304" pitchFamily="18" charset="0"/>
              </a:rPr>
              <a:t>. Para el experimento se utilizaron nueve genotipos, uno correspondiente a maíz común  (no-</a:t>
            </a:r>
            <a:r>
              <a:rPr lang="es-ES" sz="2400" dirty="0" err="1">
                <a:latin typeface="Arial" panose="020B0604020202020204" pitchFamily="34" charset="0"/>
                <a:ea typeface="Calibri" panose="020F0502020204030204" pitchFamily="34" charset="0"/>
                <a:cs typeface="Times New Roman" panose="02020603050405020304" pitchFamily="18" charset="0"/>
              </a:rPr>
              <a:t>poliembriónico</a:t>
            </a:r>
            <a:r>
              <a:rPr lang="es-ES" sz="2400" dirty="0">
                <a:latin typeface="Arial" panose="020B0604020202020204" pitchFamily="34" charset="0"/>
                <a:ea typeface="Calibri" panose="020F0502020204030204" pitchFamily="34" charset="0"/>
                <a:cs typeface="Times New Roman" panose="02020603050405020304" pitchFamily="18" charset="0"/>
              </a:rPr>
              <a:t>), dos de alta frecuencia </a:t>
            </a:r>
            <a:r>
              <a:rPr lang="es-ES" sz="2400" dirty="0" err="1">
                <a:latin typeface="Arial" panose="020B0604020202020204" pitchFamily="34" charset="0"/>
                <a:ea typeface="Calibri" panose="020F0502020204030204" pitchFamily="34" charset="0"/>
                <a:cs typeface="Times New Roman" panose="02020603050405020304" pitchFamily="18" charset="0"/>
              </a:rPr>
              <a:t>poliembriónica</a:t>
            </a:r>
            <a:r>
              <a:rPr lang="es-ES" sz="2400" dirty="0">
                <a:latin typeface="Arial" panose="020B0604020202020204" pitchFamily="34" charset="0"/>
                <a:ea typeface="Calibri" panose="020F0502020204030204" pitchFamily="34" charset="0"/>
                <a:cs typeface="Times New Roman" panose="02020603050405020304" pitchFamily="18" charset="0"/>
              </a:rPr>
              <a:t> (PE) y el resto corresponde a las seis cruzas posibles entre ellas. Los cortes fueron efectuados en radículas de </a:t>
            </a:r>
            <a:r>
              <a:rPr lang="es-ES" sz="2400" dirty="0" smtClean="0">
                <a:latin typeface="Arial" panose="020B0604020202020204" pitchFamily="34" charset="0"/>
                <a:ea typeface="Calibri" panose="020F0502020204030204" pitchFamily="34" charset="0"/>
                <a:cs typeface="Times New Roman" panose="02020603050405020304" pitchFamily="18" charset="0"/>
              </a:rPr>
              <a:t>tres </a:t>
            </a:r>
            <a:r>
              <a:rPr lang="es-ES" sz="2400" dirty="0">
                <a:latin typeface="Arial" panose="020B0604020202020204" pitchFamily="34" charset="0"/>
                <a:ea typeface="Calibri" panose="020F0502020204030204" pitchFamily="34" charset="0"/>
                <a:cs typeface="Times New Roman" panose="02020603050405020304" pitchFamily="18" charset="0"/>
              </a:rPr>
              <a:t>días de vida.</a:t>
            </a:r>
            <a:endParaRPr lang="es-ES" sz="2000" dirty="0">
              <a:latin typeface="Calibri" panose="020F0502020204030204" pitchFamily="34" charset="0"/>
              <a:ea typeface="Calibri" panose="020F0502020204030204" pitchFamily="34" charset="0"/>
              <a:cs typeface="Times New Roman" panose="02020603050405020304" pitchFamily="18" charset="0"/>
            </a:endParaRPr>
          </a:p>
          <a:p>
            <a:endParaRPr lang="es-ES" dirty="0"/>
          </a:p>
        </p:txBody>
      </p:sp>
    </p:spTree>
    <p:extLst>
      <p:ext uri="{BB962C8B-B14F-4D97-AF65-F5344CB8AC3E}">
        <p14:creationId xmlns:p14="http://schemas.microsoft.com/office/powerpoint/2010/main" val="336299236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1214652" y="1871131"/>
            <a:ext cx="10454184" cy="298863"/>
          </a:xfrm>
        </p:spPr>
        <p:txBody>
          <a:bodyPr/>
          <a:lstStyle/>
          <a:p>
            <a:pPr marL="742950" lvl="1" indent="-285750">
              <a:lnSpc>
                <a:spcPct val="150000"/>
              </a:lnSpc>
              <a:spcAft>
                <a:spcPts val="800"/>
              </a:spcAft>
            </a:pPr>
            <a:r>
              <a:rPr lang="es-ES" sz="3200" b="1" dirty="0">
                <a:latin typeface="Arial" panose="020B0604020202020204" pitchFamily="34" charset="0"/>
                <a:ea typeface="Calibri" panose="020F0502020204030204" pitchFamily="34" charset="0"/>
                <a:cs typeface="Times New Roman" panose="02020603050405020304" pitchFamily="18" charset="0"/>
              </a:rPr>
              <a:t>Clase </a:t>
            </a:r>
            <a:r>
              <a:rPr lang="es-ES" sz="3200" b="1" dirty="0" err="1">
                <a:latin typeface="Arial" panose="020B0604020202020204" pitchFamily="34" charset="0"/>
                <a:ea typeface="Calibri" panose="020F0502020204030204" pitchFamily="34" charset="0"/>
                <a:cs typeface="Times New Roman" panose="02020603050405020304" pitchFamily="18" charset="0"/>
              </a:rPr>
              <a:t>Liliopsida</a:t>
            </a:r>
            <a:r>
              <a:rPr lang="es-ES" sz="3200" b="1" dirty="0">
                <a:latin typeface="Arial" panose="020B0604020202020204" pitchFamily="34" charset="0"/>
                <a:ea typeface="Calibri" panose="020F0502020204030204" pitchFamily="34" charset="0"/>
                <a:cs typeface="Times New Roman" panose="02020603050405020304" pitchFamily="18" charset="0"/>
              </a:rPr>
              <a:t>. Características generales</a:t>
            </a:r>
            <a:r>
              <a:rPr lang="es-ES" sz="3200" b="1" dirty="0">
                <a:latin typeface="Calibri" panose="020F0502020204030204" pitchFamily="34" charset="0"/>
                <a:ea typeface="Calibri" panose="020F0502020204030204" pitchFamily="34" charset="0"/>
                <a:cs typeface="Times New Roman" panose="02020603050405020304" pitchFamily="18" charset="0"/>
              </a:rPr>
              <a:t/>
            </a:r>
            <a:br>
              <a:rPr lang="es-ES" sz="3200" b="1" dirty="0">
                <a:latin typeface="Calibri" panose="020F0502020204030204" pitchFamily="34" charset="0"/>
                <a:ea typeface="Calibri" panose="020F0502020204030204" pitchFamily="34" charset="0"/>
                <a:cs typeface="Times New Roman" panose="02020603050405020304" pitchFamily="18" charset="0"/>
              </a:rPr>
            </a:br>
            <a:endParaRPr lang="es-ES" sz="3200" b="1" dirty="0"/>
          </a:p>
        </p:txBody>
      </p:sp>
      <p:sp>
        <p:nvSpPr>
          <p:cNvPr id="3" name="Subtítulo 2"/>
          <p:cNvSpPr>
            <a:spLocks noGrp="1"/>
          </p:cNvSpPr>
          <p:nvPr>
            <p:ph type="subTitle" idx="1"/>
          </p:nvPr>
        </p:nvSpPr>
        <p:spPr>
          <a:xfrm>
            <a:off x="354842" y="1871132"/>
            <a:ext cx="11586949" cy="4775328"/>
          </a:xfrm>
        </p:spPr>
        <p:txBody>
          <a:bodyPr>
            <a:normAutofit fontScale="77500" lnSpcReduction="20000"/>
          </a:bodyPr>
          <a:lstStyle/>
          <a:p>
            <a:pPr marL="342900" lvl="0" indent="-342900" algn="just">
              <a:lnSpc>
                <a:spcPct val="150000"/>
              </a:lnSpc>
              <a:spcAft>
                <a:spcPts val="0"/>
              </a:spcAft>
              <a:buFont typeface="Symbol" panose="05050102010706020507" pitchFamily="18" charset="2"/>
              <a:buChar char=""/>
            </a:pPr>
            <a:r>
              <a:rPr lang="es-ES" sz="2400" dirty="0">
                <a:latin typeface="Arial" panose="020B0604020202020204" pitchFamily="34" charset="0"/>
                <a:ea typeface="Calibri" panose="020F0502020204030204" pitchFamily="34" charset="0"/>
                <a:cs typeface="Times New Roman" panose="02020603050405020304" pitchFamily="18" charset="0"/>
              </a:rPr>
              <a:t>Plantas generalmente herbáceas, rara vez leñosas, nunca con crecimiento secundario típico, pero algunas veces con un tipo especial de crecimiento secundario con formación de haces vasculares completos y tejido de crecimiento asociado en el tallo</a:t>
            </a:r>
            <a:endParaRPr lang="es-ES" sz="20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spcAft>
                <a:spcPts val="0"/>
              </a:spcAft>
            </a:pPr>
            <a:r>
              <a:rPr lang="es-ES" sz="2400" dirty="0">
                <a:latin typeface="Arial" panose="020B0604020202020204" pitchFamily="34" charset="0"/>
                <a:ea typeface="Calibri" panose="020F0502020204030204" pitchFamily="34" charset="0"/>
                <a:cs typeface="Times New Roman" panose="02020603050405020304" pitchFamily="18" charset="0"/>
              </a:rPr>
              <a:t> </a:t>
            </a:r>
            <a:endParaRPr lang="es-ES" sz="20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50000"/>
              </a:lnSpc>
              <a:spcAft>
                <a:spcPts val="0"/>
              </a:spcAft>
              <a:buFont typeface="Symbol" panose="05050102010706020507" pitchFamily="18" charset="2"/>
              <a:buChar char=""/>
            </a:pPr>
            <a:r>
              <a:rPr lang="es-ES" sz="2400" dirty="0" smtClean="0">
                <a:latin typeface="Arial" panose="020B0604020202020204" pitchFamily="34" charset="0"/>
                <a:ea typeface="Calibri" panose="020F0502020204030204" pitchFamily="34" charset="0"/>
                <a:cs typeface="Times New Roman" panose="02020603050405020304" pitchFamily="18" charset="0"/>
              </a:rPr>
              <a:t>Haces vasculares del  </a:t>
            </a:r>
            <a:r>
              <a:rPr lang="es-ES" sz="2400" dirty="0">
                <a:latin typeface="Arial" panose="020B0604020202020204" pitchFamily="34" charset="0"/>
                <a:ea typeface="Calibri" panose="020F0502020204030204" pitchFamily="34" charset="0"/>
                <a:cs typeface="Times New Roman" panose="02020603050405020304" pitchFamily="18" charset="0"/>
              </a:rPr>
              <a:t>tallo  cerrados  (sin  </a:t>
            </a:r>
            <a:r>
              <a:rPr lang="es-ES" sz="2400" dirty="0" smtClean="0">
                <a:latin typeface="Arial" panose="020B0604020202020204" pitchFamily="34" charset="0"/>
                <a:ea typeface="Calibri" panose="020F0502020204030204" pitchFamily="34" charset="0"/>
                <a:cs typeface="Times New Roman" panose="02020603050405020304" pitchFamily="18" charset="0"/>
              </a:rPr>
              <a:t>cambium,  </a:t>
            </a:r>
            <a:r>
              <a:rPr lang="es-ES" sz="2400" dirty="0">
                <a:latin typeface="Arial" panose="020B0604020202020204" pitchFamily="34" charset="0"/>
                <a:ea typeface="Calibri" panose="020F0502020204030204" pitchFamily="34" charset="0"/>
                <a:cs typeface="Times New Roman" panose="02020603050405020304" pitchFamily="18" charset="0"/>
              </a:rPr>
              <a:t>generalmente  dispersos  en  2  o  más anillos.</a:t>
            </a:r>
            <a:endParaRPr lang="es-ES" sz="20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spcAft>
                <a:spcPts val="0"/>
              </a:spcAft>
            </a:pPr>
            <a:r>
              <a:rPr lang="es-ES" sz="2400" dirty="0">
                <a:latin typeface="Arial" panose="020B0604020202020204" pitchFamily="34" charset="0"/>
                <a:ea typeface="Calibri" panose="020F0502020204030204" pitchFamily="34" charset="0"/>
                <a:cs typeface="Times New Roman" panose="02020603050405020304" pitchFamily="18" charset="0"/>
              </a:rPr>
              <a:t> </a:t>
            </a:r>
            <a:endParaRPr lang="es-ES" sz="20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50000"/>
              </a:lnSpc>
              <a:spcAft>
                <a:spcPts val="0"/>
              </a:spcAft>
              <a:buFont typeface="Symbol" panose="05050102010706020507" pitchFamily="18" charset="2"/>
              <a:buChar char=""/>
            </a:pPr>
            <a:r>
              <a:rPr lang="es-ES" sz="2400" dirty="0">
                <a:latin typeface="Arial" panose="020B0604020202020204" pitchFamily="34" charset="0"/>
                <a:ea typeface="Calibri" panose="020F0502020204030204" pitchFamily="34" charset="0"/>
                <a:cs typeface="Times New Roman" panose="02020603050405020304" pitchFamily="18" charset="0"/>
              </a:rPr>
              <a:t>Sistema radical </a:t>
            </a:r>
            <a:r>
              <a:rPr lang="es-ES" sz="2400" dirty="0" smtClean="0">
                <a:latin typeface="Arial" panose="020B0604020202020204" pitchFamily="34" charset="0"/>
                <a:ea typeface="Calibri" panose="020F0502020204030204" pitchFamily="34" charset="0"/>
                <a:cs typeface="Times New Roman" panose="02020603050405020304" pitchFamily="18" charset="0"/>
              </a:rPr>
              <a:t>completamente adventicio.</a:t>
            </a:r>
            <a:endParaRPr lang="es-ES" sz="20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spcAft>
                <a:spcPts val="0"/>
              </a:spcAft>
            </a:pPr>
            <a:r>
              <a:rPr lang="es-ES" sz="2400" dirty="0">
                <a:latin typeface="Arial" panose="020B0604020202020204" pitchFamily="34" charset="0"/>
                <a:ea typeface="Calibri" panose="020F0502020204030204" pitchFamily="34" charset="0"/>
                <a:cs typeface="Times New Roman" panose="02020603050405020304" pitchFamily="18" charset="0"/>
              </a:rPr>
              <a:t> </a:t>
            </a:r>
            <a:endParaRPr lang="es-ES" sz="20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50000"/>
              </a:lnSpc>
              <a:spcAft>
                <a:spcPts val="0"/>
              </a:spcAft>
              <a:buFont typeface="Symbol" panose="05050102010706020507" pitchFamily="18" charset="2"/>
              <a:buChar char=""/>
            </a:pPr>
            <a:r>
              <a:rPr lang="es-ES" sz="2400" dirty="0">
                <a:latin typeface="Arial" panose="020B0604020202020204" pitchFamily="34" charset="0"/>
                <a:ea typeface="Calibri" panose="020F0502020204030204" pitchFamily="34" charset="0"/>
                <a:cs typeface="Times New Roman" panose="02020603050405020304" pitchFamily="18" charset="0"/>
              </a:rPr>
              <a:t>Hojas típicamente con venación paralela o pinnado-paralela, variando algunas a veces a reticulada (</a:t>
            </a:r>
            <a:r>
              <a:rPr lang="es-ES" sz="2400" dirty="0" err="1">
                <a:latin typeface="Arial" panose="020B0604020202020204" pitchFamily="34" charset="0"/>
                <a:ea typeface="Calibri" panose="020F0502020204030204" pitchFamily="34" charset="0"/>
                <a:cs typeface="Times New Roman" panose="02020603050405020304" pitchFamily="18" charset="0"/>
              </a:rPr>
              <a:t>Araceae</a:t>
            </a:r>
            <a:r>
              <a:rPr lang="es-ES" sz="2400" dirty="0">
                <a:latin typeface="Arial" panose="020B0604020202020204" pitchFamily="34" charset="0"/>
                <a:ea typeface="Calibri" panose="020F0502020204030204" pitchFamily="34" charset="0"/>
                <a:cs typeface="Times New Roman" panose="02020603050405020304" pitchFamily="18" charset="0"/>
              </a:rPr>
              <a:t>), muy a menudo con una </a:t>
            </a:r>
            <a:r>
              <a:rPr lang="es-ES" sz="2400" dirty="0" smtClean="0">
                <a:latin typeface="Arial" panose="020B0604020202020204" pitchFamily="34" charset="0"/>
                <a:ea typeface="Calibri" panose="020F0502020204030204" pitchFamily="34" charset="0"/>
                <a:cs typeface="Times New Roman" panose="02020603050405020304" pitchFamily="18" charset="0"/>
              </a:rPr>
              <a:t> vaina basal </a:t>
            </a:r>
            <a:r>
              <a:rPr lang="es-ES" sz="2400" dirty="0">
                <a:latin typeface="Arial" panose="020B0604020202020204" pitchFamily="34" charset="0"/>
                <a:ea typeface="Calibri" panose="020F0502020204030204" pitchFamily="34" charset="0"/>
                <a:cs typeface="Times New Roman" panose="02020603050405020304" pitchFamily="18" charset="0"/>
              </a:rPr>
              <a:t>bien definida.</a:t>
            </a:r>
            <a:endParaRPr lang="es-ES" sz="2000" dirty="0">
              <a:latin typeface="Calibri" panose="020F0502020204030204" pitchFamily="34" charset="0"/>
              <a:ea typeface="Calibri" panose="020F0502020204030204" pitchFamily="34" charset="0"/>
              <a:cs typeface="Times New Roman" panose="02020603050405020304" pitchFamily="18" charset="0"/>
            </a:endParaRPr>
          </a:p>
          <a:p>
            <a:endParaRPr lang="es-ES" dirty="0"/>
          </a:p>
        </p:txBody>
      </p:sp>
    </p:spTree>
    <p:extLst>
      <p:ext uri="{BB962C8B-B14F-4D97-AF65-F5344CB8AC3E}">
        <p14:creationId xmlns:p14="http://schemas.microsoft.com/office/powerpoint/2010/main" val="396115888"/>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2692398" y="1871132"/>
            <a:ext cx="6815669" cy="913012"/>
          </a:xfrm>
        </p:spPr>
        <p:txBody>
          <a:bodyPr/>
          <a:lstStyle/>
          <a:p>
            <a:r>
              <a:rPr lang="es-ES" dirty="0" smtClean="0">
                <a:solidFill>
                  <a:prstClr val="black">
                    <a:lumMod val="85000"/>
                    <a:lumOff val="15000"/>
                  </a:prstClr>
                </a:solidFill>
                <a:latin typeface="Arial" panose="020B0604020202020204" pitchFamily="34" charset="0"/>
                <a:cs typeface="Arial" panose="020B0604020202020204" pitchFamily="34" charset="0"/>
              </a:rPr>
              <a:t>Resultados</a:t>
            </a:r>
            <a:br>
              <a:rPr lang="es-ES" dirty="0" smtClean="0">
                <a:solidFill>
                  <a:prstClr val="black">
                    <a:lumMod val="85000"/>
                    <a:lumOff val="15000"/>
                  </a:prstClr>
                </a:solidFill>
                <a:latin typeface="Arial" panose="020B0604020202020204" pitchFamily="34" charset="0"/>
                <a:cs typeface="Arial" panose="020B0604020202020204" pitchFamily="34" charset="0"/>
              </a:rPr>
            </a:br>
            <a:r>
              <a:rPr lang="es-ES" dirty="0" smtClean="0">
                <a:solidFill>
                  <a:prstClr val="black">
                    <a:lumMod val="85000"/>
                    <a:lumOff val="15000"/>
                  </a:prstClr>
                </a:solidFill>
                <a:latin typeface="Arial" panose="020B0604020202020204" pitchFamily="34" charset="0"/>
                <a:cs typeface="Arial" panose="020B0604020202020204" pitchFamily="34" charset="0"/>
              </a:rPr>
              <a:t>Corte longitudinal</a:t>
            </a:r>
            <a:endParaRPr lang="es-ES" dirty="0"/>
          </a:p>
        </p:txBody>
      </p:sp>
      <p:sp>
        <p:nvSpPr>
          <p:cNvPr id="3" name="Subtítulo 2"/>
          <p:cNvSpPr>
            <a:spLocks noGrp="1"/>
          </p:cNvSpPr>
          <p:nvPr>
            <p:ph type="subTitle" idx="1"/>
          </p:nvPr>
        </p:nvSpPr>
        <p:spPr>
          <a:xfrm>
            <a:off x="150126" y="3875963"/>
            <a:ext cx="11696132" cy="1102435"/>
          </a:xfrm>
        </p:spPr>
        <p:txBody>
          <a:bodyPr>
            <a:normAutofit fontScale="25000" lnSpcReduction="20000"/>
          </a:bodyPr>
          <a:lstStyle/>
          <a:p>
            <a:pPr algn="just">
              <a:lnSpc>
                <a:spcPct val="150000"/>
              </a:lnSpc>
              <a:spcAft>
                <a:spcPts val="800"/>
              </a:spcAft>
            </a:pPr>
            <a:r>
              <a:rPr lang="es-ES" sz="9600" dirty="0">
                <a:latin typeface="Arial" panose="020B0604020202020204" pitchFamily="34" charset="0"/>
                <a:ea typeface="Times New Roman" panose="02020603050405020304" pitchFamily="18" charset="0"/>
                <a:cs typeface="Times New Roman" panose="02020603050405020304" pitchFamily="18" charset="0"/>
              </a:rPr>
              <a:t>“Los </a:t>
            </a:r>
            <a:r>
              <a:rPr lang="es-ES" sz="9600" dirty="0" err="1">
                <a:latin typeface="Arial" panose="020B0604020202020204" pitchFamily="34" charset="0"/>
                <a:ea typeface="Times New Roman" panose="02020603050405020304" pitchFamily="18" charset="0"/>
                <a:cs typeface="Times New Roman" panose="02020603050405020304" pitchFamily="18" charset="0"/>
              </a:rPr>
              <a:t>primordios</a:t>
            </a:r>
            <a:r>
              <a:rPr lang="es-ES" sz="9600" dirty="0">
                <a:latin typeface="Arial" panose="020B0604020202020204" pitchFamily="34" charset="0"/>
                <a:ea typeface="Times New Roman" panose="02020603050405020304" pitchFamily="18" charset="0"/>
                <a:cs typeface="Times New Roman" panose="02020603050405020304" pitchFamily="18" charset="0"/>
              </a:rPr>
              <a:t> radiculares iniciaron su desarrollo a los tres días de edad y no presentaron diferencias significativas entre genotipos. No obstante, la mayor densidad de los mismos fue registrada en híbridos entre E y los PE, tanto en cruzas directas como recíprocas; el promedio de éstos fue 11 </a:t>
            </a:r>
            <a:r>
              <a:rPr lang="es-ES" sz="9600" dirty="0" err="1">
                <a:latin typeface="Arial" panose="020B0604020202020204" pitchFamily="34" charset="0"/>
                <a:ea typeface="Times New Roman" panose="02020603050405020304" pitchFamily="18" charset="0"/>
                <a:cs typeface="Times New Roman" panose="02020603050405020304" pitchFamily="18" charset="0"/>
              </a:rPr>
              <a:t>primordios</a:t>
            </a:r>
            <a:r>
              <a:rPr lang="es-ES" sz="9600" dirty="0">
                <a:latin typeface="Arial" panose="020B0604020202020204" pitchFamily="34" charset="0"/>
                <a:ea typeface="Times New Roman" panose="02020603050405020304" pitchFamily="18" charset="0"/>
                <a:cs typeface="Times New Roman" panose="02020603050405020304" pitchFamily="18" charset="0"/>
              </a:rPr>
              <a:t> en 5 cm de radícula, valor superior a los que exhibieron los materiales PE como tales.”</a:t>
            </a:r>
            <a:r>
              <a:rPr lang="es-ES" sz="9600" dirty="0">
                <a:latin typeface="Arial" panose="020B0604020202020204" pitchFamily="34" charset="0"/>
                <a:ea typeface="Calibri" panose="020F0502020204030204" pitchFamily="34" charset="0"/>
                <a:cs typeface="Times New Roman" panose="02020603050405020304" pitchFamily="18" charset="0"/>
              </a:rPr>
              <a:t> </a:t>
            </a:r>
            <a:r>
              <a:rPr lang="es-ES" sz="9600" dirty="0">
                <a:latin typeface="Arial" panose="020B0604020202020204" pitchFamily="34" charset="0"/>
                <a:ea typeface="Times New Roman" panose="02020603050405020304" pitchFamily="18" charset="0"/>
                <a:cs typeface="Times New Roman" panose="02020603050405020304" pitchFamily="18" charset="0"/>
              </a:rPr>
              <a:t>(</a:t>
            </a:r>
            <a:r>
              <a:rPr lang="es-CU" sz="9600" dirty="0">
                <a:latin typeface="Arial" panose="020B0604020202020204" pitchFamily="34" charset="0"/>
                <a:ea typeface="Times New Roman" panose="02020603050405020304" pitchFamily="18" charset="0"/>
                <a:cs typeface="Times New Roman" panose="02020603050405020304" pitchFamily="18" charset="0"/>
              </a:rPr>
              <a:t>Mendoza M.C.,</a:t>
            </a:r>
            <a:r>
              <a:rPr lang="es-ES" sz="9600" dirty="0">
                <a:latin typeface="Arial" panose="020B0604020202020204" pitchFamily="34" charset="0"/>
                <a:ea typeface="Times New Roman" panose="02020603050405020304" pitchFamily="18" charset="0"/>
                <a:cs typeface="Times New Roman" panose="02020603050405020304" pitchFamily="18" charset="0"/>
              </a:rPr>
              <a:t> 2011)</a:t>
            </a:r>
            <a:endParaRPr lang="es-ES" sz="9600" dirty="0">
              <a:latin typeface="Calibri" panose="020F0502020204030204" pitchFamily="34" charset="0"/>
              <a:ea typeface="Calibri" panose="020F0502020204030204" pitchFamily="34" charset="0"/>
              <a:cs typeface="Times New Roman" panose="02020603050405020304" pitchFamily="18" charset="0"/>
            </a:endParaRPr>
          </a:p>
          <a:p>
            <a:endParaRPr lang="es-ES" dirty="0"/>
          </a:p>
        </p:txBody>
      </p:sp>
    </p:spTree>
    <p:extLst>
      <p:ext uri="{BB962C8B-B14F-4D97-AF65-F5344CB8AC3E}">
        <p14:creationId xmlns:p14="http://schemas.microsoft.com/office/powerpoint/2010/main" val="1582929164"/>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32310" y="755957"/>
            <a:ext cx="5131559" cy="5249057"/>
          </a:xfrm>
          <a:prstGeom prst="rect">
            <a:avLst/>
          </a:prstGeom>
        </p:spPr>
      </p:pic>
      <p:pic>
        <p:nvPicPr>
          <p:cNvPr id="3" name="Imagen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11639" y="701367"/>
            <a:ext cx="4706773" cy="5358239"/>
          </a:xfrm>
          <a:prstGeom prst="rect">
            <a:avLst/>
          </a:prstGeom>
        </p:spPr>
      </p:pic>
    </p:spTree>
    <p:extLst>
      <p:ext uri="{BB962C8B-B14F-4D97-AF65-F5344CB8AC3E}">
        <p14:creationId xmlns:p14="http://schemas.microsoft.com/office/powerpoint/2010/main" val="1591941297"/>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2692398" y="1871132"/>
            <a:ext cx="6815669" cy="831126"/>
          </a:xfrm>
        </p:spPr>
        <p:txBody>
          <a:bodyPr/>
          <a:lstStyle/>
          <a:p>
            <a:r>
              <a:rPr lang="es-ES" dirty="0" smtClean="0">
                <a:latin typeface="Arial" panose="020B0604020202020204" pitchFamily="34" charset="0"/>
                <a:cs typeface="Arial" panose="020B0604020202020204" pitchFamily="34" charset="0"/>
              </a:rPr>
              <a:t>Corte transversal.</a:t>
            </a:r>
            <a:endParaRPr lang="es-ES" dirty="0">
              <a:latin typeface="Arial" panose="020B0604020202020204" pitchFamily="34" charset="0"/>
              <a:cs typeface="Arial" panose="020B0604020202020204" pitchFamily="34" charset="0"/>
            </a:endParaRPr>
          </a:p>
        </p:txBody>
      </p:sp>
      <p:sp>
        <p:nvSpPr>
          <p:cNvPr id="3" name="Subtítulo 2"/>
          <p:cNvSpPr>
            <a:spLocks noGrp="1"/>
          </p:cNvSpPr>
          <p:nvPr>
            <p:ph type="subTitle" idx="1"/>
          </p:nvPr>
        </p:nvSpPr>
        <p:spPr>
          <a:xfrm>
            <a:off x="313900" y="3657597"/>
            <a:ext cx="11546004" cy="3057102"/>
          </a:xfrm>
        </p:spPr>
        <p:txBody>
          <a:bodyPr>
            <a:normAutofit/>
          </a:bodyPr>
          <a:lstStyle/>
          <a:p>
            <a:pPr algn="just">
              <a:lnSpc>
                <a:spcPct val="150000"/>
              </a:lnSpc>
              <a:spcAft>
                <a:spcPts val="800"/>
              </a:spcAft>
            </a:pPr>
            <a:r>
              <a:rPr lang="es-ES" sz="2400" dirty="0">
                <a:latin typeface="Arial" panose="020B0604020202020204" pitchFamily="34" charset="0"/>
                <a:ea typeface="Calibri" panose="020F0502020204030204" pitchFamily="34" charset="0"/>
                <a:cs typeface="Times New Roman" panose="02020603050405020304" pitchFamily="18" charset="0"/>
              </a:rPr>
              <a:t>“Desde el punto de vista transversal el diámetro de radícula (DR) influyó positivamente la aparición de un mayor número de haces vasculares (NHV) en algunos genotipos, como el caso del híbrido </a:t>
            </a:r>
            <a:r>
              <a:rPr lang="es-ES" sz="2400" dirty="0" err="1">
                <a:latin typeface="Arial" panose="020B0604020202020204" pitchFamily="34" charset="0"/>
                <a:ea typeface="Calibri" panose="020F0502020204030204" pitchFamily="34" charset="0"/>
                <a:cs typeface="Times New Roman" panose="02020603050405020304" pitchFamily="18" charset="0"/>
              </a:rPr>
              <a:t>CxD</a:t>
            </a:r>
            <a:r>
              <a:rPr lang="es-ES" sz="2400" dirty="0">
                <a:latin typeface="Arial" panose="020B0604020202020204" pitchFamily="34" charset="0"/>
                <a:ea typeface="Calibri" panose="020F0502020204030204" pitchFamily="34" charset="0"/>
                <a:cs typeface="Times New Roman" panose="02020603050405020304" pitchFamily="18" charset="0"/>
              </a:rPr>
              <a:t>, el cual mostró valores mayores en esta variable, influenciado mayormente por la condición de dos radículas unidas, que comparten tejidos en su estructura anatómica. ” (</a:t>
            </a:r>
            <a:r>
              <a:rPr lang="es-CU" sz="2400" dirty="0">
                <a:latin typeface="Arial" panose="020B0604020202020204" pitchFamily="34" charset="0"/>
                <a:ea typeface="Calibri" panose="020F0502020204030204" pitchFamily="34" charset="0"/>
                <a:cs typeface="Times New Roman" panose="02020603050405020304" pitchFamily="18" charset="0"/>
              </a:rPr>
              <a:t>Mendoza M.C.,</a:t>
            </a:r>
            <a:r>
              <a:rPr lang="es-ES" sz="2400" dirty="0">
                <a:latin typeface="Arial" panose="020B0604020202020204" pitchFamily="34" charset="0"/>
                <a:ea typeface="Calibri" panose="020F0502020204030204" pitchFamily="34" charset="0"/>
                <a:cs typeface="Times New Roman" panose="02020603050405020304" pitchFamily="18" charset="0"/>
              </a:rPr>
              <a:t> 2011)</a:t>
            </a:r>
            <a:endParaRPr lang="es-ES" sz="2000" dirty="0">
              <a:latin typeface="Calibri" panose="020F0502020204030204" pitchFamily="34" charset="0"/>
              <a:ea typeface="Calibri" panose="020F0502020204030204" pitchFamily="34" charset="0"/>
              <a:cs typeface="Times New Roman" panose="02020603050405020304" pitchFamily="18" charset="0"/>
            </a:endParaRPr>
          </a:p>
          <a:p>
            <a:endParaRPr lang="es-ES" dirty="0"/>
          </a:p>
        </p:txBody>
      </p:sp>
    </p:spTree>
    <p:extLst>
      <p:ext uri="{BB962C8B-B14F-4D97-AF65-F5344CB8AC3E}">
        <p14:creationId xmlns:p14="http://schemas.microsoft.com/office/powerpoint/2010/main" val="2927417800"/>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59809" y="682388"/>
            <a:ext cx="10467833" cy="5445457"/>
          </a:xfrm>
          <a:prstGeom prst="rect">
            <a:avLst/>
          </a:prstGeom>
        </p:spPr>
      </p:pic>
    </p:spTree>
    <p:extLst>
      <p:ext uri="{BB962C8B-B14F-4D97-AF65-F5344CB8AC3E}">
        <p14:creationId xmlns:p14="http://schemas.microsoft.com/office/powerpoint/2010/main" val="1460836171"/>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272955" y="259307"/>
            <a:ext cx="11668835" cy="2374711"/>
          </a:xfrm>
        </p:spPr>
        <p:txBody>
          <a:bodyPr/>
          <a:lstStyle/>
          <a:p>
            <a:pPr algn="l"/>
            <a:r>
              <a:rPr lang="es-ES" sz="4000" b="1" dirty="0" smtClean="0">
                <a:latin typeface="Arial" panose="020B0604020202020204" pitchFamily="34" charset="0"/>
                <a:ea typeface="Calibri" panose="020F0502020204030204" pitchFamily="34" charset="0"/>
              </a:rPr>
              <a:t>3. Respuesta </a:t>
            </a:r>
            <a:r>
              <a:rPr lang="es-ES" sz="4000" b="1" dirty="0">
                <a:latin typeface="Arial" panose="020B0604020202020204" pitchFamily="34" charset="0"/>
                <a:ea typeface="Calibri" panose="020F0502020204030204" pitchFamily="34" charset="0"/>
              </a:rPr>
              <a:t>anatómica y ultra estructural al estrés de salinidad en genotipos sensibles y tolerantes de maíz (Zea </a:t>
            </a:r>
            <a:r>
              <a:rPr lang="es-ES" sz="4000" b="1" dirty="0" err="1">
                <a:latin typeface="Arial" panose="020B0604020202020204" pitchFamily="34" charset="0"/>
                <a:ea typeface="Calibri" panose="020F0502020204030204" pitchFamily="34" charset="0"/>
              </a:rPr>
              <a:t>mays</a:t>
            </a:r>
            <a:r>
              <a:rPr lang="es-ES" sz="4000" b="1" dirty="0">
                <a:latin typeface="Arial" panose="020B0604020202020204" pitchFamily="34" charset="0"/>
                <a:ea typeface="Calibri" panose="020F0502020204030204" pitchFamily="34" charset="0"/>
              </a:rPr>
              <a:t> L.)</a:t>
            </a:r>
            <a:endParaRPr lang="es-ES" sz="4000" dirty="0"/>
          </a:p>
        </p:txBody>
      </p:sp>
      <p:sp>
        <p:nvSpPr>
          <p:cNvPr id="3" name="Subtítulo 2"/>
          <p:cNvSpPr>
            <a:spLocks noGrp="1"/>
          </p:cNvSpPr>
          <p:nvPr>
            <p:ph type="subTitle" idx="1"/>
          </p:nvPr>
        </p:nvSpPr>
        <p:spPr>
          <a:xfrm>
            <a:off x="272955" y="3657596"/>
            <a:ext cx="11559653" cy="2975215"/>
          </a:xfrm>
        </p:spPr>
        <p:txBody>
          <a:bodyPr>
            <a:noAutofit/>
          </a:bodyPr>
          <a:lstStyle/>
          <a:p>
            <a:pPr algn="l"/>
            <a:r>
              <a:rPr lang="es-ES" sz="2800" dirty="0" smtClean="0">
                <a:latin typeface="Arial" panose="020B0604020202020204" pitchFamily="34" charset="0"/>
                <a:ea typeface="Calibri" panose="020F0502020204030204" pitchFamily="34" charset="0"/>
              </a:rPr>
              <a:t>El trabajo </a:t>
            </a:r>
            <a:r>
              <a:rPr lang="es-ES" sz="2800" dirty="0">
                <a:latin typeface="Arial" panose="020B0604020202020204" pitchFamily="34" charset="0"/>
                <a:ea typeface="Calibri" panose="020F0502020204030204" pitchFamily="34" charset="0"/>
              </a:rPr>
              <a:t>tuvo como objetivo identificar las características anatómicas distintivas en la hoja del Maíz referidas a la tolerancia a la alta </a:t>
            </a:r>
            <a:r>
              <a:rPr lang="es-ES" sz="2800" dirty="0" smtClean="0">
                <a:latin typeface="Arial" panose="020B0604020202020204" pitchFamily="34" charset="0"/>
                <a:ea typeface="Calibri" panose="020F0502020204030204" pitchFamily="34" charset="0"/>
              </a:rPr>
              <a:t>salinidad. </a:t>
            </a:r>
            <a:r>
              <a:rPr lang="es-ES" sz="2800" dirty="0">
                <a:latin typeface="Arial" panose="020B0604020202020204" pitchFamily="34" charset="0"/>
                <a:ea typeface="Calibri" panose="020F0502020204030204" pitchFamily="34" charset="0"/>
              </a:rPr>
              <a:t>S</a:t>
            </a:r>
            <a:r>
              <a:rPr lang="es-ES" sz="2800" dirty="0" smtClean="0">
                <a:latin typeface="Arial" panose="020B0604020202020204" pitchFamily="34" charset="0"/>
                <a:ea typeface="Calibri" panose="020F0502020204030204" pitchFamily="34" charset="0"/>
              </a:rPr>
              <a:t>e </a:t>
            </a:r>
            <a:r>
              <a:rPr lang="es-ES" sz="2800" dirty="0">
                <a:latin typeface="Arial" panose="020B0604020202020204" pitchFamily="34" charset="0"/>
                <a:ea typeface="Calibri" panose="020F0502020204030204" pitchFamily="34" charset="0"/>
              </a:rPr>
              <a:t>realizaron observaciones con el microscopio óptico </a:t>
            </a:r>
            <a:r>
              <a:rPr lang="es-ES" sz="2800" dirty="0" smtClean="0">
                <a:latin typeface="Arial" panose="020B0604020202020204" pitchFamily="34" charset="0"/>
                <a:ea typeface="Calibri" panose="020F0502020204030204" pitchFamily="34" charset="0"/>
              </a:rPr>
              <a:t>en </a:t>
            </a:r>
            <a:r>
              <a:rPr lang="es-ES" sz="2800" dirty="0">
                <a:latin typeface="Arial" panose="020B0604020202020204" pitchFamily="34" charset="0"/>
                <a:ea typeface="Calibri" panose="020F0502020204030204" pitchFamily="34" charset="0"/>
              </a:rPr>
              <a:t>dos genotipos diferentes genotipos B-830 (susceptible) y D-878 (tolerante) sometidos al estrés de salinidad así como los controles. Los parámetros establecidos fueron; tamaño de las células epidérmicas, estomas y vasos </a:t>
            </a:r>
            <a:r>
              <a:rPr lang="es-ES" sz="2800" dirty="0" smtClean="0">
                <a:latin typeface="Arial" panose="020B0604020202020204" pitchFamily="34" charset="0"/>
                <a:ea typeface="Calibri" panose="020F0502020204030204" pitchFamily="34" charset="0"/>
              </a:rPr>
              <a:t>conductores. </a:t>
            </a:r>
            <a:endParaRPr lang="es-ES" sz="2800" dirty="0"/>
          </a:p>
        </p:txBody>
      </p:sp>
    </p:spTree>
    <p:extLst>
      <p:ext uri="{BB962C8B-B14F-4D97-AF65-F5344CB8AC3E}">
        <p14:creationId xmlns:p14="http://schemas.microsoft.com/office/powerpoint/2010/main" val="2459341868"/>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2692398" y="1871131"/>
            <a:ext cx="6815669" cy="872069"/>
          </a:xfrm>
        </p:spPr>
        <p:txBody>
          <a:bodyPr/>
          <a:lstStyle/>
          <a:p>
            <a:r>
              <a:rPr lang="es-ES" dirty="0">
                <a:solidFill>
                  <a:prstClr val="black">
                    <a:lumMod val="85000"/>
                    <a:lumOff val="15000"/>
                  </a:prstClr>
                </a:solidFill>
                <a:latin typeface="Arial" panose="020B0604020202020204" pitchFamily="34" charset="0"/>
                <a:cs typeface="Arial" panose="020B0604020202020204" pitchFamily="34" charset="0"/>
              </a:rPr>
              <a:t>Resultados:</a:t>
            </a:r>
            <a:endParaRPr lang="es-ES" dirty="0"/>
          </a:p>
        </p:txBody>
      </p:sp>
      <p:sp>
        <p:nvSpPr>
          <p:cNvPr id="3" name="Subtítulo 2"/>
          <p:cNvSpPr>
            <a:spLocks noGrp="1"/>
          </p:cNvSpPr>
          <p:nvPr>
            <p:ph type="subTitle" idx="1"/>
          </p:nvPr>
        </p:nvSpPr>
        <p:spPr>
          <a:xfrm>
            <a:off x="232012" y="3657597"/>
            <a:ext cx="11696131" cy="3016158"/>
          </a:xfrm>
        </p:spPr>
        <p:txBody>
          <a:bodyPr>
            <a:normAutofit lnSpcReduction="10000"/>
          </a:bodyPr>
          <a:lstStyle/>
          <a:p>
            <a:pPr algn="just">
              <a:lnSpc>
                <a:spcPct val="150000"/>
              </a:lnSpc>
              <a:spcAft>
                <a:spcPts val="800"/>
              </a:spcAft>
            </a:pPr>
            <a:r>
              <a:rPr lang="es-ES" sz="2400" dirty="0" smtClean="0">
                <a:latin typeface="Arial" panose="020B0604020202020204" pitchFamily="34" charset="0"/>
                <a:ea typeface="Calibri" panose="020F0502020204030204" pitchFamily="34" charset="0"/>
                <a:cs typeface="Times New Roman" panose="02020603050405020304" pitchFamily="18" charset="0"/>
              </a:rPr>
              <a:t>En </a:t>
            </a:r>
            <a:r>
              <a:rPr lang="es-ES" sz="2400" dirty="0">
                <a:latin typeface="Arial" panose="020B0604020202020204" pitchFamily="34" charset="0"/>
                <a:ea typeface="Calibri" panose="020F0502020204030204" pitchFamily="34" charset="0"/>
                <a:cs typeface="Times New Roman" panose="02020603050405020304" pitchFamily="18" charset="0"/>
              </a:rPr>
              <a:t>el genotipo tolerante se aprecia un mayor tamaño en las células epidérmicas respecto al genotipo sensible. En el meristemo se observa mayor división celular y elongación de estas.  </a:t>
            </a:r>
            <a:endParaRPr lang="es-ES" sz="20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spcAft>
                <a:spcPts val="800"/>
              </a:spcAft>
            </a:pPr>
            <a:r>
              <a:rPr lang="es-ES" sz="2400" dirty="0">
                <a:latin typeface="Arial" panose="020B0604020202020204" pitchFamily="34" charset="0"/>
                <a:ea typeface="Calibri" panose="020F0502020204030204" pitchFamily="34" charset="0"/>
                <a:cs typeface="Times New Roman" panose="02020603050405020304" pitchFamily="18" charset="0"/>
              </a:rPr>
              <a:t>Similares resultados fueron obtenidos al medir ancho de las células epidérmicas al igual que el largo y ancho de los estomas</a:t>
            </a:r>
            <a:r>
              <a:rPr lang="es-ES" sz="2400" dirty="0" smtClean="0">
                <a:latin typeface="Arial" panose="020B0604020202020204" pitchFamily="34" charset="0"/>
                <a:ea typeface="Calibri" panose="020F0502020204030204" pitchFamily="34" charset="0"/>
                <a:cs typeface="Times New Roman" panose="02020603050405020304" pitchFamily="18" charset="0"/>
              </a:rPr>
              <a:t>.</a:t>
            </a:r>
            <a:r>
              <a:rPr lang="es-ES" sz="2000" dirty="0">
                <a:latin typeface="Arial" panose="020B0604020202020204" pitchFamily="34" charset="0"/>
                <a:ea typeface="Calibri" panose="020F0502020204030204" pitchFamily="34" charset="0"/>
              </a:rPr>
              <a:t> (Montero M.C.M.E. 1998)</a:t>
            </a:r>
            <a:endParaRPr lang="es-ES" sz="2000" dirty="0">
              <a:latin typeface="Calibri" panose="020F0502020204030204" pitchFamily="34" charset="0"/>
              <a:ea typeface="Calibri" panose="020F0502020204030204" pitchFamily="34" charset="0"/>
              <a:cs typeface="Times New Roman" panose="02020603050405020304" pitchFamily="18" charset="0"/>
            </a:endParaRPr>
          </a:p>
          <a:p>
            <a:endParaRPr lang="es-ES" dirty="0"/>
          </a:p>
        </p:txBody>
      </p:sp>
    </p:spTree>
    <p:extLst>
      <p:ext uri="{BB962C8B-B14F-4D97-AF65-F5344CB8AC3E}">
        <p14:creationId xmlns:p14="http://schemas.microsoft.com/office/powerpoint/2010/main" val="2994746025"/>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0753" y="859809"/>
            <a:ext cx="10345002" cy="5295331"/>
          </a:xfrm>
          <a:prstGeom prst="rect">
            <a:avLst/>
          </a:prstGeom>
        </p:spPr>
      </p:pic>
    </p:spTree>
    <p:extLst>
      <p:ext uri="{BB962C8B-B14F-4D97-AF65-F5344CB8AC3E}">
        <p14:creationId xmlns:p14="http://schemas.microsoft.com/office/powerpoint/2010/main" val="3962301015"/>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204716" y="136479"/>
            <a:ext cx="11614245" cy="2565778"/>
          </a:xfrm>
        </p:spPr>
        <p:txBody>
          <a:bodyPr/>
          <a:lstStyle/>
          <a:p>
            <a:pPr algn="l"/>
            <a:r>
              <a:rPr lang="es-ES" sz="3600" b="1" dirty="0" smtClean="0">
                <a:latin typeface="Arial" panose="020B0604020202020204" pitchFamily="34" charset="0"/>
                <a:ea typeface="Calibri" panose="020F0502020204030204" pitchFamily="34" charset="0"/>
              </a:rPr>
              <a:t>4. Estudio </a:t>
            </a:r>
            <a:r>
              <a:rPr lang="es-ES" sz="3600" b="1" dirty="0">
                <a:latin typeface="Arial" panose="020B0604020202020204" pitchFamily="34" charset="0"/>
                <a:ea typeface="Calibri" panose="020F0502020204030204" pitchFamily="34" charset="0"/>
              </a:rPr>
              <a:t>morfológico e identificación de </a:t>
            </a:r>
            <a:r>
              <a:rPr lang="es-ES" sz="3600" b="1" dirty="0" err="1">
                <a:latin typeface="Arial" panose="020B0604020202020204" pitchFamily="34" charset="0"/>
                <a:ea typeface="Calibri" panose="020F0502020204030204" pitchFamily="34" charset="0"/>
              </a:rPr>
              <a:t>giberelinas</a:t>
            </a:r>
            <a:r>
              <a:rPr lang="es-ES" sz="3600" b="1" dirty="0">
                <a:latin typeface="Arial" panose="020B0604020202020204" pitchFamily="34" charset="0"/>
                <a:ea typeface="Calibri" panose="020F0502020204030204" pitchFamily="34" charset="0"/>
              </a:rPr>
              <a:t> endógenas en raíces de maíz (Zea </a:t>
            </a:r>
            <a:r>
              <a:rPr lang="es-ES" sz="3600" b="1" dirty="0" err="1">
                <a:latin typeface="Arial" panose="020B0604020202020204" pitchFamily="34" charset="0"/>
                <a:ea typeface="Calibri" panose="020F0502020204030204" pitchFamily="34" charset="0"/>
              </a:rPr>
              <a:t>mays</a:t>
            </a:r>
            <a:r>
              <a:rPr lang="es-ES" sz="3600" b="1" dirty="0">
                <a:latin typeface="Arial" panose="020B0604020202020204" pitchFamily="34" charset="0"/>
                <a:ea typeface="Calibri" panose="020F0502020204030204" pitchFamily="34" charset="0"/>
              </a:rPr>
              <a:t> L.) afectado por el Mal de Río Cuarto</a:t>
            </a:r>
            <a:endParaRPr lang="es-ES" sz="3600" dirty="0"/>
          </a:p>
        </p:txBody>
      </p:sp>
      <p:sp>
        <p:nvSpPr>
          <p:cNvPr id="3" name="Subtítulo 2"/>
          <p:cNvSpPr>
            <a:spLocks noGrp="1"/>
          </p:cNvSpPr>
          <p:nvPr>
            <p:ph type="subTitle" idx="1"/>
          </p:nvPr>
        </p:nvSpPr>
        <p:spPr>
          <a:xfrm>
            <a:off x="204716" y="3657596"/>
            <a:ext cx="11614245" cy="2988863"/>
          </a:xfrm>
        </p:spPr>
        <p:txBody>
          <a:bodyPr>
            <a:noAutofit/>
          </a:bodyPr>
          <a:lstStyle/>
          <a:p>
            <a:pPr algn="l"/>
            <a:r>
              <a:rPr lang="es-ES" sz="2800" dirty="0" smtClean="0">
                <a:latin typeface="Arial" panose="020B0604020202020204" pitchFamily="34" charset="0"/>
                <a:ea typeface="Calibri" panose="020F0502020204030204" pitchFamily="34" charset="0"/>
              </a:rPr>
              <a:t>Se </a:t>
            </a:r>
            <a:r>
              <a:rPr lang="es-ES" sz="2800" dirty="0">
                <a:latin typeface="Arial" panose="020B0604020202020204" pitchFamily="34" charset="0"/>
                <a:ea typeface="Calibri" panose="020F0502020204030204" pitchFamily="34" charset="0"/>
              </a:rPr>
              <a:t>analizó la estructura anatómica de raíces adventicias y laterales del maíz afectadas con el virus MRDV. </a:t>
            </a:r>
            <a:r>
              <a:rPr lang="es-ES" sz="2800" dirty="0" smtClean="0">
                <a:latin typeface="Arial" panose="020B0604020202020204" pitchFamily="34" charset="0"/>
                <a:ea typeface="Calibri" panose="020F0502020204030204" pitchFamily="34" charset="0"/>
              </a:rPr>
              <a:t>La </a:t>
            </a:r>
            <a:r>
              <a:rPr lang="es-ES" sz="2800" dirty="0">
                <a:latin typeface="Arial" panose="020B0604020202020204" pitchFamily="34" charset="0"/>
                <a:ea typeface="Calibri" panose="020F0502020204030204" pitchFamily="34" charset="0"/>
              </a:rPr>
              <a:t>virosis ocasiona alteraciones en el cilindro central y la endodermis comenzando en el floema, afectando posteriormente el xilema y provocando protuberancias que pueden llegar hasta la corteza. Estas semejan el nacimiento de una raíz secundaria pero sus células están totalmente lignificadas.</a:t>
            </a:r>
            <a:endParaRPr lang="es-ES" sz="2800" dirty="0"/>
          </a:p>
        </p:txBody>
      </p:sp>
    </p:spTree>
    <p:extLst>
      <p:ext uri="{BB962C8B-B14F-4D97-AF65-F5344CB8AC3E}">
        <p14:creationId xmlns:p14="http://schemas.microsoft.com/office/powerpoint/2010/main" val="3489792916"/>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2692398" y="1871131"/>
            <a:ext cx="6815669" cy="981251"/>
          </a:xfrm>
        </p:spPr>
        <p:txBody>
          <a:bodyPr/>
          <a:lstStyle/>
          <a:p>
            <a:r>
              <a:rPr lang="es-ES" dirty="0">
                <a:solidFill>
                  <a:prstClr val="black">
                    <a:lumMod val="85000"/>
                    <a:lumOff val="15000"/>
                  </a:prstClr>
                </a:solidFill>
                <a:latin typeface="Arial" panose="020B0604020202020204" pitchFamily="34" charset="0"/>
                <a:cs typeface="Arial" panose="020B0604020202020204" pitchFamily="34" charset="0"/>
              </a:rPr>
              <a:t>Resultados:</a:t>
            </a:r>
            <a:endParaRPr lang="es-ES" dirty="0"/>
          </a:p>
        </p:txBody>
      </p:sp>
      <p:sp>
        <p:nvSpPr>
          <p:cNvPr id="3" name="Subtítulo 2"/>
          <p:cNvSpPr>
            <a:spLocks noGrp="1"/>
          </p:cNvSpPr>
          <p:nvPr>
            <p:ph type="subTitle" idx="1"/>
          </p:nvPr>
        </p:nvSpPr>
        <p:spPr>
          <a:xfrm>
            <a:off x="327546" y="3657596"/>
            <a:ext cx="11750723" cy="3200403"/>
          </a:xfrm>
        </p:spPr>
        <p:txBody>
          <a:bodyPr>
            <a:normAutofit fontScale="77500" lnSpcReduction="20000"/>
          </a:bodyPr>
          <a:lstStyle/>
          <a:p>
            <a:pPr algn="just">
              <a:lnSpc>
                <a:spcPct val="150000"/>
              </a:lnSpc>
              <a:spcAft>
                <a:spcPts val="800"/>
              </a:spcAft>
            </a:pPr>
            <a:r>
              <a:rPr lang="es-ES" sz="2400" dirty="0" smtClean="0">
                <a:latin typeface="Arial" panose="020B0604020202020204" pitchFamily="34" charset="0"/>
                <a:ea typeface="Calibri" panose="020F0502020204030204" pitchFamily="34" charset="0"/>
                <a:cs typeface="Times New Roman" panose="02020603050405020304" pitchFamily="18" charset="0"/>
              </a:rPr>
              <a:t>Materiales </a:t>
            </a:r>
            <a:r>
              <a:rPr lang="es-ES" sz="2400" dirty="0">
                <a:latin typeface="Arial" panose="020B0604020202020204" pitchFamily="34" charset="0"/>
                <a:ea typeface="Calibri" panose="020F0502020204030204" pitchFamily="34" charset="0"/>
                <a:cs typeface="Times New Roman" panose="02020603050405020304" pitchFamily="18" charset="0"/>
              </a:rPr>
              <a:t>que se depositan en relación con la pared y lumen celular parcial o totalmente ocupado por un contenido que difiere del normal, de aspecto denso, granuloso, que presenta afinidad por los colorantes, adquiriendo tonalidad muy intensa”(</a:t>
            </a:r>
            <a:r>
              <a:rPr lang="es-ES" sz="2400" dirty="0" err="1">
                <a:latin typeface="Arial" panose="020B0604020202020204" pitchFamily="34" charset="0"/>
                <a:ea typeface="Calibri" panose="020F0502020204030204" pitchFamily="34" charset="0"/>
                <a:cs typeface="Times New Roman" panose="02020603050405020304" pitchFamily="18" charset="0"/>
              </a:rPr>
              <a:t>Poloni</a:t>
            </a:r>
            <a:r>
              <a:rPr lang="es-ES" sz="2400" dirty="0">
                <a:latin typeface="Arial" panose="020B0604020202020204" pitchFamily="34" charset="0"/>
                <a:ea typeface="Calibri" panose="020F0502020204030204" pitchFamily="34" charset="0"/>
                <a:cs typeface="Times New Roman" panose="02020603050405020304" pitchFamily="18" charset="0"/>
              </a:rPr>
              <a:t>, N et al 1993)</a:t>
            </a:r>
            <a:endParaRPr lang="es-ES" sz="20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spcAft>
                <a:spcPts val="800"/>
              </a:spcAft>
            </a:pPr>
            <a:r>
              <a:rPr lang="es-ES" sz="2400" dirty="0">
                <a:latin typeface="Arial" panose="020B0604020202020204" pitchFamily="34" charset="0"/>
                <a:ea typeface="Calibri" panose="020F0502020204030204" pitchFamily="34" charset="0"/>
                <a:cs typeface="Times New Roman" panose="02020603050405020304" pitchFamily="18" charset="0"/>
              </a:rPr>
              <a:t>“Las células resultantes luego de diferenciarse en elementos de xilema y floema quedan dispuestas en forma más o menos desordenada; algunas de ellas presentan paredes celulares secundarias con puntuaciones, mientras que otras permanecen semejantes a las </a:t>
            </a:r>
            <a:r>
              <a:rPr lang="es-ES" sz="2400" dirty="0" err="1">
                <a:latin typeface="Arial" panose="020B0604020202020204" pitchFamily="34" charset="0"/>
                <a:ea typeface="Calibri" panose="020F0502020204030204" pitchFamily="34" charset="0"/>
                <a:cs typeface="Times New Roman" panose="02020603050405020304" pitchFamily="18" charset="0"/>
              </a:rPr>
              <a:t>parenquimáticas</a:t>
            </a:r>
            <a:r>
              <a:rPr lang="es-ES" sz="2400" dirty="0">
                <a:latin typeface="Arial" panose="020B0604020202020204" pitchFamily="34" charset="0"/>
                <a:ea typeface="Calibri" panose="020F0502020204030204" pitchFamily="34" charset="0"/>
                <a:cs typeface="Times New Roman" panose="02020603050405020304" pitchFamily="18" charset="0"/>
              </a:rPr>
              <a:t>.” (</a:t>
            </a:r>
            <a:r>
              <a:rPr lang="es-ES" sz="2400" dirty="0" err="1">
                <a:latin typeface="Arial" panose="020B0604020202020204" pitchFamily="34" charset="0"/>
                <a:ea typeface="Calibri" panose="020F0502020204030204" pitchFamily="34" charset="0"/>
                <a:cs typeface="Times New Roman" panose="02020603050405020304" pitchFamily="18" charset="0"/>
              </a:rPr>
              <a:t>Poloni</a:t>
            </a:r>
            <a:r>
              <a:rPr lang="es-ES" sz="2400" dirty="0">
                <a:latin typeface="Arial" panose="020B0604020202020204" pitchFamily="34" charset="0"/>
                <a:ea typeface="Calibri" panose="020F0502020204030204" pitchFamily="34" charset="0"/>
                <a:cs typeface="Times New Roman" panose="02020603050405020304" pitchFamily="18" charset="0"/>
              </a:rPr>
              <a:t>, N et al 1993)</a:t>
            </a:r>
            <a:endParaRPr lang="es-ES" sz="20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spcAft>
                <a:spcPts val="800"/>
              </a:spcAft>
            </a:pPr>
            <a:r>
              <a:rPr lang="es-ES" sz="2400" dirty="0">
                <a:latin typeface="Arial" panose="020B0604020202020204" pitchFamily="34" charset="0"/>
                <a:ea typeface="Calibri" panose="020F0502020204030204" pitchFamily="34" charset="0"/>
                <a:cs typeface="Times New Roman" panose="02020603050405020304" pitchFamily="18" charset="0"/>
              </a:rPr>
              <a:t>El estudio comprueba que el MRDV provoca hiperplasia en el floema, xilema, periciclo y endodermis.</a:t>
            </a:r>
            <a:endParaRPr lang="es-ES" sz="2000" dirty="0">
              <a:latin typeface="Calibri" panose="020F0502020204030204" pitchFamily="34" charset="0"/>
              <a:ea typeface="Calibri" panose="020F0502020204030204" pitchFamily="34" charset="0"/>
              <a:cs typeface="Times New Roman" panose="02020603050405020304" pitchFamily="18" charset="0"/>
            </a:endParaRPr>
          </a:p>
          <a:p>
            <a:endParaRPr lang="es-ES" dirty="0"/>
          </a:p>
        </p:txBody>
      </p:sp>
    </p:spTree>
    <p:extLst>
      <p:ext uri="{BB962C8B-B14F-4D97-AF65-F5344CB8AC3E}">
        <p14:creationId xmlns:p14="http://schemas.microsoft.com/office/powerpoint/2010/main" val="3282394102"/>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0879" y="655093"/>
            <a:ext cx="10099342" cy="5459104"/>
          </a:xfrm>
          <a:prstGeom prst="rect">
            <a:avLst/>
          </a:prstGeom>
        </p:spPr>
      </p:pic>
    </p:spTree>
    <p:extLst>
      <p:ext uri="{BB962C8B-B14F-4D97-AF65-F5344CB8AC3E}">
        <p14:creationId xmlns:p14="http://schemas.microsoft.com/office/powerpoint/2010/main" val="152839565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2692398" y="1871131"/>
            <a:ext cx="6815669" cy="285215"/>
          </a:xfrm>
        </p:spPr>
        <p:txBody>
          <a:bodyPr/>
          <a:lstStyle/>
          <a:p>
            <a:r>
              <a:rPr lang="es-ES" b="1" dirty="0">
                <a:latin typeface="Arial" panose="020B0604020202020204" pitchFamily="34" charset="0"/>
                <a:ea typeface="Calibri" panose="020F0502020204030204" pitchFamily="34" charset="0"/>
              </a:rPr>
              <a:t>Subclase </a:t>
            </a:r>
            <a:r>
              <a:rPr lang="es-ES" b="1" dirty="0" err="1">
                <a:latin typeface="Arial" panose="020B0604020202020204" pitchFamily="34" charset="0"/>
                <a:ea typeface="Calibri" panose="020F0502020204030204" pitchFamily="34" charset="0"/>
              </a:rPr>
              <a:t>Commelinidae</a:t>
            </a:r>
            <a:endParaRPr lang="es-ES" dirty="0"/>
          </a:p>
        </p:txBody>
      </p:sp>
      <p:sp>
        <p:nvSpPr>
          <p:cNvPr id="3" name="Subtítulo 2"/>
          <p:cNvSpPr>
            <a:spLocks noGrp="1"/>
          </p:cNvSpPr>
          <p:nvPr>
            <p:ph type="subTitle" idx="1"/>
          </p:nvPr>
        </p:nvSpPr>
        <p:spPr/>
        <p:txBody>
          <a:bodyPr/>
          <a:lstStyle/>
          <a:p>
            <a:endParaRPr lang="es-ES" dirty="0"/>
          </a:p>
        </p:txBody>
      </p:sp>
      <p:pic>
        <p:nvPicPr>
          <p:cNvPr id="4" name="Imagen 3"/>
          <p:cNvPicPr/>
          <p:nvPr/>
        </p:nvPicPr>
        <p:blipFill>
          <a:blip r:embed="rId2">
            <a:extLst>
              <a:ext uri="{28A0092B-C50C-407E-A947-70E740481C1C}">
                <a14:useLocalDpi xmlns:a14="http://schemas.microsoft.com/office/drawing/2010/main" val="0"/>
              </a:ext>
            </a:extLst>
          </a:blip>
          <a:srcRect/>
          <a:stretch>
            <a:fillRect/>
          </a:stretch>
        </p:blipFill>
        <p:spPr bwMode="auto">
          <a:xfrm>
            <a:off x="2852382" y="2156346"/>
            <a:ext cx="6655685" cy="3016155"/>
          </a:xfrm>
          <a:prstGeom prst="rect">
            <a:avLst/>
          </a:prstGeom>
          <a:noFill/>
        </p:spPr>
      </p:pic>
    </p:spTree>
    <p:extLst>
      <p:ext uri="{BB962C8B-B14F-4D97-AF65-F5344CB8AC3E}">
        <p14:creationId xmlns:p14="http://schemas.microsoft.com/office/powerpoint/2010/main" val="450196872"/>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259307" y="1871131"/>
            <a:ext cx="11778017" cy="981251"/>
          </a:xfrm>
        </p:spPr>
        <p:txBody>
          <a:bodyPr/>
          <a:lstStyle/>
          <a:p>
            <a:r>
              <a:rPr lang="es-ES" b="1" dirty="0" smtClean="0">
                <a:latin typeface="Arial" panose="020B0604020202020204" pitchFamily="34" charset="0"/>
                <a:ea typeface="Calibri" panose="020F0502020204030204" pitchFamily="34" charset="0"/>
              </a:rPr>
              <a:t>5. Identificación </a:t>
            </a:r>
            <a:r>
              <a:rPr lang="es-ES" b="1" dirty="0">
                <a:latin typeface="Arial" panose="020B0604020202020204" pitchFamily="34" charset="0"/>
                <a:ea typeface="Calibri" panose="020F0502020204030204" pitchFamily="34" charset="0"/>
              </a:rPr>
              <a:t>histológica y </a:t>
            </a:r>
            <a:r>
              <a:rPr lang="es-ES" b="1" dirty="0" err="1">
                <a:latin typeface="Arial" panose="020B0604020202020204" pitchFamily="34" charset="0"/>
                <a:ea typeface="Calibri" panose="020F0502020204030204" pitchFamily="34" charset="0"/>
              </a:rPr>
              <a:t>ultraestructural</a:t>
            </a:r>
            <a:r>
              <a:rPr lang="es-ES" b="1" dirty="0">
                <a:latin typeface="Arial" panose="020B0604020202020204" pitchFamily="34" charset="0"/>
                <a:ea typeface="Calibri" panose="020F0502020204030204" pitchFamily="34" charset="0"/>
              </a:rPr>
              <a:t> de plantas C4 y CAM</a:t>
            </a:r>
            <a:endParaRPr lang="es-ES" dirty="0"/>
          </a:p>
        </p:txBody>
      </p:sp>
      <p:sp>
        <p:nvSpPr>
          <p:cNvPr id="3" name="Subtítulo 2"/>
          <p:cNvSpPr>
            <a:spLocks noGrp="1"/>
          </p:cNvSpPr>
          <p:nvPr>
            <p:ph type="subTitle" idx="1"/>
          </p:nvPr>
        </p:nvSpPr>
        <p:spPr>
          <a:xfrm>
            <a:off x="259307" y="3657597"/>
            <a:ext cx="11778017" cy="3002510"/>
          </a:xfrm>
        </p:spPr>
        <p:txBody>
          <a:bodyPr>
            <a:noAutofit/>
          </a:bodyPr>
          <a:lstStyle/>
          <a:p>
            <a:pPr algn="l"/>
            <a:r>
              <a:rPr lang="es-ES" sz="2800" dirty="0" smtClean="0">
                <a:latin typeface="Arial" panose="020B0604020202020204" pitchFamily="34" charset="0"/>
                <a:ea typeface="Calibri" panose="020F0502020204030204" pitchFamily="34" charset="0"/>
              </a:rPr>
              <a:t>Se estudió el </a:t>
            </a:r>
            <a:r>
              <a:rPr lang="es-ES" sz="2800" dirty="0">
                <a:latin typeface="Arial" panose="020B0604020202020204" pitchFamily="34" charset="0"/>
                <a:ea typeface="Calibri" panose="020F0502020204030204" pitchFamily="34" charset="0"/>
              </a:rPr>
              <a:t>tipo de metabolismo fotosintético que presentan distintas plantas vasculares del Parque Natural del Cabo de Gata-</a:t>
            </a:r>
            <a:r>
              <a:rPr lang="es-ES" sz="2800" dirty="0" err="1">
                <a:latin typeface="Arial" panose="020B0604020202020204" pitchFamily="34" charset="0"/>
                <a:ea typeface="Calibri" panose="020F0502020204030204" pitchFamily="34" charset="0"/>
              </a:rPr>
              <a:t>Níjar</a:t>
            </a:r>
            <a:r>
              <a:rPr lang="es-ES" sz="2800" dirty="0">
                <a:latin typeface="Arial" panose="020B0604020202020204" pitchFamily="34" charset="0"/>
                <a:ea typeface="Calibri" panose="020F0502020204030204" pitchFamily="34" charset="0"/>
              </a:rPr>
              <a:t> (Almería) </a:t>
            </a:r>
            <a:r>
              <a:rPr lang="es-ES" sz="2800" dirty="0" smtClean="0">
                <a:latin typeface="Arial" panose="020B0604020202020204" pitchFamily="34" charset="0"/>
                <a:ea typeface="Calibri" panose="020F0502020204030204" pitchFamily="34" charset="0"/>
              </a:rPr>
              <a:t>en un estudio histológico de veintiséis especies </a:t>
            </a:r>
            <a:r>
              <a:rPr lang="es-ES" sz="2800" dirty="0">
                <a:latin typeface="Arial" panose="020B0604020202020204" pitchFamily="34" charset="0"/>
                <a:ea typeface="Calibri" panose="020F0502020204030204" pitchFamily="34" charset="0"/>
              </a:rPr>
              <a:t>pertenecientes a 10 familias distintas, de ellas 12  resultaron ser C4, 2 CAM y el resto C3. Además de las especies que se ajustaban a los modelos anatómicos descritos para cada tipo de metabolismo fotosintético se encontraron variaciones sobre todo en la anatomía </a:t>
            </a:r>
            <a:r>
              <a:rPr lang="es-ES" sz="2800" dirty="0" err="1">
                <a:latin typeface="Arial" panose="020B0604020202020204" pitchFamily="34" charset="0"/>
                <a:ea typeface="Calibri" panose="020F0502020204030204" pitchFamily="34" charset="0"/>
              </a:rPr>
              <a:t>Kranz</a:t>
            </a:r>
            <a:r>
              <a:rPr lang="es-ES" sz="2800" dirty="0">
                <a:latin typeface="Arial" panose="020B0604020202020204" pitchFamily="34" charset="0"/>
                <a:ea typeface="Calibri" panose="020F0502020204030204" pitchFamily="34" charset="0"/>
              </a:rPr>
              <a:t> típica de las plantas C4. </a:t>
            </a:r>
            <a:endParaRPr lang="es-ES" sz="2800" dirty="0"/>
          </a:p>
        </p:txBody>
      </p:sp>
    </p:spTree>
    <p:extLst>
      <p:ext uri="{BB962C8B-B14F-4D97-AF65-F5344CB8AC3E}">
        <p14:creationId xmlns:p14="http://schemas.microsoft.com/office/powerpoint/2010/main" val="2494113391"/>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2692398" y="1871132"/>
            <a:ext cx="6815669" cy="926660"/>
          </a:xfrm>
        </p:spPr>
        <p:txBody>
          <a:bodyPr/>
          <a:lstStyle/>
          <a:p>
            <a:r>
              <a:rPr lang="es-ES" dirty="0">
                <a:solidFill>
                  <a:prstClr val="black">
                    <a:lumMod val="85000"/>
                    <a:lumOff val="15000"/>
                  </a:prstClr>
                </a:solidFill>
                <a:latin typeface="Arial" panose="020B0604020202020204" pitchFamily="34" charset="0"/>
                <a:cs typeface="Arial" panose="020B0604020202020204" pitchFamily="34" charset="0"/>
              </a:rPr>
              <a:t>Resultados:</a:t>
            </a:r>
            <a:endParaRPr lang="es-ES" dirty="0"/>
          </a:p>
        </p:txBody>
      </p:sp>
      <p:sp>
        <p:nvSpPr>
          <p:cNvPr id="3" name="Subtítulo 2"/>
          <p:cNvSpPr>
            <a:spLocks noGrp="1"/>
          </p:cNvSpPr>
          <p:nvPr>
            <p:ph type="subTitle" idx="1"/>
          </p:nvPr>
        </p:nvSpPr>
        <p:spPr>
          <a:xfrm>
            <a:off x="313900" y="3657596"/>
            <a:ext cx="11600596" cy="3070749"/>
          </a:xfrm>
        </p:spPr>
        <p:txBody>
          <a:bodyPr>
            <a:normAutofit fontScale="85000" lnSpcReduction="10000"/>
          </a:bodyPr>
          <a:lstStyle/>
          <a:p>
            <a:pPr algn="just">
              <a:lnSpc>
                <a:spcPct val="150000"/>
              </a:lnSpc>
              <a:spcAft>
                <a:spcPts val="800"/>
              </a:spcAft>
            </a:pPr>
            <a:r>
              <a:rPr lang="es-ES" sz="2400" dirty="0" smtClean="0">
                <a:latin typeface="Arial" panose="020B0604020202020204" pitchFamily="34" charset="0"/>
                <a:ea typeface="Calibri" panose="020F0502020204030204" pitchFamily="34" charset="0"/>
                <a:cs typeface="Times New Roman" panose="02020603050405020304" pitchFamily="18" charset="0"/>
              </a:rPr>
              <a:t>El estudio </a:t>
            </a:r>
            <a:r>
              <a:rPr lang="es-ES" sz="2400" dirty="0">
                <a:latin typeface="Arial" panose="020B0604020202020204" pitchFamily="34" charset="0"/>
                <a:ea typeface="Calibri" panose="020F0502020204030204" pitchFamily="34" charset="0"/>
                <a:cs typeface="Times New Roman" panose="02020603050405020304" pitchFamily="18" charset="0"/>
              </a:rPr>
              <a:t>anatómico y </a:t>
            </a:r>
            <a:r>
              <a:rPr lang="es-ES" sz="2400" dirty="0" err="1">
                <a:latin typeface="Arial" panose="020B0604020202020204" pitchFamily="34" charset="0"/>
                <a:ea typeface="Calibri" panose="020F0502020204030204" pitchFamily="34" charset="0"/>
                <a:cs typeface="Times New Roman" panose="02020603050405020304" pitchFamily="18" charset="0"/>
              </a:rPr>
              <a:t>ultraestructural</a:t>
            </a:r>
            <a:r>
              <a:rPr lang="es-ES" sz="2400" dirty="0">
                <a:latin typeface="Arial" panose="020B0604020202020204" pitchFamily="34" charset="0"/>
                <a:ea typeface="Calibri" panose="020F0502020204030204" pitchFamily="34" charset="0"/>
                <a:cs typeface="Times New Roman" panose="02020603050405020304" pitchFamily="18" charset="0"/>
              </a:rPr>
              <a:t> aporta datos interesantes de estas plantas capaces de adaptarse a las condiciones ambientales. La clasificación de las plantas de acuerdo con los datos histológicos corresponde en general de acuerdo con la obtenida de los datos bioquímicos o de composición isotópica. Sin embargo existen casos de especies que pueden tener un metabolismo intermedio entre C3/C4 o C3/CAM. En ellos los datos histológicos son característicos de un tipo u otro pero no ponen de manifiesto esta posible alternancia. (</a:t>
            </a:r>
            <a:r>
              <a:rPr lang="es-CU" sz="2400" dirty="0">
                <a:latin typeface="Arial" panose="020B0604020202020204" pitchFamily="34" charset="0"/>
                <a:ea typeface="Calibri" panose="020F0502020204030204" pitchFamily="34" charset="0"/>
                <a:cs typeface="Times New Roman" panose="02020603050405020304" pitchFamily="18" charset="0"/>
              </a:rPr>
              <a:t>Olmedilla, A. et al, 2010</a:t>
            </a:r>
            <a:r>
              <a:rPr lang="es-ES" sz="2400" dirty="0">
                <a:latin typeface="Arial" panose="020B0604020202020204" pitchFamily="34" charset="0"/>
                <a:ea typeface="Calibri" panose="020F0502020204030204" pitchFamily="34" charset="0"/>
                <a:cs typeface="Times New Roman" panose="02020603050405020304" pitchFamily="18" charset="0"/>
              </a:rPr>
              <a:t>).</a:t>
            </a:r>
            <a:endParaRPr lang="es-ES" sz="2000" dirty="0">
              <a:latin typeface="Calibri" panose="020F0502020204030204" pitchFamily="34" charset="0"/>
              <a:ea typeface="Calibri" panose="020F0502020204030204" pitchFamily="34" charset="0"/>
              <a:cs typeface="Times New Roman" panose="02020603050405020304" pitchFamily="18" charset="0"/>
            </a:endParaRPr>
          </a:p>
          <a:p>
            <a:endParaRPr lang="es-ES" dirty="0"/>
          </a:p>
        </p:txBody>
      </p:sp>
    </p:spTree>
    <p:extLst>
      <p:ext uri="{BB962C8B-B14F-4D97-AF65-F5344CB8AC3E}">
        <p14:creationId xmlns:p14="http://schemas.microsoft.com/office/powerpoint/2010/main" val="1501898378"/>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8866" y="518615"/>
            <a:ext cx="10631606" cy="5718411"/>
          </a:xfrm>
          <a:prstGeom prst="rect">
            <a:avLst/>
          </a:prstGeom>
        </p:spPr>
      </p:pic>
    </p:spTree>
    <p:extLst>
      <p:ext uri="{BB962C8B-B14F-4D97-AF65-F5344CB8AC3E}">
        <p14:creationId xmlns:p14="http://schemas.microsoft.com/office/powerpoint/2010/main" val="1175360095"/>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191070" y="2129051"/>
            <a:ext cx="12000930" cy="1528546"/>
          </a:xfrm>
        </p:spPr>
        <p:txBody>
          <a:bodyPr/>
          <a:lstStyle/>
          <a:p>
            <a:pPr>
              <a:lnSpc>
                <a:spcPct val="150000"/>
              </a:lnSpc>
              <a:spcAft>
                <a:spcPts val="800"/>
              </a:spcAft>
            </a:pPr>
            <a:r>
              <a:rPr lang="es-ES" sz="4000" b="1" dirty="0" smtClean="0">
                <a:latin typeface="Arial" panose="020B0604020202020204" pitchFamily="34" charset="0"/>
                <a:ea typeface="Calibri" panose="020F0502020204030204" pitchFamily="34" charset="0"/>
                <a:cs typeface="Times New Roman" panose="02020603050405020304" pitchFamily="18" charset="0"/>
              </a:rPr>
              <a:t>6. </a:t>
            </a:r>
            <a:r>
              <a:rPr lang="es-ES" sz="4000" b="1" dirty="0">
                <a:latin typeface="Arial" panose="020B0604020202020204" pitchFamily="34" charset="0"/>
                <a:ea typeface="Calibri" panose="020F0502020204030204" pitchFamily="34" charset="0"/>
                <a:cs typeface="Times New Roman" panose="02020603050405020304" pitchFamily="18" charset="0"/>
              </a:rPr>
              <a:t>Evolución del metabolismo fotosintético C4 y los estados de transición C3-C4</a:t>
            </a:r>
            <a:r>
              <a:rPr lang="es-ES" sz="4800" dirty="0">
                <a:latin typeface="Calibri" panose="020F0502020204030204" pitchFamily="34" charset="0"/>
                <a:ea typeface="Calibri" panose="020F0502020204030204" pitchFamily="34" charset="0"/>
                <a:cs typeface="Times New Roman" panose="02020603050405020304" pitchFamily="18" charset="0"/>
              </a:rPr>
              <a:t/>
            </a:r>
            <a:br>
              <a:rPr lang="es-ES" sz="4800" dirty="0">
                <a:latin typeface="Calibri" panose="020F0502020204030204" pitchFamily="34" charset="0"/>
                <a:ea typeface="Calibri" panose="020F0502020204030204" pitchFamily="34" charset="0"/>
                <a:cs typeface="Times New Roman" panose="02020603050405020304" pitchFamily="18" charset="0"/>
              </a:rPr>
            </a:br>
            <a:endParaRPr lang="es-ES" dirty="0"/>
          </a:p>
        </p:txBody>
      </p:sp>
      <p:sp>
        <p:nvSpPr>
          <p:cNvPr id="3" name="Subtítulo 2"/>
          <p:cNvSpPr>
            <a:spLocks noGrp="1"/>
          </p:cNvSpPr>
          <p:nvPr>
            <p:ph type="subTitle" idx="1"/>
          </p:nvPr>
        </p:nvSpPr>
        <p:spPr>
          <a:xfrm>
            <a:off x="191070" y="3657596"/>
            <a:ext cx="11750721" cy="2879681"/>
          </a:xfrm>
        </p:spPr>
        <p:txBody>
          <a:bodyPr>
            <a:noAutofit/>
          </a:bodyPr>
          <a:lstStyle/>
          <a:p>
            <a:pPr algn="l"/>
            <a:r>
              <a:rPr lang="es-ES" sz="4000" dirty="0" smtClean="0">
                <a:latin typeface="Arial" panose="020B0604020202020204" pitchFamily="34" charset="0"/>
                <a:ea typeface="Calibri" panose="020F0502020204030204" pitchFamily="34" charset="0"/>
              </a:rPr>
              <a:t>Se examina </a:t>
            </a:r>
            <a:r>
              <a:rPr lang="es-ES" sz="4000" dirty="0">
                <a:latin typeface="Arial" panose="020B0604020202020204" pitchFamily="34" charset="0"/>
                <a:ea typeface="Calibri" panose="020F0502020204030204" pitchFamily="34" charset="0"/>
              </a:rPr>
              <a:t>los rasgos estructurales, ecológicos y metabólicos de las plantas C3-C4 típicas y los estados de transición para dilucidar el rol que habrían jugado en la evolución hacia la fotosíntesis C4.</a:t>
            </a:r>
            <a:endParaRPr lang="es-ES" sz="4000" dirty="0"/>
          </a:p>
        </p:txBody>
      </p:sp>
    </p:spTree>
    <p:extLst>
      <p:ext uri="{BB962C8B-B14F-4D97-AF65-F5344CB8AC3E}">
        <p14:creationId xmlns:p14="http://schemas.microsoft.com/office/powerpoint/2010/main" val="971952576"/>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218364" y="177421"/>
            <a:ext cx="11709779" cy="3209243"/>
          </a:xfrm>
        </p:spPr>
        <p:txBody>
          <a:bodyPr/>
          <a:lstStyle/>
          <a:p>
            <a:pPr algn="l"/>
            <a:r>
              <a:rPr lang="es-CU" sz="3600" dirty="0">
                <a:latin typeface="Arial" panose="020B0604020202020204" pitchFamily="34" charset="0"/>
                <a:ea typeface="Calibri" panose="020F0502020204030204" pitchFamily="34" charset="0"/>
              </a:rPr>
              <a:t>Por muchos años la fotosíntesis C4 estuvo ligada conceptualmente a la anatomía Kranz. Sin embargo, el hallazgo de la especie Borszczowia aralocaspica demostró que el metabolismo C4 no requiere estrictamente el dimorfismo celular. </a:t>
            </a:r>
            <a:endParaRPr lang="es-ES" sz="3600" dirty="0"/>
          </a:p>
        </p:txBody>
      </p:sp>
      <p:sp>
        <p:nvSpPr>
          <p:cNvPr id="3" name="Subtítulo 2"/>
          <p:cNvSpPr>
            <a:spLocks noGrp="1"/>
          </p:cNvSpPr>
          <p:nvPr>
            <p:ph type="subTitle" idx="1"/>
          </p:nvPr>
        </p:nvSpPr>
        <p:spPr>
          <a:xfrm>
            <a:off x="327546" y="3657597"/>
            <a:ext cx="11600597" cy="3016158"/>
          </a:xfrm>
        </p:spPr>
        <p:txBody>
          <a:bodyPr>
            <a:normAutofit/>
          </a:bodyPr>
          <a:lstStyle/>
          <a:p>
            <a:pPr algn="l"/>
            <a:r>
              <a:rPr lang="es-CU" sz="3600" dirty="0">
                <a:latin typeface="Arial" panose="020B0604020202020204" pitchFamily="34" charset="0"/>
                <a:ea typeface="Calibri" panose="020F0502020204030204" pitchFamily="34" charset="0"/>
              </a:rPr>
              <a:t>Chenopodiaceae, la familia que posee el mayor número de especies C4 entre las dicotiledóneas, presenta diferentes características, incluyendo cinco variantes de anatomía Kranz y dos de bioquímica C4 (Voznesenskaya et al., 2001a). </a:t>
            </a:r>
            <a:endParaRPr lang="es-ES" sz="3600" dirty="0"/>
          </a:p>
        </p:txBody>
      </p:sp>
    </p:spTree>
    <p:extLst>
      <p:ext uri="{BB962C8B-B14F-4D97-AF65-F5344CB8AC3E}">
        <p14:creationId xmlns:p14="http://schemas.microsoft.com/office/powerpoint/2010/main" val="2041097980"/>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92119" y="651678"/>
            <a:ext cx="4599295" cy="5530757"/>
          </a:xfrm>
          <a:prstGeom prst="rect">
            <a:avLst/>
          </a:prstGeom>
        </p:spPr>
      </p:pic>
      <p:pic>
        <p:nvPicPr>
          <p:cNvPr id="3" name="Imagen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2387" y="651679"/>
            <a:ext cx="6100550" cy="5530757"/>
          </a:xfrm>
          <a:prstGeom prst="rect">
            <a:avLst/>
          </a:prstGeom>
        </p:spPr>
      </p:pic>
    </p:spTree>
    <p:extLst>
      <p:ext uri="{BB962C8B-B14F-4D97-AF65-F5344CB8AC3E}">
        <p14:creationId xmlns:p14="http://schemas.microsoft.com/office/powerpoint/2010/main" val="3492526209"/>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p:txBody>
          <a:bodyPr/>
          <a:lstStyle/>
          <a:p>
            <a:endParaRPr lang="es-ES" dirty="0"/>
          </a:p>
        </p:txBody>
      </p:sp>
      <p:sp>
        <p:nvSpPr>
          <p:cNvPr id="3" name="Subtítulo 2"/>
          <p:cNvSpPr>
            <a:spLocks noGrp="1"/>
          </p:cNvSpPr>
          <p:nvPr>
            <p:ph type="subTitle" idx="1"/>
          </p:nvPr>
        </p:nvSpPr>
        <p:spPr>
          <a:xfrm>
            <a:off x="218364" y="3657597"/>
            <a:ext cx="11832609" cy="3002510"/>
          </a:xfrm>
        </p:spPr>
        <p:txBody>
          <a:bodyPr>
            <a:normAutofit/>
          </a:bodyPr>
          <a:lstStyle/>
          <a:p>
            <a:pPr algn="l"/>
            <a:r>
              <a:rPr lang="es-CU" sz="4400" dirty="0">
                <a:latin typeface="Arial" panose="020B0604020202020204" pitchFamily="34" charset="0"/>
                <a:ea typeface="Calibri" panose="020F0502020204030204" pitchFamily="34" charset="0"/>
              </a:rPr>
              <a:t>La comparación de la anatomía foliar de B. aralocaspica con otras dos quenopodiáceas: —Salsola laricina y Suaeda heterophylla— reveló notables diferencias. </a:t>
            </a:r>
            <a:endParaRPr lang="es-ES" sz="4400" dirty="0"/>
          </a:p>
        </p:txBody>
      </p:sp>
      <p:pic>
        <p:nvPicPr>
          <p:cNvPr id="4" name="Imagen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97839" y="117393"/>
            <a:ext cx="2733607" cy="3048000"/>
          </a:xfrm>
          <a:prstGeom prst="rect">
            <a:avLst/>
          </a:prstGeom>
        </p:spPr>
      </p:pic>
      <p:pic>
        <p:nvPicPr>
          <p:cNvPr id="5" name="Imagen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56306" y="114674"/>
            <a:ext cx="3048000" cy="3111690"/>
          </a:xfrm>
          <a:prstGeom prst="rect">
            <a:avLst/>
          </a:prstGeom>
        </p:spPr>
      </p:pic>
      <p:pic>
        <p:nvPicPr>
          <p:cNvPr id="6" name="Imagen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4773" y="149238"/>
            <a:ext cx="3048000" cy="3048000"/>
          </a:xfrm>
          <a:prstGeom prst="rect">
            <a:avLst/>
          </a:prstGeom>
        </p:spPr>
      </p:pic>
    </p:spTree>
    <p:extLst>
      <p:ext uri="{BB962C8B-B14F-4D97-AF65-F5344CB8AC3E}">
        <p14:creationId xmlns:p14="http://schemas.microsoft.com/office/powerpoint/2010/main" val="3513527898"/>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a:blip r:embed="rId2"/>
          <a:stretch>
            <a:fillRect/>
          </a:stretch>
        </p:blipFill>
        <p:spPr>
          <a:xfrm>
            <a:off x="4216841" y="101560"/>
            <a:ext cx="3766782" cy="3420570"/>
          </a:xfrm>
          <a:prstGeom prst="rect">
            <a:avLst/>
          </a:prstGeom>
        </p:spPr>
      </p:pic>
      <p:sp>
        <p:nvSpPr>
          <p:cNvPr id="2" name="Título 1"/>
          <p:cNvSpPr>
            <a:spLocks noGrp="1"/>
          </p:cNvSpPr>
          <p:nvPr>
            <p:ph type="ctrTitle"/>
          </p:nvPr>
        </p:nvSpPr>
        <p:spPr/>
        <p:txBody>
          <a:bodyPr/>
          <a:lstStyle/>
          <a:p>
            <a:endParaRPr lang="es-ES" dirty="0"/>
          </a:p>
        </p:txBody>
      </p:sp>
      <p:sp>
        <p:nvSpPr>
          <p:cNvPr id="3" name="Subtítulo 2"/>
          <p:cNvSpPr>
            <a:spLocks noGrp="1"/>
          </p:cNvSpPr>
          <p:nvPr>
            <p:ph type="subTitle" idx="1"/>
          </p:nvPr>
        </p:nvSpPr>
        <p:spPr>
          <a:xfrm>
            <a:off x="341194" y="3657596"/>
            <a:ext cx="11546006" cy="2947919"/>
          </a:xfrm>
        </p:spPr>
        <p:txBody>
          <a:bodyPr>
            <a:noAutofit/>
          </a:bodyPr>
          <a:lstStyle/>
          <a:p>
            <a:pPr algn="l"/>
            <a:r>
              <a:rPr lang="es-CU" sz="3200" dirty="0">
                <a:latin typeface="Arial" panose="020B0604020202020204" pitchFamily="34" charset="0"/>
                <a:ea typeface="Calibri" panose="020F0502020204030204" pitchFamily="34" charset="0"/>
              </a:rPr>
              <a:t>S. laricina exhibe una vaina vascular central rodeada de un parénquima acumulador de agua, y una anatomía Kranz con una distintiva capa periférica de células en empalizada conteniendo cloroplastos con pocas granas y sin almidón, y células Kranz que poseen cloroplastos con muchas granas y almidón. </a:t>
            </a:r>
            <a:endParaRPr lang="es-ES" sz="3200" dirty="0"/>
          </a:p>
        </p:txBody>
      </p:sp>
    </p:spTree>
    <p:extLst>
      <p:ext uri="{BB962C8B-B14F-4D97-AF65-F5344CB8AC3E}">
        <p14:creationId xmlns:p14="http://schemas.microsoft.com/office/powerpoint/2010/main" val="2502621663"/>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a:blip r:embed="rId2"/>
          <a:stretch>
            <a:fillRect/>
          </a:stretch>
        </p:blipFill>
        <p:spPr>
          <a:xfrm>
            <a:off x="2888396" y="80365"/>
            <a:ext cx="6451602" cy="3581531"/>
          </a:xfrm>
          <a:prstGeom prst="rect">
            <a:avLst/>
          </a:prstGeom>
        </p:spPr>
      </p:pic>
      <p:sp>
        <p:nvSpPr>
          <p:cNvPr id="2" name="Título 1"/>
          <p:cNvSpPr>
            <a:spLocks noGrp="1"/>
          </p:cNvSpPr>
          <p:nvPr>
            <p:ph type="ctrTitle"/>
          </p:nvPr>
        </p:nvSpPr>
        <p:spPr/>
        <p:txBody>
          <a:bodyPr/>
          <a:lstStyle/>
          <a:p>
            <a:endParaRPr lang="es-ES" dirty="0"/>
          </a:p>
        </p:txBody>
      </p:sp>
      <p:sp>
        <p:nvSpPr>
          <p:cNvPr id="3" name="Subtítulo 2"/>
          <p:cNvSpPr>
            <a:spLocks noGrp="1"/>
          </p:cNvSpPr>
          <p:nvPr>
            <p:ph type="subTitle" idx="1"/>
          </p:nvPr>
        </p:nvSpPr>
        <p:spPr>
          <a:xfrm>
            <a:off x="232012" y="3657597"/>
            <a:ext cx="11764370" cy="3057102"/>
          </a:xfrm>
        </p:spPr>
        <p:txBody>
          <a:bodyPr>
            <a:normAutofit lnSpcReduction="10000"/>
          </a:bodyPr>
          <a:lstStyle/>
          <a:p>
            <a:pPr algn="l"/>
            <a:r>
              <a:rPr lang="es-CU" sz="2400" dirty="0">
                <a:latin typeface="Arial" panose="020B0604020202020204" pitchFamily="34" charset="0"/>
                <a:ea typeface="Calibri" panose="020F0502020204030204" pitchFamily="34" charset="0"/>
              </a:rPr>
              <a:t>B. aralocaspica muestra una capa de células de clorénquima en forma de empalizada localizada entre el tejido central de reserva de agua y las células de la hipodermis. Estas células de clorénquima radialmente elongadas poseen una vacuola central y una capa de citoplasma periférico con pocos cloroplastos en la parte distal (con respecto a la vaina vascular) de las células y una alta densidad de citoplasma, numerosos cloroplastos y grandes mitocondrias en la zona proximal. La grana y el contenido de almidón escasean en la región distal pero abundan en la región proximal. En cambio, los espacios de aire aparecen entre las células de la región distal pero son inexistentes en la zona proximal.</a:t>
            </a:r>
            <a:endParaRPr lang="es-ES" dirty="0"/>
          </a:p>
        </p:txBody>
      </p:sp>
    </p:spTree>
    <p:extLst>
      <p:ext uri="{BB962C8B-B14F-4D97-AF65-F5344CB8AC3E}">
        <p14:creationId xmlns:p14="http://schemas.microsoft.com/office/powerpoint/2010/main" val="3353090277"/>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a:blip r:embed="rId2"/>
          <a:stretch>
            <a:fillRect/>
          </a:stretch>
        </p:blipFill>
        <p:spPr>
          <a:xfrm>
            <a:off x="4094330" y="136478"/>
            <a:ext cx="4129412" cy="3521119"/>
          </a:xfrm>
          <a:prstGeom prst="rect">
            <a:avLst/>
          </a:prstGeom>
        </p:spPr>
      </p:pic>
      <p:sp>
        <p:nvSpPr>
          <p:cNvPr id="2" name="Título 1"/>
          <p:cNvSpPr>
            <a:spLocks noGrp="1"/>
          </p:cNvSpPr>
          <p:nvPr>
            <p:ph type="ctrTitle"/>
          </p:nvPr>
        </p:nvSpPr>
        <p:spPr/>
        <p:txBody>
          <a:bodyPr/>
          <a:lstStyle/>
          <a:p>
            <a:endParaRPr lang="es-ES" dirty="0"/>
          </a:p>
        </p:txBody>
      </p:sp>
      <p:sp>
        <p:nvSpPr>
          <p:cNvPr id="3" name="Subtítulo 2"/>
          <p:cNvSpPr>
            <a:spLocks noGrp="1"/>
          </p:cNvSpPr>
          <p:nvPr>
            <p:ph type="subTitle" idx="1"/>
          </p:nvPr>
        </p:nvSpPr>
        <p:spPr>
          <a:xfrm>
            <a:off x="313900" y="3657597"/>
            <a:ext cx="11682482" cy="3043454"/>
          </a:xfrm>
        </p:spPr>
        <p:txBody>
          <a:bodyPr>
            <a:normAutofit/>
          </a:bodyPr>
          <a:lstStyle/>
          <a:p>
            <a:pPr algn="l"/>
            <a:r>
              <a:rPr lang="es-CU" sz="3200" dirty="0">
                <a:latin typeface="Arial" panose="020B0604020202020204" pitchFamily="34" charset="0"/>
                <a:ea typeface="Calibri" panose="020F0502020204030204" pitchFamily="34" charset="0"/>
              </a:rPr>
              <a:t>S. heterophylla, especie C3 perteneciente a la subfamilia Salsoloideae, carece de anatomía Kranz y exhibe dos a tres capas de grandes células mesofílicas en empalizada que contienen una gran vacuola central y una delgada lámina de cloroplastos en la periferia de las células, disposición común en células de plantas C3</a:t>
            </a:r>
            <a:endParaRPr lang="es-ES" sz="3200" dirty="0"/>
          </a:p>
        </p:txBody>
      </p:sp>
    </p:spTree>
    <p:extLst>
      <p:ext uri="{BB962C8B-B14F-4D97-AF65-F5344CB8AC3E}">
        <p14:creationId xmlns:p14="http://schemas.microsoft.com/office/powerpoint/2010/main" val="404275418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436728" y="1871131"/>
            <a:ext cx="11109278" cy="435341"/>
          </a:xfrm>
        </p:spPr>
        <p:txBody>
          <a:bodyPr/>
          <a:lstStyle/>
          <a:p>
            <a:r>
              <a:rPr lang="es-ES" b="1" dirty="0">
                <a:latin typeface="Arial" panose="020B0604020202020204" pitchFamily="34" charset="0"/>
                <a:ea typeface="Calibri" panose="020F0502020204030204" pitchFamily="34" charset="0"/>
              </a:rPr>
              <a:t>Subclase </a:t>
            </a:r>
            <a:r>
              <a:rPr lang="es-ES" b="1" dirty="0" err="1" smtClean="0">
                <a:latin typeface="Arial" panose="020B0604020202020204" pitchFamily="34" charset="0"/>
                <a:ea typeface="Calibri" panose="020F0502020204030204" pitchFamily="34" charset="0"/>
              </a:rPr>
              <a:t>Commelinidae</a:t>
            </a:r>
            <a:r>
              <a:rPr lang="es-ES" b="1" dirty="0" smtClean="0">
                <a:latin typeface="Arial" panose="020B0604020202020204" pitchFamily="34" charset="0"/>
                <a:ea typeface="Calibri" panose="020F0502020204030204" pitchFamily="34" charset="0"/>
              </a:rPr>
              <a:t>. Características generales.</a:t>
            </a:r>
            <a:endParaRPr lang="es-ES" dirty="0"/>
          </a:p>
        </p:txBody>
      </p:sp>
      <p:sp>
        <p:nvSpPr>
          <p:cNvPr id="3" name="Subtítulo 2"/>
          <p:cNvSpPr>
            <a:spLocks noGrp="1"/>
          </p:cNvSpPr>
          <p:nvPr>
            <p:ph type="subTitle" idx="1"/>
          </p:nvPr>
        </p:nvSpPr>
        <p:spPr>
          <a:xfrm>
            <a:off x="341194" y="2497540"/>
            <a:ext cx="11450472" cy="4203511"/>
          </a:xfrm>
        </p:spPr>
        <p:txBody>
          <a:bodyPr>
            <a:normAutofit fontScale="92500" lnSpcReduction="20000"/>
          </a:bodyPr>
          <a:lstStyle/>
          <a:p>
            <a:pPr marL="342900" lvl="0" indent="-342900" algn="just">
              <a:lnSpc>
                <a:spcPct val="150000"/>
              </a:lnSpc>
              <a:spcAft>
                <a:spcPts val="0"/>
              </a:spcAft>
              <a:buFont typeface="Symbol" panose="05050102010706020507" pitchFamily="18" charset="2"/>
              <a:buChar char=""/>
            </a:pPr>
            <a:r>
              <a:rPr lang="es-ES" sz="2400" dirty="0">
                <a:latin typeface="Arial" panose="020B0604020202020204" pitchFamily="34" charset="0"/>
                <a:ea typeface="Calibri" panose="020F0502020204030204" pitchFamily="34" charset="0"/>
                <a:cs typeface="Times New Roman" panose="02020603050405020304" pitchFamily="18" charset="0"/>
              </a:rPr>
              <a:t>Hierbas, a veces de gran tamaño, con hojas lineares y provistas de una vaina</a:t>
            </a:r>
            <a:r>
              <a:rPr lang="es-ES" sz="2400" dirty="0" smtClean="0">
                <a:latin typeface="Arial" panose="020B0604020202020204" pitchFamily="34" charset="0"/>
                <a:ea typeface="Calibri" panose="020F0502020204030204" pitchFamily="34" charset="0"/>
                <a:cs typeface="Times New Roman" panose="02020603050405020304" pitchFamily="18" charset="0"/>
              </a:rPr>
              <a:t>.</a:t>
            </a:r>
            <a:r>
              <a:rPr lang="es-ES" sz="2400" dirty="0">
                <a:latin typeface="Arial" panose="020B0604020202020204" pitchFamily="34" charset="0"/>
                <a:ea typeface="Calibri" panose="020F0502020204030204" pitchFamily="34" charset="0"/>
                <a:cs typeface="Times New Roman" panose="02020603050405020304" pitchFamily="18" charset="0"/>
              </a:rPr>
              <a:t> </a:t>
            </a:r>
            <a:endParaRPr lang="es-ES" sz="20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50000"/>
              </a:lnSpc>
              <a:spcAft>
                <a:spcPts val="0"/>
              </a:spcAft>
              <a:buFont typeface="Symbol" panose="05050102010706020507" pitchFamily="18" charset="2"/>
              <a:buChar char=""/>
            </a:pPr>
            <a:r>
              <a:rPr lang="es-ES" sz="2400" dirty="0">
                <a:latin typeface="Arial" panose="020B0604020202020204" pitchFamily="34" charset="0"/>
                <a:ea typeface="Calibri" panose="020F0502020204030204" pitchFamily="34" charset="0"/>
                <a:cs typeface="Times New Roman" panose="02020603050405020304" pitchFamily="18" charset="0"/>
              </a:rPr>
              <a:t>Apétalas</a:t>
            </a:r>
            <a:r>
              <a:rPr lang="es-ES" sz="2400" dirty="0" smtClean="0">
                <a:latin typeface="Arial" panose="020B0604020202020204" pitchFamily="34" charset="0"/>
                <a:ea typeface="Calibri" panose="020F0502020204030204" pitchFamily="34" charset="0"/>
                <a:cs typeface="Times New Roman" panose="02020603050405020304" pitchFamily="18" charset="0"/>
              </a:rPr>
              <a:t>.</a:t>
            </a:r>
            <a:endParaRPr lang="es-ES" sz="20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50000"/>
              </a:lnSpc>
              <a:spcAft>
                <a:spcPts val="0"/>
              </a:spcAft>
              <a:buFont typeface="Symbol" panose="05050102010706020507" pitchFamily="18" charset="2"/>
              <a:buChar char=""/>
            </a:pPr>
            <a:r>
              <a:rPr lang="es-ES" sz="2400" dirty="0">
                <a:latin typeface="Arial" panose="020B0604020202020204" pitchFamily="34" charset="0"/>
                <a:ea typeface="Calibri" panose="020F0502020204030204" pitchFamily="34" charset="0"/>
                <a:cs typeface="Times New Roman" panose="02020603050405020304" pitchFamily="18" charset="0"/>
              </a:rPr>
              <a:t>Polinización anemófila</a:t>
            </a:r>
            <a:r>
              <a:rPr lang="es-ES" sz="2400" dirty="0" smtClean="0">
                <a:latin typeface="Arial" panose="020B0604020202020204" pitchFamily="34" charset="0"/>
                <a:ea typeface="Calibri" panose="020F0502020204030204" pitchFamily="34" charset="0"/>
                <a:cs typeface="Times New Roman" panose="02020603050405020304" pitchFamily="18" charset="0"/>
              </a:rPr>
              <a:t>.</a:t>
            </a:r>
            <a:endParaRPr lang="es-ES" sz="20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50000"/>
              </a:lnSpc>
              <a:spcAft>
                <a:spcPts val="0"/>
              </a:spcAft>
              <a:buFont typeface="Symbol" panose="05050102010706020507" pitchFamily="18" charset="2"/>
              <a:buChar char=""/>
            </a:pPr>
            <a:r>
              <a:rPr lang="es-ES" sz="2400" dirty="0">
                <a:latin typeface="Arial" panose="020B0604020202020204" pitchFamily="34" charset="0"/>
                <a:ea typeface="Calibri" panose="020F0502020204030204" pitchFamily="34" charset="0"/>
                <a:cs typeface="Times New Roman" panose="02020603050405020304" pitchFamily="18" charset="0"/>
              </a:rPr>
              <a:t>Inflorescencias </a:t>
            </a:r>
            <a:r>
              <a:rPr lang="es-ES" sz="2400" dirty="0" err="1">
                <a:latin typeface="Arial" panose="020B0604020202020204" pitchFamily="34" charset="0"/>
                <a:ea typeface="Calibri" panose="020F0502020204030204" pitchFamily="34" charset="0"/>
                <a:cs typeface="Times New Roman" panose="02020603050405020304" pitchFamily="18" charset="0"/>
              </a:rPr>
              <a:t>cimosas</a:t>
            </a:r>
            <a:r>
              <a:rPr lang="es-ES" sz="2400" dirty="0">
                <a:latin typeface="Arial" panose="020B0604020202020204" pitchFamily="34" charset="0"/>
                <a:ea typeface="Calibri" panose="020F0502020204030204" pitchFamily="34" charset="0"/>
                <a:cs typeface="Times New Roman" panose="02020603050405020304" pitchFamily="18" charset="0"/>
              </a:rPr>
              <a:t> sin espata</a:t>
            </a:r>
            <a:r>
              <a:rPr lang="es-ES" sz="2400" dirty="0" smtClean="0">
                <a:latin typeface="Arial" panose="020B0604020202020204" pitchFamily="34" charset="0"/>
                <a:ea typeface="Calibri" panose="020F0502020204030204" pitchFamily="34" charset="0"/>
                <a:cs typeface="Times New Roman" panose="02020603050405020304" pitchFamily="18" charset="0"/>
              </a:rPr>
              <a:t>.</a:t>
            </a:r>
            <a:endParaRPr lang="es-ES" sz="20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50000"/>
              </a:lnSpc>
              <a:spcAft>
                <a:spcPts val="0"/>
              </a:spcAft>
              <a:buFont typeface="Symbol" panose="05050102010706020507" pitchFamily="18" charset="2"/>
              <a:buChar char=""/>
            </a:pPr>
            <a:r>
              <a:rPr lang="es-ES" sz="2400" dirty="0">
                <a:latin typeface="Arial" panose="020B0604020202020204" pitchFamily="34" charset="0"/>
                <a:ea typeface="Calibri" panose="020F0502020204030204" pitchFamily="34" charset="0"/>
                <a:cs typeface="Times New Roman" panose="02020603050405020304" pitchFamily="18" charset="0"/>
              </a:rPr>
              <a:t>Androceo </a:t>
            </a:r>
            <a:r>
              <a:rPr lang="es-ES" sz="2400" dirty="0" err="1">
                <a:latin typeface="Arial" panose="020B0604020202020204" pitchFamily="34" charset="0"/>
                <a:ea typeface="Calibri" panose="020F0502020204030204" pitchFamily="34" charset="0"/>
                <a:cs typeface="Times New Roman" panose="02020603050405020304" pitchFamily="18" charset="0"/>
              </a:rPr>
              <a:t>haplo</a:t>
            </a:r>
            <a:r>
              <a:rPr lang="es-ES" sz="2400" dirty="0">
                <a:latin typeface="Arial" panose="020B0604020202020204" pitchFamily="34" charset="0"/>
                <a:ea typeface="Calibri" panose="020F0502020204030204" pitchFamily="34" charset="0"/>
                <a:cs typeface="Times New Roman" panose="02020603050405020304" pitchFamily="18" charset="0"/>
              </a:rPr>
              <a:t>- o </a:t>
            </a:r>
            <a:r>
              <a:rPr lang="es-ES" sz="2400" dirty="0" err="1">
                <a:latin typeface="Arial" panose="020B0604020202020204" pitchFamily="34" charset="0"/>
                <a:ea typeface="Calibri" panose="020F0502020204030204" pitchFamily="34" charset="0"/>
                <a:cs typeface="Times New Roman" panose="02020603050405020304" pitchFamily="18" charset="0"/>
              </a:rPr>
              <a:t>diplostémono</a:t>
            </a:r>
            <a:r>
              <a:rPr lang="es-ES" sz="2400" dirty="0" smtClean="0">
                <a:latin typeface="Arial" panose="020B0604020202020204" pitchFamily="34" charset="0"/>
                <a:ea typeface="Calibri" panose="020F0502020204030204" pitchFamily="34" charset="0"/>
                <a:cs typeface="Times New Roman" panose="02020603050405020304" pitchFamily="18" charset="0"/>
              </a:rPr>
              <a:t>.</a:t>
            </a:r>
            <a:endParaRPr lang="es-ES" sz="20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50000"/>
              </a:lnSpc>
              <a:spcAft>
                <a:spcPts val="0"/>
              </a:spcAft>
              <a:buFont typeface="Symbol" panose="05050102010706020507" pitchFamily="18" charset="2"/>
              <a:buChar char=""/>
            </a:pPr>
            <a:r>
              <a:rPr lang="es-ES" sz="2400" dirty="0">
                <a:latin typeface="Arial" panose="020B0604020202020204" pitchFamily="34" charset="0"/>
                <a:ea typeface="Calibri" panose="020F0502020204030204" pitchFamily="34" charset="0"/>
                <a:cs typeface="Times New Roman" panose="02020603050405020304" pitchFamily="18" charset="0"/>
              </a:rPr>
              <a:t>Gineceo </a:t>
            </a:r>
            <a:r>
              <a:rPr lang="es-ES" sz="2400" dirty="0" err="1">
                <a:latin typeface="Arial" panose="020B0604020202020204" pitchFamily="34" charset="0"/>
                <a:ea typeface="Calibri" panose="020F0502020204030204" pitchFamily="34" charset="0"/>
                <a:cs typeface="Times New Roman" panose="02020603050405020304" pitchFamily="18" charset="0"/>
              </a:rPr>
              <a:t>cenocárpico</a:t>
            </a:r>
            <a:r>
              <a:rPr lang="es-ES" sz="2400" dirty="0">
                <a:latin typeface="Arial" panose="020B0604020202020204" pitchFamily="34" charset="0"/>
                <a:ea typeface="Calibri" panose="020F0502020204030204" pitchFamily="34" charset="0"/>
                <a:cs typeface="Times New Roman" panose="02020603050405020304" pitchFamily="18" charset="0"/>
              </a:rPr>
              <a:t>, con ovario súpero</a:t>
            </a:r>
            <a:r>
              <a:rPr lang="es-ES" sz="2400" dirty="0" smtClean="0">
                <a:latin typeface="Arial" panose="020B0604020202020204" pitchFamily="34" charset="0"/>
                <a:ea typeface="Calibri" panose="020F0502020204030204" pitchFamily="34" charset="0"/>
                <a:cs typeface="Times New Roman" panose="02020603050405020304" pitchFamily="18" charset="0"/>
              </a:rPr>
              <a:t>.</a:t>
            </a:r>
            <a:endParaRPr lang="es-ES" sz="20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50000"/>
              </a:lnSpc>
              <a:spcAft>
                <a:spcPts val="0"/>
              </a:spcAft>
              <a:buFont typeface="Symbol" panose="05050102010706020507" pitchFamily="18" charset="2"/>
              <a:buChar char=""/>
            </a:pPr>
            <a:r>
              <a:rPr lang="es-ES" sz="2400" dirty="0" err="1">
                <a:latin typeface="Arial" panose="020B0604020202020204" pitchFamily="34" charset="0"/>
                <a:ea typeface="Calibri" panose="020F0502020204030204" pitchFamily="34" charset="0"/>
                <a:cs typeface="Times New Roman" panose="02020603050405020304" pitchFamily="18" charset="0"/>
              </a:rPr>
              <a:t>Primordios</a:t>
            </a:r>
            <a:r>
              <a:rPr lang="es-ES" sz="2400" dirty="0">
                <a:latin typeface="Arial" panose="020B0604020202020204" pitchFamily="34" charset="0"/>
                <a:ea typeface="Calibri" panose="020F0502020204030204" pitchFamily="34" charset="0"/>
                <a:cs typeface="Times New Roman" panose="02020603050405020304" pitchFamily="18" charset="0"/>
              </a:rPr>
              <a:t> seminales poco numerosos, con frecuencia uno solo</a:t>
            </a:r>
            <a:r>
              <a:rPr lang="es-ES" sz="2400" dirty="0" smtClean="0">
                <a:latin typeface="Arial" panose="020B0604020202020204" pitchFamily="34" charset="0"/>
                <a:ea typeface="Calibri" panose="020F0502020204030204" pitchFamily="34" charset="0"/>
                <a:cs typeface="Times New Roman" panose="02020603050405020304" pitchFamily="18" charset="0"/>
              </a:rPr>
              <a:t>.</a:t>
            </a:r>
            <a:endParaRPr lang="es-ES" sz="20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50000"/>
              </a:lnSpc>
              <a:spcAft>
                <a:spcPts val="0"/>
              </a:spcAft>
              <a:buFont typeface="Symbol" panose="05050102010706020507" pitchFamily="18" charset="2"/>
              <a:buChar char=""/>
            </a:pPr>
            <a:r>
              <a:rPr lang="es-ES" sz="2400" dirty="0">
                <a:latin typeface="Arial" panose="020B0604020202020204" pitchFamily="34" charset="0"/>
                <a:ea typeface="Calibri" panose="020F0502020204030204" pitchFamily="34" charset="0"/>
                <a:cs typeface="Times New Roman" panose="02020603050405020304" pitchFamily="18" charset="0"/>
              </a:rPr>
              <a:t>Endospermo amiláceo.</a:t>
            </a:r>
            <a:endParaRPr lang="es-ES" sz="2000" dirty="0">
              <a:latin typeface="Calibri" panose="020F0502020204030204" pitchFamily="34" charset="0"/>
              <a:ea typeface="Calibri" panose="020F0502020204030204" pitchFamily="34" charset="0"/>
              <a:cs typeface="Times New Roman" panose="02020603050405020304" pitchFamily="18" charset="0"/>
            </a:endParaRPr>
          </a:p>
          <a:p>
            <a:endParaRPr lang="es-ES" dirty="0"/>
          </a:p>
        </p:txBody>
      </p:sp>
    </p:spTree>
    <p:extLst>
      <p:ext uri="{BB962C8B-B14F-4D97-AF65-F5344CB8AC3E}">
        <p14:creationId xmlns:p14="http://schemas.microsoft.com/office/powerpoint/2010/main" val="1068427735"/>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0" y="696036"/>
            <a:ext cx="9144000" cy="5377218"/>
          </a:xfrm>
          <a:prstGeom prst="rect">
            <a:avLst/>
          </a:prstGeom>
        </p:spPr>
      </p:pic>
    </p:spTree>
    <p:extLst>
      <p:ext uri="{BB962C8B-B14F-4D97-AF65-F5344CB8AC3E}">
        <p14:creationId xmlns:p14="http://schemas.microsoft.com/office/powerpoint/2010/main" val="1468376616"/>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Autofit/>
          </a:bodyPr>
          <a:lstStyle/>
          <a:p>
            <a:r>
              <a:rPr lang="es-ES" sz="8800" dirty="0" smtClean="0">
                <a:latin typeface="Arial" panose="020B0604020202020204" pitchFamily="34" charset="0"/>
                <a:cs typeface="Arial" panose="020B0604020202020204" pitchFamily="34" charset="0"/>
              </a:rPr>
              <a:t>GRACIAS</a:t>
            </a:r>
            <a:endParaRPr lang="es-ES" sz="8800" dirty="0">
              <a:latin typeface="Arial" panose="020B0604020202020204" pitchFamily="34" charset="0"/>
              <a:cs typeface="Arial" panose="020B0604020202020204" pitchFamily="34" charset="0"/>
            </a:endParaRPr>
          </a:p>
        </p:txBody>
      </p:sp>
      <p:pic>
        <p:nvPicPr>
          <p:cNvPr id="4" name="Imagen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38149" y="2511189"/>
            <a:ext cx="7915702" cy="3575713"/>
          </a:xfrm>
          <a:prstGeom prst="rect">
            <a:avLst/>
          </a:prstGeom>
        </p:spPr>
      </p:pic>
    </p:spTree>
    <p:extLst>
      <p:ext uri="{BB962C8B-B14F-4D97-AF65-F5344CB8AC3E}">
        <p14:creationId xmlns:p14="http://schemas.microsoft.com/office/powerpoint/2010/main" val="286195687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627797" y="1871131"/>
            <a:ext cx="10085695" cy="435341"/>
          </a:xfrm>
        </p:spPr>
        <p:txBody>
          <a:bodyPr/>
          <a:lstStyle/>
          <a:p>
            <a:r>
              <a:rPr lang="es-ES" b="1" dirty="0">
                <a:latin typeface="Arial" panose="020B0604020202020204" pitchFamily="34" charset="0"/>
                <a:ea typeface="Calibri" panose="020F0502020204030204" pitchFamily="34" charset="0"/>
              </a:rPr>
              <a:t>Familias de la subclase </a:t>
            </a:r>
            <a:r>
              <a:rPr lang="es-ES" b="1" dirty="0" err="1">
                <a:latin typeface="Arial" panose="020B0604020202020204" pitchFamily="34" charset="0"/>
                <a:ea typeface="Calibri" panose="020F0502020204030204" pitchFamily="34" charset="0"/>
              </a:rPr>
              <a:t>Commelinidae</a:t>
            </a:r>
            <a:r>
              <a:rPr lang="es-ES" b="1" dirty="0">
                <a:latin typeface="Arial" panose="020B0604020202020204" pitchFamily="34" charset="0"/>
                <a:ea typeface="Calibri" panose="020F0502020204030204" pitchFamily="34" charset="0"/>
              </a:rPr>
              <a:t>:</a:t>
            </a:r>
            <a:endParaRPr lang="es-ES" dirty="0"/>
          </a:p>
        </p:txBody>
      </p:sp>
      <p:sp>
        <p:nvSpPr>
          <p:cNvPr id="3" name="Subtítulo 2"/>
          <p:cNvSpPr>
            <a:spLocks noGrp="1"/>
          </p:cNvSpPr>
          <p:nvPr>
            <p:ph type="subTitle" idx="1"/>
          </p:nvPr>
        </p:nvSpPr>
        <p:spPr/>
        <p:txBody>
          <a:bodyPr/>
          <a:lstStyle/>
          <a:p>
            <a:endParaRPr lang="es-ES" dirty="0"/>
          </a:p>
        </p:txBody>
      </p:sp>
      <p:pic>
        <p:nvPicPr>
          <p:cNvPr id="4" name="Imagen 3" descr="C:\Users\KAREL\Downloads\yyyy.png"/>
          <p:cNvPicPr/>
          <p:nvPr/>
        </p:nvPicPr>
        <p:blipFill>
          <a:blip r:embed="rId2">
            <a:extLst>
              <a:ext uri="{28A0092B-C50C-407E-A947-70E740481C1C}">
                <a14:useLocalDpi xmlns:a14="http://schemas.microsoft.com/office/drawing/2010/main" val="0"/>
              </a:ext>
            </a:extLst>
          </a:blip>
          <a:srcRect/>
          <a:stretch>
            <a:fillRect/>
          </a:stretch>
        </p:blipFill>
        <p:spPr bwMode="auto">
          <a:xfrm>
            <a:off x="2692398" y="2306471"/>
            <a:ext cx="6815669" cy="2920621"/>
          </a:xfrm>
          <a:prstGeom prst="rect">
            <a:avLst/>
          </a:prstGeom>
          <a:noFill/>
          <a:ln>
            <a:noFill/>
          </a:ln>
        </p:spPr>
      </p:pic>
    </p:spTree>
    <p:extLst>
      <p:ext uri="{BB962C8B-B14F-4D97-AF65-F5344CB8AC3E}">
        <p14:creationId xmlns:p14="http://schemas.microsoft.com/office/powerpoint/2010/main" val="15573920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436728" y="1871132"/>
            <a:ext cx="11491415" cy="476284"/>
          </a:xfrm>
        </p:spPr>
        <p:txBody>
          <a:bodyPr/>
          <a:lstStyle/>
          <a:p>
            <a:r>
              <a:rPr lang="es-ES" b="1" dirty="0" smtClean="0">
                <a:latin typeface="Arial" panose="020B0604020202020204" pitchFamily="34" charset="0"/>
                <a:ea typeface="Calibri" panose="020F0502020204030204" pitchFamily="34" charset="0"/>
              </a:rPr>
              <a:t>C</a:t>
            </a:r>
            <a:r>
              <a:rPr lang="x-none" b="1" dirty="0" smtClean="0">
                <a:latin typeface="Arial" panose="020B0604020202020204" pitchFamily="34" charset="0"/>
                <a:ea typeface="Calibri" panose="020F0502020204030204" pitchFamily="34" charset="0"/>
              </a:rPr>
              <a:t>aracteres generales</a:t>
            </a:r>
            <a:r>
              <a:rPr lang="es-ES" b="1" dirty="0" smtClean="0">
                <a:latin typeface="Arial" panose="020B0604020202020204" pitchFamily="34" charset="0"/>
                <a:ea typeface="Calibri" panose="020F0502020204030204" pitchFamily="34" charset="0"/>
              </a:rPr>
              <a:t>:</a:t>
            </a:r>
            <a:r>
              <a:rPr lang="x-none" b="1" dirty="0" smtClean="0">
                <a:latin typeface="Arial" panose="020B0604020202020204" pitchFamily="34" charset="0"/>
                <a:ea typeface="Calibri" panose="020F0502020204030204" pitchFamily="34" charset="0"/>
              </a:rPr>
              <a:t> familia </a:t>
            </a:r>
            <a:r>
              <a:rPr lang="x-none" b="1" dirty="0">
                <a:latin typeface="Arial" panose="020B0604020202020204" pitchFamily="34" charset="0"/>
                <a:ea typeface="Calibri" panose="020F0502020204030204" pitchFamily="34" charset="0"/>
              </a:rPr>
              <a:t>Poaceae.</a:t>
            </a:r>
            <a:r>
              <a:rPr lang="x-none" dirty="0">
                <a:latin typeface="Arial" panose="020B0604020202020204" pitchFamily="34" charset="0"/>
                <a:ea typeface="Calibri" panose="020F0502020204030204" pitchFamily="34" charset="0"/>
              </a:rPr>
              <a:t> </a:t>
            </a:r>
            <a:r>
              <a:rPr lang="es-ES" b="1" dirty="0">
                <a:latin typeface="Arial" panose="020B0604020202020204" pitchFamily="34" charset="0"/>
                <a:ea typeface="Calibri" panose="020F0502020204030204" pitchFamily="34" charset="0"/>
              </a:rPr>
              <a:t>Orden </a:t>
            </a:r>
            <a:r>
              <a:rPr lang="es-ES" b="1" dirty="0" err="1">
                <a:latin typeface="Arial" panose="020B0604020202020204" pitchFamily="34" charset="0"/>
                <a:ea typeface="Calibri" panose="020F0502020204030204" pitchFamily="34" charset="0"/>
              </a:rPr>
              <a:t>poales</a:t>
            </a:r>
            <a:r>
              <a:rPr lang="es-ES" b="1" dirty="0">
                <a:latin typeface="Arial" panose="020B0604020202020204" pitchFamily="34" charset="0"/>
                <a:ea typeface="Calibri" panose="020F0502020204030204" pitchFamily="34" charset="0"/>
              </a:rPr>
              <a:t>.</a:t>
            </a:r>
            <a:endParaRPr lang="es-ES" dirty="0"/>
          </a:p>
        </p:txBody>
      </p:sp>
      <p:sp>
        <p:nvSpPr>
          <p:cNvPr id="3" name="Subtítulo 2"/>
          <p:cNvSpPr>
            <a:spLocks noGrp="1"/>
          </p:cNvSpPr>
          <p:nvPr>
            <p:ph type="subTitle" idx="1"/>
          </p:nvPr>
        </p:nvSpPr>
        <p:spPr>
          <a:xfrm>
            <a:off x="436728" y="3657596"/>
            <a:ext cx="11491415" cy="3070749"/>
          </a:xfrm>
        </p:spPr>
        <p:txBody>
          <a:bodyPr>
            <a:normAutofit fontScale="92500" lnSpcReduction="20000"/>
          </a:bodyPr>
          <a:lstStyle/>
          <a:p>
            <a:pPr marL="342900" lvl="0" indent="-342900" algn="just">
              <a:lnSpc>
                <a:spcPct val="150000"/>
              </a:lnSpc>
              <a:spcAft>
                <a:spcPts val="0"/>
              </a:spcAft>
              <a:buFont typeface="Symbol" panose="05050102010706020507" pitchFamily="18" charset="2"/>
              <a:buChar char=""/>
            </a:pPr>
            <a:r>
              <a:rPr lang="es-ES" sz="2400" dirty="0">
                <a:latin typeface="Arial" panose="020B0604020202020204" pitchFamily="34" charset="0"/>
                <a:ea typeface="Calibri" panose="020F0502020204030204" pitchFamily="34" charset="0"/>
                <a:cs typeface="Times New Roman" panose="02020603050405020304" pitchFamily="18" charset="0"/>
              </a:rPr>
              <a:t>Hábito: Hierbas a veces arborescente como en la Tribus </a:t>
            </a:r>
            <a:r>
              <a:rPr lang="es-ES" sz="2400" dirty="0" err="1">
                <a:latin typeface="Arial" panose="020B0604020202020204" pitchFamily="34" charset="0"/>
                <a:ea typeface="Calibri" panose="020F0502020204030204" pitchFamily="34" charset="0"/>
                <a:cs typeface="Times New Roman" panose="02020603050405020304" pitchFamily="18" charset="0"/>
              </a:rPr>
              <a:t>Bambusidae</a:t>
            </a:r>
            <a:r>
              <a:rPr lang="es-ES" sz="2400" dirty="0">
                <a:latin typeface="Arial" panose="020B0604020202020204" pitchFamily="34" charset="0"/>
                <a:ea typeface="Calibri" panose="020F0502020204030204" pitchFamily="34" charset="0"/>
                <a:cs typeface="Times New Roman" panose="02020603050405020304" pitchFamily="18" charset="0"/>
              </a:rPr>
              <a:t>. Tallos verticales no ramificados, fistulosos o compactos en los entrenudos.</a:t>
            </a:r>
            <a:endParaRPr lang="es-ES" sz="20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50000"/>
              </a:lnSpc>
              <a:spcAft>
                <a:spcPts val="800"/>
              </a:spcAft>
              <a:buFont typeface="Symbol" panose="05050102010706020507" pitchFamily="18" charset="2"/>
              <a:buChar char=""/>
            </a:pPr>
            <a:r>
              <a:rPr lang="es-ES" sz="2400" dirty="0" smtClean="0">
                <a:latin typeface="Arial" panose="020B0604020202020204" pitchFamily="34" charset="0"/>
                <a:ea typeface="Calibri" panose="020F0502020204030204" pitchFamily="34" charset="0"/>
                <a:cs typeface="Times New Roman" panose="02020603050405020304" pitchFamily="18" charset="0"/>
              </a:rPr>
              <a:t>Hojas: Lineales </a:t>
            </a:r>
            <a:r>
              <a:rPr lang="es-ES" sz="2400" dirty="0">
                <a:latin typeface="Arial" panose="020B0604020202020204" pitchFamily="34" charset="0"/>
                <a:ea typeface="Calibri" panose="020F0502020204030204" pitchFamily="34" charset="0"/>
                <a:cs typeface="Times New Roman" panose="02020603050405020304" pitchFamily="18" charset="0"/>
              </a:rPr>
              <a:t>o lanceoladas, con vaina desarrollada y abierta que abraza al tallo; entre la vaina y el limbo presencia de lígula, membranosa o pelosa. Borde del limbo entero o aserrado. Nerviación </a:t>
            </a:r>
            <a:r>
              <a:rPr lang="es-ES" sz="2400" dirty="0" err="1">
                <a:latin typeface="Arial" panose="020B0604020202020204" pitchFamily="34" charset="0"/>
                <a:ea typeface="Calibri" panose="020F0502020204030204" pitchFamily="34" charset="0"/>
                <a:cs typeface="Times New Roman" panose="02020603050405020304" pitchFamily="18" charset="0"/>
              </a:rPr>
              <a:t>paralelinervia</a:t>
            </a:r>
            <a:r>
              <a:rPr lang="es-ES" sz="2400" dirty="0">
                <a:latin typeface="Arial" panose="020B0604020202020204" pitchFamily="34" charset="0"/>
                <a:ea typeface="Calibri" panose="020F0502020204030204" pitchFamily="34" charset="0"/>
                <a:cs typeface="Times New Roman" panose="02020603050405020304" pitchFamily="18" charset="0"/>
              </a:rPr>
              <a:t>. Las hojas se disponen en dos hileras (dísticas).</a:t>
            </a:r>
            <a:endParaRPr lang="es-ES" sz="2000" dirty="0">
              <a:latin typeface="Calibri" panose="020F0502020204030204" pitchFamily="34" charset="0"/>
              <a:ea typeface="Calibri" panose="020F0502020204030204" pitchFamily="34" charset="0"/>
              <a:cs typeface="Times New Roman" panose="02020603050405020304" pitchFamily="18" charset="0"/>
            </a:endParaRPr>
          </a:p>
          <a:p>
            <a:endParaRPr lang="es-ES" dirty="0"/>
          </a:p>
        </p:txBody>
      </p:sp>
    </p:spTree>
    <p:extLst>
      <p:ext uri="{BB962C8B-B14F-4D97-AF65-F5344CB8AC3E}">
        <p14:creationId xmlns:p14="http://schemas.microsoft.com/office/powerpoint/2010/main" val="3408229324"/>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ánico">
  <a:themeElements>
    <a:clrScheme name="Orgánico">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ánico">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ánico">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docProps/app.xml><?xml version="1.0" encoding="utf-8"?>
<Properties xmlns="http://schemas.openxmlformats.org/officeDocument/2006/extended-properties" xmlns:vt="http://schemas.openxmlformats.org/officeDocument/2006/docPropsVTypes">
  <Template>Organic</Template>
  <TotalTime>488</TotalTime>
  <Words>2554</Words>
  <Application>Microsoft Office PowerPoint</Application>
  <PresentationFormat>Panorámica</PresentationFormat>
  <Paragraphs>103</Paragraphs>
  <Slides>71</Slides>
  <Notes>0</Notes>
  <HiddenSlides>0</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71</vt:i4>
      </vt:variant>
    </vt:vector>
  </HeadingPairs>
  <TitlesOfParts>
    <vt:vector size="77" baseType="lpstr">
      <vt:lpstr>Arial</vt:lpstr>
      <vt:lpstr>Calibri</vt:lpstr>
      <vt:lpstr>Garamond</vt:lpstr>
      <vt:lpstr>Symbol</vt:lpstr>
      <vt:lpstr>Times New Roman</vt:lpstr>
      <vt:lpstr>Orgánico</vt:lpstr>
      <vt:lpstr>SEMINARIO MAíZ </vt:lpstr>
      <vt:lpstr>Sumario: </vt:lpstr>
      <vt:lpstr>Sistemática  </vt:lpstr>
      <vt:lpstr>División: Magnoliophyta</vt:lpstr>
      <vt:lpstr>Clase Liliopsida. Características generales </vt:lpstr>
      <vt:lpstr>Subclase Commelinidae</vt:lpstr>
      <vt:lpstr>Subclase Commelinidae. Características generales.</vt:lpstr>
      <vt:lpstr>Familias de la subclase Commelinidae:</vt:lpstr>
      <vt:lpstr>Caracteres generales: familia Poaceae. Orden poales.</vt:lpstr>
      <vt:lpstr>Presentación de PowerPoint</vt:lpstr>
      <vt:lpstr>ORGANOGRAFÍA</vt:lpstr>
      <vt:lpstr>RAÍZ</vt:lpstr>
      <vt:lpstr>Las plantas monocotiledóneas presentan (haces vasculares dispersos). El arreglo histológico comprende la epidermis, número variable de capas del córtex (de ocho a 15), endodermis, periciclo y un cilindro vascular con varios haces vasculares y floemas (La anatomía de la radícula y raíces laterales en maíz muestran la organización típica de las Gould y Shaw, 1983). </vt:lpstr>
      <vt:lpstr>Presentación de PowerPoint</vt:lpstr>
      <vt:lpstr>Presentación de PowerPoint</vt:lpstr>
      <vt:lpstr>Constitución anatómica primaria de la raíz de Hedychium coronarium Konig. F. Zingiberaceae (40x, 100x; 400x) Pérez, K. (2021)  </vt:lpstr>
      <vt:lpstr>Presentación de PowerPoint</vt:lpstr>
      <vt:lpstr>Presentación de PowerPoint</vt:lpstr>
      <vt:lpstr>Presentación de PowerPoint</vt:lpstr>
      <vt:lpstr>Tejido meristemático en corte longitudinal del ápice de la raíz de Phaseolus vulgaris L. F Fabaceae (400x) Pérez, K. (2021)  </vt:lpstr>
      <vt:lpstr>Presentación de PowerPoint</vt:lpstr>
      <vt:lpstr>TALLO</vt:lpstr>
      <vt:lpstr>Presentación de PowerPoint</vt:lpstr>
      <vt:lpstr>Presentación de PowerPoint</vt:lpstr>
      <vt:lpstr>Tejido meristemático en corte longitudinal del ápice del tallo de Persea americana Mill. F Lauraceae (100x)  Saccharum officinarum. F Poaceae. Pérez, K. (2021) </vt:lpstr>
      <vt:lpstr>Constitución anatómica primaria del tallo de una planta de la clase liliopsida (monocotiledónea) </vt:lpstr>
      <vt:lpstr>Presentación de PowerPoint</vt:lpstr>
      <vt:lpstr>Tejido epidérmico en tallo de  Urochloa máxima Jacq. F Poaceae (400x) Pérez, K. (2021)  </vt:lpstr>
      <vt:lpstr>En este grupo de plantas no se distingue la corteza del cilindro central.  En posición subepidérmica se localiza generalmente el esclerénquima en forma de estrato que puede estar formado por una o varias capas de células. Este tejido tiene una función de sostén muy importante para el tallo de este tipo de plantas.  El resto de la sección del tallo, está constituido por tejido parenquimático clorofílico o reservante. Constitución anatómica  del tallo  de Urochloa máxima Jacq. F Poaceae (40x; 100x) Pérez, K. (2021)   </vt:lpstr>
      <vt:lpstr>Presentación de PowerPoint</vt:lpstr>
      <vt:lpstr>Presentación de PowerPoint</vt:lpstr>
      <vt:lpstr>Los haces conductores son colaterales cerrados, donde el xilema y el floema se encuentran superpuestos sin tejido meristemático entre ellos.  Los haces se disponen o se sitúan dispersos por toda la sección del tallo, desde el límite externo hasta la zona central del tallo.   Los haces se encuentran rodeados por vainas de tejido esclerenquimático, que pueden variar en su grosor, ofreciendo al tallo solidez . Tejidos conductores, Xilema y Floema en corte transversal del tallo de Urochloa máxima Jacq. Poaceae . Pérez, K. (2021)  </vt:lpstr>
      <vt:lpstr>Presentación de PowerPoint</vt:lpstr>
      <vt:lpstr>Presentación de PowerPoint</vt:lpstr>
      <vt:lpstr>Presentación de PowerPoint</vt:lpstr>
      <vt:lpstr>HOJA: Constitución anatómica isolateral. </vt:lpstr>
      <vt:lpstr>Presentación de PowerPoint</vt:lpstr>
      <vt:lpstr>Presentación de PowerPoint</vt:lpstr>
      <vt:lpstr>HOJA EN EL MAÍZ planta c4. Estructura Kranz. </vt:lpstr>
      <vt:lpstr>Presentación de PowerPoint</vt:lpstr>
      <vt:lpstr>Presentación de PowerPoint</vt:lpstr>
      <vt:lpstr>Presentación de PowerPoint</vt:lpstr>
      <vt:lpstr>Presentación de PowerPoint</vt:lpstr>
      <vt:lpstr>ESTUDIOS ANATÓMICOS EN PLANTAS PARA DIVERSAS INVESTIGACIONES MOSTRANDO EL ESPECTRO DE POSIBILIDADES Y BENEFICIOS EN FUTUROS PROYECTOS INVESTIGATIVOS.</vt:lpstr>
      <vt:lpstr>1. Modificaciones anatomicas. área de floema y prolificación en maíz. </vt:lpstr>
      <vt:lpstr>Resultados:</vt:lpstr>
      <vt:lpstr>Presentación de PowerPoint</vt:lpstr>
      <vt:lpstr>Presentación de PowerPoint</vt:lpstr>
      <vt:lpstr>2. Morfología y anatomía de radículas múltiples en plántulas de maíz derivadas de cariopsis con poliembrionía</vt:lpstr>
      <vt:lpstr>Resultados Corte longitudinal</vt:lpstr>
      <vt:lpstr>Presentación de PowerPoint</vt:lpstr>
      <vt:lpstr>Corte transversal.</vt:lpstr>
      <vt:lpstr>Presentación de PowerPoint</vt:lpstr>
      <vt:lpstr>3. Respuesta anatómica y ultra estructural al estrés de salinidad en genotipos sensibles y tolerantes de maíz (Zea mays L.)</vt:lpstr>
      <vt:lpstr>Resultados:</vt:lpstr>
      <vt:lpstr>Presentación de PowerPoint</vt:lpstr>
      <vt:lpstr>4. Estudio morfológico e identificación de giberelinas endógenas en raíces de maíz (Zea mays L.) afectado por el Mal de Río Cuarto</vt:lpstr>
      <vt:lpstr>Resultados:</vt:lpstr>
      <vt:lpstr>Presentación de PowerPoint</vt:lpstr>
      <vt:lpstr>5. Identificación histológica y ultraestructural de plantas C4 y CAM</vt:lpstr>
      <vt:lpstr>Resultados:</vt:lpstr>
      <vt:lpstr>Presentación de PowerPoint</vt:lpstr>
      <vt:lpstr>6. Evolución del metabolismo fotosintético C4 y los estados de transición C3-C4 </vt:lpstr>
      <vt:lpstr>Por muchos años la fotosíntesis C4 estuvo ligada conceptualmente a la anatomía Kranz. Sin embargo, el hallazgo de la especie Borszczowia aralocaspica demostró que el metabolismo C4 no requiere estrictamente el dimorfismo celular. </vt:lpstr>
      <vt:lpstr>Presentación de PowerPoint</vt:lpstr>
      <vt:lpstr>Presentación de PowerPoint</vt:lpstr>
      <vt:lpstr>Presentación de PowerPoint</vt:lpstr>
      <vt:lpstr>Presentación de PowerPoint</vt:lpstr>
      <vt:lpstr>Presentación de PowerPoint</vt:lpstr>
      <vt:lpstr>Presentación de PowerPoint</vt:lpstr>
      <vt:lpstr>GRACIAS</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SEMINARIO MAíZ </dc:title>
  <dc:creator>Usuario de Windows</dc:creator>
  <cp:lastModifiedBy>Usuario de Windows</cp:lastModifiedBy>
  <cp:revision>45</cp:revision>
  <dcterms:created xsi:type="dcterms:W3CDTF">2023-08-17T01:01:04Z</dcterms:created>
  <dcterms:modified xsi:type="dcterms:W3CDTF">2023-08-17T09:10:01Z</dcterms:modified>
</cp:coreProperties>
</file>