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90" r:id="rId3"/>
    <p:sldId id="257" r:id="rId4"/>
    <p:sldId id="265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70" r:id="rId14"/>
    <p:sldId id="271" r:id="rId15"/>
    <p:sldId id="272" r:id="rId16"/>
    <p:sldId id="282" r:id="rId17"/>
    <p:sldId id="283" r:id="rId18"/>
    <p:sldId id="291" r:id="rId19"/>
    <p:sldId id="289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udia" initials="C" lastIdx="0" clrIdx="0">
    <p:extLst>
      <p:ext uri="{19B8F6BF-5375-455C-9EA6-DF929625EA0E}">
        <p15:presenceInfo xmlns:p15="http://schemas.microsoft.com/office/powerpoint/2012/main" userId="Claudi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69" d="100"/>
          <a:sy n="69" d="100"/>
        </p:scale>
        <p:origin x="1224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78B16-B949-4D61-9495-11FFD7BB6358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4E851-8AC7-4FF0-907F-2BE10A1A0CB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3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744CAE-B119-461F-92EC-BEF22A1A69BD}" type="datetimeFigureOut">
              <a:rPr lang="es-ES" smtClean="0"/>
              <a:t>18/03/2023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576876F-BF12-4296-9901-1C83344BAAD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288187" y="2276872"/>
            <a:ext cx="6263659" cy="9410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Plan de formación </a:t>
            </a:r>
            <a:endParaRPr lang="es-E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913" y="620688"/>
            <a:ext cx="1872208" cy="1011968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23528" y="4005064"/>
            <a:ext cx="8496944" cy="2047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Nombre:</a:t>
            </a:r>
            <a:r>
              <a:rPr lang="es-ES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Claudia Pérez </a:t>
            </a:r>
            <a:r>
              <a:rPr lang="es-ES" sz="2400" dirty="0" err="1" smtClean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Arabi</a:t>
            </a:r>
            <a:endParaRPr lang="es-ES" sz="24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Especialidad:</a:t>
            </a:r>
            <a:r>
              <a:rPr lang="es-ES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Ingeniero Agrónomo, 2022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4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Tutores: </a:t>
            </a:r>
            <a:r>
              <a:rPr lang="es-ES" sz="24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Dr.C</a:t>
            </a:r>
            <a:r>
              <a:rPr lang="es-ES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Ionel Hernández Forte, </a:t>
            </a:r>
            <a:r>
              <a:rPr lang="es-ES" sz="24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Dr.C</a:t>
            </a:r>
            <a:r>
              <a:rPr lang="es-ES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. Lázaro A. </a:t>
            </a:r>
            <a:r>
              <a:rPr lang="es-ES" sz="2400" dirty="0" err="1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Maqueira</a:t>
            </a:r>
            <a:r>
              <a:rPr lang="es-ES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López</a:t>
            </a:r>
            <a:endParaRPr lang="es-ES" sz="24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97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392489" cy="3456384"/>
          </a:xfrm>
          <a:prstGeom prst="rect">
            <a:avLst/>
          </a:prstGeom>
          <a:noFill/>
        </p:spPr>
      </p:pic>
      <p:sp>
        <p:nvSpPr>
          <p:cNvPr id="3" name="3 Rectángulo"/>
          <p:cNvSpPr/>
          <p:nvPr/>
        </p:nvSpPr>
        <p:spPr>
          <a:xfrm>
            <a:off x="251520" y="282234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158164" y="4513049"/>
            <a:ext cx="4413837" cy="1262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Efecto 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inoculación de </a:t>
            </a:r>
            <a:r>
              <a:rPr lang="es-CU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Rhizobium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sp. en la masa seca de la parte aérea (g) de plantas de arroz cv. Selección 1</a:t>
            </a:r>
            <a:r>
              <a:rPr lang="es-CU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condiciones de bajas dosis de ferilizante. </a:t>
            </a:r>
            <a:endParaRPr lang="es-E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n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08720"/>
            <a:ext cx="4320480" cy="3456384"/>
          </a:xfrm>
          <a:prstGeom prst="rect">
            <a:avLst/>
          </a:prstGeom>
          <a:noFill/>
        </p:spPr>
      </p:pic>
      <p:sp>
        <p:nvSpPr>
          <p:cNvPr id="6" name="Rectángulo 5"/>
          <p:cNvSpPr/>
          <p:nvPr/>
        </p:nvSpPr>
        <p:spPr>
          <a:xfrm>
            <a:off x="4572000" y="4513049"/>
            <a:ext cx="4572000" cy="21190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Efecto 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inoculación de </a:t>
            </a:r>
            <a:r>
              <a:rPr lang="es-CU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Rhizobium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sp. en la masa seca de la raíz (g) de plantas de arroz cv. Selección 1, en condiciones de bajas dosis </a:t>
            </a: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ferilizante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s-ES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CU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lang="es-CU" sz="2400" dirty="0" smtClean="0"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es-ES" sz="2400" dirty="0"/>
          </a:p>
        </p:txBody>
      </p:sp>
      <p:sp>
        <p:nvSpPr>
          <p:cNvPr id="8" name="Rectángulo 7"/>
          <p:cNvSpPr/>
          <p:nvPr/>
        </p:nvSpPr>
        <p:spPr>
          <a:xfrm rot="18943166">
            <a:off x="7054827" y="3598108"/>
            <a:ext cx="1054103" cy="2972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2204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Rectángulo"/>
          <p:cNvSpPr/>
          <p:nvPr/>
        </p:nvSpPr>
        <p:spPr>
          <a:xfrm>
            <a:off x="199954" y="148729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326150" y="1207567"/>
            <a:ext cx="8568952" cy="5170857"/>
            <a:chOff x="183728" y="676446"/>
            <a:chExt cx="8568952" cy="5170857"/>
          </a:xfrm>
        </p:grpSpPr>
        <p:pic>
          <p:nvPicPr>
            <p:cNvPr id="2" name="Imagen 1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408" y="676446"/>
              <a:ext cx="7809417" cy="4485797"/>
            </a:xfrm>
            <a:prstGeom prst="rect">
              <a:avLst/>
            </a:prstGeom>
            <a:noFill/>
          </p:spPr>
        </p:pic>
        <p:sp>
          <p:nvSpPr>
            <p:cNvPr id="4" name="Rectángulo 3"/>
            <p:cNvSpPr/>
            <p:nvPr/>
          </p:nvSpPr>
          <p:spPr>
            <a:xfrm>
              <a:off x="183728" y="5162244"/>
              <a:ext cx="8568952" cy="6850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07000"/>
                </a:lnSpc>
                <a:spcBef>
                  <a:spcPts val="1200"/>
                </a:spcBef>
                <a:spcAft>
                  <a:spcPts val="1000"/>
                </a:spcAft>
              </a:pPr>
              <a:r>
                <a:rPr lang="es-CU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Efecto </a:t>
              </a:r>
              <a:r>
                <a:rPr lang="es-CU" dirty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 la inoculación de rizobios en el contenido relativo de clorofilas totales en plantas de arroz cultivar Selección 1, en condiciones de bajas dosis de ferilizante. </a:t>
              </a:r>
              <a:endPara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3" name="Rectángulo 22"/>
          <p:cNvSpPr/>
          <p:nvPr/>
        </p:nvSpPr>
        <p:spPr>
          <a:xfrm rot="19018054">
            <a:off x="3775123" y="4901919"/>
            <a:ext cx="1342090" cy="3040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82355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332928" y="1268760"/>
            <a:ext cx="8631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Efecto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la inoculación de 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Rhizobium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sp. en la fisiología de plantas de arroz cv. Selección 1, en condiciones de bajas dosis de fertilizante, a los 70 dpi en condiciones semicontroladas. </a:t>
            </a:r>
          </a:p>
        </p:txBody>
      </p:sp>
      <p:sp>
        <p:nvSpPr>
          <p:cNvPr id="8" name="3 Rectángulo"/>
          <p:cNvSpPr/>
          <p:nvPr/>
        </p:nvSpPr>
        <p:spPr>
          <a:xfrm>
            <a:off x="199954" y="148729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 y Discusión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332928" y="2434845"/>
            <a:ext cx="8811072" cy="4133256"/>
            <a:chOff x="225424" y="1888032"/>
            <a:chExt cx="7704856" cy="3168353"/>
          </a:xfrm>
        </p:grpSpPr>
        <p:pic>
          <p:nvPicPr>
            <p:cNvPr id="6" name="Imagen 5"/>
            <p:cNvPicPr/>
            <p:nvPr/>
          </p:nvPicPr>
          <p:blipFill rotWithShape="1">
            <a:blip r:embed="rId2"/>
            <a:srcRect l="23048" t="46195" r="20861" b="24122"/>
            <a:stretch/>
          </p:blipFill>
          <p:spPr bwMode="auto">
            <a:xfrm>
              <a:off x="225424" y="1888032"/>
              <a:ext cx="7704856" cy="316835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Rectángulo 8"/>
            <p:cNvSpPr/>
            <p:nvPr/>
          </p:nvSpPr>
          <p:spPr>
            <a:xfrm>
              <a:off x="3923928" y="3789040"/>
              <a:ext cx="987670" cy="2160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4911598" y="3501008"/>
              <a:ext cx="1548309" cy="28803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6459907" y="2996952"/>
              <a:ext cx="704381" cy="21602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6459907" y="4293096"/>
              <a:ext cx="1437651" cy="28546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1974250" y="3777673"/>
              <a:ext cx="741242" cy="22739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3182686" y="3273617"/>
              <a:ext cx="741242" cy="73144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451832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39552" y="282437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3 Rectángulo"/>
          <p:cNvSpPr/>
          <p:nvPr/>
        </p:nvSpPr>
        <p:spPr>
          <a:xfrm>
            <a:off x="199954" y="148729"/>
            <a:ext cx="86101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Consideraciones </a:t>
            </a:r>
            <a:r>
              <a:rPr lang="es-ES" sz="2400" b="1" dirty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f</a:t>
            </a:r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inales y novedades de la investigación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Rectángulo redondeado 12"/>
          <p:cNvSpPr/>
          <p:nvPr/>
        </p:nvSpPr>
        <p:spPr>
          <a:xfrm>
            <a:off x="250664" y="892659"/>
            <a:ext cx="2864719" cy="36183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168826" y="916819"/>
            <a:ext cx="23471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 </a:t>
            </a:r>
            <a:r>
              <a:rPr lang="fr-FR" dirty="0" smtClean="0"/>
              <a:t> 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Rhizobium sp</a:t>
            </a:r>
            <a:r>
              <a:rPr lang="fr-FR" dirty="0"/>
              <a:t>. 5P1 </a:t>
            </a:r>
            <a:endParaRPr lang="es-ES" dirty="0"/>
          </a:p>
        </p:txBody>
      </p:sp>
      <p:sp>
        <p:nvSpPr>
          <p:cNvPr id="14" name="Rectángulo redondeado 13"/>
          <p:cNvSpPr/>
          <p:nvPr/>
        </p:nvSpPr>
        <p:spPr>
          <a:xfrm>
            <a:off x="611560" y="1458979"/>
            <a:ext cx="6095005" cy="6094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/>
          <p:cNvSpPr/>
          <p:nvPr/>
        </p:nvSpPr>
        <p:spPr>
          <a:xfrm>
            <a:off x="759327" y="1547884"/>
            <a:ext cx="5639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promoción de crecimiento-cultivar de procedencia 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/>
          <p:cNvSpPr/>
          <p:nvPr/>
        </p:nvSpPr>
        <p:spPr>
          <a:xfrm>
            <a:off x="2059591" y="2268134"/>
            <a:ext cx="5030224" cy="67903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/>
          <p:cNvSpPr/>
          <p:nvPr/>
        </p:nvSpPr>
        <p:spPr>
          <a:xfrm>
            <a:off x="2327458" y="2465430"/>
            <a:ext cx="468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fecto positivo cultivar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 arroz Selección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ángulo redondeado 16"/>
          <p:cNvSpPr/>
          <p:nvPr/>
        </p:nvSpPr>
        <p:spPr>
          <a:xfrm>
            <a:off x="3260255" y="3189955"/>
            <a:ext cx="5030224" cy="67903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s-E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especificidad </a:t>
            </a:r>
            <a:r>
              <a:rPr lang="es-ES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rizobio</a:t>
            </a:r>
            <a:r>
              <a:rPr lang="es-E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-cultivar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3779912" y="4224182"/>
            <a:ext cx="5030224" cy="67903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E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esarrollo de bioproductos más universales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redondeado 20"/>
          <p:cNvSpPr/>
          <p:nvPr/>
        </p:nvSpPr>
        <p:spPr>
          <a:xfrm>
            <a:off x="3869475" y="5372948"/>
            <a:ext cx="5030224" cy="67903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mpacten positivamente en la economía, medio ambiente y  sociedad</a:t>
            </a:r>
            <a:endParaRPr lang="es-E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887" y="5612362"/>
            <a:ext cx="1903141" cy="126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9" y="4365105"/>
            <a:ext cx="1874294" cy="1247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28561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23528" y="332656"/>
            <a:ext cx="8496944" cy="493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MAESTRÍA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Título tesis maestría: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Selección de cepas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promisorias para la inoculación de cultivares de arroz (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Oryza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sativa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L.) de importancia económica en Cuba, en condiciones de bajas dosis de fertilizante.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Además del cultivar Selección 1 (tema de tesis de grado), la tesis ampliaría el espectro a otros de los nueve cultivares de arroz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(INCA LP5,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ACUBA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41,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IACUBA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42, Reforma, INCA LP7, </a:t>
            </a:r>
            <a:r>
              <a:rPr lang="es-ES" dirty="0" err="1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Prosequisa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,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IACUBA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35, </a:t>
            </a:r>
            <a:r>
              <a:rPr lang="es-ES" dirty="0" err="1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Gines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LP18,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IACUBA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31) que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son importantes en Cuba y que están priorizados.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Estudios en condiciones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semicontroladas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y de campo (en diferentes condiciones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edafoclimáticas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) con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bioproductos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a base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sz="1100" dirty="0"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</a:rPr>
              <a:t>,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con evaluaciones de forma de aplicación y dosis de fertilizantes.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Problema: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¿Es posible incrementar el crecimiento y el desarrollo de los principales cultivares de  arroz (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Oryza sativa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L.)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cubanos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, a partir del manejo de la inoculación con rizobios y bajas dosis de fertilización mineral?</a:t>
            </a:r>
            <a:endParaRPr lang="es-ES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3528" y="5157192"/>
            <a:ext cx="849694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Hipótesis: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El empleo de inoculantes a base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promueve el crecimiento y el desarrollo de algunos de los principales cultivares de arroz (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Oryza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sativa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L.) en Cuba con bajas dosis de fertilizantes minerales.  </a:t>
            </a:r>
            <a:endParaRPr lang="es-ES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0075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79512" y="476672"/>
            <a:ext cx="8568952" cy="4489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Objetivo general: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Seleccionar cepas de rizobios promisorias para la promoción del crecimiento y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el desarrollo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 diferentes cultivares de arroz (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Oryza sativa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L.) en condiciones de bajas dosis de fertilizantes minerales.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Objetivos específicos: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Determinar el efecto de la inoculación de cepas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provenientes de la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rizosfera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de arroz (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Oryza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sativa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L.) en el crecimiento de diversos cultivares de arroz, en condiciones controladas.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Evaluar el efecto de la inoculación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en la fisiología y el crecimiento de diversos cultivares de arroz (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Oryza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sativa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L.) en condiciones de bajas dosis de fertilizantes minerales en condiciones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semicontroladas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Determinar el efecto de un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bioproducto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a base de cepas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más promisorias en el desarrollo de cultivares de arroz, ante condiciones de bajas dosis de fertilizantes minerales en campo.</a:t>
            </a:r>
            <a:endParaRPr lang="es-ES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79512" y="5301208"/>
            <a:ext cx="8496944" cy="109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DOCTORADO (tentativamente)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Manejo de la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biofertilización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y el empleo de fertilizantes minerales en condiciones de estrés salino, con cultivares de arroz sensibles y tolerantes a la salinidad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0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07504" y="476672"/>
            <a:ext cx="8784976" cy="4985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Proyecto 2. Biotización </a:t>
            </a: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con Bacterias Promotoras del Crecimiento Vegetal en el cultivo </a:t>
            </a:r>
            <a:r>
              <a:rPr lang="es-ES" b="1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in vitro</a:t>
            </a: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de arroz y piña.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Proyecto:</a:t>
            </a: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Producción masiva 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in vitro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de plantas "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biotizadas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": clave para impulsar la seguridad alimentaria sostenible en Cuba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BIOFOCUs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(2022-2027).</a:t>
            </a:r>
            <a:r>
              <a:rPr lang="es-ES" sz="2000" dirty="0"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VLIR-UOS 2022. Jefe del proyecto: Dr. C.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Kalyanne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Fernández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Suárez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Tareas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Estudios de biotización </a:t>
            </a:r>
            <a:r>
              <a:rPr lang="es-ES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in vitro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de plantas de arroz y piña para promover su crecimiento vegetal (forma de inoculación, dosis,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concentración).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s-ES" sz="200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S" sz="2000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Estudios de la microbiota </a:t>
            </a:r>
            <a:r>
              <a:rPr lang="es-ES" dirty="0" err="1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filosférica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y endófita de plantas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biotizadas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de arroz y piña (inoculación, monitoreo de viables en rizosfera y endosfera). </a:t>
            </a:r>
            <a:endParaRPr lang="es-ES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972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7504" y="548680"/>
            <a:ext cx="8928992" cy="2131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Cursos </a:t>
            </a:r>
            <a:endParaRPr lang="es-ES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</a:rPr>
              <a:t>Cursos del programa de Maestría en Mejoramiento genético de las plantas (INCA)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anose="020B0604020202020204" pitchFamily="34" charset="0"/>
                <a:ea typeface="SimSun" panose="02010600030101010101" pitchFamily="2" charset="-122"/>
                <a:cs typeface="Arial" pitchFamily="34" charset="0"/>
              </a:rPr>
              <a:t>Cursos del programa de Maestría en Nutrición de plantas y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biofertilizantes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(INCA)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Curso de idioma inglés (vías alternativas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Redacción de artículos científicos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Manejo de la bibliografía</a:t>
            </a:r>
            <a:endParaRPr lang="es-ES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7503" y="3212976"/>
            <a:ext cx="8784975" cy="3406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Escritura de un artículo científico de los resultados de la tesis de diploma y publicación en Revista de impacto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</a:t>
            </a:r>
            <a:r>
              <a:rPr lang="es-ES" i="1" u="sng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Biología Tropical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)</a:t>
            </a:r>
            <a:r>
              <a:rPr lang="es-ES" b="1" i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(Septiembre, 2023)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Efecto de la inoculación de 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Rhizobium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sp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 en el crecimiento de plantas de arroz cv. Selección 1, en condiciones controladas (primer experimento de la tesis)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Efecto de la inoculación de 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Rhizobium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sp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 en el crecimiento y fisiología de plantas de arroz cv. Selección 1, en condiciones de dosis bajas de fertilizante químico (segundo experimento de la tesis)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Ensayos de inoculación en condiciones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semicontroladas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con cv. Selección 1 y la cepa </a:t>
            </a:r>
            <a:r>
              <a:rPr lang="es-ES" i="1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Rhizobium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sp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 5P1 fermentada en el medio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TY,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en el medio con extracto de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arroz y en el medio Bradyfact. (</a:t>
            </a: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en ejecución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).  </a:t>
            </a:r>
            <a:endParaRPr lang="es-ES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431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79512" y="260648"/>
            <a:ext cx="8424936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Objetivo: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Determinar el efecto del medio de cultivo y de una cepa de </a:t>
            </a:r>
            <a:r>
              <a:rPr lang="es-ES" i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Rhizobium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sp. en variables de crecimiento de plantas de arroz cv. Selección 1, en condiciones semicontroladas.  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23528" y="1359408"/>
            <a:ext cx="37732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</a:rPr>
              <a:t>Las semillas de arroz pre germinadas, con radículas de 0,5 - 1,0 cm de largo, se colocaron en macetas </a:t>
            </a: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</a:rPr>
              <a:t>que contienen 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</a:rPr>
              <a:t>1,2 </a:t>
            </a: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</a:rPr>
              <a:t>kg de suelo 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</a:rPr>
              <a:t>Gleysol Nodular Ferruginoso </a:t>
            </a: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</a:rPr>
              <a:t>Petroférrico con Fórmula completa NPK.</a:t>
            </a:r>
            <a:endParaRPr lang="es-ES" dirty="0"/>
          </a:p>
          <a:p>
            <a:pPr algn="just"/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112" y="3213908"/>
            <a:ext cx="1916027" cy="1850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ángulo 7"/>
          <p:cNvSpPr/>
          <p:nvPr/>
        </p:nvSpPr>
        <p:spPr>
          <a:xfrm>
            <a:off x="4362701" y="1364840"/>
            <a:ext cx="432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</a:rPr>
              <a:t>Las semillas se inocularon con 300 μL </a:t>
            </a: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</a:rPr>
              <a:t>del  inoculante bacteriano ( </a:t>
            </a:r>
            <a:r>
              <a:rPr lang="es-CU" i="1" dirty="0" smtClean="0">
                <a:latin typeface="Arial" panose="020B0604020202020204" pitchFamily="34" charset="0"/>
                <a:ea typeface="Calibri" panose="020F0502020204030204" pitchFamily="34" charset="0"/>
              </a:rPr>
              <a:t>Rizobium</a:t>
            </a: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</a:rPr>
              <a:t> sp. 5P1) fermentada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en el medio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TY,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en el medio con extracto de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arroz y en el medio Bradyfact.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179512" y="5103674"/>
            <a:ext cx="4320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/>
              <a:t>Determinaciones:</a:t>
            </a:r>
          </a:p>
          <a:p>
            <a:pPr algn="just"/>
            <a:r>
              <a:rPr lang="es-ES" dirty="0" smtClean="0"/>
              <a:t>  Altura</a:t>
            </a:r>
          </a:p>
          <a:p>
            <a:pPr algn="just"/>
            <a:r>
              <a:rPr lang="es-ES" dirty="0" smtClean="0"/>
              <a:t>  L. Raíz</a:t>
            </a:r>
          </a:p>
          <a:p>
            <a:pPr algn="just"/>
            <a:r>
              <a:rPr lang="es-ES" dirty="0" smtClean="0"/>
              <a:t>  MSA</a:t>
            </a:r>
          </a:p>
          <a:p>
            <a:pPr algn="just"/>
            <a:r>
              <a:rPr lang="es-ES" dirty="0" smtClean="0"/>
              <a:t>  MSR</a:t>
            </a:r>
          </a:p>
          <a:p>
            <a:pPr algn="just"/>
            <a:r>
              <a:rPr lang="es-ES" dirty="0" smtClean="0"/>
              <a:t>  Clorofilas SPAD</a:t>
            </a: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941" y="3232272"/>
            <a:ext cx="226898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76" b="5580"/>
          <a:stretch/>
        </p:blipFill>
        <p:spPr>
          <a:xfrm>
            <a:off x="3323526" y="3896979"/>
            <a:ext cx="2998755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66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427984" y="5733256"/>
            <a:ext cx="38129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72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Gracias</a:t>
            </a:r>
            <a:endParaRPr lang="es-ES" sz="72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4" y="-30235"/>
            <a:ext cx="9036496" cy="60213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541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51520" y="116632"/>
            <a:ext cx="8496944" cy="6600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romanUcPeriod"/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Proyectos de investigación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Proyecto </a:t>
            </a: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2: Desarrollo </a:t>
            </a:r>
            <a:r>
              <a:rPr lang="es-ES" b="1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 inoculantes bacterianos efectivos para el cultivo del arroz.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Proyecto: Bioproductos a base de rizobios para arroz y maíz (2021-2023). </a:t>
            </a:r>
            <a:r>
              <a:rPr lang="es-ES" dirty="0" err="1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Dr.C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 María Caridad Nápoles García. 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s-ES" b="1" dirty="0"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s-ES" b="1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Tareas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Evaluar la efectividad de cepas de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en cultivares mutantes de arroz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(DT-332, J-104, LP8, LP10, 8551, 8553, LP17, 8552, 8555) de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interés por su potencial de rendimiento, resistencia a plagas y/o tolerancia a factores ambientales estresantes; en condiciones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semicontroladas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Evaluar respuesta morfo fisiológica de plantas de arroz y disminución de N mineral con el uso de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cepas de rizobios en 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condiciones semicontroladas y de campo.</a:t>
            </a:r>
            <a:endParaRPr lang="es-ES" sz="2000" dirty="0"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Validar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Azofert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-A como </a:t>
            </a:r>
            <a:r>
              <a:rPr lang="es-ES" dirty="0" err="1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biofertilizante</a:t>
            </a:r>
            <a:r>
              <a:rPr lang="es-ES" dirty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en diversos cultivares de arroz de interés por su distribución actual en Cuba y la combinación con otros productos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.</a:t>
            </a:r>
            <a:endParaRPr lang="es-ES" sz="2000" dirty="0">
              <a:effectLst/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es-ES" sz="2000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Tesis de grado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latin typeface="Arial" pitchFamily="34" charset="0"/>
                <a:cs typeface="Arial" pitchFamily="34" charset="0"/>
              </a:rPr>
              <a:t>Selección de cepas de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rizobios</a:t>
            </a:r>
            <a:r>
              <a:rPr lang="es-ES" dirty="0">
                <a:latin typeface="Arial" pitchFamily="34" charset="0"/>
                <a:cs typeface="Arial" pitchFamily="34" charset="0"/>
              </a:rPr>
              <a:t> promisorias para la inoculación de arroz (</a:t>
            </a:r>
            <a:r>
              <a:rPr lang="es-ES" i="1" dirty="0" err="1">
                <a:latin typeface="Arial" pitchFamily="34" charset="0"/>
                <a:cs typeface="Arial" pitchFamily="34" charset="0"/>
              </a:rPr>
              <a:t>Oryza</a:t>
            </a:r>
            <a:r>
              <a:rPr lang="es-ES" i="1" dirty="0">
                <a:latin typeface="Arial" pitchFamily="34" charset="0"/>
                <a:cs typeface="Arial" pitchFamily="34" charset="0"/>
              </a:rPr>
              <a:t> sativa </a:t>
            </a:r>
            <a:r>
              <a:rPr lang="es-ES" dirty="0">
                <a:latin typeface="Arial" pitchFamily="34" charset="0"/>
                <a:cs typeface="Arial" pitchFamily="34" charset="0"/>
              </a:rPr>
              <a:t>L.) cultivar Selección 1.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es-ES" sz="2000" dirty="0">
              <a:effectLst/>
              <a:latin typeface="Arial" panose="020B0604020202020204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19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6609"/>
            <a:ext cx="2535926" cy="236465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utoShape 2" descr="Las bacterias y su resistencia a los antibióticos"/>
          <p:cNvSpPr>
            <a:spLocks noChangeAspect="1" noChangeArrowheads="1"/>
          </p:cNvSpPr>
          <p:nvPr/>
        </p:nvSpPr>
        <p:spPr bwMode="auto">
          <a:xfrm>
            <a:off x="63500" y="-136525"/>
            <a:ext cx="2619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1" name="Picture 3" descr="G:\imagen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32857"/>
            <a:ext cx="2566755" cy="170805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287473" y="2761657"/>
            <a:ext cx="48245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Bacterias Promotoras del Crecimiento Vegetal (BPCV)</a:t>
            </a:r>
          </a:p>
          <a:p>
            <a:pPr algn="just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4988" y="41660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ultivar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 arroz Selección </a:t>
            </a:r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Rectángulo 5"/>
          <p:cNvSpPr/>
          <p:nvPr/>
        </p:nvSpPr>
        <p:spPr>
          <a:xfrm>
            <a:off x="413741" y="498597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Rizobio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efecto positivo en su cultivar de procedencia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861590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263351" y="2275642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Objetivo General: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Seleccionar cepas de rizobios promisorias para la inoculación de arroz (</a:t>
            </a:r>
            <a:r>
              <a:rPr lang="es-ES" i="1" dirty="0" err="1">
                <a:latin typeface="Arial" panose="020B0604020202020204" pitchFamily="34" charset="0"/>
                <a:cs typeface="Arial" panose="020B0604020202020204" pitchFamily="34" charset="0"/>
              </a:rPr>
              <a:t>Oryza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sativa 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.) cultivar Selección 1 en condiciones de bajas dosis de fertilizante. </a:t>
            </a:r>
            <a:endParaRPr lang="es-E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1520" y="4005064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Objetivos Específicos: </a:t>
            </a:r>
          </a:p>
          <a:p>
            <a:pPr algn="just"/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Determinar el efecto de la inoculación de cepas de rizobios provenientes de la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rizosfera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arroz (</a:t>
            </a:r>
            <a:r>
              <a:rPr lang="es-ES" i="1" dirty="0" err="1">
                <a:latin typeface="Arial" panose="020B0604020202020204" pitchFamily="34" charset="0"/>
                <a:cs typeface="Arial" panose="020B0604020202020204" pitchFamily="34" charset="0"/>
              </a:rPr>
              <a:t>Oryza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sativa 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.) y maíz (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Zea </a:t>
            </a:r>
            <a:r>
              <a:rPr lang="es-ES" i="1" dirty="0" err="1">
                <a:latin typeface="Arial" panose="020B0604020202020204" pitchFamily="34" charset="0"/>
                <a:cs typeface="Arial" panose="020B0604020202020204" pitchFamily="34" charset="0"/>
              </a:rPr>
              <a:t>mays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.) en el crecimiento de arroz cultivar Selección 1, en condiciones controladas</a:t>
            </a:r>
          </a:p>
          <a:p>
            <a:pPr marL="342900" indent="-342900" algn="just">
              <a:buFont typeface="+mj-lt"/>
              <a:buAutoNum type="arabicPeriod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Evaluar el efecto de la inoculación de rizobios en la fisiología y el crecimiento de plantas de arroz (</a:t>
            </a:r>
            <a:r>
              <a:rPr lang="es-ES" i="1" dirty="0" err="1">
                <a:latin typeface="Arial" panose="020B0604020202020204" pitchFamily="34" charset="0"/>
                <a:cs typeface="Arial" panose="020B0604020202020204" pitchFamily="34" charset="0"/>
              </a:rPr>
              <a:t>Oryza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sativa 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.) cultivar Selección 1 en condiciones de bajas dosis de fertilizante.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51520" y="27342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Problema científico: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No se conoce el efecto de la inoculación de rizobios promisorios provenientes de diferentes cultivares de arroz y maíz, en la fisiología y el crecimiento del cultivar de arroz Selección 1, en condiciones bajas dosis de fertilizante.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60299" y="1484491"/>
            <a:ext cx="82839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Hipótesis: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inoculación de cepas de rizobios provenientes de la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rizosfera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plantas de arroz (</a:t>
            </a:r>
            <a:r>
              <a:rPr lang="es-ES" i="1" dirty="0" err="1">
                <a:latin typeface="Arial" panose="020B0604020202020204" pitchFamily="34" charset="0"/>
                <a:cs typeface="Arial" panose="020B0604020202020204" pitchFamily="34" charset="0"/>
              </a:rPr>
              <a:t>Oryza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sativa 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.) y maíz (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Zea </a:t>
            </a:r>
            <a:r>
              <a:rPr lang="es-ES" i="1" dirty="0" err="1">
                <a:latin typeface="Arial" panose="020B0604020202020204" pitchFamily="34" charset="0"/>
                <a:cs typeface="Arial" panose="020B0604020202020204" pitchFamily="34" charset="0"/>
              </a:rPr>
              <a:t>mays</a:t>
            </a:r>
            <a:r>
              <a:rPr lang="es-ES" i="1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.) afectan positivamente la fisiología y el crecimiento del cultivar de arroz Selección 1, en condiciones de  bajas dosis de fertilizante.</a:t>
            </a:r>
          </a:p>
        </p:txBody>
      </p:sp>
    </p:spTree>
    <p:extLst>
      <p:ext uri="{BB962C8B-B14F-4D97-AF65-F5344CB8AC3E}">
        <p14:creationId xmlns:p14="http://schemas.microsoft.com/office/powerpoint/2010/main" val="14940297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51520" y="282234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 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72011"/>
            <a:ext cx="7056784" cy="404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313717" y="5949280"/>
            <a:ext cx="8532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Efecto de la inoculación de</a:t>
            </a:r>
            <a:r>
              <a:rPr lang="es-ES" i="1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Rhizobium </a:t>
            </a:r>
            <a:r>
              <a:rPr lang="es-ES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en la Altura (cm) y Largo de raíz (cm)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plantas de arroz cultivar Selección 1, a los 50 días de la inoculación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3100687" y="5236535"/>
            <a:ext cx="540060" cy="43588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327228" y="732801"/>
            <a:ext cx="82693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Efecto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 la inoculación de </a:t>
            </a: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Rhizobium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sp. en el crecimiento de plantas de arroz cv. Selección 1, en condiciones controladas</a:t>
            </a:r>
          </a:p>
        </p:txBody>
      </p:sp>
    </p:spTree>
    <p:extLst>
      <p:ext uri="{BB962C8B-B14F-4D97-AF65-F5344CB8AC3E}">
        <p14:creationId xmlns:p14="http://schemas.microsoft.com/office/powerpoint/2010/main" val="11640705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52195" y="5842337"/>
            <a:ext cx="87843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Efecto </a:t>
            </a:r>
            <a:r>
              <a:rPr lang="es-ES" dirty="0">
                <a:latin typeface="Arial" pitchFamily="34" charset="0"/>
                <a:cs typeface="Arial" pitchFamily="34" charset="0"/>
              </a:rPr>
              <a:t>de la inoculación de</a:t>
            </a:r>
            <a:r>
              <a:rPr lang="es-ES" i="1" dirty="0"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Rhizobium </a:t>
            </a:r>
            <a:r>
              <a:rPr lang="es-ES" dirty="0"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en la Masa </a:t>
            </a:r>
            <a:r>
              <a:rPr lang="es-ES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seca de la parte aérea (mg)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es-ES" dirty="0">
                <a:latin typeface="Arial" pitchFamily="34" charset="0"/>
                <a:cs typeface="Arial" pitchFamily="34" charset="0"/>
              </a:rPr>
              <a:t>plantas de arroz cultivar Selección 1, a los 50 días de la inoculación</a:t>
            </a:r>
          </a:p>
          <a:p>
            <a:pPr algn="just"/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477655" y="908720"/>
            <a:ext cx="7622737" cy="4752528"/>
            <a:chOff x="477655" y="908720"/>
            <a:chExt cx="5400601" cy="3475848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655" y="908720"/>
              <a:ext cx="5400601" cy="3427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6 Elipse"/>
            <p:cNvSpPr/>
            <p:nvPr/>
          </p:nvSpPr>
          <p:spPr>
            <a:xfrm>
              <a:off x="2159732" y="3889303"/>
              <a:ext cx="596288" cy="4714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7 Elipse"/>
            <p:cNvSpPr/>
            <p:nvPr/>
          </p:nvSpPr>
          <p:spPr>
            <a:xfrm>
              <a:off x="2879811" y="3913080"/>
              <a:ext cx="596288" cy="4714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Elipse"/>
            <p:cNvSpPr/>
            <p:nvPr/>
          </p:nvSpPr>
          <p:spPr>
            <a:xfrm>
              <a:off x="4283968" y="3913080"/>
              <a:ext cx="596288" cy="4714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0" name="3 Rectángulo"/>
          <p:cNvSpPr/>
          <p:nvPr/>
        </p:nvSpPr>
        <p:spPr>
          <a:xfrm>
            <a:off x="251520" y="282234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 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249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 Rectángulo"/>
          <p:cNvSpPr/>
          <p:nvPr/>
        </p:nvSpPr>
        <p:spPr>
          <a:xfrm>
            <a:off x="251520" y="282234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 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19028" y="908720"/>
            <a:ext cx="4292467" cy="4295618"/>
            <a:chOff x="179512" y="952725"/>
            <a:chExt cx="4292467" cy="4295618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73" y="952725"/>
              <a:ext cx="4290406" cy="28304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4 Rectángulo"/>
            <p:cNvSpPr/>
            <p:nvPr/>
          </p:nvSpPr>
          <p:spPr>
            <a:xfrm>
              <a:off x="179512" y="4048014"/>
              <a:ext cx="4292467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ES" dirty="0" smtClean="0">
                  <a:latin typeface="Arial" pitchFamily="34" charset="0"/>
                  <a:cs typeface="Arial" pitchFamily="34" charset="0"/>
                </a:rPr>
                <a:t>Efecto </a:t>
              </a:r>
              <a:r>
                <a:rPr lang="es-ES" dirty="0">
                  <a:latin typeface="Arial" pitchFamily="34" charset="0"/>
                  <a:cs typeface="Arial" pitchFamily="34" charset="0"/>
                </a:rPr>
                <a:t>de la inoculación de</a:t>
              </a:r>
              <a:r>
                <a:rPr lang="es-ES" i="1" dirty="0">
                  <a:latin typeface="Arial" panose="020B0604020202020204" pitchFamily="34" charset="0"/>
                  <a:ea typeface="Calibri" panose="020F0502020204030204" pitchFamily="34" charset="0"/>
                  <a:cs typeface="Arial" pitchFamily="34" charset="0"/>
                </a:rPr>
                <a:t> Rhizobium </a:t>
              </a:r>
              <a:r>
                <a:rPr lang="es-ES" dirty="0">
                  <a:latin typeface="Arial" panose="020B0604020202020204" pitchFamily="34" charset="0"/>
                  <a:ea typeface="Calibri" panose="020F0502020204030204" pitchFamily="34" charset="0"/>
                  <a:cs typeface="Arial" pitchFamily="34" charset="0"/>
                </a:rPr>
                <a:t>en la Masa seca </a:t>
              </a:r>
              <a:r>
                <a:rPr lang="es-ES" dirty="0" smtClean="0">
                  <a:latin typeface="Arial" panose="020B0604020202020204" pitchFamily="34" charset="0"/>
                  <a:ea typeface="Calibri" panose="020F0502020204030204" pitchFamily="34" charset="0"/>
                  <a:cs typeface="Arial" pitchFamily="34" charset="0"/>
                </a:rPr>
                <a:t>de la raíz (mg) </a:t>
              </a:r>
              <a:r>
                <a:rPr lang="es-ES" dirty="0" smtClean="0">
                  <a:latin typeface="Arial" pitchFamily="34" charset="0"/>
                  <a:cs typeface="Arial" pitchFamily="34" charset="0"/>
                </a:rPr>
                <a:t>de </a:t>
              </a:r>
              <a:r>
                <a:rPr lang="es-ES" dirty="0">
                  <a:latin typeface="Arial" pitchFamily="34" charset="0"/>
                  <a:cs typeface="Arial" pitchFamily="34" charset="0"/>
                </a:rPr>
                <a:t>plantas de arroz cultivar Selección 1, a los 50 días de la </a:t>
              </a:r>
              <a:r>
                <a:rPr lang="es-ES" dirty="0" smtClean="0">
                  <a:latin typeface="Arial" pitchFamily="34" charset="0"/>
                  <a:cs typeface="Arial" pitchFamily="34" charset="0"/>
                </a:rPr>
                <a:t>inoculación</a:t>
              </a:r>
              <a:endParaRPr lang="es-E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7" name="7 Elipse"/>
          <p:cNvSpPr/>
          <p:nvPr/>
        </p:nvSpPr>
        <p:spPr>
          <a:xfrm>
            <a:off x="1907704" y="3327467"/>
            <a:ext cx="596288" cy="471488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9" name="Grupo 8"/>
          <p:cNvGrpSpPr/>
          <p:nvPr/>
        </p:nvGrpSpPr>
        <p:grpSpPr>
          <a:xfrm>
            <a:off x="4427984" y="908720"/>
            <a:ext cx="4511632" cy="4572617"/>
            <a:chOff x="4471979" y="951966"/>
            <a:chExt cx="4511632" cy="4572617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4008" y="951966"/>
              <a:ext cx="4339603" cy="28370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4 Rectángulo"/>
            <p:cNvSpPr/>
            <p:nvPr/>
          </p:nvSpPr>
          <p:spPr>
            <a:xfrm>
              <a:off x="4471979" y="4047255"/>
              <a:ext cx="4215115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s-ES" dirty="0" smtClean="0">
                  <a:latin typeface="Arial" pitchFamily="34" charset="0"/>
                  <a:cs typeface="Arial" pitchFamily="34" charset="0"/>
                </a:rPr>
                <a:t>Efecto </a:t>
              </a:r>
              <a:r>
                <a:rPr lang="es-ES" dirty="0">
                  <a:latin typeface="Arial" pitchFamily="34" charset="0"/>
                  <a:cs typeface="Arial" pitchFamily="34" charset="0"/>
                </a:rPr>
                <a:t>de la inoculación de</a:t>
              </a:r>
              <a:r>
                <a:rPr lang="es-ES" i="1" dirty="0">
                  <a:latin typeface="Arial" panose="020B0604020202020204" pitchFamily="34" charset="0"/>
                  <a:ea typeface="Calibri" panose="020F0502020204030204" pitchFamily="34" charset="0"/>
                  <a:cs typeface="Arial" pitchFamily="34" charset="0"/>
                </a:rPr>
                <a:t> Rhizobium </a:t>
              </a:r>
              <a:r>
                <a:rPr lang="es-ES" dirty="0">
                  <a:latin typeface="Arial" panose="020B0604020202020204" pitchFamily="34" charset="0"/>
                  <a:ea typeface="Calibri" panose="020F0502020204030204" pitchFamily="34" charset="0"/>
                  <a:cs typeface="Arial" pitchFamily="34" charset="0"/>
                </a:rPr>
                <a:t>en el Contenido relativo de clorofilas </a:t>
              </a:r>
              <a:r>
                <a:rPr lang="es-ES" dirty="0" smtClean="0">
                  <a:latin typeface="Arial" panose="020B0604020202020204" pitchFamily="34" charset="0"/>
                  <a:ea typeface="Calibri" panose="020F0502020204030204" pitchFamily="34" charset="0"/>
                  <a:cs typeface="Arial" pitchFamily="34" charset="0"/>
                </a:rPr>
                <a:t>totales (SPAD) </a:t>
              </a:r>
              <a:r>
                <a:rPr lang="es-ES" dirty="0" smtClean="0">
                  <a:latin typeface="Arial" pitchFamily="34" charset="0"/>
                  <a:cs typeface="Arial" pitchFamily="34" charset="0"/>
                </a:rPr>
                <a:t>de </a:t>
              </a:r>
              <a:r>
                <a:rPr lang="es-ES" dirty="0">
                  <a:latin typeface="Arial" pitchFamily="34" charset="0"/>
                  <a:cs typeface="Arial" pitchFamily="34" charset="0"/>
                </a:rPr>
                <a:t>plantas de arroz cultivar Selección 1, a los </a:t>
              </a:r>
              <a:r>
                <a:rPr lang="es-ES" dirty="0" smtClean="0">
                  <a:latin typeface="Arial" pitchFamily="34" charset="0"/>
                  <a:cs typeface="Arial" pitchFamily="34" charset="0"/>
                </a:rPr>
                <a:t>30 </a:t>
              </a:r>
              <a:r>
                <a:rPr lang="es-ES" dirty="0">
                  <a:latin typeface="Arial" pitchFamily="34" charset="0"/>
                  <a:cs typeface="Arial" pitchFamily="34" charset="0"/>
                </a:rPr>
                <a:t>días de la </a:t>
              </a:r>
              <a:r>
                <a:rPr lang="es-ES" dirty="0" smtClean="0">
                  <a:latin typeface="Arial" pitchFamily="34" charset="0"/>
                  <a:cs typeface="Arial" pitchFamily="34" charset="0"/>
                </a:rPr>
                <a:t>inoculación</a:t>
              </a:r>
              <a:endParaRPr lang="es-ES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7 Elipse"/>
          <p:cNvSpPr/>
          <p:nvPr/>
        </p:nvSpPr>
        <p:spPr>
          <a:xfrm>
            <a:off x="6660231" y="3334387"/>
            <a:ext cx="513293" cy="457649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7 Elipse"/>
          <p:cNvSpPr/>
          <p:nvPr/>
        </p:nvSpPr>
        <p:spPr>
          <a:xfrm>
            <a:off x="6101562" y="3334388"/>
            <a:ext cx="486662" cy="457649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2526034" y="5805264"/>
            <a:ext cx="3271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Selección </a:t>
            </a:r>
            <a:r>
              <a:rPr lang="es-E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Rhizobium</a:t>
            </a:r>
            <a:r>
              <a:rPr lang="es-E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s-ES" dirty="0" smtClean="0"/>
              <a:t> 5p1</a:t>
            </a:r>
          </a:p>
          <a:p>
            <a:r>
              <a:rPr lang="es-ES" dirty="0" smtClean="0"/>
              <a:t>               </a:t>
            </a:r>
            <a:r>
              <a:rPr lang="es-E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Rhizobium</a:t>
            </a:r>
            <a:r>
              <a:rPr lang="es-ES" dirty="0" smtClean="0"/>
              <a:t> </a:t>
            </a:r>
            <a:r>
              <a:rPr lang="es-E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dirty="0" smtClean="0"/>
              <a:t>. C19</a:t>
            </a:r>
          </a:p>
          <a:p>
            <a:r>
              <a:rPr lang="es-ES" dirty="0"/>
              <a:t> </a:t>
            </a:r>
            <a:r>
              <a:rPr lang="es-ES" dirty="0" smtClean="0"/>
              <a:t>              </a:t>
            </a:r>
            <a:r>
              <a:rPr lang="es-E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Rhizobium</a:t>
            </a:r>
            <a:r>
              <a:rPr lang="es-ES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</a:t>
            </a:r>
            <a:r>
              <a:rPr lang="es-ES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dirty="0" smtClean="0"/>
              <a:t>Rpr2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017548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64700" y="762340"/>
            <a:ext cx="8425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latin typeface="Arial" panose="020B0604020202020204" pitchFamily="34" charset="0"/>
                <a:cs typeface="Arial" panose="020B0604020202020204" pitchFamily="34" charset="0"/>
              </a:rPr>
              <a:t>Efecto 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de la inoculación de </a:t>
            </a:r>
            <a:r>
              <a:rPr lang="es-ES" b="1" i="1" dirty="0">
                <a:latin typeface="Arial" panose="020B0604020202020204" pitchFamily="34" charset="0"/>
                <a:cs typeface="Arial" panose="020B0604020202020204" pitchFamily="34" charset="0"/>
              </a:rPr>
              <a:t>Rhizobium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 sp. en la fisiología y el crecimiento de plantas de arroz cv. Selección 1, en condiciones de bajas dosis de fertilizante químico. </a:t>
            </a:r>
          </a:p>
        </p:txBody>
      </p:sp>
      <p:sp>
        <p:nvSpPr>
          <p:cNvPr id="8" name="3 Rectángulo"/>
          <p:cNvSpPr/>
          <p:nvPr/>
        </p:nvSpPr>
        <p:spPr>
          <a:xfrm>
            <a:off x="251520" y="282234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 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406211" y="1721662"/>
            <a:ext cx="8414259" cy="4873949"/>
            <a:chOff x="406211" y="1721662"/>
            <a:chExt cx="8414259" cy="4873949"/>
          </a:xfrm>
        </p:grpSpPr>
        <p:grpSp>
          <p:nvGrpSpPr>
            <p:cNvPr id="2" name="Grupo 1"/>
            <p:cNvGrpSpPr/>
            <p:nvPr/>
          </p:nvGrpSpPr>
          <p:grpSpPr>
            <a:xfrm>
              <a:off x="406211" y="1721662"/>
              <a:ext cx="8414259" cy="4873949"/>
              <a:chOff x="406211" y="1721662"/>
              <a:chExt cx="8414259" cy="4873949"/>
            </a:xfrm>
          </p:grpSpPr>
          <p:pic>
            <p:nvPicPr>
              <p:cNvPr id="4" name="Imagen 3"/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924" y="1721662"/>
                <a:ext cx="7478155" cy="4227618"/>
              </a:xfrm>
              <a:prstGeom prst="rect">
                <a:avLst/>
              </a:prstGeom>
              <a:noFill/>
            </p:spPr>
          </p:pic>
          <p:sp>
            <p:nvSpPr>
              <p:cNvPr id="3" name="Rectángulo 2"/>
              <p:cNvSpPr/>
              <p:nvPr/>
            </p:nvSpPr>
            <p:spPr>
              <a:xfrm>
                <a:off x="406211" y="5949280"/>
                <a:ext cx="841425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000"/>
                  </a:spcAft>
                </a:pPr>
                <a:r>
                  <a:rPr lang="es-CU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Efecto de la inoculación de </a:t>
                </a:r>
                <a:r>
                  <a:rPr lang="es-CU" i="1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Rhizobium</a:t>
                </a:r>
                <a:r>
                  <a:rPr lang="es-CU" dirty="0" smtClean="0"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sp. en la altura (cm) de plantas de arroz cv. Selección 1 en condiciones de bajas dosis de ferilizante. </a:t>
                </a:r>
                <a:endParaRPr lang="es-ES" i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Rectángulo 4"/>
            <p:cNvSpPr/>
            <p:nvPr/>
          </p:nvSpPr>
          <p:spPr>
            <a:xfrm>
              <a:off x="3707904" y="4725144"/>
              <a:ext cx="4050500" cy="97471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07235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Rectángulo"/>
          <p:cNvSpPr/>
          <p:nvPr/>
        </p:nvSpPr>
        <p:spPr>
          <a:xfrm>
            <a:off x="251520" y="282234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accent4">
                    <a:lumMod val="50000"/>
                  </a:schemeClr>
                </a:solidFill>
                <a:latin typeface="Arial" charset="0"/>
              </a:rPr>
              <a:t>Resultados</a:t>
            </a:r>
            <a:endParaRPr lang="es-ES" sz="2400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58416" y="5894715"/>
            <a:ext cx="8493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s-C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Efecto 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inoculación de </a:t>
            </a:r>
            <a:r>
              <a:rPr lang="es-CU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Rhizobium</a:t>
            </a:r>
            <a:r>
              <a:rPr lang="es-C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sp. en la longitud radical (cm) de plantas de arroz cv. Selección 1 en condiciones de bajas dosis de ferilizante. </a:t>
            </a:r>
            <a:endParaRPr lang="es-ES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246720" y="743898"/>
            <a:ext cx="8500176" cy="4863925"/>
            <a:chOff x="248288" y="1035980"/>
            <a:chExt cx="5331823" cy="3833180"/>
          </a:xfrm>
        </p:grpSpPr>
        <p:pic>
          <p:nvPicPr>
            <p:cNvPr id="3" name="Imagen 2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288" y="1035980"/>
              <a:ext cx="5331823" cy="3833180"/>
            </a:xfrm>
            <a:prstGeom prst="rect">
              <a:avLst/>
            </a:prstGeom>
            <a:noFill/>
          </p:spPr>
        </p:pic>
        <p:sp>
          <p:nvSpPr>
            <p:cNvPr id="6" name="Rectángulo 5"/>
            <p:cNvSpPr/>
            <p:nvPr/>
          </p:nvSpPr>
          <p:spPr>
            <a:xfrm rot="18943166">
              <a:off x="2210164" y="4033947"/>
              <a:ext cx="1166570" cy="3887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8"/>
            <p:cNvSpPr/>
            <p:nvPr/>
          </p:nvSpPr>
          <p:spPr>
            <a:xfrm rot="18943166">
              <a:off x="4037942" y="4033946"/>
              <a:ext cx="1166570" cy="3887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35046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4767</TotalTime>
  <Words>1658</Words>
  <Application>Microsoft Office PowerPoint</Application>
  <PresentationFormat>Presentación en pantalla (4:3)</PresentationFormat>
  <Paragraphs>100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SimSun</vt:lpstr>
      <vt:lpstr>Arial</vt:lpstr>
      <vt:lpstr>Calibri</vt:lpstr>
      <vt:lpstr>Georgia</vt:lpstr>
      <vt:lpstr>Symbol</vt:lpstr>
      <vt:lpstr>Times New Roman</vt:lpstr>
      <vt:lpstr>Trebuchet MS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Yanitza Meriño Hernández</dc:creator>
  <cp:lastModifiedBy>Claudia</cp:lastModifiedBy>
  <cp:revision>593</cp:revision>
  <dcterms:created xsi:type="dcterms:W3CDTF">2022-02-21T13:45:02Z</dcterms:created>
  <dcterms:modified xsi:type="dcterms:W3CDTF">2023-03-18T16:07:04Z</dcterms:modified>
</cp:coreProperties>
</file>