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3" r:id="rId7"/>
    <p:sldId id="264" r:id="rId8"/>
    <p:sldId id="265" r:id="rId9"/>
    <p:sldId id="269" r:id="rId10"/>
    <p:sldId id="267" r:id="rId11"/>
    <p:sldId id="268" r:id="rId12"/>
    <p:sldId id="270" r:id="rId13"/>
    <p:sldId id="271" r:id="rId14"/>
    <p:sldId id="272" r:id="rId15"/>
    <p:sldId id="273" r:id="rId16"/>
    <p:sldId id="274" r:id="rId17"/>
    <p:sldId id="280" r:id="rId18"/>
    <p:sldId id="278" r:id="rId19"/>
    <p:sldId id="281" r:id="rId20"/>
  </p:sldIdLst>
  <p:sldSz cx="12192000" cy="6858000"/>
  <p:notesSz cx="6858000" cy="9144000"/>
  <p:defaultTextStyle>
    <a:defPPr>
      <a:defRPr lang="es-C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dor" initials="A" lastIdx="1" clrIdx="0">
    <p:extLst>
      <p:ext uri="{19B8F6BF-5375-455C-9EA6-DF929625EA0E}">
        <p15:presenceInfo xmlns:p15="http://schemas.microsoft.com/office/powerpoint/2012/main" userId="Administrad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5-08T14:03:10.663" idx="1">
    <p:pos x="10" y="10"/>
    <p:text/>
    <p:extLst>
      <p:ext uri="{C676402C-5697-4E1C-873F-D02D1690AC5C}">
        <p15:threadingInfo xmlns:p15="http://schemas.microsoft.com/office/powerpoint/2012/main" timeZoneBias="240"/>
      </p:ext>
    </p:extLst>
  </p:cm>
</p:cmLst>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 Id="rId4"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F9F1CA-8EB2-44EA-8F66-D7C774D3A2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U"/>
          </a:p>
        </p:txBody>
      </p:sp>
      <p:sp>
        <p:nvSpPr>
          <p:cNvPr id="3" name="Subtítulo 2">
            <a:extLst>
              <a:ext uri="{FF2B5EF4-FFF2-40B4-BE49-F238E27FC236}">
                <a16:creationId xmlns:a16="http://schemas.microsoft.com/office/drawing/2014/main" id="{1CDB4664-4F80-4253-A555-FC5E4EC97D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U"/>
          </a:p>
        </p:txBody>
      </p:sp>
      <p:sp>
        <p:nvSpPr>
          <p:cNvPr id="4" name="Marcador de fecha 3">
            <a:extLst>
              <a:ext uri="{FF2B5EF4-FFF2-40B4-BE49-F238E27FC236}">
                <a16:creationId xmlns:a16="http://schemas.microsoft.com/office/drawing/2014/main" id="{170EC935-6D50-49A2-9F73-3D2734F6A1A3}"/>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5" name="Marcador de pie de página 4">
            <a:extLst>
              <a:ext uri="{FF2B5EF4-FFF2-40B4-BE49-F238E27FC236}">
                <a16:creationId xmlns:a16="http://schemas.microsoft.com/office/drawing/2014/main" id="{39476848-8894-4A5D-A373-91E20E8628DE}"/>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4076EFDB-E8D8-4E57-A8DF-F7E8FC7DD494}"/>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4095097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86593D-34ED-42FF-8280-4D4DF1E1AD29}"/>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texto vertical 2">
            <a:extLst>
              <a:ext uri="{FF2B5EF4-FFF2-40B4-BE49-F238E27FC236}">
                <a16:creationId xmlns:a16="http://schemas.microsoft.com/office/drawing/2014/main" id="{A835CBBC-5D7F-47E6-8DA4-5C9D49301D4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F3C7191A-B2BB-414F-AE35-58CE15F001E4}"/>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5" name="Marcador de pie de página 4">
            <a:extLst>
              <a:ext uri="{FF2B5EF4-FFF2-40B4-BE49-F238E27FC236}">
                <a16:creationId xmlns:a16="http://schemas.microsoft.com/office/drawing/2014/main" id="{D2350455-8EF8-4CED-9416-E0E34D859249}"/>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41B64EC0-D6B7-44A6-815A-649759E486D8}"/>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1867461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2DBF1F4-E45A-460B-9A77-4AF2F20AB23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U"/>
          </a:p>
        </p:txBody>
      </p:sp>
      <p:sp>
        <p:nvSpPr>
          <p:cNvPr id="3" name="Marcador de texto vertical 2">
            <a:extLst>
              <a:ext uri="{FF2B5EF4-FFF2-40B4-BE49-F238E27FC236}">
                <a16:creationId xmlns:a16="http://schemas.microsoft.com/office/drawing/2014/main" id="{75A5AB53-FEBA-44F5-85CA-0104F9939E1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1750C7CB-5968-4F78-B890-47B01228E495}"/>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5" name="Marcador de pie de página 4">
            <a:extLst>
              <a:ext uri="{FF2B5EF4-FFF2-40B4-BE49-F238E27FC236}">
                <a16:creationId xmlns:a16="http://schemas.microsoft.com/office/drawing/2014/main" id="{0E782A81-60F2-4E29-B0CE-13E4BB96A312}"/>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34D4C574-B0AF-4DC5-8C71-7AD8F8F5B426}"/>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3269469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E0900-DA43-4C5A-B52A-84B650F182EB}"/>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contenido 2">
            <a:extLst>
              <a:ext uri="{FF2B5EF4-FFF2-40B4-BE49-F238E27FC236}">
                <a16:creationId xmlns:a16="http://schemas.microsoft.com/office/drawing/2014/main" id="{01B17BCD-020E-4C62-A4EB-10384ECA91C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AF2BD366-41E4-4B76-8879-DBCCD947AF27}"/>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5" name="Marcador de pie de página 4">
            <a:extLst>
              <a:ext uri="{FF2B5EF4-FFF2-40B4-BE49-F238E27FC236}">
                <a16:creationId xmlns:a16="http://schemas.microsoft.com/office/drawing/2014/main" id="{A79E1511-62F1-471C-AF8D-2025937E6FA0}"/>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9F6A94C3-037C-4CF2-9B4A-14FA35903B82}"/>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343561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8B1F67-D27F-473F-9B2D-213E6825089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U"/>
          </a:p>
        </p:txBody>
      </p:sp>
      <p:sp>
        <p:nvSpPr>
          <p:cNvPr id="3" name="Marcador de texto 2">
            <a:extLst>
              <a:ext uri="{FF2B5EF4-FFF2-40B4-BE49-F238E27FC236}">
                <a16:creationId xmlns:a16="http://schemas.microsoft.com/office/drawing/2014/main" id="{6F338C7F-38EF-454F-B5B6-557FEA986D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6D24580-F647-4F68-8478-103A1E8B5F5D}"/>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5" name="Marcador de pie de página 4">
            <a:extLst>
              <a:ext uri="{FF2B5EF4-FFF2-40B4-BE49-F238E27FC236}">
                <a16:creationId xmlns:a16="http://schemas.microsoft.com/office/drawing/2014/main" id="{B659B5C5-9253-4DA5-90C7-FF1727E6CE42}"/>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BAFBED17-B4E1-4552-8F33-312762F9E1E2}"/>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923805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8DC83B-E7F9-4C44-BDCD-54D58B914C6B}"/>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contenido 2">
            <a:extLst>
              <a:ext uri="{FF2B5EF4-FFF2-40B4-BE49-F238E27FC236}">
                <a16:creationId xmlns:a16="http://schemas.microsoft.com/office/drawing/2014/main" id="{5609A14A-C1F5-401C-8B1F-AB238610391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contenido 3">
            <a:extLst>
              <a:ext uri="{FF2B5EF4-FFF2-40B4-BE49-F238E27FC236}">
                <a16:creationId xmlns:a16="http://schemas.microsoft.com/office/drawing/2014/main" id="{8D4BCA5B-6E37-43D5-B983-4C2F3ABB3EC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5" name="Marcador de fecha 4">
            <a:extLst>
              <a:ext uri="{FF2B5EF4-FFF2-40B4-BE49-F238E27FC236}">
                <a16:creationId xmlns:a16="http://schemas.microsoft.com/office/drawing/2014/main" id="{155ECB07-AF20-4DDD-8D8B-4F28EC5A72B3}"/>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6" name="Marcador de pie de página 5">
            <a:extLst>
              <a:ext uri="{FF2B5EF4-FFF2-40B4-BE49-F238E27FC236}">
                <a16:creationId xmlns:a16="http://schemas.microsoft.com/office/drawing/2014/main" id="{3B43CC9F-3438-43B2-BDE4-B0DB65F799BC}"/>
              </a:ext>
            </a:extLst>
          </p:cNvPr>
          <p:cNvSpPr>
            <a:spLocks noGrp="1"/>
          </p:cNvSpPr>
          <p:nvPr>
            <p:ph type="ftr" sz="quarter" idx="11"/>
          </p:nvPr>
        </p:nvSpPr>
        <p:spPr/>
        <p:txBody>
          <a:bodyPr/>
          <a:lstStyle/>
          <a:p>
            <a:endParaRPr lang="es-CU"/>
          </a:p>
        </p:txBody>
      </p:sp>
      <p:sp>
        <p:nvSpPr>
          <p:cNvPr id="7" name="Marcador de número de diapositiva 6">
            <a:extLst>
              <a:ext uri="{FF2B5EF4-FFF2-40B4-BE49-F238E27FC236}">
                <a16:creationId xmlns:a16="http://schemas.microsoft.com/office/drawing/2014/main" id="{BFEE96D5-0C3F-4B44-8F04-67D51481F0D6}"/>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3506185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EFCD82-1908-48AE-AAEE-C1DF3E0F5B3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U"/>
          </a:p>
        </p:txBody>
      </p:sp>
      <p:sp>
        <p:nvSpPr>
          <p:cNvPr id="3" name="Marcador de texto 2">
            <a:extLst>
              <a:ext uri="{FF2B5EF4-FFF2-40B4-BE49-F238E27FC236}">
                <a16:creationId xmlns:a16="http://schemas.microsoft.com/office/drawing/2014/main" id="{927B0477-B38E-4040-B3B4-FB4423BF71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164EBB3-6195-4727-957B-2576414D6D3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5" name="Marcador de texto 4">
            <a:extLst>
              <a:ext uri="{FF2B5EF4-FFF2-40B4-BE49-F238E27FC236}">
                <a16:creationId xmlns:a16="http://schemas.microsoft.com/office/drawing/2014/main" id="{0676E356-F45F-4A17-959F-A34C392237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7A537DF-E9C0-4535-94D1-359681F0712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7" name="Marcador de fecha 6">
            <a:extLst>
              <a:ext uri="{FF2B5EF4-FFF2-40B4-BE49-F238E27FC236}">
                <a16:creationId xmlns:a16="http://schemas.microsoft.com/office/drawing/2014/main" id="{23C117BE-E81C-44F0-B3FC-2F72E02C6D0F}"/>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8" name="Marcador de pie de página 7">
            <a:extLst>
              <a:ext uri="{FF2B5EF4-FFF2-40B4-BE49-F238E27FC236}">
                <a16:creationId xmlns:a16="http://schemas.microsoft.com/office/drawing/2014/main" id="{B6FEF865-7664-4F40-A25A-61B898A5E6FC}"/>
              </a:ext>
            </a:extLst>
          </p:cNvPr>
          <p:cNvSpPr>
            <a:spLocks noGrp="1"/>
          </p:cNvSpPr>
          <p:nvPr>
            <p:ph type="ftr" sz="quarter" idx="11"/>
          </p:nvPr>
        </p:nvSpPr>
        <p:spPr/>
        <p:txBody>
          <a:bodyPr/>
          <a:lstStyle/>
          <a:p>
            <a:endParaRPr lang="es-CU"/>
          </a:p>
        </p:txBody>
      </p:sp>
      <p:sp>
        <p:nvSpPr>
          <p:cNvPr id="9" name="Marcador de número de diapositiva 8">
            <a:extLst>
              <a:ext uri="{FF2B5EF4-FFF2-40B4-BE49-F238E27FC236}">
                <a16:creationId xmlns:a16="http://schemas.microsoft.com/office/drawing/2014/main" id="{B0BF7000-2A9D-4ED3-B1A7-6FE1CF0FF906}"/>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3463749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92E075-FCF5-4AD5-BE8F-F3C61497CAFD}"/>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fecha 2">
            <a:extLst>
              <a:ext uri="{FF2B5EF4-FFF2-40B4-BE49-F238E27FC236}">
                <a16:creationId xmlns:a16="http://schemas.microsoft.com/office/drawing/2014/main" id="{21872C95-C6D6-471F-ABBC-C90EAE5C5092}"/>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4" name="Marcador de pie de página 3">
            <a:extLst>
              <a:ext uri="{FF2B5EF4-FFF2-40B4-BE49-F238E27FC236}">
                <a16:creationId xmlns:a16="http://schemas.microsoft.com/office/drawing/2014/main" id="{116D8F77-5F01-4180-A031-EF83ECFC424A}"/>
              </a:ext>
            </a:extLst>
          </p:cNvPr>
          <p:cNvSpPr>
            <a:spLocks noGrp="1"/>
          </p:cNvSpPr>
          <p:nvPr>
            <p:ph type="ftr" sz="quarter" idx="11"/>
          </p:nvPr>
        </p:nvSpPr>
        <p:spPr/>
        <p:txBody>
          <a:bodyPr/>
          <a:lstStyle/>
          <a:p>
            <a:endParaRPr lang="es-CU"/>
          </a:p>
        </p:txBody>
      </p:sp>
      <p:sp>
        <p:nvSpPr>
          <p:cNvPr id="5" name="Marcador de número de diapositiva 4">
            <a:extLst>
              <a:ext uri="{FF2B5EF4-FFF2-40B4-BE49-F238E27FC236}">
                <a16:creationId xmlns:a16="http://schemas.microsoft.com/office/drawing/2014/main" id="{4D7FAE52-5720-4F8D-B912-9CF318CA50DD}"/>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3824362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0B58FB9-5240-4103-BF1C-C455B80BBA77}"/>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3" name="Marcador de pie de página 2">
            <a:extLst>
              <a:ext uri="{FF2B5EF4-FFF2-40B4-BE49-F238E27FC236}">
                <a16:creationId xmlns:a16="http://schemas.microsoft.com/office/drawing/2014/main" id="{41ACC305-F19F-4375-8492-A6B7896AAE23}"/>
              </a:ext>
            </a:extLst>
          </p:cNvPr>
          <p:cNvSpPr>
            <a:spLocks noGrp="1"/>
          </p:cNvSpPr>
          <p:nvPr>
            <p:ph type="ftr" sz="quarter" idx="11"/>
          </p:nvPr>
        </p:nvSpPr>
        <p:spPr/>
        <p:txBody>
          <a:bodyPr/>
          <a:lstStyle/>
          <a:p>
            <a:endParaRPr lang="es-CU"/>
          </a:p>
        </p:txBody>
      </p:sp>
      <p:sp>
        <p:nvSpPr>
          <p:cNvPr id="4" name="Marcador de número de diapositiva 3">
            <a:extLst>
              <a:ext uri="{FF2B5EF4-FFF2-40B4-BE49-F238E27FC236}">
                <a16:creationId xmlns:a16="http://schemas.microsoft.com/office/drawing/2014/main" id="{3E63A928-3AA5-42ED-84C4-ED62CFA615E2}"/>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2806049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0572AB-6510-4138-8F3B-6DC8D176816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U"/>
          </a:p>
        </p:txBody>
      </p:sp>
      <p:sp>
        <p:nvSpPr>
          <p:cNvPr id="3" name="Marcador de contenido 2">
            <a:extLst>
              <a:ext uri="{FF2B5EF4-FFF2-40B4-BE49-F238E27FC236}">
                <a16:creationId xmlns:a16="http://schemas.microsoft.com/office/drawing/2014/main" id="{13F358CA-DE2D-4000-BADD-175AD3CA0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texto 3">
            <a:extLst>
              <a:ext uri="{FF2B5EF4-FFF2-40B4-BE49-F238E27FC236}">
                <a16:creationId xmlns:a16="http://schemas.microsoft.com/office/drawing/2014/main" id="{E56A08CD-3E1D-4D27-9DA2-73A1EB3068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C0333BC-2A00-4373-9CC2-1C278686F25B}"/>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6" name="Marcador de pie de página 5">
            <a:extLst>
              <a:ext uri="{FF2B5EF4-FFF2-40B4-BE49-F238E27FC236}">
                <a16:creationId xmlns:a16="http://schemas.microsoft.com/office/drawing/2014/main" id="{3F1189E2-9919-4CF5-B2EB-698DD46553A2}"/>
              </a:ext>
            </a:extLst>
          </p:cNvPr>
          <p:cNvSpPr>
            <a:spLocks noGrp="1"/>
          </p:cNvSpPr>
          <p:nvPr>
            <p:ph type="ftr" sz="quarter" idx="11"/>
          </p:nvPr>
        </p:nvSpPr>
        <p:spPr/>
        <p:txBody>
          <a:bodyPr/>
          <a:lstStyle/>
          <a:p>
            <a:endParaRPr lang="es-CU"/>
          </a:p>
        </p:txBody>
      </p:sp>
      <p:sp>
        <p:nvSpPr>
          <p:cNvPr id="7" name="Marcador de número de diapositiva 6">
            <a:extLst>
              <a:ext uri="{FF2B5EF4-FFF2-40B4-BE49-F238E27FC236}">
                <a16:creationId xmlns:a16="http://schemas.microsoft.com/office/drawing/2014/main" id="{512CFD7B-8FC9-4A22-89FF-92E5AE19A676}"/>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1979540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6E2165-008F-4A4F-BB03-7264C9B5944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U"/>
          </a:p>
        </p:txBody>
      </p:sp>
      <p:sp>
        <p:nvSpPr>
          <p:cNvPr id="3" name="Marcador de posición de imagen 2">
            <a:extLst>
              <a:ext uri="{FF2B5EF4-FFF2-40B4-BE49-F238E27FC236}">
                <a16:creationId xmlns:a16="http://schemas.microsoft.com/office/drawing/2014/main" id="{6EE0E016-421F-44EF-9291-F71667FFE4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U"/>
          </a:p>
        </p:txBody>
      </p:sp>
      <p:sp>
        <p:nvSpPr>
          <p:cNvPr id="4" name="Marcador de texto 3">
            <a:extLst>
              <a:ext uri="{FF2B5EF4-FFF2-40B4-BE49-F238E27FC236}">
                <a16:creationId xmlns:a16="http://schemas.microsoft.com/office/drawing/2014/main" id="{5D087354-31BA-40DC-BC1E-DCFBD1EE19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5862C1-2769-4A73-9D73-AE2095E7ECED}"/>
              </a:ext>
            </a:extLst>
          </p:cNvPr>
          <p:cNvSpPr>
            <a:spLocks noGrp="1"/>
          </p:cNvSpPr>
          <p:nvPr>
            <p:ph type="dt" sz="half" idx="10"/>
          </p:nvPr>
        </p:nvSpPr>
        <p:spPr/>
        <p:txBody>
          <a:bodyPr/>
          <a:lstStyle/>
          <a:p>
            <a:fld id="{9823A583-5215-40F0-8218-AD07A1A3775A}" type="datetimeFigureOut">
              <a:rPr lang="es-CU" smtClean="0"/>
              <a:t>8/5/2023</a:t>
            </a:fld>
            <a:endParaRPr lang="es-CU"/>
          </a:p>
        </p:txBody>
      </p:sp>
      <p:sp>
        <p:nvSpPr>
          <p:cNvPr id="6" name="Marcador de pie de página 5">
            <a:extLst>
              <a:ext uri="{FF2B5EF4-FFF2-40B4-BE49-F238E27FC236}">
                <a16:creationId xmlns:a16="http://schemas.microsoft.com/office/drawing/2014/main" id="{F90E8901-C85C-4047-A899-2A9CCC5B7FD6}"/>
              </a:ext>
            </a:extLst>
          </p:cNvPr>
          <p:cNvSpPr>
            <a:spLocks noGrp="1"/>
          </p:cNvSpPr>
          <p:nvPr>
            <p:ph type="ftr" sz="quarter" idx="11"/>
          </p:nvPr>
        </p:nvSpPr>
        <p:spPr/>
        <p:txBody>
          <a:bodyPr/>
          <a:lstStyle/>
          <a:p>
            <a:endParaRPr lang="es-CU"/>
          </a:p>
        </p:txBody>
      </p:sp>
      <p:sp>
        <p:nvSpPr>
          <p:cNvPr id="7" name="Marcador de número de diapositiva 6">
            <a:extLst>
              <a:ext uri="{FF2B5EF4-FFF2-40B4-BE49-F238E27FC236}">
                <a16:creationId xmlns:a16="http://schemas.microsoft.com/office/drawing/2014/main" id="{9EADDC75-C04D-4DE6-9395-92142AAE753C}"/>
              </a:ext>
            </a:extLst>
          </p:cNvPr>
          <p:cNvSpPr>
            <a:spLocks noGrp="1"/>
          </p:cNvSpPr>
          <p:nvPr>
            <p:ph type="sldNum" sz="quarter" idx="12"/>
          </p:nvPr>
        </p:nvSpPr>
        <p:spPr/>
        <p:txBody>
          <a:bodyPr/>
          <a:lstStyle/>
          <a:p>
            <a:fld id="{E5213E00-23A0-4537-9D20-7451EFCE4826}" type="slidenum">
              <a:rPr lang="es-CU" smtClean="0"/>
              <a:t>‹Nº›</a:t>
            </a:fld>
            <a:endParaRPr lang="es-CU"/>
          </a:p>
        </p:txBody>
      </p:sp>
    </p:spTree>
    <p:extLst>
      <p:ext uri="{BB962C8B-B14F-4D97-AF65-F5344CB8AC3E}">
        <p14:creationId xmlns:p14="http://schemas.microsoft.com/office/powerpoint/2010/main" val="2966459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38BFEE8-902C-402B-8CE0-4B99868A1B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U"/>
          </a:p>
        </p:txBody>
      </p:sp>
      <p:sp>
        <p:nvSpPr>
          <p:cNvPr id="3" name="Marcador de texto 2">
            <a:extLst>
              <a:ext uri="{FF2B5EF4-FFF2-40B4-BE49-F238E27FC236}">
                <a16:creationId xmlns:a16="http://schemas.microsoft.com/office/drawing/2014/main" id="{8C0CDBB7-F89E-4AB5-8C10-57E2D79D74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38F2BE64-F5B6-48C9-AEDA-BD605CE963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23A583-5215-40F0-8218-AD07A1A3775A}" type="datetimeFigureOut">
              <a:rPr lang="es-CU" smtClean="0"/>
              <a:t>8/5/2023</a:t>
            </a:fld>
            <a:endParaRPr lang="es-CU"/>
          </a:p>
        </p:txBody>
      </p:sp>
      <p:sp>
        <p:nvSpPr>
          <p:cNvPr id="5" name="Marcador de pie de página 4">
            <a:extLst>
              <a:ext uri="{FF2B5EF4-FFF2-40B4-BE49-F238E27FC236}">
                <a16:creationId xmlns:a16="http://schemas.microsoft.com/office/drawing/2014/main" id="{BD6BBF54-2B9F-4125-97E5-6944018D2E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U"/>
          </a:p>
        </p:txBody>
      </p:sp>
      <p:sp>
        <p:nvSpPr>
          <p:cNvPr id="6" name="Marcador de número de diapositiva 5">
            <a:extLst>
              <a:ext uri="{FF2B5EF4-FFF2-40B4-BE49-F238E27FC236}">
                <a16:creationId xmlns:a16="http://schemas.microsoft.com/office/drawing/2014/main" id="{305D1835-DDA9-4743-B73C-0005D8E9BC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13E00-23A0-4537-9D20-7451EFCE4826}" type="slidenum">
              <a:rPr lang="es-CU" smtClean="0"/>
              <a:t>‹Nº›</a:t>
            </a:fld>
            <a:endParaRPr lang="es-CU"/>
          </a:p>
        </p:txBody>
      </p:sp>
    </p:spTree>
    <p:extLst>
      <p:ext uri="{BB962C8B-B14F-4D97-AF65-F5344CB8AC3E}">
        <p14:creationId xmlns:p14="http://schemas.microsoft.com/office/powerpoint/2010/main" val="534663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image" Target="../media/image14.wmf"/><Relationship Id="rId7" Type="http://schemas.openxmlformats.org/officeDocument/2006/relationships/image" Target="../media/image13.wmf"/><Relationship Id="rId12" Type="http://schemas.openxmlformats.org/officeDocument/2006/relationships/image" Target="../media/image19.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9.bin"/><Relationship Id="rId11" Type="http://schemas.openxmlformats.org/officeDocument/2006/relationships/image" Target="../media/image18.wmf"/><Relationship Id="rId5" Type="http://schemas.openxmlformats.org/officeDocument/2006/relationships/image" Target="../media/image12.wmf"/><Relationship Id="rId10" Type="http://schemas.openxmlformats.org/officeDocument/2006/relationships/image" Target="../media/image17.wmf"/><Relationship Id="rId4" Type="http://schemas.openxmlformats.org/officeDocument/2006/relationships/oleObject" Target="../embeddings/oleObject8.bin"/><Relationship Id="rId9" Type="http://schemas.openxmlformats.org/officeDocument/2006/relationships/image" Target="../media/image16.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1.emf"/><Relationship Id="rId5" Type="http://schemas.openxmlformats.org/officeDocument/2006/relationships/oleObject" Target="../embeddings/oleObject11.bin"/><Relationship Id="rId4" Type="http://schemas.openxmlformats.org/officeDocument/2006/relationships/image" Target="../media/image20.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3.emf"/><Relationship Id="rId5" Type="http://schemas.openxmlformats.org/officeDocument/2006/relationships/oleObject" Target="../embeddings/oleObject13.bin"/><Relationship Id="rId4" Type="http://schemas.openxmlformats.org/officeDocument/2006/relationships/image" Target="../media/image22.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7.xml"/><Relationship Id="rId4" Type="http://schemas.openxmlformats.org/officeDocument/2006/relationships/image" Target="../media/image26.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8.emf"/><Relationship Id="rId5" Type="http://schemas.openxmlformats.org/officeDocument/2006/relationships/oleObject" Target="../embeddings/oleObject15.bin"/><Relationship Id="rId4" Type="http://schemas.openxmlformats.org/officeDocument/2006/relationships/image" Target="../media/image27.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0.emf"/><Relationship Id="rId5" Type="http://schemas.openxmlformats.org/officeDocument/2006/relationships/oleObject" Target="../embeddings/oleObject17.bin"/><Relationship Id="rId4" Type="http://schemas.openxmlformats.org/officeDocument/2006/relationships/image" Target="../media/image29.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4.bin"/><Relationship Id="rId10" Type="http://schemas.openxmlformats.org/officeDocument/2006/relationships/image" Target="../media/image8.emf"/><Relationship Id="rId4" Type="http://schemas.openxmlformats.org/officeDocument/2006/relationships/image" Target="../media/image5.emf"/><Relationship Id="rId9"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9511E9E-C960-47DC-8AA3-278E5F08A0C9}"/>
              </a:ext>
            </a:extLst>
          </p:cNvPr>
          <p:cNvSpPr txBox="1"/>
          <p:nvPr/>
        </p:nvSpPr>
        <p:spPr>
          <a:xfrm>
            <a:off x="2252133" y="1166843"/>
            <a:ext cx="8534399" cy="4524315"/>
          </a:xfrm>
          <a:prstGeom prst="rect">
            <a:avLst/>
          </a:prstGeom>
          <a:noFill/>
        </p:spPr>
        <p:txBody>
          <a:bodyPr wrap="square">
            <a:spAutoFit/>
          </a:bodyPr>
          <a:lstStyle/>
          <a:p>
            <a:pPr algn="ctr"/>
            <a:r>
              <a:rPr lang="es-ES" dirty="0"/>
              <a:t>Programa</a:t>
            </a:r>
          </a:p>
          <a:p>
            <a:pPr algn="ctr"/>
            <a:r>
              <a:rPr lang="es-ES" dirty="0"/>
              <a:t>Alimento Humano y su Agroindustria</a:t>
            </a:r>
          </a:p>
          <a:p>
            <a:pPr algn="ctr"/>
            <a:endParaRPr lang="es-ES" dirty="0"/>
          </a:p>
          <a:p>
            <a:pPr algn="ctr"/>
            <a:endParaRPr lang="es-ES" dirty="0"/>
          </a:p>
          <a:p>
            <a:pPr algn="ctr"/>
            <a:r>
              <a:rPr lang="es-ES" dirty="0"/>
              <a:t>Título del Proyecto</a:t>
            </a:r>
          </a:p>
          <a:p>
            <a:pPr algn="ctr"/>
            <a:r>
              <a:rPr lang="es-ES" dirty="0"/>
              <a:t> Estrategias de Riego Deficitario y Bioestimulantes como alternativa para ahorrar agua en los cultivos de maíz y frijol. </a:t>
            </a:r>
          </a:p>
          <a:p>
            <a:pPr algn="ctr"/>
            <a:endParaRPr lang="es-ES" dirty="0"/>
          </a:p>
          <a:p>
            <a:pPr algn="ctr"/>
            <a:r>
              <a:rPr lang="es-ES" dirty="0"/>
              <a:t>Código del Proyecto</a:t>
            </a:r>
          </a:p>
          <a:p>
            <a:pPr algn="ctr"/>
            <a:r>
              <a:rPr lang="es-ES" dirty="0"/>
              <a:t> PN131LH001-031</a:t>
            </a:r>
          </a:p>
          <a:p>
            <a:pPr algn="ctr"/>
            <a:endParaRPr lang="es-ES" dirty="0"/>
          </a:p>
          <a:p>
            <a:pPr algn="ctr"/>
            <a:r>
              <a:rPr lang="es-ES" dirty="0"/>
              <a:t>Institución ejecutora principal </a:t>
            </a:r>
          </a:p>
          <a:p>
            <a:pPr algn="ctr"/>
            <a:r>
              <a:rPr lang="es-ES" dirty="0"/>
              <a:t>Instituto Nacional de Ciencias Agrícolas</a:t>
            </a:r>
          </a:p>
          <a:p>
            <a:pPr algn="ctr"/>
            <a:endParaRPr lang="es-ES" dirty="0"/>
          </a:p>
          <a:p>
            <a:pPr algn="ctr"/>
            <a:r>
              <a:rPr lang="es-ES" dirty="0"/>
              <a:t>Período de ejecución</a:t>
            </a:r>
          </a:p>
          <a:p>
            <a:pPr algn="ctr"/>
            <a:r>
              <a:rPr lang="es-ES" dirty="0"/>
              <a:t>enero-2019: diciembre 2022</a:t>
            </a:r>
          </a:p>
        </p:txBody>
      </p:sp>
    </p:spTree>
    <p:extLst>
      <p:ext uri="{BB962C8B-B14F-4D97-AF65-F5344CB8AC3E}">
        <p14:creationId xmlns:p14="http://schemas.microsoft.com/office/powerpoint/2010/main" val="1813118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6 Imagen">
            <a:extLst>
              <a:ext uri="{FF2B5EF4-FFF2-40B4-BE49-F238E27FC236}">
                <a16:creationId xmlns:a16="http://schemas.microsoft.com/office/drawing/2014/main" id="{8F29D2A3-8001-4FBB-97DC-DB7722701F3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6823" y="556578"/>
            <a:ext cx="2080388" cy="126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Objeto 2">
            <a:extLst>
              <a:ext uri="{FF2B5EF4-FFF2-40B4-BE49-F238E27FC236}">
                <a16:creationId xmlns:a16="http://schemas.microsoft.com/office/drawing/2014/main" id="{77B7E5AE-CCEB-487D-B3D5-0BBE094899C3}"/>
              </a:ext>
            </a:extLst>
          </p:cNvPr>
          <p:cNvGraphicFramePr>
            <a:graphicFrameLocks noChangeAspect="1"/>
          </p:cNvGraphicFramePr>
          <p:nvPr>
            <p:extLst>
              <p:ext uri="{D42A27DB-BD31-4B8C-83A1-F6EECF244321}">
                <p14:modId xmlns:p14="http://schemas.microsoft.com/office/powerpoint/2010/main" val="41243738"/>
              </p:ext>
            </p:extLst>
          </p:nvPr>
        </p:nvGraphicFramePr>
        <p:xfrm>
          <a:off x="3225885" y="340786"/>
          <a:ext cx="2465916" cy="1946199"/>
        </p:xfrm>
        <a:graphic>
          <a:graphicData uri="http://schemas.openxmlformats.org/presentationml/2006/ole">
            <mc:AlternateContent xmlns:mc="http://schemas.openxmlformats.org/markup-compatibility/2006">
              <mc:Choice xmlns:v="urn:schemas-microsoft-com:vml" Requires="v">
                <p:oleObj spid="_x0000_s4158" name="SPW 11.0 Graph" r:id="rId4" imgW="5574960" imgH="4285440" progId="SigmaPlotGraphicObject.10">
                  <p:embed/>
                </p:oleObj>
              </mc:Choice>
              <mc:Fallback>
                <p:oleObj name="SPW 11.0 Graph" r:id="rId4" imgW="5574960" imgH="4285440" progId="SigmaPlotGraphicObject.10">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5885" y="340786"/>
                        <a:ext cx="2465916" cy="1946199"/>
                      </a:xfrm>
                      <a:prstGeom prst="rect">
                        <a:avLst/>
                      </a:prstGeom>
                      <a:noFill/>
                    </p:spPr>
                  </p:pic>
                </p:oleObj>
              </mc:Fallback>
            </mc:AlternateContent>
          </a:graphicData>
        </a:graphic>
      </p:graphicFrame>
      <p:graphicFrame>
        <p:nvGraphicFramePr>
          <p:cNvPr id="4" name="Objeto 3">
            <a:extLst>
              <a:ext uri="{FF2B5EF4-FFF2-40B4-BE49-F238E27FC236}">
                <a16:creationId xmlns:a16="http://schemas.microsoft.com/office/drawing/2014/main" id="{7CE9F3DE-D420-4341-9DF6-9265FFA8C076}"/>
              </a:ext>
            </a:extLst>
          </p:cNvPr>
          <p:cNvGraphicFramePr>
            <a:graphicFrameLocks noChangeAspect="1"/>
          </p:cNvGraphicFramePr>
          <p:nvPr>
            <p:extLst>
              <p:ext uri="{D42A27DB-BD31-4B8C-83A1-F6EECF244321}">
                <p14:modId xmlns:p14="http://schemas.microsoft.com/office/powerpoint/2010/main" val="1854037296"/>
              </p:ext>
            </p:extLst>
          </p:nvPr>
        </p:nvGraphicFramePr>
        <p:xfrm>
          <a:off x="5858587" y="398148"/>
          <a:ext cx="2503089" cy="1929149"/>
        </p:xfrm>
        <a:graphic>
          <a:graphicData uri="http://schemas.openxmlformats.org/presentationml/2006/ole">
            <mc:AlternateContent xmlns:mc="http://schemas.openxmlformats.org/markup-compatibility/2006">
              <mc:Choice xmlns:v="urn:schemas-microsoft-com:vml" Requires="v">
                <p:oleObj spid="_x0000_s4159" name="SPW 11.0 Graph" r:id="rId6" imgW="5390280" imgH="4137480" progId="SigmaPlotGraphicObject.10">
                  <p:embed/>
                </p:oleObj>
              </mc:Choice>
              <mc:Fallback>
                <p:oleObj name="SPW 11.0 Graph" r:id="rId6" imgW="5390280" imgH="4137480" progId="SigmaPlotGraphicObject.10">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58587" y="398148"/>
                        <a:ext cx="2503089" cy="1929149"/>
                      </a:xfrm>
                      <a:prstGeom prst="rect">
                        <a:avLst/>
                      </a:prstGeom>
                      <a:noFill/>
                    </p:spPr>
                  </p:pic>
                </p:oleObj>
              </mc:Fallback>
            </mc:AlternateContent>
          </a:graphicData>
        </a:graphic>
      </p:graphicFrame>
      <p:grpSp>
        <p:nvGrpSpPr>
          <p:cNvPr id="5" name="Grupo 4">
            <a:extLst>
              <a:ext uri="{FF2B5EF4-FFF2-40B4-BE49-F238E27FC236}">
                <a16:creationId xmlns:a16="http://schemas.microsoft.com/office/drawing/2014/main" id="{E9EC66CB-E803-445C-9FDC-88EFEF974E0E}"/>
              </a:ext>
            </a:extLst>
          </p:cNvPr>
          <p:cNvGrpSpPr>
            <a:grpSpLocks/>
          </p:cNvGrpSpPr>
          <p:nvPr/>
        </p:nvGrpSpPr>
        <p:grpSpPr bwMode="auto">
          <a:xfrm>
            <a:off x="809094" y="2052445"/>
            <a:ext cx="2060286" cy="2980266"/>
            <a:chOff x="3007" y="4453"/>
            <a:chExt cx="5510" cy="9748"/>
          </a:xfrm>
        </p:grpSpPr>
        <p:pic>
          <p:nvPicPr>
            <p:cNvPr id="6" name="2 Imagen">
              <a:extLst>
                <a:ext uri="{FF2B5EF4-FFF2-40B4-BE49-F238E27FC236}">
                  <a16:creationId xmlns:a16="http://schemas.microsoft.com/office/drawing/2014/main" id="{AE84808D-A8B7-4943-B719-D9F2D004FCA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26" y="7538"/>
              <a:ext cx="5452" cy="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3 Imagen">
              <a:extLst>
                <a:ext uri="{FF2B5EF4-FFF2-40B4-BE49-F238E27FC236}">
                  <a16:creationId xmlns:a16="http://schemas.microsoft.com/office/drawing/2014/main" id="{F5958ABF-65ED-43B4-9D67-3C9EFE2A54E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65" y="4453"/>
              <a:ext cx="5452" cy="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7 CuadroTexto">
              <a:extLst>
                <a:ext uri="{FF2B5EF4-FFF2-40B4-BE49-F238E27FC236}">
                  <a16:creationId xmlns:a16="http://schemas.microsoft.com/office/drawing/2014/main" id="{09C72C95-CD38-430E-BF9C-F4C1FB07ECB3}"/>
                </a:ext>
              </a:extLst>
            </p:cNvPr>
            <p:cNvSpPr txBox="1">
              <a:spLocks noChangeArrowheads="1"/>
            </p:cNvSpPr>
            <p:nvPr/>
          </p:nvSpPr>
          <p:spPr bwMode="auto">
            <a:xfrm>
              <a:off x="3944" y="5096"/>
              <a:ext cx="520"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fontAlgn="base"/>
              <a:r>
                <a:rPr lang="es-ES" sz="1600" b="1" kern="1200">
                  <a:solidFill>
                    <a:srgbClr val="000000"/>
                  </a:solidFill>
                  <a:effectLst/>
                  <a:latin typeface="Arial" panose="020B0604020202020204" pitchFamily="34" charset="0"/>
                  <a:ea typeface="Times New Roman" panose="02020603050405020304" pitchFamily="18" charset="0"/>
                </a:rPr>
                <a:t>A</a:t>
              </a:r>
              <a:endParaRPr lang="es-CU" sz="1200">
                <a:effectLst/>
                <a:latin typeface="Times New Roman" panose="02020603050405020304" pitchFamily="18" charset="0"/>
                <a:ea typeface="Times New Roman" panose="02020603050405020304" pitchFamily="18" charset="0"/>
              </a:endParaRPr>
            </a:p>
          </p:txBody>
        </p:sp>
        <p:sp>
          <p:nvSpPr>
            <p:cNvPr id="9" name="18 CuadroTexto">
              <a:extLst>
                <a:ext uri="{FF2B5EF4-FFF2-40B4-BE49-F238E27FC236}">
                  <a16:creationId xmlns:a16="http://schemas.microsoft.com/office/drawing/2014/main" id="{C82C19B8-64A3-4B29-A0C1-A04C03592104}"/>
                </a:ext>
              </a:extLst>
            </p:cNvPr>
            <p:cNvSpPr txBox="1">
              <a:spLocks noChangeArrowheads="1"/>
            </p:cNvSpPr>
            <p:nvPr/>
          </p:nvSpPr>
          <p:spPr bwMode="auto">
            <a:xfrm>
              <a:off x="3818" y="7893"/>
              <a:ext cx="520"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fontAlgn="base"/>
              <a:r>
                <a:rPr lang="es-ES" sz="1600" b="1" kern="1200">
                  <a:solidFill>
                    <a:srgbClr val="000000"/>
                  </a:solidFill>
                  <a:effectLst/>
                  <a:latin typeface="Arial" panose="020B0604020202020204" pitchFamily="34" charset="0"/>
                  <a:ea typeface="Times New Roman" panose="02020603050405020304" pitchFamily="18" charset="0"/>
                </a:rPr>
                <a:t>B</a:t>
              </a:r>
              <a:endParaRPr lang="es-CU" sz="1200">
                <a:effectLst/>
                <a:latin typeface="Times New Roman" panose="02020603050405020304" pitchFamily="18" charset="0"/>
                <a:ea typeface="Times New Roman" panose="02020603050405020304" pitchFamily="18" charset="0"/>
              </a:endParaRPr>
            </a:p>
          </p:txBody>
        </p:sp>
        <p:pic>
          <p:nvPicPr>
            <p:cNvPr id="10" name="8 Imagen">
              <a:extLst>
                <a:ext uri="{FF2B5EF4-FFF2-40B4-BE49-F238E27FC236}">
                  <a16:creationId xmlns:a16="http://schemas.microsoft.com/office/drawing/2014/main" id="{4068D4E5-DEFB-470A-ACE3-6B7999CF49D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07" y="10638"/>
              <a:ext cx="5452" cy="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8 CuadroTexto">
              <a:extLst>
                <a:ext uri="{FF2B5EF4-FFF2-40B4-BE49-F238E27FC236}">
                  <a16:creationId xmlns:a16="http://schemas.microsoft.com/office/drawing/2014/main" id="{161A1D68-87F5-4A29-8DBF-AD249FD637D8}"/>
                </a:ext>
              </a:extLst>
            </p:cNvPr>
            <p:cNvSpPr txBox="1">
              <a:spLocks noChangeArrowheads="1"/>
            </p:cNvSpPr>
            <p:nvPr/>
          </p:nvSpPr>
          <p:spPr bwMode="auto">
            <a:xfrm>
              <a:off x="3793" y="10924"/>
              <a:ext cx="520"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fontAlgn="base"/>
              <a:r>
                <a:rPr lang="es-ES" sz="1600" b="1" kern="1200">
                  <a:solidFill>
                    <a:srgbClr val="000000"/>
                  </a:solidFill>
                  <a:effectLst/>
                  <a:latin typeface="Arial" panose="020B0604020202020204" pitchFamily="34" charset="0"/>
                  <a:ea typeface="Times New Roman" panose="02020603050405020304" pitchFamily="18" charset="0"/>
                </a:rPr>
                <a:t>C</a:t>
              </a:r>
              <a:endParaRPr lang="es-CU" sz="1200">
                <a:effectLst/>
                <a:latin typeface="Times New Roman" panose="02020603050405020304" pitchFamily="18" charset="0"/>
                <a:ea typeface="Times New Roman" panose="02020603050405020304" pitchFamily="18" charset="0"/>
              </a:endParaRPr>
            </a:p>
          </p:txBody>
        </p:sp>
      </p:grpSp>
      <p:pic>
        <p:nvPicPr>
          <p:cNvPr id="12" name="Imagen 11">
            <a:extLst>
              <a:ext uri="{FF2B5EF4-FFF2-40B4-BE49-F238E27FC236}">
                <a16:creationId xmlns:a16="http://schemas.microsoft.com/office/drawing/2014/main" id="{82748F37-2508-48AA-86EC-35CCE2611D0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38896" y="2611055"/>
            <a:ext cx="3234904" cy="1919649"/>
          </a:xfrm>
          <a:prstGeom prst="rect">
            <a:avLst/>
          </a:prstGeom>
          <a:noFill/>
          <a:ln>
            <a:noFill/>
          </a:ln>
        </p:spPr>
      </p:pic>
      <p:pic>
        <p:nvPicPr>
          <p:cNvPr id="13" name="Imagen 12">
            <a:extLst>
              <a:ext uri="{FF2B5EF4-FFF2-40B4-BE49-F238E27FC236}">
                <a16:creationId xmlns:a16="http://schemas.microsoft.com/office/drawing/2014/main" id="{0F0E1247-410E-4D51-A0AC-7524FFEF2FD4}"/>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681008" y="382609"/>
            <a:ext cx="2418792" cy="1887548"/>
          </a:xfrm>
          <a:prstGeom prst="rect">
            <a:avLst/>
          </a:prstGeom>
          <a:noFill/>
          <a:ln>
            <a:noFill/>
          </a:ln>
        </p:spPr>
      </p:pic>
      <p:sp>
        <p:nvSpPr>
          <p:cNvPr id="14" name="CuadroTexto 13">
            <a:extLst>
              <a:ext uri="{FF2B5EF4-FFF2-40B4-BE49-F238E27FC236}">
                <a16:creationId xmlns:a16="http://schemas.microsoft.com/office/drawing/2014/main" id="{E0FC44A0-8B0B-4AB5-B700-750E943075F3}"/>
              </a:ext>
            </a:extLst>
          </p:cNvPr>
          <p:cNvSpPr txBox="1"/>
          <p:nvPr/>
        </p:nvSpPr>
        <p:spPr>
          <a:xfrm>
            <a:off x="6739467" y="2904067"/>
            <a:ext cx="4817533" cy="461665"/>
          </a:xfrm>
          <a:prstGeom prst="rect">
            <a:avLst/>
          </a:prstGeom>
          <a:noFill/>
        </p:spPr>
        <p:txBody>
          <a:bodyPr wrap="square" rtlCol="0">
            <a:spAutoFit/>
          </a:bodyPr>
          <a:lstStyle/>
          <a:p>
            <a:pPr algn="just" fontAlgn="base"/>
            <a:r>
              <a:rPr lang="es-ES" sz="1200" b="1" kern="1200" dirty="0">
                <a:solidFill>
                  <a:srgbClr val="000000"/>
                </a:solidFill>
                <a:effectLst/>
                <a:ea typeface="Times New Roman" panose="02020603050405020304" pitchFamily="18" charset="0"/>
                <a:cs typeface="Times New Roman" panose="02020603050405020304" pitchFamily="18" charset="0"/>
              </a:rPr>
              <a:t>Se pudo apreciar un ligero efecto beneficioso de las aplicaciones foliares del </a:t>
            </a:r>
            <a:r>
              <a:rPr lang="es-ES" sz="1200" b="1" kern="1200" dirty="0" err="1">
                <a:solidFill>
                  <a:srgbClr val="000000"/>
                </a:solidFill>
                <a:effectLst/>
                <a:ea typeface="Times New Roman" panose="02020603050405020304" pitchFamily="18" charset="0"/>
                <a:cs typeface="Times New Roman" panose="02020603050405020304" pitchFamily="18" charset="0"/>
              </a:rPr>
              <a:t>PectiMorf</a:t>
            </a:r>
            <a:r>
              <a:rPr lang="es-ES" sz="1200" b="1" kern="1200" dirty="0">
                <a:solidFill>
                  <a:srgbClr val="000000"/>
                </a:solidFill>
                <a:effectLst/>
                <a:ea typeface="Times New Roman" panose="02020603050405020304" pitchFamily="18" charset="0"/>
                <a:cs typeface="Times New Roman" panose="02020603050405020304" pitchFamily="18" charset="0"/>
              </a:rPr>
              <a:t> en cuanto a la economía del agua por las plantas.</a:t>
            </a:r>
            <a:endParaRPr lang="es-CU" sz="1200" b="1" dirty="0">
              <a:effectLst/>
              <a:ea typeface="Calibri" panose="020F0502020204030204" pitchFamily="34" charset="0"/>
              <a:cs typeface="Times New Roman" panose="02020603050405020304" pitchFamily="18" charset="0"/>
            </a:endParaRPr>
          </a:p>
        </p:txBody>
      </p:sp>
      <p:sp>
        <p:nvSpPr>
          <p:cNvPr id="15" name="CuadroTexto 14">
            <a:extLst>
              <a:ext uri="{FF2B5EF4-FFF2-40B4-BE49-F238E27FC236}">
                <a16:creationId xmlns:a16="http://schemas.microsoft.com/office/drawing/2014/main" id="{E59B91FB-1CD7-4341-8D4F-F5CAC6C03378}"/>
              </a:ext>
            </a:extLst>
          </p:cNvPr>
          <p:cNvSpPr txBox="1"/>
          <p:nvPr/>
        </p:nvSpPr>
        <p:spPr>
          <a:xfrm>
            <a:off x="6769737" y="3304177"/>
            <a:ext cx="4817533" cy="3231654"/>
          </a:xfrm>
          <a:prstGeom prst="rect">
            <a:avLst/>
          </a:prstGeom>
          <a:noFill/>
        </p:spPr>
        <p:txBody>
          <a:bodyPr wrap="square" rtlCol="0">
            <a:spAutoFit/>
          </a:bodyPr>
          <a:lstStyle/>
          <a:p>
            <a:pPr algn="just"/>
            <a:r>
              <a:rPr lang="es-ES" sz="1200" b="1" kern="1200" dirty="0">
                <a:solidFill>
                  <a:srgbClr val="000000"/>
                </a:solidFill>
                <a:effectLst/>
                <a:ea typeface="Times New Roman" panose="02020603050405020304" pitchFamily="18" charset="0"/>
              </a:rPr>
              <a:t>En las evaluaciones realizadas a los 43 DDS se encontró un efecto significativo del crecimiento en masa seca de este órgano, favorecido por las aplicaciones del </a:t>
            </a:r>
            <a:r>
              <a:rPr lang="es-ES" sz="1200" b="1" kern="1200" dirty="0" err="1">
                <a:solidFill>
                  <a:srgbClr val="000000"/>
                </a:solidFill>
                <a:effectLst/>
                <a:ea typeface="Times New Roman" panose="02020603050405020304" pitchFamily="18" charset="0"/>
              </a:rPr>
              <a:t>PectiMorf</a:t>
            </a:r>
            <a:r>
              <a:rPr lang="es-ES" sz="1200" b="1" kern="1200" dirty="0">
                <a:solidFill>
                  <a:srgbClr val="000000"/>
                </a:solidFill>
                <a:effectLst/>
                <a:ea typeface="Times New Roman" panose="02020603050405020304" pitchFamily="18" charset="0"/>
              </a:rPr>
              <a:t>, poniéndose de manifiesto el poder </a:t>
            </a:r>
            <a:r>
              <a:rPr lang="es-ES" sz="1200" b="1" kern="1200" dirty="0" err="1">
                <a:solidFill>
                  <a:srgbClr val="000000"/>
                </a:solidFill>
                <a:effectLst/>
                <a:ea typeface="Times New Roman" panose="02020603050405020304" pitchFamily="18" charset="0"/>
              </a:rPr>
              <a:t>enraizador</a:t>
            </a:r>
            <a:r>
              <a:rPr lang="es-ES" sz="1200" b="1" kern="1200" dirty="0">
                <a:solidFill>
                  <a:srgbClr val="000000"/>
                </a:solidFill>
                <a:effectLst/>
                <a:ea typeface="Times New Roman" panose="02020603050405020304" pitchFamily="18" charset="0"/>
              </a:rPr>
              <a:t> de este producto, igualmente se apreció un efecto positivo del bioestimulante en la formación de masa aérea, fundamentalmente cuando las plantas se encuentran en condiciones de deficiencia hídrica en el suelo.</a:t>
            </a:r>
          </a:p>
          <a:p>
            <a:pPr algn="just"/>
            <a:endParaRPr lang="es-ES" sz="1200" b="1" kern="1200" dirty="0">
              <a:solidFill>
                <a:srgbClr val="000000"/>
              </a:solidFill>
              <a:effectLst/>
              <a:ea typeface="Times New Roman" panose="02020603050405020304" pitchFamily="18" charset="0"/>
            </a:endParaRPr>
          </a:p>
          <a:p>
            <a:pPr algn="just"/>
            <a:r>
              <a:rPr lang="es-ES" sz="1200" b="1" dirty="0">
                <a:solidFill>
                  <a:srgbClr val="000000"/>
                </a:solidFill>
              </a:rPr>
              <a:t>También se observó un efecto positivo en cuanto al contenido relativo de las clorofilas, evitando quizás la degradación de este pigmento.</a:t>
            </a:r>
          </a:p>
          <a:p>
            <a:pPr algn="just"/>
            <a:endParaRPr lang="es-ES" sz="1200" b="1" dirty="0">
              <a:solidFill>
                <a:srgbClr val="000000"/>
              </a:solidFill>
            </a:endParaRPr>
          </a:p>
          <a:p>
            <a:pPr algn="just"/>
            <a:r>
              <a:rPr lang="es-ES" sz="1200" b="1" dirty="0">
                <a:solidFill>
                  <a:srgbClr val="000000"/>
                </a:solidFill>
              </a:rPr>
              <a:t>El análisis de los potenciales, permite afirmar que en las condiciones de este estudio, las plantas no realizaron un ajuste osmótico.</a:t>
            </a:r>
          </a:p>
          <a:p>
            <a:pPr algn="just"/>
            <a:endParaRPr lang="es-ES" sz="1200" b="1" dirty="0">
              <a:solidFill>
                <a:srgbClr val="000000"/>
              </a:solidFill>
            </a:endParaRPr>
          </a:p>
          <a:p>
            <a:pPr algn="just"/>
            <a:r>
              <a:rPr lang="es-ES" sz="1200" b="1" dirty="0">
                <a:solidFill>
                  <a:srgbClr val="000000"/>
                </a:solidFill>
              </a:rPr>
              <a:t>El comportamiento de la conductancia estomática, indica que la utilización de este bioestimulante favoreció el intercambio gaseoso de las plantas </a:t>
            </a:r>
            <a:endParaRPr lang="es-CU" sz="1200" b="1" dirty="0"/>
          </a:p>
        </p:txBody>
      </p:sp>
    </p:spTree>
    <p:extLst>
      <p:ext uri="{BB962C8B-B14F-4D97-AF65-F5344CB8AC3E}">
        <p14:creationId xmlns:p14="http://schemas.microsoft.com/office/powerpoint/2010/main" val="3439832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450EC766-10D1-49BF-BCC6-94149F57D9A9}"/>
              </a:ext>
            </a:extLst>
          </p:cNvPr>
          <p:cNvGraphicFramePr>
            <a:graphicFrameLocks noGrp="1"/>
          </p:cNvGraphicFramePr>
          <p:nvPr>
            <p:extLst>
              <p:ext uri="{D42A27DB-BD31-4B8C-83A1-F6EECF244321}">
                <p14:modId xmlns:p14="http://schemas.microsoft.com/office/powerpoint/2010/main" val="24882551"/>
              </p:ext>
            </p:extLst>
          </p:nvPr>
        </p:nvGraphicFramePr>
        <p:xfrm>
          <a:off x="110067" y="621242"/>
          <a:ext cx="5245734" cy="3051177"/>
        </p:xfrm>
        <a:graphic>
          <a:graphicData uri="http://schemas.openxmlformats.org/drawingml/2006/table">
            <a:tbl>
              <a:tblPr firstRow="1" firstCol="1" bandRow="1">
                <a:tableStyleId>{5C22544A-7EE6-4342-B048-85BDC9FD1C3A}</a:tableStyleId>
              </a:tblPr>
              <a:tblGrid>
                <a:gridCol w="1506831">
                  <a:extLst>
                    <a:ext uri="{9D8B030D-6E8A-4147-A177-3AD203B41FA5}">
                      <a16:colId xmlns:a16="http://schemas.microsoft.com/office/drawing/2014/main" val="790401181"/>
                    </a:ext>
                  </a:extLst>
                </a:gridCol>
                <a:gridCol w="585645">
                  <a:extLst>
                    <a:ext uri="{9D8B030D-6E8A-4147-A177-3AD203B41FA5}">
                      <a16:colId xmlns:a16="http://schemas.microsoft.com/office/drawing/2014/main" val="4206260140"/>
                    </a:ext>
                  </a:extLst>
                </a:gridCol>
                <a:gridCol w="519969">
                  <a:extLst>
                    <a:ext uri="{9D8B030D-6E8A-4147-A177-3AD203B41FA5}">
                      <a16:colId xmlns:a16="http://schemas.microsoft.com/office/drawing/2014/main" val="4242634487"/>
                    </a:ext>
                  </a:extLst>
                </a:gridCol>
                <a:gridCol w="583966">
                  <a:extLst>
                    <a:ext uri="{9D8B030D-6E8A-4147-A177-3AD203B41FA5}">
                      <a16:colId xmlns:a16="http://schemas.microsoft.com/office/drawing/2014/main" val="2676452537"/>
                    </a:ext>
                  </a:extLst>
                </a:gridCol>
                <a:gridCol w="615963">
                  <a:extLst>
                    <a:ext uri="{9D8B030D-6E8A-4147-A177-3AD203B41FA5}">
                      <a16:colId xmlns:a16="http://schemas.microsoft.com/office/drawing/2014/main" val="3151944077"/>
                    </a:ext>
                  </a:extLst>
                </a:gridCol>
                <a:gridCol w="615963">
                  <a:extLst>
                    <a:ext uri="{9D8B030D-6E8A-4147-A177-3AD203B41FA5}">
                      <a16:colId xmlns:a16="http://schemas.microsoft.com/office/drawing/2014/main" val="1629914952"/>
                    </a:ext>
                  </a:extLst>
                </a:gridCol>
                <a:gridCol w="817397">
                  <a:extLst>
                    <a:ext uri="{9D8B030D-6E8A-4147-A177-3AD203B41FA5}">
                      <a16:colId xmlns:a16="http://schemas.microsoft.com/office/drawing/2014/main" val="3835330711"/>
                    </a:ext>
                  </a:extLst>
                </a:gridCol>
              </a:tblGrid>
              <a:tr h="423967">
                <a:tc>
                  <a:txBody>
                    <a:bodyPr/>
                    <a:lstStyle/>
                    <a:p>
                      <a:pPr algn="ctr">
                        <a:lnSpc>
                          <a:spcPct val="107000"/>
                        </a:lnSpc>
                        <a:spcAft>
                          <a:spcPts val="800"/>
                        </a:spcAft>
                      </a:pPr>
                      <a:r>
                        <a:rPr lang="es-ES" sz="1100" dirty="0">
                          <a:effectLst/>
                        </a:rPr>
                        <a:t>Tratamientos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Longitud del tallo (cm)</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Diámetro del tallo (mm)</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Masa seca del tallo (g)</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Masa seca de las hojas (g)</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Masa seca aérea (g)</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Superficie foliar (cm2)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6930472"/>
                  </a:ext>
                </a:extLst>
              </a:tr>
              <a:tr h="238125">
                <a:tc>
                  <a:txBody>
                    <a:bodyPr/>
                    <a:lstStyle/>
                    <a:p>
                      <a:pPr>
                        <a:lnSpc>
                          <a:spcPct val="107000"/>
                        </a:lnSpc>
                        <a:spcAft>
                          <a:spcPts val="800"/>
                        </a:spcAft>
                      </a:pPr>
                      <a:r>
                        <a:rPr lang="es-ES" sz="1100">
                          <a:effectLst/>
                        </a:rPr>
                        <a:t>Sin suspensión del riego y sin bioestimulantes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dirty="0">
                          <a:effectLst/>
                        </a:rPr>
                        <a:t>60.0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7.0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2.35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9.26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11.61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3042.09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23688917"/>
                  </a:ext>
                </a:extLst>
              </a:tr>
              <a:tr h="238125">
                <a:tc>
                  <a:txBody>
                    <a:bodyPr/>
                    <a:lstStyle/>
                    <a:p>
                      <a:pPr algn="ctr">
                        <a:lnSpc>
                          <a:spcPct val="107000"/>
                        </a:lnSpc>
                        <a:spcAft>
                          <a:spcPts val="800"/>
                        </a:spcAft>
                      </a:pPr>
                      <a:r>
                        <a:rPr lang="es-ES" sz="1100">
                          <a:effectLst/>
                        </a:rPr>
                        <a:t>Con suspensión del riego y con Pectimorf</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dirty="0">
                          <a:effectLst/>
                        </a:rPr>
                        <a:t>55.9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6.8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2.01 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7.34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9.35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2891.41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61776413"/>
                  </a:ext>
                </a:extLst>
              </a:tr>
              <a:tr h="247650">
                <a:tc>
                  <a:txBody>
                    <a:bodyPr/>
                    <a:lstStyle/>
                    <a:p>
                      <a:pPr>
                        <a:lnSpc>
                          <a:spcPct val="107000"/>
                        </a:lnSpc>
                        <a:spcAft>
                          <a:spcPts val="800"/>
                        </a:spcAft>
                      </a:pPr>
                      <a:r>
                        <a:rPr lang="es-ES" sz="1100">
                          <a:effectLst/>
                        </a:rPr>
                        <a:t> Con suspensión del riego y con Quitomax</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dirty="0">
                          <a:effectLst/>
                        </a:rPr>
                        <a:t>56.3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6.6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2.02 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7.39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9.41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2905.66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0278645"/>
                  </a:ext>
                </a:extLst>
              </a:tr>
              <a:tr h="200025">
                <a:tc>
                  <a:txBody>
                    <a:bodyPr/>
                    <a:lstStyle/>
                    <a:p>
                      <a:pPr algn="ctr">
                        <a:lnSpc>
                          <a:spcPct val="107000"/>
                        </a:lnSpc>
                        <a:spcAft>
                          <a:spcPts val="800"/>
                        </a:spcAft>
                      </a:pPr>
                      <a:r>
                        <a:rPr lang="es-ES" sz="1100">
                          <a:effectLst/>
                        </a:rPr>
                        <a:t>Con suspensión del riego y con Sargazo</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dirty="0">
                          <a:effectLst/>
                        </a:rPr>
                        <a:t>55.9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6.6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2.01 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7.29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9.3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2859.67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463987"/>
                  </a:ext>
                </a:extLst>
              </a:tr>
              <a:tr h="238125">
                <a:tc>
                  <a:txBody>
                    <a:bodyPr/>
                    <a:lstStyle/>
                    <a:p>
                      <a:pPr>
                        <a:lnSpc>
                          <a:spcPct val="107000"/>
                        </a:lnSpc>
                        <a:spcAft>
                          <a:spcPts val="800"/>
                        </a:spcAft>
                      </a:pPr>
                      <a:r>
                        <a:rPr lang="es-ES" sz="1100">
                          <a:effectLst/>
                        </a:rPr>
                        <a:t> Con suspensión del riego y con Spirulina </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dirty="0">
                          <a:effectLst/>
                        </a:rPr>
                        <a:t>52.6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6.0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1.86 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6.44 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8.30 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2430.08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2210397"/>
                  </a:ext>
                </a:extLst>
              </a:tr>
              <a:tr h="228600">
                <a:tc>
                  <a:txBody>
                    <a:bodyPr/>
                    <a:lstStyle/>
                    <a:p>
                      <a:pPr algn="ctr">
                        <a:lnSpc>
                          <a:spcPct val="107000"/>
                        </a:lnSpc>
                        <a:spcAft>
                          <a:spcPts val="800"/>
                        </a:spcAft>
                      </a:pPr>
                      <a:r>
                        <a:rPr lang="es-ES" sz="1100">
                          <a:effectLst/>
                        </a:rPr>
                        <a:t>ESႿ</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1.523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0.321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0.063</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0.218</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0.249</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157.82</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39799534"/>
                  </a:ext>
                </a:extLst>
              </a:tr>
            </a:tbl>
          </a:graphicData>
        </a:graphic>
      </p:graphicFrame>
      <p:sp>
        <p:nvSpPr>
          <p:cNvPr id="3" name="Rectangle 2">
            <a:extLst>
              <a:ext uri="{FF2B5EF4-FFF2-40B4-BE49-F238E27FC236}">
                <a16:creationId xmlns:a16="http://schemas.microsoft.com/office/drawing/2014/main" id="{3A21A645-2139-4F10-9AA9-572D161C6CEA}"/>
              </a:ext>
            </a:extLst>
          </p:cNvPr>
          <p:cNvSpPr>
            <a:spLocks noChangeArrowheads="1"/>
          </p:cNvSpPr>
          <p:nvPr/>
        </p:nvSpPr>
        <p:spPr bwMode="auto">
          <a:xfrm>
            <a:off x="5477933" y="287865"/>
            <a:ext cx="782804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4" name="Objeto 3">
            <a:extLst>
              <a:ext uri="{FF2B5EF4-FFF2-40B4-BE49-F238E27FC236}">
                <a16:creationId xmlns:a16="http://schemas.microsoft.com/office/drawing/2014/main" id="{97D3B451-B920-42A8-9315-294EE6596F8F}"/>
              </a:ext>
            </a:extLst>
          </p:cNvPr>
          <p:cNvGraphicFramePr>
            <a:graphicFrameLocks noChangeAspect="1"/>
          </p:cNvGraphicFramePr>
          <p:nvPr>
            <p:extLst>
              <p:ext uri="{D42A27DB-BD31-4B8C-83A1-F6EECF244321}">
                <p14:modId xmlns:p14="http://schemas.microsoft.com/office/powerpoint/2010/main" val="726423549"/>
              </p:ext>
            </p:extLst>
          </p:nvPr>
        </p:nvGraphicFramePr>
        <p:xfrm>
          <a:off x="327657" y="4010025"/>
          <a:ext cx="2974223" cy="2226733"/>
        </p:xfrm>
        <a:graphic>
          <a:graphicData uri="http://schemas.openxmlformats.org/presentationml/2006/ole">
            <mc:AlternateContent xmlns:mc="http://schemas.openxmlformats.org/markup-compatibility/2006">
              <mc:Choice xmlns:v="urn:schemas-microsoft-com:vml" Requires="v">
                <p:oleObj spid="_x0000_s5173" name="SPW 11.0 Graph" r:id="rId3" imgW="5336280" imgH="3998520" progId="SigmaPlotGraphicObject.10">
                  <p:embed/>
                </p:oleObj>
              </mc:Choice>
              <mc:Fallback>
                <p:oleObj name="SPW 11.0 Graph" r:id="rId3" imgW="5336280" imgH="3998520" progId="SigmaPlotGraphicObject.10">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57" y="4010025"/>
                        <a:ext cx="2974223" cy="2226733"/>
                      </a:xfrm>
                      <a:prstGeom prst="rect">
                        <a:avLst/>
                      </a:prstGeom>
                      <a:noFill/>
                    </p:spPr>
                  </p:pic>
                </p:oleObj>
              </mc:Fallback>
            </mc:AlternateContent>
          </a:graphicData>
        </a:graphic>
      </p:graphicFrame>
      <p:graphicFrame>
        <p:nvGraphicFramePr>
          <p:cNvPr id="5" name="Tabla 4">
            <a:extLst>
              <a:ext uri="{FF2B5EF4-FFF2-40B4-BE49-F238E27FC236}">
                <a16:creationId xmlns:a16="http://schemas.microsoft.com/office/drawing/2014/main" id="{9E6919B0-1B1D-4C17-8B0E-70E72DC27E38}"/>
              </a:ext>
            </a:extLst>
          </p:cNvPr>
          <p:cNvGraphicFramePr>
            <a:graphicFrameLocks noGrp="1"/>
          </p:cNvGraphicFramePr>
          <p:nvPr>
            <p:extLst>
              <p:ext uri="{D42A27DB-BD31-4B8C-83A1-F6EECF244321}">
                <p14:modId xmlns:p14="http://schemas.microsoft.com/office/powerpoint/2010/main" val="3784270462"/>
              </p:ext>
            </p:extLst>
          </p:nvPr>
        </p:nvGraphicFramePr>
        <p:xfrm>
          <a:off x="5587999" y="156209"/>
          <a:ext cx="6138335" cy="3742545"/>
        </p:xfrm>
        <a:graphic>
          <a:graphicData uri="http://schemas.openxmlformats.org/drawingml/2006/table">
            <a:tbl>
              <a:tblPr firstRow="1" firstCol="1" bandRow="1">
                <a:tableStyleId>{5C22544A-7EE6-4342-B048-85BDC9FD1C3A}</a:tableStyleId>
              </a:tblPr>
              <a:tblGrid>
                <a:gridCol w="1134547">
                  <a:extLst>
                    <a:ext uri="{9D8B030D-6E8A-4147-A177-3AD203B41FA5}">
                      <a16:colId xmlns:a16="http://schemas.microsoft.com/office/drawing/2014/main" val="3043962384"/>
                    </a:ext>
                  </a:extLst>
                </a:gridCol>
                <a:gridCol w="601058">
                  <a:extLst>
                    <a:ext uri="{9D8B030D-6E8A-4147-A177-3AD203B41FA5}">
                      <a16:colId xmlns:a16="http://schemas.microsoft.com/office/drawing/2014/main" val="3915068717"/>
                    </a:ext>
                  </a:extLst>
                </a:gridCol>
                <a:gridCol w="573423">
                  <a:extLst>
                    <a:ext uri="{9D8B030D-6E8A-4147-A177-3AD203B41FA5}">
                      <a16:colId xmlns:a16="http://schemas.microsoft.com/office/drawing/2014/main" val="1018120962"/>
                    </a:ext>
                  </a:extLst>
                </a:gridCol>
                <a:gridCol w="619272">
                  <a:extLst>
                    <a:ext uri="{9D8B030D-6E8A-4147-A177-3AD203B41FA5}">
                      <a16:colId xmlns:a16="http://schemas.microsoft.com/office/drawing/2014/main" val="2843191613"/>
                    </a:ext>
                  </a:extLst>
                </a:gridCol>
                <a:gridCol w="660724">
                  <a:extLst>
                    <a:ext uri="{9D8B030D-6E8A-4147-A177-3AD203B41FA5}">
                      <a16:colId xmlns:a16="http://schemas.microsoft.com/office/drawing/2014/main" val="285610225"/>
                    </a:ext>
                  </a:extLst>
                </a:gridCol>
                <a:gridCol w="612709">
                  <a:extLst>
                    <a:ext uri="{9D8B030D-6E8A-4147-A177-3AD203B41FA5}">
                      <a16:colId xmlns:a16="http://schemas.microsoft.com/office/drawing/2014/main" val="2998062923"/>
                    </a:ext>
                  </a:extLst>
                </a:gridCol>
                <a:gridCol w="488801">
                  <a:extLst>
                    <a:ext uri="{9D8B030D-6E8A-4147-A177-3AD203B41FA5}">
                      <a16:colId xmlns:a16="http://schemas.microsoft.com/office/drawing/2014/main" val="1559472048"/>
                    </a:ext>
                  </a:extLst>
                </a:gridCol>
                <a:gridCol w="635000">
                  <a:extLst>
                    <a:ext uri="{9D8B030D-6E8A-4147-A177-3AD203B41FA5}">
                      <a16:colId xmlns:a16="http://schemas.microsoft.com/office/drawing/2014/main" val="2378492990"/>
                    </a:ext>
                  </a:extLst>
                </a:gridCol>
                <a:gridCol w="812801">
                  <a:extLst>
                    <a:ext uri="{9D8B030D-6E8A-4147-A177-3AD203B41FA5}">
                      <a16:colId xmlns:a16="http://schemas.microsoft.com/office/drawing/2014/main" val="2819699864"/>
                    </a:ext>
                  </a:extLst>
                </a:gridCol>
              </a:tblGrid>
              <a:tr h="654026">
                <a:tc>
                  <a:txBody>
                    <a:bodyPr/>
                    <a:lstStyle/>
                    <a:p>
                      <a:pPr algn="ctr" fontAlgn="base">
                        <a:lnSpc>
                          <a:spcPct val="150000"/>
                        </a:lnSpc>
                        <a:spcAft>
                          <a:spcPts val="800"/>
                        </a:spcAft>
                      </a:pPr>
                      <a:r>
                        <a:rPr lang="es-ES" sz="1100" dirty="0">
                          <a:effectLst/>
                        </a:rPr>
                        <a:t>Tratamientos8.04</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ase">
                        <a:lnSpc>
                          <a:spcPct val="107000"/>
                        </a:lnSpc>
                        <a:spcAft>
                          <a:spcPts val="800"/>
                        </a:spcAft>
                      </a:pPr>
                      <a:r>
                        <a:rPr lang="es-ES" sz="1100">
                          <a:effectLst/>
                        </a:rPr>
                        <a:t>Vainas por planta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ase">
                        <a:lnSpc>
                          <a:spcPct val="107000"/>
                        </a:lnSpc>
                        <a:spcAft>
                          <a:spcPts val="800"/>
                        </a:spcAft>
                      </a:pPr>
                      <a:r>
                        <a:rPr lang="es-ES" sz="1100">
                          <a:effectLst/>
                        </a:rPr>
                        <a:t>Granos por vaina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ase">
                        <a:lnSpc>
                          <a:spcPct val="107000"/>
                        </a:lnSpc>
                        <a:spcAft>
                          <a:spcPts val="800"/>
                        </a:spcAft>
                      </a:pPr>
                      <a:r>
                        <a:rPr lang="es-ES" sz="1100">
                          <a:effectLst/>
                        </a:rPr>
                        <a:t>Granos por planta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ase">
                        <a:lnSpc>
                          <a:spcPct val="107000"/>
                        </a:lnSpc>
                        <a:spcAft>
                          <a:spcPts val="800"/>
                        </a:spcAft>
                      </a:pPr>
                      <a:r>
                        <a:rPr lang="es-ES" sz="1100">
                          <a:effectLst/>
                        </a:rPr>
                        <a:t>Masa 100 granos (g)</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ase">
                        <a:lnSpc>
                          <a:spcPct val="107000"/>
                        </a:lnSpc>
                        <a:spcAft>
                          <a:spcPts val="800"/>
                        </a:spcAft>
                      </a:pPr>
                      <a:r>
                        <a:rPr lang="es-ES" sz="1100">
                          <a:effectLst/>
                        </a:rPr>
                        <a:t>Largo (mm)</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ase">
                        <a:lnSpc>
                          <a:spcPct val="107000"/>
                        </a:lnSpc>
                        <a:spcAft>
                          <a:spcPts val="800"/>
                        </a:spcAft>
                      </a:pPr>
                      <a:r>
                        <a:rPr lang="es-ES" sz="1100">
                          <a:effectLst/>
                        </a:rPr>
                        <a:t>Ancho (mm)</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ase">
                        <a:lnSpc>
                          <a:spcPct val="107000"/>
                        </a:lnSpc>
                        <a:spcAft>
                          <a:spcPts val="800"/>
                        </a:spcAft>
                      </a:pPr>
                      <a:r>
                        <a:rPr lang="es-ES" sz="1100" dirty="0">
                          <a:effectLst/>
                        </a:rPr>
                        <a:t>Espesor (mm)</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ase">
                        <a:lnSpc>
                          <a:spcPct val="107000"/>
                        </a:lnSpc>
                        <a:spcAft>
                          <a:spcPts val="800"/>
                        </a:spcAft>
                      </a:pPr>
                      <a:r>
                        <a:rPr lang="es-ES" sz="1100">
                          <a:effectLst/>
                        </a:rPr>
                        <a:t>Rendimiento (g planta </a:t>
                      </a:r>
                      <a:r>
                        <a:rPr lang="es-ES" sz="1100" baseline="30000">
                          <a:effectLst/>
                        </a:rPr>
                        <a:t>-1</a:t>
                      </a:r>
                      <a:r>
                        <a:rPr lang="es-ES" sz="1100">
                          <a:effectLst/>
                        </a:rPr>
                        <a:t>)</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60466565"/>
                  </a:ext>
                </a:extLst>
              </a:tr>
              <a:tr h="582331">
                <a:tc>
                  <a:txBody>
                    <a:bodyPr/>
                    <a:lstStyle/>
                    <a:p>
                      <a:pPr algn="l" fontAlgn="base">
                        <a:lnSpc>
                          <a:spcPct val="107000"/>
                        </a:lnSpc>
                        <a:spcAft>
                          <a:spcPts val="800"/>
                        </a:spcAft>
                      </a:pPr>
                      <a:r>
                        <a:rPr lang="es-ES" sz="1100" dirty="0">
                          <a:effectLst/>
                        </a:rPr>
                        <a:t>Sin suspensión del riego y sin bioestimulantes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50000"/>
                        </a:lnSpc>
                        <a:spcAft>
                          <a:spcPts val="800"/>
                        </a:spcAft>
                      </a:pPr>
                      <a:r>
                        <a:rPr lang="es-ES" sz="1100" dirty="0">
                          <a:effectLst/>
                        </a:rPr>
                        <a:t>8.07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5.92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47.79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19.06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9.02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5.72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3.90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9.11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7681630"/>
                  </a:ext>
                </a:extLst>
              </a:tr>
              <a:tr h="582331">
                <a:tc>
                  <a:txBody>
                    <a:bodyPr/>
                    <a:lstStyle/>
                    <a:p>
                      <a:pPr algn="l" fontAlgn="base">
                        <a:lnSpc>
                          <a:spcPct val="107000"/>
                        </a:lnSpc>
                        <a:spcAft>
                          <a:spcPts val="800"/>
                        </a:spcAft>
                      </a:pPr>
                      <a:r>
                        <a:rPr lang="es-ES" sz="1100" dirty="0">
                          <a:effectLst/>
                        </a:rPr>
                        <a:t>Con suspensión del riego y con Pectimorf</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50000"/>
                        </a:lnSpc>
                        <a:spcAft>
                          <a:spcPts val="800"/>
                        </a:spcAft>
                      </a:pPr>
                      <a:r>
                        <a:rPr lang="es-ES" sz="1100" dirty="0">
                          <a:effectLst/>
                        </a:rPr>
                        <a:t>8.64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5.63 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48.32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17.96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8.82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5.62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3.70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8.74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51421321"/>
                  </a:ext>
                </a:extLst>
              </a:tr>
              <a:tr h="488690">
                <a:tc>
                  <a:txBody>
                    <a:bodyPr/>
                    <a:lstStyle/>
                    <a:p>
                      <a:pPr algn="l" fontAlgn="base">
                        <a:lnSpc>
                          <a:spcPct val="107000"/>
                        </a:lnSpc>
                        <a:spcAft>
                          <a:spcPts val="800"/>
                        </a:spcAft>
                      </a:pPr>
                      <a:r>
                        <a:rPr lang="es-ES" sz="1100">
                          <a:effectLst/>
                        </a:rPr>
                        <a:t>Con suspensión del riego y con Quitomax</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50000"/>
                        </a:lnSpc>
                        <a:spcAft>
                          <a:spcPts val="800"/>
                        </a:spcAft>
                      </a:pPr>
                      <a:r>
                        <a:rPr lang="es-ES" sz="1100" dirty="0">
                          <a:effectLst/>
                        </a:rPr>
                        <a:t>8.29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5.99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49.83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18.64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9.30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5.72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3.90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9.26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4995841"/>
                  </a:ext>
                </a:extLst>
              </a:tr>
              <a:tr h="488690">
                <a:tc>
                  <a:txBody>
                    <a:bodyPr/>
                    <a:lstStyle/>
                    <a:p>
                      <a:pPr algn="l" fontAlgn="base">
                        <a:lnSpc>
                          <a:spcPct val="107000"/>
                        </a:lnSpc>
                        <a:spcAft>
                          <a:spcPts val="800"/>
                        </a:spcAft>
                      </a:pPr>
                      <a:r>
                        <a:rPr lang="es-ES" sz="1100" dirty="0">
                          <a:effectLst/>
                        </a:rPr>
                        <a:t>Con suspensión del riego y con Sargazo</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50000"/>
                        </a:lnSpc>
                        <a:spcAft>
                          <a:spcPts val="800"/>
                        </a:spcAft>
                      </a:pPr>
                      <a:r>
                        <a:rPr lang="es-ES" sz="1100" dirty="0">
                          <a:effectLst/>
                        </a:rPr>
                        <a:t>8.00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5.38 cd</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42.69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18.67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8.88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5.54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3.62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8.04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69503804"/>
                  </a:ext>
                </a:extLst>
              </a:tr>
              <a:tr h="582331">
                <a:tc>
                  <a:txBody>
                    <a:bodyPr/>
                    <a:lstStyle/>
                    <a:p>
                      <a:pPr algn="l" fontAlgn="base">
                        <a:lnSpc>
                          <a:spcPct val="107000"/>
                        </a:lnSpc>
                        <a:spcAft>
                          <a:spcPts val="800"/>
                        </a:spcAft>
                      </a:pPr>
                      <a:r>
                        <a:rPr lang="es-ES" sz="1100" dirty="0">
                          <a:effectLst/>
                        </a:rPr>
                        <a:t>Con suspensión del riego y con Spirulina </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fontAlgn="base">
                        <a:lnSpc>
                          <a:spcPct val="150000"/>
                        </a:lnSpc>
                        <a:spcAft>
                          <a:spcPts val="800"/>
                        </a:spcAft>
                      </a:pPr>
                      <a:r>
                        <a:rPr lang="es-ES" sz="1100" dirty="0">
                          <a:effectLst/>
                        </a:rPr>
                        <a:t>6.63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5.24 d</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30.52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17.98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8.74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5.60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3.68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6.25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1005453"/>
                  </a:ext>
                </a:extLst>
              </a:tr>
              <a:tr h="207825">
                <a:tc>
                  <a:txBody>
                    <a:bodyPr/>
                    <a:lstStyle/>
                    <a:p>
                      <a:pPr algn="ctr" fontAlgn="base">
                        <a:lnSpc>
                          <a:spcPct val="150000"/>
                        </a:lnSpc>
                        <a:spcAft>
                          <a:spcPts val="800"/>
                        </a:spcAft>
                      </a:pPr>
                      <a:r>
                        <a:rPr lang="es-ES" sz="1100" dirty="0">
                          <a:effectLst/>
                        </a:rPr>
                        <a:t>ESႿ</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a:effectLst/>
                        </a:rPr>
                        <a:t>0.633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0.111</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3.373</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0.257</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0.116</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0.070</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0.072</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base">
                        <a:lnSpc>
                          <a:spcPct val="150000"/>
                        </a:lnSpc>
                        <a:spcAft>
                          <a:spcPts val="800"/>
                        </a:spcAft>
                      </a:pPr>
                      <a:r>
                        <a:rPr lang="es-ES" sz="1100" dirty="0">
                          <a:effectLst/>
                        </a:rPr>
                        <a:t>0.680</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993644"/>
                  </a:ext>
                </a:extLst>
              </a:tr>
            </a:tbl>
          </a:graphicData>
        </a:graphic>
      </p:graphicFrame>
      <p:sp>
        <p:nvSpPr>
          <p:cNvPr id="6" name="Rectangle 4">
            <a:extLst>
              <a:ext uri="{FF2B5EF4-FFF2-40B4-BE49-F238E27FC236}">
                <a16:creationId xmlns:a16="http://schemas.microsoft.com/office/drawing/2014/main" id="{484E6510-C605-42F1-8D76-40067490B70A}"/>
              </a:ext>
            </a:extLst>
          </p:cNvPr>
          <p:cNvSpPr>
            <a:spLocks noChangeArrowheads="1"/>
          </p:cNvSpPr>
          <p:nvPr/>
        </p:nvSpPr>
        <p:spPr bwMode="auto">
          <a:xfrm>
            <a:off x="4871488" y="2533006"/>
            <a:ext cx="8099106" cy="262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7" name="Objeto 6">
            <a:extLst>
              <a:ext uri="{FF2B5EF4-FFF2-40B4-BE49-F238E27FC236}">
                <a16:creationId xmlns:a16="http://schemas.microsoft.com/office/drawing/2014/main" id="{615336FD-0BB2-46E9-BC9C-748A5360B495}"/>
              </a:ext>
            </a:extLst>
          </p:cNvPr>
          <p:cNvGraphicFramePr>
            <a:graphicFrameLocks noChangeAspect="1"/>
          </p:cNvGraphicFramePr>
          <p:nvPr>
            <p:extLst>
              <p:ext uri="{D42A27DB-BD31-4B8C-83A1-F6EECF244321}">
                <p14:modId xmlns:p14="http://schemas.microsoft.com/office/powerpoint/2010/main" val="4240878408"/>
              </p:ext>
            </p:extLst>
          </p:nvPr>
        </p:nvGraphicFramePr>
        <p:xfrm>
          <a:off x="3301880" y="4103157"/>
          <a:ext cx="2430071" cy="2040467"/>
        </p:xfrm>
        <a:graphic>
          <a:graphicData uri="http://schemas.openxmlformats.org/presentationml/2006/ole">
            <mc:AlternateContent xmlns:mc="http://schemas.openxmlformats.org/markup-compatibility/2006">
              <mc:Choice xmlns:v="urn:schemas-microsoft-com:vml" Requires="v">
                <p:oleObj spid="_x0000_s5174" name="SPW 11.0 Graph" r:id="rId5" imgW="6827520" imgH="5761150" progId="SigmaPlotGraphicObject.10">
                  <p:embed/>
                </p:oleObj>
              </mc:Choice>
              <mc:Fallback>
                <p:oleObj name="SPW 11.0 Graph" r:id="rId5" imgW="6827520" imgH="5761150" progId="SigmaPlotGraphicObject.10">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01880" y="4103157"/>
                        <a:ext cx="2430071" cy="2040467"/>
                      </a:xfrm>
                      <a:prstGeom prst="rect">
                        <a:avLst/>
                      </a:prstGeom>
                      <a:noFill/>
                    </p:spPr>
                  </p:pic>
                </p:oleObj>
              </mc:Fallback>
            </mc:AlternateContent>
          </a:graphicData>
        </a:graphic>
      </p:graphicFrame>
      <p:sp>
        <p:nvSpPr>
          <p:cNvPr id="8" name="CuadroTexto 7">
            <a:extLst>
              <a:ext uri="{FF2B5EF4-FFF2-40B4-BE49-F238E27FC236}">
                <a16:creationId xmlns:a16="http://schemas.microsoft.com/office/drawing/2014/main" id="{332493DE-E152-42F0-8B3A-C9FC16FE7870}"/>
              </a:ext>
            </a:extLst>
          </p:cNvPr>
          <p:cNvSpPr txBox="1"/>
          <p:nvPr/>
        </p:nvSpPr>
        <p:spPr>
          <a:xfrm>
            <a:off x="6079067" y="3938645"/>
            <a:ext cx="5785276" cy="2631490"/>
          </a:xfrm>
          <a:prstGeom prst="rect">
            <a:avLst/>
          </a:prstGeom>
          <a:noFill/>
        </p:spPr>
        <p:txBody>
          <a:bodyPr wrap="square" rtlCol="0">
            <a:spAutoFit/>
          </a:bodyPr>
          <a:lstStyle/>
          <a:p>
            <a:r>
              <a:rPr lang="es-MX" sz="1100" b="1" dirty="0"/>
              <a:t>Los bioestimulantes utilizados favorecieron el crecimiento de los tallos y la superficie foliar equiparando sus valores con las del control bien irrigado, excepto la Spirulina que alcanzó valores inferiores.</a:t>
            </a:r>
          </a:p>
          <a:p>
            <a:endParaRPr lang="es-MX" sz="1100" b="1" dirty="0"/>
          </a:p>
          <a:p>
            <a:r>
              <a:rPr lang="es-MX" sz="1100" b="1" dirty="0"/>
              <a:t>La humedad del suelo evaluada al concluir el período de suspensión del riego, muestra un gran contraste entre estos tratamiento y el control bien irrigado durante todo </a:t>
            </a:r>
            <a:r>
              <a:rPr lang="es-MX" sz="1100" b="1" dirty="0" err="1"/>
              <a:t>sl</a:t>
            </a:r>
            <a:r>
              <a:rPr lang="es-MX" sz="1100" b="1" dirty="0"/>
              <a:t> ciclo biológico del cultivo.</a:t>
            </a:r>
          </a:p>
          <a:p>
            <a:endParaRPr lang="es-MX" sz="1100" b="1" dirty="0"/>
          </a:p>
          <a:p>
            <a:r>
              <a:rPr lang="es-MX" sz="1100" b="1" dirty="0"/>
              <a:t>El contenido relativo de clorofilas mostró un comportamiento similar entre todos los tratamientos.</a:t>
            </a:r>
          </a:p>
          <a:p>
            <a:endParaRPr lang="es-MX" sz="1100" b="1" dirty="0"/>
          </a:p>
          <a:p>
            <a:r>
              <a:rPr lang="es-MX" sz="1100" b="1" dirty="0"/>
              <a:t>El análisis de rendimiento y sus componentes mostró un comportamiento muy favorable al utilizar el Quitomax para atenuar los efectos del estrés, equiparando o superando en algunos casos, los obtenidos por el tratamiento control, los restantes tratamientos excepto la Spirulina, mostraron rendimientos similares estadísticamente  a los del </a:t>
            </a:r>
            <a:r>
              <a:rPr lang="es-MX" sz="1100" b="1" dirty="0" err="1"/>
              <a:t>sontrol</a:t>
            </a:r>
            <a:r>
              <a:rPr lang="es-MX" sz="1100" b="1" dirty="0"/>
              <a:t>.  </a:t>
            </a:r>
            <a:endParaRPr lang="es-CU" sz="1100" b="1" dirty="0"/>
          </a:p>
        </p:txBody>
      </p:sp>
      <p:sp>
        <p:nvSpPr>
          <p:cNvPr id="9" name="CuadroTexto 8">
            <a:extLst>
              <a:ext uri="{FF2B5EF4-FFF2-40B4-BE49-F238E27FC236}">
                <a16:creationId xmlns:a16="http://schemas.microsoft.com/office/drawing/2014/main" id="{803CBA65-4D44-4FFF-922C-4EC44CEAAA14}"/>
              </a:ext>
            </a:extLst>
          </p:cNvPr>
          <p:cNvSpPr txBox="1"/>
          <p:nvPr/>
        </p:nvSpPr>
        <p:spPr>
          <a:xfrm>
            <a:off x="787400" y="156209"/>
            <a:ext cx="4084088" cy="369332"/>
          </a:xfrm>
          <a:prstGeom prst="rect">
            <a:avLst/>
          </a:prstGeom>
          <a:noFill/>
        </p:spPr>
        <p:txBody>
          <a:bodyPr wrap="square" rtlCol="0">
            <a:spAutoFit/>
          </a:bodyPr>
          <a:lstStyle/>
          <a:p>
            <a:r>
              <a:rPr lang="es-MX" dirty="0"/>
              <a:t>Condiciones semicontroladas</a:t>
            </a:r>
            <a:endParaRPr lang="es-CU" dirty="0"/>
          </a:p>
        </p:txBody>
      </p:sp>
    </p:spTree>
    <p:extLst>
      <p:ext uri="{BB962C8B-B14F-4D97-AF65-F5344CB8AC3E}">
        <p14:creationId xmlns:p14="http://schemas.microsoft.com/office/powerpoint/2010/main" val="4237587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BEF319E-E7ED-4541-BCE9-E2C1BA80C682}"/>
              </a:ext>
            </a:extLst>
          </p:cNvPr>
          <p:cNvSpPr txBox="1"/>
          <p:nvPr/>
        </p:nvSpPr>
        <p:spPr>
          <a:xfrm>
            <a:off x="618067" y="211667"/>
            <a:ext cx="2895600" cy="369332"/>
          </a:xfrm>
          <a:prstGeom prst="rect">
            <a:avLst/>
          </a:prstGeom>
          <a:noFill/>
        </p:spPr>
        <p:txBody>
          <a:bodyPr wrap="square" rtlCol="0">
            <a:spAutoFit/>
          </a:bodyPr>
          <a:lstStyle/>
          <a:p>
            <a:r>
              <a:rPr lang="es-MX" dirty="0"/>
              <a:t>Condiciones de  campo</a:t>
            </a:r>
            <a:endParaRPr lang="es-CU" dirty="0"/>
          </a:p>
        </p:txBody>
      </p:sp>
      <p:graphicFrame>
        <p:nvGraphicFramePr>
          <p:cNvPr id="3" name="Tabla 2">
            <a:extLst>
              <a:ext uri="{FF2B5EF4-FFF2-40B4-BE49-F238E27FC236}">
                <a16:creationId xmlns:a16="http://schemas.microsoft.com/office/drawing/2014/main" id="{4E0E8944-BA12-4DCD-8DCB-4496615C756E}"/>
              </a:ext>
            </a:extLst>
          </p:cNvPr>
          <p:cNvGraphicFramePr>
            <a:graphicFrameLocks noGrp="1"/>
          </p:cNvGraphicFramePr>
          <p:nvPr>
            <p:extLst>
              <p:ext uri="{D42A27DB-BD31-4B8C-83A1-F6EECF244321}">
                <p14:modId xmlns:p14="http://schemas.microsoft.com/office/powerpoint/2010/main" val="3769859264"/>
              </p:ext>
            </p:extLst>
          </p:nvPr>
        </p:nvGraphicFramePr>
        <p:xfrm>
          <a:off x="254000" y="731475"/>
          <a:ext cx="5190067" cy="4082615"/>
        </p:xfrm>
        <a:graphic>
          <a:graphicData uri="http://schemas.openxmlformats.org/drawingml/2006/table">
            <a:tbl>
              <a:tblPr firstRow="1" firstCol="1" bandRow="1">
                <a:tableStyleId>{5C22544A-7EE6-4342-B048-85BDC9FD1C3A}</a:tableStyleId>
              </a:tblPr>
              <a:tblGrid>
                <a:gridCol w="1590102">
                  <a:extLst>
                    <a:ext uri="{9D8B030D-6E8A-4147-A177-3AD203B41FA5}">
                      <a16:colId xmlns:a16="http://schemas.microsoft.com/office/drawing/2014/main" val="295574782"/>
                    </a:ext>
                  </a:extLst>
                </a:gridCol>
                <a:gridCol w="520153">
                  <a:extLst>
                    <a:ext uri="{9D8B030D-6E8A-4147-A177-3AD203B41FA5}">
                      <a16:colId xmlns:a16="http://schemas.microsoft.com/office/drawing/2014/main" val="2841577429"/>
                    </a:ext>
                  </a:extLst>
                </a:gridCol>
                <a:gridCol w="587998">
                  <a:extLst>
                    <a:ext uri="{9D8B030D-6E8A-4147-A177-3AD203B41FA5}">
                      <a16:colId xmlns:a16="http://schemas.microsoft.com/office/drawing/2014/main" val="3759275583"/>
                    </a:ext>
                  </a:extLst>
                </a:gridCol>
                <a:gridCol w="501434">
                  <a:extLst>
                    <a:ext uri="{9D8B030D-6E8A-4147-A177-3AD203B41FA5}">
                      <a16:colId xmlns:a16="http://schemas.microsoft.com/office/drawing/2014/main" val="1595548683"/>
                    </a:ext>
                  </a:extLst>
                </a:gridCol>
                <a:gridCol w="503894">
                  <a:extLst>
                    <a:ext uri="{9D8B030D-6E8A-4147-A177-3AD203B41FA5}">
                      <a16:colId xmlns:a16="http://schemas.microsoft.com/office/drawing/2014/main" val="3547346986"/>
                    </a:ext>
                  </a:extLst>
                </a:gridCol>
                <a:gridCol w="596275">
                  <a:extLst>
                    <a:ext uri="{9D8B030D-6E8A-4147-A177-3AD203B41FA5}">
                      <a16:colId xmlns:a16="http://schemas.microsoft.com/office/drawing/2014/main" val="2851554612"/>
                    </a:ext>
                  </a:extLst>
                </a:gridCol>
                <a:gridCol w="890211">
                  <a:extLst>
                    <a:ext uri="{9D8B030D-6E8A-4147-A177-3AD203B41FA5}">
                      <a16:colId xmlns:a16="http://schemas.microsoft.com/office/drawing/2014/main" val="2559351383"/>
                    </a:ext>
                  </a:extLst>
                </a:gridCol>
              </a:tblGrid>
              <a:tr h="777834">
                <a:tc>
                  <a:txBody>
                    <a:bodyPr/>
                    <a:lstStyle/>
                    <a:p>
                      <a:pPr algn="ctr">
                        <a:lnSpc>
                          <a:spcPct val="107000"/>
                        </a:lnSpc>
                        <a:spcAft>
                          <a:spcPts val="800"/>
                        </a:spcAft>
                      </a:pPr>
                      <a:r>
                        <a:rPr lang="es-CU" sz="1000">
                          <a:effectLst/>
                        </a:rPr>
                        <a:t>Tratamientos</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Longitud del tallo (cm)</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Diámetro del tallo (cm)</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Masa seca del tallo (g)</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Masa seca de las hojas (g)</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Masa seca aérea (g)</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Área foliar (cm2)</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extLst>
                  <a:ext uri="{0D108BD9-81ED-4DB2-BD59-A6C34878D82A}">
                    <a16:rowId xmlns:a16="http://schemas.microsoft.com/office/drawing/2014/main" val="3813367805"/>
                  </a:ext>
                </a:extLst>
              </a:tr>
              <a:tr h="340024">
                <a:tc>
                  <a:txBody>
                    <a:bodyPr/>
                    <a:lstStyle/>
                    <a:p>
                      <a:pPr algn="l">
                        <a:lnSpc>
                          <a:spcPct val="100000"/>
                        </a:lnSpc>
                        <a:spcAft>
                          <a:spcPts val="800"/>
                        </a:spcAft>
                      </a:pPr>
                      <a:r>
                        <a:rPr lang="es-CU" sz="1000" dirty="0">
                          <a:effectLst/>
                        </a:rPr>
                        <a:t>Sin suspensión del </a:t>
                      </a:r>
                      <a:r>
                        <a:rPr lang="es-CU" sz="1000" dirty="0" err="1">
                          <a:effectLst/>
                        </a:rPr>
                        <a:t>riegoy</a:t>
                      </a:r>
                      <a:r>
                        <a:rPr lang="es-CU" sz="1000" dirty="0">
                          <a:effectLst/>
                        </a:rPr>
                        <a:t> sin bioestimulantes </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dirty="0">
                          <a:effectLst/>
                        </a:rPr>
                        <a:t>66.33</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0.62 a</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3.92 a</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12.41</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16.33 a</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4101.07 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3946411585"/>
                  </a:ext>
                </a:extLst>
              </a:tr>
              <a:tr h="313267">
                <a:tc>
                  <a:txBody>
                    <a:bodyPr/>
                    <a:lstStyle/>
                    <a:p>
                      <a:pPr algn="l">
                        <a:lnSpc>
                          <a:spcPct val="100000"/>
                        </a:lnSpc>
                        <a:spcAft>
                          <a:spcPts val="800"/>
                        </a:spcAft>
                      </a:pPr>
                      <a:r>
                        <a:rPr lang="es-CU" sz="1000" dirty="0">
                          <a:effectLst/>
                        </a:rPr>
                        <a:t>Sin suspensión del </a:t>
                      </a:r>
                      <a:r>
                        <a:rPr lang="es-CU" sz="1000" dirty="0" err="1">
                          <a:effectLst/>
                        </a:rPr>
                        <a:t>riegoy</a:t>
                      </a:r>
                      <a:r>
                        <a:rPr lang="es-CU" sz="1000" dirty="0">
                          <a:effectLst/>
                        </a:rPr>
                        <a:t> con Pectimorf</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dirty="0">
                          <a:effectLst/>
                        </a:rPr>
                        <a:t>64.42</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0.53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3.74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11.38</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15.12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4242.49 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2281097713"/>
                  </a:ext>
                </a:extLst>
              </a:tr>
              <a:tr h="299170">
                <a:tc>
                  <a:txBody>
                    <a:bodyPr/>
                    <a:lstStyle/>
                    <a:p>
                      <a:pPr algn="l">
                        <a:lnSpc>
                          <a:spcPct val="100000"/>
                        </a:lnSpc>
                        <a:spcAft>
                          <a:spcPts val="800"/>
                        </a:spcAft>
                      </a:pPr>
                      <a:r>
                        <a:rPr lang="es-CU" sz="1000" dirty="0">
                          <a:effectLst/>
                        </a:rPr>
                        <a:t>Sin suspensión del </a:t>
                      </a:r>
                      <a:r>
                        <a:rPr lang="es-CU" sz="1000" dirty="0" err="1">
                          <a:effectLst/>
                        </a:rPr>
                        <a:t>riegoy</a:t>
                      </a:r>
                      <a:r>
                        <a:rPr lang="es-CU" sz="1000" dirty="0">
                          <a:effectLst/>
                        </a:rPr>
                        <a:t> con Quitomax</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dirty="0">
                          <a:effectLst/>
                        </a:rPr>
                        <a:t>60.00</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0.52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3.34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11.03</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14.37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5934,89 a</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2201231233"/>
                  </a:ext>
                </a:extLst>
              </a:tr>
              <a:tr h="268139">
                <a:tc>
                  <a:txBody>
                    <a:bodyPr/>
                    <a:lstStyle/>
                    <a:p>
                      <a:pPr algn="l">
                        <a:lnSpc>
                          <a:spcPct val="100000"/>
                        </a:lnSpc>
                        <a:spcAft>
                          <a:spcPts val="800"/>
                        </a:spcAft>
                      </a:pPr>
                      <a:r>
                        <a:rPr lang="es-CU" sz="1000" dirty="0">
                          <a:effectLst/>
                        </a:rPr>
                        <a:t>Sin suspensión del </a:t>
                      </a:r>
                      <a:r>
                        <a:rPr lang="es-CU" sz="1000" dirty="0" err="1">
                          <a:effectLst/>
                        </a:rPr>
                        <a:t>riegoy</a:t>
                      </a:r>
                      <a:r>
                        <a:rPr lang="es-CU" sz="1000" dirty="0">
                          <a:effectLst/>
                        </a:rPr>
                        <a:t> con Sargazo</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79.00</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0.57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3.25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12.24</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15.49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4586.83 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1562280643"/>
                  </a:ext>
                </a:extLst>
              </a:tr>
              <a:tr h="279442">
                <a:tc>
                  <a:txBody>
                    <a:bodyPr/>
                    <a:lstStyle/>
                    <a:p>
                      <a:pPr algn="l">
                        <a:lnSpc>
                          <a:spcPct val="100000"/>
                        </a:lnSpc>
                        <a:spcAft>
                          <a:spcPts val="800"/>
                        </a:spcAft>
                      </a:pPr>
                      <a:r>
                        <a:rPr lang="es-CU" sz="1000" dirty="0">
                          <a:effectLst/>
                        </a:rPr>
                        <a:t>Sin suspensión del </a:t>
                      </a:r>
                      <a:r>
                        <a:rPr lang="es-CU" sz="1000" dirty="0" err="1">
                          <a:effectLst/>
                        </a:rPr>
                        <a:t>riegoy</a:t>
                      </a:r>
                      <a:r>
                        <a:rPr lang="es-CU" sz="1000" dirty="0">
                          <a:effectLst/>
                        </a:rPr>
                        <a:t> con Spirulina</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dirty="0">
                          <a:effectLst/>
                        </a:rPr>
                        <a:t>76.00</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0.55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3.26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10.45</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13.71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4384.90 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3054034149"/>
                  </a:ext>
                </a:extLst>
              </a:tr>
              <a:tr h="278801">
                <a:tc>
                  <a:txBody>
                    <a:bodyPr/>
                    <a:lstStyle/>
                    <a:p>
                      <a:pPr algn="l">
                        <a:lnSpc>
                          <a:spcPct val="100000"/>
                        </a:lnSpc>
                        <a:spcAft>
                          <a:spcPts val="800"/>
                        </a:spcAft>
                      </a:pPr>
                      <a:r>
                        <a:rPr lang="es-CU" sz="1000">
                          <a:effectLst/>
                        </a:rPr>
                        <a:t>Con suspensión del riego y con Pectimorf</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65.17</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0.50 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3.26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1076</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14.02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3729.82 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2680282769"/>
                  </a:ext>
                </a:extLst>
              </a:tr>
              <a:tr h="306953">
                <a:tc>
                  <a:txBody>
                    <a:bodyPr/>
                    <a:lstStyle/>
                    <a:p>
                      <a:pPr algn="l">
                        <a:lnSpc>
                          <a:spcPct val="100000"/>
                        </a:lnSpc>
                        <a:spcAft>
                          <a:spcPts val="800"/>
                        </a:spcAft>
                      </a:pPr>
                      <a:r>
                        <a:rPr lang="es-CU" sz="1000">
                          <a:effectLst/>
                        </a:rPr>
                        <a:t>Con suspensión del riego y con Quitomax</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71.00</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0.52 ab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3.56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10.67</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14.23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4294.63 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2112712733"/>
                  </a:ext>
                </a:extLst>
              </a:tr>
              <a:tr h="306953">
                <a:tc>
                  <a:txBody>
                    <a:bodyPr/>
                    <a:lstStyle/>
                    <a:p>
                      <a:pPr algn="l">
                        <a:lnSpc>
                          <a:spcPct val="100000"/>
                        </a:lnSpc>
                        <a:spcAft>
                          <a:spcPts val="800"/>
                        </a:spcAft>
                      </a:pPr>
                      <a:r>
                        <a:rPr lang="es-CU" sz="1000">
                          <a:effectLst/>
                        </a:rPr>
                        <a:t>Con suspensión del riego y con Sargazo</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62.17</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0.58 ab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3.16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10.26</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13.42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4048.75 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862205832"/>
                  </a:ext>
                </a:extLst>
              </a:tr>
              <a:tr h="306953">
                <a:tc>
                  <a:txBody>
                    <a:bodyPr/>
                    <a:lstStyle/>
                    <a:p>
                      <a:pPr algn="l">
                        <a:lnSpc>
                          <a:spcPct val="100000"/>
                        </a:lnSpc>
                        <a:spcAft>
                          <a:spcPts val="800"/>
                        </a:spcAft>
                      </a:pPr>
                      <a:r>
                        <a:rPr lang="es-CU" sz="1000">
                          <a:effectLst/>
                        </a:rPr>
                        <a:t>Con suspensión del riego y con Spirulina</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80.58</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0.57 ab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3.08 ab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10.60</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13.68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4296.48 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2545137469"/>
                  </a:ext>
                </a:extLst>
              </a:tr>
              <a:tr h="266327">
                <a:tc>
                  <a:txBody>
                    <a:bodyPr/>
                    <a:lstStyle/>
                    <a:p>
                      <a:pPr algn="l">
                        <a:lnSpc>
                          <a:spcPct val="100000"/>
                        </a:lnSpc>
                        <a:spcAft>
                          <a:spcPts val="800"/>
                        </a:spcAft>
                      </a:pPr>
                      <a:r>
                        <a:rPr lang="es-CU" sz="1000" dirty="0">
                          <a:effectLst/>
                        </a:rPr>
                        <a:t>Con suspensión del riego y sin bioestimulante</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63.67</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0.57 ab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2.80 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9.81</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12.61 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3873.79 b</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1670533042"/>
                  </a:ext>
                </a:extLst>
              </a:tr>
              <a:tr h="176364">
                <a:tc>
                  <a:txBody>
                    <a:bodyPr/>
                    <a:lstStyle/>
                    <a:p>
                      <a:pPr algn="ctr">
                        <a:lnSpc>
                          <a:spcPct val="107000"/>
                        </a:lnSpc>
                        <a:spcAft>
                          <a:spcPts val="800"/>
                        </a:spcAft>
                      </a:pPr>
                      <a:r>
                        <a:rPr lang="es-CU" sz="900">
                          <a:effectLst/>
                        </a:rPr>
                        <a:t>ESႿ</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tc>
                <a:tc>
                  <a:txBody>
                    <a:bodyPr/>
                    <a:lstStyle/>
                    <a:p>
                      <a:pPr algn="ctr">
                        <a:lnSpc>
                          <a:spcPct val="107000"/>
                        </a:lnSpc>
                        <a:spcAft>
                          <a:spcPts val="800"/>
                        </a:spcAft>
                      </a:pPr>
                      <a:r>
                        <a:rPr lang="es-CU" sz="1000">
                          <a:effectLst/>
                        </a:rPr>
                        <a:t>7.3822</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0.0401</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0.3346</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a:effectLst/>
                        </a:rPr>
                        <a:t>0.9283</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1.2426</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tc>
                  <a:txBody>
                    <a:bodyPr/>
                    <a:lstStyle/>
                    <a:p>
                      <a:pPr algn="ctr">
                        <a:lnSpc>
                          <a:spcPct val="107000"/>
                        </a:lnSpc>
                        <a:spcAft>
                          <a:spcPts val="800"/>
                        </a:spcAft>
                      </a:pPr>
                      <a:r>
                        <a:rPr lang="es-CU" sz="1000" dirty="0">
                          <a:effectLst/>
                        </a:rPr>
                        <a:t>346.341</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65" marR="59265" marT="0" marB="0" anchor="ctr"/>
                </a:tc>
                <a:extLst>
                  <a:ext uri="{0D108BD9-81ED-4DB2-BD59-A6C34878D82A}">
                    <a16:rowId xmlns:a16="http://schemas.microsoft.com/office/drawing/2014/main" val="3686090089"/>
                  </a:ext>
                </a:extLst>
              </a:tr>
            </a:tbl>
          </a:graphicData>
        </a:graphic>
      </p:graphicFrame>
      <p:sp>
        <p:nvSpPr>
          <p:cNvPr id="4" name="Rectangle 2">
            <a:extLst>
              <a:ext uri="{FF2B5EF4-FFF2-40B4-BE49-F238E27FC236}">
                <a16:creationId xmlns:a16="http://schemas.microsoft.com/office/drawing/2014/main" id="{7D976FD0-C5BE-4B2C-B451-EFBE8DE88C4D}"/>
              </a:ext>
            </a:extLst>
          </p:cNvPr>
          <p:cNvSpPr>
            <a:spLocks noChangeArrowheads="1"/>
          </p:cNvSpPr>
          <p:nvPr/>
        </p:nvSpPr>
        <p:spPr bwMode="auto">
          <a:xfrm>
            <a:off x="5620810" y="211666"/>
            <a:ext cx="933630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5" name="Objeto 4">
            <a:extLst>
              <a:ext uri="{FF2B5EF4-FFF2-40B4-BE49-F238E27FC236}">
                <a16:creationId xmlns:a16="http://schemas.microsoft.com/office/drawing/2014/main" id="{D65E0053-F6F7-4CE4-AE91-74D2DF9CA957}"/>
              </a:ext>
            </a:extLst>
          </p:cNvPr>
          <p:cNvGraphicFramePr>
            <a:graphicFrameLocks noChangeAspect="1"/>
          </p:cNvGraphicFramePr>
          <p:nvPr>
            <p:extLst>
              <p:ext uri="{D42A27DB-BD31-4B8C-83A1-F6EECF244321}">
                <p14:modId xmlns:p14="http://schemas.microsoft.com/office/powerpoint/2010/main" val="1596810108"/>
              </p:ext>
            </p:extLst>
          </p:nvPr>
        </p:nvGraphicFramePr>
        <p:xfrm>
          <a:off x="5620810" y="211667"/>
          <a:ext cx="2341371" cy="2538309"/>
        </p:xfrm>
        <a:graphic>
          <a:graphicData uri="http://schemas.openxmlformats.org/presentationml/2006/ole">
            <mc:AlternateContent xmlns:mc="http://schemas.openxmlformats.org/markup-compatibility/2006">
              <mc:Choice xmlns:v="urn:schemas-microsoft-com:vml" Requires="v">
                <p:oleObj spid="_x0000_s6193" name="SPW 11.0 Graph" r:id="rId3" imgW="6860733" imgH="7424287" progId="SigmaPlotGraphicObject.10">
                  <p:embed/>
                </p:oleObj>
              </mc:Choice>
              <mc:Fallback>
                <p:oleObj name="SPW 11.0 Graph" r:id="rId3" imgW="6860733" imgH="7424287" progId="SigmaPlotGraphicObject.10">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0810" y="211667"/>
                        <a:ext cx="2341371" cy="2538309"/>
                      </a:xfrm>
                      <a:prstGeom prst="rect">
                        <a:avLst/>
                      </a:prstGeom>
                      <a:noFill/>
                    </p:spPr>
                  </p:pic>
                </p:oleObj>
              </mc:Fallback>
            </mc:AlternateContent>
          </a:graphicData>
        </a:graphic>
      </p:graphicFrame>
      <p:sp>
        <p:nvSpPr>
          <p:cNvPr id="6" name="Rectangle 4">
            <a:extLst>
              <a:ext uri="{FF2B5EF4-FFF2-40B4-BE49-F238E27FC236}">
                <a16:creationId xmlns:a16="http://schemas.microsoft.com/office/drawing/2014/main" id="{8C5ACC17-3CCC-4343-9D22-5385A5EADE26}"/>
              </a:ext>
            </a:extLst>
          </p:cNvPr>
          <p:cNvSpPr>
            <a:spLocks noChangeArrowheads="1"/>
          </p:cNvSpPr>
          <p:nvPr/>
        </p:nvSpPr>
        <p:spPr bwMode="auto">
          <a:xfrm>
            <a:off x="7962181" y="211664"/>
            <a:ext cx="1004843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7" name="Objeto 6">
            <a:extLst>
              <a:ext uri="{FF2B5EF4-FFF2-40B4-BE49-F238E27FC236}">
                <a16:creationId xmlns:a16="http://schemas.microsoft.com/office/drawing/2014/main" id="{25C55D48-DC12-48A4-B721-C1FFAFF4F7D0}"/>
              </a:ext>
            </a:extLst>
          </p:cNvPr>
          <p:cNvGraphicFramePr>
            <a:graphicFrameLocks noChangeAspect="1"/>
          </p:cNvGraphicFramePr>
          <p:nvPr>
            <p:extLst>
              <p:ext uri="{D42A27DB-BD31-4B8C-83A1-F6EECF244321}">
                <p14:modId xmlns:p14="http://schemas.microsoft.com/office/powerpoint/2010/main" val="3963026299"/>
              </p:ext>
            </p:extLst>
          </p:nvPr>
        </p:nvGraphicFramePr>
        <p:xfrm>
          <a:off x="7962181" y="211666"/>
          <a:ext cx="2268747" cy="2535658"/>
        </p:xfrm>
        <a:graphic>
          <a:graphicData uri="http://schemas.openxmlformats.org/presentationml/2006/ole">
            <mc:AlternateContent xmlns:mc="http://schemas.openxmlformats.org/markup-compatibility/2006">
              <mc:Choice xmlns:v="urn:schemas-microsoft-com:vml" Requires="v">
                <p:oleObj spid="_x0000_s6194" name="SPW 11.0 Graph" r:id="rId5" imgW="5507280" imgH="6209640" progId="SigmaPlotGraphicObject.10">
                  <p:embed/>
                </p:oleObj>
              </mc:Choice>
              <mc:Fallback>
                <p:oleObj name="SPW 11.0 Graph" r:id="rId5" imgW="5507280" imgH="6209640" progId="SigmaPlotGraphicObject.10">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2181" y="211666"/>
                        <a:ext cx="2268747" cy="2535658"/>
                      </a:xfrm>
                      <a:prstGeom prst="rect">
                        <a:avLst/>
                      </a:prstGeom>
                      <a:noFill/>
                    </p:spPr>
                  </p:pic>
                </p:oleObj>
              </mc:Fallback>
            </mc:AlternateContent>
          </a:graphicData>
        </a:graphic>
      </p:graphicFrame>
      <p:graphicFrame>
        <p:nvGraphicFramePr>
          <p:cNvPr id="8" name="Tabla 7">
            <a:extLst>
              <a:ext uri="{FF2B5EF4-FFF2-40B4-BE49-F238E27FC236}">
                <a16:creationId xmlns:a16="http://schemas.microsoft.com/office/drawing/2014/main" id="{DE118BD0-FABD-4546-AB1E-A40FA5563F6E}"/>
              </a:ext>
            </a:extLst>
          </p:cNvPr>
          <p:cNvGraphicFramePr>
            <a:graphicFrameLocks noGrp="1"/>
          </p:cNvGraphicFramePr>
          <p:nvPr>
            <p:extLst>
              <p:ext uri="{D42A27DB-BD31-4B8C-83A1-F6EECF244321}">
                <p14:modId xmlns:p14="http://schemas.microsoft.com/office/powerpoint/2010/main" val="3642357366"/>
              </p:ext>
            </p:extLst>
          </p:nvPr>
        </p:nvGraphicFramePr>
        <p:xfrm>
          <a:off x="5620811" y="2915724"/>
          <a:ext cx="6231884" cy="3133726"/>
        </p:xfrm>
        <a:graphic>
          <a:graphicData uri="http://schemas.openxmlformats.org/drawingml/2006/table">
            <a:tbl>
              <a:tblPr firstRow="1" firstCol="1" bandRow="1">
                <a:tableStyleId>{5C22544A-7EE6-4342-B048-85BDC9FD1C3A}</a:tableStyleId>
              </a:tblPr>
              <a:tblGrid>
                <a:gridCol w="2750928">
                  <a:extLst>
                    <a:ext uri="{9D8B030D-6E8A-4147-A177-3AD203B41FA5}">
                      <a16:colId xmlns:a16="http://schemas.microsoft.com/office/drawing/2014/main" val="4117952062"/>
                    </a:ext>
                  </a:extLst>
                </a:gridCol>
                <a:gridCol w="634373">
                  <a:extLst>
                    <a:ext uri="{9D8B030D-6E8A-4147-A177-3AD203B41FA5}">
                      <a16:colId xmlns:a16="http://schemas.microsoft.com/office/drawing/2014/main" val="2166204715"/>
                    </a:ext>
                  </a:extLst>
                </a:gridCol>
                <a:gridCol w="613635">
                  <a:extLst>
                    <a:ext uri="{9D8B030D-6E8A-4147-A177-3AD203B41FA5}">
                      <a16:colId xmlns:a16="http://schemas.microsoft.com/office/drawing/2014/main" val="1891153958"/>
                    </a:ext>
                  </a:extLst>
                </a:gridCol>
                <a:gridCol w="656248">
                  <a:extLst>
                    <a:ext uri="{9D8B030D-6E8A-4147-A177-3AD203B41FA5}">
                      <a16:colId xmlns:a16="http://schemas.microsoft.com/office/drawing/2014/main" val="217984823"/>
                    </a:ext>
                  </a:extLst>
                </a:gridCol>
                <a:gridCol w="749998">
                  <a:extLst>
                    <a:ext uri="{9D8B030D-6E8A-4147-A177-3AD203B41FA5}">
                      <a16:colId xmlns:a16="http://schemas.microsoft.com/office/drawing/2014/main" val="300586009"/>
                    </a:ext>
                  </a:extLst>
                </a:gridCol>
                <a:gridCol w="826702">
                  <a:extLst>
                    <a:ext uri="{9D8B030D-6E8A-4147-A177-3AD203B41FA5}">
                      <a16:colId xmlns:a16="http://schemas.microsoft.com/office/drawing/2014/main" val="2869362847"/>
                    </a:ext>
                  </a:extLst>
                </a:gridCol>
              </a:tblGrid>
              <a:tr h="850896">
                <a:tc>
                  <a:txBody>
                    <a:bodyPr/>
                    <a:lstStyle/>
                    <a:p>
                      <a:pPr algn="l">
                        <a:lnSpc>
                          <a:spcPct val="107000"/>
                        </a:lnSpc>
                        <a:spcAft>
                          <a:spcPts val="800"/>
                        </a:spcAft>
                      </a:pPr>
                      <a:r>
                        <a:rPr lang="es-ES" sz="1100" dirty="0">
                          <a:effectLst/>
                        </a:rPr>
                        <a:t>Tratamientos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Número de vainas por planta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Número de granos por vaina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Masa de 100 granos (g)</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dirty="0">
                          <a:effectLst/>
                        </a:rPr>
                        <a:t>Granos por planta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Rendimiento</a:t>
                      </a:r>
                      <a:endParaRPr lang="es-CU" sz="1100">
                        <a:effectLst/>
                      </a:endParaRPr>
                    </a:p>
                    <a:p>
                      <a:pPr algn="ctr">
                        <a:lnSpc>
                          <a:spcPct val="107000"/>
                        </a:lnSpc>
                        <a:spcAft>
                          <a:spcPts val="800"/>
                        </a:spcAft>
                      </a:pPr>
                      <a:r>
                        <a:rPr lang="es-ES" sz="1100">
                          <a:effectLst/>
                        </a:rPr>
                        <a:t>(gramos por planta)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2583228"/>
                  </a:ext>
                </a:extLst>
              </a:tr>
              <a:tr h="335801">
                <a:tc>
                  <a:txBody>
                    <a:bodyPr/>
                    <a:lstStyle/>
                    <a:p>
                      <a:pPr algn="l">
                        <a:lnSpc>
                          <a:spcPct val="107000"/>
                        </a:lnSpc>
                        <a:spcAft>
                          <a:spcPts val="800"/>
                        </a:spcAft>
                      </a:pPr>
                      <a:r>
                        <a:rPr lang="es-ES" sz="1100">
                          <a:effectLst/>
                        </a:rPr>
                        <a:t>Sin suspensión del riego y sin bioestimulantes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15.70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18.79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98.13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18.43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6570802"/>
                  </a:ext>
                </a:extLst>
              </a:tr>
              <a:tr h="164101">
                <a:tc>
                  <a:txBody>
                    <a:bodyPr/>
                    <a:lstStyle/>
                    <a:p>
                      <a:pPr algn="l">
                        <a:lnSpc>
                          <a:spcPct val="107000"/>
                        </a:lnSpc>
                        <a:spcAft>
                          <a:spcPts val="800"/>
                        </a:spcAft>
                      </a:pPr>
                      <a:r>
                        <a:rPr lang="es-ES" sz="1100">
                          <a:effectLst/>
                        </a:rPr>
                        <a:t>Sin suspensión del riego y con Pectimorf</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15.35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18.54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96.71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17.92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29280300"/>
                  </a:ext>
                </a:extLst>
              </a:tr>
              <a:tr h="164101">
                <a:tc>
                  <a:txBody>
                    <a:bodyPr/>
                    <a:lstStyle/>
                    <a:p>
                      <a:pPr algn="l">
                        <a:lnSpc>
                          <a:spcPct val="107000"/>
                        </a:lnSpc>
                        <a:spcAft>
                          <a:spcPts val="800"/>
                        </a:spcAft>
                      </a:pPr>
                      <a:r>
                        <a:rPr lang="es-ES" sz="1100">
                          <a:effectLst/>
                        </a:rPr>
                        <a:t>Sin suspensión del riego y con Quitomax</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15.48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18.78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96.75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18.16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7074501"/>
                  </a:ext>
                </a:extLst>
              </a:tr>
              <a:tr h="164101">
                <a:tc>
                  <a:txBody>
                    <a:bodyPr/>
                    <a:lstStyle/>
                    <a:p>
                      <a:pPr algn="l">
                        <a:lnSpc>
                          <a:spcPct val="107000"/>
                        </a:lnSpc>
                        <a:spcAft>
                          <a:spcPts val="800"/>
                        </a:spcAft>
                      </a:pPr>
                      <a:r>
                        <a:rPr lang="es-ES" sz="1100">
                          <a:effectLst/>
                        </a:rPr>
                        <a:t>Sin suspensión del riego y con Sargazo</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15.20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18.39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91.96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16.91 abc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1522511"/>
                  </a:ext>
                </a:extLst>
              </a:tr>
              <a:tr h="164101">
                <a:tc>
                  <a:txBody>
                    <a:bodyPr/>
                    <a:lstStyle/>
                    <a:p>
                      <a:pPr algn="l">
                        <a:lnSpc>
                          <a:spcPct val="107000"/>
                        </a:lnSpc>
                        <a:spcAft>
                          <a:spcPts val="800"/>
                        </a:spcAft>
                      </a:pPr>
                      <a:r>
                        <a:rPr lang="es-ES" sz="1100">
                          <a:effectLst/>
                        </a:rPr>
                        <a:t>Sin suspensión del riego y con Spirulina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14.55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18.41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88.03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16.20 abc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14806866"/>
                  </a:ext>
                </a:extLst>
              </a:tr>
              <a:tr h="164101">
                <a:tc>
                  <a:txBody>
                    <a:bodyPr/>
                    <a:lstStyle/>
                    <a:p>
                      <a:pPr algn="l">
                        <a:lnSpc>
                          <a:spcPct val="107000"/>
                        </a:lnSpc>
                        <a:spcAft>
                          <a:spcPts val="800"/>
                        </a:spcAft>
                      </a:pPr>
                      <a:r>
                        <a:rPr lang="es-ES" sz="1100">
                          <a:effectLst/>
                        </a:rPr>
                        <a:t>Con suspensión del riego y con Pectimorf</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15.25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18.24 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97.60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17.80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63875762"/>
                  </a:ext>
                </a:extLst>
              </a:tr>
              <a:tr h="164101">
                <a:tc>
                  <a:txBody>
                    <a:bodyPr/>
                    <a:lstStyle/>
                    <a:p>
                      <a:pPr algn="l">
                        <a:lnSpc>
                          <a:spcPct val="107000"/>
                        </a:lnSpc>
                        <a:spcAft>
                          <a:spcPts val="800"/>
                        </a:spcAft>
                      </a:pPr>
                      <a:r>
                        <a:rPr lang="es-ES" sz="1100">
                          <a:effectLst/>
                        </a:rPr>
                        <a:t>Con suspensión del riego y con Quitomax</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15.50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18.59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98.42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18.30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25196012"/>
                  </a:ext>
                </a:extLst>
              </a:tr>
              <a:tr h="164101">
                <a:tc>
                  <a:txBody>
                    <a:bodyPr/>
                    <a:lstStyle/>
                    <a:p>
                      <a:pPr algn="l">
                        <a:lnSpc>
                          <a:spcPct val="107000"/>
                        </a:lnSpc>
                        <a:spcAft>
                          <a:spcPts val="800"/>
                        </a:spcAft>
                      </a:pPr>
                      <a:r>
                        <a:rPr lang="es-ES" sz="1100">
                          <a:effectLst/>
                        </a:rPr>
                        <a:t>Con suspensión del riego y con Sargazo</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14.35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18.11 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92.26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16.64 abc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03184149"/>
                  </a:ext>
                </a:extLst>
              </a:tr>
              <a:tr h="164101">
                <a:tc>
                  <a:txBody>
                    <a:bodyPr/>
                    <a:lstStyle/>
                    <a:p>
                      <a:pPr algn="l">
                        <a:lnSpc>
                          <a:spcPct val="107000"/>
                        </a:lnSpc>
                        <a:spcAft>
                          <a:spcPts val="800"/>
                        </a:spcAft>
                      </a:pPr>
                      <a:r>
                        <a:rPr lang="es-ES" sz="1100">
                          <a:effectLst/>
                        </a:rPr>
                        <a:t>Con suspensión del riego y con Spirulina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14.45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18.63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90.43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16.90 abc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2624130"/>
                  </a:ext>
                </a:extLst>
              </a:tr>
              <a:tr h="335801">
                <a:tc>
                  <a:txBody>
                    <a:bodyPr/>
                    <a:lstStyle/>
                    <a:p>
                      <a:pPr algn="l">
                        <a:lnSpc>
                          <a:spcPct val="107000"/>
                        </a:lnSpc>
                        <a:spcAft>
                          <a:spcPts val="800"/>
                        </a:spcAft>
                      </a:pPr>
                      <a:r>
                        <a:rPr lang="es-ES" sz="1100">
                          <a:effectLst/>
                        </a:rPr>
                        <a:t>Con suspensión del riego y sin bioestimulantes </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14.80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6.15</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17.76 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91.02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16.16 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07170982"/>
                  </a:ext>
                </a:extLst>
              </a:tr>
              <a:tr h="164101">
                <a:tc>
                  <a:txBody>
                    <a:bodyPr/>
                    <a:lstStyle/>
                    <a:p>
                      <a:pPr algn="l">
                        <a:lnSpc>
                          <a:spcPct val="107000"/>
                        </a:lnSpc>
                        <a:spcAft>
                          <a:spcPts val="800"/>
                        </a:spcAft>
                      </a:pPr>
                      <a:r>
                        <a:rPr lang="es-ES" sz="1100">
                          <a:effectLst/>
                        </a:rPr>
                        <a:t>ESႿ</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0.8237</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0.1258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0.1567</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3.6174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es-E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1.1047</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3784299"/>
                  </a:ext>
                </a:extLst>
              </a:tr>
            </a:tbl>
          </a:graphicData>
        </a:graphic>
      </p:graphicFrame>
      <p:sp>
        <p:nvSpPr>
          <p:cNvPr id="9" name="CuadroTexto 8">
            <a:extLst>
              <a:ext uri="{FF2B5EF4-FFF2-40B4-BE49-F238E27FC236}">
                <a16:creationId xmlns:a16="http://schemas.microsoft.com/office/drawing/2014/main" id="{678BACD5-F192-43DE-ADA7-C307B30B9DF0}"/>
              </a:ext>
            </a:extLst>
          </p:cNvPr>
          <p:cNvSpPr txBox="1"/>
          <p:nvPr/>
        </p:nvSpPr>
        <p:spPr>
          <a:xfrm>
            <a:off x="534838" y="5011947"/>
            <a:ext cx="4192437" cy="1631216"/>
          </a:xfrm>
          <a:prstGeom prst="rect">
            <a:avLst/>
          </a:prstGeom>
          <a:noFill/>
        </p:spPr>
        <p:txBody>
          <a:bodyPr wrap="square" rtlCol="0">
            <a:spAutoFit/>
          </a:bodyPr>
          <a:lstStyle/>
          <a:p>
            <a:pPr algn="just" fontAlgn="base"/>
            <a:r>
              <a:rPr lang="es-ES" sz="1000" dirty="0">
                <a:effectLst/>
                <a:ea typeface="Times New Roman" panose="02020603050405020304" pitchFamily="18" charset="0"/>
                <a:cs typeface="Times New Roman" panose="02020603050405020304" pitchFamily="18" charset="0"/>
              </a:rPr>
              <a:t>los diferentes bioestimulantes utilizados tuvieron una acción benéfica ante la deficiencia hídrica en el suelo al mostrar valores superiores a los del tratamiento sin bioestimulantes y sin diferencia con los la variante bien abastecida de agua durante todo el ciclo biológico del cultivo.</a:t>
            </a:r>
          </a:p>
          <a:p>
            <a:pPr algn="just" fontAlgn="base"/>
            <a:endParaRPr lang="es-ES" sz="1000" dirty="0">
              <a:ea typeface="Calibri" panose="020F0502020204030204" pitchFamily="34" charset="0"/>
              <a:cs typeface="Times New Roman" panose="02020603050405020304" pitchFamily="18" charset="0"/>
            </a:endParaRPr>
          </a:p>
          <a:p>
            <a:pPr algn="just" fontAlgn="base"/>
            <a:r>
              <a:rPr lang="es-ES" sz="1000" dirty="0">
                <a:effectLst/>
                <a:ea typeface="Calibri" panose="020F0502020204030204" pitchFamily="34" charset="0"/>
                <a:cs typeface="Times New Roman" panose="02020603050405020304" pitchFamily="18" charset="0"/>
              </a:rPr>
              <a:t>El Quitomax resultó el bioestimulante que mostró los mejores resultados entre todos los utilizados en ambas condiciones de abastecimiento hídrico al suelo, seguido por el Pectimorf y por la Spirulina. Solo los tratamientos que recibieron Quitomax o Pectimorf se diferenciaron del tratamiento con suspensión del riego y sin bioestimulante.</a:t>
            </a:r>
            <a:endParaRPr lang="es-CU" sz="1000" dirty="0">
              <a:effectLst/>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4C0E6F18-A8DC-4F1F-B91B-D3EB80F22898}"/>
              </a:ext>
            </a:extLst>
          </p:cNvPr>
          <p:cNvSpPr txBox="1"/>
          <p:nvPr/>
        </p:nvSpPr>
        <p:spPr>
          <a:xfrm>
            <a:off x="10230927" y="431321"/>
            <a:ext cx="1802921" cy="1862048"/>
          </a:xfrm>
          <a:prstGeom prst="rect">
            <a:avLst/>
          </a:prstGeom>
          <a:noFill/>
        </p:spPr>
        <p:txBody>
          <a:bodyPr wrap="square" rtlCol="0">
            <a:spAutoFit/>
          </a:bodyPr>
          <a:lstStyle/>
          <a:p>
            <a:pPr algn="just"/>
            <a:r>
              <a:rPr lang="es-MX" sz="1050" b="1" dirty="0"/>
              <a:t>La humedad del suelo refleja diferencias sustanciales entre el área bien irrigada y la que se aplicó el riego deficitario.</a:t>
            </a:r>
          </a:p>
          <a:p>
            <a:pPr algn="just"/>
            <a:endParaRPr lang="es-MX" sz="1050" b="1" dirty="0"/>
          </a:p>
          <a:p>
            <a:pPr algn="just"/>
            <a:r>
              <a:rPr lang="es-MX" sz="1050" b="1" dirty="0"/>
              <a:t>El contenido relativo de clorofilas, mostró valores similares en todos </a:t>
            </a:r>
            <a:r>
              <a:rPr lang="es-MX" sz="1050" b="1" dirty="0" err="1"/>
              <a:t>lostratamientos</a:t>
            </a:r>
            <a:r>
              <a:rPr lang="es-MX" sz="1000" dirty="0"/>
              <a:t>.</a:t>
            </a:r>
          </a:p>
          <a:p>
            <a:r>
              <a:rPr lang="es-MX" sz="1000" dirty="0"/>
              <a:t>  </a:t>
            </a:r>
            <a:endParaRPr lang="es-CU" sz="1000" dirty="0"/>
          </a:p>
        </p:txBody>
      </p:sp>
    </p:spTree>
    <p:extLst>
      <p:ext uri="{BB962C8B-B14F-4D97-AF65-F5344CB8AC3E}">
        <p14:creationId xmlns:p14="http://schemas.microsoft.com/office/powerpoint/2010/main" val="3064763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AFA3F24-CA49-4E26-8C51-875FA36A1F85}"/>
              </a:ext>
            </a:extLst>
          </p:cNvPr>
          <p:cNvSpPr txBox="1"/>
          <p:nvPr/>
        </p:nvSpPr>
        <p:spPr>
          <a:xfrm>
            <a:off x="-186266" y="238668"/>
            <a:ext cx="6096000" cy="369332"/>
          </a:xfrm>
          <a:prstGeom prst="rect">
            <a:avLst/>
          </a:prstGeom>
          <a:noFill/>
        </p:spPr>
        <p:txBody>
          <a:bodyPr wrap="square">
            <a:spAutoFit/>
          </a:bodyPr>
          <a:lstStyle/>
          <a:p>
            <a:pPr algn="ctr"/>
            <a:r>
              <a:rPr lang="es-MX" dirty="0"/>
              <a:t>Resultados obtenidos en el cultivo del maíz</a:t>
            </a:r>
            <a:endParaRPr lang="es-CU" dirty="0"/>
          </a:p>
        </p:txBody>
      </p:sp>
      <p:sp>
        <p:nvSpPr>
          <p:cNvPr id="4" name="CuadroTexto 3">
            <a:extLst>
              <a:ext uri="{FF2B5EF4-FFF2-40B4-BE49-F238E27FC236}">
                <a16:creationId xmlns:a16="http://schemas.microsoft.com/office/drawing/2014/main" id="{D35D37DD-EDED-4B74-8D42-015114F45EF5}"/>
              </a:ext>
            </a:extLst>
          </p:cNvPr>
          <p:cNvSpPr txBox="1"/>
          <p:nvPr/>
        </p:nvSpPr>
        <p:spPr>
          <a:xfrm>
            <a:off x="567267" y="838200"/>
            <a:ext cx="11032066" cy="5693866"/>
          </a:xfrm>
          <a:prstGeom prst="rect">
            <a:avLst/>
          </a:prstGeom>
          <a:noFill/>
        </p:spPr>
        <p:txBody>
          <a:bodyPr wrap="square" rtlCol="0">
            <a:spAutoFit/>
          </a:bodyPr>
          <a:lstStyle/>
          <a:p>
            <a:pPr algn="just"/>
            <a:r>
              <a:rPr lang="es-MX" sz="1800" dirty="0"/>
              <a:t>En primer lugar se realizó un experimento en condiciones de laboratorio para evaluar el </a:t>
            </a:r>
            <a:r>
              <a:rPr lang="es-ES" sz="1800" b="1" dirty="0">
                <a:effectLst/>
                <a:latin typeface="Times New Roman" panose="02020603050405020304" pitchFamily="18" charset="0"/>
                <a:ea typeface="Calibri" panose="020F0502020204030204" pitchFamily="34" charset="0"/>
              </a:rPr>
              <a:t>efecto de dos extractos de Spirulina en la germinación y el crecimiento inicial de plántulas de maíz sometidas a déficit hídrico simulado con PEG 6000</a:t>
            </a:r>
            <a:r>
              <a:rPr lang="es-MX" sz="1800" dirty="0"/>
              <a:t>, así como, un experimento en condiciones semicontroladas y  otro en condiciones de campo en los que se utilizaron varios bioestimulantes (extracto de Sargazo de algas marinas al 2% y de Spirulina 20 </a:t>
            </a:r>
            <a:r>
              <a:rPr lang="es-ES" sz="2000" dirty="0">
                <a:effectLst/>
                <a:latin typeface="Times New Roman" panose="02020603050405020304" pitchFamily="18" charset="0"/>
                <a:ea typeface="Times New Roman" panose="02020603050405020304" pitchFamily="18" charset="0"/>
              </a:rPr>
              <a:t>mg ha</a:t>
            </a:r>
            <a:r>
              <a:rPr lang="es-ES" sz="2000" baseline="30000" dirty="0">
                <a:effectLst/>
                <a:latin typeface="Times New Roman" panose="02020603050405020304" pitchFamily="18" charset="0"/>
                <a:ea typeface="Times New Roman" panose="02020603050405020304" pitchFamily="18" charset="0"/>
              </a:rPr>
              <a:t>-1</a:t>
            </a:r>
            <a:r>
              <a:rPr lang="es-MX" sz="1800" dirty="0"/>
              <a:t>,  Pectimorf y Quitomax a 200 </a:t>
            </a:r>
            <a:r>
              <a:rPr lang="es-ES" sz="2000" dirty="0">
                <a:effectLst/>
                <a:latin typeface="Times New Roman" panose="02020603050405020304" pitchFamily="18" charset="0"/>
                <a:ea typeface="Times New Roman" panose="02020603050405020304" pitchFamily="18" charset="0"/>
              </a:rPr>
              <a:t>mg ha</a:t>
            </a:r>
            <a:r>
              <a:rPr lang="es-ES" sz="2000" baseline="30000" dirty="0">
                <a:effectLst/>
                <a:latin typeface="Times New Roman" panose="02020603050405020304" pitchFamily="18" charset="0"/>
                <a:ea typeface="Times New Roman" panose="02020603050405020304" pitchFamily="18" charset="0"/>
              </a:rPr>
              <a:t>-1 </a:t>
            </a:r>
            <a:r>
              <a:rPr lang="es-MX" sz="1800" dirty="0"/>
              <a:t>aplicados al inicio de la floración y de llenado de grano), el  riego se suspendió  en la etapa de llenado del grano. </a:t>
            </a:r>
          </a:p>
          <a:p>
            <a:pPr algn="just"/>
            <a:endParaRPr lang="es-MX" sz="1800" dirty="0"/>
          </a:p>
          <a:p>
            <a:pPr algn="just"/>
            <a:r>
              <a:rPr lang="es-MX" sz="1800" dirty="0"/>
              <a:t>Las evaluaciones realizadas fueron:</a:t>
            </a:r>
          </a:p>
          <a:p>
            <a:pPr algn="just"/>
            <a:r>
              <a:rPr lang="es-MX" sz="1800" dirty="0"/>
              <a:t>En el primer experimento:</a:t>
            </a:r>
          </a:p>
          <a:p>
            <a:pPr marL="285750" indent="-285750" algn="just">
              <a:buFont typeface="Wingdings" panose="05000000000000000000" pitchFamily="2" charset="2"/>
              <a:buChar char="§"/>
            </a:pPr>
            <a:r>
              <a:rPr lang="es-MX" sz="1800" dirty="0"/>
              <a:t>Dinámica de germinación.</a:t>
            </a:r>
          </a:p>
          <a:p>
            <a:pPr marL="285750" indent="-285750" algn="just">
              <a:buFont typeface="Wingdings" panose="05000000000000000000" pitchFamily="2" charset="2"/>
              <a:buChar char="§"/>
            </a:pPr>
            <a:r>
              <a:rPr lang="es-ES" sz="1800" dirty="0">
                <a:effectLst/>
                <a:latin typeface="Times New Roman" panose="02020603050405020304" pitchFamily="18" charset="0"/>
                <a:ea typeface="Calibri" panose="020F0502020204030204" pitchFamily="34" charset="0"/>
              </a:rPr>
              <a:t>Porcentaje final de germinación. </a:t>
            </a:r>
          </a:p>
          <a:p>
            <a:pPr marL="285750" indent="-285750" algn="just">
              <a:buFont typeface="Wingdings" panose="05000000000000000000" pitchFamily="2" charset="2"/>
              <a:buChar char="§"/>
            </a:pPr>
            <a:r>
              <a:rPr lang="es-ES" sz="1800" dirty="0">
                <a:effectLst/>
                <a:latin typeface="Times New Roman" panose="02020603050405020304" pitchFamily="18" charset="0"/>
                <a:ea typeface="Calibri" panose="020F0502020204030204" pitchFamily="34" charset="0"/>
              </a:rPr>
              <a:t>Velocidad de germinación </a:t>
            </a:r>
          </a:p>
          <a:p>
            <a:pPr marL="285750" indent="-285750" algn="just">
              <a:buFont typeface="Wingdings" panose="05000000000000000000" pitchFamily="2" charset="2"/>
              <a:buChar char="§"/>
            </a:pPr>
            <a:r>
              <a:rPr lang="es-ES" sz="1800" dirty="0">
                <a:effectLst/>
                <a:latin typeface="Times New Roman" panose="02020603050405020304" pitchFamily="18" charset="0"/>
                <a:ea typeface="Calibri" panose="020F0502020204030204" pitchFamily="34" charset="0"/>
              </a:rPr>
              <a:t>Tiempo medio de germinación.</a:t>
            </a:r>
          </a:p>
          <a:p>
            <a:pPr marL="285750" indent="-285750" algn="just">
              <a:buFont typeface="Wingdings" panose="05000000000000000000" pitchFamily="2" charset="2"/>
              <a:buChar char="§"/>
            </a:pPr>
            <a:r>
              <a:rPr lang="es-ES" sz="1800" dirty="0">
                <a:effectLst/>
                <a:latin typeface="Times New Roman" panose="02020603050405020304" pitchFamily="18" charset="0"/>
                <a:ea typeface="Calibri" panose="020F0502020204030204" pitchFamily="34" charset="0"/>
              </a:rPr>
              <a:t>Tasa de germinación</a:t>
            </a:r>
            <a:endParaRPr lang="es-MX" sz="1800" dirty="0"/>
          </a:p>
          <a:p>
            <a:r>
              <a:rPr lang="es-MX" sz="1800" dirty="0"/>
              <a:t>En los otros experimentos se evaluaron:</a:t>
            </a:r>
          </a:p>
          <a:p>
            <a:pPr marL="285750" indent="-285750">
              <a:buFont typeface="Wingdings" panose="05000000000000000000" pitchFamily="2" charset="2"/>
              <a:buChar char="Ø"/>
            </a:pPr>
            <a:r>
              <a:rPr lang="es-MX" sz="1800" dirty="0"/>
              <a:t>H</a:t>
            </a:r>
            <a:r>
              <a:rPr lang="es-CU" sz="1800" dirty="0" err="1"/>
              <a:t>umedad</a:t>
            </a:r>
            <a:r>
              <a:rPr lang="es-CU" sz="1800" dirty="0"/>
              <a:t> del suelo</a:t>
            </a:r>
          </a:p>
          <a:p>
            <a:pPr marL="285750" indent="-285750">
              <a:buFont typeface="Wingdings" panose="05000000000000000000" pitchFamily="2" charset="2"/>
              <a:buChar char="Ø"/>
            </a:pPr>
            <a:r>
              <a:rPr lang="es-CU" sz="1800" dirty="0"/>
              <a:t>El crecimiento (longitud y diámetro de los tallos, masa seca de hojas y tallos y superficie foliar)</a:t>
            </a:r>
          </a:p>
          <a:p>
            <a:pPr marL="285750" indent="-285750">
              <a:buFont typeface="Wingdings" panose="05000000000000000000" pitchFamily="2" charset="2"/>
              <a:buChar char="Ø"/>
            </a:pPr>
            <a:r>
              <a:rPr lang="es-MX" sz="1800" dirty="0"/>
              <a:t>Contenido relativo de clorofilas</a:t>
            </a:r>
          </a:p>
          <a:p>
            <a:pPr marL="285750" indent="-285750" algn="just">
              <a:buFont typeface="Wingdings" panose="05000000000000000000" pitchFamily="2" charset="2"/>
              <a:buChar char="Ø"/>
            </a:pPr>
            <a:r>
              <a:rPr lang="es-MX" sz="1800" dirty="0"/>
              <a:t>El rendimiento y sus componentes (número de hilera de granos por mazorca, numero de granos por hileras, masa de 100 granos y rendimiento</a:t>
            </a:r>
            <a:endParaRPr lang="es-CU" dirty="0"/>
          </a:p>
        </p:txBody>
      </p:sp>
    </p:spTree>
    <p:extLst>
      <p:ext uri="{BB962C8B-B14F-4D97-AF65-F5344CB8AC3E}">
        <p14:creationId xmlns:p14="http://schemas.microsoft.com/office/powerpoint/2010/main" val="3149839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8947263-CBE8-460E-9546-FF5320AFE866}"/>
              </a:ext>
            </a:extLst>
          </p:cNvPr>
          <p:cNvSpPr txBox="1"/>
          <p:nvPr/>
        </p:nvSpPr>
        <p:spPr>
          <a:xfrm>
            <a:off x="524933" y="355600"/>
            <a:ext cx="3742267" cy="369332"/>
          </a:xfrm>
          <a:prstGeom prst="rect">
            <a:avLst/>
          </a:prstGeom>
          <a:noFill/>
        </p:spPr>
        <p:txBody>
          <a:bodyPr wrap="square" rtlCol="0">
            <a:spAutoFit/>
          </a:bodyPr>
          <a:lstStyle/>
          <a:p>
            <a:r>
              <a:rPr lang="es-MX" dirty="0"/>
              <a:t>Resultados primer experimento</a:t>
            </a:r>
            <a:endParaRPr lang="es-CU" dirty="0"/>
          </a:p>
        </p:txBody>
      </p:sp>
      <p:pic>
        <p:nvPicPr>
          <p:cNvPr id="3" name="Imagen 2">
            <a:extLst>
              <a:ext uri="{FF2B5EF4-FFF2-40B4-BE49-F238E27FC236}">
                <a16:creationId xmlns:a16="http://schemas.microsoft.com/office/drawing/2014/main" id="{78A5A139-F8A8-41AC-8FA5-5C51CBDA843A}"/>
              </a:ext>
            </a:extLst>
          </p:cNvPr>
          <p:cNvPicPr>
            <a:picLocks noChangeAspect="1"/>
          </p:cNvPicPr>
          <p:nvPr/>
        </p:nvPicPr>
        <p:blipFill>
          <a:blip r:embed="rId2"/>
          <a:srcRect/>
          <a:stretch>
            <a:fillRect/>
          </a:stretch>
        </p:blipFill>
        <p:spPr>
          <a:xfrm>
            <a:off x="176742" y="888048"/>
            <a:ext cx="4302126" cy="1633100"/>
          </a:xfrm>
          <a:prstGeom prst="rect">
            <a:avLst/>
          </a:prstGeom>
          <a:noFill/>
          <a:ln w="9525">
            <a:noFill/>
            <a:miter lim="800000"/>
            <a:headEnd/>
            <a:tailEnd/>
          </a:ln>
        </p:spPr>
      </p:pic>
      <p:graphicFrame>
        <p:nvGraphicFramePr>
          <p:cNvPr id="4" name="Tabla 3">
            <a:extLst>
              <a:ext uri="{FF2B5EF4-FFF2-40B4-BE49-F238E27FC236}">
                <a16:creationId xmlns:a16="http://schemas.microsoft.com/office/drawing/2014/main" id="{23C13C53-7B8A-44EB-B6C1-91419C3CF80E}"/>
              </a:ext>
            </a:extLst>
          </p:cNvPr>
          <p:cNvGraphicFramePr>
            <a:graphicFrameLocks noGrp="1"/>
          </p:cNvGraphicFramePr>
          <p:nvPr>
            <p:extLst>
              <p:ext uri="{D42A27DB-BD31-4B8C-83A1-F6EECF244321}">
                <p14:modId xmlns:p14="http://schemas.microsoft.com/office/powerpoint/2010/main" val="441018823"/>
              </p:ext>
            </p:extLst>
          </p:nvPr>
        </p:nvGraphicFramePr>
        <p:xfrm>
          <a:off x="5260022" y="475137"/>
          <a:ext cx="6142355" cy="2174876"/>
        </p:xfrm>
        <a:graphic>
          <a:graphicData uri="http://schemas.openxmlformats.org/drawingml/2006/table">
            <a:tbl>
              <a:tblPr firstRow="1" firstCol="1" bandRow="1">
                <a:tableStyleId>{5C22544A-7EE6-4342-B048-85BDC9FD1C3A}</a:tableStyleId>
              </a:tblPr>
              <a:tblGrid>
                <a:gridCol w="1052746">
                  <a:extLst>
                    <a:ext uri="{9D8B030D-6E8A-4147-A177-3AD203B41FA5}">
                      <a16:colId xmlns:a16="http://schemas.microsoft.com/office/drawing/2014/main" val="556645101"/>
                    </a:ext>
                  </a:extLst>
                </a:gridCol>
                <a:gridCol w="848371">
                  <a:extLst>
                    <a:ext uri="{9D8B030D-6E8A-4147-A177-3AD203B41FA5}">
                      <a16:colId xmlns:a16="http://schemas.microsoft.com/office/drawing/2014/main" val="846263341"/>
                    </a:ext>
                  </a:extLst>
                </a:gridCol>
                <a:gridCol w="848371">
                  <a:extLst>
                    <a:ext uri="{9D8B030D-6E8A-4147-A177-3AD203B41FA5}">
                      <a16:colId xmlns:a16="http://schemas.microsoft.com/office/drawing/2014/main" val="3445683181"/>
                    </a:ext>
                  </a:extLst>
                </a:gridCol>
                <a:gridCol w="848371">
                  <a:extLst>
                    <a:ext uri="{9D8B030D-6E8A-4147-A177-3AD203B41FA5}">
                      <a16:colId xmlns:a16="http://schemas.microsoft.com/office/drawing/2014/main" val="745727897"/>
                    </a:ext>
                  </a:extLst>
                </a:gridCol>
                <a:gridCol w="847754">
                  <a:extLst>
                    <a:ext uri="{9D8B030D-6E8A-4147-A177-3AD203B41FA5}">
                      <a16:colId xmlns:a16="http://schemas.microsoft.com/office/drawing/2014/main" val="12752614"/>
                    </a:ext>
                  </a:extLst>
                </a:gridCol>
                <a:gridCol w="848371">
                  <a:extLst>
                    <a:ext uri="{9D8B030D-6E8A-4147-A177-3AD203B41FA5}">
                      <a16:colId xmlns:a16="http://schemas.microsoft.com/office/drawing/2014/main" val="1681045414"/>
                    </a:ext>
                  </a:extLst>
                </a:gridCol>
                <a:gridCol w="848371">
                  <a:extLst>
                    <a:ext uri="{9D8B030D-6E8A-4147-A177-3AD203B41FA5}">
                      <a16:colId xmlns:a16="http://schemas.microsoft.com/office/drawing/2014/main" val="1304141480"/>
                    </a:ext>
                  </a:extLst>
                </a:gridCol>
              </a:tblGrid>
              <a:tr h="336550">
                <a:tc rowSpan="2">
                  <a:txBody>
                    <a:bodyPr/>
                    <a:lstStyle/>
                    <a:p>
                      <a:pPr algn="ctr">
                        <a:lnSpc>
                          <a:spcPct val="107000"/>
                        </a:lnSpc>
                        <a:spcAft>
                          <a:spcPts val="800"/>
                        </a:spcAft>
                      </a:pPr>
                      <a:r>
                        <a:rPr lang="es-ES" sz="1100" dirty="0">
                          <a:effectLst/>
                        </a:rPr>
                        <a:t>Tratamientos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spcAft>
                          <a:spcPts val="800"/>
                        </a:spcAft>
                      </a:pPr>
                      <a:r>
                        <a:rPr lang="es-ES" sz="1100" dirty="0">
                          <a:effectLst/>
                        </a:rPr>
                        <a:t>Longitud del vástago (cm)</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CU"/>
                    </a:p>
                  </a:txBody>
                  <a:tcPr/>
                </a:tc>
                <a:tc gridSpan="2">
                  <a:txBody>
                    <a:bodyPr/>
                    <a:lstStyle/>
                    <a:p>
                      <a:pPr algn="ctr">
                        <a:lnSpc>
                          <a:spcPct val="107000"/>
                        </a:lnSpc>
                        <a:spcAft>
                          <a:spcPts val="800"/>
                        </a:spcAft>
                      </a:pPr>
                      <a:r>
                        <a:rPr lang="es-ES" sz="1100" dirty="0">
                          <a:effectLst/>
                        </a:rPr>
                        <a:t>Longitud de raíces</a:t>
                      </a:r>
                      <a:endParaRPr lang="es-CU" sz="1100" dirty="0">
                        <a:effectLst/>
                      </a:endParaRPr>
                    </a:p>
                    <a:p>
                      <a:pPr algn="ctr">
                        <a:lnSpc>
                          <a:spcPct val="107000"/>
                        </a:lnSpc>
                        <a:spcAft>
                          <a:spcPts val="800"/>
                        </a:spcAft>
                      </a:pPr>
                      <a:r>
                        <a:rPr lang="es-ES" sz="1100" dirty="0">
                          <a:effectLst/>
                        </a:rPr>
                        <a:t> (cm)</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CU"/>
                    </a:p>
                  </a:txBody>
                  <a:tcPr/>
                </a:tc>
                <a:tc gridSpan="2">
                  <a:txBody>
                    <a:bodyPr/>
                    <a:lstStyle/>
                    <a:p>
                      <a:pPr algn="ctr">
                        <a:lnSpc>
                          <a:spcPct val="107000"/>
                        </a:lnSpc>
                        <a:spcAft>
                          <a:spcPts val="800"/>
                        </a:spcAft>
                      </a:pPr>
                      <a:r>
                        <a:rPr lang="es-ES" sz="1100">
                          <a:effectLst/>
                        </a:rPr>
                        <a:t>Masa seca de las plántulas (mg)</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CU"/>
                    </a:p>
                  </a:txBody>
                  <a:tcPr/>
                </a:tc>
                <a:extLst>
                  <a:ext uri="{0D108BD9-81ED-4DB2-BD59-A6C34878D82A}">
                    <a16:rowId xmlns:a16="http://schemas.microsoft.com/office/drawing/2014/main" val="3229301641"/>
                  </a:ext>
                </a:extLst>
              </a:tr>
              <a:tr h="144145">
                <a:tc vMerge="1">
                  <a:txBody>
                    <a:bodyPr/>
                    <a:lstStyle/>
                    <a:p>
                      <a:endParaRPr lang="es-CU"/>
                    </a:p>
                  </a:txBody>
                  <a:tcPr/>
                </a:tc>
                <a:tc>
                  <a:txBody>
                    <a:bodyPr/>
                    <a:lstStyle/>
                    <a:p>
                      <a:pPr algn="l">
                        <a:lnSpc>
                          <a:spcPct val="107000"/>
                        </a:lnSpc>
                        <a:spcAft>
                          <a:spcPts val="800"/>
                        </a:spcAft>
                      </a:pPr>
                      <a:r>
                        <a:rPr lang="es-ES" sz="1100">
                          <a:effectLst/>
                        </a:rPr>
                        <a:t>Primera repetición</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Segunda repetición</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s-ES" sz="1100">
                          <a:effectLst/>
                        </a:rPr>
                        <a:t>Primera repetición</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Segunda repetición</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s-ES" sz="1100">
                          <a:effectLst/>
                        </a:rPr>
                        <a:t>Primera repetición</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Segunda repetición</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9363060"/>
                  </a:ext>
                </a:extLst>
              </a:tr>
              <a:tr h="144145">
                <a:tc>
                  <a:txBody>
                    <a:bodyPr/>
                    <a:lstStyle/>
                    <a:p>
                      <a:pPr algn="l">
                        <a:lnSpc>
                          <a:spcPct val="107000"/>
                        </a:lnSpc>
                        <a:spcAft>
                          <a:spcPts val="800"/>
                        </a:spcAft>
                      </a:pPr>
                      <a:r>
                        <a:rPr lang="es-ES" sz="1100">
                          <a:effectLst/>
                        </a:rPr>
                        <a:t>Control</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es-ES" sz="1000">
                          <a:effectLst/>
                        </a:rPr>
                        <a:t>     12,0 ± 0,4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9,7 ± 0,4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15,8 ± 0,7</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7,8 ± 0,5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257,8 ± 8,6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262,1 ± 2,6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0401894"/>
                  </a:ext>
                </a:extLst>
              </a:tr>
              <a:tr h="144145">
                <a:tc>
                  <a:txBody>
                    <a:bodyPr/>
                    <a:lstStyle/>
                    <a:p>
                      <a:pPr algn="l">
                        <a:lnSpc>
                          <a:spcPct val="107000"/>
                        </a:lnSpc>
                        <a:spcAft>
                          <a:spcPts val="800"/>
                        </a:spcAft>
                      </a:pPr>
                      <a:r>
                        <a:rPr lang="es-ES" sz="1100">
                          <a:effectLst/>
                        </a:rPr>
                        <a:t>PEG</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4,8 ± 0,2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2,0 ± 0,2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12,5 ± 0,5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8,4 ± 0,5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252,8 ± 5,6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256,3 ± 3,1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0518666"/>
                  </a:ext>
                </a:extLst>
              </a:tr>
              <a:tr h="144145">
                <a:tc>
                  <a:txBody>
                    <a:bodyPr/>
                    <a:lstStyle/>
                    <a:p>
                      <a:pPr algn="l">
                        <a:lnSpc>
                          <a:spcPct val="107000"/>
                        </a:lnSpc>
                        <a:spcAft>
                          <a:spcPts val="800"/>
                        </a:spcAft>
                      </a:pPr>
                      <a:r>
                        <a:rPr lang="es-ES" sz="1100">
                          <a:effectLst/>
                        </a:rPr>
                        <a:t>PEG + 1,0 ESp1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3,6 ± 0,2*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4,8 ± 0,3*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12,1 ± 0,4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10,8 ± 0,7*</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270,0 ± 4,2*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275,8 ± 3,0*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6789963"/>
                  </a:ext>
                </a:extLst>
              </a:tr>
              <a:tr h="144145">
                <a:tc>
                  <a:txBody>
                    <a:bodyPr/>
                    <a:lstStyle/>
                    <a:p>
                      <a:pPr algn="l">
                        <a:lnSpc>
                          <a:spcPct val="107000"/>
                        </a:lnSpc>
                        <a:spcAft>
                          <a:spcPts val="800"/>
                        </a:spcAft>
                      </a:pPr>
                      <a:r>
                        <a:rPr lang="es-ES" sz="1100">
                          <a:effectLst/>
                        </a:rPr>
                        <a:t>PEG + 0,5 ESp1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3,7 ± 0,1*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4,2 ± 0,2*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14,0 ± 0,6*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9,7 ± 0,5*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256,5 ± 6,0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272,8 ± 5,2*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0531012"/>
                  </a:ext>
                </a:extLst>
              </a:tr>
              <a:tr h="144145">
                <a:tc>
                  <a:txBody>
                    <a:bodyPr/>
                    <a:lstStyle/>
                    <a:p>
                      <a:pPr algn="l">
                        <a:lnSpc>
                          <a:spcPct val="107000"/>
                        </a:lnSpc>
                        <a:spcAft>
                          <a:spcPts val="800"/>
                        </a:spcAft>
                      </a:pPr>
                      <a:r>
                        <a:rPr lang="es-ES" sz="1100">
                          <a:effectLst/>
                        </a:rPr>
                        <a:t>PEG + 0,1 ESp1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3,7 ± 0,2*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4,6 ± 0,2*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  9,9 ± 0,4*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10,7 ± 0,5*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301,1 ± 7,8*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310,3 ± 1,3*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0520870"/>
                  </a:ext>
                </a:extLst>
              </a:tr>
              <a:tr h="144145">
                <a:tc>
                  <a:txBody>
                    <a:bodyPr/>
                    <a:lstStyle/>
                    <a:p>
                      <a:pPr algn="l">
                        <a:lnSpc>
                          <a:spcPct val="107000"/>
                        </a:lnSpc>
                        <a:spcAft>
                          <a:spcPts val="800"/>
                        </a:spcAft>
                      </a:pPr>
                      <a:r>
                        <a:rPr lang="es-ES" sz="1100">
                          <a:effectLst/>
                        </a:rPr>
                        <a:t>PEG + 1,0 ESp2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4,9 ± 0,1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4,4 ± 0,1*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12,1 ± 0,6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13,5 ± 0,6*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252,6 ± 8,9</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278,9 ± 1,2*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9814199"/>
                  </a:ext>
                </a:extLst>
              </a:tr>
              <a:tr h="144145">
                <a:tc>
                  <a:txBody>
                    <a:bodyPr/>
                    <a:lstStyle/>
                    <a:p>
                      <a:pPr algn="l">
                        <a:lnSpc>
                          <a:spcPct val="107000"/>
                        </a:lnSpc>
                        <a:spcAft>
                          <a:spcPts val="800"/>
                        </a:spcAft>
                      </a:pPr>
                      <a:r>
                        <a:rPr lang="es-ES" sz="1100">
                          <a:effectLst/>
                        </a:rPr>
                        <a:t>PEG + 0,5 ESp2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4,7 ± 0,1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4,4 ± 3,1*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13,9 ± 0,6*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13,5 ± 0,6*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279,3  ± 6,0*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284,8 ± 3,1*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7970478"/>
                  </a:ext>
                </a:extLst>
              </a:tr>
              <a:tr h="144145">
                <a:tc>
                  <a:txBody>
                    <a:bodyPr/>
                    <a:lstStyle/>
                    <a:p>
                      <a:pPr algn="l">
                        <a:lnSpc>
                          <a:spcPct val="107000"/>
                        </a:lnSpc>
                        <a:spcAft>
                          <a:spcPts val="800"/>
                        </a:spcAft>
                      </a:pPr>
                      <a:r>
                        <a:rPr lang="es-ES" sz="1100">
                          <a:effectLst/>
                        </a:rPr>
                        <a:t>PEG + 0,1 ESp2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5,2 ± 0,1*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3,1 ± 0,2*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15,5 ± 0,6*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8,3 ± 0,6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a:effectLst/>
                        </a:rPr>
                        <a:t>239,0 ± 8,3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rPr>
                        <a:t>240,5 ± 6,2</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4871673"/>
                  </a:ext>
                </a:extLst>
              </a:tr>
            </a:tbl>
          </a:graphicData>
        </a:graphic>
      </p:graphicFrame>
      <p:pic>
        <p:nvPicPr>
          <p:cNvPr id="5" name="Imagen 4">
            <a:extLst>
              <a:ext uri="{FF2B5EF4-FFF2-40B4-BE49-F238E27FC236}">
                <a16:creationId xmlns:a16="http://schemas.microsoft.com/office/drawing/2014/main" id="{0D319087-5A5E-4F68-9936-DD0D5BC83EFA}"/>
              </a:ext>
            </a:extLst>
          </p:cNvPr>
          <p:cNvPicPr>
            <a:picLocks noChangeAspect="1"/>
          </p:cNvPicPr>
          <p:nvPr/>
        </p:nvPicPr>
        <p:blipFill>
          <a:blip r:embed="rId3"/>
          <a:srcRect/>
          <a:stretch>
            <a:fillRect/>
          </a:stretch>
        </p:blipFill>
        <p:spPr>
          <a:xfrm>
            <a:off x="624417" y="2684264"/>
            <a:ext cx="2882900" cy="2203450"/>
          </a:xfrm>
          <a:prstGeom prst="rect">
            <a:avLst/>
          </a:prstGeom>
          <a:noFill/>
          <a:ln w="9525">
            <a:noFill/>
            <a:miter lim="800000"/>
            <a:headEnd/>
            <a:tailEnd/>
          </a:ln>
        </p:spPr>
      </p:pic>
      <p:pic>
        <p:nvPicPr>
          <p:cNvPr id="6" name="Imagen 5">
            <a:extLst>
              <a:ext uri="{FF2B5EF4-FFF2-40B4-BE49-F238E27FC236}">
                <a16:creationId xmlns:a16="http://schemas.microsoft.com/office/drawing/2014/main" id="{3AE15152-812B-44D2-ABA0-ABB702BC3A7B}"/>
              </a:ext>
            </a:extLst>
          </p:cNvPr>
          <p:cNvPicPr>
            <a:picLocks noChangeAspect="1"/>
          </p:cNvPicPr>
          <p:nvPr/>
        </p:nvPicPr>
        <p:blipFill>
          <a:blip r:embed="rId4"/>
          <a:srcRect/>
          <a:stretch>
            <a:fillRect/>
          </a:stretch>
        </p:blipFill>
        <p:spPr>
          <a:xfrm>
            <a:off x="3995102" y="3028793"/>
            <a:ext cx="2529840" cy="3354070"/>
          </a:xfrm>
          <a:prstGeom prst="rect">
            <a:avLst/>
          </a:prstGeom>
          <a:noFill/>
          <a:ln w="9525">
            <a:noFill/>
            <a:miter lim="800000"/>
            <a:headEnd/>
            <a:tailEnd/>
          </a:ln>
        </p:spPr>
      </p:pic>
      <p:sp>
        <p:nvSpPr>
          <p:cNvPr id="7" name="CuadroTexto 6">
            <a:extLst>
              <a:ext uri="{FF2B5EF4-FFF2-40B4-BE49-F238E27FC236}">
                <a16:creationId xmlns:a16="http://schemas.microsoft.com/office/drawing/2014/main" id="{6342C69A-C95F-4B05-8D1A-63ABF42F6870}"/>
              </a:ext>
            </a:extLst>
          </p:cNvPr>
          <p:cNvSpPr txBox="1"/>
          <p:nvPr/>
        </p:nvSpPr>
        <p:spPr>
          <a:xfrm>
            <a:off x="3810000" y="2699002"/>
            <a:ext cx="3064933" cy="400110"/>
          </a:xfrm>
          <a:prstGeom prst="rect">
            <a:avLst/>
          </a:prstGeom>
          <a:noFill/>
        </p:spPr>
        <p:txBody>
          <a:bodyPr wrap="square" rtlCol="0">
            <a:spAutoFit/>
          </a:bodyPr>
          <a:lstStyle/>
          <a:p>
            <a:r>
              <a:rPr lang="es-ES" sz="1000" dirty="0">
                <a:effectLst/>
                <a:latin typeface="Times New Roman" panose="02020603050405020304" pitchFamily="18" charset="0"/>
                <a:ea typeface="Calibri" panose="020F0502020204030204" pitchFamily="34" charset="0"/>
              </a:rPr>
              <a:t>Velocidad de germinación (VG). B. Tiempo medio de germinación (TMG). C. Tasa de germinación (TG).</a:t>
            </a:r>
            <a:endParaRPr lang="es-CU" sz="1000" dirty="0"/>
          </a:p>
        </p:txBody>
      </p:sp>
      <p:sp>
        <p:nvSpPr>
          <p:cNvPr id="9" name="CuadroTexto 8">
            <a:extLst>
              <a:ext uri="{FF2B5EF4-FFF2-40B4-BE49-F238E27FC236}">
                <a16:creationId xmlns:a16="http://schemas.microsoft.com/office/drawing/2014/main" id="{7F714C73-DF07-47B8-9C0B-FD6158E8D8DE}"/>
              </a:ext>
            </a:extLst>
          </p:cNvPr>
          <p:cNvSpPr txBox="1"/>
          <p:nvPr/>
        </p:nvSpPr>
        <p:spPr>
          <a:xfrm>
            <a:off x="6710043" y="3067334"/>
            <a:ext cx="4692333" cy="2985433"/>
          </a:xfrm>
          <a:prstGeom prst="rect">
            <a:avLst/>
          </a:prstGeom>
          <a:noFill/>
        </p:spPr>
        <p:txBody>
          <a:bodyPr wrap="square" rtlCol="0">
            <a:spAutoFit/>
          </a:bodyPr>
          <a:lstStyle/>
          <a:p>
            <a:pPr algn="just"/>
            <a:r>
              <a:rPr lang="es-ES" sz="1000" dirty="0">
                <a:effectLst/>
                <a:latin typeface="Times New Roman" panose="02020603050405020304" pitchFamily="18" charset="0"/>
                <a:ea typeface="Calibri" panose="020F0502020204030204" pitchFamily="34" charset="0"/>
                <a:cs typeface="Times New Roman" panose="02020603050405020304" pitchFamily="18" charset="0"/>
              </a:rPr>
              <a:t>El porcentaje de germinació</a:t>
            </a:r>
            <a:r>
              <a:rPr lang="es-ES" sz="1000" dirty="0">
                <a:latin typeface="Times New Roman" panose="02020603050405020304" pitchFamily="18" charset="0"/>
                <a:ea typeface="Calibri" panose="020F0502020204030204" pitchFamily="34" charset="0"/>
                <a:cs typeface="Times New Roman" panose="02020603050405020304" pitchFamily="18" charset="0"/>
              </a:rPr>
              <a:t>n no se alteró </a:t>
            </a:r>
            <a:r>
              <a:rPr lang="es-ES" sz="1000" dirty="0">
                <a:effectLst/>
                <a:latin typeface="Times New Roman" panose="02020603050405020304" pitchFamily="18" charset="0"/>
                <a:ea typeface="Calibri" panose="020F0502020204030204" pitchFamily="34" charset="0"/>
                <a:cs typeface="Times New Roman" panose="02020603050405020304" pitchFamily="18" charset="0"/>
              </a:rPr>
              <a:t>ni con el PEG, ni con la aplicación de las diferentes concentraciones de los extractos evaluados, en ninguna de las dos repeticiones del experimento.</a:t>
            </a:r>
          </a:p>
          <a:p>
            <a:pPr algn="just"/>
            <a:endParaRPr lang="es-ES" sz="1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s-ES" sz="1000" dirty="0">
                <a:latin typeface="Times New Roman" panose="02020603050405020304" pitchFamily="18" charset="0"/>
                <a:ea typeface="Calibri" panose="020F0502020204030204" pitchFamily="34" charset="0"/>
                <a:cs typeface="Times New Roman" panose="02020603050405020304" pitchFamily="18" charset="0"/>
              </a:rPr>
              <a:t>Los resultados en cuanto a longitud del vástago y de las raíces, así como, la masa seca de las plántulas, mostraron una mayor efectividad en el segundo ensayo, en el que se demostró la potencialidad de este bioestimulante para favorecer el crecimiento de plántulas de maíz en condiciones de estrés hídrico.</a:t>
            </a:r>
          </a:p>
          <a:p>
            <a:pPr algn="just"/>
            <a:endParaRPr lang="es-ES" sz="10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s-ES" sz="1000" dirty="0">
                <a:effectLst/>
                <a:latin typeface="Times New Roman" panose="02020603050405020304" pitchFamily="18" charset="0"/>
                <a:ea typeface="Calibri" panose="020F0502020204030204" pitchFamily="34" charset="0"/>
                <a:cs typeface="Times New Roman" panose="02020603050405020304" pitchFamily="18" charset="0"/>
              </a:rPr>
              <a:t>El estrés hídrico provocó un retraso en la germinación de las semillas, ya que el tratamiento con PEG difirió significativamente del resto de los tratamientos a las 24 y 36h. Después de las 48h no se observaron diferencias significativas en ninguno de los tratamientos evaluados. Las tres concentraciones del ESp2 ensayadas lograron revertir el impacto del déficit hídrico en el retraso de la germinación.</a:t>
            </a:r>
          </a:p>
          <a:p>
            <a:pPr algn="just"/>
            <a:endParaRPr lang="es-ES" sz="1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s-ES" sz="1000" dirty="0">
                <a:effectLst/>
                <a:latin typeface="Times New Roman" panose="02020603050405020304" pitchFamily="18" charset="0"/>
                <a:ea typeface="Calibri" panose="020F0502020204030204" pitchFamily="34" charset="0"/>
                <a:cs typeface="Times New Roman" panose="02020603050405020304" pitchFamily="18" charset="0"/>
              </a:rPr>
              <a:t>El extracto de Spirulina mejoró los índices de germinación, las concentraciones de 1 y 0,1 µL mL</a:t>
            </a:r>
            <a:r>
              <a:rPr lang="es-ES" sz="1000" baseline="30000" dirty="0">
                <a:effectLst/>
                <a:latin typeface="Times New Roman" panose="02020603050405020304" pitchFamily="18" charset="0"/>
                <a:ea typeface="Calibri" panose="020F0502020204030204" pitchFamily="34" charset="0"/>
                <a:cs typeface="Times New Roman" panose="02020603050405020304" pitchFamily="18" charset="0"/>
              </a:rPr>
              <a:t>-1 </a:t>
            </a:r>
            <a:r>
              <a:rPr lang="es-ES" sz="1000" dirty="0">
                <a:effectLst/>
                <a:latin typeface="Times New Roman" panose="02020603050405020304" pitchFamily="18" charset="0"/>
                <a:ea typeface="Calibri" panose="020F0502020204030204" pitchFamily="34" charset="0"/>
                <a:cs typeface="Times New Roman" panose="02020603050405020304" pitchFamily="18" charset="0"/>
              </a:rPr>
              <a:t>aumentaron la velocidad y la tasa de germinación, así como, disminuyeron el tiempo medio de germinación </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0910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5B96EA2-B198-473B-9141-446002970AD6}"/>
              </a:ext>
            </a:extLst>
          </p:cNvPr>
          <p:cNvSpPr txBox="1"/>
          <p:nvPr/>
        </p:nvSpPr>
        <p:spPr>
          <a:xfrm>
            <a:off x="635000" y="287867"/>
            <a:ext cx="3412067" cy="369332"/>
          </a:xfrm>
          <a:prstGeom prst="rect">
            <a:avLst/>
          </a:prstGeom>
          <a:noFill/>
        </p:spPr>
        <p:txBody>
          <a:bodyPr wrap="square" rtlCol="0">
            <a:spAutoFit/>
          </a:bodyPr>
          <a:lstStyle/>
          <a:p>
            <a:r>
              <a:rPr lang="es-MX" dirty="0"/>
              <a:t>Condiciones semicontroladas</a:t>
            </a:r>
            <a:endParaRPr lang="es-CU" dirty="0"/>
          </a:p>
        </p:txBody>
      </p:sp>
      <p:sp>
        <p:nvSpPr>
          <p:cNvPr id="3" name="Rectangle 2">
            <a:extLst>
              <a:ext uri="{FF2B5EF4-FFF2-40B4-BE49-F238E27FC236}">
                <a16:creationId xmlns:a16="http://schemas.microsoft.com/office/drawing/2014/main" id="{0AFF02B9-3880-4939-A415-C4BB00CC16D9}"/>
              </a:ext>
            </a:extLst>
          </p:cNvPr>
          <p:cNvSpPr>
            <a:spLocks noChangeArrowheads="1"/>
          </p:cNvSpPr>
          <p:nvPr/>
        </p:nvSpPr>
        <p:spPr bwMode="auto">
          <a:xfrm>
            <a:off x="1830784" y="0"/>
            <a:ext cx="8275962" cy="29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4" name="Objeto 3">
            <a:extLst>
              <a:ext uri="{FF2B5EF4-FFF2-40B4-BE49-F238E27FC236}">
                <a16:creationId xmlns:a16="http://schemas.microsoft.com/office/drawing/2014/main" id="{C3ABB75B-92F5-46BD-9AE9-9091E7A34F7A}"/>
              </a:ext>
            </a:extLst>
          </p:cNvPr>
          <p:cNvGraphicFramePr>
            <a:graphicFrameLocks noChangeAspect="1"/>
          </p:cNvGraphicFramePr>
          <p:nvPr>
            <p:extLst>
              <p:ext uri="{D42A27DB-BD31-4B8C-83A1-F6EECF244321}">
                <p14:modId xmlns:p14="http://schemas.microsoft.com/office/powerpoint/2010/main" val="791599072"/>
              </p:ext>
            </p:extLst>
          </p:nvPr>
        </p:nvGraphicFramePr>
        <p:xfrm>
          <a:off x="567814" y="657199"/>
          <a:ext cx="3868719" cy="2845248"/>
        </p:xfrm>
        <a:graphic>
          <a:graphicData uri="http://schemas.openxmlformats.org/presentationml/2006/ole">
            <mc:AlternateContent xmlns:mc="http://schemas.openxmlformats.org/markup-compatibility/2006">
              <mc:Choice xmlns:v="urn:schemas-microsoft-com:vml" Requires="v">
                <p:oleObj spid="_x0000_s8239" name="SPW 11.0 Graph" r:id="rId3" imgW="6782956" imgH="4985106" progId="SigmaPlotGraphicObject.10">
                  <p:embed/>
                </p:oleObj>
              </mc:Choice>
              <mc:Fallback>
                <p:oleObj name="SPW 11.0 Graph" r:id="rId3" imgW="6782956" imgH="4985106" progId="SigmaPlotGraphicObject.10">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814" y="657199"/>
                        <a:ext cx="3868719" cy="2845248"/>
                      </a:xfrm>
                      <a:prstGeom prst="rect">
                        <a:avLst/>
                      </a:prstGeom>
                      <a:noFill/>
                    </p:spPr>
                  </p:pic>
                </p:oleObj>
              </mc:Fallback>
            </mc:AlternateContent>
          </a:graphicData>
        </a:graphic>
      </p:graphicFrame>
      <p:sp>
        <p:nvSpPr>
          <p:cNvPr id="5" name="Rectangle 4">
            <a:extLst>
              <a:ext uri="{FF2B5EF4-FFF2-40B4-BE49-F238E27FC236}">
                <a16:creationId xmlns:a16="http://schemas.microsoft.com/office/drawing/2014/main" id="{C06449BC-88D1-47E6-9C47-E03DC7EA8181}"/>
              </a:ext>
            </a:extLst>
          </p:cNvPr>
          <p:cNvSpPr>
            <a:spLocks noChangeArrowheads="1"/>
          </p:cNvSpPr>
          <p:nvPr/>
        </p:nvSpPr>
        <p:spPr bwMode="auto">
          <a:xfrm>
            <a:off x="5030844" y="444254"/>
            <a:ext cx="6720682" cy="53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6" name="Objeto 5">
            <a:extLst>
              <a:ext uri="{FF2B5EF4-FFF2-40B4-BE49-F238E27FC236}">
                <a16:creationId xmlns:a16="http://schemas.microsoft.com/office/drawing/2014/main" id="{EFFBBB8E-AB07-442D-8587-C02F1AB62A64}"/>
              </a:ext>
            </a:extLst>
          </p:cNvPr>
          <p:cNvGraphicFramePr>
            <a:graphicFrameLocks noChangeAspect="1"/>
          </p:cNvGraphicFramePr>
          <p:nvPr>
            <p:extLst>
              <p:ext uri="{D42A27DB-BD31-4B8C-83A1-F6EECF244321}">
                <p14:modId xmlns:p14="http://schemas.microsoft.com/office/powerpoint/2010/main" val="39528234"/>
              </p:ext>
            </p:extLst>
          </p:nvPr>
        </p:nvGraphicFramePr>
        <p:xfrm>
          <a:off x="8367584" y="657199"/>
          <a:ext cx="3478323" cy="3607377"/>
        </p:xfrm>
        <a:graphic>
          <a:graphicData uri="http://schemas.openxmlformats.org/presentationml/2006/ole">
            <mc:AlternateContent xmlns:mc="http://schemas.openxmlformats.org/markup-compatibility/2006">
              <mc:Choice xmlns:v="urn:schemas-microsoft-com:vml" Requires="v">
                <p:oleObj spid="_x0000_s8240" name="SPW 11.0 Graph" r:id="rId5" imgW="6431490" imgH="6667612" progId="SigmaPlotGraphicObject.10">
                  <p:embed/>
                </p:oleObj>
              </mc:Choice>
              <mc:Fallback>
                <p:oleObj name="SPW 11.0 Graph" r:id="rId5" imgW="6431490" imgH="6667612" progId="SigmaPlotGraphicObject.10">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67584" y="657199"/>
                        <a:ext cx="3478323" cy="3607377"/>
                      </a:xfrm>
                      <a:prstGeom prst="rect">
                        <a:avLst/>
                      </a:prstGeom>
                      <a:noFill/>
                    </p:spPr>
                  </p:pic>
                </p:oleObj>
              </mc:Fallback>
            </mc:AlternateContent>
          </a:graphicData>
        </a:graphic>
      </p:graphicFrame>
      <p:graphicFrame>
        <p:nvGraphicFramePr>
          <p:cNvPr id="7" name="Tabla 6">
            <a:extLst>
              <a:ext uri="{FF2B5EF4-FFF2-40B4-BE49-F238E27FC236}">
                <a16:creationId xmlns:a16="http://schemas.microsoft.com/office/drawing/2014/main" id="{CAFF8E89-23F6-487D-9BF9-12D9ADE30812}"/>
              </a:ext>
            </a:extLst>
          </p:cNvPr>
          <p:cNvGraphicFramePr>
            <a:graphicFrameLocks noGrp="1"/>
          </p:cNvGraphicFramePr>
          <p:nvPr>
            <p:extLst>
              <p:ext uri="{D42A27DB-BD31-4B8C-83A1-F6EECF244321}">
                <p14:modId xmlns:p14="http://schemas.microsoft.com/office/powerpoint/2010/main" val="1752468097"/>
              </p:ext>
            </p:extLst>
          </p:nvPr>
        </p:nvGraphicFramePr>
        <p:xfrm>
          <a:off x="1897803" y="3795015"/>
          <a:ext cx="5788660" cy="2888838"/>
        </p:xfrm>
        <a:graphic>
          <a:graphicData uri="http://schemas.openxmlformats.org/drawingml/2006/table">
            <a:tbl>
              <a:tblPr firstRow="1" firstCol="1" bandRow="1">
                <a:tableStyleId>{5C22544A-7EE6-4342-B048-85BDC9FD1C3A}</a:tableStyleId>
              </a:tblPr>
              <a:tblGrid>
                <a:gridCol w="2047664">
                  <a:extLst>
                    <a:ext uri="{9D8B030D-6E8A-4147-A177-3AD203B41FA5}">
                      <a16:colId xmlns:a16="http://schemas.microsoft.com/office/drawing/2014/main" val="3204199114"/>
                    </a:ext>
                  </a:extLst>
                </a:gridCol>
                <a:gridCol w="702733">
                  <a:extLst>
                    <a:ext uri="{9D8B030D-6E8A-4147-A177-3AD203B41FA5}">
                      <a16:colId xmlns:a16="http://schemas.microsoft.com/office/drawing/2014/main" val="2602605740"/>
                    </a:ext>
                  </a:extLst>
                </a:gridCol>
                <a:gridCol w="584200">
                  <a:extLst>
                    <a:ext uri="{9D8B030D-6E8A-4147-A177-3AD203B41FA5}">
                      <a16:colId xmlns:a16="http://schemas.microsoft.com/office/drawing/2014/main" val="2848696605"/>
                    </a:ext>
                  </a:extLst>
                </a:gridCol>
                <a:gridCol w="770467">
                  <a:extLst>
                    <a:ext uri="{9D8B030D-6E8A-4147-A177-3AD203B41FA5}">
                      <a16:colId xmlns:a16="http://schemas.microsoft.com/office/drawing/2014/main" val="3876602613"/>
                    </a:ext>
                  </a:extLst>
                </a:gridCol>
                <a:gridCol w="825570">
                  <a:extLst>
                    <a:ext uri="{9D8B030D-6E8A-4147-A177-3AD203B41FA5}">
                      <a16:colId xmlns:a16="http://schemas.microsoft.com/office/drawing/2014/main" val="740064608"/>
                    </a:ext>
                  </a:extLst>
                </a:gridCol>
                <a:gridCol w="858026">
                  <a:extLst>
                    <a:ext uri="{9D8B030D-6E8A-4147-A177-3AD203B41FA5}">
                      <a16:colId xmlns:a16="http://schemas.microsoft.com/office/drawing/2014/main" val="1449234889"/>
                    </a:ext>
                  </a:extLst>
                </a:gridCol>
              </a:tblGrid>
              <a:tr h="593310">
                <a:tc>
                  <a:txBody>
                    <a:bodyPr/>
                    <a:lstStyle/>
                    <a:p>
                      <a:pPr algn="ctr">
                        <a:lnSpc>
                          <a:spcPct val="107000"/>
                        </a:lnSpc>
                        <a:spcAft>
                          <a:spcPts val="800"/>
                        </a:spcAft>
                      </a:pPr>
                      <a:r>
                        <a:rPr lang="es-ES" sz="1100" dirty="0">
                          <a:effectLst/>
                        </a:rPr>
                        <a:t>Tratamientos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Número de hileras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Granos por hilera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Granos por mazorca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Masa de 100 granos (g)</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100">
                          <a:effectLst/>
                        </a:rPr>
                        <a:t>Rendimiento por planta (g)</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4649291"/>
                  </a:ext>
                </a:extLst>
              </a:tr>
              <a:tr h="206217">
                <a:tc>
                  <a:txBody>
                    <a:bodyPr/>
                    <a:lstStyle/>
                    <a:p>
                      <a:pPr algn="l">
                        <a:lnSpc>
                          <a:spcPct val="107000"/>
                        </a:lnSpc>
                        <a:spcAft>
                          <a:spcPts val="800"/>
                        </a:spcAft>
                      </a:pPr>
                      <a:r>
                        <a:rPr lang="es-CU" sz="1100" dirty="0">
                          <a:effectLst/>
                        </a:rPr>
                        <a:t>Sin suspensión del riego y sin bioestimulantes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13.88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25.18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349.50</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18.79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65.67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91857163"/>
                  </a:ext>
                </a:extLst>
              </a:tr>
              <a:tr h="190500">
                <a:tc>
                  <a:txBody>
                    <a:bodyPr/>
                    <a:lstStyle/>
                    <a:p>
                      <a:pPr algn="l">
                        <a:lnSpc>
                          <a:spcPct val="107000"/>
                        </a:lnSpc>
                        <a:spcAft>
                          <a:spcPts val="800"/>
                        </a:spcAft>
                      </a:pPr>
                      <a:r>
                        <a:rPr lang="es-ES" sz="1100" dirty="0">
                          <a:effectLst/>
                        </a:rPr>
                        <a:t>Con suspensión del riego y con Pectimorf</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14.00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23.95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335.30</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18.34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61.49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85088629"/>
                  </a:ext>
                </a:extLst>
              </a:tr>
              <a:tr h="190500">
                <a:tc>
                  <a:txBody>
                    <a:bodyPr/>
                    <a:lstStyle/>
                    <a:p>
                      <a:pPr algn="l">
                        <a:lnSpc>
                          <a:spcPct val="107000"/>
                        </a:lnSpc>
                        <a:spcAft>
                          <a:spcPts val="800"/>
                        </a:spcAft>
                      </a:pPr>
                      <a:r>
                        <a:rPr lang="es-ES" sz="1100" dirty="0">
                          <a:effectLst/>
                        </a:rPr>
                        <a:t>Con suspensión del riego y con Quitomax</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13.78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24.88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342.85</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18.38 ab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63.02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41643047"/>
                  </a:ext>
                </a:extLst>
              </a:tr>
              <a:tr h="198490">
                <a:tc>
                  <a:txBody>
                    <a:bodyPr/>
                    <a:lstStyle/>
                    <a:p>
                      <a:pPr algn="l">
                        <a:lnSpc>
                          <a:spcPct val="107000"/>
                        </a:lnSpc>
                        <a:spcAft>
                          <a:spcPts val="800"/>
                        </a:spcAft>
                      </a:pPr>
                      <a:r>
                        <a:rPr lang="es-ES" sz="1100" dirty="0">
                          <a:effectLst/>
                        </a:rPr>
                        <a:t>Con suspensión del riego y con Sargazo</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13.68 ab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24.95</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341.32</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17.96 </a:t>
                      </a:r>
                      <a:r>
                        <a:rPr lang="es-ES" sz="1100" dirty="0" err="1">
                          <a:effectLst/>
                        </a:rPr>
                        <a:t>bc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61.30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52158811"/>
                  </a:ext>
                </a:extLst>
              </a:tr>
              <a:tr h="190500">
                <a:tc>
                  <a:txBody>
                    <a:bodyPr/>
                    <a:lstStyle/>
                    <a:p>
                      <a:pPr algn="l">
                        <a:lnSpc>
                          <a:spcPct val="107000"/>
                        </a:lnSpc>
                        <a:spcAft>
                          <a:spcPts val="800"/>
                        </a:spcAft>
                      </a:pPr>
                      <a:r>
                        <a:rPr lang="es-ES" sz="1100" dirty="0">
                          <a:effectLst/>
                        </a:rPr>
                        <a:t>Con suspensión del riego y con Spirulina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14.05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24.23</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340.43</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a:effectLst/>
                        </a:rPr>
                        <a:t>17.90 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60.93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33340009"/>
                  </a:ext>
                </a:extLst>
              </a:tr>
              <a:tr h="190500">
                <a:tc>
                  <a:txBody>
                    <a:bodyPr/>
                    <a:lstStyle/>
                    <a:p>
                      <a:pPr algn="l">
                        <a:lnSpc>
                          <a:spcPct val="107000"/>
                        </a:lnSpc>
                        <a:spcAft>
                          <a:spcPts val="800"/>
                        </a:spcAft>
                      </a:pPr>
                      <a:r>
                        <a:rPr lang="es-ES" sz="1100" dirty="0">
                          <a:effectLst/>
                        </a:rPr>
                        <a:t>Con suspensión del riego y sin biofertilizantes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13.40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24.37</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323.48</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16.17 d</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52.80 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91415854"/>
                  </a:ext>
                </a:extLst>
              </a:tr>
              <a:tr h="190500">
                <a:tc>
                  <a:txBody>
                    <a:bodyPr/>
                    <a:lstStyle/>
                    <a:p>
                      <a:pPr algn="ctr">
                        <a:lnSpc>
                          <a:spcPct val="107000"/>
                        </a:lnSpc>
                        <a:spcAft>
                          <a:spcPts val="800"/>
                        </a:spcAft>
                      </a:pPr>
                      <a:r>
                        <a:rPr lang="es-CU" sz="1000">
                          <a:effectLst/>
                        </a:rPr>
                        <a:t>ESႿ</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0.267</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1.042</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10.181</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0.147</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100" dirty="0">
                          <a:effectLst/>
                        </a:rPr>
                        <a:t>1.839</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14547301"/>
                  </a:ext>
                </a:extLst>
              </a:tr>
            </a:tbl>
          </a:graphicData>
        </a:graphic>
      </p:graphicFrame>
      <p:sp>
        <p:nvSpPr>
          <p:cNvPr id="8" name="CuadroTexto 7">
            <a:extLst>
              <a:ext uri="{FF2B5EF4-FFF2-40B4-BE49-F238E27FC236}">
                <a16:creationId xmlns:a16="http://schemas.microsoft.com/office/drawing/2014/main" id="{016736F7-C82C-4A1A-8B3F-1E707617F5BC}"/>
              </a:ext>
            </a:extLst>
          </p:cNvPr>
          <p:cNvSpPr txBox="1"/>
          <p:nvPr/>
        </p:nvSpPr>
        <p:spPr>
          <a:xfrm>
            <a:off x="4436533" y="866804"/>
            <a:ext cx="3478323" cy="2954655"/>
          </a:xfrm>
          <a:prstGeom prst="rect">
            <a:avLst/>
          </a:prstGeom>
          <a:noFill/>
        </p:spPr>
        <p:txBody>
          <a:bodyPr wrap="square" rtlCol="0">
            <a:spAutoFit/>
          </a:bodyPr>
          <a:lstStyle/>
          <a:p>
            <a:pPr algn="just"/>
            <a:r>
              <a:rPr lang="es-MX" sz="1100" b="1" dirty="0"/>
              <a:t>La humedad del suelo caracterizó muy bien las diferencias entre el tratamiento bien abastecido de agua durante tofo el período y los que fueron sometidos a estrés hídrico.</a:t>
            </a:r>
          </a:p>
          <a:p>
            <a:pPr algn="just"/>
            <a:endParaRPr lang="es-MX" sz="1100" b="1" dirty="0"/>
          </a:p>
          <a:p>
            <a:pPr algn="just"/>
            <a:r>
              <a:rPr lang="es-MX" sz="1100" b="1" dirty="0"/>
              <a:t>Según la figura, el contenido relativo de clorofilas no fue alterado por los tratamientos utilizados,  demostrando un buen estado nutricional de las plantas, fundamentalmente en lo que respecta al nitrógeno. </a:t>
            </a:r>
          </a:p>
          <a:p>
            <a:endParaRPr lang="es-MX" sz="1100" dirty="0"/>
          </a:p>
          <a:p>
            <a:pPr algn="just"/>
            <a:r>
              <a:rPr lang="es-MX" sz="1100" b="1" dirty="0"/>
              <a:t>El rendimiento y sus componentes, si bien de manera general mostraron un comportamiento muy semejante entre todos los tratamientos con bioestimulantes, con destaque para los tratamientos con Quitomax y con extractos de Spirulina que difirieron del control irrigado durante todo el período</a:t>
            </a:r>
          </a:p>
          <a:p>
            <a:endParaRPr lang="es-CU" sz="1000" dirty="0"/>
          </a:p>
        </p:txBody>
      </p:sp>
    </p:spTree>
    <p:extLst>
      <p:ext uri="{BB962C8B-B14F-4D97-AF65-F5344CB8AC3E}">
        <p14:creationId xmlns:p14="http://schemas.microsoft.com/office/powerpoint/2010/main" val="264089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36CBD2B-DB47-4AD2-B76D-F4D01B3A483F}"/>
              </a:ext>
            </a:extLst>
          </p:cNvPr>
          <p:cNvSpPr txBox="1"/>
          <p:nvPr/>
        </p:nvSpPr>
        <p:spPr>
          <a:xfrm>
            <a:off x="381000" y="135378"/>
            <a:ext cx="4013200" cy="369332"/>
          </a:xfrm>
          <a:prstGeom prst="rect">
            <a:avLst/>
          </a:prstGeom>
          <a:noFill/>
        </p:spPr>
        <p:txBody>
          <a:bodyPr wrap="square" rtlCol="0">
            <a:spAutoFit/>
          </a:bodyPr>
          <a:lstStyle/>
          <a:p>
            <a:pPr algn="ctr"/>
            <a:r>
              <a:rPr lang="es-MX" dirty="0"/>
              <a:t>Condiciones de campo</a:t>
            </a:r>
            <a:endParaRPr lang="es-CU" dirty="0"/>
          </a:p>
        </p:txBody>
      </p:sp>
      <p:graphicFrame>
        <p:nvGraphicFramePr>
          <p:cNvPr id="3" name="Tabla 2">
            <a:extLst>
              <a:ext uri="{FF2B5EF4-FFF2-40B4-BE49-F238E27FC236}">
                <a16:creationId xmlns:a16="http://schemas.microsoft.com/office/drawing/2014/main" id="{5E650623-5191-4FD5-9448-8168AE50649D}"/>
              </a:ext>
            </a:extLst>
          </p:cNvPr>
          <p:cNvGraphicFramePr>
            <a:graphicFrameLocks noGrp="1"/>
          </p:cNvGraphicFramePr>
          <p:nvPr>
            <p:extLst>
              <p:ext uri="{D42A27DB-BD31-4B8C-83A1-F6EECF244321}">
                <p14:modId xmlns:p14="http://schemas.microsoft.com/office/powerpoint/2010/main" val="2640858045"/>
              </p:ext>
            </p:extLst>
          </p:nvPr>
        </p:nvGraphicFramePr>
        <p:xfrm>
          <a:off x="381000" y="555204"/>
          <a:ext cx="5715001" cy="4236369"/>
        </p:xfrm>
        <a:graphic>
          <a:graphicData uri="http://schemas.openxmlformats.org/drawingml/2006/table">
            <a:tbl>
              <a:tblPr firstRow="1" firstCol="1" bandRow="1">
                <a:tableStyleId>{5C22544A-7EE6-4342-B048-85BDC9FD1C3A}</a:tableStyleId>
              </a:tblPr>
              <a:tblGrid>
                <a:gridCol w="1261534">
                  <a:extLst>
                    <a:ext uri="{9D8B030D-6E8A-4147-A177-3AD203B41FA5}">
                      <a16:colId xmlns:a16="http://schemas.microsoft.com/office/drawing/2014/main" val="3283081050"/>
                    </a:ext>
                  </a:extLst>
                </a:gridCol>
                <a:gridCol w="745067">
                  <a:extLst>
                    <a:ext uri="{9D8B030D-6E8A-4147-A177-3AD203B41FA5}">
                      <a16:colId xmlns:a16="http://schemas.microsoft.com/office/drawing/2014/main" val="393266441"/>
                    </a:ext>
                  </a:extLst>
                </a:gridCol>
                <a:gridCol w="601133">
                  <a:extLst>
                    <a:ext uri="{9D8B030D-6E8A-4147-A177-3AD203B41FA5}">
                      <a16:colId xmlns:a16="http://schemas.microsoft.com/office/drawing/2014/main" val="3943442533"/>
                    </a:ext>
                  </a:extLst>
                </a:gridCol>
                <a:gridCol w="584200">
                  <a:extLst>
                    <a:ext uri="{9D8B030D-6E8A-4147-A177-3AD203B41FA5}">
                      <a16:colId xmlns:a16="http://schemas.microsoft.com/office/drawing/2014/main" val="4054091767"/>
                    </a:ext>
                  </a:extLst>
                </a:gridCol>
                <a:gridCol w="584200">
                  <a:extLst>
                    <a:ext uri="{9D8B030D-6E8A-4147-A177-3AD203B41FA5}">
                      <a16:colId xmlns:a16="http://schemas.microsoft.com/office/drawing/2014/main" val="614121949"/>
                    </a:ext>
                  </a:extLst>
                </a:gridCol>
                <a:gridCol w="694266">
                  <a:extLst>
                    <a:ext uri="{9D8B030D-6E8A-4147-A177-3AD203B41FA5}">
                      <a16:colId xmlns:a16="http://schemas.microsoft.com/office/drawing/2014/main" val="396168946"/>
                    </a:ext>
                  </a:extLst>
                </a:gridCol>
                <a:gridCol w="584200">
                  <a:extLst>
                    <a:ext uri="{9D8B030D-6E8A-4147-A177-3AD203B41FA5}">
                      <a16:colId xmlns:a16="http://schemas.microsoft.com/office/drawing/2014/main" val="3646359693"/>
                    </a:ext>
                  </a:extLst>
                </a:gridCol>
                <a:gridCol w="660401">
                  <a:extLst>
                    <a:ext uri="{9D8B030D-6E8A-4147-A177-3AD203B41FA5}">
                      <a16:colId xmlns:a16="http://schemas.microsoft.com/office/drawing/2014/main" val="628779825"/>
                    </a:ext>
                  </a:extLst>
                </a:gridCol>
              </a:tblGrid>
              <a:tr h="605967">
                <a:tc>
                  <a:txBody>
                    <a:bodyPr/>
                    <a:lstStyle/>
                    <a:p>
                      <a:pPr>
                        <a:lnSpc>
                          <a:spcPct val="107000"/>
                        </a:lnSpc>
                        <a:spcAft>
                          <a:spcPts val="800"/>
                        </a:spcAft>
                      </a:pPr>
                      <a:r>
                        <a:rPr lang="es-CU" sz="1000" dirty="0">
                          <a:effectLst/>
                          <a:latin typeface="+mn-lt"/>
                        </a:rPr>
                        <a:t>Tratamientos</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Longitud del tallo (cm)</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Diámetro del tallo (cm)</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Largo de las hojas (cm)</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Ancho de las hojas (cm)</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Superficie foliar (cm</a:t>
                      </a:r>
                      <a:r>
                        <a:rPr lang="es-CU" sz="1000" baseline="30000">
                          <a:effectLst/>
                          <a:latin typeface="+mn-lt"/>
                        </a:rPr>
                        <a:t>2</a:t>
                      </a:r>
                      <a:r>
                        <a:rPr lang="es-CU" sz="1000">
                          <a:effectLst/>
                          <a:latin typeface="+mn-lt"/>
                        </a:rPr>
                        <a:t>)</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Masa seca tallos (g)</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Masa seca hojas (g)</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tc>
                <a:extLst>
                  <a:ext uri="{0D108BD9-81ED-4DB2-BD59-A6C34878D82A}">
                    <a16:rowId xmlns:a16="http://schemas.microsoft.com/office/drawing/2014/main" val="2518854500"/>
                  </a:ext>
                </a:extLst>
              </a:tr>
              <a:tr h="299595">
                <a:tc>
                  <a:txBody>
                    <a:bodyPr/>
                    <a:lstStyle/>
                    <a:p>
                      <a:pPr>
                        <a:lnSpc>
                          <a:spcPct val="100000"/>
                        </a:lnSpc>
                        <a:spcAft>
                          <a:spcPts val="0"/>
                        </a:spcAft>
                      </a:pPr>
                      <a:r>
                        <a:rPr lang="es-CU" sz="1000">
                          <a:effectLst/>
                          <a:latin typeface="+mn-lt"/>
                        </a:rPr>
                        <a:t>Sin suspensión del riego y sin bioestimulantes</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187.20 a</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2.22 abc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77.89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8.19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489.16 a</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49.78 a</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28.23 a</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3349120932"/>
                  </a:ext>
                </a:extLst>
              </a:tr>
              <a:tr h="386355">
                <a:tc>
                  <a:txBody>
                    <a:bodyPr/>
                    <a:lstStyle/>
                    <a:p>
                      <a:pPr>
                        <a:lnSpc>
                          <a:spcPct val="100000"/>
                        </a:lnSpc>
                        <a:spcAft>
                          <a:spcPts val="0"/>
                        </a:spcAft>
                      </a:pPr>
                      <a:r>
                        <a:rPr lang="es-CU" sz="1000" dirty="0">
                          <a:effectLst/>
                          <a:latin typeface="+mn-lt"/>
                        </a:rPr>
                        <a:t>Sin suspensión del </a:t>
                      </a:r>
                      <a:r>
                        <a:rPr lang="es-CU" sz="1000" dirty="0" err="1">
                          <a:effectLst/>
                          <a:latin typeface="+mn-lt"/>
                        </a:rPr>
                        <a:t>riegoy</a:t>
                      </a:r>
                      <a:r>
                        <a:rPr lang="es-CU" sz="1000" dirty="0">
                          <a:effectLst/>
                          <a:latin typeface="+mn-lt"/>
                        </a:rPr>
                        <a:t> con Pectimorf</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165.40 </a:t>
                      </a:r>
                      <a:r>
                        <a:rPr lang="es-CU" sz="1000" dirty="0" err="1">
                          <a:effectLst/>
                          <a:latin typeface="+mn-lt"/>
                        </a:rPr>
                        <a:t>abc</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2.38 a</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75.91 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7.97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460.66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46.10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25.73 abc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1359113618"/>
                  </a:ext>
                </a:extLst>
              </a:tr>
              <a:tr h="299595">
                <a:tc>
                  <a:txBody>
                    <a:bodyPr/>
                    <a:lstStyle/>
                    <a:p>
                      <a:pPr>
                        <a:lnSpc>
                          <a:spcPct val="100000"/>
                        </a:lnSpc>
                        <a:spcAft>
                          <a:spcPts val="0"/>
                        </a:spcAft>
                      </a:pPr>
                      <a:r>
                        <a:rPr lang="es-CU" sz="1000">
                          <a:effectLst/>
                          <a:latin typeface="+mn-lt"/>
                        </a:rPr>
                        <a:t>Sin suspensión del riego y con Quitomax</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183.00 ab</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2.00 bcd</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83.08 a</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7.70 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484.67 a</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48.37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26.23 abc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274476548"/>
                  </a:ext>
                </a:extLst>
              </a:tr>
              <a:tr h="299595">
                <a:tc>
                  <a:txBody>
                    <a:bodyPr/>
                    <a:lstStyle/>
                    <a:p>
                      <a:pPr>
                        <a:lnSpc>
                          <a:spcPct val="100000"/>
                        </a:lnSpc>
                        <a:spcAft>
                          <a:spcPts val="0"/>
                        </a:spcAft>
                      </a:pPr>
                      <a:r>
                        <a:rPr lang="es-CU" sz="1000">
                          <a:effectLst/>
                          <a:latin typeface="+mn-lt"/>
                        </a:rPr>
                        <a:t>Sin suspensión del riego y con Sargazo</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126.60 d</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1.94 cd</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73.57 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8.13 abc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452.56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46.01 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25.42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4078430128"/>
                  </a:ext>
                </a:extLst>
              </a:tr>
              <a:tr h="299595">
                <a:tc>
                  <a:txBody>
                    <a:bodyPr/>
                    <a:lstStyle/>
                    <a:p>
                      <a:pPr>
                        <a:lnSpc>
                          <a:spcPct val="100000"/>
                        </a:lnSpc>
                        <a:spcAft>
                          <a:spcPts val="0"/>
                        </a:spcAft>
                      </a:pPr>
                      <a:r>
                        <a:rPr lang="es-CU" sz="1000">
                          <a:effectLst/>
                          <a:latin typeface="+mn-lt"/>
                        </a:rPr>
                        <a:t>Sin suspensión del riego y con Spirulina</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148.40 cd</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1.94 cd</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74.39 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7.80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451.21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45.96 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25.49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1492104337"/>
                  </a:ext>
                </a:extLst>
              </a:tr>
              <a:tr h="299595">
                <a:tc>
                  <a:txBody>
                    <a:bodyPr/>
                    <a:lstStyle/>
                    <a:p>
                      <a:pPr>
                        <a:lnSpc>
                          <a:spcPct val="100000"/>
                        </a:lnSpc>
                        <a:spcAft>
                          <a:spcPts val="0"/>
                        </a:spcAft>
                      </a:pPr>
                      <a:r>
                        <a:rPr lang="es-CU" sz="1000">
                          <a:effectLst/>
                          <a:latin typeface="+mn-lt"/>
                        </a:rPr>
                        <a:t>Con suspensión del riego y con Pectimorf</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181.00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2.18 </a:t>
                      </a:r>
                      <a:r>
                        <a:rPr lang="es-CU" sz="1000" dirty="0" err="1">
                          <a:effectLst/>
                          <a:latin typeface="+mn-lt"/>
                        </a:rPr>
                        <a:t>abc</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77.50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7.84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463.62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47.48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27.77 ab</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1050845916"/>
                  </a:ext>
                </a:extLst>
              </a:tr>
              <a:tr h="299595">
                <a:tc>
                  <a:txBody>
                    <a:bodyPr/>
                    <a:lstStyle/>
                    <a:p>
                      <a:pPr>
                        <a:lnSpc>
                          <a:spcPct val="100000"/>
                        </a:lnSpc>
                        <a:spcAft>
                          <a:spcPts val="0"/>
                        </a:spcAft>
                      </a:pPr>
                      <a:r>
                        <a:rPr lang="es-CU" sz="1000">
                          <a:effectLst/>
                          <a:latin typeface="+mn-lt"/>
                        </a:rPr>
                        <a:t>Con suspensión del riego y con Quitomax</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168.40 abc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1.94 cd</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72.86 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8.43 a</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470.35 a</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47.47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26.54 abc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3886765767"/>
                  </a:ext>
                </a:extLst>
              </a:tr>
              <a:tr h="299595">
                <a:tc>
                  <a:txBody>
                    <a:bodyPr/>
                    <a:lstStyle/>
                    <a:p>
                      <a:pPr>
                        <a:lnSpc>
                          <a:spcPct val="100000"/>
                        </a:lnSpc>
                        <a:spcAft>
                          <a:spcPts val="0"/>
                        </a:spcAft>
                      </a:pPr>
                      <a:r>
                        <a:rPr lang="es-CU" sz="1000">
                          <a:effectLst/>
                          <a:latin typeface="+mn-lt"/>
                        </a:rPr>
                        <a:t>Con suspensión del riego y con Sargazo</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184.40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2.30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73.48 b</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7.85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444.97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45.72 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25.23 </a:t>
                      </a:r>
                      <a:r>
                        <a:rPr lang="es-CU" sz="1000" dirty="0" err="1">
                          <a:effectLst/>
                          <a:latin typeface="+mn-lt"/>
                        </a:rPr>
                        <a:t>bc</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102427326"/>
                  </a:ext>
                </a:extLst>
              </a:tr>
              <a:tr h="299595">
                <a:tc>
                  <a:txBody>
                    <a:bodyPr/>
                    <a:lstStyle/>
                    <a:p>
                      <a:pPr>
                        <a:lnSpc>
                          <a:spcPct val="100000"/>
                        </a:lnSpc>
                        <a:spcAft>
                          <a:spcPts val="0"/>
                        </a:spcAft>
                      </a:pPr>
                      <a:r>
                        <a:rPr lang="es-CU" sz="1000">
                          <a:effectLst/>
                          <a:latin typeface="+mn-lt"/>
                        </a:rPr>
                        <a:t>Con suspensión del riego y con Spirulina</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159.20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2.20 abc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73.62 b</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7.78 bc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445.62 ab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45.91 c</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24.57 cd</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4284284026"/>
                  </a:ext>
                </a:extLst>
              </a:tr>
              <a:tr h="452780">
                <a:tc>
                  <a:txBody>
                    <a:bodyPr/>
                    <a:lstStyle/>
                    <a:p>
                      <a:pPr>
                        <a:lnSpc>
                          <a:spcPct val="100000"/>
                        </a:lnSpc>
                        <a:spcAft>
                          <a:spcPts val="0"/>
                        </a:spcAft>
                      </a:pPr>
                      <a:r>
                        <a:rPr lang="es-CU" sz="1000" dirty="0">
                          <a:effectLst/>
                          <a:latin typeface="+mn-lt"/>
                        </a:rPr>
                        <a:t>Con suspensión del riego y sin bioestimulantes</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175.00 </a:t>
                      </a:r>
                      <a:r>
                        <a:rPr lang="es-CU" sz="1000" dirty="0" err="1">
                          <a:effectLst/>
                          <a:latin typeface="+mn-lt"/>
                        </a:rPr>
                        <a:t>abc</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1.84 d</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a:effectLst/>
                          <a:latin typeface="+mn-lt"/>
                        </a:rPr>
                        <a:t>72.28 b</a:t>
                      </a:r>
                      <a:endParaRPr lang="es-CU" sz="100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7.23 d</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412.06 b</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41.99 d</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tc>
                  <a:txBody>
                    <a:bodyPr/>
                    <a:lstStyle/>
                    <a:p>
                      <a:pPr algn="ctr">
                        <a:lnSpc>
                          <a:spcPct val="107000"/>
                        </a:lnSpc>
                        <a:spcAft>
                          <a:spcPts val="800"/>
                        </a:spcAft>
                      </a:pPr>
                      <a:r>
                        <a:rPr lang="es-CU" sz="1000" dirty="0">
                          <a:effectLst/>
                          <a:latin typeface="+mn-lt"/>
                        </a:rPr>
                        <a:t>22.38 cd</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nchor="ctr"/>
                </a:tc>
                <a:extLst>
                  <a:ext uri="{0D108BD9-81ED-4DB2-BD59-A6C34878D82A}">
                    <a16:rowId xmlns:a16="http://schemas.microsoft.com/office/drawing/2014/main" val="380847305"/>
                  </a:ext>
                </a:extLst>
              </a:tr>
              <a:tr h="156981">
                <a:tc>
                  <a:txBody>
                    <a:bodyPr/>
                    <a:lstStyle/>
                    <a:p>
                      <a:pPr algn="ctr">
                        <a:lnSpc>
                          <a:spcPct val="107000"/>
                        </a:lnSpc>
                        <a:spcAft>
                          <a:spcPts val="800"/>
                        </a:spcAft>
                      </a:pPr>
                      <a:r>
                        <a:rPr lang="es-CU" sz="1000" dirty="0">
                          <a:effectLst/>
                          <a:latin typeface="+mn-lt"/>
                        </a:rPr>
                        <a:t>ESႿ</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9.5555</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0.1125</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2.3317</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0.1572</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19.9219</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a:effectLst/>
                          <a:latin typeface="+mn-lt"/>
                        </a:rPr>
                        <a:t>0.7938</a:t>
                      </a:r>
                      <a:endParaRPr lang="es-CU" sz="1000">
                        <a:effectLst/>
                        <a:latin typeface="+mn-lt"/>
                        <a:ea typeface="Calibri" panose="020F0502020204030204" pitchFamily="34" charset="0"/>
                        <a:cs typeface="Times New Roman" panose="02020603050405020304" pitchFamily="18" charset="0"/>
                      </a:endParaRPr>
                    </a:p>
                  </a:txBody>
                  <a:tcPr marL="66179" marR="66179" marT="0" marB="0"/>
                </a:tc>
                <a:tc>
                  <a:txBody>
                    <a:bodyPr/>
                    <a:lstStyle/>
                    <a:p>
                      <a:pPr algn="ctr">
                        <a:lnSpc>
                          <a:spcPct val="107000"/>
                        </a:lnSpc>
                        <a:spcAft>
                          <a:spcPts val="800"/>
                        </a:spcAft>
                      </a:pPr>
                      <a:r>
                        <a:rPr lang="es-CU" sz="1000" dirty="0">
                          <a:effectLst/>
                          <a:latin typeface="+mn-lt"/>
                        </a:rPr>
                        <a:t>0.9086</a:t>
                      </a:r>
                      <a:endParaRPr lang="es-CU" sz="1000" dirty="0">
                        <a:effectLst/>
                        <a:latin typeface="+mn-lt"/>
                        <a:ea typeface="Calibri" panose="020F0502020204030204" pitchFamily="34" charset="0"/>
                        <a:cs typeface="Times New Roman" panose="02020603050405020304" pitchFamily="18" charset="0"/>
                      </a:endParaRPr>
                    </a:p>
                  </a:txBody>
                  <a:tcPr marL="66179" marR="66179" marT="0" marB="0"/>
                </a:tc>
                <a:extLst>
                  <a:ext uri="{0D108BD9-81ED-4DB2-BD59-A6C34878D82A}">
                    <a16:rowId xmlns:a16="http://schemas.microsoft.com/office/drawing/2014/main" val="1259945259"/>
                  </a:ext>
                </a:extLst>
              </a:tr>
            </a:tbl>
          </a:graphicData>
        </a:graphic>
      </p:graphicFrame>
      <p:sp>
        <p:nvSpPr>
          <p:cNvPr id="4" name="Rectangle 2">
            <a:extLst>
              <a:ext uri="{FF2B5EF4-FFF2-40B4-BE49-F238E27FC236}">
                <a16:creationId xmlns:a16="http://schemas.microsoft.com/office/drawing/2014/main" id="{FBDA452B-0E0A-4843-907D-A6BA594097ED}"/>
              </a:ext>
            </a:extLst>
          </p:cNvPr>
          <p:cNvSpPr>
            <a:spLocks noChangeArrowheads="1"/>
          </p:cNvSpPr>
          <p:nvPr/>
        </p:nvSpPr>
        <p:spPr bwMode="auto">
          <a:xfrm>
            <a:off x="8085667"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U"/>
          </a:p>
        </p:txBody>
      </p:sp>
      <p:graphicFrame>
        <p:nvGraphicFramePr>
          <p:cNvPr id="5" name="Objeto 4">
            <a:extLst>
              <a:ext uri="{FF2B5EF4-FFF2-40B4-BE49-F238E27FC236}">
                <a16:creationId xmlns:a16="http://schemas.microsoft.com/office/drawing/2014/main" id="{3F242B7B-0AF0-4F01-9BCF-84E50C24437D}"/>
              </a:ext>
            </a:extLst>
          </p:cNvPr>
          <p:cNvGraphicFramePr>
            <a:graphicFrameLocks noChangeAspect="1"/>
          </p:cNvGraphicFramePr>
          <p:nvPr>
            <p:extLst>
              <p:ext uri="{D42A27DB-BD31-4B8C-83A1-F6EECF244321}">
                <p14:modId xmlns:p14="http://schemas.microsoft.com/office/powerpoint/2010/main" val="1261845502"/>
              </p:ext>
            </p:extLst>
          </p:nvPr>
        </p:nvGraphicFramePr>
        <p:xfrm>
          <a:off x="9956799" y="152312"/>
          <a:ext cx="2091268" cy="2417864"/>
        </p:xfrm>
        <a:graphic>
          <a:graphicData uri="http://schemas.openxmlformats.org/presentationml/2006/ole">
            <mc:AlternateContent xmlns:mc="http://schemas.openxmlformats.org/markup-compatibility/2006">
              <mc:Choice xmlns:v="urn:schemas-microsoft-com:vml" Requires="v">
                <p:oleObj spid="_x0000_s9261" name="SPW 11.0 Graph" r:id="rId3" imgW="6431490" imgH="7424287" progId="SigmaPlotGraphicObject.10">
                  <p:embed/>
                </p:oleObj>
              </mc:Choice>
              <mc:Fallback>
                <p:oleObj name="SPW 11.0 Graph" r:id="rId3" imgW="6431490" imgH="7424287" progId="SigmaPlotGraphicObject.10">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56799" y="152312"/>
                        <a:ext cx="2091268" cy="2417864"/>
                      </a:xfrm>
                      <a:prstGeom prst="rect">
                        <a:avLst/>
                      </a:prstGeom>
                      <a:noFill/>
                    </p:spPr>
                  </p:pic>
                </p:oleObj>
              </mc:Fallback>
            </mc:AlternateContent>
          </a:graphicData>
        </a:graphic>
      </p:graphicFrame>
      <p:sp>
        <p:nvSpPr>
          <p:cNvPr id="6" name="Rectangle 4">
            <a:extLst>
              <a:ext uri="{FF2B5EF4-FFF2-40B4-BE49-F238E27FC236}">
                <a16:creationId xmlns:a16="http://schemas.microsoft.com/office/drawing/2014/main" id="{2E25F293-42FF-46A1-B264-3408C8C7196D}"/>
              </a:ext>
            </a:extLst>
          </p:cNvPr>
          <p:cNvSpPr>
            <a:spLocks noChangeArrowheads="1"/>
          </p:cNvSpPr>
          <p:nvPr/>
        </p:nvSpPr>
        <p:spPr bwMode="auto">
          <a:xfrm>
            <a:off x="5952067" y="151810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U"/>
          </a:p>
        </p:txBody>
      </p:sp>
      <p:graphicFrame>
        <p:nvGraphicFramePr>
          <p:cNvPr id="7" name="Objeto 6">
            <a:extLst>
              <a:ext uri="{FF2B5EF4-FFF2-40B4-BE49-F238E27FC236}">
                <a16:creationId xmlns:a16="http://schemas.microsoft.com/office/drawing/2014/main" id="{FBD22E04-AB9E-4A42-BF0B-B9BC576D8199}"/>
              </a:ext>
            </a:extLst>
          </p:cNvPr>
          <p:cNvGraphicFramePr>
            <a:graphicFrameLocks noChangeAspect="1"/>
          </p:cNvGraphicFramePr>
          <p:nvPr>
            <p:extLst>
              <p:ext uri="{D42A27DB-BD31-4B8C-83A1-F6EECF244321}">
                <p14:modId xmlns:p14="http://schemas.microsoft.com/office/powerpoint/2010/main" val="179459677"/>
              </p:ext>
            </p:extLst>
          </p:nvPr>
        </p:nvGraphicFramePr>
        <p:xfrm>
          <a:off x="7349067" y="0"/>
          <a:ext cx="2232568" cy="2570176"/>
        </p:xfrm>
        <a:graphic>
          <a:graphicData uri="http://schemas.openxmlformats.org/presentationml/2006/ole">
            <mc:AlternateContent xmlns:mc="http://schemas.openxmlformats.org/markup-compatibility/2006">
              <mc:Choice xmlns:v="urn:schemas-microsoft-com:vml" Requires="v">
                <p:oleObj spid="_x0000_s9262" name="SPW 11.0 Graph" r:id="rId5" imgW="6432331" imgH="7424287" progId="SigmaPlotGraphicObject.10">
                  <p:embed/>
                </p:oleObj>
              </mc:Choice>
              <mc:Fallback>
                <p:oleObj name="SPW 11.0 Graph" r:id="rId5" imgW="6432331" imgH="7424287" progId="SigmaPlotGraphicObject.10">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9067" y="0"/>
                        <a:ext cx="2232568" cy="2570176"/>
                      </a:xfrm>
                      <a:prstGeom prst="rect">
                        <a:avLst/>
                      </a:prstGeom>
                      <a:noFill/>
                    </p:spPr>
                  </p:pic>
                </p:oleObj>
              </mc:Fallback>
            </mc:AlternateContent>
          </a:graphicData>
        </a:graphic>
      </p:graphicFrame>
      <p:graphicFrame>
        <p:nvGraphicFramePr>
          <p:cNvPr id="8" name="Tabla 7">
            <a:extLst>
              <a:ext uri="{FF2B5EF4-FFF2-40B4-BE49-F238E27FC236}">
                <a16:creationId xmlns:a16="http://schemas.microsoft.com/office/drawing/2014/main" id="{91AF70C7-A310-4296-9AA2-ACBB827BFF33}"/>
              </a:ext>
            </a:extLst>
          </p:cNvPr>
          <p:cNvGraphicFramePr>
            <a:graphicFrameLocks noGrp="1"/>
          </p:cNvGraphicFramePr>
          <p:nvPr>
            <p:extLst>
              <p:ext uri="{D42A27DB-BD31-4B8C-83A1-F6EECF244321}">
                <p14:modId xmlns:p14="http://schemas.microsoft.com/office/powerpoint/2010/main" val="3147927934"/>
              </p:ext>
            </p:extLst>
          </p:nvPr>
        </p:nvGraphicFramePr>
        <p:xfrm>
          <a:off x="6968066" y="2588563"/>
          <a:ext cx="4986867" cy="3978557"/>
        </p:xfrm>
        <a:graphic>
          <a:graphicData uri="http://schemas.openxmlformats.org/drawingml/2006/table">
            <a:tbl>
              <a:tblPr firstRow="1" firstCol="1" bandRow="1">
                <a:tableStyleId>{5C22544A-7EE6-4342-B048-85BDC9FD1C3A}</a:tableStyleId>
              </a:tblPr>
              <a:tblGrid>
                <a:gridCol w="1483248">
                  <a:extLst>
                    <a:ext uri="{9D8B030D-6E8A-4147-A177-3AD203B41FA5}">
                      <a16:colId xmlns:a16="http://schemas.microsoft.com/office/drawing/2014/main" val="3528054815"/>
                    </a:ext>
                  </a:extLst>
                </a:gridCol>
                <a:gridCol w="687524">
                  <a:extLst>
                    <a:ext uri="{9D8B030D-6E8A-4147-A177-3AD203B41FA5}">
                      <a16:colId xmlns:a16="http://schemas.microsoft.com/office/drawing/2014/main" val="350394996"/>
                    </a:ext>
                  </a:extLst>
                </a:gridCol>
                <a:gridCol w="671154">
                  <a:extLst>
                    <a:ext uri="{9D8B030D-6E8A-4147-A177-3AD203B41FA5}">
                      <a16:colId xmlns:a16="http://schemas.microsoft.com/office/drawing/2014/main" val="2364214136"/>
                    </a:ext>
                  </a:extLst>
                </a:gridCol>
                <a:gridCol w="739474">
                  <a:extLst>
                    <a:ext uri="{9D8B030D-6E8A-4147-A177-3AD203B41FA5}">
                      <a16:colId xmlns:a16="http://schemas.microsoft.com/office/drawing/2014/main" val="4024143080"/>
                    </a:ext>
                  </a:extLst>
                </a:gridCol>
                <a:gridCol w="668867">
                  <a:extLst>
                    <a:ext uri="{9D8B030D-6E8A-4147-A177-3AD203B41FA5}">
                      <a16:colId xmlns:a16="http://schemas.microsoft.com/office/drawing/2014/main" val="2418100807"/>
                    </a:ext>
                  </a:extLst>
                </a:gridCol>
                <a:gridCol w="736600">
                  <a:extLst>
                    <a:ext uri="{9D8B030D-6E8A-4147-A177-3AD203B41FA5}">
                      <a16:colId xmlns:a16="http://schemas.microsoft.com/office/drawing/2014/main" val="871085276"/>
                    </a:ext>
                  </a:extLst>
                </a:gridCol>
              </a:tblGrid>
              <a:tr h="685800">
                <a:tc>
                  <a:txBody>
                    <a:bodyPr/>
                    <a:lstStyle/>
                    <a:p>
                      <a:pPr>
                        <a:lnSpc>
                          <a:spcPct val="107000"/>
                        </a:lnSpc>
                        <a:spcAft>
                          <a:spcPts val="800"/>
                        </a:spcAft>
                      </a:pPr>
                      <a:r>
                        <a:rPr lang="es-CU" sz="1000" dirty="0">
                          <a:effectLst/>
                          <a:latin typeface="+mn-lt"/>
                        </a:rPr>
                        <a:t>Tratamientos</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CU" sz="1000" dirty="0">
                          <a:effectLst/>
                          <a:latin typeface="+mn-lt"/>
                        </a:rPr>
                        <a:t>Número de hileras por mazorca</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CU" sz="1000" dirty="0">
                          <a:effectLst/>
                          <a:latin typeface="+mn-lt"/>
                        </a:rPr>
                        <a:t>Número de granos por hilera</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CU" sz="1000">
                          <a:effectLst/>
                          <a:latin typeface="+mn-lt"/>
                        </a:rPr>
                        <a:t>Número de granos por planta</a:t>
                      </a:r>
                      <a:endParaRPr lang="es-CU" sz="10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CU" sz="1000">
                          <a:effectLst/>
                          <a:latin typeface="+mn-lt"/>
                        </a:rPr>
                        <a:t>Masa de 100 granos (g)</a:t>
                      </a:r>
                      <a:endParaRPr lang="es-CU" sz="10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es-CU" sz="1000" dirty="0">
                          <a:effectLst/>
                          <a:latin typeface="+mn-lt"/>
                        </a:rPr>
                        <a:t>Rendimiento </a:t>
                      </a:r>
                    </a:p>
                    <a:p>
                      <a:pPr algn="ctr">
                        <a:lnSpc>
                          <a:spcPct val="100000"/>
                        </a:lnSpc>
                        <a:spcAft>
                          <a:spcPts val="0"/>
                        </a:spcAft>
                      </a:pPr>
                      <a:r>
                        <a:rPr lang="es-CU" sz="1000" dirty="0">
                          <a:effectLst/>
                          <a:latin typeface="+mn-lt"/>
                        </a:rPr>
                        <a:t>(gramos por planta)</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444096"/>
                  </a:ext>
                </a:extLst>
              </a:tr>
              <a:tr h="314384">
                <a:tc>
                  <a:txBody>
                    <a:bodyPr/>
                    <a:lstStyle/>
                    <a:p>
                      <a:pPr>
                        <a:lnSpc>
                          <a:spcPct val="100000"/>
                        </a:lnSpc>
                        <a:spcAft>
                          <a:spcPts val="800"/>
                        </a:spcAft>
                      </a:pPr>
                      <a:r>
                        <a:rPr lang="es-CU" sz="1000" dirty="0">
                          <a:effectLst/>
                          <a:latin typeface="+mn-lt"/>
                        </a:rPr>
                        <a:t>Sin suspensión del riego y sin bioestimulantes</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CU" sz="1000" dirty="0">
                          <a:effectLst/>
                          <a:latin typeface="+mn-lt"/>
                        </a:rPr>
                        <a:t>14.10 ab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27.29 a</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384.79 a</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33.21 a</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127.78 a</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7509476"/>
                  </a:ext>
                </a:extLst>
              </a:tr>
              <a:tr h="314384">
                <a:tc>
                  <a:txBody>
                    <a:bodyPr/>
                    <a:lstStyle/>
                    <a:p>
                      <a:pPr>
                        <a:lnSpc>
                          <a:spcPct val="100000"/>
                        </a:lnSpc>
                        <a:spcAft>
                          <a:spcPts val="800"/>
                        </a:spcAft>
                      </a:pPr>
                      <a:r>
                        <a:rPr lang="es-CU" sz="1000" dirty="0">
                          <a:effectLst/>
                          <a:latin typeface="+mn-lt"/>
                        </a:rPr>
                        <a:t>Sin suspensión del riego y con Pectimorf</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13.85 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23.13 de</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321.74 </a:t>
                      </a:r>
                      <a:r>
                        <a:rPr lang="es-ES" sz="1000" dirty="0" err="1">
                          <a:effectLst/>
                          <a:latin typeface="+mn-lt"/>
                        </a:rPr>
                        <a:t>bc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33.84 a</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108.89 </a:t>
                      </a:r>
                      <a:r>
                        <a:rPr lang="es-ES" sz="1000" dirty="0" err="1">
                          <a:effectLst/>
                          <a:latin typeface="+mn-lt"/>
                        </a:rPr>
                        <a:t>bc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4803027"/>
                  </a:ext>
                </a:extLst>
              </a:tr>
              <a:tr h="303109">
                <a:tc>
                  <a:txBody>
                    <a:bodyPr/>
                    <a:lstStyle/>
                    <a:p>
                      <a:pPr>
                        <a:lnSpc>
                          <a:spcPct val="100000"/>
                        </a:lnSpc>
                        <a:spcAft>
                          <a:spcPts val="800"/>
                        </a:spcAft>
                      </a:pPr>
                      <a:r>
                        <a:rPr lang="es-CU" sz="1000" dirty="0">
                          <a:effectLst/>
                          <a:latin typeface="+mn-lt"/>
                        </a:rPr>
                        <a:t>Sin suspensión del riego y con Quitomax</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14.85 a</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25.59 b</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380.01 a</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31.86 b</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121.07 ab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76037087"/>
                  </a:ext>
                </a:extLst>
              </a:tr>
              <a:tr h="314384">
                <a:tc>
                  <a:txBody>
                    <a:bodyPr/>
                    <a:lstStyle/>
                    <a:p>
                      <a:pPr>
                        <a:lnSpc>
                          <a:spcPct val="100000"/>
                        </a:lnSpc>
                        <a:spcAft>
                          <a:spcPts val="800"/>
                        </a:spcAft>
                      </a:pPr>
                      <a:r>
                        <a:rPr lang="es-CU" sz="1000" dirty="0">
                          <a:effectLst/>
                          <a:latin typeface="+mn-lt"/>
                        </a:rPr>
                        <a:t>Sin suspensión del riego y con Sargazo</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14.00 ab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21.69 f</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303.66 </a:t>
                      </a:r>
                      <a:r>
                        <a:rPr lang="es-ES" sz="1000" dirty="0" err="1">
                          <a:effectLst/>
                          <a:latin typeface="+mn-lt"/>
                        </a:rPr>
                        <a:t>bc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32.30 b</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98.08 </a:t>
                      </a:r>
                      <a:r>
                        <a:rPr lang="es-ES" sz="1000" dirty="0" err="1">
                          <a:effectLst/>
                          <a:latin typeface="+mn-lt"/>
                        </a:rPr>
                        <a:t>cde</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10136629"/>
                  </a:ext>
                </a:extLst>
              </a:tr>
              <a:tr h="314384">
                <a:tc>
                  <a:txBody>
                    <a:bodyPr/>
                    <a:lstStyle/>
                    <a:p>
                      <a:pPr>
                        <a:lnSpc>
                          <a:spcPct val="100000"/>
                        </a:lnSpc>
                        <a:spcAft>
                          <a:spcPts val="800"/>
                        </a:spcAft>
                      </a:pPr>
                      <a:r>
                        <a:rPr lang="es-CU" sz="1000">
                          <a:effectLst/>
                          <a:latin typeface="+mn-lt"/>
                        </a:rPr>
                        <a:t>Sin suspensión del riego y con Spirulina</a:t>
                      </a:r>
                      <a:endParaRPr lang="es-CU" sz="10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14.10 ab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23.51 cd</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331.49 </a:t>
                      </a:r>
                      <a:r>
                        <a:rPr lang="es-ES" sz="1000" dirty="0" err="1">
                          <a:effectLst/>
                          <a:latin typeface="+mn-lt"/>
                        </a:rPr>
                        <a:t>abc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29.14 d</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96.59 </a:t>
                      </a:r>
                      <a:r>
                        <a:rPr lang="es-ES" sz="1000" dirty="0" err="1">
                          <a:effectLst/>
                          <a:latin typeface="+mn-lt"/>
                        </a:rPr>
                        <a:t>cde</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3508574"/>
                  </a:ext>
                </a:extLst>
              </a:tr>
              <a:tr h="314384">
                <a:tc>
                  <a:txBody>
                    <a:bodyPr/>
                    <a:lstStyle/>
                    <a:p>
                      <a:pPr>
                        <a:lnSpc>
                          <a:spcPct val="100000"/>
                        </a:lnSpc>
                        <a:spcAft>
                          <a:spcPts val="800"/>
                        </a:spcAft>
                      </a:pPr>
                      <a:r>
                        <a:rPr lang="es-CU" sz="1000">
                          <a:effectLst/>
                          <a:latin typeface="+mn-lt"/>
                        </a:rPr>
                        <a:t>Con suspensión del riego y con Pectimorf</a:t>
                      </a:r>
                      <a:endParaRPr lang="es-CU" sz="10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13.30 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24.20 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321.86 </a:t>
                      </a:r>
                      <a:r>
                        <a:rPr lang="es-ES" sz="1000" dirty="0" err="1">
                          <a:effectLst/>
                          <a:latin typeface="+mn-lt"/>
                        </a:rPr>
                        <a:t>bc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29.24 d</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94.11 </a:t>
                      </a:r>
                      <a:r>
                        <a:rPr lang="es-ES" sz="1000" dirty="0" err="1">
                          <a:effectLst/>
                          <a:latin typeface="+mn-lt"/>
                        </a:rPr>
                        <a:t>cde</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3038629"/>
                  </a:ext>
                </a:extLst>
              </a:tr>
              <a:tr h="314384">
                <a:tc>
                  <a:txBody>
                    <a:bodyPr/>
                    <a:lstStyle/>
                    <a:p>
                      <a:pPr>
                        <a:lnSpc>
                          <a:spcPct val="100000"/>
                        </a:lnSpc>
                        <a:spcAft>
                          <a:spcPts val="800"/>
                        </a:spcAft>
                        <a:tabLst>
                          <a:tab pos="704850" algn="l"/>
                        </a:tabLst>
                      </a:pPr>
                      <a:r>
                        <a:rPr lang="es-CU" sz="1000">
                          <a:effectLst/>
                          <a:latin typeface="+mn-lt"/>
                        </a:rPr>
                        <a:t>Con suspensión del riego y con Quitomax</a:t>
                      </a:r>
                      <a:endParaRPr lang="es-CU" sz="10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14.25 ab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24.39 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347.56 ab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30.45 c</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105.83 </a:t>
                      </a:r>
                      <a:r>
                        <a:rPr lang="es-ES" sz="1000" dirty="0" err="1">
                          <a:effectLst/>
                          <a:latin typeface="+mn-lt"/>
                        </a:rPr>
                        <a:t>bcd</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76214493"/>
                  </a:ext>
                </a:extLst>
              </a:tr>
              <a:tr h="314384">
                <a:tc>
                  <a:txBody>
                    <a:bodyPr/>
                    <a:lstStyle/>
                    <a:p>
                      <a:pPr>
                        <a:lnSpc>
                          <a:spcPct val="100000"/>
                        </a:lnSpc>
                        <a:spcAft>
                          <a:spcPts val="800"/>
                        </a:spcAft>
                      </a:pPr>
                      <a:r>
                        <a:rPr lang="es-CU" sz="1000">
                          <a:effectLst/>
                          <a:latin typeface="+mn-lt"/>
                        </a:rPr>
                        <a:t>Con suspensión del riego y con Sargazo</a:t>
                      </a:r>
                      <a:endParaRPr lang="es-CU" sz="10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13.68 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23.12 f</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316.28 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a:effectLst/>
                          <a:latin typeface="+mn-lt"/>
                        </a:rPr>
                        <a:t>29.71 cd</a:t>
                      </a:r>
                      <a:endParaRPr lang="es-CU" sz="10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93.96 e</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08808503"/>
                  </a:ext>
                </a:extLst>
              </a:tr>
              <a:tr h="314384">
                <a:tc>
                  <a:txBody>
                    <a:bodyPr/>
                    <a:lstStyle/>
                    <a:p>
                      <a:pPr algn="l">
                        <a:lnSpc>
                          <a:spcPct val="100000"/>
                        </a:lnSpc>
                        <a:spcAft>
                          <a:spcPts val="800"/>
                        </a:spcAft>
                      </a:pPr>
                      <a:r>
                        <a:rPr lang="es-CU" sz="1000" dirty="0">
                          <a:effectLst/>
                          <a:latin typeface="+mn-lt"/>
                        </a:rPr>
                        <a:t>Con suspensión del riego y con Spirulina</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14.00 ab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22.64 </a:t>
                      </a:r>
                      <a:r>
                        <a:rPr lang="es-ES" sz="1000" dirty="0" err="1">
                          <a:effectLst/>
                          <a:latin typeface="+mn-lt"/>
                        </a:rPr>
                        <a:t>ef</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316.96 </a:t>
                      </a:r>
                      <a:r>
                        <a:rPr lang="es-ES" sz="1000" dirty="0" err="1">
                          <a:effectLst/>
                          <a:latin typeface="+mn-lt"/>
                        </a:rPr>
                        <a:t>bc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27.83 e</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88.20 e</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542406"/>
                  </a:ext>
                </a:extLst>
              </a:tr>
              <a:tr h="290381">
                <a:tc>
                  <a:txBody>
                    <a:bodyPr/>
                    <a:lstStyle/>
                    <a:p>
                      <a:pPr>
                        <a:lnSpc>
                          <a:spcPct val="100000"/>
                        </a:lnSpc>
                        <a:spcAft>
                          <a:spcPts val="800"/>
                        </a:spcAft>
                      </a:pPr>
                      <a:r>
                        <a:rPr lang="es-CU" sz="1000" dirty="0">
                          <a:effectLst/>
                          <a:latin typeface="+mn-lt"/>
                        </a:rPr>
                        <a:t>Con suspensión del riego y sin bioestimulantes</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13.85 b</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21.70 f</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300.55 </a:t>
                      </a:r>
                      <a:r>
                        <a:rPr lang="es-ES" sz="1000" dirty="0" err="1">
                          <a:effectLst/>
                          <a:latin typeface="+mn-lt"/>
                        </a:rPr>
                        <a:t>bc</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29.84 cd</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89.68 de</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91931429"/>
                  </a:ext>
                </a:extLst>
              </a:tr>
              <a:tr h="168085">
                <a:tc>
                  <a:txBody>
                    <a:bodyPr/>
                    <a:lstStyle/>
                    <a:p>
                      <a:pPr algn="ctr">
                        <a:lnSpc>
                          <a:spcPct val="107000"/>
                        </a:lnSpc>
                        <a:spcAft>
                          <a:spcPts val="800"/>
                        </a:spcAft>
                      </a:pPr>
                      <a:r>
                        <a:rPr lang="es-CU" sz="1000" dirty="0">
                          <a:effectLst/>
                          <a:latin typeface="+mn-lt"/>
                        </a:rPr>
                        <a:t>ESႿ</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000" dirty="0">
                          <a:effectLst/>
                          <a:latin typeface="+mn-lt"/>
                        </a:rPr>
                        <a:t>0.4141</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0.3415</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19.0175</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0.2779</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s-ES" sz="1000" dirty="0">
                          <a:effectLst/>
                          <a:latin typeface="+mn-lt"/>
                        </a:rPr>
                        <a:t>5.8458</a:t>
                      </a:r>
                      <a:endParaRPr lang="es-CU" sz="10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04964706"/>
                  </a:ext>
                </a:extLst>
              </a:tr>
            </a:tbl>
          </a:graphicData>
        </a:graphic>
      </p:graphicFrame>
      <p:sp>
        <p:nvSpPr>
          <p:cNvPr id="9" name="CuadroTexto 8">
            <a:extLst>
              <a:ext uri="{FF2B5EF4-FFF2-40B4-BE49-F238E27FC236}">
                <a16:creationId xmlns:a16="http://schemas.microsoft.com/office/drawing/2014/main" id="{6C71B027-FBA8-4AA6-81CB-0EE8F556AFE2}"/>
              </a:ext>
            </a:extLst>
          </p:cNvPr>
          <p:cNvSpPr txBox="1"/>
          <p:nvPr/>
        </p:nvSpPr>
        <p:spPr>
          <a:xfrm>
            <a:off x="381000" y="4842067"/>
            <a:ext cx="6079067" cy="2246769"/>
          </a:xfrm>
          <a:prstGeom prst="rect">
            <a:avLst/>
          </a:prstGeom>
          <a:noFill/>
        </p:spPr>
        <p:txBody>
          <a:bodyPr wrap="square" rtlCol="0">
            <a:spAutoFit/>
          </a:bodyPr>
          <a:lstStyle/>
          <a:p>
            <a:r>
              <a:rPr lang="es-MX" sz="1100" b="1" dirty="0"/>
              <a:t>La humedad  del suelo y el contenido relativo de clorofilas mostraron un comportamiento similar al encontrado en condiciones semicontroladas.</a:t>
            </a:r>
          </a:p>
          <a:p>
            <a:endParaRPr lang="es-MX" sz="1100" b="1" dirty="0"/>
          </a:p>
          <a:p>
            <a:r>
              <a:rPr lang="es-MX" sz="1100" b="1" dirty="0"/>
              <a:t>Las variables del crecimiento mostraron los mejores resultados cuando se utilizó el Quitomax, seguido del Pectimorf y extracto de Sargazos de algas marinas, la superficie foliar fue estimulada por todos los bioestimulantes utilizados.</a:t>
            </a:r>
          </a:p>
          <a:p>
            <a:endParaRPr lang="es-MX" sz="1100" b="1" dirty="0"/>
          </a:p>
          <a:p>
            <a:r>
              <a:rPr lang="es-MX" sz="1100" b="1" dirty="0"/>
              <a:t>El rendimiento se vio afectado en un 30 % entre los dos tratamientos de riego. El mejor cuando se suspendió el riego se obtuvo con el Quitomax, con el que reducción del rendimiento fue de un 16 %, los restantes tratamientos mostraron disminuciones superiores al 25%</a:t>
            </a:r>
          </a:p>
          <a:p>
            <a:endParaRPr lang="es-MX" sz="1000" dirty="0"/>
          </a:p>
          <a:p>
            <a:endParaRPr lang="es-MX" sz="1000" dirty="0"/>
          </a:p>
          <a:p>
            <a:endParaRPr lang="es-CU" sz="1000" dirty="0"/>
          </a:p>
        </p:txBody>
      </p:sp>
    </p:spTree>
    <p:extLst>
      <p:ext uri="{BB962C8B-B14F-4D97-AF65-F5344CB8AC3E}">
        <p14:creationId xmlns:p14="http://schemas.microsoft.com/office/powerpoint/2010/main" val="1253546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9FBF979-7441-488A-89CC-F917E6E32A2A}"/>
              </a:ext>
            </a:extLst>
          </p:cNvPr>
          <p:cNvSpPr txBox="1"/>
          <p:nvPr/>
        </p:nvSpPr>
        <p:spPr>
          <a:xfrm>
            <a:off x="246888" y="521208"/>
            <a:ext cx="11484864" cy="6600653"/>
          </a:xfrm>
          <a:prstGeom prst="rect">
            <a:avLst/>
          </a:prstGeom>
          <a:noFill/>
        </p:spPr>
        <p:txBody>
          <a:bodyPr wrap="square" rtlCol="0">
            <a:spAutoFit/>
          </a:bodyPr>
          <a:lstStyle/>
          <a:p>
            <a:pPr algn="ctr">
              <a:lnSpc>
                <a:spcPct val="150000"/>
              </a:lnSpc>
              <a:spcAft>
                <a:spcPts val="800"/>
              </a:spcAft>
            </a:pPr>
            <a:r>
              <a:rPr lang="es-ES" sz="1800" b="1" dirty="0">
                <a:effectLst/>
                <a:ea typeface="Calibri" panose="020F0502020204030204" pitchFamily="34" charset="0"/>
                <a:cs typeface="Times New Roman" panose="02020603050405020304" pitchFamily="18" charset="0"/>
              </a:rPr>
              <a:t>Conclusiones</a:t>
            </a:r>
            <a:endParaRPr lang="es-CU" sz="1800" dirty="0">
              <a:effectLst/>
              <a:ea typeface="Calibri" panose="020F0502020204030204" pitchFamily="34" charset="0"/>
              <a:cs typeface="Times New Roman" panose="02020603050405020304" pitchFamily="18" charset="0"/>
            </a:endParaRPr>
          </a:p>
          <a:p>
            <a:pPr algn="just">
              <a:lnSpc>
                <a:spcPct val="107000"/>
              </a:lnSpc>
              <a:spcAft>
                <a:spcPts val="600"/>
              </a:spcAft>
            </a:pPr>
            <a:r>
              <a:rPr lang="es-ES" sz="1200" kern="1200" dirty="0">
                <a:solidFill>
                  <a:srgbClr val="000000"/>
                </a:solidFill>
                <a:effectLst/>
                <a:ea typeface="Calibri" panose="020F0502020204030204" pitchFamily="34" charset="0"/>
                <a:cs typeface="Times New Roman" panose="02020603050405020304" pitchFamily="18" charset="0"/>
              </a:rPr>
              <a:t>La suspensión del riego durante 15 días en las etapas de crecimiento vegetativo, floración y llenado del grano de plantas de frijol, provocó un estrés hídrico en el suelo, considerado como moderado que repercutió negativamente en el contenido relativo de agua, la acumulación de materia seca en la parte aérea, las relaciones de crecimiento y el rendimiento.</a:t>
            </a:r>
            <a:endParaRPr lang="es-CU" sz="1200" dirty="0">
              <a:effectLst/>
              <a:ea typeface="Calibri" panose="020F0502020204030204" pitchFamily="34" charset="0"/>
              <a:cs typeface="Times New Roman" panose="02020603050405020304" pitchFamily="18" charset="0"/>
            </a:endParaRPr>
          </a:p>
          <a:p>
            <a:pPr algn="just">
              <a:lnSpc>
                <a:spcPct val="107000"/>
              </a:lnSpc>
              <a:spcAft>
                <a:spcPts val="600"/>
              </a:spcAft>
            </a:pPr>
            <a:r>
              <a:rPr lang="es-ES" sz="1200" kern="1200" dirty="0">
                <a:solidFill>
                  <a:srgbClr val="000000"/>
                </a:solidFill>
                <a:effectLst/>
                <a:ea typeface="Calibri" panose="020F0502020204030204" pitchFamily="34" charset="0"/>
                <a:cs typeface="Times New Roman" panose="02020603050405020304" pitchFamily="18" charset="0"/>
              </a:rPr>
              <a:t> El contenido relativo de agua medido a las 7 horas solares resultó ser un buen indicador del estado hídrico de las plantas.</a:t>
            </a:r>
            <a:endParaRPr lang="es-CU" sz="1200" dirty="0">
              <a:effectLst/>
              <a:ea typeface="Calibri" panose="020F0502020204030204" pitchFamily="34" charset="0"/>
              <a:cs typeface="Times New Roman" panose="02020603050405020304" pitchFamily="18" charset="0"/>
            </a:endParaRPr>
          </a:p>
          <a:p>
            <a:pPr marL="27305" marR="45720" algn="just">
              <a:lnSpc>
                <a:spcPct val="107000"/>
              </a:lnSpc>
              <a:spcAft>
                <a:spcPts val="600"/>
              </a:spcAft>
              <a:tabLst>
                <a:tab pos="6286500" algn="l"/>
              </a:tabLst>
            </a:pPr>
            <a:r>
              <a:rPr lang="es-ES" sz="1200" kern="1200" dirty="0">
                <a:solidFill>
                  <a:srgbClr val="000000"/>
                </a:solidFill>
                <a:effectLst/>
                <a:ea typeface="Calibri" panose="020F0502020204030204" pitchFamily="34" charset="0"/>
                <a:cs typeface="Times New Roman" panose="02020603050405020304" pitchFamily="18" charset="0"/>
              </a:rPr>
              <a:t>Un estrés hídrico considerado como moderado no conlleva a que las plantas desarrollen el mecanismo de ajuste osmótico.</a:t>
            </a:r>
            <a:endParaRPr lang="es-CU" sz="1200" dirty="0">
              <a:effectLst/>
              <a:ea typeface="Calibri" panose="020F0502020204030204" pitchFamily="34" charset="0"/>
              <a:cs typeface="Times New Roman" panose="02020603050405020304" pitchFamily="18" charset="0"/>
            </a:endParaRPr>
          </a:p>
          <a:p>
            <a:pPr algn="just" fontAlgn="base">
              <a:lnSpc>
                <a:spcPct val="107000"/>
              </a:lnSpc>
              <a:spcAft>
                <a:spcPts val="800"/>
              </a:spcAft>
            </a:pPr>
            <a:r>
              <a:rPr lang="es-ES" sz="1200" kern="1200" dirty="0">
                <a:solidFill>
                  <a:srgbClr val="000000"/>
                </a:solidFill>
                <a:effectLst/>
                <a:ea typeface="Calibri" panose="020F0502020204030204" pitchFamily="34" charset="0"/>
                <a:cs typeface="Times New Roman" panose="02020603050405020304" pitchFamily="18" charset="0"/>
              </a:rPr>
              <a:t>Las mayores reducciones del rendimiento se produjeron cuando la suspensión del riego se realizó en las primeras etapas del desarrollo del cultivo.</a:t>
            </a:r>
            <a:endParaRPr lang="es-CU" sz="1200" dirty="0">
              <a:effectLst/>
              <a:ea typeface="Calibri" panose="020F0502020204030204" pitchFamily="34" charset="0"/>
              <a:cs typeface="Times New Roman" panose="02020603050405020304" pitchFamily="18" charset="0"/>
            </a:endParaRPr>
          </a:p>
          <a:p>
            <a:pPr marL="27305" marR="45720" algn="just">
              <a:lnSpc>
                <a:spcPct val="107000"/>
              </a:lnSpc>
              <a:spcAft>
                <a:spcPts val="600"/>
              </a:spcAft>
              <a:tabLst>
                <a:tab pos="6286500" algn="l"/>
              </a:tabLst>
            </a:pPr>
            <a:r>
              <a:rPr lang="es-ES" sz="1200" dirty="0">
                <a:effectLst/>
                <a:ea typeface="Calibri" panose="020F0502020204030204" pitchFamily="34" charset="0"/>
                <a:cs typeface="Times New Roman" panose="02020603050405020304" pitchFamily="18" charset="0"/>
              </a:rPr>
              <a:t>El déficit hídrico simulado con PEG 6 000 (15 %) retrasó la germinación de las semillas de maíz y redujo la longitud del vástago de las plántulas, aunque no afectó el porcentaje final de germinación. La adición de extractos </a:t>
            </a:r>
            <a:r>
              <a:rPr lang="es-ES" sz="1200" dirty="0" err="1">
                <a:effectLst/>
                <a:ea typeface="Calibri" panose="020F0502020204030204" pitchFamily="34" charset="0"/>
                <a:cs typeface="Times New Roman" panose="02020603050405020304" pitchFamily="18" charset="0"/>
              </a:rPr>
              <a:t>etanólicos</a:t>
            </a:r>
            <a:r>
              <a:rPr lang="es-ES" sz="1200" dirty="0">
                <a:effectLst/>
                <a:ea typeface="Calibri" panose="020F0502020204030204" pitchFamily="34" charset="0"/>
                <a:cs typeface="Times New Roman" panose="02020603050405020304" pitchFamily="18" charset="0"/>
              </a:rPr>
              <a:t> de Spirulina, revirtió parcialmente la disminución en la longitud del vástago y estimularon la longitud de las raíces y la masa seca de las plántulas</a:t>
            </a:r>
            <a:endParaRPr lang="es-CU" sz="1200" dirty="0">
              <a:effectLst/>
              <a:ea typeface="Calibri" panose="020F0502020204030204" pitchFamily="34" charset="0"/>
              <a:cs typeface="Times New Roman" panose="02020603050405020304" pitchFamily="18" charset="0"/>
            </a:endParaRPr>
          </a:p>
          <a:p>
            <a:pPr marL="27305" marR="45720" algn="just">
              <a:lnSpc>
                <a:spcPct val="107000"/>
              </a:lnSpc>
              <a:spcAft>
                <a:spcPts val="600"/>
              </a:spcAft>
              <a:tabLst>
                <a:tab pos="6286500" algn="l"/>
              </a:tabLst>
            </a:pPr>
            <a:r>
              <a:rPr lang="es-ES" sz="1200" kern="1200" dirty="0">
                <a:solidFill>
                  <a:srgbClr val="000000"/>
                </a:solidFill>
                <a:effectLst/>
                <a:ea typeface="Calibri" panose="020F0502020204030204" pitchFamily="34" charset="0"/>
                <a:cs typeface="Times New Roman" panose="02020603050405020304" pitchFamily="18" charset="0"/>
              </a:rPr>
              <a:t>El déficit hídrico en el suelo afecta los contenidos de clorofilas a y b en las plantas de frijol a la vez que favorece la concentración de los carotenos y de proteínas solubles totales cuando este ocurre en las etapas de crecimiento vegetativo y de floración. </a:t>
            </a:r>
            <a:endParaRPr lang="es-CU" sz="12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s-ES" sz="1200" kern="1200" dirty="0">
                <a:solidFill>
                  <a:srgbClr val="000000"/>
                </a:solidFill>
                <a:effectLst/>
                <a:ea typeface="Calibri" panose="020F0502020204030204" pitchFamily="34" charset="0"/>
                <a:cs typeface="Times New Roman" panose="02020603050405020304" pitchFamily="18" charset="0"/>
              </a:rPr>
              <a:t>Los bioestimulantes utilizados funcionaron como atenuadores de los efectos de una deficiencia hídrica en el suelo. El Quitomax resultó el que logró los mayores incrementos del rendimiento respecto al tratamiento con suspensión del riego y sin bioestimulante, seguido por el Pectimorf y el Sargazo </a:t>
            </a:r>
            <a:endParaRPr lang="es-CU" sz="1200" dirty="0">
              <a:effectLst/>
              <a:ea typeface="Calibri" panose="020F0502020204030204" pitchFamily="34" charset="0"/>
              <a:cs typeface="Times New Roman" panose="02020603050405020304" pitchFamily="18" charset="0"/>
            </a:endParaRPr>
          </a:p>
          <a:p>
            <a:pPr marL="27305" marR="45720" algn="just">
              <a:lnSpc>
                <a:spcPct val="107000"/>
              </a:lnSpc>
              <a:spcAft>
                <a:spcPts val="600"/>
              </a:spcAft>
              <a:tabLst>
                <a:tab pos="6286500" algn="l"/>
              </a:tabLst>
            </a:pPr>
            <a:r>
              <a:rPr lang="es-ES" sz="1200" kern="1200" dirty="0">
                <a:solidFill>
                  <a:srgbClr val="000000"/>
                </a:solidFill>
                <a:effectLst/>
                <a:ea typeface="Calibri" panose="020F0502020204030204" pitchFamily="34" charset="0"/>
                <a:cs typeface="Times New Roman" panose="02020603050405020304" pitchFamily="18" charset="0"/>
              </a:rPr>
              <a:t>Los diferentes bioestimulantes utilizados ejercieron acciones benéficas en el comportamiento de las diferentes variables evaluadas y que el mayor destaque se observó cuando las plantas fueron asperjadas con Quitomax o Pectimorf.</a:t>
            </a:r>
          </a:p>
          <a:p>
            <a:pPr algn="ctr">
              <a:lnSpc>
                <a:spcPct val="106000"/>
              </a:lnSpc>
              <a:spcAft>
                <a:spcPts val="800"/>
              </a:spcAft>
              <a:tabLst>
                <a:tab pos="6286500" algn="l"/>
              </a:tabLst>
            </a:pPr>
            <a:r>
              <a:rPr lang="es-ES" sz="1800" b="1" kern="1200" dirty="0">
                <a:solidFill>
                  <a:srgbClr val="000000"/>
                </a:solidFill>
                <a:effectLst/>
                <a:ea typeface="Calibri" panose="020F0502020204030204" pitchFamily="34" charset="0"/>
                <a:cs typeface="Times New Roman" panose="02020603050405020304" pitchFamily="18" charset="0"/>
              </a:rPr>
              <a:t>Recomendaciones</a:t>
            </a:r>
            <a:r>
              <a:rPr lang="es-CU" sz="1800" dirty="0">
                <a:effectLst/>
                <a:ea typeface="Times New Roman" panose="02020603050405020304" pitchFamily="18" charset="0"/>
                <a:cs typeface="Times New Roman" panose="02020603050405020304" pitchFamily="18" charset="0"/>
              </a:rPr>
              <a:t> </a:t>
            </a:r>
            <a:endParaRPr lang="es-CU" sz="1800" dirty="0">
              <a:effectLst/>
              <a:ea typeface="Calibri" panose="020F0502020204030204" pitchFamily="34" charset="0"/>
              <a:cs typeface="Times New Roman" panose="02020603050405020304" pitchFamily="18" charset="0"/>
            </a:endParaRPr>
          </a:p>
          <a:p>
            <a:pPr algn="just">
              <a:lnSpc>
                <a:spcPct val="106000"/>
              </a:lnSpc>
              <a:spcAft>
                <a:spcPts val="800"/>
              </a:spcAft>
              <a:tabLst>
                <a:tab pos="6286500" algn="l"/>
              </a:tabLst>
            </a:pPr>
            <a:r>
              <a:rPr lang="es-ES" sz="1200" kern="1200" dirty="0">
                <a:solidFill>
                  <a:srgbClr val="000000"/>
                </a:solidFill>
                <a:effectLst/>
                <a:ea typeface="Calibri" panose="020F0502020204030204" pitchFamily="34" charset="0"/>
                <a:cs typeface="Times New Roman" panose="02020603050405020304" pitchFamily="18" charset="0"/>
              </a:rPr>
              <a:t>Estos resultados sugieren que, </a:t>
            </a:r>
            <a:r>
              <a:rPr lang="es-ES" sz="1200" kern="1200" dirty="0">
                <a:solidFill>
                  <a:srgbClr val="000000"/>
                </a:solidFill>
                <a:effectLst/>
                <a:ea typeface="Times New Roman" panose="02020603050405020304" pitchFamily="18" charset="0"/>
                <a:cs typeface="Times New Roman" panose="02020603050405020304" pitchFamily="18" charset="0"/>
              </a:rPr>
              <a:t>ante una situación de escasez de agua para el riego o por inconvenientes de cualquier otra índole que obliguen a ahorrar agua en el cultivo sin afectar significativamente el rendimiento, la variante más recomendable </a:t>
            </a:r>
            <a:r>
              <a:rPr lang="es-ES" sz="1200" kern="1200" dirty="0">
                <a:solidFill>
                  <a:srgbClr val="000000"/>
                </a:solidFill>
                <a:effectLst/>
                <a:ea typeface="Calibri" panose="020F0502020204030204" pitchFamily="34" charset="0"/>
                <a:cs typeface="Times New Roman" panose="02020603050405020304" pitchFamily="18" charset="0"/>
              </a:rPr>
              <a:t>es, aplicar el 100 % de la ETc durante las fases de crecimiento vegetativo y floración y suspender el riego en la fase de llenado del grano </a:t>
            </a:r>
            <a:endParaRPr lang="es-CU" sz="1200" dirty="0">
              <a:effectLst/>
              <a:ea typeface="Calibri" panose="020F0502020204030204" pitchFamily="34" charset="0"/>
              <a:cs typeface="Times New Roman" panose="02020603050405020304" pitchFamily="18" charset="0"/>
            </a:endParaRPr>
          </a:p>
          <a:p>
            <a:pPr algn="just">
              <a:lnSpc>
                <a:spcPct val="106000"/>
              </a:lnSpc>
              <a:spcAft>
                <a:spcPts val="800"/>
              </a:spcAft>
              <a:tabLst>
                <a:tab pos="6286500" algn="l"/>
              </a:tabLst>
            </a:pPr>
            <a:r>
              <a:rPr lang="es-ES" sz="1800" kern="1200" dirty="0">
                <a:solidFill>
                  <a:srgbClr val="000000"/>
                </a:solidFill>
                <a:effectLst/>
                <a:ea typeface="Calibri" panose="020F0502020204030204" pitchFamily="34" charset="0"/>
                <a:cs typeface="Times New Roman" panose="02020603050405020304" pitchFamily="18" charset="0"/>
              </a:rPr>
              <a:t> </a:t>
            </a:r>
            <a:r>
              <a:rPr lang="es-ES" sz="1200" kern="1200" dirty="0">
                <a:solidFill>
                  <a:srgbClr val="000000"/>
                </a:solidFill>
                <a:effectLst/>
                <a:ea typeface="Calibri" panose="020F0502020204030204" pitchFamily="34" charset="0"/>
                <a:cs typeface="Times New Roman" panose="02020603050405020304" pitchFamily="18" charset="0"/>
              </a:rPr>
              <a:t>Se recomienda, además, realizar dos aplicaciones de alguno de los bioestimulantes analizados en este trabajo, la primera al inicio de la floración y la segunda al inicio de la etapa de llenado de los granos, sugiriendo los productos en el orden siguiente: Quitomax, Pectimorf, Sargazo y Spirulina.</a:t>
            </a:r>
            <a:endParaRPr lang="es-CU" sz="1200" dirty="0">
              <a:effectLst/>
              <a:ea typeface="Calibri" panose="020F0502020204030204" pitchFamily="34" charset="0"/>
              <a:cs typeface="Times New Roman" panose="02020603050405020304" pitchFamily="18" charset="0"/>
            </a:endParaRPr>
          </a:p>
          <a:p>
            <a:pPr algn="just">
              <a:lnSpc>
                <a:spcPct val="106000"/>
              </a:lnSpc>
              <a:spcAft>
                <a:spcPts val="800"/>
              </a:spcAft>
              <a:tabLst>
                <a:tab pos="6286500" algn="l"/>
              </a:tabLst>
            </a:pPr>
            <a:r>
              <a:rPr lang="es-ES" sz="1200" kern="1200" dirty="0">
                <a:solidFill>
                  <a:srgbClr val="000000"/>
                </a:solidFill>
                <a:effectLst/>
                <a:ea typeface="Calibri" panose="020F0502020204030204" pitchFamily="34" charset="0"/>
                <a:cs typeface="Times New Roman" panose="02020603050405020304" pitchFamily="18" charset="0"/>
              </a:rPr>
              <a:t>Por último, se sugiere continuar los estudios acerca de la utilización del Sargazo y la Spirulina en plantas sometidas a estrés abiótico, dadas sus potencialidades y que ambos son productos residuales con gastos mínimos para su obtención</a:t>
            </a:r>
            <a:r>
              <a:rPr lang="es-ES" sz="1800" kern="1200" dirty="0">
                <a:solidFill>
                  <a:srgbClr val="000000"/>
                </a:solidFill>
                <a:effectLst/>
                <a:ea typeface="Calibri" panose="020F0502020204030204" pitchFamily="34" charset="0"/>
                <a:cs typeface="Times New Roman" panose="02020603050405020304" pitchFamily="18" charset="0"/>
              </a:rPr>
              <a:t>.</a:t>
            </a:r>
            <a:endParaRPr lang="es-CU" sz="1800" dirty="0">
              <a:effectLst/>
              <a:ea typeface="Calibri" panose="020F0502020204030204" pitchFamily="34" charset="0"/>
              <a:cs typeface="Times New Roman" panose="02020603050405020304" pitchFamily="18" charset="0"/>
            </a:endParaRPr>
          </a:p>
          <a:p>
            <a:pPr marL="27305" marR="45720" algn="just">
              <a:lnSpc>
                <a:spcPct val="107000"/>
              </a:lnSpc>
              <a:spcAft>
                <a:spcPts val="600"/>
              </a:spcAft>
              <a:tabLst>
                <a:tab pos="6286500" algn="l"/>
              </a:tabLst>
            </a:pPr>
            <a:endParaRPr lang="es-C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2885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8A576E-90CA-4638-8239-CEB4172B60B5}"/>
              </a:ext>
            </a:extLst>
          </p:cNvPr>
          <p:cNvSpPr txBox="1"/>
          <p:nvPr/>
        </p:nvSpPr>
        <p:spPr>
          <a:xfrm>
            <a:off x="685800" y="982721"/>
            <a:ext cx="10908792" cy="1268039"/>
          </a:xfrm>
          <a:prstGeom prst="rect">
            <a:avLst/>
          </a:prstGeom>
          <a:noFill/>
        </p:spPr>
        <p:txBody>
          <a:bodyPr wrap="square">
            <a:spAutoFit/>
          </a:bodyPr>
          <a:lstStyle/>
          <a:p>
            <a:pPr algn="just">
              <a:lnSpc>
                <a:spcPct val="106000"/>
              </a:lnSpc>
              <a:spcAft>
                <a:spcPts val="800"/>
              </a:spcAft>
              <a:tabLst>
                <a:tab pos="6286500" algn="l"/>
              </a:tabLst>
            </a:pPr>
            <a:r>
              <a:rPr lang="es-ES" sz="1200" b="1" dirty="0">
                <a:effectLst/>
                <a:ea typeface="Calibri" panose="020F0502020204030204" pitchFamily="34" charset="0"/>
                <a:cs typeface="Times New Roman" panose="02020603050405020304" pitchFamily="18" charset="0"/>
              </a:rPr>
              <a:t>Cuarto objetivo: Elaborar una propuesta de manejo del agua en los cultivos de referencia, bajo el principio del riego deficitario,</a:t>
            </a:r>
            <a:endParaRPr lang="es-CU" sz="1200" dirty="0">
              <a:effectLst/>
              <a:ea typeface="Calibri" panose="020F0502020204030204" pitchFamily="34" charset="0"/>
              <a:cs typeface="Times New Roman" panose="02020603050405020304" pitchFamily="18" charset="0"/>
            </a:endParaRPr>
          </a:p>
          <a:p>
            <a:pPr algn="just">
              <a:lnSpc>
                <a:spcPct val="106000"/>
              </a:lnSpc>
              <a:spcAft>
                <a:spcPts val="800"/>
              </a:spcAft>
              <a:tabLst>
                <a:tab pos="6286500" algn="l"/>
              </a:tabLst>
            </a:pPr>
            <a:r>
              <a:rPr lang="es-ES" sz="1200" dirty="0">
                <a:effectLst/>
                <a:ea typeface="Calibri" panose="020F0502020204030204" pitchFamily="34" charset="0"/>
                <a:cs typeface="Times New Roman" panose="02020603050405020304" pitchFamily="18" charset="0"/>
              </a:rPr>
              <a:t> A partir de los resultados obtenidos, se ha considerado proponer la siguiente propuesta:</a:t>
            </a:r>
            <a:endParaRPr lang="es-CU" sz="1200" dirty="0">
              <a:effectLst/>
              <a:ea typeface="Calibri" panose="020F0502020204030204" pitchFamily="34" charset="0"/>
              <a:cs typeface="Times New Roman" panose="02020603050405020304" pitchFamily="18" charset="0"/>
            </a:endParaRPr>
          </a:p>
          <a:p>
            <a:pPr algn="just">
              <a:lnSpc>
                <a:spcPct val="106000"/>
              </a:lnSpc>
              <a:spcAft>
                <a:spcPts val="800"/>
              </a:spcAft>
              <a:tabLst>
                <a:tab pos="6286500" algn="l"/>
              </a:tabLst>
            </a:pPr>
            <a:r>
              <a:rPr lang="es-ES" sz="1200" b="1" dirty="0">
                <a:effectLst/>
                <a:ea typeface="Calibri" panose="020F0502020204030204" pitchFamily="34" charset="0"/>
                <a:cs typeface="Times New Roman" panose="02020603050405020304" pitchFamily="18" charset="0"/>
              </a:rPr>
              <a:t>Realizar un manejo del riego que consista en suspender el riego durante 15 días durante la etapa de llenado de los granos y realizar sobre ellos dos aplicaciones de bioestimulantes, la primera al inicio de la floración y la segunda al comenzar el llenado de los granos, según el orden de prioridad y dosis siguientes: Quitomax a 200 mg ha</a:t>
            </a:r>
            <a:r>
              <a:rPr lang="es-ES" sz="1200" b="1" baseline="30000" dirty="0">
                <a:effectLst/>
                <a:ea typeface="Calibri" panose="020F0502020204030204" pitchFamily="34" charset="0"/>
                <a:cs typeface="Times New Roman" panose="02020603050405020304" pitchFamily="18" charset="0"/>
              </a:rPr>
              <a:t>-1</a:t>
            </a:r>
            <a:r>
              <a:rPr lang="es-ES" sz="1200" b="1" dirty="0">
                <a:effectLst/>
                <a:ea typeface="Calibri" panose="020F0502020204030204" pitchFamily="34" charset="0"/>
                <a:cs typeface="Times New Roman" panose="02020603050405020304" pitchFamily="18" charset="0"/>
              </a:rPr>
              <a:t>, Pectimorf a 200 mg ha</a:t>
            </a:r>
            <a:r>
              <a:rPr lang="es-ES" sz="1200" b="1" baseline="30000" dirty="0">
                <a:effectLst/>
                <a:ea typeface="Calibri" panose="020F0502020204030204" pitchFamily="34" charset="0"/>
                <a:cs typeface="Times New Roman" panose="02020603050405020304" pitchFamily="18" charset="0"/>
              </a:rPr>
              <a:t>-1</a:t>
            </a:r>
            <a:r>
              <a:rPr lang="es-ES" sz="1200" b="1" dirty="0">
                <a:effectLst/>
                <a:ea typeface="Calibri" panose="020F0502020204030204" pitchFamily="34" charset="0"/>
                <a:cs typeface="Times New Roman" panose="02020603050405020304" pitchFamily="18" charset="0"/>
              </a:rPr>
              <a:t>, Sargazo (extracto de algas marinas) al 2% y la Spirulina a 20 mg ha</a:t>
            </a:r>
            <a:r>
              <a:rPr lang="es-ES" sz="1200" b="1" baseline="30000" dirty="0">
                <a:effectLst/>
                <a:ea typeface="Calibri" panose="020F0502020204030204" pitchFamily="34" charset="0"/>
                <a:cs typeface="Times New Roman" panose="02020603050405020304" pitchFamily="18" charset="0"/>
              </a:rPr>
              <a:t>-1</a:t>
            </a:r>
            <a:r>
              <a:rPr lang="es-ES" sz="1200" b="1" dirty="0">
                <a:effectLst/>
                <a:ea typeface="Calibri" panose="020F0502020204030204" pitchFamily="34" charset="0"/>
                <a:cs typeface="Times New Roman" panose="02020603050405020304" pitchFamily="18" charset="0"/>
              </a:rPr>
              <a:t>.</a:t>
            </a:r>
            <a:endParaRPr lang="es-CU" sz="1200" b="1" dirty="0">
              <a:effectLst/>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AC47199F-A7A5-421D-B8BA-FE2D34525BE8}"/>
              </a:ext>
            </a:extLst>
          </p:cNvPr>
          <p:cNvSpPr txBox="1"/>
          <p:nvPr/>
        </p:nvSpPr>
        <p:spPr>
          <a:xfrm>
            <a:off x="1051560" y="2359152"/>
            <a:ext cx="9134856" cy="4370299"/>
          </a:xfrm>
          <a:prstGeom prst="rect">
            <a:avLst/>
          </a:prstGeom>
          <a:noFill/>
        </p:spPr>
        <p:txBody>
          <a:bodyPr wrap="square" rtlCol="0">
            <a:spAutoFit/>
          </a:bodyPr>
          <a:lstStyle/>
          <a:p>
            <a:pPr algn="ctr">
              <a:lnSpc>
                <a:spcPct val="106000"/>
              </a:lnSpc>
              <a:spcAft>
                <a:spcPts val="800"/>
              </a:spcAft>
              <a:tabLst>
                <a:tab pos="6286500" algn="l"/>
              </a:tabLst>
            </a:pPr>
            <a:r>
              <a:rPr lang="es-ES" sz="1200" dirty="0">
                <a:effectLst/>
                <a:ea typeface="Calibri" panose="020F0502020204030204" pitchFamily="34" charset="0"/>
                <a:cs typeface="Times New Roman" panose="02020603050405020304" pitchFamily="18" charset="0"/>
              </a:rPr>
              <a:t>Salidas:</a:t>
            </a:r>
            <a:endParaRPr lang="es-CU" sz="1200" dirty="0">
              <a:effectLst/>
              <a:ea typeface="Calibri" panose="020F0502020204030204" pitchFamily="34" charset="0"/>
              <a:cs typeface="Times New Roman" panose="02020603050405020304" pitchFamily="18" charset="0"/>
            </a:endParaRPr>
          </a:p>
          <a:p>
            <a:pPr algn="just">
              <a:lnSpc>
                <a:spcPct val="106000"/>
              </a:lnSpc>
              <a:spcAft>
                <a:spcPts val="800"/>
              </a:spcAft>
              <a:tabLst>
                <a:tab pos="6286500" algn="l"/>
              </a:tabLst>
            </a:pPr>
            <a:r>
              <a:rPr lang="es-ES" sz="1200" dirty="0">
                <a:effectLst/>
                <a:ea typeface="Calibri" panose="020F0502020204030204" pitchFamily="34" charset="0"/>
                <a:cs typeface="Times New Roman" panose="02020603050405020304" pitchFamily="18" charset="0"/>
              </a:rPr>
              <a:t> </a:t>
            </a:r>
            <a:r>
              <a:rPr lang="es-ES" sz="1200" dirty="0">
                <a:effectLst/>
                <a:ea typeface="Times New Roman" panose="02020603050405020304" pitchFamily="18" charset="0"/>
                <a:cs typeface="Times New Roman" panose="02020603050405020304" pitchFamily="18" charset="0"/>
              </a:rPr>
              <a:t>11 publicaciones en revistas científicas (3 en revistas SCI).</a:t>
            </a:r>
            <a:endParaRPr lang="es-CU" sz="1200" dirty="0">
              <a:effectLst/>
              <a:ea typeface="Calibri" panose="020F0502020204030204" pitchFamily="34" charset="0"/>
              <a:cs typeface="Times New Roman" panose="02020603050405020304" pitchFamily="18" charset="0"/>
            </a:endParaRPr>
          </a:p>
          <a:p>
            <a:pPr marL="453390" algn="just">
              <a:lnSpc>
                <a:spcPct val="107000"/>
              </a:lnSpc>
              <a:spcAft>
                <a:spcPts val="800"/>
              </a:spcAft>
            </a:pPr>
            <a:r>
              <a:rPr lang="es-ES" sz="1200" dirty="0">
                <a:effectLst/>
                <a:ea typeface="Times New Roman" panose="02020603050405020304" pitchFamily="18" charset="0"/>
                <a:cs typeface="Times New Roman" panose="02020603050405020304" pitchFamily="18" charset="0"/>
              </a:rPr>
              <a:t>Se han entregado 6 propuestas y se prepara otra para la revista Cultivos Tropicales.</a:t>
            </a:r>
            <a:endParaRPr lang="es-CU" sz="1200" dirty="0">
              <a:effectLst/>
              <a:ea typeface="Calibri" panose="020F0502020204030204" pitchFamily="34" charset="0"/>
              <a:cs typeface="Times New Roman" panose="02020603050405020304" pitchFamily="18" charset="0"/>
            </a:endParaRPr>
          </a:p>
          <a:p>
            <a:pPr marL="453390" algn="just">
              <a:lnSpc>
                <a:spcPct val="107000"/>
              </a:lnSpc>
              <a:spcAft>
                <a:spcPts val="800"/>
              </a:spcAft>
            </a:pPr>
            <a:r>
              <a:rPr lang="es-ES" sz="1200" dirty="0">
                <a:effectLst/>
                <a:ea typeface="Times New Roman" panose="02020603050405020304" pitchFamily="18" charset="0"/>
                <a:cs typeface="Times New Roman" panose="02020603050405020304" pitchFamily="18" charset="0"/>
              </a:rPr>
              <a:t>Hay otra elaborada que se gestiona para entregarla a la revista Ciencias Técnicas Agropecuarias.</a:t>
            </a:r>
            <a:endParaRPr lang="es-CU" sz="1200" dirty="0">
              <a:effectLst/>
              <a:ea typeface="Calibri" panose="020F0502020204030204" pitchFamily="34" charset="0"/>
              <a:cs typeface="Times New Roman" panose="02020603050405020304" pitchFamily="18" charset="0"/>
            </a:endParaRPr>
          </a:p>
          <a:p>
            <a:pPr marL="453390" algn="just">
              <a:lnSpc>
                <a:spcPct val="107000"/>
              </a:lnSpc>
              <a:spcAft>
                <a:spcPts val="800"/>
              </a:spcAft>
            </a:pPr>
            <a:r>
              <a:rPr lang="es-ES" sz="1200" dirty="0">
                <a:effectLst/>
                <a:ea typeface="Times New Roman" panose="02020603050405020304" pitchFamily="18" charset="0"/>
                <a:cs typeface="Times New Roman" panose="02020603050405020304" pitchFamily="18" charset="0"/>
              </a:rPr>
              <a:t>Se prepararán dos para la revista Agricultura Mesoamericana </a:t>
            </a:r>
            <a:endParaRPr lang="es-CU" sz="1200" dirty="0">
              <a:effectLst/>
              <a:ea typeface="Calibri" panose="020F0502020204030204" pitchFamily="34" charset="0"/>
              <a:cs typeface="Times New Roman" panose="02020603050405020304" pitchFamily="18" charset="0"/>
            </a:endParaRPr>
          </a:p>
          <a:p>
            <a:pPr marL="453390" algn="just">
              <a:lnSpc>
                <a:spcPct val="107000"/>
              </a:lnSpc>
              <a:spcAft>
                <a:spcPts val="800"/>
              </a:spcAft>
            </a:pPr>
            <a:r>
              <a:rPr lang="es-ES" sz="1200" dirty="0">
                <a:effectLst/>
                <a:ea typeface="Times New Roman" panose="02020603050405020304" pitchFamily="18" charset="0"/>
                <a:cs typeface="Times New Roman" panose="02020603050405020304" pitchFamily="18" charset="0"/>
              </a:rPr>
              <a:t>Queda información para elaborar cuatro publicaciones más  </a:t>
            </a:r>
            <a:endParaRPr lang="es-CU" sz="12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s-ES" sz="1200" dirty="0">
                <a:effectLst/>
                <a:ea typeface="Times New Roman" panose="02020603050405020304" pitchFamily="18" charset="0"/>
                <a:cs typeface="Times New Roman" panose="02020603050405020304" pitchFamily="18" charset="0"/>
              </a:rPr>
              <a:t>10 comunicaciones en congresos nacionales e internacionales</a:t>
            </a:r>
            <a:endParaRPr lang="es-CU" sz="1200" dirty="0">
              <a:effectLst/>
              <a:ea typeface="Calibri" panose="020F0502020204030204" pitchFamily="34" charset="0"/>
              <a:cs typeface="Times New Roman" panose="02020603050405020304" pitchFamily="18" charset="0"/>
            </a:endParaRPr>
          </a:p>
          <a:p>
            <a:pPr marL="457200">
              <a:lnSpc>
                <a:spcPct val="107000"/>
              </a:lnSpc>
            </a:pPr>
            <a:r>
              <a:rPr lang="es-ES" sz="1200" dirty="0">
                <a:effectLst/>
                <a:ea typeface="Times New Roman" panose="02020603050405020304" pitchFamily="18" charset="0"/>
                <a:cs typeface="Times New Roman" panose="02020603050405020304" pitchFamily="18" charset="0"/>
              </a:rPr>
              <a:t>Se presentaron:</a:t>
            </a:r>
            <a:endParaRPr lang="es-CU" sz="1200" dirty="0">
              <a:effectLst/>
              <a:ea typeface="Calibri" panose="020F0502020204030204" pitchFamily="34" charset="0"/>
              <a:cs typeface="Times New Roman" panose="02020603050405020304" pitchFamily="18" charset="0"/>
            </a:endParaRPr>
          </a:p>
          <a:p>
            <a:pPr marL="457200">
              <a:lnSpc>
                <a:spcPct val="107000"/>
              </a:lnSpc>
            </a:pPr>
            <a:r>
              <a:rPr lang="es-ES" sz="1200" dirty="0">
                <a:effectLst/>
                <a:ea typeface="Times New Roman" panose="02020603050405020304" pitchFamily="18" charset="0"/>
                <a:cs typeface="Times New Roman" panose="02020603050405020304" pitchFamily="18" charset="0"/>
              </a:rPr>
              <a:t>5 ponencias en el XI Taller Internacional de Agricultura Sostenible y Biotecnología Vegetal efectuado en la Universidad de Granma en octubre de 2021.</a:t>
            </a:r>
            <a:endParaRPr lang="es-CU" sz="1200" dirty="0">
              <a:effectLst/>
              <a:ea typeface="Calibri" panose="020F0502020204030204" pitchFamily="34" charset="0"/>
              <a:cs typeface="Times New Roman" panose="02020603050405020304" pitchFamily="18" charset="0"/>
            </a:endParaRPr>
          </a:p>
          <a:p>
            <a:pPr marL="457200">
              <a:lnSpc>
                <a:spcPct val="107000"/>
              </a:lnSpc>
            </a:pPr>
            <a:r>
              <a:rPr lang="es-ES" sz="1200" dirty="0">
                <a:effectLst/>
                <a:ea typeface="Times New Roman" panose="02020603050405020304" pitchFamily="18" charset="0"/>
                <a:cs typeface="Times New Roman" panose="02020603050405020304" pitchFamily="18" charset="0"/>
              </a:rPr>
              <a:t>4 ponencias en el taller efectuado en el INCA (me faltan detalles)</a:t>
            </a:r>
            <a:endParaRPr lang="es-CU" sz="1200" dirty="0">
              <a:effectLst/>
              <a:ea typeface="Calibri" panose="020F0502020204030204" pitchFamily="34" charset="0"/>
              <a:cs typeface="Times New Roman" panose="02020603050405020304" pitchFamily="18" charset="0"/>
            </a:endParaRPr>
          </a:p>
          <a:p>
            <a:pPr marL="457200">
              <a:lnSpc>
                <a:spcPct val="107000"/>
              </a:lnSpc>
              <a:spcAft>
                <a:spcPts val="800"/>
              </a:spcAft>
            </a:pPr>
            <a:r>
              <a:rPr lang="es-ES" sz="1200" dirty="0">
                <a:effectLst/>
                <a:ea typeface="Times New Roman" panose="02020603050405020304" pitchFamily="18" charset="0"/>
                <a:cs typeface="Times New Roman" panose="02020603050405020304" pitchFamily="18" charset="0"/>
              </a:rPr>
              <a:t>2 ponencias en el XXII Congreso Internacional del instituto Nacional de Ciencias Agrícolas, efectuado en noviembre de 2022 </a:t>
            </a:r>
            <a:endParaRPr lang="es-CU" sz="1200" dirty="0">
              <a:effectLst/>
              <a:ea typeface="Calibri" panose="020F0502020204030204" pitchFamily="34" charset="0"/>
              <a:cs typeface="Times New Roman" panose="02020603050405020304" pitchFamily="18" charset="0"/>
            </a:endParaRPr>
          </a:p>
          <a:p>
            <a:pPr marL="171450" indent="-171450" algn="just">
              <a:lnSpc>
                <a:spcPct val="107000"/>
              </a:lnSpc>
              <a:spcAft>
                <a:spcPts val="800"/>
              </a:spcAft>
              <a:buFont typeface="Wingdings" panose="05000000000000000000" pitchFamily="2" charset="2"/>
              <a:buChar char="§"/>
            </a:pPr>
            <a:r>
              <a:rPr lang="es-ES" sz="1200" dirty="0">
                <a:effectLst/>
                <a:ea typeface="Times New Roman" panose="02020603050405020304" pitchFamily="18" charset="0"/>
                <a:cs typeface="Times New Roman" panose="02020603050405020304" pitchFamily="18" charset="0"/>
              </a:rPr>
              <a:t> </a:t>
            </a:r>
            <a:r>
              <a:rPr lang="es-AR" sz="1200" dirty="0">
                <a:effectLst/>
                <a:ea typeface="Times New Roman" panose="02020603050405020304" pitchFamily="18" charset="0"/>
                <a:cs typeface="Times New Roman" panose="02020603050405020304" pitchFamily="18" charset="0"/>
              </a:rPr>
              <a:t>1 tesis de maestría en fase de terminación </a:t>
            </a:r>
            <a:endParaRPr lang="es-CU" sz="12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s-AR" sz="1200" dirty="0">
                <a:effectLst/>
                <a:ea typeface="Times New Roman" panose="02020603050405020304" pitchFamily="18" charset="0"/>
                <a:cs typeface="Times New Roman" panose="02020603050405020304" pitchFamily="18" charset="0"/>
              </a:rPr>
              <a:t>1  en curso tesis de doctorado</a:t>
            </a:r>
            <a:endParaRPr lang="es-CU" sz="12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s-ES" sz="1200" dirty="0">
                <a:effectLst/>
                <a:ea typeface="Times New Roman" panose="02020603050405020304" pitchFamily="18" charset="0"/>
                <a:cs typeface="Times New Roman" panose="02020603050405020304" pitchFamily="18" charset="0"/>
              </a:rPr>
              <a:t>1 premio CITMA del territorio en </a:t>
            </a:r>
            <a:r>
              <a:rPr lang="es-CU" sz="1200" dirty="0">
                <a:effectLst/>
                <a:ea typeface="Times New Roman" panose="02020603050405020304" pitchFamily="18" charset="0"/>
                <a:cs typeface="Times New Roman" panose="02020603050405020304" pitchFamily="18" charset="0"/>
              </a:rPr>
              <a:t>espera por la salida de publicaciones</a:t>
            </a:r>
            <a:endParaRPr lang="es-CU" sz="1200" dirty="0">
              <a:effectLst/>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tabLst>
                <a:tab pos="6286500" algn="l"/>
              </a:tabLst>
            </a:pPr>
            <a:r>
              <a:rPr lang="es-CU" sz="1200" dirty="0">
                <a:effectLst/>
                <a:ea typeface="Times New Roman" panose="02020603050405020304" pitchFamily="18" charset="0"/>
                <a:cs typeface="Times New Roman" panose="02020603050405020304" pitchFamily="18" charset="0"/>
              </a:rPr>
              <a:t>Capacitación de estudiantes. Se defendió un trabajo de fin de carrera de Ingeniero Agrónomo</a:t>
            </a:r>
            <a:endParaRPr lang="es-CU" sz="1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36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2C90C3B-CE9D-4FBC-A3C6-1824A926C564}"/>
              </a:ext>
            </a:extLst>
          </p:cNvPr>
          <p:cNvSpPr txBox="1"/>
          <p:nvPr/>
        </p:nvSpPr>
        <p:spPr>
          <a:xfrm>
            <a:off x="1927952" y="1333041"/>
            <a:ext cx="6819441" cy="2123658"/>
          </a:xfrm>
          <a:prstGeom prst="rect">
            <a:avLst/>
          </a:prstGeom>
          <a:noFill/>
        </p:spPr>
        <p:txBody>
          <a:bodyPr wrap="square" rtlCol="0">
            <a:spAutoFit/>
          </a:bodyPr>
          <a:lstStyle/>
          <a:p>
            <a:pPr algn="ctr"/>
            <a:r>
              <a:rPr lang="es-MX" sz="6600" dirty="0"/>
              <a:t>Gracias por sus sugerencias</a:t>
            </a:r>
            <a:endParaRPr lang="es-CU" sz="6600" dirty="0"/>
          </a:p>
        </p:txBody>
      </p:sp>
    </p:spTree>
    <p:extLst>
      <p:ext uri="{BB962C8B-B14F-4D97-AF65-F5344CB8AC3E}">
        <p14:creationId xmlns:p14="http://schemas.microsoft.com/office/powerpoint/2010/main" val="3197618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A18C0B6-AEA6-4694-A080-0D43A04944D3}"/>
              </a:ext>
            </a:extLst>
          </p:cNvPr>
          <p:cNvSpPr txBox="1"/>
          <p:nvPr/>
        </p:nvSpPr>
        <p:spPr>
          <a:xfrm>
            <a:off x="1701799" y="939800"/>
            <a:ext cx="8195733" cy="923330"/>
          </a:xfrm>
          <a:prstGeom prst="rect">
            <a:avLst/>
          </a:prstGeom>
          <a:noFill/>
        </p:spPr>
        <p:txBody>
          <a:bodyPr wrap="square" rtlCol="0">
            <a:spAutoFit/>
          </a:bodyPr>
          <a:lstStyle/>
          <a:p>
            <a:r>
              <a:rPr lang="es-ES" sz="1800" b="1" dirty="0">
                <a:effectLst/>
                <a:latin typeface="Arial" panose="020B0604020202020204" pitchFamily="34" charset="0"/>
                <a:ea typeface="Times New Roman" panose="02020603050405020304" pitchFamily="18" charset="0"/>
              </a:rPr>
              <a:t>OBJETIVO GENERAL</a:t>
            </a:r>
            <a:endParaRPr lang="es-CU" sz="1800" dirty="0">
              <a:effectLst/>
              <a:latin typeface="Times New Roman" panose="02020603050405020304" pitchFamily="18" charset="0"/>
              <a:ea typeface="Times New Roman" panose="02020603050405020304" pitchFamily="18" charset="0"/>
            </a:endParaRPr>
          </a:p>
          <a:p>
            <a:r>
              <a:rPr lang="es-AR" sz="1800" dirty="0">
                <a:effectLst/>
                <a:latin typeface="Arial" panose="020B0604020202020204" pitchFamily="34" charset="0"/>
                <a:ea typeface="Times New Roman" panose="02020603050405020304" pitchFamily="18" charset="0"/>
              </a:rPr>
              <a:t>Proponer una estrategia de riego que permita mejorar los rendimientos de los cultivos del maíz Y el frijol, con un menor consumo de agua.</a:t>
            </a:r>
            <a:endParaRPr lang="es-CU" dirty="0"/>
          </a:p>
        </p:txBody>
      </p:sp>
      <p:sp>
        <p:nvSpPr>
          <p:cNvPr id="3" name="CuadroTexto 2">
            <a:extLst>
              <a:ext uri="{FF2B5EF4-FFF2-40B4-BE49-F238E27FC236}">
                <a16:creationId xmlns:a16="http://schemas.microsoft.com/office/drawing/2014/main" id="{BD9E22C9-CC02-434B-B187-61C7D66C0E0B}"/>
              </a:ext>
            </a:extLst>
          </p:cNvPr>
          <p:cNvSpPr txBox="1"/>
          <p:nvPr/>
        </p:nvSpPr>
        <p:spPr>
          <a:xfrm>
            <a:off x="1625600" y="2912533"/>
            <a:ext cx="8373533" cy="3046988"/>
          </a:xfrm>
          <a:prstGeom prst="rect">
            <a:avLst/>
          </a:prstGeom>
          <a:noFill/>
        </p:spPr>
        <p:txBody>
          <a:bodyPr wrap="square" rtlCol="0">
            <a:spAutoFit/>
          </a:bodyPr>
          <a:lstStyle/>
          <a:p>
            <a:r>
              <a:rPr lang="es-ES" sz="1800" b="1" dirty="0">
                <a:effectLst/>
                <a:latin typeface="Arial" panose="020B0604020202020204" pitchFamily="34" charset="0"/>
                <a:ea typeface="Times New Roman" panose="02020603050405020304" pitchFamily="18" charset="0"/>
              </a:rPr>
              <a:t>OBJETIVOS ESPECÍFICOS</a:t>
            </a:r>
            <a:endParaRPr lang="es-CU"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mj-lt"/>
              <a:buAutoNum type="arabicPeriod"/>
              <a:tabLst>
                <a:tab pos="342900" algn="l"/>
                <a:tab pos="457200" algn="l"/>
              </a:tabLst>
            </a:pPr>
            <a:r>
              <a:rPr lang="es-ES" sz="1800" dirty="0">
                <a:effectLst/>
                <a:latin typeface="Arial" panose="020B0604020202020204" pitchFamily="34" charset="0"/>
                <a:ea typeface="Times New Roman" panose="02020603050405020304" pitchFamily="18" charset="0"/>
              </a:rPr>
              <a:t>Identificar las fases fenológicas más sensibles al déficit hídrico.</a:t>
            </a:r>
            <a:endParaRPr lang="es-CU"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mj-lt"/>
              <a:buAutoNum type="arabicPeriod"/>
              <a:tabLst>
                <a:tab pos="342900" algn="l"/>
                <a:tab pos="457200" algn="l"/>
              </a:tabLst>
            </a:pPr>
            <a:r>
              <a:rPr lang="es-MX" sz="1800" dirty="0">
                <a:effectLst/>
                <a:latin typeface="Arial" panose="020B0604020202020204" pitchFamily="34" charset="0"/>
                <a:ea typeface="Times New Roman" panose="02020603050405020304" pitchFamily="18" charset="0"/>
              </a:rPr>
              <a:t>Determinar los mecanismos fisiológicos de respuestas al déficit hídrico en los cultivos de maíz y frijol en condiciones de Riego Deficitario</a:t>
            </a:r>
            <a:endParaRPr lang="es-CU"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mj-lt"/>
              <a:buAutoNum type="arabicPeriod"/>
              <a:tabLst>
                <a:tab pos="457200" algn="l"/>
              </a:tabLst>
            </a:pPr>
            <a:r>
              <a:rPr lang="es-ES" sz="1800" dirty="0">
                <a:effectLst/>
                <a:latin typeface="Arial" panose="020B0604020202020204" pitchFamily="34" charset="0"/>
                <a:ea typeface="Times New Roman" panose="02020603050405020304" pitchFamily="18" charset="0"/>
              </a:rPr>
              <a:t>Evaluar el rendimiento y la calidad de la cosecha del maíz y el frijol cultivados en condiciones de Riego Deficitario </a:t>
            </a:r>
            <a:r>
              <a:rPr lang="es-MX" sz="1800" dirty="0">
                <a:effectLst/>
                <a:latin typeface="Arial" panose="020B0604020202020204" pitchFamily="34" charset="0"/>
                <a:ea typeface="Times New Roman" panose="02020603050405020304" pitchFamily="18" charset="0"/>
              </a:rPr>
              <a:t>en combinación con el uso de Bioestimulantes naturales.</a:t>
            </a:r>
            <a:endParaRPr lang="es-CU" sz="1800" dirty="0">
              <a:effectLst/>
              <a:latin typeface="Times New Roman" panose="02020603050405020304" pitchFamily="18" charset="0"/>
              <a:ea typeface="Times New Roman" panose="02020603050405020304" pitchFamily="18" charset="0"/>
            </a:endParaRPr>
          </a:p>
          <a:p>
            <a:r>
              <a:rPr lang="es-ES" sz="1800" dirty="0">
                <a:effectLst/>
                <a:latin typeface="Arial" panose="020B0604020202020204" pitchFamily="34" charset="0"/>
                <a:ea typeface="Times New Roman" panose="02020603050405020304" pitchFamily="18" charset="0"/>
              </a:rPr>
              <a:t> 4. Elaborar una propuesta de manejo del agua en los cultivos de referencia,  </a:t>
            </a:r>
          </a:p>
          <a:p>
            <a:r>
              <a:rPr lang="es-ES" sz="1800" dirty="0">
                <a:effectLst/>
                <a:latin typeface="Arial" panose="020B0604020202020204" pitchFamily="34" charset="0"/>
                <a:ea typeface="Times New Roman" panose="02020603050405020304" pitchFamily="18" charset="0"/>
              </a:rPr>
              <a:t>     bajo el principio del Riego Deficitario</a:t>
            </a:r>
            <a:endParaRPr lang="es-CU" dirty="0"/>
          </a:p>
        </p:txBody>
      </p:sp>
    </p:spTree>
    <p:extLst>
      <p:ext uri="{BB962C8B-B14F-4D97-AF65-F5344CB8AC3E}">
        <p14:creationId xmlns:p14="http://schemas.microsoft.com/office/powerpoint/2010/main" val="3176754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A32FCE-BFB3-4697-AD14-5788E9FC9372}"/>
              </a:ext>
            </a:extLst>
          </p:cNvPr>
          <p:cNvSpPr txBox="1"/>
          <p:nvPr/>
        </p:nvSpPr>
        <p:spPr>
          <a:xfrm>
            <a:off x="651934" y="423333"/>
            <a:ext cx="11015134" cy="646331"/>
          </a:xfrm>
          <a:prstGeom prst="rect">
            <a:avLst/>
          </a:prstGeom>
          <a:noFill/>
        </p:spPr>
        <p:txBody>
          <a:bodyPr wrap="square" rtlCol="0">
            <a:spAutoFit/>
          </a:bodyPr>
          <a:lstStyle/>
          <a:p>
            <a:r>
              <a:rPr lang="es-MX" dirty="0"/>
              <a:t>Tareas desarrolladas para cumplimentar el primer objetivo (</a:t>
            </a:r>
            <a:r>
              <a:rPr lang="es-ES" sz="1800" dirty="0">
                <a:effectLst/>
                <a:latin typeface="Arial" panose="020B0604020202020204" pitchFamily="34" charset="0"/>
                <a:ea typeface="Times New Roman" panose="02020603050405020304" pitchFamily="18" charset="0"/>
              </a:rPr>
              <a:t>Identificar las fases fenológicas más sensibles al déficit hídrico</a:t>
            </a:r>
            <a:r>
              <a:rPr lang="es-MX" dirty="0"/>
              <a:t>).</a:t>
            </a:r>
            <a:endParaRPr lang="es-CU" dirty="0"/>
          </a:p>
        </p:txBody>
      </p:sp>
      <p:sp>
        <p:nvSpPr>
          <p:cNvPr id="3" name="CuadroTexto 2">
            <a:extLst>
              <a:ext uri="{FF2B5EF4-FFF2-40B4-BE49-F238E27FC236}">
                <a16:creationId xmlns:a16="http://schemas.microsoft.com/office/drawing/2014/main" id="{B910F96C-45FE-4C5C-B55A-DCEC52E17DEC}"/>
              </a:ext>
            </a:extLst>
          </p:cNvPr>
          <p:cNvSpPr txBox="1"/>
          <p:nvPr/>
        </p:nvSpPr>
        <p:spPr>
          <a:xfrm>
            <a:off x="651934" y="1244600"/>
            <a:ext cx="10634133" cy="5355312"/>
          </a:xfrm>
          <a:prstGeom prst="rect">
            <a:avLst/>
          </a:prstGeom>
          <a:noFill/>
        </p:spPr>
        <p:txBody>
          <a:bodyPr wrap="square" rtlCol="0">
            <a:spAutoFit/>
          </a:bodyPr>
          <a:lstStyle/>
          <a:p>
            <a:pPr algn="just"/>
            <a:r>
              <a:rPr lang="es-MX" dirty="0"/>
              <a:t>Se realizó un experimento (dos repeticiones) en condiciones semicontroladas en los que se aplicó un manejo de riego deficitario controlado en los que se suspendió el riego durante 15 días en las etapas de crecimiento vegetativo, de floración y de llenado de los granos. Al momento de suspender el riego se colocaron mantas de plástico transparentes para evitar la incidencia de las lluvias durante el período de suspensión del riego. </a:t>
            </a:r>
          </a:p>
          <a:p>
            <a:pPr algn="just"/>
            <a:endParaRPr lang="es-MX" dirty="0"/>
          </a:p>
          <a:p>
            <a:pPr algn="just"/>
            <a:r>
              <a:rPr lang="es-MX" dirty="0"/>
              <a:t>Las evaluaciones realizadas consistieron en:</a:t>
            </a:r>
          </a:p>
          <a:p>
            <a:pPr marL="285750" indent="-285750" algn="just">
              <a:buFont typeface="Wingdings" panose="05000000000000000000" pitchFamily="2" charset="2"/>
              <a:buChar char="§"/>
            </a:pPr>
            <a:r>
              <a:rPr lang="es-MX" dirty="0"/>
              <a:t>Variables del crecimiento: longitud y diámetro de los tallos, masa seca de hojas y tallos y superficie foliar (en el cultivo del frijol), en el cultivo del maíz además se evaluó la longitud y ancho de las hojas.</a:t>
            </a:r>
          </a:p>
          <a:p>
            <a:pPr marL="285750" indent="-285750" algn="just">
              <a:buFont typeface="Wingdings" panose="05000000000000000000" pitchFamily="2" charset="2"/>
              <a:buChar char="§"/>
            </a:pPr>
            <a:r>
              <a:rPr lang="es-MX" dirty="0"/>
              <a:t>Humedad de suelo al concluir cada período de suspensión del riego.</a:t>
            </a:r>
          </a:p>
          <a:p>
            <a:pPr marL="285750" indent="-285750" algn="just">
              <a:buFont typeface="Wingdings" panose="05000000000000000000" pitchFamily="2" charset="2"/>
              <a:buChar char="§"/>
            </a:pPr>
            <a:r>
              <a:rPr lang="es-MX" dirty="0"/>
              <a:t>El contenido relativo de clorofilas al concluir cada período de suspensión del riego.</a:t>
            </a:r>
          </a:p>
          <a:p>
            <a:pPr marL="285750" indent="-285750" algn="just">
              <a:buFont typeface="Wingdings" panose="05000000000000000000" pitchFamily="2" charset="2"/>
              <a:buChar char="§"/>
            </a:pPr>
            <a:r>
              <a:rPr lang="es-MX" dirty="0"/>
              <a:t>El rendimiento y sus componentes:</a:t>
            </a:r>
          </a:p>
          <a:p>
            <a:pPr algn="just"/>
            <a:endParaRPr lang="es-MX" dirty="0"/>
          </a:p>
          <a:p>
            <a:pPr marL="285750" indent="-285750" algn="just">
              <a:buFont typeface="Wingdings" panose="05000000000000000000" pitchFamily="2" charset="2"/>
              <a:buChar char="Ø"/>
            </a:pPr>
            <a:r>
              <a:rPr lang="es-MX" dirty="0"/>
              <a:t>En el cultivo del frijol: número de vainas por planta, número de granos por vaina, número de granos por </a:t>
            </a:r>
          </a:p>
          <a:p>
            <a:pPr algn="just"/>
            <a:r>
              <a:rPr lang="es-MX" dirty="0"/>
              <a:t>      planta, masa de 100 granos (10 repeticiones por tratamiento), largo, ancho y espesor de los granos, a partir</a:t>
            </a:r>
          </a:p>
          <a:p>
            <a:pPr algn="just"/>
            <a:r>
              <a:rPr lang="es-MX" dirty="0"/>
              <a:t>      de estos indicadores se estimó el rendimiento en gramos por planta.</a:t>
            </a:r>
          </a:p>
          <a:p>
            <a:pPr algn="just"/>
            <a:endParaRPr lang="es-MX" dirty="0"/>
          </a:p>
          <a:p>
            <a:pPr marL="285750" indent="-285750" algn="just">
              <a:buFont typeface="Wingdings" panose="05000000000000000000" pitchFamily="2" charset="2"/>
              <a:buChar char="Ø"/>
            </a:pPr>
            <a:r>
              <a:rPr lang="es-MX" dirty="0"/>
              <a:t>En el cultivo del maíz: número de hileras de granos por mazorca, número de granos por hilera, número de granos por planta, masa 100 granos (10 repeticiones por tratamiento), a partir de estos indicadores se estimó el rendimiento en gramos por planta</a:t>
            </a:r>
            <a:endParaRPr lang="es-CU" dirty="0"/>
          </a:p>
        </p:txBody>
      </p:sp>
    </p:spTree>
    <p:extLst>
      <p:ext uri="{BB962C8B-B14F-4D97-AF65-F5344CB8AC3E}">
        <p14:creationId xmlns:p14="http://schemas.microsoft.com/office/powerpoint/2010/main" val="1020378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964628D-A6FA-4F0D-9BB5-59F017DA0263}"/>
              </a:ext>
            </a:extLst>
          </p:cNvPr>
          <p:cNvSpPr txBox="1"/>
          <p:nvPr/>
        </p:nvSpPr>
        <p:spPr>
          <a:xfrm>
            <a:off x="353765" y="152400"/>
            <a:ext cx="5507038" cy="646331"/>
          </a:xfrm>
          <a:prstGeom prst="rect">
            <a:avLst/>
          </a:prstGeom>
          <a:noFill/>
        </p:spPr>
        <p:txBody>
          <a:bodyPr wrap="square" rtlCol="0">
            <a:spAutoFit/>
          </a:bodyPr>
          <a:lstStyle/>
          <a:p>
            <a:pPr algn="ctr"/>
            <a:r>
              <a:rPr lang="es-MX" dirty="0"/>
              <a:t>Resultados de la primera repetición en frijol ( en la segunda los datos mostraron la misma tendencia) </a:t>
            </a:r>
            <a:endParaRPr lang="es-CU" dirty="0"/>
          </a:p>
        </p:txBody>
      </p:sp>
      <p:graphicFrame>
        <p:nvGraphicFramePr>
          <p:cNvPr id="3" name="Tabla 2">
            <a:extLst>
              <a:ext uri="{FF2B5EF4-FFF2-40B4-BE49-F238E27FC236}">
                <a16:creationId xmlns:a16="http://schemas.microsoft.com/office/drawing/2014/main" id="{E17F213D-CF84-4BB8-AD88-C009270FAF75}"/>
              </a:ext>
            </a:extLst>
          </p:cNvPr>
          <p:cNvGraphicFramePr>
            <a:graphicFrameLocks noGrp="1"/>
          </p:cNvGraphicFramePr>
          <p:nvPr>
            <p:extLst>
              <p:ext uri="{D42A27DB-BD31-4B8C-83A1-F6EECF244321}">
                <p14:modId xmlns:p14="http://schemas.microsoft.com/office/powerpoint/2010/main" val="3066945354"/>
              </p:ext>
            </p:extLst>
          </p:nvPr>
        </p:nvGraphicFramePr>
        <p:xfrm>
          <a:off x="301096" y="842071"/>
          <a:ext cx="5507038" cy="4202814"/>
        </p:xfrm>
        <a:graphic>
          <a:graphicData uri="http://schemas.openxmlformats.org/drawingml/2006/table">
            <a:tbl>
              <a:tblPr firstRow="1" firstCol="1" bandRow="1">
                <a:tableStyleId>{5C22544A-7EE6-4342-B048-85BDC9FD1C3A}</a:tableStyleId>
              </a:tblPr>
              <a:tblGrid>
                <a:gridCol w="1780003">
                  <a:extLst>
                    <a:ext uri="{9D8B030D-6E8A-4147-A177-3AD203B41FA5}">
                      <a16:colId xmlns:a16="http://schemas.microsoft.com/office/drawing/2014/main" val="1506810358"/>
                    </a:ext>
                  </a:extLst>
                </a:gridCol>
                <a:gridCol w="622264">
                  <a:extLst>
                    <a:ext uri="{9D8B030D-6E8A-4147-A177-3AD203B41FA5}">
                      <a16:colId xmlns:a16="http://schemas.microsoft.com/office/drawing/2014/main" val="2439226926"/>
                    </a:ext>
                  </a:extLst>
                </a:gridCol>
                <a:gridCol w="622264">
                  <a:extLst>
                    <a:ext uri="{9D8B030D-6E8A-4147-A177-3AD203B41FA5}">
                      <a16:colId xmlns:a16="http://schemas.microsoft.com/office/drawing/2014/main" val="2300884989"/>
                    </a:ext>
                  </a:extLst>
                </a:gridCol>
                <a:gridCol w="526706">
                  <a:extLst>
                    <a:ext uri="{9D8B030D-6E8A-4147-A177-3AD203B41FA5}">
                      <a16:colId xmlns:a16="http://schemas.microsoft.com/office/drawing/2014/main" val="26924994"/>
                    </a:ext>
                  </a:extLst>
                </a:gridCol>
                <a:gridCol w="567267">
                  <a:extLst>
                    <a:ext uri="{9D8B030D-6E8A-4147-A177-3AD203B41FA5}">
                      <a16:colId xmlns:a16="http://schemas.microsoft.com/office/drawing/2014/main" val="619233886"/>
                    </a:ext>
                  </a:extLst>
                </a:gridCol>
                <a:gridCol w="601133">
                  <a:extLst>
                    <a:ext uri="{9D8B030D-6E8A-4147-A177-3AD203B41FA5}">
                      <a16:colId xmlns:a16="http://schemas.microsoft.com/office/drawing/2014/main" val="3702926143"/>
                    </a:ext>
                  </a:extLst>
                </a:gridCol>
                <a:gridCol w="787401">
                  <a:extLst>
                    <a:ext uri="{9D8B030D-6E8A-4147-A177-3AD203B41FA5}">
                      <a16:colId xmlns:a16="http://schemas.microsoft.com/office/drawing/2014/main" val="3993256625"/>
                    </a:ext>
                  </a:extLst>
                </a:gridCol>
              </a:tblGrid>
              <a:tr h="597323">
                <a:tc>
                  <a:txBody>
                    <a:bodyPr/>
                    <a:lstStyle/>
                    <a:p>
                      <a:pPr algn="just">
                        <a:lnSpc>
                          <a:spcPct val="150000"/>
                        </a:lnSpc>
                      </a:pPr>
                      <a:r>
                        <a:rPr lang="es-ES" sz="1100" kern="1200">
                          <a:effectLst/>
                        </a:rPr>
                        <a:t>Tratamientos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kern="1200">
                          <a:effectLst/>
                        </a:rPr>
                        <a:t>Longitud del tallo (cm</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kern="1200">
                          <a:effectLst/>
                        </a:rPr>
                        <a:t>Diámetro del tallo (mm)</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kern="1200">
                          <a:effectLst/>
                        </a:rPr>
                        <a:t>Masa seca del tallo (g)</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kern="1200">
                          <a:effectLst/>
                        </a:rPr>
                        <a:t>Masa seca de las hojas (g)</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kern="1200">
                          <a:effectLst/>
                        </a:rPr>
                        <a:t>Masa seca aérea (g)</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kern="1200" dirty="0">
                          <a:effectLst/>
                        </a:rPr>
                        <a:t>Superficie foliar (cm</a:t>
                      </a:r>
                      <a:r>
                        <a:rPr lang="es-ES" sz="1100" kern="1200" baseline="30000" dirty="0">
                          <a:effectLst/>
                        </a:rPr>
                        <a:t>2</a:t>
                      </a:r>
                      <a:r>
                        <a:rPr lang="es-ES" sz="1100" kern="1200" dirty="0">
                          <a:effectLst/>
                        </a:rPr>
                        <a:t>)</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70719884"/>
                  </a:ext>
                </a:extLst>
              </a:tr>
              <a:tr h="298662">
                <a:tc>
                  <a:txBody>
                    <a:bodyPr/>
                    <a:lstStyle/>
                    <a:p>
                      <a:pPr algn="just"/>
                      <a:r>
                        <a:rPr lang="es-ES" sz="1100" kern="1200">
                          <a:effectLst/>
                        </a:rPr>
                        <a:t>Suspensión en la etapa de crecimiento vegetativo (SC)</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90945257"/>
                  </a:ext>
                </a:extLst>
              </a:tr>
              <a:tr h="298662">
                <a:tc>
                  <a:txBody>
                    <a:bodyPr/>
                    <a:lstStyle/>
                    <a:p>
                      <a:pPr algn="just"/>
                      <a:r>
                        <a:rPr lang="es-ES" sz="1100" kern="1200">
                          <a:effectLst/>
                        </a:rPr>
                        <a:t>Suspensión en la etapa de floración (SF)</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54614503"/>
                  </a:ext>
                </a:extLst>
              </a:tr>
              <a:tr h="298662">
                <a:tc>
                  <a:txBody>
                    <a:bodyPr/>
                    <a:lstStyle/>
                    <a:p>
                      <a:pPr algn="just"/>
                      <a:r>
                        <a:rPr lang="es-ES" sz="1100" kern="1200">
                          <a:effectLst/>
                        </a:rPr>
                        <a:t>Suspensión en la etapa de llenado del grano (SLL)</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63736781"/>
                  </a:ext>
                </a:extLst>
              </a:tr>
              <a:tr h="200862">
                <a:tc>
                  <a:txBody>
                    <a:bodyPr/>
                    <a:lstStyle/>
                    <a:p>
                      <a:pPr algn="just">
                        <a:lnSpc>
                          <a:spcPct val="150000"/>
                        </a:lnSpc>
                      </a:pPr>
                      <a:r>
                        <a:rPr lang="es-ES" sz="1100" kern="1200">
                          <a:effectLst/>
                        </a:rPr>
                        <a:t>100 % de la ETc</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14.56</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4.00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0.44</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dirty="0">
                          <a:effectLst/>
                        </a:rPr>
                        <a:t>3.09 a</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dirty="0">
                          <a:effectLst/>
                        </a:rPr>
                        <a:t>3.99 a</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1312.04</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16570251"/>
                  </a:ext>
                </a:extLst>
              </a:tr>
              <a:tr h="298662">
                <a:tc>
                  <a:txBody>
                    <a:bodyPr/>
                    <a:lstStyle/>
                    <a:p>
                      <a:pPr algn="just"/>
                      <a:r>
                        <a:rPr lang="es-ES" sz="1100" kern="1200">
                          <a:effectLst/>
                        </a:rPr>
                        <a:t>Suspensión en la etapa de crecimiento vegetativo (SC)</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13.06</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3.20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0.39</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1.63 b</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2.03 b</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995.54 </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91138433"/>
                  </a:ext>
                </a:extLst>
              </a:tr>
              <a:tr h="200862">
                <a:tc>
                  <a:txBody>
                    <a:bodyPr/>
                    <a:lstStyle/>
                    <a:p>
                      <a:pPr algn="just">
                        <a:lnSpc>
                          <a:spcPct val="150000"/>
                        </a:lnSpc>
                      </a:pPr>
                      <a:r>
                        <a:rPr lang="es-ES" sz="1100" kern="1200">
                          <a:effectLst/>
                        </a:rPr>
                        <a:t>Es Ⴟ</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1.566</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0.265</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0.112</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0.085</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0.182</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111.245</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69855143"/>
                  </a:ext>
                </a:extLst>
              </a:tr>
              <a:tr h="200862">
                <a:tc>
                  <a:txBody>
                    <a:bodyPr/>
                    <a:lstStyle/>
                    <a:p>
                      <a:pPr algn="just">
                        <a:lnSpc>
                          <a:spcPct val="150000"/>
                        </a:lnSpc>
                      </a:pPr>
                      <a:r>
                        <a:rPr lang="es-ES" sz="1100" kern="1200">
                          <a:effectLst/>
                        </a:rPr>
                        <a:t>100 % de la ETc</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37.02</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4.20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1.20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dirty="0">
                          <a:effectLst/>
                        </a:rPr>
                        <a:t>4.94 a</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6.07 a</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2158.83</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9135392"/>
                  </a:ext>
                </a:extLst>
              </a:tr>
              <a:tr h="298662">
                <a:tc>
                  <a:txBody>
                    <a:bodyPr/>
                    <a:lstStyle/>
                    <a:p>
                      <a:pPr algn="just"/>
                      <a:r>
                        <a:rPr lang="es-ES" sz="1100" kern="1200">
                          <a:effectLst/>
                        </a:rPr>
                        <a:t>Suspensión en la etapa de floración (SF)</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35.00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3.80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1.12</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dirty="0">
                          <a:effectLst/>
                        </a:rPr>
                        <a:t>2.79 b</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4.02 b</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1759.15</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91329799"/>
                  </a:ext>
                </a:extLst>
              </a:tr>
              <a:tr h="200862">
                <a:tc>
                  <a:txBody>
                    <a:bodyPr/>
                    <a:lstStyle/>
                    <a:p>
                      <a:pPr algn="just">
                        <a:lnSpc>
                          <a:spcPct val="150000"/>
                        </a:lnSpc>
                      </a:pPr>
                      <a:r>
                        <a:rPr lang="es-ES" sz="1100" kern="1200">
                          <a:effectLst/>
                        </a:rPr>
                        <a:t>Es Ⴟ</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2.852</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0.300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0.076</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dirty="0">
                          <a:effectLst/>
                        </a:rPr>
                        <a:t>0.165</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0.197</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139.93</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0715769"/>
                  </a:ext>
                </a:extLst>
              </a:tr>
              <a:tr h="200862">
                <a:tc>
                  <a:txBody>
                    <a:bodyPr/>
                    <a:lstStyle/>
                    <a:p>
                      <a:pPr algn="just">
                        <a:lnSpc>
                          <a:spcPct val="150000"/>
                        </a:lnSpc>
                      </a:pPr>
                      <a:r>
                        <a:rPr lang="es-ES" sz="1100" kern="1200">
                          <a:effectLst/>
                        </a:rPr>
                        <a:t>100 % de la ETc</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59.60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6.80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2.61</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12.67a</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dirty="0">
                          <a:effectLst/>
                        </a:rPr>
                        <a:t>15.27 a</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dirty="0">
                          <a:effectLst/>
                        </a:rPr>
                        <a:t>3698.19 a</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10004300"/>
                  </a:ext>
                </a:extLst>
              </a:tr>
              <a:tr h="298662">
                <a:tc>
                  <a:txBody>
                    <a:bodyPr/>
                    <a:lstStyle/>
                    <a:p>
                      <a:pPr algn="just"/>
                      <a:r>
                        <a:rPr lang="es-ES" sz="1100" kern="1200">
                          <a:effectLst/>
                        </a:rPr>
                        <a:t>Suspensión en la etapa de llenado del grano (SLL)</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55.20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6.40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1.87</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6.930b</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8.80 b</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2244.73 b</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09346841"/>
                  </a:ext>
                </a:extLst>
              </a:tr>
              <a:tr h="200862">
                <a:tc>
                  <a:txBody>
                    <a:bodyPr/>
                    <a:lstStyle/>
                    <a:p>
                      <a:pPr algn="just">
                        <a:lnSpc>
                          <a:spcPct val="150000"/>
                        </a:lnSpc>
                      </a:pPr>
                      <a:r>
                        <a:rPr lang="es-ES" sz="1100" kern="1200">
                          <a:effectLst/>
                        </a:rPr>
                        <a:t>Es Ⴟ</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6.677</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0.548</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0.311</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1.204</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a:effectLst/>
                        </a:rPr>
                        <a:t>1.254</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pPr>
                      <a:r>
                        <a:rPr lang="es-ES" sz="1100" kern="1200" dirty="0">
                          <a:effectLst/>
                        </a:rPr>
                        <a:t>400.180</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0974782"/>
                  </a:ext>
                </a:extLst>
              </a:tr>
            </a:tbl>
          </a:graphicData>
        </a:graphic>
      </p:graphicFrame>
      <p:sp>
        <p:nvSpPr>
          <p:cNvPr id="4" name="Rectangle 2">
            <a:extLst>
              <a:ext uri="{FF2B5EF4-FFF2-40B4-BE49-F238E27FC236}">
                <a16:creationId xmlns:a16="http://schemas.microsoft.com/office/drawing/2014/main" id="{E485ABE5-18D5-4586-B1C4-0FF45527C598}"/>
              </a:ext>
            </a:extLst>
          </p:cNvPr>
          <p:cNvSpPr>
            <a:spLocks noChangeArrowheads="1"/>
          </p:cNvSpPr>
          <p:nvPr/>
        </p:nvSpPr>
        <p:spPr bwMode="auto">
          <a:xfrm>
            <a:off x="6214533"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U"/>
          </a:p>
        </p:txBody>
      </p:sp>
      <p:graphicFrame>
        <p:nvGraphicFramePr>
          <p:cNvPr id="5" name="Objeto 4">
            <a:extLst>
              <a:ext uri="{FF2B5EF4-FFF2-40B4-BE49-F238E27FC236}">
                <a16:creationId xmlns:a16="http://schemas.microsoft.com/office/drawing/2014/main" id="{5F8F9EBD-BA01-42F5-9557-DB60AA4ADF71}"/>
              </a:ext>
            </a:extLst>
          </p:cNvPr>
          <p:cNvGraphicFramePr>
            <a:graphicFrameLocks noChangeAspect="1"/>
          </p:cNvGraphicFramePr>
          <p:nvPr>
            <p:extLst>
              <p:ext uri="{D42A27DB-BD31-4B8C-83A1-F6EECF244321}">
                <p14:modId xmlns:p14="http://schemas.microsoft.com/office/powerpoint/2010/main" val="3173822790"/>
              </p:ext>
            </p:extLst>
          </p:nvPr>
        </p:nvGraphicFramePr>
        <p:xfrm>
          <a:off x="6331199" y="152400"/>
          <a:ext cx="2756939" cy="2024744"/>
        </p:xfrm>
        <a:graphic>
          <a:graphicData uri="http://schemas.openxmlformats.org/presentationml/2006/ole">
            <mc:AlternateContent xmlns:mc="http://schemas.openxmlformats.org/markup-compatibility/2006">
              <mc:Choice xmlns:v="urn:schemas-microsoft-com:vml" Requires="v">
                <p:oleObj spid="_x0000_s1141" name="SPW 11.0 Graph" r:id="rId3" imgW="5642640" imgH="4169520" progId="SigmaPlotGraphicObject.10">
                  <p:embed/>
                </p:oleObj>
              </mc:Choice>
              <mc:Fallback>
                <p:oleObj name="SPW 11.0 Graph" r:id="rId3" imgW="5642640" imgH="4169520" progId="SigmaPlotGraphicObject.10">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1199" y="152400"/>
                        <a:ext cx="2756939" cy="2024744"/>
                      </a:xfrm>
                      <a:prstGeom prst="rect">
                        <a:avLst/>
                      </a:prstGeom>
                      <a:noFill/>
                    </p:spPr>
                  </p:pic>
                </p:oleObj>
              </mc:Fallback>
            </mc:AlternateContent>
          </a:graphicData>
        </a:graphic>
      </p:graphicFrame>
      <p:sp>
        <p:nvSpPr>
          <p:cNvPr id="8" name="Rectangle 6">
            <a:extLst>
              <a:ext uri="{FF2B5EF4-FFF2-40B4-BE49-F238E27FC236}">
                <a16:creationId xmlns:a16="http://schemas.microsoft.com/office/drawing/2014/main" id="{515BD807-69B1-4B5A-A6F0-B9CE8C661CF0}"/>
              </a:ext>
            </a:extLst>
          </p:cNvPr>
          <p:cNvSpPr>
            <a:spLocks noChangeArrowheads="1"/>
          </p:cNvSpPr>
          <p:nvPr/>
        </p:nvSpPr>
        <p:spPr bwMode="auto">
          <a:xfrm>
            <a:off x="6096000" y="2177145"/>
            <a:ext cx="8086707" cy="16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9" name="Objeto 8">
            <a:extLst>
              <a:ext uri="{FF2B5EF4-FFF2-40B4-BE49-F238E27FC236}">
                <a16:creationId xmlns:a16="http://schemas.microsoft.com/office/drawing/2014/main" id="{49925384-3111-4895-8830-C69AECEE12C1}"/>
              </a:ext>
            </a:extLst>
          </p:cNvPr>
          <p:cNvGraphicFramePr>
            <a:graphicFrameLocks noChangeAspect="1"/>
          </p:cNvGraphicFramePr>
          <p:nvPr>
            <p:extLst>
              <p:ext uri="{D42A27DB-BD31-4B8C-83A1-F6EECF244321}">
                <p14:modId xmlns:p14="http://schemas.microsoft.com/office/powerpoint/2010/main" val="1188251389"/>
              </p:ext>
            </p:extLst>
          </p:nvPr>
        </p:nvGraphicFramePr>
        <p:xfrm>
          <a:off x="9213094" y="152401"/>
          <a:ext cx="2625141" cy="2024744"/>
        </p:xfrm>
        <a:graphic>
          <a:graphicData uri="http://schemas.openxmlformats.org/presentationml/2006/ole">
            <mc:AlternateContent xmlns:mc="http://schemas.openxmlformats.org/markup-compatibility/2006">
              <mc:Choice xmlns:v="urn:schemas-microsoft-com:vml" Requires="v">
                <p:oleObj spid="_x0000_s1142" name="SPW 11.0 Graph" r:id="rId5" imgW="5382720" imgH="4177800" progId="SigmaPlotGraphicObject.10">
                  <p:embed/>
                </p:oleObj>
              </mc:Choice>
              <mc:Fallback>
                <p:oleObj name="SPW 11.0 Graph" r:id="rId5" imgW="5382720" imgH="4177800" progId="SigmaPlotGraphicObject.10">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13094" y="152401"/>
                        <a:ext cx="2625141" cy="2024744"/>
                      </a:xfrm>
                      <a:prstGeom prst="rect">
                        <a:avLst/>
                      </a:prstGeom>
                      <a:noFill/>
                    </p:spPr>
                  </p:pic>
                </p:oleObj>
              </mc:Fallback>
            </mc:AlternateContent>
          </a:graphicData>
        </a:graphic>
      </p:graphicFrame>
      <p:graphicFrame>
        <p:nvGraphicFramePr>
          <p:cNvPr id="10" name="Tabla 9">
            <a:extLst>
              <a:ext uri="{FF2B5EF4-FFF2-40B4-BE49-F238E27FC236}">
                <a16:creationId xmlns:a16="http://schemas.microsoft.com/office/drawing/2014/main" id="{CD9F62E8-52F1-4F30-907A-A668E12AF36A}"/>
              </a:ext>
            </a:extLst>
          </p:cNvPr>
          <p:cNvGraphicFramePr>
            <a:graphicFrameLocks noGrp="1"/>
          </p:cNvGraphicFramePr>
          <p:nvPr>
            <p:extLst>
              <p:ext uri="{D42A27DB-BD31-4B8C-83A1-F6EECF244321}">
                <p14:modId xmlns:p14="http://schemas.microsoft.com/office/powerpoint/2010/main" val="2328018305"/>
              </p:ext>
            </p:extLst>
          </p:nvPr>
        </p:nvGraphicFramePr>
        <p:xfrm>
          <a:off x="6214533" y="3173498"/>
          <a:ext cx="5388591" cy="2849880"/>
        </p:xfrm>
        <a:graphic>
          <a:graphicData uri="http://schemas.openxmlformats.org/drawingml/2006/table">
            <a:tbl>
              <a:tblPr firstRow="1" firstCol="1" bandRow="1">
                <a:tableStyleId>{5C22544A-7EE6-4342-B048-85BDC9FD1C3A}</a:tableStyleId>
              </a:tblPr>
              <a:tblGrid>
                <a:gridCol w="1462704">
                  <a:extLst>
                    <a:ext uri="{9D8B030D-6E8A-4147-A177-3AD203B41FA5}">
                      <a16:colId xmlns:a16="http://schemas.microsoft.com/office/drawing/2014/main" val="2319419652"/>
                    </a:ext>
                  </a:extLst>
                </a:gridCol>
                <a:gridCol w="509231">
                  <a:extLst>
                    <a:ext uri="{9D8B030D-6E8A-4147-A177-3AD203B41FA5}">
                      <a16:colId xmlns:a16="http://schemas.microsoft.com/office/drawing/2014/main" val="1015646719"/>
                    </a:ext>
                  </a:extLst>
                </a:gridCol>
                <a:gridCol w="469762">
                  <a:extLst>
                    <a:ext uri="{9D8B030D-6E8A-4147-A177-3AD203B41FA5}">
                      <a16:colId xmlns:a16="http://schemas.microsoft.com/office/drawing/2014/main" val="1441228531"/>
                    </a:ext>
                  </a:extLst>
                </a:gridCol>
                <a:gridCol w="529989">
                  <a:extLst>
                    <a:ext uri="{9D8B030D-6E8A-4147-A177-3AD203B41FA5}">
                      <a16:colId xmlns:a16="http://schemas.microsoft.com/office/drawing/2014/main" val="1394138256"/>
                    </a:ext>
                  </a:extLst>
                </a:gridCol>
                <a:gridCol w="529989">
                  <a:extLst>
                    <a:ext uri="{9D8B030D-6E8A-4147-A177-3AD203B41FA5}">
                      <a16:colId xmlns:a16="http://schemas.microsoft.com/office/drawing/2014/main" val="1546191163"/>
                    </a:ext>
                  </a:extLst>
                </a:gridCol>
                <a:gridCol w="529989">
                  <a:extLst>
                    <a:ext uri="{9D8B030D-6E8A-4147-A177-3AD203B41FA5}">
                      <a16:colId xmlns:a16="http://schemas.microsoft.com/office/drawing/2014/main" val="917103184"/>
                    </a:ext>
                  </a:extLst>
                </a:gridCol>
                <a:gridCol w="571308">
                  <a:extLst>
                    <a:ext uri="{9D8B030D-6E8A-4147-A177-3AD203B41FA5}">
                      <a16:colId xmlns:a16="http://schemas.microsoft.com/office/drawing/2014/main" val="51181492"/>
                    </a:ext>
                  </a:extLst>
                </a:gridCol>
                <a:gridCol w="785619">
                  <a:extLst>
                    <a:ext uri="{9D8B030D-6E8A-4147-A177-3AD203B41FA5}">
                      <a16:colId xmlns:a16="http://schemas.microsoft.com/office/drawing/2014/main" val="3180986177"/>
                    </a:ext>
                  </a:extLst>
                </a:gridCol>
              </a:tblGrid>
              <a:tr h="587514">
                <a:tc>
                  <a:txBody>
                    <a:bodyPr/>
                    <a:lstStyle/>
                    <a:p>
                      <a:pPr algn="just"/>
                      <a:r>
                        <a:rPr lang="es-ES" sz="1100" kern="1200" dirty="0">
                          <a:effectLst/>
                        </a:rPr>
                        <a:t>Tratamientos</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a:effectLst/>
                        </a:rPr>
                        <a:t>Vainas por planta</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a:effectLst/>
                        </a:rPr>
                        <a:t>Granos por vaina</a:t>
                      </a:r>
                      <a:endParaRPr lang="es-CU" sz="1100">
                        <a:effectLst/>
                      </a:endParaRPr>
                    </a:p>
                    <a:p>
                      <a:pPr algn="ctr"/>
                      <a:r>
                        <a:rPr lang="es-ES" sz="1100">
                          <a:effectLst/>
                        </a:rPr>
                        <a:t> </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a:effectLst/>
                        </a:rPr>
                        <a:t>Masa de 100 granos (g)</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a:effectLst/>
                        </a:rPr>
                        <a:t>Largo de los granos (mm)</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a:effectLst/>
                        </a:rPr>
                        <a:t>Ancho de los granos (mm)</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a:effectLst/>
                        </a:rPr>
                        <a:t>Espesor de los granos (mm)</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s-ES" sz="1100">
                          <a:effectLst/>
                        </a:rPr>
                        <a:t>Rendimiento por planta (g)</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45145121"/>
                  </a:ext>
                </a:extLst>
              </a:tr>
              <a:tr h="293757">
                <a:tc>
                  <a:txBody>
                    <a:bodyPr/>
                    <a:lstStyle/>
                    <a:p>
                      <a:pPr algn="just"/>
                      <a:r>
                        <a:rPr lang="es-ES" sz="1100">
                          <a:effectLst/>
                        </a:rPr>
                        <a:t>100 % de la ETc</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9.23 a</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6.30</a:t>
                      </a:r>
                      <a:endParaRPr lang="es-CU" sz="1100">
                        <a:effectLst/>
                      </a:endParaRPr>
                    </a:p>
                    <a:p>
                      <a:pPr algn="just"/>
                      <a:r>
                        <a:rPr lang="es-ES" sz="1100">
                          <a:effectLst/>
                        </a:rPr>
                        <a:t> </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20.18</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9.64 a</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6.26 a</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4.35 a</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11.73 a</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04938795"/>
                  </a:ext>
                </a:extLst>
              </a:tr>
              <a:tr h="440636">
                <a:tc>
                  <a:txBody>
                    <a:bodyPr/>
                    <a:lstStyle/>
                    <a:p>
                      <a:pPr algn="just"/>
                      <a:r>
                        <a:rPr lang="es-ES" sz="1100" kern="1200">
                          <a:effectLst/>
                        </a:rPr>
                        <a:t>Suspensión en la etapa de crecimiento vegetativo (SC)</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7.76 b</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6.48</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19.56</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9.68 a</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6.36 a</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4.51 a</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9.84 </a:t>
                      </a:r>
                      <a:r>
                        <a:rPr lang="es-ES" sz="1100" dirty="0" err="1">
                          <a:effectLst/>
                        </a:rPr>
                        <a:t>bc</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06623720"/>
                  </a:ext>
                </a:extLst>
              </a:tr>
              <a:tr h="293757">
                <a:tc>
                  <a:txBody>
                    <a:bodyPr/>
                    <a:lstStyle/>
                    <a:p>
                      <a:pPr algn="just"/>
                      <a:r>
                        <a:rPr lang="es-ES" sz="1100" kern="1200">
                          <a:effectLst/>
                        </a:rPr>
                        <a:t>Suspensión en la etapa de floración (SF)</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7.08 c</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6.60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19.62</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9.46 a</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6.33 a</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4.60 s</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9.17 c</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91045003"/>
                  </a:ext>
                </a:extLst>
              </a:tr>
              <a:tr h="440636">
                <a:tc>
                  <a:txBody>
                    <a:bodyPr/>
                    <a:lstStyle/>
                    <a:p>
                      <a:pPr algn="just"/>
                      <a:r>
                        <a:rPr lang="es-ES" sz="1100" kern="1200">
                          <a:effectLst/>
                        </a:rPr>
                        <a:t>Suspensión en la etapa de llenado del grano (SLL)</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8.09 b</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6.50</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19.57</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9.18 b</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5.82 b</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3.93 b</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10.29 b</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1746404"/>
                  </a:ext>
                </a:extLst>
              </a:tr>
              <a:tr h="146879">
                <a:tc>
                  <a:txBody>
                    <a:bodyPr/>
                    <a:lstStyle/>
                    <a:p>
                      <a:pPr algn="just"/>
                      <a:r>
                        <a:rPr lang="es-ES" sz="1100">
                          <a:effectLst/>
                        </a:rPr>
                        <a:t>Es Ⴟ</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0.089</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0.112</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0.222</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0.094</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0.052</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0.061</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0.261</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52375181"/>
                  </a:ext>
                </a:extLst>
              </a:tr>
              <a:tr h="146879">
                <a:tc>
                  <a:txBody>
                    <a:bodyPr/>
                    <a:lstStyle/>
                    <a:p>
                      <a:pPr algn="just"/>
                      <a:r>
                        <a:rPr lang="es-ES" sz="1100">
                          <a:effectLst/>
                        </a:rPr>
                        <a:t>Significación</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ns</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a:effectLst/>
                        </a:rPr>
                        <a:t>***</a:t>
                      </a:r>
                      <a:endParaRPr lang="es-C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s-ES" sz="1100" dirty="0">
                          <a:effectLst/>
                        </a:rPr>
                        <a:t>**</a:t>
                      </a:r>
                      <a:endParaRPr lang="es-C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60144655"/>
                  </a:ext>
                </a:extLst>
              </a:tr>
            </a:tbl>
          </a:graphicData>
        </a:graphic>
      </p:graphicFrame>
      <p:sp>
        <p:nvSpPr>
          <p:cNvPr id="11" name="CuadroTexto 10">
            <a:extLst>
              <a:ext uri="{FF2B5EF4-FFF2-40B4-BE49-F238E27FC236}">
                <a16:creationId xmlns:a16="http://schemas.microsoft.com/office/drawing/2014/main" id="{4E4AE277-8BA7-4B86-B4B2-9DC8F1513857}"/>
              </a:ext>
            </a:extLst>
          </p:cNvPr>
          <p:cNvSpPr txBox="1"/>
          <p:nvPr/>
        </p:nvSpPr>
        <p:spPr>
          <a:xfrm>
            <a:off x="6331199" y="2260121"/>
            <a:ext cx="5388591" cy="861774"/>
          </a:xfrm>
          <a:prstGeom prst="rect">
            <a:avLst/>
          </a:prstGeom>
          <a:noFill/>
        </p:spPr>
        <p:txBody>
          <a:bodyPr wrap="square" rtlCol="0">
            <a:spAutoFit/>
          </a:bodyPr>
          <a:lstStyle/>
          <a:p>
            <a:r>
              <a:rPr lang="es-MX" sz="1000" dirty="0"/>
              <a:t>La humedad del suelo indicó la presencia de estrés hídrico que puede considerarse como moderado.</a:t>
            </a:r>
          </a:p>
          <a:p>
            <a:r>
              <a:rPr lang="es-MX" sz="1000" dirty="0"/>
              <a:t>El contenido relativo de clorofilas que las plantas en general estuvieron igualmente nutridas de nitrógeno, en la última etapa las diferencias pudieran estar dadas por una posible degradación de las clorofilas principalmente en tratamiento estresado por el efecto combinado de la estrés y la edad de las plantas.</a:t>
            </a:r>
            <a:endParaRPr lang="es-CU" sz="1000" dirty="0"/>
          </a:p>
        </p:txBody>
      </p:sp>
      <p:sp>
        <p:nvSpPr>
          <p:cNvPr id="13" name="CuadroTexto 12">
            <a:extLst>
              <a:ext uri="{FF2B5EF4-FFF2-40B4-BE49-F238E27FC236}">
                <a16:creationId xmlns:a16="http://schemas.microsoft.com/office/drawing/2014/main" id="{CAEB4EC5-6A44-4C09-BF51-745E7D3191EF}"/>
              </a:ext>
            </a:extLst>
          </p:cNvPr>
          <p:cNvSpPr txBox="1"/>
          <p:nvPr/>
        </p:nvSpPr>
        <p:spPr>
          <a:xfrm>
            <a:off x="586596" y="5495026"/>
            <a:ext cx="4822166" cy="553998"/>
          </a:xfrm>
          <a:prstGeom prst="rect">
            <a:avLst/>
          </a:prstGeom>
          <a:noFill/>
        </p:spPr>
        <p:txBody>
          <a:bodyPr wrap="square" rtlCol="0">
            <a:spAutoFit/>
          </a:bodyPr>
          <a:lstStyle/>
          <a:p>
            <a:r>
              <a:rPr lang="es-MX" sz="1000" dirty="0"/>
              <a:t>El rendimiento mostró lo s mejores resultados cuando la suspensión del riego se efectuó en la etapa de llenado de los granos y la mayor depresión del rendimiento ocurrió cuando la suspensión se realizó durante la etapa de floración</a:t>
            </a:r>
            <a:endParaRPr lang="es-CU" sz="1000" dirty="0"/>
          </a:p>
        </p:txBody>
      </p:sp>
    </p:spTree>
    <p:extLst>
      <p:ext uri="{BB962C8B-B14F-4D97-AF65-F5344CB8AC3E}">
        <p14:creationId xmlns:p14="http://schemas.microsoft.com/office/powerpoint/2010/main" val="1996770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519FA68-EFDC-4307-AD99-901340234C01}"/>
              </a:ext>
            </a:extLst>
          </p:cNvPr>
          <p:cNvSpPr txBox="1"/>
          <p:nvPr/>
        </p:nvSpPr>
        <p:spPr>
          <a:xfrm>
            <a:off x="270933" y="169333"/>
            <a:ext cx="5477934" cy="646331"/>
          </a:xfrm>
          <a:prstGeom prst="rect">
            <a:avLst/>
          </a:prstGeom>
          <a:noFill/>
        </p:spPr>
        <p:txBody>
          <a:bodyPr wrap="square" rtlCol="0">
            <a:spAutoFit/>
          </a:bodyPr>
          <a:lstStyle/>
          <a:p>
            <a:pPr algn="ctr"/>
            <a:r>
              <a:rPr lang="es-MX" dirty="0"/>
              <a:t>Resultados de la primera repetición en maíz ( en la segunda los datos mostraron la misma tendencia) </a:t>
            </a:r>
            <a:endParaRPr lang="es-CU" dirty="0"/>
          </a:p>
        </p:txBody>
      </p:sp>
      <p:pic>
        <p:nvPicPr>
          <p:cNvPr id="3" name="Imagen 2">
            <a:extLst>
              <a:ext uri="{FF2B5EF4-FFF2-40B4-BE49-F238E27FC236}">
                <a16:creationId xmlns:a16="http://schemas.microsoft.com/office/drawing/2014/main" id="{385673D6-4657-4D2A-BE3B-F6BF2D35278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026" y="815664"/>
            <a:ext cx="3239242" cy="2424501"/>
          </a:xfrm>
          <a:prstGeom prst="rect">
            <a:avLst/>
          </a:prstGeom>
          <a:noFill/>
          <a:ln>
            <a:noFill/>
          </a:ln>
        </p:spPr>
      </p:pic>
      <p:pic>
        <p:nvPicPr>
          <p:cNvPr id="4" name="Imagen 3">
            <a:extLst>
              <a:ext uri="{FF2B5EF4-FFF2-40B4-BE49-F238E27FC236}">
                <a16:creationId xmlns:a16="http://schemas.microsoft.com/office/drawing/2014/main" id="{801165F7-B7D1-430C-8411-C420C5B691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50647" y="1006199"/>
            <a:ext cx="5400040" cy="2043430"/>
          </a:xfrm>
          <a:prstGeom prst="rect">
            <a:avLst/>
          </a:prstGeom>
          <a:noFill/>
          <a:ln>
            <a:noFill/>
          </a:ln>
          <a:effectLst/>
        </p:spPr>
      </p:pic>
      <p:graphicFrame>
        <p:nvGraphicFramePr>
          <p:cNvPr id="6" name="Tabla 5">
            <a:extLst>
              <a:ext uri="{FF2B5EF4-FFF2-40B4-BE49-F238E27FC236}">
                <a16:creationId xmlns:a16="http://schemas.microsoft.com/office/drawing/2014/main" id="{30C7DDF6-421B-4BEE-B795-94AAE115F09F}"/>
              </a:ext>
            </a:extLst>
          </p:cNvPr>
          <p:cNvGraphicFramePr>
            <a:graphicFrameLocks noGrp="1"/>
          </p:cNvGraphicFramePr>
          <p:nvPr>
            <p:extLst>
              <p:ext uri="{D42A27DB-BD31-4B8C-83A1-F6EECF244321}">
                <p14:modId xmlns:p14="http://schemas.microsoft.com/office/powerpoint/2010/main" val="3235094206"/>
              </p:ext>
            </p:extLst>
          </p:nvPr>
        </p:nvGraphicFramePr>
        <p:xfrm>
          <a:off x="803063" y="3886496"/>
          <a:ext cx="5292937" cy="1721993"/>
        </p:xfrm>
        <a:graphic>
          <a:graphicData uri="http://schemas.openxmlformats.org/drawingml/2006/table">
            <a:tbl>
              <a:tblPr firstRow="1" firstCol="1" bandRow="1">
                <a:tableStyleId>{5C22544A-7EE6-4342-B048-85BDC9FD1C3A}</a:tableStyleId>
              </a:tblPr>
              <a:tblGrid>
                <a:gridCol w="1493097">
                  <a:extLst>
                    <a:ext uri="{9D8B030D-6E8A-4147-A177-3AD203B41FA5}">
                      <a16:colId xmlns:a16="http://schemas.microsoft.com/office/drawing/2014/main" val="2990064761"/>
                    </a:ext>
                  </a:extLst>
                </a:gridCol>
                <a:gridCol w="759460">
                  <a:extLst>
                    <a:ext uri="{9D8B030D-6E8A-4147-A177-3AD203B41FA5}">
                      <a16:colId xmlns:a16="http://schemas.microsoft.com/office/drawing/2014/main" val="1766858675"/>
                    </a:ext>
                  </a:extLst>
                </a:gridCol>
                <a:gridCol w="760095">
                  <a:extLst>
                    <a:ext uri="{9D8B030D-6E8A-4147-A177-3AD203B41FA5}">
                      <a16:colId xmlns:a16="http://schemas.microsoft.com/office/drawing/2014/main" val="4289205618"/>
                    </a:ext>
                  </a:extLst>
                </a:gridCol>
                <a:gridCol w="760095">
                  <a:extLst>
                    <a:ext uri="{9D8B030D-6E8A-4147-A177-3AD203B41FA5}">
                      <a16:colId xmlns:a16="http://schemas.microsoft.com/office/drawing/2014/main" val="391458406"/>
                    </a:ext>
                  </a:extLst>
                </a:gridCol>
                <a:gridCol w="760095">
                  <a:extLst>
                    <a:ext uri="{9D8B030D-6E8A-4147-A177-3AD203B41FA5}">
                      <a16:colId xmlns:a16="http://schemas.microsoft.com/office/drawing/2014/main" val="3132019021"/>
                    </a:ext>
                  </a:extLst>
                </a:gridCol>
                <a:gridCol w="760095">
                  <a:extLst>
                    <a:ext uri="{9D8B030D-6E8A-4147-A177-3AD203B41FA5}">
                      <a16:colId xmlns:a16="http://schemas.microsoft.com/office/drawing/2014/main" val="842525201"/>
                    </a:ext>
                  </a:extLst>
                </a:gridCol>
              </a:tblGrid>
              <a:tr h="0">
                <a:tc>
                  <a:txBody>
                    <a:bodyPr/>
                    <a:lstStyle/>
                    <a:p>
                      <a:pPr algn="ctr">
                        <a:lnSpc>
                          <a:spcPct val="150000"/>
                        </a:lnSpc>
                        <a:spcAft>
                          <a:spcPts val="800"/>
                        </a:spcAft>
                      </a:pPr>
                      <a:r>
                        <a:rPr lang="es-ES" sz="1200">
                          <a:effectLst/>
                        </a:rPr>
                        <a:t>Variables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100 %</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S 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SF</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SLL</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Es X</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5797940"/>
                  </a:ext>
                </a:extLst>
              </a:tr>
              <a:tr h="0">
                <a:tc>
                  <a:txBody>
                    <a:bodyPr/>
                    <a:lstStyle/>
                    <a:p>
                      <a:pPr algn="ctr">
                        <a:lnSpc>
                          <a:spcPct val="150000"/>
                        </a:lnSpc>
                        <a:spcAft>
                          <a:spcPts val="1000"/>
                        </a:spcAft>
                      </a:pPr>
                      <a:r>
                        <a:rPr lang="es-ES" sz="1200">
                          <a:effectLst/>
                        </a:rPr>
                        <a:t>Hileras-mazorca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0,746 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14461004"/>
                  </a:ext>
                </a:extLst>
              </a:tr>
              <a:tr h="0">
                <a:tc>
                  <a:txBody>
                    <a:bodyPr/>
                    <a:lstStyle/>
                    <a:p>
                      <a:pPr algn="ctr">
                        <a:lnSpc>
                          <a:spcPct val="150000"/>
                        </a:lnSpc>
                        <a:spcAft>
                          <a:spcPts val="1000"/>
                        </a:spcAft>
                      </a:pPr>
                      <a:r>
                        <a:rPr lang="es-ES" sz="1200">
                          <a:effectLst/>
                        </a:rPr>
                        <a:t>Granos hilera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23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20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dirty="0">
                          <a:effectLst/>
                        </a:rPr>
                        <a:t>2,220 </a:t>
                      </a:r>
                      <a:r>
                        <a:rPr lang="es-ES" sz="1200" dirty="0" err="1">
                          <a:effectLst/>
                        </a:rPr>
                        <a:t>ns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2421542"/>
                  </a:ext>
                </a:extLst>
              </a:tr>
              <a:tr h="0">
                <a:tc>
                  <a:txBody>
                    <a:bodyPr/>
                    <a:lstStyle/>
                    <a:p>
                      <a:pPr algn="ctr">
                        <a:lnSpc>
                          <a:spcPct val="150000"/>
                        </a:lnSpc>
                        <a:spcAft>
                          <a:spcPts val="1000"/>
                        </a:spcAft>
                      </a:pPr>
                      <a:r>
                        <a:rPr lang="es-ES" sz="1200">
                          <a:effectLst/>
                        </a:rPr>
                        <a:t>Granos mazorca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276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234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234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260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31,274 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01268584"/>
                  </a:ext>
                </a:extLst>
              </a:tr>
              <a:tr h="0">
                <a:tc>
                  <a:txBody>
                    <a:bodyPr/>
                    <a:lstStyle/>
                    <a:p>
                      <a:pPr algn="ctr">
                        <a:lnSpc>
                          <a:spcPct val="150000"/>
                        </a:lnSpc>
                        <a:spcAft>
                          <a:spcPts val="1000"/>
                        </a:spcAft>
                      </a:pPr>
                      <a:r>
                        <a:rPr lang="es-ES" sz="1200">
                          <a:effectLst/>
                        </a:rPr>
                        <a:t>Masa de 100 granos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17, 77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u="sng">
                          <a:effectLst/>
                        </a:rPr>
                        <a:t>14, 78 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14, 14 d</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16, 51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0, 163 *</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4536661"/>
                  </a:ext>
                </a:extLst>
              </a:tr>
              <a:tr h="0">
                <a:tc>
                  <a:txBody>
                    <a:bodyPr/>
                    <a:lstStyle/>
                    <a:p>
                      <a:pPr algn="ctr">
                        <a:lnSpc>
                          <a:spcPct val="150000"/>
                        </a:lnSpc>
                        <a:spcAft>
                          <a:spcPts val="1000"/>
                        </a:spcAft>
                      </a:pPr>
                      <a:r>
                        <a:rPr lang="es-ES" sz="1200">
                          <a:effectLst/>
                        </a:rPr>
                        <a:t>Granos planta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276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234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234</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260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31,274 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80624404"/>
                  </a:ext>
                </a:extLst>
              </a:tr>
              <a:tr h="0">
                <a:tc>
                  <a:txBody>
                    <a:bodyPr/>
                    <a:lstStyle/>
                    <a:p>
                      <a:pPr algn="ctr">
                        <a:lnSpc>
                          <a:spcPct val="150000"/>
                        </a:lnSpc>
                        <a:spcAft>
                          <a:spcPts val="1000"/>
                        </a:spcAft>
                      </a:pPr>
                      <a:r>
                        <a:rPr lang="es-ES" sz="1200">
                          <a:effectLst/>
                        </a:rPr>
                        <a:t>Gramos planta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1000"/>
                        </a:spcAft>
                      </a:pPr>
                      <a:r>
                        <a:rPr lang="es-ES" sz="1200">
                          <a:effectLst/>
                        </a:rPr>
                        <a:t>49.0452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34.5852</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33.0876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a:effectLst/>
                        </a:rPr>
                        <a:t>42.926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spcAft>
                          <a:spcPts val="1000"/>
                        </a:spcAft>
                      </a:pPr>
                      <a:r>
                        <a:rPr lang="es-ES" sz="1200" dirty="0">
                          <a:effectLst/>
                        </a:rPr>
                        <a:t>2,26*</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37982567"/>
                  </a:ext>
                </a:extLst>
              </a:tr>
            </a:tbl>
          </a:graphicData>
        </a:graphic>
      </p:graphicFrame>
      <p:sp>
        <p:nvSpPr>
          <p:cNvPr id="7" name="CuadroTexto 6">
            <a:extLst>
              <a:ext uri="{FF2B5EF4-FFF2-40B4-BE49-F238E27FC236}">
                <a16:creationId xmlns:a16="http://schemas.microsoft.com/office/drawing/2014/main" id="{B7A3045B-48BA-4619-8112-6678428D2D8E}"/>
              </a:ext>
            </a:extLst>
          </p:cNvPr>
          <p:cNvSpPr txBox="1"/>
          <p:nvPr/>
        </p:nvSpPr>
        <p:spPr>
          <a:xfrm>
            <a:off x="6976533" y="3593330"/>
            <a:ext cx="3886200" cy="1938992"/>
          </a:xfrm>
          <a:prstGeom prst="rect">
            <a:avLst/>
          </a:prstGeom>
          <a:noFill/>
        </p:spPr>
        <p:txBody>
          <a:bodyPr wrap="square" rtlCol="0">
            <a:spAutoFit/>
          </a:bodyPr>
          <a:lstStyle/>
          <a:p>
            <a:pPr algn="just"/>
            <a:r>
              <a:rPr lang="es-ES" sz="1000" dirty="0">
                <a:effectLst/>
                <a:ea typeface="Calibri" panose="020F0502020204030204" pitchFamily="34" charset="0"/>
              </a:rPr>
              <a:t>La humedad del suelo en las diferentes fases del cultivo, alcanzó valores que se encuentran en el entorno del 60 % de la Capacidad de campo, por lo que se puede considerar como un estrés hídrico moderado.</a:t>
            </a:r>
          </a:p>
          <a:p>
            <a:pPr algn="just"/>
            <a:r>
              <a:rPr lang="es-ES" sz="1000" dirty="0"/>
              <a:t>El área foliar y la masa seca de la parte aérea mostraron valores en cada etapa evaluada que no difirieron del tratamiento control, lo que indica que un déficit hídrico durante 15 días es insuficiente para provocar afectaciones en el crecimiento de plantas de maíz.</a:t>
            </a:r>
          </a:p>
          <a:p>
            <a:pPr algn="just"/>
            <a:r>
              <a:rPr lang="es-CU" sz="1000" dirty="0"/>
              <a:t>El rendimiento y sus componentes se vieron afectados solo en lo referente a la masa de 100 granos y el rendimiento por plantas, resultando la etapa de floración la más sensible, mientras que la </a:t>
            </a:r>
            <a:r>
              <a:rPr lang="es-CU" sz="1000" dirty="0" err="1"/>
              <a:t>suspensi</a:t>
            </a:r>
            <a:r>
              <a:rPr lang="es-MX" sz="1000" dirty="0"/>
              <a:t>o</a:t>
            </a:r>
            <a:r>
              <a:rPr lang="es-CU" sz="1000" dirty="0"/>
              <a:t>n del riego en la etapa de llenado del grano, resultó la menos sensible</a:t>
            </a:r>
          </a:p>
        </p:txBody>
      </p:sp>
    </p:spTree>
    <p:extLst>
      <p:ext uri="{BB962C8B-B14F-4D97-AF65-F5344CB8AC3E}">
        <p14:creationId xmlns:p14="http://schemas.microsoft.com/office/powerpoint/2010/main" val="1490791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A32FCE-BFB3-4697-AD14-5788E9FC9372}"/>
              </a:ext>
            </a:extLst>
          </p:cNvPr>
          <p:cNvSpPr txBox="1"/>
          <p:nvPr/>
        </p:nvSpPr>
        <p:spPr>
          <a:xfrm>
            <a:off x="651934" y="423333"/>
            <a:ext cx="11015134" cy="923330"/>
          </a:xfrm>
          <a:prstGeom prst="rect">
            <a:avLst/>
          </a:prstGeom>
          <a:noFill/>
        </p:spPr>
        <p:txBody>
          <a:bodyPr wrap="square" rtlCol="0">
            <a:spAutoFit/>
          </a:bodyPr>
          <a:lstStyle/>
          <a:p>
            <a:r>
              <a:rPr lang="es-MX" dirty="0"/>
              <a:t>Tareas desarrolladas para cumplimentar el segundo objetivo (</a:t>
            </a:r>
            <a:r>
              <a:rPr lang="es-MX" sz="1800" dirty="0">
                <a:effectLst/>
                <a:latin typeface="Arial" panose="020B0604020202020204" pitchFamily="34" charset="0"/>
                <a:ea typeface="Times New Roman" panose="02020603050405020304" pitchFamily="18" charset="0"/>
              </a:rPr>
              <a:t>determinar los mecanismos fisiológicos de respuestas al déficit hídrico en los cultivos de maíz y frijol en condiciones de riego deficitario).</a:t>
            </a:r>
            <a:endParaRPr lang="es-CU" sz="1800" dirty="0">
              <a:effectLst/>
              <a:latin typeface="Times New Roman" panose="02020603050405020304" pitchFamily="18" charset="0"/>
              <a:ea typeface="Times New Roman" panose="02020603050405020304" pitchFamily="18" charset="0"/>
            </a:endParaRPr>
          </a:p>
          <a:p>
            <a:endParaRPr lang="es-CU" dirty="0"/>
          </a:p>
        </p:txBody>
      </p:sp>
      <p:sp>
        <p:nvSpPr>
          <p:cNvPr id="3" name="CuadroTexto 2">
            <a:extLst>
              <a:ext uri="{FF2B5EF4-FFF2-40B4-BE49-F238E27FC236}">
                <a16:creationId xmlns:a16="http://schemas.microsoft.com/office/drawing/2014/main" id="{B910F96C-45FE-4C5C-B55A-DCEC52E17DEC}"/>
              </a:ext>
            </a:extLst>
          </p:cNvPr>
          <p:cNvSpPr txBox="1"/>
          <p:nvPr/>
        </p:nvSpPr>
        <p:spPr>
          <a:xfrm>
            <a:off x="651934" y="1244600"/>
            <a:ext cx="10634133" cy="3139321"/>
          </a:xfrm>
          <a:prstGeom prst="rect">
            <a:avLst/>
          </a:prstGeom>
          <a:noFill/>
        </p:spPr>
        <p:txBody>
          <a:bodyPr wrap="square" rtlCol="0">
            <a:spAutoFit/>
          </a:bodyPr>
          <a:lstStyle/>
          <a:p>
            <a:pPr algn="just"/>
            <a:r>
              <a:rPr lang="es-MX" dirty="0"/>
              <a:t>Se realizó un experimento en condiciones similares y con los mismos tratamientos utilizados para cumplir el primer objetivo. </a:t>
            </a:r>
          </a:p>
          <a:p>
            <a:pPr algn="just"/>
            <a:endParaRPr lang="es-MX" dirty="0"/>
          </a:p>
          <a:p>
            <a:pPr algn="just"/>
            <a:r>
              <a:rPr lang="es-MX" dirty="0"/>
              <a:t>Las evaluaciones realizadas en ambos cultivos al concluir cada período de suspensión del riego fueron:</a:t>
            </a:r>
          </a:p>
          <a:p>
            <a:pPr algn="just"/>
            <a:endParaRPr lang="es-MX" dirty="0"/>
          </a:p>
          <a:p>
            <a:pPr marL="285750" indent="-285750" algn="just">
              <a:buFont typeface="Wingdings" panose="05000000000000000000" pitchFamily="2" charset="2"/>
              <a:buChar char="§"/>
            </a:pPr>
            <a:r>
              <a:rPr lang="es-MX" dirty="0"/>
              <a:t>Humedad de suelo.</a:t>
            </a:r>
          </a:p>
          <a:p>
            <a:pPr marL="285750" indent="-285750" algn="just">
              <a:buFont typeface="Wingdings" panose="05000000000000000000" pitchFamily="2" charset="2"/>
              <a:buChar char="§"/>
            </a:pPr>
            <a:r>
              <a:rPr lang="es-MX" dirty="0"/>
              <a:t>Contenido relativo de agua medido a las 7 horas solares.</a:t>
            </a:r>
          </a:p>
          <a:p>
            <a:pPr marL="285750" indent="-285750" algn="just">
              <a:buFont typeface="Wingdings" panose="05000000000000000000" pitchFamily="2" charset="2"/>
              <a:buChar char="§"/>
            </a:pPr>
            <a:r>
              <a:rPr lang="es-MX" dirty="0"/>
              <a:t>Los potenciales hídrico, osmótico actual, osmótico saturado y se estimó el de turgencia.</a:t>
            </a:r>
          </a:p>
          <a:p>
            <a:pPr marL="285750" indent="-285750" algn="just">
              <a:buFont typeface="Wingdings" panose="05000000000000000000" pitchFamily="2" charset="2"/>
              <a:buChar char="§"/>
            </a:pPr>
            <a:r>
              <a:rPr lang="es-MX" dirty="0"/>
              <a:t>Contenidos de clorofilas a, b y carotenos.</a:t>
            </a:r>
          </a:p>
          <a:p>
            <a:pPr marL="285750" indent="-285750" algn="just">
              <a:buFont typeface="Wingdings" panose="05000000000000000000" pitchFamily="2" charset="2"/>
              <a:buChar char="§"/>
            </a:pPr>
            <a:r>
              <a:rPr lang="es-MX" dirty="0"/>
              <a:t>Contenidos totales de proteínas.</a:t>
            </a:r>
          </a:p>
          <a:p>
            <a:pPr algn="just"/>
            <a:endParaRPr lang="es-CU" dirty="0"/>
          </a:p>
        </p:txBody>
      </p:sp>
    </p:spTree>
    <p:extLst>
      <p:ext uri="{BB962C8B-B14F-4D97-AF65-F5344CB8AC3E}">
        <p14:creationId xmlns:p14="http://schemas.microsoft.com/office/powerpoint/2010/main" val="3011386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EF0C973-6F72-4B9C-9582-9BD0B6C70B38}"/>
              </a:ext>
            </a:extLst>
          </p:cNvPr>
          <p:cNvSpPr txBox="1"/>
          <p:nvPr/>
        </p:nvSpPr>
        <p:spPr>
          <a:xfrm>
            <a:off x="372533" y="237067"/>
            <a:ext cx="4461934" cy="369332"/>
          </a:xfrm>
          <a:prstGeom prst="rect">
            <a:avLst/>
          </a:prstGeom>
          <a:noFill/>
        </p:spPr>
        <p:txBody>
          <a:bodyPr wrap="square" rtlCol="0">
            <a:spAutoFit/>
          </a:bodyPr>
          <a:lstStyle/>
          <a:p>
            <a:pPr algn="ctr"/>
            <a:r>
              <a:rPr lang="es-MX" dirty="0"/>
              <a:t>Resultados obtenidos en el cultivo del frijol</a:t>
            </a:r>
            <a:endParaRPr lang="es-CU" dirty="0"/>
          </a:p>
        </p:txBody>
      </p:sp>
      <p:sp>
        <p:nvSpPr>
          <p:cNvPr id="3" name="Rectangle 2">
            <a:extLst>
              <a:ext uri="{FF2B5EF4-FFF2-40B4-BE49-F238E27FC236}">
                <a16:creationId xmlns:a16="http://schemas.microsoft.com/office/drawing/2014/main" id="{1693BF53-DE29-4D3A-901B-86C1B82E75DB}"/>
              </a:ext>
            </a:extLst>
          </p:cNvPr>
          <p:cNvSpPr>
            <a:spLocks noChangeArrowheads="1"/>
          </p:cNvSpPr>
          <p:nvPr/>
        </p:nvSpPr>
        <p:spPr bwMode="auto">
          <a:xfrm>
            <a:off x="448733" y="606399"/>
            <a:ext cx="737779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4" name="Objeto 3">
            <a:extLst>
              <a:ext uri="{FF2B5EF4-FFF2-40B4-BE49-F238E27FC236}">
                <a16:creationId xmlns:a16="http://schemas.microsoft.com/office/drawing/2014/main" id="{7F9C321E-A802-4F03-AC49-1DAF00CC99A2}"/>
              </a:ext>
            </a:extLst>
          </p:cNvPr>
          <p:cNvGraphicFramePr>
            <a:graphicFrameLocks noChangeAspect="1"/>
          </p:cNvGraphicFramePr>
          <p:nvPr>
            <p:extLst>
              <p:ext uri="{D42A27DB-BD31-4B8C-83A1-F6EECF244321}">
                <p14:modId xmlns:p14="http://schemas.microsoft.com/office/powerpoint/2010/main" val="591877459"/>
              </p:ext>
            </p:extLst>
          </p:nvPr>
        </p:nvGraphicFramePr>
        <p:xfrm>
          <a:off x="721817" y="543249"/>
          <a:ext cx="2941406" cy="2811714"/>
        </p:xfrm>
        <a:graphic>
          <a:graphicData uri="http://schemas.openxmlformats.org/presentationml/2006/ole">
            <mc:AlternateContent xmlns:mc="http://schemas.openxmlformats.org/markup-compatibility/2006">
              <mc:Choice xmlns:v="urn:schemas-microsoft-com:vml" Requires="v">
                <p:oleObj spid="_x0000_s2229" name="SPW 11.0 Graph" r:id="rId3" imgW="6366326" imgH="6089129" progId="SigmaPlotGraphicObject.10">
                  <p:embed/>
                </p:oleObj>
              </mc:Choice>
              <mc:Fallback>
                <p:oleObj name="SPW 11.0 Graph" r:id="rId3" imgW="6366326" imgH="6089129" progId="SigmaPlotGraphicObject.10">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817" y="543249"/>
                        <a:ext cx="2941406" cy="2811714"/>
                      </a:xfrm>
                      <a:prstGeom prst="rect">
                        <a:avLst/>
                      </a:prstGeom>
                      <a:noFill/>
                    </p:spPr>
                  </p:pic>
                </p:oleObj>
              </mc:Fallback>
            </mc:AlternateContent>
          </a:graphicData>
        </a:graphic>
      </p:graphicFrame>
      <p:sp>
        <p:nvSpPr>
          <p:cNvPr id="5" name="Rectangle 4">
            <a:extLst>
              <a:ext uri="{FF2B5EF4-FFF2-40B4-BE49-F238E27FC236}">
                <a16:creationId xmlns:a16="http://schemas.microsoft.com/office/drawing/2014/main" id="{D8EABA12-FDDC-4EAA-9E75-2A797CA81FC1}"/>
              </a:ext>
            </a:extLst>
          </p:cNvPr>
          <p:cNvSpPr>
            <a:spLocks noChangeArrowheads="1"/>
          </p:cNvSpPr>
          <p:nvPr/>
        </p:nvSpPr>
        <p:spPr bwMode="auto">
          <a:xfrm>
            <a:off x="4250175" y="237066"/>
            <a:ext cx="79418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6" name="Objeto 5">
            <a:extLst>
              <a:ext uri="{FF2B5EF4-FFF2-40B4-BE49-F238E27FC236}">
                <a16:creationId xmlns:a16="http://schemas.microsoft.com/office/drawing/2014/main" id="{518B4D78-A447-4A77-84C2-D099E1E18BA2}"/>
              </a:ext>
            </a:extLst>
          </p:cNvPr>
          <p:cNvGraphicFramePr>
            <a:graphicFrameLocks noChangeAspect="1"/>
          </p:cNvGraphicFramePr>
          <p:nvPr>
            <p:extLst>
              <p:ext uri="{D42A27DB-BD31-4B8C-83A1-F6EECF244321}">
                <p14:modId xmlns:p14="http://schemas.microsoft.com/office/powerpoint/2010/main" val="4010745390"/>
              </p:ext>
            </p:extLst>
          </p:nvPr>
        </p:nvGraphicFramePr>
        <p:xfrm>
          <a:off x="3936307" y="557710"/>
          <a:ext cx="3098124" cy="2540790"/>
        </p:xfrm>
        <a:graphic>
          <a:graphicData uri="http://schemas.openxmlformats.org/presentationml/2006/ole">
            <mc:AlternateContent xmlns:mc="http://schemas.openxmlformats.org/markup-compatibility/2006">
              <mc:Choice xmlns:v="urn:schemas-microsoft-com:vml" Requires="v">
                <p:oleObj spid="_x0000_s2230" name="SPW 11.0 Graph" r:id="rId5" imgW="5550120" imgH="4568040" progId="SigmaPlotGraphicObject.10">
                  <p:embed/>
                </p:oleObj>
              </mc:Choice>
              <mc:Fallback>
                <p:oleObj name="SPW 11.0 Graph" r:id="rId5" imgW="5550120" imgH="4568040" progId="SigmaPlotGraphicObject.10">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6307" y="557710"/>
                        <a:ext cx="3098124" cy="2540790"/>
                      </a:xfrm>
                      <a:prstGeom prst="rect">
                        <a:avLst/>
                      </a:prstGeom>
                      <a:noFill/>
                    </p:spPr>
                  </p:pic>
                </p:oleObj>
              </mc:Fallback>
            </mc:AlternateContent>
          </a:graphicData>
        </a:graphic>
      </p:graphicFrame>
      <p:sp>
        <p:nvSpPr>
          <p:cNvPr id="7" name="Rectangle 6">
            <a:extLst>
              <a:ext uri="{FF2B5EF4-FFF2-40B4-BE49-F238E27FC236}">
                <a16:creationId xmlns:a16="http://schemas.microsoft.com/office/drawing/2014/main" id="{2A87F13E-A119-47A8-B2A8-8AD62023BB8A}"/>
              </a:ext>
            </a:extLst>
          </p:cNvPr>
          <p:cNvSpPr>
            <a:spLocks noChangeArrowheads="1"/>
          </p:cNvSpPr>
          <p:nvPr/>
        </p:nvSpPr>
        <p:spPr bwMode="auto">
          <a:xfrm>
            <a:off x="7800753" y="282785"/>
            <a:ext cx="794182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8" name="Objeto 7">
            <a:extLst>
              <a:ext uri="{FF2B5EF4-FFF2-40B4-BE49-F238E27FC236}">
                <a16:creationId xmlns:a16="http://schemas.microsoft.com/office/drawing/2014/main" id="{AA2050A4-5AB6-4DE2-B257-CD7709F749B9}"/>
              </a:ext>
            </a:extLst>
          </p:cNvPr>
          <p:cNvGraphicFramePr>
            <a:graphicFrameLocks noChangeAspect="1"/>
          </p:cNvGraphicFramePr>
          <p:nvPr>
            <p:extLst>
              <p:ext uri="{D42A27DB-BD31-4B8C-83A1-F6EECF244321}">
                <p14:modId xmlns:p14="http://schemas.microsoft.com/office/powerpoint/2010/main" val="1967680221"/>
              </p:ext>
            </p:extLst>
          </p:nvPr>
        </p:nvGraphicFramePr>
        <p:xfrm>
          <a:off x="7408849" y="575086"/>
          <a:ext cx="3098124" cy="2502541"/>
        </p:xfrm>
        <a:graphic>
          <a:graphicData uri="http://schemas.openxmlformats.org/presentationml/2006/ole">
            <mc:AlternateContent xmlns:mc="http://schemas.openxmlformats.org/markup-compatibility/2006">
              <mc:Choice xmlns:v="urn:schemas-microsoft-com:vml" Requires="v">
                <p:oleObj spid="_x0000_s2231" name="SPW 11.0 Graph" r:id="rId7" imgW="5655240" imgH="4568040" progId="SigmaPlotGraphicObject.10">
                  <p:embed/>
                </p:oleObj>
              </mc:Choice>
              <mc:Fallback>
                <p:oleObj name="SPW 11.0 Graph" r:id="rId7" imgW="5655240" imgH="4568040" progId="SigmaPlotGraphicObject.10">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08849" y="575086"/>
                        <a:ext cx="3098124" cy="2502541"/>
                      </a:xfrm>
                      <a:prstGeom prst="rect">
                        <a:avLst/>
                      </a:prstGeom>
                      <a:noFill/>
                    </p:spPr>
                  </p:pic>
                </p:oleObj>
              </mc:Fallback>
            </mc:AlternateContent>
          </a:graphicData>
        </a:graphic>
      </p:graphicFrame>
      <p:sp>
        <p:nvSpPr>
          <p:cNvPr id="9" name="Rectangle 8">
            <a:extLst>
              <a:ext uri="{FF2B5EF4-FFF2-40B4-BE49-F238E27FC236}">
                <a16:creationId xmlns:a16="http://schemas.microsoft.com/office/drawing/2014/main" id="{D05E6B4F-EC0A-4E05-905E-AE3A34D192D4}"/>
              </a:ext>
            </a:extLst>
          </p:cNvPr>
          <p:cNvSpPr>
            <a:spLocks noChangeArrowheads="1"/>
          </p:cNvSpPr>
          <p:nvPr/>
        </p:nvSpPr>
        <p:spPr bwMode="auto">
          <a:xfrm>
            <a:off x="1353488" y="2760415"/>
            <a:ext cx="655385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U"/>
          </a:p>
        </p:txBody>
      </p:sp>
      <p:graphicFrame>
        <p:nvGraphicFramePr>
          <p:cNvPr id="10" name="Objeto 9">
            <a:extLst>
              <a:ext uri="{FF2B5EF4-FFF2-40B4-BE49-F238E27FC236}">
                <a16:creationId xmlns:a16="http://schemas.microsoft.com/office/drawing/2014/main" id="{16CE934E-443D-4BA3-9BD6-ED1E7A0FB98B}"/>
              </a:ext>
            </a:extLst>
          </p:cNvPr>
          <p:cNvGraphicFramePr>
            <a:graphicFrameLocks noChangeAspect="1"/>
          </p:cNvGraphicFramePr>
          <p:nvPr>
            <p:extLst>
              <p:ext uri="{D42A27DB-BD31-4B8C-83A1-F6EECF244321}">
                <p14:modId xmlns:p14="http://schemas.microsoft.com/office/powerpoint/2010/main" val="764812543"/>
              </p:ext>
            </p:extLst>
          </p:nvPr>
        </p:nvGraphicFramePr>
        <p:xfrm>
          <a:off x="655608" y="3128799"/>
          <a:ext cx="2711356" cy="3154682"/>
        </p:xfrm>
        <a:graphic>
          <a:graphicData uri="http://schemas.openxmlformats.org/presentationml/2006/ole">
            <mc:AlternateContent xmlns:mc="http://schemas.openxmlformats.org/markup-compatibility/2006">
              <mc:Choice xmlns:v="urn:schemas-microsoft-com:vml" Requires="v">
                <p:oleObj spid="_x0000_s2232" name="SPW 11.0 Graph" r:id="rId9" imgW="7229160" imgH="8426160" progId="SigmaPlotGraphicObject.10">
                  <p:embed/>
                </p:oleObj>
              </mc:Choice>
              <mc:Fallback>
                <p:oleObj name="SPW 11.0 Graph" r:id="rId9" imgW="7229160" imgH="8426160" progId="SigmaPlotGraphicObject.10">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5608" y="3128799"/>
                        <a:ext cx="2711356" cy="3154682"/>
                      </a:xfrm>
                      <a:prstGeom prst="rect">
                        <a:avLst/>
                      </a:prstGeom>
                      <a:noFill/>
                    </p:spPr>
                  </p:pic>
                </p:oleObj>
              </mc:Fallback>
            </mc:AlternateContent>
          </a:graphicData>
        </a:graphic>
      </p:graphicFrame>
      <p:graphicFrame>
        <p:nvGraphicFramePr>
          <p:cNvPr id="11" name="Tabla 10">
            <a:extLst>
              <a:ext uri="{FF2B5EF4-FFF2-40B4-BE49-F238E27FC236}">
                <a16:creationId xmlns:a16="http://schemas.microsoft.com/office/drawing/2014/main" id="{7844F0CB-E213-45FA-961C-5660F0CE0BF5}"/>
              </a:ext>
            </a:extLst>
          </p:cNvPr>
          <p:cNvGraphicFramePr>
            <a:graphicFrameLocks noGrp="1"/>
          </p:cNvGraphicFramePr>
          <p:nvPr>
            <p:extLst>
              <p:ext uri="{D42A27DB-BD31-4B8C-83A1-F6EECF244321}">
                <p14:modId xmlns:p14="http://schemas.microsoft.com/office/powerpoint/2010/main" val="4011059326"/>
              </p:ext>
            </p:extLst>
          </p:nvPr>
        </p:nvGraphicFramePr>
        <p:xfrm>
          <a:off x="3448660" y="3161650"/>
          <a:ext cx="5203633" cy="3019010"/>
        </p:xfrm>
        <a:graphic>
          <a:graphicData uri="http://schemas.openxmlformats.org/drawingml/2006/table">
            <a:tbl>
              <a:tblPr firstRow="1" firstCol="1" bandRow="1">
                <a:tableStyleId>{5C22544A-7EE6-4342-B048-85BDC9FD1C3A}</a:tableStyleId>
              </a:tblPr>
              <a:tblGrid>
                <a:gridCol w="1865212">
                  <a:extLst>
                    <a:ext uri="{9D8B030D-6E8A-4147-A177-3AD203B41FA5}">
                      <a16:colId xmlns:a16="http://schemas.microsoft.com/office/drawing/2014/main" val="4129419723"/>
                    </a:ext>
                  </a:extLst>
                </a:gridCol>
                <a:gridCol w="810883">
                  <a:extLst>
                    <a:ext uri="{9D8B030D-6E8A-4147-A177-3AD203B41FA5}">
                      <a16:colId xmlns:a16="http://schemas.microsoft.com/office/drawing/2014/main" val="1739733053"/>
                    </a:ext>
                  </a:extLst>
                </a:gridCol>
                <a:gridCol w="819509">
                  <a:extLst>
                    <a:ext uri="{9D8B030D-6E8A-4147-A177-3AD203B41FA5}">
                      <a16:colId xmlns:a16="http://schemas.microsoft.com/office/drawing/2014/main" val="1622843565"/>
                    </a:ext>
                  </a:extLst>
                </a:gridCol>
                <a:gridCol w="888521">
                  <a:extLst>
                    <a:ext uri="{9D8B030D-6E8A-4147-A177-3AD203B41FA5}">
                      <a16:colId xmlns:a16="http://schemas.microsoft.com/office/drawing/2014/main" val="1039973372"/>
                    </a:ext>
                  </a:extLst>
                </a:gridCol>
                <a:gridCol w="819508">
                  <a:extLst>
                    <a:ext uri="{9D8B030D-6E8A-4147-A177-3AD203B41FA5}">
                      <a16:colId xmlns:a16="http://schemas.microsoft.com/office/drawing/2014/main" val="2896103742"/>
                    </a:ext>
                  </a:extLst>
                </a:gridCol>
              </a:tblGrid>
              <a:tr h="594896">
                <a:tc>
                  <a:txBody>
                    <a:bodyPr/>
                    <a:lstStyle/>
                    <a:p>
                      <a:pPr marL="27940" marR="45720">
                        <a:lnSpc>
                          <a:spcPct val="107000"/>
                        </a:lnSpc>
                        <a:spcAft>
                          <a:spcPts val="800"/>
                        </a:spcAft>
                        <a:tabLst>
                          <a:tab pos="6286500" algn="l"/>
                        </a:tabLst>
                      </a:pPr>
                      <a:r>
                        <a:rPr lang="es-ES" sz="1100" dirty="0">
                          <a:effectLst/>
                        </a:rPr>
                        <a:t>Tratamientos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a:effectLst/>
                        </a:rPr>
                        <a:t>Clorofila a</a:t>
                      </a:r>
                      <a:endParaRPr lang="es-CU" sz="1100">
                        <a:effectLst/>
                      </a:endParaRPr>
                    </a:p>
                    <a:p>
                      <a:pPr marL="28575" marR="46990" algn="ctr">
                        <a:lnSpc>
                          <a:spcPct val="107000"/>
                        </a:lnSpc>
                        <a:spcAft>
                          <a:spcPts val="800"/>
                        </a:spcAft>
                        <a:tabLst>
                          <a:tab pos="6286500" algn="l"/>
                        </a:tabLst>
                      </a:pPr>
                      <a:r>
                        <a:rPr lang="es-ES" sz="1100">
                          <a:effectLst/>
                        </a:rPr>
                        <a:t>(µg g</a:t>
                      </a:r>
                      <a:r>
                        <a:rPr lang="es-ES" sz="1100" baseline="30000">
                          <a:effectLst/>
                        </a:rPr>
                        <a:t>-1</a:t>
                      </a:r>
                      <a:r>
                        <a:rPr lang="es-ES" sz="1100">
                          <a:effectLst/>
                        </a:rPr>
                        <a:t>)</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a:effectLst/>
                        </a:rPr>
                        <a:t>Clorofila b</a:t>
                      </a:r>
                      <a:endParaRPr lang="es-CU" sz="1100">
                        <a:effectLst/>
                      </a:endParaRPr>
                    </a:p>
                    <a:p>
                      <a:pPr marL="28575" marR="46990" algn="ctr">
                        <a:lnSpc>
                          <a:spcPct val="107000"/>
                        </a:lnSpc>
                        <a:spcAft>
                          <a:spcPts val="800"/>
                        </a:spcAft>
                        <a:tabLst>
                          <a:tab pos="6286500" algn="l"/>
                        </a:tabLst>
                      </a:pPr>
                      <a:r>
                        <a:rPr lang="es-ES" sz="1100">
                          <a:effectLst/>
                        </a:rPr>
                        <a:t>(µg g</a:t>
                      </a:r>
                      <a:r>
                        <a:rPr lang="es-ES" sz="1100" baseline="30000">
                          <a:effectLst/>
                        </a:rPr>
                        <a:t>-1</a:t>
                      </a:r>
                      <a:r>
                        <a:rPr lang="es-ES" sz="1100">
                          <a:effectLst/>
                        </a:rPr>
                        <a:t>)</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Clorofila a /clorofila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a:effectLst/>
                        </a:rPr>
                        <a:t>Carotenos</a:t>
                      </a:r>
                      <a:endParaRPr lang="es-CU" sz="1100">
                        <a:effectLst/>
                      </a:endParaRPr>
                    </a:p>
                    <a:p>
                      <a:pPr marL="28575" marR="46990" algn="ctr">
                        <a:lnSpc>
                          <a:spcPct val="107000"/>
                        </a:lnSpc>
                        <a:spcAft>
                          <a:spcPts val="800"/>
                        </a:spcAft>
                        <a:tabLst>
                          <a:tab pos="6286500" algn="l"/>
                        </a:tabLst>
                      </a:pPr>
                      <a:r>
                        <a:rPr lang="es-ES" sz="1100">
                          <a:effectLst/>
                        </a:rPr>
                        <a:t>(µg g</a:t>
                      </a:r>
                      <a:r>
                        <a:rPr lang="es-ES" sz="1100" baseline="30000">
                          <a:effectLst/>
                        </a:rPr>
                        <a:t>-1</a:t>
                      </a:r>
                      <a:r>
                        <a:rPr lang="es-ES" sz="1100">
                          <a:effectLst/>
                        </a:rPr>
                        <a:t>)</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3897619"/>
                  </a:ext>
                </a:extLst>
              </a:tr>
              <a:tr h="161429">
                <a:tc>
                  <a:txBody>
                    <a:bodyPr/>
                    <a:lstStyle/>
                    <a:p>
                      <a:pPr marL="27940" marR="45720">
                        <a:lnSpc>
                          <a:spcPct val="107000"/>
                        </a:lnSpc>
                        <a:spcAft>
                          <a:spcPts val="800"/>
                        </a:spcAft>
                        <a:tabLst>
                          <a:tab pos="6286500" algn="l"/>
                        </a:tabLst>
                      </a:pPr>
                      <a:r>
                        <a:rPr lang="es-ES" sz="1100" dirty="0">
                          <a:effectLst/>
                        </a:rPr>
                        <a:t>100 % ETc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1017.53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329.96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3.09</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159.41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1977260"/>
                  </a:ext>
                </a:extLst>
              </a:tr>
              <a:tr h="330332">
                <a:tc>
                  <a:txBody>
                    <a:bodyPr/>
                    <a:lstStyle/>
                    <a:p>
                      <a:pPr marL="27940" marR="45720">
                        <a:lnSpc>
                          <a:spcPct val="107000"/>
                        </a:lnSpc>
                        <a:spcAft>
                          <a:spcPts val="800"/>
                        </a:spcAft>
                        <a:tabLst>
                          <a:tab pos="6286500" algn="l"/>
                        </a:tabLst>
                      </a:pPr>
                      <a:r>
                        <a:rPr lang="es-ES" sz="1100" dirty="0">
                          <a:effectLst/>
                        </a:rPr>
                        <a:t>Suspensión en la etapa de crecimiento vegetativo (SC)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1034.36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dirty="0">
                          <a:effectLst/>
                        </a:rPr>
                        <a:t>330.89</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3.13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176.11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9773767"/>
                  </a:ext>
                </a:extLst>
              </a:tr>
              <a:tr h="161429">
                <a:tc>
                  <a:txBody>
                    <a:bodyPr/>
                    <a:lstStyle/>
                    <a:p>
                      <a:pPr marL="27940" marR="45720">
                        <a:lnSpc>
                          <a:spcPct val="107000"/>
                        </a:lnSpc>
                        <a:spcAft>
                          <a:spcPts val="800"/>
                        </a:spcAft>
                        <a:tabLst>
                          <a:tab pos="6286500" algn="l"/>
                        </a:tabLst>
                      </a:pPr>
                      <a:r>
                        <a:rPr lang="es-ES" sz="1100">
                          <a:effectLst/>
                        </a:rPr>
                        <a:t>ESႿ</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89.821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33.291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0.046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dirty="0">
                          <a:effectLst/>
                        </a:rPr>
                        <a:t>10.796</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78957240"/>
                  </a:ext>
                </a:extLst>
              </a:tr>
              <a:tr h="161429">
                <a:tc>
                  <a:txBody>
                    <a:bodyPr/>
                    <a:lstStyle/>
                    <a:p>
                      <a:endParaRPr lang="es-CU" sz="1100">
                        <a:effectLst/>
                        <a:latin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7731889"/>
                  </a:ext>
                </a:extLst>
              </a:tr>
              <a:tr h="161429">
                <a:tc>
                  <a:txBody>
                    <a:bodyPr/>
                    <a:lstStyle/>
                    <a:p>
                      <a:pPr marL="27940" marR="45720">
                        <a:lnSpc>
                          <a:spcPct val="107000"/>
                        </a:lnSpc>
                        <a:spcAft>
                          <a:spcPts val="800"/>
                        </a:spcAft>
                        <a:tabLst>
                          <a:tab pos="6286500" algn="l"/>
                        </a:tabLst>
                      </a:pPr>
                      <a:r>
                        <a:rPr lang="es-ES" sz="1100">
                          <a:effectLst/>
                        </a:rPr>
                        <a:t>100 % ETc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1446.88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435.3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3.30</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250.87</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3224312"/>
                  </a:ext>
                </a:extLst>
              </a:tr>
              <a:tr h="330332">
                <a:tc>
                  <a:txBody>
                    <a:bodyPr/>
                    <a:lstStyle/>
                    <a:p>
                      <a:pPr marL="27940" marR="45720">
                        <a:lnSpc>
                          <a:spcPct val="107000"/>
                        </a:lnSpc>
                        <a:spcAft>
                          <a:spcPts val="800"/>
                        </a:spcAft>
                        <a:tabLst>
                          <a:tab pos="6286500" algn="l"/>
                        </a:tabLst>
                      </a:pPr>
                      <a:r>
                        <a:rPr lang="es-ES" sz="1100">
                          <a:effectLst/>
                        </a:rPr>
                        <a:t>Suspensión en la etapa de floración (SF)</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1416.89</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427.01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3.33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267.17</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9907763"/>
                  </a:ext>
                </a:extLst>
              </a:tr>
              <a:tr h="161429">
                <a:tc>
                  <a:txBody>
                    <a:bodyPr/>
                    <a:lstStyle/>
                    <a:p>
                      <a:pPr marL="27940" marR="45720">
                        <a:lnSpc>
                          <a:spcPct val="107000"/>
                        </a:lnSpc>
                        <a:spcAft>
                          <a:spcPts val="800"/>
                        </a:spcAft>
                        <a:tabLst>
                          <a:tab pos="6286500" algn="l"/>
                        </a:tabLst>
                      </a:pPr>
                      <a:r>
                        <a:rPr lang="es-ES" sz="1100">
                          <a:effectLst/>
                        </a:rPr>
                        <a:t>ESႿ</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146.521</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36.426</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0.129</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18.349</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6679066"/>
                  </a:ext>
                </a:extLst>
              </a:tr>
              <a:tr h="161429">
                <a:tc>
                  <a:txBody>
                    <a:bodyPr/>
                    <a:lstStyle/>
                    <a:p>
                      <a:endParaRPr lang="es-CU" sz="1100">
                        <a:effectLst/>
                        <a:latin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NS</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249109"/>
                  </a:ext>
                </a:extLst>
              </a:tr>
              <a:tr h="161429">
                <a:tc>
                  <a:txBody>
                    <a:bodyPr/>
                    <a:lstStyle/>
                    <a:p>
                      <a:pPr marL="27940" marR="45720">
                        <a:lnSpc>
                          <a:spcPct val="107000"/>
                        </a:lnSpc>
                        <a:spcAft>
                          <a:spcPts val="800"/>
                        </a:spcAft>
                        <a:tabLst>
                          <a:tab pos="6286500" algn="l"/>
                        </a:tabLst>
                      </a:pPr>
                      <a:r>
                        <a:rPr lang="es-ES" sz="1100">
                          <a:effectLst/>
                        </a:rPr>
                        <a:t>100 % ETc</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1512.42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468.35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3.25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79.21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1910466"/>
                  </a:ext>
                </a:extLst>
              </a:tr>
              <a:tr h="330332">
                <a:tc>
                  <a:txBody>
                    <a:bodyPr/>
                    <a:lstStyle/>
                    <a:p>
                      <a:pPr marL="27940" marR="45720">
                        <a:lnSpc>
                          <a:spcPct val="107000"/>
                        </a:lnSpc>
                        <a:spcAft>
                          <a:spcPts val="800"/>
                        </a:spcAft>
                        <a:tabLst>
                          <a:tab pos="6286500" algn="l"/>
                        </a:tabLst>
                      </a:pPr>
                      <a:r>
                        <a:rPr lang="es-ES" sz="1100">
                          <a:effectLst/>
                        </a:rPr>
                        <a:t>Suspensión en la etapa de llenado del grano (SLL)</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1082.77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232.38 b</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4.67 a</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dirty="0">
                          <a:effectLst/>
                        </a:rPr>
                        <a:t>105.53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4165385"/>
                  </a:ext>
                </a:extLst>
              </a:tr>
              <a:tr h="161429">
                <a:tc>
                  <a:txBody>
                    <a:bodyPr/>
                    <a:lstStyle/>
                    <a:p>
                      <a:pPr marL="27940" marR="45720">
                        <a:lnSpc>
                          <a:spcPct val="107000"/>
                        </a:lnSpc>
                        <a:spcAft>
                          <a:spcPts val="800"/>
                        </a:spcAft>
                        <a:tabLst>
                          <a:tab pos="6286500" algn="l"/>
                        </a:tabLst>
                      </a:pPr>
                      <a:r>
                        <a:rPr lang="es-ES" sz="1100">
                          <a:effectLst/>
                        </a:rPr>
                        <a:t>ESႿ</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75.033</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20.768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a:effectLst/>
                        </a:rPr>
                        <a:t>.208</a:t>
                      </a: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7940" marR="45720" algn="ctr">
                        <a:lnSpc>
                          <a:spcPct val="107000"/>
                        </a:lnSpc>
                        <a:spcAft>
                          <a:spcPts val="800"/>
                        </a:spcAft>
                        <a:tabLst>
                          <a:tab pos="6286500" algn="l"/>
                        </a:tabLst>
                      </a:pPr>
                      <a:r>
                        <a:rPr lang="es-ES" sz="1100" dirty="0">
                          <a:effectLst/>
                        </a:rPr>
                        <a:t>4.133</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5345380"/>
                  </a:ext>
                </a:extLst>
              </a:tr>
            </a:tbl>
          </a:graphicData>
        </a:graphic>
      </p:graphicFrame>
      <p:graphicFrame>
        <p:nvGraphicFramePr>
          <p:cNvPr id="12" name="Tabla 11">
            <a:extLst>
              <a:ext uri="{FF2B5EF4-FFF2-40B4-BE49-F238E27FC236}">
                <a16:creationId xmlns:a16="http://schemas.microsoft.com/office/drawing/2014/main" id="{11FABF49-D8FF-4D75-9BC1-B8AB80EB5CAD}"/>
              </a:ext>
            </a:extLst>
          </p:cNvPr>
          <p:cNvGraphicFramePr>
            <a:graphicFrameLocks noGrp="1"/>
          </p:cNvGraphicFramePr>
          <p:nvPr>
            <p:extLst>
              <p:ext uri="{D42A27DB-BD31-4B8C-83A1-F6EECF244321}">
                <p14:modId xmlns:p14="http://schemas.microsoft.com/office/powerpoint/2010/main" val="3549002106"/>
              </p:ext>
            </p:extLst>
          </p:nvPr>
        </p:nvGraphicFramePr>
        <p:xfrm>
          <a:off x="8652293" y="3140750"/>
          <a:ext cx="2525603" cy="3765551"/>
        </p:xfrm>
        <a:graphic>
          <a:graphicData uri="http://schemas.openxmlformats.org/drawingml/2006/table">
            <a:tbl>
              <a:tblPr firstRow="1" firstCol="1" bandRow="1">
                <a:tableStyleId>{5C22544A-7EE6-4342-B048-85BDC9FD1C3A}</a:tableStyleId>
              </a:tblPr>
              <a:tblGrid>
                <a:gridCol w="1569592">
                  <a:extLst>
                    <a:ext uri="{9D8B030D-6E8A-4147-A177-3AD203B41FA5}">
                      <a16:colId xmlns:a16="http://schemas.microsoft.com/office/drawing/2014/main" val="2085491184"/>
                    </a:ext>
                  </a:extLst>
                </a:gridCol>
                <a:gridCol w="956011">
                  <a:extLst>
                    <a:ext uri="{9D8B030D-6E8A-4147-A177-3AD203B41FA5}">
                      <a16:colId xmlns:a16="http://schemas.microsoft.com/office/drawing/2014/main" val="2222938435"/>
                    </a:ext>
                  </a:extLst>
                </a:gridCol>
              </a:tblGrid>
              <a:tr h="279813">
                <a:tc>
                  <a:txBody>
                    <a:bodyPr/>
                    <a:lstStyle/>
                    <a:p>
                      <a:pPr marL="28575" marR="46990" algn="ctr">
                        <a:lnSpc>
                          <a:spcPct val="107000"/>
                        </a:lnSpc>
                        <a:spcAft>
                          <a:spcPts val="800"/>
                        </a:spcAft>
                        <a:tabLst>
                          <a:tab pos="6286500" algn="l"/>
                        </a:tabLst>
                      </a:pPr>
                      <a:r>
                        <a:rPr lang="es-ES" sz="1100" dirty="0">
                          <a:effectLst/>
                        </a:rPr>
                        <a:t>Tratamientos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Proteínas solubles totales</a:t>
                      </a:r>
                      <a:endParaRPr lang="es-CU" sz="1100" dirty="0">
                        <a:effectLst/>
                      </a:endParaRPr>
                    </a:p>
                    <a:p>
                      <a:pPr marL="28575" marR="46990" algn="ctr">
                        <a:lnSpc>
                          <a:spcPct val="107000"/>
                        </a:lnSpc>
                        <a:spcAft>
                          <a:spcPts val="800"/>
                        </a:spcAft>
                        <a:tabLst>
                          <a:tab pos="6286500" algn="l"/>
                        </a:tabLst>
                      </a:pPr>
                      <a:r>
                        <a:rPr lang="es-ES" sz="1100" dirty="0">
                          <a:effectLst/>
                        </a:rPr>
                        <a:t>(µg g</a:t>
                      </a:r>
                      <a:r>
                        <a:rPr lang="es-ES" sz="1100" baseline="30000" dirty="0">
                          <a:effectLst/>
                        </a:rPr>
                        <a:t>-1</a:t>
                      </a:r>
                      <a:r>
                        <a:rPr lang="es-ES" sz="1100" dirty="0">
                          <a:effectLst/>
                        </a:rPr>
                        <a:t>)</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149699"/>
                  </a:ext>
                </a:extLst>
              </a:tr>
              <a:tr h="159987">
                <a:tc>
                  <a:txBody>
                    <a:bodyPr/>
                    <a:lstStyle/>
                    <a:p>
                      <a:pPr marL="28575" marR="46990">
                        <a:lnSpc>
                          <a:spcPct val="107000"/>
                        </a:lnSpc>
                        <a:spcAft>
                          <a:spcPts val="800"/>
                        </a:spcAft>
                        <a:tabLst>
                          <a:tab pos="6286500" algn="l"/>
                        </a:tabLst>
                      </a:pPr>
                      <a:r>
                        <a:rPr lang="es-ES" sz="1100" dirty="0">
                          <a:effectLst/>
                        </a:rPr>
                        <a:t>100 % ETc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265.33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5486943"/>
                  </a:ext>
                </a:extLst>
              </a:tr>
              <a:tr h="494776">
                <a:tc>
                  <a:txBody>
                    <a:bodyPr/>
                    <a:lstStyle/>
                    <a:p>
                      <a:pPr marL="28575" marR="46990">
                        <a:lnSpc>
                          <a:spcPct val="107000"/>
                        </a:lnSpc>
                        <a:spcAft>
                          <a:spcPts val="800"/>
                        </a:spcAft>
                        <a:tabLst>
                          <a:tab pos="6286500" algn="l"/>
                        </a:tabLst>
                      </a:pPr>
                      <a:r>
                        <a:rPr lang="es-ES" sz="1100" dirty="0">
                          <a:effectLst/>
                        </a:rPr>
                        <a:t>Suspensión en la etapa de crecimiento vegetativo (SC)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299.56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8455218"/>
                  </a:ext>
                </a:extLst>
              </a:tr>
              <a:tr h="159987">
                <a:tc>
                  <a:txBody>
                    <a:bodyPr/>
                    <a:lstStyle/>
                    <a:p>
                      <a:pPr marL="28575" marR="46990">
                        <a:lnSpc>
                          <a:spcPct val="107000"/>
                        </a:lnSpc>
                        <a:spcAft>
                          <a:spcPts val="800"/>
                        </a:spcAft>
                        <a:tabLst>
                          <a:tab pos="6286500" algn="l"/>
                        </a:tabLst>
                      </a:pPr>
                      <a:r>
                        <a:rPr lang="es-ES" sz="1100" dirty="0">
                          <a:effectLst/>
                        </a:rPr>
                        <a:t>ESႿ</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8.353</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3686422"/>
                  </a:ext>
                </a:extLst>
              </a:tr>
              <a:tr h="159987">
                <a:tc>
                  <a:txBody>
                    <a:bodyPr/>
                    <a:lstStyle/>
                    <a:p>
                      <a:endParaRPr lang="es-CU" sz="1100" dirty="0">
                        <a:effectLst/>
                        <a:latin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1241309"/>
                  </a:ext>
                </a:extLst>
              </a:tr>
              <a:tr h="159987">
                <a:tc>
                  <a:txBody>
                    <a:bodyPr/>
                    <a:lstStyle/>
                    <a:p>
                      <a:pPr marL="28575" marR="46990">
                        <a:lnSpc>
                          <a:spcPct val="107000"/>
                        </a:lnSpc>
                        <a:spcAft>
                          <a:spcPts val="800"/>
                        </a:spcAft>
                        <a:tabLst>
                          <a:tab pos="6286500" algn="l"/>
                        </a:tabLst>
                      </a:pPr>
                      <a:r>
                        <a:rPr lang="es-ES" sz="1100" dirty="0">
                          <a:effectLst/>
                        </a:rPr>
                        <a:t>100 % ETc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338.89 b</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5442943"/>
                  </a:ext>
                </a:extLst>
              </a:tr>
              <a:tr h="327382">
                <a:tc>
                  <a:txBody>
                    <a:bodyPr/>
                    <a:lstStyle/>
                    <a:p>
                      <a:pPr marL="28575" marR="46990">
                        <a:lnSpc>
                          <a:spcPct val="107000"/>
                        </a:lnSpc>
                        <a:spcAft>
                          <a:spcPts val="800"/>
                        </a:spcAft>
                        <a:tabLst>
                          <a:tab pos="6286500" algn="l"/>
                        </a:tabLst>
                      </a:pPr>
                      <a:r>
                        <a:rPr lang="es-ES" sz="1100" dirty="0">
                          <a:effectLst/>
                        </a:rPr>
                        <a:t>Suspensión en la etapa de floración (SF)</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361.11 a</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78565427"/>
                  </a:ext>
                </a:extLst>
              </a:tr>
              <a:tr h="159987">
                <a:tc>
                  <a:txBody>
                    <a:bodyPr/>
                    <a:lstStyle/>
                    <a:p>
                      <a:pPr marL="28575" marR="46990">
                        <a:lnSpc>
                          <a:spcPct val="107000"/>
                        </a:lnSpc>
                        <a:spcAft>
                          <a:spcPts val="800"/>
                        </a:spcAft>
                        <a:tabLst>
                          <a:tab pos="6286500" algn="l"/>
                        </a:tabLst>
                      </a:pPr>
                      <a:r>
                        <a:rPr lang="es-ES" sz="1100" dirty="0">
                          <a:effectLst/>
                        </a:rPr>
                        <a:t>ESႿ</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4.837</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6169736"/>
                  </a:ext>
                </a:extLst>
              </a:tr>
              <a:tr h="159987">
                <a:tc>
                  <a:txBody>
                    <a:bodyPr/>
                    <a:lstStyle/>
                    <a:p>
                      <a:endParaRPr lang="es-CU" sz="1100" dirty="0">
                        <a:effectLst/>
                        <a:latin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3732785"/>
                  </a:ext>
                </a:extLst>
              </a:tr>
              <a:tr h="159987">
                <a:tc>
                  <a:txBody>
                    <a:bodyPr/>
                    <a:lstStyle/>
                    <a:p>
                      <a:pPr marL="28575" marR="46990">
                        <a:lnSpc>
                          <a:spcPct val="107000"/>
                        </a:lnSpc>
                        <a:spcAft>
                          <a:spcPts val="800"/>
                        </a:spcAft>
                        <a:tabLst>
                          <a:tab pos="6286500" algn="l"/>
                        </a:tabLst>
                      </a:pPr>
                      <a:r>
                        <a:rPr lang="es-ES" sz="1100" dirty="0">
                          <a:effectLst/>
                        </a:rPr>
                        <a:t>100 % ETc</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381.78</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5593989"/>
                  </a:ext>
                </a:extLst>
              </a:tr>
              <a:tr h="494776">
                <a:tc>
                  <a:txBody>
                    <a:bodyPr/>
                    <a:lstStyle/>
                    <a:p>
                      <a:pPr marL="28575" marR="46990">
                        <a:lnSpc>
                          <a:spcPct val="107000"/>
                        </a:lnSpc>
                        <a:spcAft>
                          <a:spcPts val="800"/>
                        </a:spcAft>
                        <a:tabLst>
                          <a:tab pos="6286500" algn="l"/>
                        </a:tabLst>
                      </a:pPr>
                      <a:r>
                        <a:rPr lang="es-ES" sz="1100" dirty="0">
                          <a:effectLst/>
                        </a:rPr>
                        <a:t>Suspensión en la etapa de llenado del grano (SLL)</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396.89</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2380618"/>
                  </a:ext>
                </a:extLst>
              </a:tr>
              <a:tr h="159987">
                <a:tc>
                  <a:txBody>
                    <a:bodyPr/>
                    <a:lstStyle/>
                    <a:p>
                      <a:pPr marL="28575" marR="46990">
                        <a:lnSpc>
                          <a:spcPct val="107000"/>
                        </a:lnSpc>
                        <a:spcAft>
                          <a:spcPts val="800"/>
                        </a:spcAft>
                        <a:tabLst>
                          <a:tab pos="6286500" algn="l"/>
                        </a:tabLst>
                      </a:pPr>
                      <a:r>
                        <a:rPr lang="es-ES" sz="1100" dirty="0">
                          <a:effectLst/>
                        </a:rPr>
                        <a:t>ESႿ</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47.699</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4684422"/>
                  </a:ext>
                </a:extLst>
              </a:tr>
              <a:tr h="159987">
                <a:tc>
                  <a:txBody>
                    <a:bodyPr/>
                    <a:lstStyle/>
                    <a:p>
                      <a:endParaRPr lang="es-CU" sz="1100" dirty="0">
                        <a:effectLst/>
                        <a:latin typeface="Calibri" panose="020F0502020204030204" pitchFamily="34" charset="0"/>
                        <a:cs typeface="Times New Roman" panose="02020603050405020304" pitchFamily="18" charset="0"/>
                      </a:endParaRPr>
                    </a:p>
                  </a:txBody>
                  <a:tcPr marL="68580" marR="68580" marT="0" marB="0"/>
                </a:tc>
                <a:tc>
                  <a:txBody>
                    <a:bodyPr/>
                    <a:lstStyle/>
                    <a:p>
                      <a:pPr marL="28575" marR="46990" algn="ctr">
                        <a:lnSpc>
                          <a:spcPct val="107000"/>
                        </a:lnSpc>
                        <a:spcAft>
                          <a:spcPts val="800"/>
                        </a:spcAft>
                        <a:tabLst>
                          <a:tab pos="6286500" algn="l"/>
                        </a:tabLst>
                      </a:pPr>
                      <a:r>
                        <a:rPr lang="es-ES" sz="1100" dirty="0">
                          <a:effectLst/>
                        </a:rPr>
                        <a:t>NS</a:t>
                      </a: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9721240"/>
                  </a:ext>
                </a:extLst>
              </a:tr>
            </a:tbl>
          </a:graphicData>
        </a:graphic>
      </p:graphicFrame>
      <p:sp>
        <p:nvSpPr>
          <p:cNvPr id="13" name="CuadroTexto 12">
            <a:extLst>
              <a:ext uri="{FF2B5EF4-FFF2-40B4-BE49-F238E27FC236}">
                <a16:creationId xmlns:a16="http://schemas.microsoft.com/office/drawing/2014/main" id="{98EE6345-211D-4B7F-83EC-AED544A0F742}"/>
              </a:ext>
            </a:extLst>
          </p:cNvPr>
          <p:cNvSpPr txBox="1"/>
          <p:nvPr/>
        </p:nvSpPr>
        <p:spPr>
          <a:xfrm>
            <a:off x="10412083" y="275314"/>
            <a:ext cx="1779917" cy="2862322"/>
          </a:xfrm>
          <a:prstGeom prst="rect">
            <a:avLst/>
          </a:prstGeom>
          <a:noFill/>
        </p:spPr>
        <p:txBody>
          <a:bodyPr wrap="square" rtlCol="0">
            <a:spAutoFit/>
          </a:bodyPr>
          <a:lstStyle/>
          <a:p>
            <a:pPr algn="just"/>
            <a:r>
              <a:rPr lang="es-ES" sz="900" b="1" dirty="0">
                <a:effectLst/>
                <a:latin typeface="Times New Roman" panose="02020603050405020304" pitchFamily="18" charset="0"/>
                <a:ea typeface="Calibri" panose="020F0502020204030204" pitchFamily="34" charset="0"/>
              </a:rPr>
              <a:t>El contenido relativo de agua medido a las 7 horas solares resultó ser un buen indicador del estado hídrico de las plantas.</a:t>
            </a:r>
          </a:p>
          <a:p>
            <a:pPr algn="just"/>
            <a:endParaRPr lang="es-ES" sz="900" b="1" dirty="0">
              <a:effectLst/>
              <a:latin typeface="Times New Roman" panose="02020603050405020304" pitchFamily="18" charset="0"/>
              <a:ea typeface="Calibri" panose="020F0502020204030204" pitchFamily="34" charset="0"/>
            </a:endParaRPr>
          </a:p>
          <a:p>
            <a:pPr algn="just"/>
            <a:r>
              <a:rPr lang="es-ES" sz="900" b="1" dirty="0">
                <a:effectLst/>
                <a:latin typeface="Times New Roman" panose="02020603050405020304" pitchFamily="18" charset="0"/>
                <a:ea typeface="Calibri" panose="020F0502020204030204" pitchFamily="34" charset="0"/>
                <a:cs typeface="Times New Roman" panose="02020603050405020304" pitchFamily="18" charset="0"/>
              </a:rPr>
              <a:t>Que un estrés hídrico moderado no provoca un ajuste osmótico en plantas de frijol.</a:t>
            </a:r>
          </a:p>
          <a:p>
            <a:pPr algn="just"/>
            <a:endParaRPr lang="es-ES" sz="9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s-ES" sz="900" b="1" dirty="0">
                <a:effectLst/>
                <a:latin typeface="Times New Roman" panose="02020603050405020304" pitchFamily="18" charset="0"/>
                <a:ea typeface="Calibri" panose="020F0502020204030204" pitchFamily="34" charset="0"/>
                <a:cs typeface="Times New Roman" panose="02020603050405020304" pitchFamily="18" charset="0"/>
              </a:rPr>
              <a:t>El déficit hídrico en el suelo afecta los contenidos de clorofilas a y b en plantas de frijol a la vez que favorece la concentración de los carotenos.</a:t>
            </a:r>
          </a:p>
          <a:p>
            <a:pPr algn="just"/>
            <a:endParaRPr lang="es-ES" sz="9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s-ES" sz="900" b="1" dirty="0">
                <a:effectLst/>
                <a:latin typeface="Times New Roman" panose="02020603050405020304" pitchFamily="18" charset="0"/>
                <a:ea typeface="Calibri" panose="020F0502020204030204" pitchFamily="34" charset="0"/>
                <a:cs typeface="Times New Roman" panose="02020603050405020304" pitchFamily="18" charset="0"/>
              </a:rPr>
              <a:t>La concentración de proteínas totales fue favorecida por el déficit hídrico en las etapas de crecimiento vegetativo y de floración. </a:t>
            </a:r>
            <a:endParaRPr lang="es-CU" sz="800" dirty="0"/>
          </a:p>
        </p:txBody>
      </p:sp>
    </p:spTree>
    <p:extLst>
      <p:ext uri="{BB962C8B-B14F-4D97-AF65-F5344CB8AC3E}">
        <p14:creationId xmlns:p14="http://schemas.microsoft.com/office/powerpoint/2010/main" val="1847400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116660D-020F-4586-8D70-A3639DF1360B}"/>
              </a:ext>
            </a:extLst>
          </p:cNvPr>
          <p:cNvSpPr txBox="1"/>
          <p:nvPr/>
        </p:nvSpPr>
        <p:spPr>
          <a:xfrm>
            <a:off x="465667" y="143933"/>
            <a:ext cx="5520266" cy="369332"/>
          </a:xfrm>
          <a:prstGeom prst="rect">
            <a:avLst/>
          </a:prstGeom>
          <a:noFill/>
        </p:spPr>
        <p:txBody>
          <a:bodyPr wrap="square" rtlCol="0">
            <a:spAutoFit/>
          </a:bodyPr>
          <a:lstStyle/>
          <a:p>
            <a:pPr algn="ctr"/>
            <a:r>
              <a:rPr lang="es-MX" dirty="0"/>
              <a:t>Resultados obtenidos en el cultivo del maíz</a:t>
            </a:r>
            <a:endParaRPr lang="es-CU" dirty="0"/>
          </a:p>
        </p:txBody>
      </p:sp>
      <p:graphicFrame>
        <p:nvGraphicFramePr>
          <p:cNvPr id="4" name="Objeto 3">
            <a:extLst>
              <a:ext uri="{FF2B5EF4-FFF2-40B4-BE49-F238E27FC236}">
                <a16:creationId xmlns:a16="http://schemas.microsoft.com/office/drawing/2014/main" id="{43C4389B-85A4-4556-B413-099E4BFDD5D3}"/>
              </a:ext>
            </a:extLst>
          </p:cNvPr>
          <p:cNvGraphicFramePr>
            <a:graphicFrameLocks noChangeAspect="1"/>
          </p:cNvGraphicFramePr>
          <p:nvPr>
            <p:extLst>
              <p:ext uri="{D42A27DB-BD31-4B8C-83A1-F6EECF244321}">
                <p14:modId xmlns:p14="http://schemas.microsoft.com/office/powerpoint/2010/main" val="999607563"/>
              </p:ext>
            </p:extLst>
          </p:nvPr>
        </p:nvGraphicFramePr>
        <p:xfrm>
          <a:off x="130176" y="513265"/>
          <a:ext cx="2816224" cy="2080519"/>
        </p:xfrm>
        <a:graphic>
          <a:graphicData uri="http://schemas.openxmlformats.org/presentationml/2006/ole">
            <mc:AlternateContent xmlns:mc="http://schemas.openxmlformats.org/markup-compatibility/2006">
              <mc:Choice xmlns:v="urn:schemas-microsoft-com:vml" Requires="v">
                <p:oleObj spid="_x0000_s3121" name="SPW 11.0 Graph" r:id="rId3" imgW="5361840" imgH="3961080" progId="SigmaPlotGraphicObject.10">
                  <p:embed/>
                </p:oleObj>
              </mc:Choice>
              <mc:Fallback>
                <p:oleObj name="SPW 11.0 Graph" r:id="rId3" imgW="5361840" imgH="3961080" progId="SigmaPlotGraphicObject.10">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176" y="513265"/>
                        <a:ext cx="2816224" cy="2080519"/>
                      </a:xfrm>
                      <a:prstGeom prst="rect">
                        <a:avLst/>
                      </a:prstGeom>
                      <a:noFill/>
                    </p:spPr>
                  </p:pic>
                </p:oleObj>
              </mc:Fallback>
            </mc:AlternateContent>
          </a:graphicData>
        </a:graphic>
      </p:graphicFrame>
      <p:pic>
        <p:nvPicPr>
          <p:cNvPr id="5" name="Imagen 4">
            <a:extLst>
              <a:ext uri="{FF2B5EF4-FFF2-40B4-BE49-F238E27FC236}">
                <a16:creationId xmlns:a16="http://schemas.microsoft.com/office/drawing/2014/main" id="{4CB14A5E-3C9E-4EA4-8D88-3473D9E8EF5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3737" y="513265"/>
            <a:ext cx="5312863" cy="2109152"/>
          </a:xfrm>
          <a:prstGeom prst="rect">
            <a:avLst/>
          </a:prstGeom>
          <a:noFill/>
          <a:ln>
            <a:noFill/>
          </a:ln>
          <a:effectLst/>
        </p:spPr>
      </p:pic>
      <p:pic>
        <p:nvPicPr>
          <p:cNvPr id="6" name="Imagen 5">
            <a:extLst>
              <a:ext uri="{FF2B5EF4-FFF2-40B4-BE49-F238E27FC236}">
                <a16:creationId xmlns:a16="http://schemas.microsoft.com/office/drawing/2014/main" id="{12B118DF-5E4E-4EF2-94F9-127B9D4E990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7909" y="2622417"/>
            <a:ext cx="3925357" cy="2814311"/>
          </a:xfrm>
          <a:prstGeom prst="rect">
            <a:avLst/>
          </a:prstGeom>
          <a:noFill/>
          <a:ln>
            <a:noFill/>
          </a:ln>
          <a:effectLst/>
        </p:spPr>
      </p:pic>
      <p:graphicFrame>
        <p:nvGraphicFramePr>
          <p:cNvPr id="7" name="Tabla 6">
            <a:extLst>
              <a:ext uri="{FF2B5EF4-FFF2-40B4-BE49-F238E27FC236}">
                <a16:creationId xmlns:a16="http://schemas.microsoft.com/office/drawing/2014/main" id="{44D1CD74-4E3B-4C50-B0B4-96142E3918D3}"/>
              </a:ext>
            </a:extLst>
          </p:cNvPr>
          <p:cNvGraphicFramePr>
            <a:graphicFrameLocks noGrp="1"/>
          </p:cNvGraphicFramePr>
          <p:nvPr>
            <p:extLst>
              <p:ext uri="{D42A27DB-BD31-4B8C-83A1-F6EECF244321}">
                <p14:modId xmlns:p14="http://schemas.microsoft.com/office/powerpoint/2010/main" val="3722376779"/>
              </p:ext>
            </p:extLst>
          </p:nvPr>
        </p:nvGraphicFramePr>
        <p:xfrm>
          <a:off x="4123266" y="3300983"/>
          <a:ext cx="5669959" cy="3246121"/>
        </p:xfrm>
        <a:graphic>
          <a:graphicData uri="http://schemas.openxmlformats.org/drawingml/2006/table">
            <a:tbl>
              <a:tblPr firstRow="1" firstCol="1" bandRow="1">
                <a:tableStyleId>{5C22544A-7EE6-4342-B048-85BDC9FD1C3A}</a:tableStyleId>
              </a:tblPr>
              <a:tblGrid>
                <a:gridCol w="694450">
                  <a:extLst>
                    <a:ext uri="{9D8B030D-6E8A-4147-A177-3AD203B41FA5}">
                      <a16:colId xmlns:a16="http://schemas.microsoft.com/office/drawing/2014/main" val="862078921"/>
                    </a:ext>
                  </a:extLst>
                </a:gridCol>
                <a:gridCol w="605557">
                  <a:extLst>
                    <a:ext uri="{9D8B030D-6E8A-4147-A177-3AD203B41FA5}">
                      <a16:colId xmlns:a16="http://schemas.microsoft.com/office/drawing/2014/main" val="2620548536"/>
                    </a:ext>
                  </a:extLst>
                </a:gridCol>
                <a:gridCol w="584354">
                  <a:extLst>
                    <a:ext uri="{9D8B030D-6E8A-4147-A177-3AD203B41FA5}">
                      <a16:colId xmlns:a16="http://schemas.microsoft.com/office/drawing/2014/main" val="1995181765"/>
                    </a:ext>
                  </a:extLst>
                </a:gridCol>
                <a:gridCol w="431914">
                  <a:extLst>
                    <a:ext uri="{9D8B030D-6E8A-4147-A177-3AD203B41FA5}">
                      <a16:colId xmlns:a16="http://schemas.microsoft.com/office/drawing/2014/main" val="1654239208"/>
                    </a:ext>
                  </a:extLst>
                </a:gridCol>
                <a:gridCol w="592822">
                  <a:extLst>
                    <a:ext uri="{9D8B030D-6E8A-4147-A177-3AD203B41FA5}">
                      <a16:colId xmlns:a16="http://schemas.microsoft.com/office/drawing/2014/main" val="234154637"/>
                    </a:ext>
                  </a:extLst>
                </a:gridCol>
                <a:gridCol w="592823">
                  <a:extLst>
                    <a:ext uri="{9D8B030D-6E8A-4147-A177-3AD203B41FA5}">
                      <a16:colId xmlns:a16="http://schemas.microsoft.com/office/drawing/2014/main" val="3505360452"/>
                    </a:ext>
                  </a:extLst>
                </a:gridCol>
                <a:gridCol w="465790">
                  <a:extLst>
                    <a:ext uri="{9D8B030D-6E8A-4147-A177-3AD203B41FA5}">
                      <a16:colId xmlns:a16="http://schemas.microsoft.com/office/drawing/2014/main" val="2344898970"/>
                    </a:ext>
                  </a:extLst>
                </a:gridCol>
                <a:gridCol w="567416">
                  <a:extLst>
                    <a:ext uri="{9D8B030D-6E8A-4147-A177-3AD203B41FA5}">
                      <a16:colId xmlns:a16="http://schemas.microsoft.com/office/drawing/2014/main" val="2863119552"/>
                    </a:ext>
                  </a:extLst>
                </a:gridCol>
                <a:gridCol w="584354">
                  <a:extLst>
                    <a:ext uri="{9D8B030D-6E8A-4147-A177-3AD203B41FA5}">
                      <a16:colId xmlns:a16="http://schemas.microsoft.com/office/drawing/2014/main" val="792932247"/>
                    </a:ext>
                  </a:extLst>
                </a:gridCol>
                <a:gridCol w="550479">
                  <a:extLst>
                    <a:ext uri="{9D8B030D-6E8A-4147-A177-3AD203B41FA5}">
                      <a16:colId xmlns:a16="http://schemas.microsoft.com/office/drawing/2014/main" val="3801870946"/>
                    </a:ext>
                  </a:extLst>
                </a:gridCol>
              </a:tblGrid>
              <a:tr h="535591">
                <a:tc>
                  <a:txBody>
                    <a:bodyPr/>
                    <a:lstStyle/>
                    <a:p>
                      <a:pPr algn="ctr">
                        <a:lnSpc>
                          <a:spcPct val="150000"/>
                        </a:lnSpc>
                        <a:spcAft>
                          <a:spcPts val="800"/>
                        </a:spcAft>
                      </a:pPr>
                      <a:r>
                        <a:rPr lang="es-ES" sz="1000" dirty="0">
                          <a:effectLst/>
                        </a:rPr>
                        <a:t>Variables</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a:effectLst/>
                        </a:rPr>
                        <a:t>100 %</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SC</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a:effectLst/>
                        </a:rPr>
                        <a:t>E.s.X</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a:effectLst/>
                        </a:rPr>
                        <a:t>100 %</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a:effectLst/>
                        </a:rPr>
                        <a:t>SF</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a:effectLst/>
                        </a:rPr>
                        <a:t>E.s.X</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100 %</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a:effectLst/>
                        </a:rPr>
                        <a:t>SLL</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a:effectLst/>
                        </a:rPr>
                        <a:t>E.s.X</a:t>
                      </a:r>
                      <a:endParaRPr lang="es-CU" sz="100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extLst>
                  <a:ext uri="{0D108BD9-81ED-4DB2-BD59-A6C34878D82A}">
                    <a16:rowId xmlns:a16="http://schemas.microsoft.com/office/drawing/2014/main" val="974631444"/>
                  </a:ext>
                </a:extLst>
              </a:tr>
              <a:tr h="8891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000" dirty="0">
                          <a:effectLst/>
                        </a:rPr>
                        <a:t>Proteínas solubles totales     (µg g</a:t>
                      </a:r>
                      <a:r>
                        <a:rPr lang="es-ES" sz="1000" baseline="30000" dirty="0">
                          <a:effectLst/>
                        </a:rPr>
                        <a:t>-1</a:t>
                      </a:r>
                      <a:r>
                        <a:rPr lang="es-ES" sz="1000" dirty="0">
                          <a:effectLst/>
                        </a:rPr>
                        <a:t>)</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272.11 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300.22 a</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8.701</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267.78 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290.00 a</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6.563</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266.11 </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284.78 </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a:lnSpc>
                          <a:spcPct val="150000"/>
                        </a:lnSpc>
                        <a:spcAft>
                          <a:spcPts val="800"/>
                        </a:spcAft>
                      </a:pPr>
                      <a:r>
                        <a:rPr lang="es-ES" sz="1000" dirty="0">
                          <a:effectLst/>
                        </a:rPr>
                        <a:t>9.150</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extLst>
                  <a:ext uri="{0D108BD9-81ED-4DB2-BD59-A6C34878D82A}">
                    <a16:rowId xmlns:a16="http://schemas.microsoft.com/office/drawing/2014/main" val="4070645733"/>
                  </a:ext>
                </a:extLst>
              </a:tr>
              <a:tr h="432763">
                <a:tc>
                  <a:txBody>
                    <a:bodyPr/>
                    <a:lstStyle/>
                    <a:p>
                      <a:pPr algn="ctr">
                        <a:lnSpc>
                          <a:spcPct val="100000"/>
                        </a:lnSpc>
                        <a:spcAft>
                          <a:spcPts val="0"/>
                        </a:spcAft>
                      </a:pPr>
                      <a:r>
                        <a:rPr lang="es-ES" sz="1000" dirty="0">
                          <a:effectLst/>
                        </a:rPr>
                        <a:t>Clorofila A (µg g</a:t>
                      </a:r>
                      <a:r>
                        <a:rPr lang="es-ES" sz="1000" baseline="30000" dirty="0">
                          <a:effectLst/>
                        </a:rPr>
                        <a:t>-1</a:t>
                      </a:r>
                      <a:r>
                        <a:rPr lang="es-ES" sz="1000" dirty="0">
                          <a:effectLst/>
                        </a:rPr>
                        <a:t>)</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fontAlgn="b"/>
                      <a:r>
                        <a:rPr lang="es-MX" sz="1000" b="0" i="0" u="none" strike="noStrike" dirty="0">
                          <a:solidFill>
                            <a:srgbClr val="000000"/>
                          </a:solidFill>
                          <a:effectLst/>
                          <a:latin typeface="Calibri" panose="020F0502020204030204" pitchFamily="34" charset="0"/>
                        </a:rPr>
                        <a:t>458.11 b</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603.80 a</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17.557</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574.37 a</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535.46 b</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6.968</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566.51 a</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449.79 b</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10.432</a:t>
                      </a:r>
                    </a:p>
                  </a:txBody>
                  <a:tcPr marL="9525" marR="9525" marT="9525" marB="0" anchor="ctr"/>
                </a:tc>
                <a:extLst>
                  <a:ext uri="{0D108BD9-81ED-4DB2-BD59-A6C34878D82A}">
                    <a16:rowId xmlns:a16="http://schemas.microsoft.com/office/drawing/2014/main" val="2401493754"/>
                  </a:ext>
                </a:extLst>
              </a:tr>
              <a:tr h="432763">
                <a:tc>
                  <a:txBody>
                    <a:bodyPr/>
                    <a:lstStyle/>
                    <a:p>
                      <a:pPr algn="ctr">
                        <a:lnSpc>
                          <a:spcPct val="100000"/>
                        </a:lnSpc>
                        <a:spcAft>
                          <a:spcPts val="0"/>
                        </a:spcAft>
                      </a:pPr>
                      <a:r>
                        <a:rPr lang="es-ES" sz="1000" dirty="0">
                          <a:effectLst/>
                        </a:rPr>
                        <a:t>Clorofila B (µg g</a:t>
                      </a:r>
                      <a:r>
                        <a:rPr lang="es-ES" sz="1000" baseline="30000" dirty="0">
                          <a:effectLst/>
                        </a:rPr>
                        <a:t>-1</a:t>
                      </a:r>
                      <a:r>
                        <a:rPr lang="es-ES" sz="1000" dirty="0">
                          <a:effectLst/>
                        </a:rPr>
                        <a:t>) </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fontAlgn="b"/>
                      <a:r>
                        <a:rPr lang="es-MX" sz="1000" b="0" i="0" u="none" strike="noStrike" dirty="0">
                          <a:solidFill>
                            <a:srgbClr val="000000"/>
                          </a:solidFill>
                          <a:effectLst/>
                          <a:latin typeface="Calibri" panose="020F0502020204030204" pitchFamily="34" charset="0"/>
                        </a:rPr>
                        <a:t>119.61 b</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200.49 a</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14.832</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163.84</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140.01</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11.362</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151.66 a</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113.26 b</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10.602</a:t>
                      </a:r>
                    </a:p>
                  </a:txBody>
                  <a:tcPr marL="9525" marR="9525" marT="9525" marB="0" anchor="ctr"/>
                </a:tc>
                <a:extLst>
                  <a:ext uri="{0D108BD9-81ED-4DB2-BD59-A6C34878D82A}">
                    <a16:rowId xmlns:a16="http://schemas.microsoft.com/office/drawing/2014/main" val="3751801400"/>
                  </a:ext>
                </a:extLst>
              </a:tr>
              <a:tr h="432763">
                <a:tc>
                  <a:txBody>
                    <a:bodyPr/>
                    <a:lstStyle/>
                    <a:p>
                      <a:pPr algn="ctr">
                        <a:lnSpc>
                          <a:spcPct val="100000"/>
                        </a:lnSpc>
                        <a:spcAft>
                          <a:spcPts val="0"/>
                        </a:spcAft>
                      </a:pPr>
                      <a:r>
                        <a:rPr lang="es-ES" sz="1000" dirty="0">
                          <a:effectLst/>
                        </a:rPr>
                        <a:t>Clorofila A+B</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fontAlgn="b"/>
                      <a:r>
                        <a:rPr lang="es-MX" sz="1000" b="0" i="0" u="none" strike="noStrike" dirty="0">
                          <a:solidFill>
                            <a:srgbClr val="000000"/>
                          </a:solidFill>
                          <a:effectLst/>
                          <a:latin typeface="Calibri" panose="020F0502020204030204" pitchFamily="34" charset="0"/>
                        </a:rPr>
                        <a:t>577.72 b</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804.29 a</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9.842</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738.21 a</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675.47 b</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7.124</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748.57 a</a:t>
                      </a:r>
                    </a:p>
                  </a:txBody>
                  <a:tcPr marL="9525" marR="9525" marT="9525" marB="0" anchor="ctr"/>
                </a:tc>
                <a:tc>
                  <a:txBody>
                    <a:bodyPr/>
                    <a:lstStyle/>
                    <a:p>
                      <a:pPr algn="ctr" fontAlgn="b"/>
                      <a:r>
                        <a:rPr lang="es-MX" sz="1000" b="0" i="0" u="none" strike="noStrike" dirty="0">
                          <a:solidFill>
                            <a:srgbClr val="000000"/>
                          </a:solidFill>
                          <a:effectLst/>
                          <a:latin typeface="Calibri" panose="020F0502020204030204" pitchFamily="34" charset="0"/>
                        </a:rPr>
                        <a:t>563.05 b</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15.884</a:t>
                      </a:r>
                    </a:p>
                  </a:txBody>
                  <a:tcPr marL="9525" marR="9525" marT="9525" marB="0" anchor="ctr"/>
                </a:tc>
                <a:extLst>
                  <a:ext uri="{0D108BD9-81ED-4DB2-BD59-A6C34878D82A}">
                    <a16:rowId xmlns:a16="http://schemas.microsoft.com/office/drawing/2014/main" val="2651405863"/>
                  </a:ext>
                </a:extLst>
              </a:tr>
              <a:tr h="523138">
                <a:tc>
                  <a:txBody>
                    <a:bodyPr/>
                    <a:lstStyle/>
                    <a:p>
                      <a:pPr algn="ctr">
                        <a:lnSpc>
                          <a:spcPct val="100000"/>
                        </a:lnSpc>
                        <a:spcAft>
                          <a:spcPts val="0"/>
                        </a:spcAft>
                      </a:pPr>
                      <a:r>
                        <a:rPr lang="es-ES" sz="1000" dirty="0">
                          <a:effectLst/>
                        </a:rPr>
                        <a:t>Carotenos (µg g</a:t>
                      </a:r>
                      <a:r>
                        <a:rPr lang="es-ES" sz="1000" baseline="30000" dirty="0">
                          <a:effectLst/>
                        </a:rPr>
                        <a:t>-1</a:t>
                      </a:r>
                      <a:r>
                        <a:rPr lang="es-ES" sz="1000" dirty="0">
                          <a:effectLst/>
                        </a:rPr>
                        <a:t>) </a:t>
                      </a:r>
                      <a:endParaRPr lang="es-C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093" marR="64093" marT="0" marB="0" anchor="ctr"/>
                </a:tc>
                <a:tc>
                  <a:txBody>
                    <a:bodyPr/>
                    <a:lstStyle/>
                    <a:p>
                      <a:pPr algn="ctr" fontAlgn="b"/>
                      <a:r>
                        <a:rPr lang="es-CU" sz="1000" b="0" i="0" u="none" strike="noStrike" dirty="0">
                          <a:solidFill>
                            <a:srgbClr val="000000"/>
                          </a:solidFill>
                          <a:effectLst/>
                          <a:latin typeface="Calibri" panose="020F0502020204030204" pitchFamily="34" charset="0"/>
                        </a:rPr>
                        <a:t>72.7</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76.09</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14.461</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10.99</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14.59</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3.749</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16.75</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18.23</a:t>
                      </a:r>
                    </a:p>
                  </a:txBody>
                  <a:tcPr marL="9525" marR="9525" marT="9525" marB="0" anchor="ctr"/>
                </a:tc>
                <a:tc>
                  <a:txBody>
                    <a:bodyPr/>
                    <a:lstStyle/>
                    <a:p>
                      <a:pPr algn="ctr" fontAlgn="b"/>
                      <a:r>
                        <a:rPr lang="es-CU" sz="1000" b="0" i="0" u="none" strike="noStrike" dirty="0">
                          <a:solidFill>
                            <a:srgbClr val="000000"/>
                          </a:solidFill>
                          <a:effectLst/>
                          <a:latin typeface="Calibri" panose="020F0502020204030204" pitchFamily="34" charset="0"/>
                        </a:rPr>
                        <a:t>4.532</a:t>
                      </a:r>
                    </a:p>
                  </a:txBody>
                  <a:tcPr marL="9525" marR="9525" marT="9525" marB="0" anchor="ctr"/>
                </a:tc>
                <a:extLst>
                  <a:ext uri="{0D108BD9-81ED-4DB2-BD59-A6C34878D82A}">
                    <a16:rowId xmlns:a16="http://schemas.microsoft.com/office/drawing/2014/main" val="1836420897"/>
                  </a:ext>
                </a:extLst>
              </a:tr>
            </a:tbl>
          </a:graphicData>
        </a:graphic>
      </p:graphicFrame>
      <p:sp>
        <p:nvSpPr>
          <p:cNvPr id="8" name="CuadroTexto 7">
            <a:extLst>
              <a:ext uri="{FF2B5EF4-FFF2-40B4-BE49-F238E27FC236}">
                <a16:creationId xmlns:a16="http://schemas.microsoft.com/office/drawing/2014/main" id="{4810DAC4-985A-4F78-B223-6989CAB4489C}"/>
              </a:ext>
            </a:extLst>
          </p:cNvPr>
          <p:cNvSpPr txBox="1"/>
          <p:nvPr/>
        </p:nvSpPr>
        <p:spPr>
          <a:xfrm>
            <a:off x="8453937" y="276133"/>
            <a:ext cx="3705224" cy="3108543"/>
          </a:xfrm>
          <a:prstGeom prst="rect">
            <a:avLst/>
          </a:prstGeom>
          <a:noFill/>
        </p:spPr>
        <p:txBody>
          <a:bodyPr wrap="square" rtlCol="0">
            <a:spAutoFit/>
          </a:bodyPr>
          <a:lstStyle/>
          <a:p>
            <a:pPr algn="just"/>
            <a:r>
              <a:rPr lang="es-MX" sz="1000" dirty="0"/>
              <a:t>La humedad del suelo y el contenido relativo de agua demuestran que las plantas estuvieron sometidas a condiciones de estrés hídrico.</a:t>
            </a:r>
          </a:p>
          <a:p>
            <a:pPr algn="just"/>
            <a:r>
              <a:rPr lang="es-CU" sz="1000" dirty="0"/>
              <a:t>Los contenidos relativos de clorofilas, solo mostró diferencia en la etapa de llenado de los granos.</a:t>
            </a:r>
          </a:p>
          <a:p>
            <a:pPr algn="just"/>
            <a:r>
              <a:rPr lang="es-MX" sz="1000" dirty="0"/>
              <a:t>L</a:t>
            </a:r>
            <a:r>
              <a:rPr lang="es-CU" sz="1000" dirty="0"/>
              <a:t>os potenciales osmóticos saturados indican las plantas no desarrollaron el mecanismo de ajuste osmótico, en general, el </a:t>
            </a:r>
            <a:r>
              <a:rPr lang="es-CU" sz="1000" dirty="0" err="1"/>
              <a:t>an</a:t>
            </a:r>
            <a:r>
              <a:rPr lang="es-MX" sz="1000" dirty="0"/>
              <a:t>á</a:t>
            </a:r>
            <a:r>
              <a:rPr lang="es-CU" sz="1000" dirty="0"/>
              <a:t>lisis del comportamiento de los potenciales </a:t>
            </a:r>
            <a:r>
              <a:rPr lang="es-ES" sz="1000" dirty="0">
                <a:effectLst/>
                <a:ea typeface="Calibri" panose="020F0502020204030204" pitchFamily="34" charset="0"/>
                <a:cs typeface="Times New Roman" panose="02020603050405020304" pitchFamily="18" charset="0"/>
              </a:rPr>
              <a:t>sugieren, que las etapas más sensibles de las plantas a la suspensión las de crecimiento  vegetativo y de floración</a:t>
            </a:r>
            <a:r>
              <a:rPr lang="es-ES" sz="10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s-ES" sz="1000" dirty="0">
                <a:latin typeface="Times New Roman" panose="02020603050405020304" pitchFamily="18" charset="0"/>
                <a:ea typeface="Calibri" panose="020F0502020204030204" pitchFamily="34" charset="0"/>
                <a:cs typeface="Times New Roman" panose="02020603050405020304" pitchFamily="18" charset="0"/>
              </a:rPr>
              <a:t>La suspensión del riego incremento el contenido de proteínas solubles totales-</a:t>
            </a:r>
          </a:p>
          <a:p>
            <a:pPr algn="just">
              <a:tabLst>
                <a:tab pos="1019175" algn="l"/>
              </a:tabLst>
            </a:pPr>
            <a:r>
              <a:rPr lang="es-ES" sz="1000" dirty="0">
                <a:effectLst/>
                <a:latin typeface="Times New Roman" panose="02020603050405020304" pitchFamily="18" charset="0"/>
                <a:ea typeface="Calibri" panose="020F0502020204030204" pitchFamily="34" charset="0"/>
                <a:cs typeface="Times New Roman" panose="02020603050405020304" pitchFamily="18" charset="0"/>
              </a:rPr>
              <a:t>Las clorofilas mostraron valores inferiores al control cuando las suspensiones del riego ocurrieron en las etapas de floración y</a:t>
            </a:r>
          </a:p>
          <a:p>
            <a:pPr algn="just">
              <a:tabLst>
                <a:tab pos="1019175" algn="l"/>
              </a:tabLst>
            </a:pPr>
            <a:r>
              <a:rPr lang="es-ES" sz="1000" dirty="0">
                <a:effectLst/>
                <a:latin typeface="Times New Roman" panose="02020603050405020304" pitchFamily="18" charset="0"/>
                <a:ea typeface="Calibri" panose="020F0502020204030204" pitchFamily="34" charset="0"/>
                <a:cs typeface="Times New Roman" panose="02020603050405020304" pitchFamily="18" charset="0"/>
              </a:rPr>
              <a:t>llenados de los granos, contrario a lo ocurrido con los carotenos, </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000" dirty="0">
                <a:effectLst/>
                <a:ea typeface="Calibri" panose="020F0502020204030204" pitchFamily="34" charset="0"/>
                <a:cs typeface="Times New Roman" panose="02020603050405020304" pitchFamily="18" charset="0"/>
              </a:rPr>
              <a:t>indicando que el estrés hídrico moderado aplicado a las plantas en las etapas de floración y llenado del grano está asociado con la degradación del pigmento</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s-CU" sz="1000" dirty="0"/>
              <a:t> </a:t>
            </a:r>
          </a:p>
        </p:txBody>
      </p:sp>
    </p:spTree>
    <p:extLst>
      <p:ext uri="{BB962C8B-B14F-4D97-AF65-F5344CB8AC3E}">
        <p14:creationId xmlns:p14="http://schemas.microsoft.com/office/powerpoint/2010/main" val="3796891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A32FCE-BFB3-4697-AD14-5788E9FC9372}"/>
              </a:ext>
            </a:extLst>
          </p:cNvPr>
          <p:cNvSpPr txBox="1"/>
          <p:nvPr/>
        </p:nvSpPr>
        <p:spPr>
          <a:xfrm>
            <a:off x="651934" y="423333"/>
            <a:ext cx="11125538" cy="830997"/>
          </a:xfrm>
          <a:prstGeom prst="rect">
            <a:avLst/>
          </a:prstGeom>
          <a:noFill/>
        </p:spPr>
        <p:txBody>
          <a:bodyPr wrap="square" rtlCol="0">
            <a:spAutoFit/>
          </a:bodyPr>
          <a:lstStyle/>
          <a:p>
            <a:pPr algn="just"/>
            <a:r>
              <a:rPr lang="es-MX" sz="1600" dirty="0"/>
              <a:t>Tareas desarrolladas para cumplimentar el tercer objetivo en el cultivo del frijol (</a:t>
            </a:r>
            <a:r>
              <a:rPr lang="es-ES" sz="1600" dirty="0">
                <a:effectLst/>
                <a:latin typeface="Arial" panose="020B0604020202020204" pitchFamily="34" charset="0"/>
                <a:ea typeface="Times New Roman" panose="02020603050405020304" pitchFamily="18" charset="0"/>
              </a:rPr>
              <a:t>evaluar el rendimiento y la calidad de la cosecha del maíz y el frijol cultivados en condiciones de riego deficitario </a:t>
            </a:r>
            <a:r>
              <a:rPr lang="es-MX" sz="1600" dirty="0">
                <a:effectLst/>
                <a:latin typeface="Arial" panose="020B0604020202020204" pitchFamily="34" charset="0"/>
                <a:ea typeface="Times New Roman" panose="02020603050405020304" pitchFamily="18" charset="0"/>
              </a:rPr>
              <a:t>en combinación con el uso de bioestimulantes naturales).</a:t>
            </a:r>
            <a:endParaRPr lang="es-CU" sz="1600" dirty="0"/>
          </a:p>
        </p:txBody>
      </p:sp>
      <p:sp>
        <p:nvSpPr>
          <p:cNvPr id="3" name="CuadroTexto 2">
            <a:extLst>
              <a:ext uri="{FF2B5EF4-FFF2-40B4-BE49-F238E27FC236}">
                <a16:creationId xmlns:a16="http://schemas.microsoft.com/office/drawing/2014/main" id="{B910F96C-45FE-4C5C-B55A-DCEC52E17DEC}"/>
              </a:ext>
            </a:extLst>
          </p:cNvPr>
          <p:cNvSpPr txBox="1"/>
          <p:nvPr/>
        </p:nvSpPr>
        <p:spPr>
          <a:xfrm>
            <a:off x="660401" y="1413933"/>
            <a:ext cx="10634133" cy="5324535"/>
          </a:xfrm>
          <a:prstGeom prst="rect">
            <a:avLst/>
          </a:prstGeom>
          <a:noFill/>
        </p:spPr>
        <p:txBody>
          <a:bodyPr wrap="square" rtlCol="0">
            <a:spAutoFit/>
          </a:bodyPr>
          <a:lstStyle/>
          <a:p>
            <a:pPr algn="just"/>
            <a:r>
              <a:rPr lang="es-MX" sz="1600" dirty="0"/>
              <a:t>En primer lugar se realizó un experimento en condiciones semicontroladas en los que se consideraron dos niveles de humedad en el suelo y el empleo de un bioestimulante (Pectimorf </a:t>
            </a:r>
            <a:r>
              <a:rPr lang="es-ES" sz="1800" dirty="0">
                <a:effectLst/>
                <a:latin typeface="Times New Roman" panose="02020603050405020304" pitchFamily="18" charset="0"/>
                <a:ea typeface="Times New Roman" panose="02020603050405020304" pitchFamily="18" charset="0"/>
              </a:rPr>
              <a:t>a razón de 150 mg ha</a:t>
            </a:r>
            <a:r>
              <a:rPr lang="es-ES" sz="1800" baseline="30000" dirty="0">
                <a:effectLst/>
                <a:latin typeface="Times New Roman" panose="02020603050405020304" pitchFamily="18" charset="0"/>
                <a:ea typeface="Times New Roman" panose="02020603050405020304" pitchFamily="18" charset="0"/>
              </a:rPr>
              <a:t>-1</a:t>
            </a:r>
            <a:r>
              <a:rPr lang="es-MX" sz="1600" dirty="0"/>
              <a:t> aplicado a los 20 y los 35 días después de la siembra –DDS-), así como, un experimento en condiciones semicontroladas y  otro en condiciones de campo en los que se utilizaron varios bioestimulantes (Sargazo al 2%, Spirulina 20 </a:t>
            </a:r>
            <a:r>
              <a:rPr lang="es-ES" sz="1800" dirty="0">
                <a:effectLst/>
                <a:latin typeface="Times New Roman" panose="02020603050405020304" pitchFamily="18" charset="0"/>
                <a:ea typeface="Times New Roman" panose="02020603050405020304" pitchFamily="18" charset="0"/>
              </a:rPr>
              <a:t>mg ha</a:t>
            </a:r>
            <a:r>
              <a:rPr lang="es-ES" sz="1800" baseline="30000" dirty="0">
                <a:effectLst/>
                <a:latin typeface="Times New Roman" panose="02020603050405020304" pitchFamily="18" charset="0"/>
                <a:ea typeface="Times New Roman" panose="02020603050405020304" pitchFamily="18" charset="0"/>
              </a:rPr>
              <a:t>-1</a:t>
            </a:r>
            <a:r>
              <a:rPr lang="es-MX" sz="1600" dirty="0"/>
              <a:t>,  Pectimorf y Quitomax a 200 </a:t>
            </a:r>
            <a:r>
              <a:rPr lang="es-ES" sz="1800" dirty="0">
                <a:effectLst/>
                <a:latin typeface="Times New Roman" panose="02020603050405020304" pitchFamily="18" charset="0"/>
                <a:ea typeface="Times New Roman" panose="02020603050405020304" pitchFamily="18" charset="0"/>
              </a:rPr>
              <a:t>mg ha</a:t>
            </a:r>
            <a:r>
              <a:rPr lang="es-ES" sz="1800" baseline="30000" dirty="0">
                <a:effectLst/>
                <a:latin typeface="Times New Roman" panose="02020603050405020304" pitchFamily="18" charset="0"/>
                <a:ea typeface="Times New Roman" panose="02020603050405020304" pitchFamily="18" charset="0"/>
              </a:rPr>
              <a:t>-1 </a:t>
            </a:r>
            <a:r>
              <a:rPr lang="es-MX" sz="1600" dirty="0"/>
              <a:t>aplicados al inicio de la floración y de llenado de grano), el  riego se suspendió  en la etapa de llenado del grano. </a:t>
            </a:r>
          </a:p>
          <a:p>
            <a:pPr algn="just"/>
            <a:endParaRPr lang="es-MX" sz="1600" dirty="0"/>
          </a:p>
          <a:p>
            <a:pPr algn="just"/>
            <a:r>
              <a:rPr lang="es-MX" sz="1600" dirty="0"/>
              <a:t>Las evaluaciones realizadas fueron:</a:t>
            </a:r>
          </a:p>
          <a:p>
            <a:pPr algn="just"/>
            <a:endParaRPr lang="es-MX" sz="1600" dirty="0"/>
          </a:p>
          <a:p>
            <a:pPr algn="just"/>
            <a:r>
              <a:rPr lang="es-MX" sz="1600" dirty="0"/>
              <a:t>En el primer experimento:</a:t>
            </a:r>
          </a:p>
          <a:p>
            <a:pPr marL="285750" indent="-285750" algn="just">
              <a:buFont typeface="Wingdings" panose="05000000000000000000" pitchFamily="2" charset="2"/>
              <a:buChar char="§"/>
            </a:pPr>
            <a:r>
              <a:rPr lang="es-MX" sz="1600" dirty="0"/>
              <a:t>Humedad de suelo.</a:t>
            </a:r>
          </a:p>
          <a:p>
            <a:pPr marL="285750" indent="-285750" algn="just">
              <a:buFont typeface="Wingdings" panose="05000000000000000000" pitchFamily="2" charset="2"/>
              <a:buChar char="§"/>
            </a:pPr>
            <a:r>
              <a:rPr lang="es-MX" sz="1600" dirty="0"/>
              <a:t>Acumulación de biomasa aérea y radical</a:t>
            </a:r>
          </a:p>
          <a:p>
            <a:pPr marL="285750" indent="-285750" algn="just">
              <a:buFont typeface="Wingdings" panose="05000000000000000000" pitchFamily="2" charset="2"/>
              <a:buChar char="§"/>
            </a:pPr>
            <a:r>
              <a:rPr lang="es-MX" sz="1600" dirty="0"/>
              <a:t>Relaciones hídricas (contenido relativo de agua, potenciales hídrico foliar, osmótico actual y osmótico saturado y la  conductancia estomática.</a:t>
            </a:r>
          </a:p>
          <a:p>
            <a:pPr marL="285750" indent="-285750">
              <a:buFont typeface="Wingdings" panose="05000000000000000000" pitchFamily="2" charset="2"/>
              <a:buChar char="§"/>
            </a:pPr>
            <a:r>
              <a:rPr lang="es-MX" sz="1600" dirty="0"/>
              <a:t>Contenido relativo de clorofila</a:t>
            </a:r>
          </a:p>
          <a:p>
            <a:endParaRPr lang="es-MX" sz="1600" dirty="0"/>
          </a:p>
          <a:p>
            <a:r>
              <a:rPr lang="es-MX" sz="1600" dirty="0"/>
              <a:t>En los otros experimentos se evaluaron:</a:t>
            </a:r>
          </a:p>
          <a:p>
            <a:pPr marL="285750" indent="-285750">
              <a:buFont typeface="Wingdings" panose="05000000000000000000" pitchFamily="2" charset="2"/>
              <a:buChar char="Ø"/>
            </a:pPr>
            <a:r>
              <a:rPr lang="es-MX" sz="1600" dirty="0"/>
              <a:t>H</a:t>
            </a:r>
            <a:r>
              <a:rPr lang="es-CU" sz="1600" dirty="0" err="1"/>
              <a:t>umedad</a:t>
            </a:r>
            <a:r>
              <a:rPr lang="es-CU" sz="1600" dirty="0"/>
              <a:t> del suelo</a:t>
            </a:r>
          </a:p>
          <a:p>
            <a:pPr marL="285750" indent="-285750">
              <a:buFont typeface="Wingdings" panose="05000000000000000000" pitchFamily="2" charset="2"/>
              <a:buChar char="Ø"/>
            </a:pPr>
            <a:r>
              <a:rPr lang="es-CU" sz="1600" dirty="0"/>
              <a:t>El crecimiento (longitud y diámetro de los tallos, masa seca de hojas y tallos y superficie foliar)</a:t>
            </a:r>
          </a:p>
          <a:p>
            <a:pPr marL="285750" indent="-285750">
              <a:buFont typeface="Wingdings" panose="05000000000000000000" pitchFamily="2" charset="2"/>
              <a:buChar char="Ø"/>
            </a:pPr>
            <a:r>
              <a:rPr lang="es-MX" sz="1600" dirty="0"/>
              <a:t>Contenido relativo de clorofilas</a:t>
            </a:r>
          </a:p>
          <a:p>
            <a:pPr marL="285750" indent="-285750" algn="just">
              <a:buFont typeface="Wingdings" panose="05000000000000000000" pitchFamily="2" charset="2"/>
              <a:buChar char="Ø"/>
            </a:pPr>
            <a:r>
              <a:rPr lang="es-MX" sz="1600" dirty="0"/>
              <a:t>El rendimiento y sus componentes (número de vainas por planta y de granos por vaina y masa de 100 granos</a:t>
            </a:r>
          </a:p>
          <a:p>
            <a:pPr marL="285750" indent="-285750" algn="just">
              <a:buFont typeface="Wingdings" panose="05000000000000000000" pitchFamily="2" charset="2"/>
              <a:buChar char="§"/>
            </a:pPr>
            <a:endParaRPr lang="es-CU" dirty="0"/>
          </a:p>
        </p:txBody>
      </p:sp>
    </p:spTree>
    <p:extLst>
      <p:ext uri="{BB962C8B-B14F-4D97-AF65-F5344CB8AC3E}">
        <p14:creationId xmlns:p14="http://schemas.microsoft.com/office/powerpoint/2010/main" val="22229015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1573</TotalTime>
  <Words>5457</Words>
  <Application>Microsoft Office PowerPoint</Application>
  <PresentationFormat>Panorámica</PresentationFormat>
  <Paragraphs>1071</Paragraphs>
  <Slides>19</Slides>
  <Notes>0</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19</vt:i4>
      </vt:variant>
    </vt:vector>
  </HeadingPairs>
  <TitlesOfParts>
    <vt:vector size="27" baseType="lpstr">
      <vt:lpstr>Arial</vt:lpstr>
      <vt:lpstr>Calibri</vt:lpstr>
      <vt:lpstr>Calibri Light</vt:lpstr>
      <vt:lpstr>Symbol</vt:lpstr>
      <vt:lpstr>Times New Roman</vt:lpstr>
      <vt:lpstr>Wingdings</vt:lpstr>
      <vt:lpstr>Tema de Office</vt:lpstr>
      <vt:lpstr>SPW 11.0 Graph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Administrador</dc:creator>
  <cp:lastModifiedBy>Administrador</cp:lastModifiedBy>
  <cp:revision>104</cp:revision>
  <dcterms:created xsi:type="dcterms:W3CDTF">2023-05-01T22:16:44Z</dcterms:created>
  <dcterms:modified xsi:type="dcterms:W3CDTF">2023-05-08T20:13:41Z</dcterms:modified>
</cp:coreProperties>
</file>