
<file path=[Content_Types].xml><?xml version="1.0" encoding="utf-8"?>
<Types xmlns="http://schemas.openxmlformats.org/package/2006/content-types">
  <Default Extension="jpeg" ContentType="image/jpeg"/>
  <Default Extension="xlsx" ContentType="application/vnd.openxmlformats-officedocument.spreadsheetml.sheet"/>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ommentAuthors.xml" ContentType="application/vnd.openxmlformats-officedocument.presentationml.commentAuthors+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ppt/comments/comment5.xml" ContentType="application/vnd.openxmlformats-officedocument.presentationml.comments+xml"/>
  <Override PartName="/ppt/handoutMasters/handoutMaster1.xml" ContentType="application/vnd.openxmlformats-officedocument.presentationml.handout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handoutMasterIdLst>
    <p:handoutMasterId r:id="rId21"/>
  </p:handoutMasterIdLst>
  <p:sldIdLst>
    <p:sldId id="256" r:id="rId3"/>
    <p:sldId id="257" r:id="rId4"/>
    <p:sldId id="262" r:id="rId5"/>
    <p:sldId id="261" r:id="rId6"/>
    <p:sldId id="260" r:id="rId7"/>
    <p:sldId id="259" r:id="rId8"/>
    <p:sldId id="258" r:id="rId9"/>
    <p:sldId id="278" r:id="rId10"/>
    <p:sldId id="263" r:id="rId11"/>
    <p:sldId id="264" r:id="rId12"/>
    <p:sldId id="266" r:id="rId13"/>
    <p:sldId id="267" r:id="rId14"/>
    <p:sldId id="271" r:id="rId15"/>
    <p:sldId id="270" r:id="rId16"/>
    <p:sldId id="268" r:id="rId17"/>
    <p:sldId id="269" r:id="rId18"/>
    <p:sldId id="265" r:id="rId19"/>
    <p:sldId id="272" r:id="rId20"/>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PIN" initials="P" lastIdx="6"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0" d="100"/>
          <a:sy n="60" d="100"/>
        </p:scale>
        <p:origin x="-780" y="-300"/>
      </p:cViewPr>
      <p:guideLst>
        <p:guide orient="horz" pos="2160"/>
        <p:guide pos="2880"/>
      </p:guideLst>
    </p:cSldViewPr>
  </p:slideViewPr>
  <p:notesTextViewPr>
    <p:cViewPr>
      <p:scale>
        <a:sx n="100" d="100"/>
        <a:sy n="100" d="100"/>
      </p:scale>
      <p:origin x="0" y="0"/>
    </p:cViewPr>
  </p:notesTextViewPr>
  <p:notesViewPr>
    <p:cSldViewPr>
      <p:cViewPr varScale="1">
        <p:scale>
          <a:sx n="57" d="100"/>
          <a:sy n="57" d="100"/>
        </p:scale>
        <p:origin x="-183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5" Type="http://schemas.openxmlformats.org/officeDocument/2006/relationships/commentAuthors" Target="commentAuthors.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handoutMaster" Target="handoutMasters/handoutMaster1.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1" Type="http://schemas.openxmlformats.org/officeDocument/2006/relationships/package" Target="../embeddings/Workbook2.xlsx"/></Relationships>
</file>

<file path=ppt/charts/_rels/chart3.xml.rels><?xml version="1.0" encoding="UTF-8" standalone="yes"?>
<Relationships xmlns="http://schemas.openxmlformats.org/package/2006/relationships"><Relationship Id="rId1" Type="http://schemas.openxmlformats.org/officeDocument/2006/relationships/package" Target="../embeddings/Workbook3.xlsx"/></Relationships>
</file>

<file path=ppt/charts/_rels/chart4.xml.rels><?xml version="1.0" encoding="UTF-8" standalone="yes"?>
<Relationships xmlns="http://schemas.openxmlformats.org/package/2006/relationships"><Relationship Id="rId1" Type="http://schemas.openxmlformats.org/officeDocument/2006/relationships/package" Target="../embeddings/Workbook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759652230971129"/>
          <c:y val="0.06390625"/>
          <c:w val="0.765409776902887"/>
          <c:h val="0.830885580708661"/>
        </c:manualLayout>
      </c:layout>
      <c:barChart>
        <c:barDir val="col"/>
        <c:grouping val="clustered"/>
        <c:varyColors val="0"/>
        <c:ser>
          <c:idx val="0"/>
          <c:order val="0"/>
          <c:tx>
            <c:strRef>
              <c:f>Hoja1!$B$1</c:f>
              <c:strCache>
                <c:ptCount val="1"/>
                <c:pt idx="0">
                  <c:v>T1</c:v>
                </c:pt>
              </c:strCache>
            </c:strRef>
          </c:tx>
          <c:invertIfNegative val="0"/>
          <c:dLbls>
            <c:delete val="1"/>
          </c:dLbls>
          <c:cat>
            <c:strRef>
              <c:f>Hoja1!$A$2</c:f>
              <c:strCache>
                <c:ptCount val="1"/>
                <c:pt idx="0">
                  <c:v>Velocidad de germinación</c:v>
                </c:pt>
              </c:strCache>
            </c:strRef>
          </c:cat>
          <c:val>
            <c:numRef>
              <c:f>Hoja1!$B$2</c:f>
              <c:numCache>
                <c:formatCode>General</c:formatCode>
                <c:ptCount val="1"/>
                <c:pt idx="0">
                  <c:v>10.2</c:v>
                </c:pt>
              </c:numCache>
            </c:numRef>
          </c:val>
        </c:ser>
        <c:ser>
          <c:idx val="1"/>
          <c:order val="1"/>
          <c:tx>
            <c:strRef>
              <c:f>Hoja1!$C$1</c:f>
              <c:strCache>
                <c:ptCount val="1"/>
                <c:pt idx="0">
                  <c:v>T2</c:v>
                </c:pt>
              </c:strCache>
            </c:strRef>
          </c:tx>
          <c:invertIfNegative val="0"/>
          <c:dLbls>
            <c:delete val="1"/>
          </c:dLbls>
          <c:cat>
            <c:strRef>
              <c:f>Hoja1!$A$2</c:f>
              <c:strCache>
                <c:ptCount val="1"/>
                <c:pt idx="0">
                  <c:v>Velocidad de germinación</c:v>
                </c:pt>
              </c:strCache>
            </c:strRef>
          </c:cat>
          <c:val>
            <c:numRef>
              <c:f>Hoja1!$C$2</c:f>
              <c:numCache>
                <c:formatCode>General</c:formatCode>
                <c:ptCount val="1"/>
                <c:pt idx="0">
                  <c:v>8.9</c:v>
                </c:pt>
              </c:numCache>
            </c:numRef>
          </c:val>
        </c:ser>
        <c:ser>
          <c:idx val="2"/>
          <c:order val="2"/>
          <c:tx>
            <c:strRef>
              <c:f>Hoja1!$D$1</c:f>
              <c:strCache>
                <c:ptCount val="1"/>
                <c:pt idx="0">
                  <c:v>T3</c:v>
                </c:pt>
              </c:strCache>
            </c:strRef>
          </c:tx>
          <c:invertIfNegative val="0"/>
          <c:dLbls>
            <c:delete val="1"/>
          </c:dLbls>
          <c:cat>
            <c:strRef>
              <c:f>Hoja1!$A$2</c:f>
              <c:strCache>
                <c:ptCount val="1"/>
                <c:pt idx="0">
                  <c:v>Velocidad de germinación</c:v>
                </c:pt>
              </c:strCache>
            </c:strRef>
          </c:cat>
          <c:val>
            <c:numRef>
              <c:f>Hoja1!$D$2</c:f>
              <c:numCache>
                <c:formatCode>General</c:formatCode>
                <c:ptCount val="1"/>
                <c:pt idx="0">
                  <c:v>10.4</c:v>
                </c:pt>
              </c:numCache>
            </c:numRef>
          </c:val>
        </c:ser>
        <c:ser>
          <c:idx val="3"/>
          <c:order val="3"/>
          <c:tx>
            <c:strRef>
              <c:f>Hoja1!$E$1</c:f>
              <c:strCache>
                <c:ptCount val="1"/>
                <c:pt idx="0">
                  <c:v>T4</c:v>
                </c:pt>
              </c:strCache>
            </c:strRef>
          </c:tx>
          <c:invertIfNegative val="0"/>
          <c:dLbls>
            <c:delete val="1"/>
          </c:dLbls>
          <c:cat>
            <c:strRef>
              <c:f>Hoja1!$A$2</c:f>
              <c:strCache>
                <c:ptCount val="1"/>
                <c:pt idx="0">
                  <c:v>Velocidad de germinación</c:v>
                </c:pt>
              </c:strCache>
            </c:strRef>
          </c:cat>
          <c:val>
            <c:numRef>
              <c:f>Hoja1!$E$2</c:f>
              <c:numCache>
                <c:formatCode>General</c:formatCode>
                <c:ptCount val="1"/>
                <c:pt idx="0">
                  <c:v>11</c:v>
                </c:pt>
              </c:numCache>
            </c:numRef>
          </c:val>
        </c:ser>
        <c:ser>
          <c:idx val="4"/>
          <c:order val="4"/>
          <c:tx>
            <c:strRef>
              <c:f>Hoja1!$F$1</c:f>
              <c:strCache>
                <c:ptCount val="1"/>
                <c:pt idx="0">
                  <c:v>T5</c:v>
                </c:pt>
              </c:strCache>
            </c:strRef>
          </c:tx>
          <c:invertIfNegative val="0"/>
          <c:dLbls>
            <c:delete val="1"/>
          </c:dLbls>
          <c:cat>
            <c:strRef>
              <c:f>Hoja1!$A$2</c:f>
              <c:strCache>
                <c:ptCount val="1"/>
                <c:pt idx="0">
                  <c:v>Velocidad de germinación</c:v>
                </c:pt>
              </c:strCache>
            </c:strRef>
          </c:cat>
          <c:val>
            <c:numRef>
              <c:f>Hoja1!$F$2</c:f>
              <c:numCache>
                <c:formatCode>General</c:formatCode>
                <c:ptCount val="1"/>
                <c:pt idx="0">
                  <c:v>9.4</c:v>
                </c:pt>
              </c:numCache>
            </c:numRef>
          </c:val>
        </c:ser>
        <c:ser>
          <c:idx val="5"/>
          <c:order val="5"/>
          <c:tx>
            <c:strRef>
              <c:f>Hoja1!$G$1</c:f>
              <c:strCache>
                <c:ptCount val="1"/>
                <c:pt idx="0">
                  <c:v>T6</c:v>
                </c:pt>
              </c:strCache>
            </c:strRef>
          </c:tx>
          <c:invertIfNegative val="0"/>
          <c:dLbls>
            <c:delete val="1"/>
          </c:dLbls>
          <c:cat>
            <c:strRef>
              <c:f>Hoja1!$A$2</c:f>
              <c:strCache>
                <c:ptCount val="1"/>
                <c:pt idx="0">
                  <c:v>Velocidad de germinación</c:v>
                </c:pt>
              </c:strCache>
            </c:strRef>
          </c:cat>
          <c:val>
            <c:numRef>
              <c:f>Hoja1!$G$2</c:f>
              <c:numCache>
                <c:formatCode>General</c:formatCode>
                <c:ptCount val="1"/>
                <c:pt idx="0">
                  <c:v>9.5</c:v>
                </c:pt>
              </c:numCache>
            </c:numRef>
          </c:val>
        </c:ser>
        <c:ser>
          <c:idx val="6"/>
          <c:order val="6"/>
          <c:tx>
            <c:strRef>
              <c:f>Hoja1!$H$1</c:f>
              <c:strCache>
                <c:ptCount val="1"/>
                <c:pt idx="0">
                  <c:v>T7</c:v>
                </c:pt>
              </c:strCache>
            </c:strRef>
          </c:tx>
          <c:invertIfNegative val="0"/>
          <c:dLbls>
            <c:delete val="1"/>
          </c:dLbls>
          <c:cat>
            <c:strRef>
              <c:f>Hoja1!$A$2</c:f>
              <c:strCache>
                <c:ptCount val="1"/>
                <c:pt idx="0">
                  <c:v>Velocidad de germinación</c:v>
                </c:pt>
              </c:strCache>
            </c:strRef>
          </c:cat>
          <c:val>
            <c:numRef>
              <c:f>Hoja1!$H$2</c:f>
              <c:numCache>
                <c:formatCode>General</c:formatCode>
                <c:ptCount val="1"/>
                <c:pt idx="0">
                  <c:v>9.4</c:v>
                </c:pt>
              </c:numCache>
            </c:numRef>
          </c:val>
        </c:ser>
        <c:ser>
          <c:idx val="7"/>
          <c:order val="7"/>
          <c:tx>
            <c:strRef>
              <c:f>Hoja1!$I$1</c:f>
              <c:strCache>
                <c:ptCount val="1"/>
                <c:pt idx="0">
                  <c:v>T8</c:v>
                </c:pt>
              </c:strCache>
            </c:strRef>
          </c:tx>
          <c:invertIfNegative val="0"/>
          <c:dLbls>
            <c:delete val="1"/>
          </c:dLbls>
          <c:cat>
            <c:strRef>
              <c:f>Hoja1!$A$2</c:f>
              <c:strCache>
                <c:ptCount val="1"/>
                <c:pt idx="0">
                  <c:v>Velocidad de germinación</c:v>
                </c:pt>
              </c:strCache>
            </c:strRef>
          </c:cat>
          <c:val>
            <c:numRef>
              <c:f>Hoja1!$I$2</c:f>
              <c:numCache>
                <c:formatCode>General</c:formatCode>
                <c:ptCount val="1"/>
                <c:pt idx="0">
                  <c:v>10.2</c:v>
                </c:pt>
              </c:numCache>
            </c:numRef>
          </c:val>
        </c:ser>
        <c:ser>
          <c:idx val="8"/>
          <c:order val="8"/>
          <c:tx>
            <c:strRef>
              <c:f>Hoja1!$J$1</c:f>
              <c:strCache>
                <c:ptCount val="1"/>
                <c:pt idx="0">
                  <c:v>T9</c:v>
                </c:pt>
              </c:strCache>
            </c:strRef>
          </c:tx>
          <c:invertIfNegative val="0"/>
          <c:dLbls>
            <c:delete val="1"/>
          </c:dLbls>
          <c:cat>
            <c:strRef>
              <c:f>Hoja1!$A$2</c:f>
              <c:strCache>
                <c:ptCount val="1"/>
                <c:pt idx="0">
                  <c:v>Velocidad de germinación</c:v>
                </c:pt>
              </c:strCache>
            </c:strRef>
          </c:cat>
          <c:val>
            <c:numRef>
              <c:f>Hoja1!$J$2</c:f>
              <c:numCache>
                <c:formatCode>General</c:formatCode>
                <c:ptCount val="1"/>
                <c:pt idx="0">
                  <c:v>9.6</c:v>
                </c:pt>
              </c:numCache>
            </c:numRef>
          </c:val>
        </c:ser>
        <c:ser>
          <c:idx val="9"/>
          <c:order val="9"/>
          <c:tx>
            <c:strRef>
              <c:f>Hoja1!$K$1</c:f>
              <c:strCache>
                <c:ptCount val="1"/>
                <c:pt idx="0">
                  <c:v>T10</c:v>
                </c:pt>
              </c:strCache>
            </c:strRef>
          </c:tx>
          <c:invertIfNegative val="0"/>
          <c:dLbls>
            <c:delete val="1"/>
          </c:dLbls>
          <c:cat>
            <c:strRef>
              <c:f>Hoja1!$A$2</c:f>
              <c:strCache>
                <c:ptCount val="1"/>
                <c:pt idx="0">
                  <c:v>Velocidad de germinación</c:v>
                </c:pt>
              </c:strCache>
            </c:strRef>
          </c:cat>
          <c:val>
            <c:numRef>
              <c:f>Hoja1!$K$2</c:f>
              <c:numCache>
                <c:formatCode>General</c:formatCode>
                <c:ptCount val="1"/>
                <c:pt idx="0">
                  <c:v>11.1</c:v>
                </c:pt>
              </c:numCache>
            </c:numRef>
          </c:val>
        </c:ser>
        <c:ser>
          <c:idx val="10"/>
          <c:order val="10"/>
          <c:tx>
            <c:strRef>
              <c:f>Hoja1!$L$1</c:f>
              <c:strCache>
                <c:ptCount val="1"/>
                <c:pt idx="0">
                  <c:v>T11</c:v>
                </c:pt>
              </c:strCache>
            </c:strRef>
          </c:tx>
          <c:invertIfNegative val="0"/>
          <c:dLbls>
            <c:delete val="1"/>
          </c:dLbls>
          <c:cat>
            <c:strRef>
              <c:f>Hoja1!$A$2</c:f>
              <c:strCache>
                <c:ptCount val="1"/>
                <c:pt idx="0">
                  <c:v>Velocidad de germinación</c:v>
                </c:pt>
              </c:strCache>
            </c:strRef>
          </c:cat>
          <c:val>
            <c:numRef>
              <c:f>Hoja1!$L$2</c:f>
              <c:numCache>
                <c:formatCode>General</c:formatCode>
                <c:ptCount val="1"/>
                <c:pt idx="0">
                  <c:v>10.8</c:v>
                </c:pt>
              </c:numCache>
            </c:numRef>
          </c:val>
        </c:ser>
        <c:ser>
          <c:idx val="11"/>
          <c:order val="11"/>
          <c:tx>
            <c:strRef>
              <c:f>Hoja1!$M$1</c:f>
              <c:strCache>
                <c:ptCount val="1"/>
                <c:pt idx="0">
                  <c:v>T12</c:v>
                </c:pt>
              </c:strCache>
            </c:strRef>
          </c:tx>
          <c:invertIfNegative val="0"/>
          <c:dLbls>
            <c:delete val="1"/>
          </c:dLbls>
          <c:cat>
            <c:strRef>
              <c:f>Hoja1!$A$2</c:f>
              <c:strCache>
                <c:ptCount val="1"/>
                <c:pt idx="0">
                  <c:v>Velocidad de germinación</c:v>
                </c:pt>
              </c:strCache>
            </c:strRef>
          </c:cat>
          <c:val>
            <c:numRef>
              <c:f>Hoja1!$M$2</c:f>
              <c:numCache>
                <c:formatCode>General</c:formatCode>
                <c:ptCount val="1"/>
                <c:pt idx="0">
                  <c:v>9.8</c:v>
                </c:pt>
              </c:numCache>
            </c:numRef>
          </c:val>
        </c:ser>
        <c:ser>
          <c:idx val="12"/>
          <c:order val="12"/>
          <c:tx>
            <c:strRef>
              <c:f>Hoja1!$N$1</c:f>
              <c:strCache>
                <c:ptCount val="1"/>
                <c:pt idx="0">
                  <c:v>T13</c:v>
                </c:pt>
              </c:strCache>
            </c:strRef>
          </c:tx>
          <c:invertIfNegative val="0"/>
          <c:dLbls>
            <c:delete val="1"/>
          </c:dLbls>
          <c:cat>
            <c:strRef>
              <c:f>Hoja1!$A$2</c:f>
              <c:strCache>
                <c:ptCount val="1"/>
                <c:pt idx="0">
                  <c:v>Velocidad de germinación</c:v>
                </c:pt>
              </c:strCache>
            </c:strRef>
          </c:cat>
          <c:val>
            <c:numRef>
              <c:f>Hoja1!$N$2</c:f>
              <c:numCache>
                <c:formatCode>General</c:formatCode>
                <c:ptCount val="1"/>
                <c:pt idx="0">
                  <c:v>9.2</c:v>
                </c:pt>
              </c:numCache>
            </c:numRef>
          </c:val>
        </c:ser>
        <c:dLbls>
          <c:showLegendKey val="0"/>
          <c:showVal val="0"/>
          <c:showCatName val="0"/>
          <c:showSerName val="0"/>
          <c:showPercent val="0"/>
          <c:showBubbleSize val="0"/>
        </c:dLbls>
        <c:gapWidth val="150"/>
        <c:axId val="113906048"/>
        <c:axId val="113907584"/>
      </c:barChart>
      <c:catAx>
        <c:axId val="113906048"/>
        <c:scaling>
          <c:orientation val="minMax"/>
        </c:scaling>
        <c:delete val="0"/>
        <c:axPos val="b"/>
        <c:majorTickMark val="out"/>
        <c:minorTickMark val="none"/>
        <c:tickLblPos val="nextTo"/>
        <c:txPr>
          <a:bodyPr rot="-60000000" spcFirstLastPara="0" vertOverflow="ellipsis" vert="horz" wrap="square" anchor="ctr" anchorCtr="1"/>
          <a:lstStyle/>
          <a:p>
            <a:pPr>
              <a:defRPr lang="en-US" sz="1800" b="0" i="0" u="none" strike="noStrike" kern="1200" baseline="0">
                <a:solidFill>
                  <a:schemeClr val="tx1"/>
                </a:solidFill>
                <a:latin typeface="+mn-lt"/>
                <a:ea typeface="+mn-ea"/>
                <a:cs typeface="+mn-cs"/>
              </a:defRPr>
            </a:pPr>
          </a:p>
        </c:txPr>
        <c:crossAx val="113907584"/>
        <c:crosses val="autoZero"/>
        <c:auto val="1"/>
        <c:lblAlgn val="ctr"/>
        <c:lblOffset val="100"/>
        <c:noMultiLvlLbl val="0"/>
      </c:catAx>
      <c:valAx>
        <c:axId val="113907584"/>
        <c:scaling>
          <c:orientation val="minMax"/>
        </c:scaling>
        <c:delete val="0"/>
        <c:axPos val="l"/>
        <c:majorGridlines/>
        <c:numFmt formatCode="General" sourceLinked="1"/>
        <c:majorTickMark val="out"/>
        <c:minorTickMark val="none"/>
        <c:tickLblPos val="nextTo"/>
        <c:txPr>
          <a:bodyPr rot="-60000000" spcFirstLastPara="0" vertOverflow="ellipsis" vert="horz" wrap="square" anchor="ctr" anchorCtr="1"/>
          <a:lstStyle/>
          <a:p>
            <a:pPr>
              <a:defRPr lang="en-US" sz="1800" b="0" i="0" u="none" strike="noStrike" kern="1200" baseline="0">
                <a:solidFill>
                  <a:schemeClr val="tx1"/>
                </a:solidFill>
                <a:latin typeface="+mn-lt"/>
                <a:ea typeface="+mn-ea"/>
                <a:cs typeface="+mn-cs"/>
              </a:defRPr>
            </a:pPr>
          </a:p>
        </c:txPr>
        <c:crossAx val="113906048"/>
        <c:crosses val="autoZero"/>
        <c:crossBetween val="between"/>
      </c:valAx>
    </c:plotArea>
    <c:legend>
      <c:legendPos val="r"/>
      <c:layout/>
      <c:overlay val="0"/>
      <c:txPr>
        <a:bodyPr rot="0" spcFirstLastPara="0" vertOverflow="ellipsis" vert="horz" wrap="square" anchor="ctr" anchorCtr="1"/>
        <a:lstStyle/>
        <a:p>
          <a:pPr>
            <a:defRPr lang="en-US" sz="1800" b="0" i="0" u="none" strike="noStrike" kern="1200" baseline="0">
              <a:solidFill>
                <a:schemeClr val="tx1"/>
              </a:solidFill>
              <a:latin typeface="+mn-lt"/>
              <a:ea typeface="+mn-ea"/>
              <a:cs typeface="+mn-cs"/>
            </a:defRPr>
          </a:pPr>
        </a:p>
      </c:txPr>
    </c:legend>
    <c:plotVisOnly val="1"/>
    <c:dispBlanksAs val="gap"/>
    <c:showDLblsOverMax val="0"/>
  </c:chart>
  <c:txPr>
    <a:bodyPr/>
    <a:lstStyle/>
    <a:p>
      <a:pPr>
        <a:defRPr lang="en-US" sz="1800"/>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Hoja1!$B$1</c:f>
              <c:strCache>
                <c:ptCount val="1"/>
                <c:pt idx="0">
                  <c:v>T1</c:v>
                </c:pt>
              </c:strCache>
            </c:strRef>
          </c:tx>
          <c:invertIfNegative val="0"/>
          <c:dLbls>
            <c:delete val="1"/>
          </c:dLbls>
          <c:cat>
            <c:strRef>
              <c:f>Hoja1!$A$2</c:f>
              <c:strCache>
                <c:ptCount val="1"/>
                <c:pt idx="0">
                  <c:v>Velocidad de germinación</c:v>
                </c:pt>
              </c:strCache>
            </c:strRef>
          </c:cat>
          <c:val>
            <c:numRef>
              <c:f>Hoja1!$B$2</c:f>
              <c:numCache>
                <c:formatCode>General</c:formatCode>
                <c:ptCount val="1"/>
                <c:pt idx="0">
                  <c:v>10.3</c:v>
                </c:pt>
              </c:numCache>
            </c:numRef>
          </c:val>
        </c:ser>
        <c:ser>
          <c:idx val="1"/>
          <c:order val="1"/>
          <c:tx>
            <c:strRef>
              <c:f>Hoja1!$C$1</c:f>
              <c:strCache>
                <c:ptCount val="1"/>
                <c:pt idx="0">
                  <c:v>T2</c:v>
                </c:pt>
              </c:strCache>
            </c:strRef>
          </c:tx>
          <c:invertIfNegative val="0"/>
          <c:dLbls>
            <c:delete val="1"/>
          </c:dLbls>
          <c:cat>
            <c:strRef>
              <c:f>Hoja1!$A$2</c:f>
              <c:strCache>
                <c:ptCount val="1"/>
                <c:pt idx="0">
                  <c:v>Velocidad de germinación</c:v>
                </c:pt>
              </c:strCache>
            </c:strRef>
          </c:cat>
          <c:val>
            <c:numRef>
              <c:f>Hoja1!$C$2</c:f>
              <c:numCache>
                <c:formatCode>General</c:formatCode>
                <c:ptCount val="1"/>
                <c:pt idx="0">
                  <c:v>11.2</c:v>
                </c:pt>
              </c:numCache>
            </c:numRef>
          </c:val>
        </c:ser>
        <c:ser>
          <c:idx val="2"/>
          <c:order val="2"/>
          <c:tx>
            <c:strRef>
              <c:f>Hoja1!$D$1</c:f>
              <c:strCache>
                <c:ptCount val="1"/>
                <c:pt idx="0">
                  <c:v>T3</c:v>
                </c:pt>
              </c:strCache>
            </c:strRef>
          </c:tx>
          <c:invertIfNegative val="0"/>
          <c:dLbls>
            <c:delete val="1"/>
          </c:dLbls>
          <c:cat>
            <c:strRef>
              <c:f>Hoja1!$A$2</c:f>
              <c:strCache>
                <c:ptCount val="1"/>
                <c:pt idx="0">
                  <c:v>Velocidad de germinación</c:v>
                </c:pt>
              </c:strCache>
            </c:strRef>
          </c:cat>
          <c:val>
            <c:numRef>
              <c:f>Hoja1!$D$2</c:f>
              <c:numCache>
                <c:formatCode>General</c:formatCode>
                <c:ptCount val="1"/>
                <c:pt idx="0">
                  <c:v>11.5</c:v>
                </c:pt>
              </c:numCache>
            </c:numRef>
          </c:val>
        </c:ser>
        <c:ser>
          <c:idx val="3"/>
          <c:order val="3"/>
          <c:tx>
            <c:strRef>
              <c:f>Hoja1!$E$1</c:f>
              <c:strCache>
                <c:ptCount val="1"/>
                <c:pt idx="0">
                  <c:v>T4</c:v>
                </c:pt>
              </c:strCache>
            </c:strRef>
          </c:tx>
          <c:invertIfNegative val="0"/>
          <c:dLbls>
            <c:delete val="1"/>
          </c:dLbls>
          <c:cat>
            <c:strRef>
              <c:f>Hoja1!$A$2</c:f>
              <c:strCache>
                <c:ptCount val="1"/>
                <c:pt idx="0">
                  <c:v>Velocidad de germinación</c:v>
                </c:pt>
              </c:strCache>
            </c:strRef>
          </c:cat>
          <c:val>
            <c:numRef>
              <c:f>Hoja1!$E$2</c:f>
              <c:numCache>
                <c:formatCode>General</c:formatCode>
                <c:ptCount val="1"/>
                <c:pt idx="0">
                  <c:v>11</c:v>
                </c:pt>
              </c:numCache>
            </c:numRef>
          </c:val>
        </c:ser>
        <c:ser>
          <c:idx val="4"/>
          <c:order val="4"/>
          <c:tx>
            <c:strRef>
              <c:f>Hoja1!$F$1</c:f>
              <c:strCache>
                <c:ptCount val="1"/>
                <c:pt idx="0">
                  <c:v>T5</c:v>
                </c:pt>
              </c:strCache>
            </c:strRef>
          </c:tx>
          <c:invertIfNegative val="0"/>
          <c:dLbls>
            <c:delete val="1"/>
          </c:dLbls>
          <c:cat>
            <c:strRef>
              <c:f>Hoja1!$A$2</c:f>
              <c:strCache>
                <c:ptCount val="1"/>
                <c:pt idx="0">
                  <c:v>Velocidad de germinación</c:v>
                </c:pt>
              </c:strCache>
            </c:strRef>
          </c:cat>
          <c:val>
            <c:numRef>
              <c:f>Hoja1!$F$2</c:f>
              <c:numCache>
                <c:formatCode>General</c:formatCode>
                <c:ptCount val="1"/>
                <c:pt idx="0">
                  <c:v>9.5</c:v>
                </c:pt>
              </c:numCache>
            </c:numRef>
          </c:val>
        </c:ser>
        <c:ser>
          <c:idx val="5"/>
          <c:order val="5"/>
          <c:tx>
            <c:strRef>
              <c:f>Hoja1!$G$1</c:f>
              <c:strCache>
                <c:ptCount val="1"/>
                <c:pt idx="0">
                  <c:v>T6</c:v>
                </c:pt>
              </c:strCache>
            </c:strRef>
          </c:tx>
          <c:invertIfNegative val="0"/>
          <c:dLbls>
            <c:delete val="1"/>
          </c:dLbls>
          <c:cat>
            <c:strRef>
              <c:f>Hoja1!$A$2</c:f>
              <c:strCache>
                <c:ptCount val="1"/>
                <c:pt idx="0">
                  <c:v>Velocidad de germinación</c:v>
                </c:pt>
              </c:strCache>
            </c:strRef>
          </c:cat>
          <c:val>
            <c:numRef>
              <c:f>Hoja1!$G$2</c:f>
              <c:numCache>
                <c:formatCode>General</c:formatCode>
                <c:ptCount val="1"/>
                <c:pt idx="0">
                  <c:v>9.7</c:v>
                </c:pt>
              </c:numCache>
            </c:numRef>
          </c:val>
        </c:ser>
        <c:ser>
          <c:idx val="6"/>
          <c:order val="6"/>
          <c:tx>
            <c:strRef>
              <c:f>Hoja1!$H$1</c:f>
              <c:strCache>
                <c:ptCount val="1"/>
                <c:pt idx="0">
                  <c:v>T7</c:v>
                </c:pt>
              </c:strCache>
            </c:strRef>
          </c:tx>
          <c:invertIfNegative val="0"/>
          <c:dLbls>
            <c:delete val="1"/>
          </c:dLbls>
          <c:cat>
            <c:strRef>
              <c:f>Hoja1!$A$2</c:f>
              <c:strCache>
                <c:ptCount val="1"/>
                <c:pt idx="0">
                  <c:v>Velocidad de germinación</c:v>
                </c:pt>
              </c:strCache>
            </c:strRef>
          </c:cat>
          <c:val>
            <c:numRef>
              <c:f>Hoja1!$H$2</c:f>
              <c:numCache>
                <c:formatCode>General</c:formatCode>
                <c:ptCount val="1"/>
                <c:pt idx="0">
                  <c:v>10</c:v>
                </c:pt>
              </c:numCache>
            </c:numRef>
          </c:val>
        </c:ser>
        <c:ser>
          <c:idx val="7"/>
          <c:order val="7"/>
          <c:tx>
            <c:strRef>
              <c:f>Hoja1!$I$1</c:f>
              <c:strCache>
                <c:ptCount val="1"/>
                <c:pt idx="0">
                  <c:v>T8</c:v>
                </c:pt>
              </c:strCache>
            </c:strRef>
          </c:tx>
          <c:invertIfNegative val="0"/>
          <c:dLbls>
            <c:delete val="1"/>
          </c:dLbls>
          <c:cat>
            <c:strRef>
              <c:f>Hoja1!$A$2</c:f>
              <c:strCache>
                <c:ptCount val="1"/>
                <c:pt idx="0">
                  <c:v>Velocidad de germinación</c:v>
                </c:pt>
              </c:strCache>
            </c:strRef>
          </c:cat>
          <c:val>
            <c:numRef>
              <c:f>Hoja1!$I$2</c:f>
              <c:numCache>
                <c:formatCode>General</c:formatCode>
                <c:ptCount val="1"/>
                <c:pt idx="0">
                  <c:v>9.5</c:v>
                </c:pt>
              </c:numCache>
            </c:numRef>
          </c:val>
        </c:ser>
        <c:ser>
          <c:idx val="8"/>
          <c:order val="8"/>
          <c:tx>
            <c:strRef>
              <c:f>Hoja1!$J$1</c:f>
              <c:strCache>
                <c:ptCount val="1"/>
                <c:pt idx="0">
                  <c:v>T9</c:v>
                </c:pt>
              </c:strCache>
            </c:strRef>
          </c:tx>
          <c:invertIfNegative val="0"/>
          <c:dLbls>
            <c:delete val="1"/>
          </c:dLbls>
          <c:cat>
            <c:strRef>
              <c:f>Hoja1!$A$2</c:f>
              <c:strCache>
                <c:ptCount val="1"/>
                <c:pt idx="0">
                  <c:v>Velocidad de germinación</c:v>
                </c:pt>
              </c:strCache>
            </c:strRef>
          </c:cat>
          <c:val>
            <c:numRef>
              <c:f>Hoja1!$J$2</c:f>
              <c:numCache>
                <c:formatCode>General</c:formatCode>
                <c:ptCount val="1"/>
                <c:pt idx="0">
                  <c:v>12.4</c:v>
                </c:pt>
              </c:numCache>
            </c:numRef>
          </c:val>
        </c:ser>
        <c:ser>
          <c:idx val="9"/>
          <c:order val="9"/>
          <c:tx>
            <c:strRef>
              <c:f>Hoja1!$K$1</c:f>
              <c:strCache>
                <c:ptCount val="1"/>
                <c:pt idx="0">
                  <c:v>T10</c:v>
                </c:pt>
              </c:strCache>
            </c:strRef>
          </c:tx>
          <c:invertIfNegative val="0"/>
          <c:dLbls>
            <c:delete val="1"/>
          </c:dLbls>
          <c:cat>
            <c:strRef>
              <c:f>Hoja1!$A$2</c:f>
              <c:strCache>
                <c:ptCount val="1"/>
                <c:pt idx="0">
                  <c:v>Velocidad de germinación</c:v>
                </c:pt>
              </c:strCache>
            </c:strRef>
          </c:cat>
          <c:val>
            <c:numRef>
              <c:f>Hoja1!$K$2</c:f>
              <c:numCache>
                <c:formatCode>General</c:formatCode>
                <c:ptCount val="1"/>
                <c:pt idx="0">
                  <c:v>12.2</c:v>
                </c:pt>
              </c:numCache>
            </c:numRef>
          </c:val>
        </c:ser>
        <c:ser>
          <c:idx val="10"/>
          <c:order val="10"/>
          <c:tx>
            <c:strRef>
              <c:f>Hoja1!$L$1</c:f>
              <c:strCache>
                <c:ptCount val="1"/>
                <c:pt idx="0">
                  <c:v>T11</c:v>
                </c:pt>
              </c:strCache>
            </c:strRef>
          </c:tx>
          <c:invertIfNegative val="0"/>
          <c:dLbls>
            <c:delete val="1"/>
          </c:dLbls>
          <c:cat>
            <c:strRef>
              <c:f>Hoja1!$A$2</c:f>
              <c:strCache>
                <c:ptCount val="1"/>
                <c:pt idx="0">
                  <c:v>Velocidad de germinación</c:v>
                </c:pt>
              </c:strCache>
            </c:strRef>
          </c:cat>
          <c:val>
            <c:numRef>
              <c:f>Hoja1!$L$2</c:f>
              <c:numCache>
                <c:formatCode>General</c:formatCode>
                <c:ptCount val="1"/>
                <c:pt idx="0">
                  <c:v>11.6</c:v>
                </c:pt>
              </c:numCache>
            </c:numRef>
          </c:val>
        </c:ser>
        <c:ser>
          <c:idx val="11"/>
          <c:order val="11"/>
          <c:tx>
            <c:strRef>
              <c:f>Hoja1!$M$1</c:f>
              <c:strCache>
                <c:ptCount val="1"/>
                <c:pt idx="0">
                  <c:v>T12</c:v>
                </c:pt>
              </c:strCache>
            </c:strRef>
          </c:tx>
          <c:invertIfNegative val="0"/>
          <c:dLbls>
            <c:delete val="1"/>
          </c:dLbls>
          <c:cat>
            <c:strRef>
              <c:f>Hoja1!$A$2</c:f>
              <c:strCache>
                <c:ptCount val="1"/>
                <c:pt idx="0">
                  <c:v>Velocidad de germinación</c:v>
                </c:pt>
              </c:strCache>
            </c:strRef>
          </c:cat>
          <c:val>
            <c:numRef>
              <c:f>Hoja1!$M$2</c:f>
              <c:numCache>
                <c:formatCode>General</c:formatCode>
                <c:ptCount val="1"/>
                <c:pt idx="0">
                  <c:v>12.1</c:v>
                </c:pt>
              </c:numCache>
            </c:numRef>
          </c:val>
        </c:ser>
        <c:ser>
          <c:idx val="12"/>
          <c:order val="12"/>
          <c:tx>
            <c:strRef>
              <c:f>Hoja1!$N$1</c:f>
              <c:strCache>
                <c:ptCount val="1"/>
                <c:pt idx="0">
                  <c:v>T13</c:v>
                </c:pt>
              </c:strCache>
            </c:strRef>
          </c:tx>
          <c:invertIfNegative val="0"/>
          <c:dLbls>
            <c:delete val="1"/>
          </c:dLbls>
          <c:cat>
            <c:strRef>
              <c:f>Hoja1!$A$2</c:f>
              <c:strCache>
                <c:ptCount val="1"/>
                <c:pt idx="0">
                  <c:v>Velocidad de germinación</c:v>
                </c:pt>
              </c:strCache>
            </c:strRef>
          </c:cat>
          <c:val>
            <c:numRef>
              <c:f>Hoja1!$N$2</c:f>
              <c:numCache>
                <c:formatCode>General</c:formatCode>
                <c:ptCount val="1"/>
                <c:pt idx="0">
                  <c:v>12</c:v>
                </c:pt>
              </c:numCache>
            </c:numRef>
          </c:val>
        </c:ser>
        <c:dLbls>
          <c:showLegendKey val="0"/>
          <c:showVal val="0"/>
          <c:showCatName val="0"/>
          <c:showSerName val="0"/>
          <c:showPercent val="0"/>
          <c:showBubbleSize val="0"/>
        </c:dLbls>
        <c:gapWidth val="150"/>
        <c:axId val="74933376"/>
        <c:axId val="74934912"/>
      </c:barChart>
      <c:catAx>
        <c:axId val="74933376"/>
        <c:scaling>
          <c:orientation val="minMax"/>
        </c:scaling>
        <c:delete val="0"/>
        <c:axPos val="b"/>
        <c:majorTickMark val="out"/>
        <c:minorTickMark val="none"/>
        <c:tickLblPos val="nextTo"/>
        <c:txPr>
          <a:bodyPr rot="-60000000" spcFirstLastPara="0" vertOverflow="ellipsis" vert="horz" wrap="square" anchor="ctr" anchorCtr="1"/>
          <a:lstStyle/>
          <a:p>
            <a:pPr>
              <a:defRPr lang="en-US" sz="1800" b="0" i="0" u="none" strike="noStrike" kern="1200" baseline="0">
                <a:solidFill>
                  <a:schemeClr val="tx1"/>
                </a:solidFill>
                <a:latin typeface="+mn-lt"/>
                <a:ea typeface="+mn-ea"/>
                <a:cs typeface="+mn-cs"/>
              </a:defRPr>
            </a:pPr>
          </a:p>
        </c:txPr>
        <c:crossAx val="74934912"/>
        <c:crosses val="autoZero"/>
        <c:auto val="1"/>
        <c:lblAlgn val="ctr"/>
        <c:lblOffset val="100"/>
        <c:noMultiLvlLbl val="0"/>
      </c:catAx>
      <c:valAx>
        <c:axId val="74934912"/>
        <c:scaling>
          <c:orientation val="minMax"/>
        </c:scaling>
        <c:delete val="0"/>
        <c:axPos val="l"/>
        <c:majorGridlines/>
        <c:numFmt formatCode="General" sourceLinked="1"/>
        <c:majorTickMark val="out"/>
        <c:minorTickMark val="none"/>
        <c:tickLblPos val="nextTo"/>
        <c:txPr>
          <a:bodyPr rot="-60000000" spcFirstLastPara="0" vertOverflow="ellipsis" vert="horz" wrap="square" anchor="ctr" anchorCtr="1"/>
          <a:lstStyle/>
          <a:p>
            <a:pPr>
              <a:defRPr lang="en-US" sz="1800" b="0" i="0" u="none" strike="noStrike" kern="1200" baseline="0">
                <a:solidFill>
                  <a:schemeClr val="tx1"/>
                </a:solidFill>
                <a:latin typeface="+mn-lt"/>
                <a:ea typeface="+mn-ea"/>
                <a:cs typeface="+mn-cs"/>
              </a:defRPr>
            </a:pPr>
          </a:p>
        </c:txPr>
        <c:crossAx val="74933376"/>
        <c:crosses val="autoZero"/>
        <c:crossBetween val="between"/>
      </c:valAx>
    </c:plotArea>
    <c:legend>
      <c:legendPos val="r"/>
      <c:layout/>
      <c:overlay val="0"/>
      <c:txPr>
        <a:bodyPr rot="0" spcFirstLastPara="0" vertOverflow="ellipsis" vert="horz" wrap="square" anchor="ctr" anchorCtr="1"/>
        <a:lstStyle/>
        <a:p>
          <a:pPr>
            <a:defRPr lang="en-US" sz="1800" b="0" i="0" u="none" strike="noStrike" kern="1200" baseline="0">
              <a:solidFill>
                <a:schemeClr val="tx1"/>
              </a:solidFill>
              <a:latin typeface="+mn-lt"/>
              <a:ea typeface="+mn-ea"/>
              <a:cs typeface="+mn-cs"/>
            </a:defRPr>
          </a:pPr>
        </a:p>
      </c:txPr>
    </c:legend>
    <c:plotVisOnly val="1"/>
    <c:dispBlanksAs val="gap"/>
    <c:showDLblsOverMax val="0"/>
  </c:chart>
  <c:txPr>
    <a:bodyPr/>
    <a:lstStyle/>
    <a:p>
      <a:pPr>
        <a:defRPr lang="en-US" sz="1800"/>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Hoja1!$B$1</c:f>
              <c:strCache>
                <c:ptCount val="1"/>
                <c:pt idx="0">
                  <c:v>T1</c:v>
                </c:pt>
              </c:strCache>
            </c:strRef>
          </c:tx>
          <c:invertIfNegative val="0"/>
          <c:dLbls>
            <c:delete val="1"/>
          </c:dLbls>
          <c:cat>
            <c:strRef>
              <c:f>Hoja1!$A$2</c:f>
              <c:strCache>
                <c:ptCount val="1"/>
                <c:pt idx="0">
                  <c:v>Índice de vigor</c:v>
                </c:pt>
              </c:strCache>
            </c:strRef>
          </c:cat>
          <c:val>
            <c:numRef>
              <c:f>Hoja1!$B$2</c:f>
              <c:numCache>
                <c:formatCode>General</c:formatCode>
                <c:ptCount val="1"/>
                <c:pt idx="0">
                  <c:v>99.8</c:v>
                </c:pt>
              </c:numCache>
            </c:numRef>
          </c:val>
        </c:ser>
        <c:ser>
          <c:idx val="1"/>
          <c:order val="1"/>
          <c:tx>
            <c:strRef>
              <c:f>Hoja1!$C$1</c:f>
              <c:strCache>
                <c:ptCount val="1"/>
                <c:pt idx="0">
                  <c:v>T2</c:v>
                </c:pt>
              </c:strCache>
            </c:strRef>
          </c:tx>
          <c:invertIfNegative val="0"/>
          <c:dLbls>
            <c:delete val="1"/>
          </c:dLbls>
          <c:cat>
            <c:strRef>
              <c:f>Hoja1!$A$2</c:f>
              <c:strCache>
                <c:ptCount val="1"/>
                <c:pt idx="0">
                  <c:v>Índice de vigor</c:v>
                </c:pt>
              </c:strCache>
            </c:strRef>
          </c:cat>
          <c:val>
            <c:numRef>
              <c:f>Hoja1!$C$2</c:f>
              <c:numCache>
                <c:formatCode>General</c:formatCode>
                <c:ptCount val="1"/>
                <c:pt idx="0">
                  <c:v>102.02</c:v>
                </c:pt>
              </c:numCache>
            </c:numRef>
          </c:val>
        </c:ser>
        <c:ser>
          <c:idx val="2"/>
          <c:order val="2"/>
          <c:tx>
            <c:strRef>
              <c:f>Hoja1!$D$1</c:f>
              <c:strCache>
                <c:ptCount val="1"/>
                <c:pt idx="0">
                  <c:v>T3</c:v>
                </c:pt>
              </c:strCache>
            </c:strRef>
          </c:tx>
          <c:invertIfNegative val="0"/>
          <c:dLbls>
            <c:delete val="1"/>
          </c:dLbls>
          <c:cat>
            <c:strRef>
              <c:f>Hoja1!$A$2</c:f>
              <c:strCache>
                <c:ptCount val="1"/>
                <c:pt idx="0">
                  <c:v>Índice de vigor</c:v>
                </c:pt>
              </c:strCache>
            </c:strRef>
          </c:cat>
          <c:val>
            <c:numRef>
              <c:f>Hoja1!$D$2</c:f>
              <c:numCache>
                <c:formatCode>General</c:formatCode>
                <c:ptCount val="1"/>
                <c:pt idx="0">
                  <c:v>105.64</c:v>
                </c:pt>
              </c:numCache>
            </c:numRef>
          </c:val>
        </c:ser>
        <c:ser>
          <c:idx val="3"/>
          <c:order val="3"/>
          <c:tx>
            <c:strRef>
              <c:f>Hoja1!$E$1</c:f>
              <c:strCache>
                <c:ptCount val="1"/>
                <c:pt idx="0">
                  <c:v>T4</c:v>
                </c:pt>
              </c:strCache>
            </c:strRef>
          </c:tx>
          <c:invertIfNegative val="0"/>
          <c:dLbls>
            <c:delete val="1"/>
          </c:dLbls>
          <c:cat>
            <c:strRef>
              <c:f>Hoja1!$A$2</c:f>
              <c:strCache>
                <c:ptCount val="1"/>
                <c:pt idx="0">
                  <c:v>Índice de vigor</c:v>
                </c:pt>
              </c:strCache>
            </c:strRef>
          </c:cat>
          <c:val>
            <c:numRef>
              <c:f>Hoja1!$E$2</c:f>
              <c:numCache>
                <c:formatCode>General</c:formatCode>
                <c:ptCount val="1"/>
                <c:pt idx="0">
                  <c:v>126.74</c:v>
                </c:pt>
              </c:numCache>
            </c:numRef>
          </c:val>
        </c:ser>
        <c:ser>
          <c:idx val="4"/>
          <c:order val="4"/>
          <c:tx>
            <c:strRef>
              <c:f>Hoja1!$F$1</c:f>
              <c:strCache>
                <c:ptCount val="1"/>
                <c:pt idx="0">
                  <c:v>T5</c:v>
                </c:pt>
              </c:strCache>
            </c:strRef>
          </c:tx>
          <c:invertIfNegative val="0"/>
          <c:dLbls>
            <c:delete val="1"/>
          </c:dLbls>
          <c:cat>
            <c:strRef>
              <c:f>Hoja1!$A$2</c:f>
              <c:strCache>
                <c:ptCount val="1"/>
                <c:pt idx="0">
                  <c:v>Índice de vigor</c:v>
                </c:pt>
              </c:strCache>
            </c:strRef>
          </c:cat>
          <c:val>
            <c:numRef>
              <c:f>Hoja1!$F$2</c:f>
              <c:numCache>
                <c:formatCode>General</c:formatCode>
                <c:ptCount val="1"/>
                <c:pt idx="0">
                  <c:v>127.52</c:v>
                </c:pt>
              </c:numCache>
            </c:numRef>
          </c:val>
        </c:ser>
        <c:ser>
          <c:idx val="5"/>
          <c:order val="5"/>
          <c:tx>
            <c:strRef>
              <c:f>Hoja1!$G$1</c:f>
              <c:strCache>
                <c:ptCount val="1"/>
                <c:pt idx="0">
                  <c:v>T6</c:v>
                </c:pt>
              </c:strCache>
            </c:strRef>
          </c:tx>
          <c:invertIfNegative val="0"/>
          <c:dLbls>
            <c:delete val="1"/>
          </c:dLbls>
          <c:cat>
            <c:strRef>
              <c:f>Hoja1!$A$2</c:f>
              <c:strCache>
                <c:ptCount val="1"/>
                <c:pt idx="0">
                  <c:v>Índice de vigor</c:v>
                </c:pt>
              </c:strCache>
            </c:strRef>
          </c:cat>
          <c:val>
            <c:numRef>
              <c:f>Hoja1!$G$2</c:f>
              <c:numCache>
                <c:formatCode>General</c:formatCode>
                <c:ptCount val="1"/>
                <c:pt idx="0">
                  <c:v>93.46</c:v>
                </c:pt>
              </c:numCache>
            </c:numRef>
          </c:val>
        </c:ser>
        <c:ser>
          <c:idx val="6"/>
          <c:order val="6"/>
          <c:tx>
            <c:strRef>
              <c:f>Hoja1!$H$1</c:f>
              <c:strCache>
                <c:ptCount val="1"/>
                <c:pt idx="0">
                  <c:v>T7</c:v>
                </c:pt>
              </c:strCache>
            </c:strRef>
          </c:tx>
          <c:invertIfNegative val="0"/>
          <c:dLbls>
            <c:delete val="1"/>
          </c:dLbls>
          <c:cat>
            <c:strRef>
              <c:f>Hoja1!$A$2</c:f>
              <c:strCache>
                <c:ptCount val="1"/>
                <c:pt idx="0">
                  <c:v>Índice de vigor</c:v>
                </c:pt>
              </c:strCache>
            </c:strRef>
          </c:cat>
          <c:val>
            <c:numRef>
              <c:f>Hoja1!$H$2</c:f>
              <c:numCache>
                <c:formatCode>General</c:formatCode>
                <c:ptCount val="1"/>
                <c:pt idx="0">
                  <c:v>110.34</c:v>
                </c:pt>
              </c:numCache>
            </c:numRef>
          </c:val>
        </c:ser>
        <c:ser>
          <c:idx val="7"/>
          <c:order val="7"/>
          <c:tx>
            <c:strRef>
              <c:f>Hoja1!$I$1</c:f>
              <c:strCache>
                <c:ptCount val="1"/>
                <c:pt idx="0">
                  <c:v>T8</c:v>
                </c:pt>
              </c:strCache>
            </c:strRef>
          </c:tx>
          <c:invertIfNegative val="0"/>
          <c:dLbls>
            <c:delete val="1"/>
          </c:dLbls>
          <c:cat>
            <c:strRef>
              <c:f>Hoja1!$A$2</c:f>
              <c:strCache>
                <c:ptCount val="1"/>
                <c:pt idx="0">
                  <c:v>Índice de vigor</c:v>
                </c:pt>
              </c:strCache>
            </c:strRef>
          </c:cat>
          <c:val>
            <c:numRef>
              <c:f>Hoja1!$I$2</c:f>
              <c:numCache>
                <c:formatCode>General</c:formatCode>
                <c:ptCount val="1"/>
                <c:pt idx="0">
                  <c:v>119.04</c:v>
                </c:pt>
              </c:numCache>
            </c:numRef>
          </c:val>
        </c:ser>
        <c:ser>
          <c:idx val="8"/>
          <c:order val="8"/>
          <c:tx>
            <c:strRef>
              <c:f>Hoja1!$J$1</c:f>
              <c:strCache>
                <c:ptCount val="1"/>
                <c:pt idx="0">
                  <c:v>T9</c:v>
                </c:pt>
              </c:strCache>
            </c:strRef>
          </c:tx>
          <c:invertIfNegative val="0"/>
          <c:dLbls>
            <c:delete val="1"/>
          </c:dLbls>
          <c:cat>
            <c:strRef>
              <c:f>Hoja1!$A$2</c:f>
              <c:strCache>
                <c:ptCount val="1"/>
                <c:pt idx="0">
                  <c:v>Índice de vigor</c:v>
                </c:pt>
              </c:strCache>
            </c:strRef>
          </c:cat>
          <c:val>
            <c:numRef>
              <c:f>Hoja1!$J$2</c:f>
              <c:numCache>
                <c:formatCode>General</c:formatCode>
                <c:ptCount val="1"/>
                <c:pt idx="0">
                  <c:v>105.82</c:v>
                </c:pt>
              </c:numCache>
            </c:numRef>
          </c:val>
        </c:ser>
        <c:ser>
          <c:idx val="9"/>
          <c:order val="9"/>
          <c:tx>
            <c:strRef>
              <c:f>Hoja1!$K$1</c:f>
              <c:strCache>
                <c:ptCount val="1"/>
                <c:pt idx="0">
                  <c:v>T10</c:v>
                </c:pt>
              </c:strCache>
            </c:strRef>
          </c:tx>
          <c:invertIfNegative val="0"/>
          <c:dLbls>
            <c:delete val="1"/>
          </c:dLbls>
          <c:cat>
            <c:strRef>
              <c:f>Hoja1!$A$2</c:f>
              <c:strCache>
                <c:ptCount val="1"/>
                <c:pt idx="0">
                  <c:v>Índice de vigor</c:v>
                </c:pt>
              </c:strCache>
            </c:strRef>
          </c:cat>
          <c:val>
            <c:numRef>
              <c:f>Hoja1!$K$2</c:f>
              <c:numCache>
                <c:formatCode>General</c:formatCode>
                <c:ptCount val="1"/>
                <c:pt idx="0">
                  <c:v>113.44</c:v>
                </c:pt>
              </c:numCache>
            </c:numRef>
          </c:val>
        </c:ser>
        <c:ser>
          <c:idx val="10"/>
          <c:order val="10"/>
          <c:tx>
            <c:strRef>
              <c:f>Hoja1!$L$1</c:f>
              <c:strCache>
                <c:ptCount val="1"/>
                <c:pt idx="0">
                  <c:v>T11</c:v>
                </c:pt>
              </c:strCache>
            </c:strRef>
          </c:tx>
          <c:invertIfNegative val="0"/>
          <c:dLbls>
            <c:delete val="1"/>
          </c:dLbls>
          <c:cat>
            <c:strRef>
              <c:f>Hoja1!$A$2</c:f>
              <c:strCache>
                <c:ptCount val="1"/>
                <c:pt idx="0">
                  <c:v>Índice de vigor</c:v>
                </c:pt>
              </c:strCache>
            </c:strRef>
          </c:cat>
          <c:val>
            <c:numRef>
              <c:f>Hoja1!$L$2</c:f>
              <c:numCache>
                <c:formatCode>General</c:formatCode>
                <c:ptCount val="1"/>
                <c:pt idx="0">
                  <c:v>128.78</c:v>
                </c:pt>
              </c:numCache>
            </c:numRef>
          </c:val>
        </c:ser>
        <c:ser>
          <c:idx val="11"/>
          <c:order val="11"/>
          <c:tx>
            <c:strRef>
              <c:f>Hoja1!$M$1</c:f>
              <c:strCache>
                <c:ptCount val="1"/>
                <c:pt idx="0">
                  <c:v>T12</c:v>
                </c:pt>
              </c:strCache>
            </c:strRef>
          </c:tx>
          <c:invertIfNegative val="0"/>
          <c:dLbls>
            <c:delete val="1"/>
          </c:dLbls>
          <c:cat>
            <c:strRef>
              <c:f>Hoja1!$A$2</c:f>
              <c:strCache>
                <c:ptCount val="1"/>
                <c:pt idx="0">
                  <c:v>Índice de vigor</c:v>
                </c:pt>
              </c:strCache>
            </c:strRef>
          </c:cat>
          <c:val>
            <c:numRef>
              <c:f>Hoja1!$M$2</c:f>
              <c:numCache>
                <c:formatCode>General</c:formatCode>
                <c:ptCount val="1"/>
                <c:pt idx="0">
                  <c:v>90.18</c:v>
                </c:pt>
              </c:numCache>
            </c:numRef>
          </c:val>
        </c:ser>
        <c:ser>
          <c:idx val="12"/>
          <c:order val="12"/>
          <c:tx>
            <c:strRef>
              <c:f>Hoja1!$N$1</c:f>
              <c:strCache>
                <c:ptCount val="1"/>
                <c:pt idx="0">
                  <c:v>T13</c:v>
                </c:pt>
              </c:strCache>
            </c:strRef>
          </c:tx>
          <c:invertIfNegative val="0"/>
          <c:dLbls>
            <c:delete val="1"/>
          </c:dLbls>
          <c:cat>
            <c:strRef>
              <c:f>Hoja1!$A$2</c:f>
              <c:strCache>
                <c:ptCount val="1"/>
                <c:pt idx="0">
                  <c:v>Índice de vigor</c:v>
                </c:pt>
              </c:strCache>
            </c:strRef>
          </c:cat>
          <c:val>
            <c:numRef>
              <c:f>Hoja1!$N$2</c:f>
              <c:numCache>
                <c:formatCode>General</c:formatCode>
                <c:ptCount val="1"/>
                <c:pt idx="0">
                  <c:v>89.94</c:v>
                </c:pt>
              </c:numCache>
            </c:numRef>
          </c:val>
        </c:ser>
        <c:dLbls>
          <c:showLegendKey val="0"/>
          <c:showVal val="0"/>
          <c:showCatName val="0"/>
          <c:showSerName val="0"/>
          <c:showPercent val="0"/>
          <c:showBubbleSize val="0"/>
        </c:dLbls>
        <c:gapWidth val="150"/>
        <c:axId val="36925440"/>
        <c:axId val="36926976"/>
      </c:barChart>
      <c:catAx>
        <c:axId val="36925440"/>
        <c:scaling>
          <c:orientation val="minMax"/>
        </c:scaling>
        <c:delete val="1"/>
        <c:axPos val="b"/>
        <c:numFmt formatCode="General" sourceLinked="0"/>
        <c:majorTickMark val="out"/>
        <c:minorTickMark val="none"/>
        <c:tickLblPos val="nextTo"/>
        <c:txPr>
          <a:bodyPr rot="-60000000" spcFirstLastPara="0" vertOverflow="ellipsis" vert="horz" wrap="square" anchor="ctr" anchorCtr="1"/>
          <a:lstStyle/>
          <a:p>
            <a:pPr>
              <a:defRPr lang="en-US" sz="1800" b="0" i="0" u="none" strike="noStrike" kern="1200" baseline="0">
                <a:solidFill>
                  <a:schemeClr val="tx1"/>
                </a:solidFill>
                <a:latin typeface="+mn-lt"/>
                <a:ea typeface="+mn-ea"/>
                <a:cs typeface="+mn-cs"/>
              </a:defRPr>
            </a:pPr>
          </a:p>
        </c:txPr>
        <c:crossAx val="36926976"/>
        <c:crosses val="autoZero"/>
        <c:auto val="1"/>
        <c:lblAlgn val="ctr"/>
        <c:lblOffset val="100"/>
        <c:noMultiLvlLbl val="0"/>
      </c:catAx>
      <c:valAx>
        <c:axId val="36926976"/>
        <c:scaling>
          <c:orientation val="minMax"/>
        </c:scaling>
        <c:delete val="0"/>
        <c:axPos val="l"/>
        <c:majorGridlines/>
        <c:numFmt formatCode="General" sourceLinked="1"/>
        <c:majorTickMark val="out"/>
        <c:minorTickMark val="none"/>
        <c:tickLblPos val="nextTo"/>
        <c:txPr>
          <a:bodyPr rot="-60000000" spcFirstLastPara="0" vertOverflow="ellipsis" vert="horz" wrap="square" anchor="ctr" anchorCtr="1"/>
          <a:lstStyle/>
          <a:p>
            <a:pPr>
              <a:defRPr lang="en-US" sz="1800" b="0" i="0" u="none" strike="noStrike" kern="1200" baseline="0">
                <a:solidFill>
                  <a:schemeClr val="tx1"/>
                </a:solidFill>
                <a:latin typeface="+mn-lt"/>
                <a:ea typeface="+mn-ea"/>
                <a:cs typeface="+mn-cs"/>
              </a:defRPr>
            </a:pPr>
          </a:p>
        </c:txPr>
        <c:crossAx val="36925440"/>
        <c:crosses val="autoZero"/>
        <c:crossBetween val="between"/>
      </c:valAx>
    </c:plotArea>
    <c:legend>
      <c:legendPos val="r"/>
      <c:layout/>
      <c:overlay val="0"/>
      <c:txPr>
        <a:bodyPr rot="0" spcFirstLastPara="0" vertOverflow="ellipsis" vert="horz" wrap="square" anchor="ctr" anchorCtr="1"/>
        <a:lstStyle/>
        <a:p>
          <a:pPr>
            <a:defRPr lang="en-US" sz="1800" b="0" i="0" u="none" strike="noStrike" kern="1200" baseline="0">
              <a:solidFill>
                <a:schemeClr val="tx1"/>
              </a:solidFill>
              <a:latin typeface="+mn-lt"/>
              <a:ea typeface="+mn-ea"/>
              <a:cs typeface="+mn-cs"/>
            </a:defRPr>
          </a:pPr>
        </a:p>
      </c:txPr>
    </c:legend>
    <c:plotVisOnly val="1"/>
    <c:dispBlanksAs val="gap"/>
    <c:showDLblsOverMax val="0"/>
  </c:chart>
  <c:txPr>
    <a:bodyPr/>
    <a:lstStyle/>
    <a:p>
      <a:pPr>
        <a:defRPr lang="en-US" sz="1800"/>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Hoja1!$B$1</c:f>
              <c:strCache>
                <c:ptCount val="1"/>
                <c:pt idx="0">
                  <c:v>T1</c:v>
                </c:pt>
              </c:strCache>
            </c:strRef>
          </c:tx>
          <c:invertIfNegative val="0"/>
          <c:dLbls>
            <c:delete val="1"/>
          </c:dLbls>
          <c:cat>
            <c:strRef>
              <c:f>Hoja1!$A$2</c:f>
              <c:strCache>
                <c:ptCount val="1"/>
                <c:pt idx="0">
                  <c:v>Índice de vigor</c:v>
                </c:pt>
              </c:strCache>
            </c:strRef>
          </c:cat>
          <c:val>
            <c:numRef>
              <c:f>Hoja1!$B$2</c:f>
              <c:numCache>
                <c:formatCode>General</c:formatCode>
                <c:ptCount val="1"/>
                <c:pt idx="0">
                  <c:v>100.08</c:v>
                </c:pt>
              </c:numCache>
            </c:numRef>
          </c:val>
        </c:ser>
        <c:ser>
          <c:idx val="1"/>
          <c:order val="1"/>
          <c:tx>
            <c:strRef>
              <c:f>Hoja1!$C$1</c:f>
              <c:strCache>
                <c:ptCount val="1"/>
                <c:pt idx="0">
                  <c:v>T2</c:v>
                </c:pt>
              </c:strCache>
            </c:strRef>
          </c:tx>
          <c:invertIfNegative val="0"/>
          <c:dLbls>
            <c:delete val="1"/>
          </c:dLbls>
          <c:cat>
            <c:strRef>
              <c:f>Hoja1!$A$2</c:f>
              <c:strCache>
                <c:ptCount val="1"/>
                <c:pt idx="0">
                  <c:v>Índice de vigor</c:v>
                </c:pt>
              </c:strCache>
            </c:strRef>
          </c:cat>
          <c:val>
            <c:numRef>
              <c:f>Hoja1!$C$2</c:f>
              <c:numCache>
                <c:formatCode>General</c:formatCode>
                <c:ptCount val="1"/>
                <c:pt idx="0">
                  <c:v>115.58</c:v>
                </c:pt>
              </c:numCache>
            </c:numRef>
          </c:val>
        </c:ser>
        <c:ser>
          <c:idx val="2"/>
          <c:order val="2"/>
          <c:tx>
            <c:strRef>
              <c:f>Hoja1!$D$1</c:f>
              <c:strCache>
                <c:ptCount val="1"/>
                <c:pt idx="0">
                  <c:v>T3</c:v>
                </c:pt>
              </c:strCache>
            </c:strRef>
          </c:tx>
          <c:invertIfNegative val="0"/>
          <c:dLbls>
            <c:delete val="1"/>
          </c:dLbls>
          <c:cat>
            <c:strRef>
              <c:f>Hoja1!$A$2</c:f>
              <c:strCache>
                <c:ptCount val="1"/>
                <c:pt idx="0">
                  <c:v>Índice de vigor</c:v>
                </c:pt>
              </c:strCache>
            </c:strRef>
          </c:cat>
          <c:val>
            <c:numRef>
              <c:f>Hoja1!$D$2</c:f>
              <c:numCache>
                <c:formatCode>General</c:formatCode>
                <c:ptCount val="1"/>
                <c:pt idx="0">
                  <c:v>93.62</c:v>
                </c:pt>
              </c:numCache>
            </c:numRef>
          </c:val>
        </c:ser>
        <c:ser>
          <c:idx val="3"/>
          <c:order val="3"/>
          <c:tx>
            <c:strRef>
              <c:f>Hoja1!$E$1</c:f>
              <c:strCache>
                <c:ptCount val="1"/>
                <c:pt idx="0">
                  <c:v>T4</c:v>
                </c:pt>
              </c:strCache>
            </c:strRef>
          </c:tx>
          <c:invertIfNegative val="0"/>
          <c:dLbls>
            <c:delete val="1"/>
          </c:dLbls>
          <c:cat>
            <c:strRef>
              <c:f>Hoja1!$A$2</c:f>
              <c:strCache>
                <c:ptCount val="1"/>
                <c:pt idx="0">
                  <c:v>Índice de vigor</c:v>
                </c:pt>
              </c:strCache>
            </c:strRef>
          </c:cat>
          <c:val>
            <c:numRef>
              <c:f>Hoja1!$E$2</c:f>
              <c:numCache>
                <c:formatCode>General</c:formatCode>
                <c:ptCount val="1"/>
                <c:pt idx="0">
                  <c:v>99.38</c:v>
                </c:pt>
              </c:numCache>
            </c:numRef>
          </c:val>
        </c:ser>
        <c:ser>
          <c:idx val="4"/>
          <c:order val="4"/>
          <c:tx>
            <c:strRef>
              <c:f>Hoja1!$F$1</c:f>
              <c:strCache>
                <c:ptCount val="1"/>
                <c:pt idx="0">
                  <c:v>T5</c:v>
                </c:pt>
              </c:strCache>
            </c:strRef>
          </c:tx>
          <c:invertIfNegative val="0"/>
          <c:dLbls>
            <c:delete val="1"/>
          </c:dLbls>
          <c:cat>
            <c:strRef>
              <c:f>Hoja1!$A$2</c:f>
              <c:strCache>
                <c:ptCount val="1"/>
                <c:pt idx="0">
                  <c:v>Índice de vigor</c:v>
                </c:pt>
              </c:strCache>
            </c:strRef>
          </c:cat>
          <c:val>
            <c:numRef>
              <c:f>Hoja1!$F$2</c:f>
              <c:numCache>
                <c:formatCode>General</c:formatCode>
                <c:ptCount val="1"/>
                <c:pt idx="0">
                  <c:v>114.04</c:v>
                </c:pt>
              </c:numCache>
            </c:numRef>
          </c:val>
        </c:ser>
        <c:ser>
          <c:idx val="5"/>
          <c:order val="5"/>
          <c:tx>
            <c:strRef>
              <c:f>Hoja1!$G$1</c:f>
              <c:strCache>
                <c:ptCount val="1"/>
                <c:pt idx="0">
                  <c:v>T6</c:v>
                </c:pt>
              </c:strCache>
            </c:strRef>
          </c:tx>
          <c:invertIfNegative val="0"/>
          <c:dLbls>
            <c:delete val="1"/>
          </c:dLbls>
          <c:cat>
            <c:strRef>
              <c:f>Hoja1!$A$2</c:f>
              <c:strCache>
                <c:ptCount val="1"/>
                <c:pt idx="0">
                  <c:v>Índice de vigor</c:v>
                </c:pt>
              </c:strCache>
            </c:strRef>
          </c:cat>
          <c:val>
            <c:numRef>
              <c:f>Hoja1!$G$2</c:f>
              <c:numCache>
                <c:formatCode>General</c:formatCode>
                <c:ptCount val="1"/>
                <c:pt idx="0">
                  <c:v>102.84</c:v>
                </c:pt>
              </c:numCache>
            </c:numRef>
          </c:val>
        </c:ser>
        <c:ser>
          <c:idx val="6"/>
          <c:order val="6"/>
          <c:tx>
            <c:strRef>
              <c:f>Hoja1!$H$1</c:f>
              <c:strCache>
                <c:ptCount val="1"/>
                <c:pt idx="0">
                  <c:v>T7</c:v>
                </c:pt>
              </c:strCache>
            </c:strRef>
          </c:tx>
          <c:invertIfNegative val="0"/>
          <c:dLbls>
            <c:delete val="1"/>
          </c:dLbls>
          <c:cat>
            <c:strRef>
              <c:f>Hoja1!$A$2</c:f>
              <c:strCache>
                <c:ptCount val="1"/>
                <c:pt idx="0">
                  <c:v>Índice de vigor</c:v>
                </c:pt>
              </c:strCache>
            </c:strRef>
          </c:cat>
          <c:val>
            <c:numRef>
              <c:f>Hoja1!$H$2</c:f>
              <c:numCache>
                <c:formatCode>General</c:formatCode>
                <c:ptCount val="1"/>
                <c:pt idx="0">
                  <c:v>115.5</c:v>
                </c:pt>
              </c:numCache>
            </c:numRef>
          </c:val>
        </c:ser>
        <c:ser>
          <c:idx val="7"/>
          <c:order val="7"/>
          <c:tx>
            <c:strRef>
              <c:f>Hoja1!$I$1</c:f>
              <c:strCache>
                <c:ptCount val="1"/>
                <c:pt idx="0">
                  <c:v>T8</c:v>
                </c:pt>
              </c:strCache>
            </c:strRef>
          </c:tx>
          <c:invertIfNegative val="0"/>
          <c:dLbls>
            <c:delete val="1"/>
          </c:dLbls>
          <c:cat>
            <c:strRef>
              <c:f>Hoja1!$A$2</c:f>
              <c:strCache>
                <c:ptCount val="1"/>
                <c:pt idx="0">
                  <c:v>Índice de vigor</c:v>
                </c:pt>
              </c:strCache>
            </c:strRef>
          </c:cat>
          <c:val>
            <c:numRef>
              <c:f>Hoja1!$I$2</c:f>
              <c:numCache>
                <c:formatCode>General</c:formatCode>
                <c:ptCount val="1"/>
                <c:pt idx="0">
                  <c:v>116.52</c:v>
                </c:pt>
              </c:numCache>
            </c:numRef>
          </c:val>
        </c:ser>
        <c:ser>
          <c:idx val="8"/>
          <c:order val="8"/>
          <c:tx>
            <c:strRef>
              <c:f>Hoja1!$J$1</c:f>
              <c:strCache>
                <c:ptCount val="1"/>
                <c:pt idx="0">
                  <c:v>T9</c:v>
                </c:pt>
              </c:strCache>
            </c:strRef>
          </c:tx>
          <c:invertIfNegative val="0"/>
          <c:dLbls>
            <c:delete val="1"/>
          </c:dLbls>
          <c:cat>
            <c:strRef>
              <c:f>Hoja1!$A$2</c:f>
              <c:strCache>
                <c:ptCount val="1"/>
                <c:pt idx="0">
                  <c:v>Índice de vigor</c:v>
                </c:pt>
              </c:strCache>
            </c:strRef>
          </c:cat>
          <c:val>
            <c:numRef>
              <c:f>Hoja1!$J$2</c:f>
              <c:numCache>
                <c:formatCode>General</c:formatCode>
                <c:ptCount val="1"/>
                <c:pt idx="0">
                  <c:v>112.18</c:v>
                </c:pt>
              </c:numCache>
            </c:numRef>
          </c:val>
        </c:ser>
        <c:ser>
          <c:idx val="9"/>
          <c:order val="9"/>
          <c:tx>
            <c:strRef>
              <c:f>Hoja1!$K$1</c:f>
              <c:strCache>
                <c:ptCount val="1"/>
                <c:pt idx="0">
                  <c:v>T10</c:v>
                </c:pt>
              </c:strCache>
            </c:strRef>
          </c:tx>
          <c:invertIfNegative val="0"/>
          <c:dLbls>
            <c:delete val="1"/>
          </c:dLbls>
          <c:cat>
            <c:strRef>
              <c:f>Hoja1!$A$2</c:f>
              <c:strCache>
                <c:ptCount val="1"/>
                <c:pt idx="0">
                  <c:v>Índice de vigor</c:v>
                </c:pt>
              </c:strCache>
            </c:strRef>
          </c:cat>
          <c:val>
            <c:numRef>
              <c:f>Hoja1!$K$2</c:f>
              <c:numCache>
                <c:formatCode>General</c:formatCode>
                <c:ptCount val="1"/>
                <c:pt idx="0">
                  <c:v>117.5</c:v>
                </c:pt>
              </c:numCache>
            </c:numRef>
          </c:val>
        </c:ser>
        <c:ser>
          <c:idx val="10"/>
          <c:order val="10"/>
          <c:tx>
            <c:strRef>
              <c:f>Hoja1!$L$1</c:f>
              <c:strCache>
                <c:ptCount val="1"/>
                <c:pt idx="0">
                  <c:v>T11</c:v>
                </c:pt>
              </c:strCache>
            </c:strRef>
          </c:tx>
          <c:invertIfNegative val="0"/>
          <c:dLbls>
            <c:delete val="1"/>
          </c:dLbls>
          <c:cat>
            <c:strRef>
              <c:f>Hoja1!$A$2</c:f>
              <c:strCache>
                <c:ptCount val="1"/>
                <c:pt idx="0">
                  <c:v>Índice de vigor</c:v>
                </c:pt>
              </c:strCache>
            </c:strRef>
          </c:cat>
          <c:val>
            <c:numRef>
              <c:f>Hoja1!$L$2</c:f>
              <c:numCache>
                <c:formatCode>General</c:formatCode>
                <c:ptCount val="1"/>
                <c:pt idx="0">
                  <c:v>105.18</c:v>
                </c:pt>
              </c:numCache>
            </c:numRef>
          </c:val>
        </c:ser>
        <c:ser>
          <c:idx val="11"/>
          <c:order val="11"/>
          <c:tx>
            <c:strRef>
              <c:f>Hoja1!$M$1</c:f>
              <c:strCache>
                <c:ptCount val="1"/>
                <c:pt idx="0">
                  <c:v>T12</c:v>
                </c:pt>
              </c:strCache>
            </c:strRef>
          </c:tx>
          <c:invertIfNegative val="0"/>
          <c:dLbls>
            <c:delete val="1"/>
          </c:dLbls>
          <c:cat>
            <c:strRef>
              <c:f>Hoja1!$A$2</c:f>
              <c:strCache>
                <c:ptCount val="1"/>
                <c:pt idx="0">
                  <c:v>Índice de vigor</c:v>
                </c:pt>
              </c:strCache>
            </c:strRef>
          </c:cat>
          <c:val>
            <c:numRef>
              <c:f>Hoja1!$M$2</c:f>
              <c:numCache>
                <c:formatCode>General</c:formatCode>
                <c:ptCount val="1"/>
                <c:pt idx="0">
                  <c:v>107.32</c:v>
                </c:pt>
              </c:numCache>
            </c:numRef>
          </c:val>
        </c:ser>
        <c:ser>
          <c:idx val="12"/>
          <c:order val="12"/>
          <c:tx>
            <c:strRef>
              <c:f>Hoja1!$N$1</c:f>
              <c:strCache>
                <c:ptCount val="1"/>
                <c:pt idx="0">
                  <c:v>T13</c:v>
                </c:pt>
              </c:strCache>
            </c:strRef>
          </c:tx>
          <c:invertIfNegative val="0"/>
          <c:dLbls>
            <c:delete val="1"/>
          </c:dLbls>
          <c:cat>
            <c:strRef>
              <c:f>Hoja1!$A$2</c:f>
              <c:strCache>
                <c:ptCount val="1"/>
                <c:pt idx="0">
                  <c:v>Índice de vigor</c:v>
                </c:pt>
              </c:strCache>
            </c:strRef>
          </c:cat>
          <c:val>
            <c:numRef>
              <c:f>Hoja1!$N$2</c:f>
              <c:numCache>
                <c:formatCode>General</c:formatCode>
                <c:ptCount val="1"/>
                <c:pt idx="0">
                  <c:v>108.3</c:v>
                </c:pt>
              </c:numCache>
            </c:numRef>
          </c:val>
        </c:ser>
        <c:dLbls>
          <c:showLegendKey val="0"/>
          <c:showVal val="0"/>
          <c:showCatName val="0"/>
          <c:showSerName val="0"/>
          <c:showPercent val="0"/>
          <c:showBubbleSize val="0"/>
        </c:dLbls>
        <c:gapWidth val="150"/>
        <c:axId val="37612160"/>
        <c:axId val="37613952"/>
      </c:barChart>
      <c:catAx>
        <c:axId val="37612160"/>
        <c:scaling>
          <c:orientation val="minMax"/>
        </c:scaling>
        <c:delete val="1"/>
        <c:axPos val="b"/>
        <c:numFmt formatCode="General" sourceLinked="0"/>
        <c:majorTickMark val="out"/>
        <c:minorTickMark val="none"/>
        <c:tickLblPos val="nextTo"/>
        <c:txPr>
          <a:bodyPr rot="-60000000" spcFirstLastPara="0" vertOverflow="ellipsis" vert="horz" wrap="square" anchor="ctr" anchorCtr="1"/>
          <a:lstStyle/>
          <a:p>
            <a:pPr>
              <a:defRPr lang="en-US" sz="1800" b="0" i="0" u="none" strike="noStrike" kern="1200" baseline="0">
                <a:solidFill>
                  <a:schemeClr val="tx1"/>
                </a:solidFill>
                <a:latin typeface="+mn-lt"/>
                <a:ea typeface="+mn-ea"/>
                <a:cs typeface="+mn-cs"/>
              </a:defRPr>
            </a:pPr>
          </a:p>
        </c:txPr>
        <c:crossAx val="37613952"/>
        <c:crosses val="autoZero"/>
        <c:auto val="1"/>
        <c:lblAlgn val="ctr"/>
        <c:lblOffset val="100"/>
        <c:noMultiLvlLbl val="0"/>
      </c:catAx>
      <c:valAx>
        <c:axId val="37613952"/>
        <c:scaling>
          <c:orientation val="minMax"/>
        </c:scaling>
        <c:delete val="0"/>
        <c:axPos val="l"/>
        <c:majorGridlines/>
        <c:numFmt formatCode="General" sourceLinked="1"/>
        <c:majorTickMark val="out"/>
        <c:minorTickMark val="none"/>
        <c:tickLblPos val="nextTo"/>
        <c:txPr>
          <a:bodyPr rot="-60000000" spcFirstLastPara="0" vertOverflow="ellipsis" vert="horz" wrap="square" anchor="ctr" anchorCtr="1"/>
          <a:lstStyle/>
          <a:p>
            <a:pPr>
              <a:defRPr lang="en-US" sz="1800" b="0" i="0" u="none" strike="noStrike" kern="1200" baseline="0">
                <a:solidFill>
                  <a:schemeClr val="tx1"/>
                </a:solidFill>
                <a:latin typeface="+mn-lt"/>
                <a:ea typeface="+mn-ea"/>
                <a:cs typeface="+mn-cs"/>
              </a:defRPr>
            </a:pPr>
          </a:p>
        </c:txPr>
        <c:crossAx val="37612160"/>
        <c:crosses val="autoZero"/>
        <c:crossBetween val="between"/>
      </c:valAx>
    </c:plotArea>
    <c:legend>
      <c:legendPos val="r"/>
      <c:layout/>
      <c:overlay val="0"/>
      <c:txPr>
        <a:bodyPr rot="0" spcFirstLastPara="0" vertOverflow="ellipsis" vert="horz" wrap="square" anchor="ctr" anchorCtr="1"/>
        <a:lstStyle/>
        <a:p>
          <a:pPr>
            <a:defRPr lang="en-US" sz="1800" b="0" i="0" u="none" strike="noStrike" kern="1200" baseline="0">
              <a:solidFill>
                <a:schemeClr val="tx1"/>
              </a:solidFill>
              <a:latin typeface="+mn-lt"/>
              <a:ea typeface="+mn-ea"/>
              <a:cs typeface="+mn-cs"/>
            </a:defRPr>
          </a:pPr>
        </a:p>
      </c:txPr>
    </c:legend>
    <c:plotVisOnly val="1"/>
    <c:dispBlanksAs val="gap"/>
    <c:showDLblsOverMax val="0"/>
  </c:chart>
  <c:txPr>
    <a:bodyPr/>
    <a:lstStyle/>
    <a:p>
      <a:pPr>
        <a:defRPr lang="en-US" sz="1800"/>
      </a:pPr>
    </a:p>
  </c:txPr>
  <c:externalData r:id="rId1">
    <c:autoUpdate val="0"/>
  </c:externalData>
</c:chartSpace>
</file>

<file path=ppt/comments/comment1.xml><?xml version="1.0" encoding="utf-8"?>
<p:cmLst xmlns:a="http://schemas.openxmlformats.org/drawingml/2006/main" xmlns:r="http://schemas.openxmlformats.org/officeDocument/2006/relationships" xmlns:p="http://schemas.openxmlformats.org/presentationml/2006/main">
  <p:cm authorId="1" dt="2022-01-27T17:30:26.808" idx="2">
    <p:pos x="3628" y="842"/>
    <p:text>Me parece que esta diapositiva se puede hacer más atractiva, haciendo un diagrama y poniendo, por ejemplo, Cantidad de Spirulina, Solvente de Extracción y Tiempo de maceración y ahí se ponen los datos, no crees?.</p:text>
  </p:cm>
</p:cmLst>
</file>

<file path=ppt/comments/comment2.xml><?xml version="1.0" encoding="utf-8"?>
<p:cmLst xmlns:a="http://schemas.openxmlformats.org/drawingml/2006/main" xmlns:r="http://schemas.openxmlformats.org/officeDocument/2006/relationships" xmlns:p="http://schemas.openxmlformats.org/presentationml/2006/main">
  <p:cm authorId="1" dt="2022-01-28T09:07:43.390" idx="3">
    <p:pos x="4639" y="275"/>
    <p:text>Sugiero eliminar esta diapositiva y solamente mostrar el porcentaje final de germinación y la masa de las radículas.</p:text>
  </p:cm>
</p:cmLst>
</file>

<file path=ppt/comments/comment3.xml><?xml version="1.0" encoding="utf-8"?>
<p:cmLst xmlns:a="http://schemas.openxmlformats.org/drawingml/2006/main" xmlns:r="http://schemas.openxmlformats.org/officeDocument/2006/relationships" xmlns:p="http://schemas.openxmlformats.org/presentationml/2006/main">
  <p:cm authorId="1" dt="2022-01-28T09:09:12.271" idx="4">
    <p:pos x="3616" y="265"/>
    <p:text>En esta diapositiva se debe buscar la forma de identificar los tratamientos que estimularon significativamente la masa seca de las radículas</p:text>
  </p:cm>
</p:cmLst>
</file>

<file path=ppt/comments/comment4.xml><?xml version="1.0" encoding="utf-8"?>
<p:cmLst xmlns:a="http://schemas.openxmlformats.org/drawingml/2006/main" xmlns:r="http://schemas.openxmlformats.org/officeDocument/2006/relationships" xmlns:p="http://schemas.openxmlformats.org/presentationml/2006/main">
  <p:cm authorId="1" dt="2022-01-28T10:33:57.134" idx="5">
    <p:pos x="5566" y="1218"/>
    <p:text>Yo creo que esto debe estar en concordancia con lo que vimos y nos llevó a montar el experimento que finalizaste recientemente y donde se utilizaron las dos relaciones 1:10 y 1:20. Me parece que podrías incluir los resultados del porcentaje de germinación y masa seca de las radiculas de este último experimento que se hizo con otro cultivar. Con estos resultados tenemos idea de que la relación 1:20 con 70% EtOH macerado durante 10 días, tiene actividad biológica y resulta la más económica.</p:text>
  </p:cm>
</p:cmLst>
</file>

<file path=ppt/comments/comment5.xml><?xml version="1.0" encoding="utf-8"?>
<p:cmLst xmlns:a="http://schemas.openxmlformats.org/drawingml/2006/main" xmlns:r="http://schemas.openxmlformats.org/officeDocument/2006/relationships" xmlns:p="http://schemas.openxmlformats.org/presentationml/2006/main">
  <p:cm authorId="1" dt="2022-01-28T10:50:56.835" idx="6">
    <p:pos x="5484" y="402"/>
    <p:text>Pienso que esto debe modificarse, porque hasta ahora no se han mencionado los métodos físicos y microbiológicos de extracción. Creo que hay que concluir que existen varios métodos de extracción y que la utilización de los mismos dependen de los componentes que se quieran extraer. Además, creo que hay que añadir una conclusión relacionada con que el extracto obtenido con  la relación 1:20 masa:volumen de solvente y la concentración de 70 % de EtOH con una maceración de 10 días resultó activa biológicamente.</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670BF12-42D0-44F1-AD96-90DE0167A5BD}" type="datetimeFigureOut">
              <a:rPr lang="es-ES" smtClean="0"/>
            </a:fld>
            <a:endParaRPr lang="es-ES"/>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AD37F0B-77CD-4231-9E26-49B321D0A486}" type="slidenum">
              <a:rPr lang="es-ES" smtClean="0"/>
            </a:fld>
            <a:endParaRPr lang="es-E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Diapositiva de título">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hasCustomPrompt="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7A847CFC-816F-41D0-AAC0-9BF4FEBC753E}" type="datetimeFigureOut">
              <a:rPr lang="es-ES" smtClean="0"/>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fld>
            <a:endParaRPr lang="es-ES"/>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s-ES" smtClean="0"/>
              <a:t>Haga clic para modificar el estilo de título del patrón</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hasCustomPrompt="1"/>
          </p:nvPr>
        </p:nvSpPr>
        <p:spPr>
          <a:xfrm>
            <a:off x="1905000" y="731519"/>
            <a:ext cx="6400800" cy="3474720"/>
          </a:xfrm>
        </p:spPr>
        <p:txBody>
          <a:bodyPr vert="eaVert"/>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n-US"/>
          </a:p>
        </p:txBody>
      </p:sp>
      <p:sp>
        <p:nvSpPr>
          <p:cNvPr id="4" name="Date Placeholder 3"/>
          <p:cNvSpPr>
            <a:spLocks noGrp="1"/>
          </p:cNvSpPr>
          <p:nvPr>
            <p:ph type="dt" sz="half" idx="10"/>
          </p:nvPr>
        </p:nvSpPr>
        <p:spPr/>
        <p:txBody>
          <a:bodyPr/>
          <a:lstStyle/>
          <a:p>
            <a:fld id="{7A847CFC-816F-41D0-AAC0-9BF4FEBC753E}" type="datetimeFigureOut">
              <a:rPr lang="es-ES" smtClean="0"/>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fld>
            <a:endParaRPr lang="es-E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s-ES" smtClean="0"/>
              <a:t>Haga clic para modificar el estilo de título del patrón</a:t>
            </a:r>
            <a:endParaRPr lang="en-US"/>
          </a:p>
        </p:txBody>
      </p:sp>
      <p:sp>
        <p:nvSpPr>
          <p:cNvPr id="3" name="Vertical Text Placeholder 2"/>
          <p:cNvSpPr>
            <a:spLocks noGrp="1"/>
          </p:cNvSpPr>
          <p:nvPr>
            <p:ph type="body" orient="vert" idx="1" hasCustomPrompt="1"/>
          </p:nvPr>
        </p:nvSpPr>
        <p:spPr>
          <a:xfrm>
            <a:off x="3324113" y="731519"/>
            <a:ext cx="4829287" cy="4894729"/>
          </a:xfrm>
        </p:spPr>
        <p:txBody>
          <a:bodyPr vert="eaVert"/>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n-US" dirty="0"/>
          </a:p>
        </p:txBody>
      </p:sp>
      <p:sp>
        <p:nvSpPr>
          <p:cNvPr id="4" name="Date Placeholder 3"/>
          <p:cNvSpPr>
            <a:spLocks noGrp="1"/>
          </p:cNvSpPr>
          <p:nvPr>
            <p:ph type="dt" sz="half" idx="10"/>
          </p:nvPr>
        </p:nvSpPr>
        <p:spPr/>
        <p:txBody>
          <a:bodyPr/>
          <a:lstStyle/>
          <a:p>
            <a:fld id="{7A847CFC-816F-41D0-AAC0-9BF4FEBC753E}" type="datetimeFigureOut">
              <a:rPr lang="es-ES" smtClean="0"/>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fld>
            <a:endParaRPr lang="es-E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A847CFC-816F-41D0-AAC0-9BF4FEBC753E}" type="datetimeFigureOut">
              <a:rPr lang="es-ES" smtClean="0"/>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fld>
            <a:endParaRPr lang="es-ES"/>
          </a:p>
        </p:txBody>
      </p:sp>
      <p:sp>
        <p:nvSpPr>
          <p:cNvPr id="8" name="Title 7"/>
          <p:cNvSpPr>
            <a:spLocks noGrp="1"/>
          </p:cNvSpPr>
          <p:nvPr>
            <p:ph type="title"/>
          </p:nvPr>
        </p:nvSpPr>
        <p:spPr/>
        <p:txBody>
          <a:bodyPr/>
          <a:lstStyle/>
          <a:p>
            <a:r>
              <a:rPr lang="es-ES" smtClean="0"/>
              <a:t>Haga clic para modificar el estilo de título del patrón</a:t>
            </a:r>
            <a:endParaRPr lang="en-US"/>
          </a:p>
        </p:txBody>
      </p:sp>
      <p:sp>
        <p:nvSpPr>
          <p:cNvPr id="10" name="Content Placeholder 9"/>
          <p:cNvSpPr>
            <a:spLocks noGrp="1"/>
          </p:cNvSpPr>
          <p:nvPr>
            <p:ph sz="quarter" idx="13" hasCustomPrompt="1"/>
          </p:nvPr>
        </p:nvSpPr>
        <p:spPr>
          <a:xfrm>
            <a:off x="1143000" y="731520"/>
            <a:ext cx="6400800" cy="3474720"/>
          </a:xfrm>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s-ES" smtClean="0"/>
              <a:t>Haga clic para modificar el estilo de título del patrón</a:t>
            </a:r>
            <a:endParaRPr lang="en-US" dirty="0"/>
          </a:p>
        </p:txBody>
      </p:sp>
      <p:sp>
        <p:nvSpPr>
          <p:cNvPr id="3" name="Text Placeholder 2"/>
          <p:cNvSpPr>
            <a:spLocks noGrp="1"/>
          </p:cNvSpPr>
          <p:nvPr>
            <p:ph type="body" idx="1" hasCustomPrompt="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endParaRPr lang="es-ES" smtClean="0"/>
          </a:p>
        </p:txBody>
      </p:sp>
      <p:sp>
        <p:nvSpPr>
          <p:cNvPr id="4" name="Date Placeholder 3"/>
          <p:cNvSpPr>
            <a:spLocks noGrp="1"/>
          </p:cNvSpPr>
          <p:nvPr>
            <p:ph type="dt" sz="half" idx="10"/>
          </p:nvPr>
        </p:nvSpPr>
        <p:spPr/>
        <p:txBody>
          <a:bodyPr/>
          <a:lstStyle/>
          <a:p>
            <a:fld id="{7A847CFC-816F-41D0-AAC0-9BF4FEBC753E}" type="datetimeFigureOut">
              <a:rPr lang="es-ES" smtClean="0"/>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fld>
            <a:endParaRPr lang="es-E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A847CFC-816F-41D0-AAC0-9BF4FEBC753E}" type="datetimeFigureOut">
              <a:rPr lang="es-ES" smtClean="0"/>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32FADFE-3B8F-471C-ABF0-DBC7717ECBBC}" type="slidenum">
              <a:rPr lang="es-ES" smtClean="0"/>
            </a:fld>
            <a:endParaRPr lang="es-ES"/>
          </a:p>
        </p:txBody>
      </p:sp>
      <p:sp>
        <p:nvSpPr>
          <p:cNvPr id="8" name="Title 7"/>
          <p:cNvSpPr>
            <a:spLocks noGrp="1"/>
          </p:cNvSpPr>
          <p:nvPr>
            <p:ph type="title"/>
          </p:nvPr>
        </p:nvSpPr>
        <p:spPr/>
        <p:txBody>
          <a:bodyPr/>
          <a:lstStyle/>
          <a:p>
            <a:r>
              <a:rPr lang="es-ES" smtClean="0"/>
              <a:t>Haga clic para modificar el estilo de título del patrón</a:t>
            </a:r>
            <a:endParaRPr lang="en-US"/>
          </a:p>
        </p:txBody>
      </p:sp>
      <p:sp>
        <p:nvSpPr>
          <p:cNvPr id="9" name="Content Placeholder 8"/>
          <p:cNvSpPr>
            <a:spLocks noGrp="1"/>
          </p:cNvSpPr>
          <p:nvPr>
            <p:ph sz="quarter" idx="13" hasCustomPrompt="1"/>
          </p:nvPr>
        </p:nvSpPr>
        <p:spPr>
          <a:xfrm>
            <a:off x="1142999" y="731519"/>
            <a:ext cx="3346704" cy="3474720"/>
          </a:xfrm>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n-US"/>
          </a:p>
        </p:txBody>
      </p:sp>
      <p:sp>
        <p:nvSpPr>
          <p:cNvPr id="11" name="Content Placeholder 10"/>
          <p:cNvSpPr>
            <a:spLocks noGrp="1"/>
          </p:cNvSpPr>
          <p:nvPr>
            <p:ph sz="quarter" idx="14" hasCustomPrompt="1"/>
          </p:nvPr>
        </p:nvSpPr>
        <p:spPr>
          <a:xfrm>
            <a:off x="4645152" y="731520"/>
            <a:ext cx="3346704" cy="3474720"/>
          </a:xfrm>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endParaRPr lang="es-ES" smtClean="0"/>
          </a:p>
        </p:txBody>
      </p:sp>
      <p:sp>
        <p:nvSpPr>
          <p:cNvPr id="4" name="Content Placeholder 3"/>
          <p:cNvSpPr>
            <a:spLocks noGrp="1"/>
          </p:cNvSpPr>
          <p:nvPr>
            <p:ph sz="half" idx="2" hasCustomPrompt="1"/>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n-US" dirty="0"/>
          </a:p>
        </p:txBody>
      </p:sp>
      <p:sp>
        <p:nvSpPr>
          <p:cNvPr id="5" name="Text Placeholder 4"/>
          <p:cNvSpPr>
            <a:spLocks noGrp="1"/>
          </p:cNvSpPr>
          <p:nvPr>
            <p:ph type="body" sz="quarter" idx="3" hasCustomPrompt="1"/>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None/>
            </a:pPr>
            <a:r>
              <a:rPr lang="es-ES" smtClean="0"/>
              <a:t>Haga clic para modificar el estilo de texto del patrón</a:t>
            </a:r>
            <a:endParaRPr lang="es-ES" smtClean="0"/>
          </a:p>
        </p:txBody>
      </p:sp>
      <p:sp>
        <p:nvSpPr>
          <p:cNvPr id="6" name="Content Placeholder 5"/>
          <p:cNvSpPr>
            <a:spLocks noGrp="1"/>
          </p:cNvSpPr>
          <p:nvPr>
            <p:ph sz="quarter" idx="4" hasCustomPrompt="1"/>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n-US" dirty="0"/>
          </a:p>
        </p:txBody>
      </p:sp>
      <p:sp>
        <p:nvSpPr>
          <p:cNvPr id="7" name="Date Placeholder 6"/>
          <p:cNvSpPr>
            <a:spLocks noGrp="1"/>
          </p:cNvSpPr>
          <p:nvPr>
            <p:ph type="dt" sz="half" idx="10"/>
          </p:nvPr>
        </p:nvSpPr>
        <p:spPr/>
        <p:txBody>
          <a:bodyPr/>
          <a:lstStyle/>
          <a:p>
            <a:fld id="{7A847CFC-816F-41D0-AAC0-9BF4FEBC753E}" type="datetimeFigureOut">
              <a:rPr lang="es-ES" smtClean="0"/>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132FADFE-3B8F-471C-ABF0-DBC7717ECBBC}" type="slidenum">
              <a:rPr lang="es-ES" smtClean="0"/>
            </a:fld>
            <a:endParaRPr lang="es-ES"/>
          </a:p>
        </p:txBody>
      </p:sp>
      <p:sp>
        <p:nvSpPr>
          <p:cNvPr id="10" name="Title 9"/>
          <p:cNvSpPr>
            <a:spLocks noGrp="1"/>
          </p:cNvSpPr>
          <p:nvPr>
            <p:ph type="title"/>
          </p:nvPr>
        </p:nvSpPr>
        <p:spPr/>
        <p:txBody>
          <a:bodyPr/>
          <a:lstStyle/>
          <a:p>
            <a:r>
              <a:rPr lang="es-ES" smtClean="0"/>
              <a:t>Haga clic para modificar el estilo de título del patrón</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7A847CFC-816F-41D0-AAC0-9BF4FEBC753E}" type="datetimeFigureOut">
              <a:rPr lang="es-ES" smtClean="0"/>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132FADFE-3B8F-471C-ABF0-DBC7717ECBBC}" type="slidenum">
              <a:rPr lang="es-ES" smtClean="0"/>
            </a:fld>
            <a:endParaRPr lang="es-E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847CFC-816F-41D0-AAC0-9BF4FEBC753E}" type="datetimeFigureOut">
              <a:rPr lang="es-ES" smtClean="0"/>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132FADFE-3B8F-471C-ABF0-DBC7717ECBBC}" type="slidenum">
              <a:rPr lang="es-ES" smtClean="0"/>
            </a:fld>
            <a:endParaRPr lang="es-E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s-ES" smtClean="0"/>
              <a:t>Haga clic para modificar el estilo de título del patrón</a:t>
            </a:r>
            <a:endParaRPr lang="en-US" dirty="0"/>
          </a:p>
        </p:txBody>
      </p:sp>
      <p:sp>
        <p:nvSpPr>
          <p:cNvPr id="3" name="Content Placeholder 2"/>
          <p:cNvSpPr>
            <a:spLocks noGrp="1"/>
          </p:cNvSpPr>
          <p:nvPr>
            <p:ph idx="1" hasCustomPrompt="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n-US" dirty="0"/>
          </a:p>
        </p:txBody>
      </p:sp>
      <p:sp>
        <p:nvSpPr>
          <p:cNvPr id="4" name="Text Placeholder 3"/>
          <p:cNvSpPr>
            <a:spLocks noGrp="1"/>
          </p:cNvSpPr>
          <p:nvPr>
            <p:ph type="body" sz="half" idx="2" hasCustomPrompt="1"/>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endParaRPr lang="es-ES" smtClean="0"/>
          </a:p>
        </p:txBody>
      </p:sp>
      <p:sp>
        <p:nvSpPr>
          <p:cNvPr id="5" name="Date Placeholder 4"/>
          <p:cNvSpPr>
            <a:spLocks noGrp="1"/>
          </p:cNvSpPr>
          <p:nvPr>
            <p:ph type="dt" sz="half" idx="10"/>
          </p:nvPr>
        </p:nvSpPr>
        <p:spPr/>
        <p:txBody>
          <a:bodyPr/>
          <a:lstStyle/>
          <a:p>
            <a:fld id="{7A847CFC-816F-41D0-AAC0-9BF4FEBC753E}" type="datetimeFigureOut">
              <a:rPr lang="es-ES" smtClean="0"/>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32FADFE-3B8F-471C-ABF0-DBC7717ECBBC}" type="slidenum">
              <a:rPr lang="es-ES" smtClean="0"/>
            </a:fld>
            <a:endParaRPr lang="es-E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Imagen con título">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hasCustomPrompt="1"/>
          </p:nvPr>
        </p:nvSpPr>
        <p:spPr>
          <a:xfrm>
            <a:off x="877887" y="1010486"/>
            <a:ext cx="3694114" cy="2163020"/>
          </a:xfrm>
        </p:spPr>
        <p:txBody>
          <a:bodyPr anchor="b"/>
          <a:lstStyle>
            <a:lvl1pPr marL="182880" indent="-182880">
              <a:buFont typeface="Georgia" panose="02040502050405020303"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endParaRPr lang="es-ES" smtClean="0"/>
          </a:p>
        </p:txBody>
      </p:sp>
      <p:sp>
        <p:nvSpPr>
          <p:cNvPr id="5" name="Date Placeholder 4"/>
          <p:cNvSpPr>
            <a:spLocks noGrp="1"/>
          </p:cNvSpPr>
          <p:nvPr>
            <p:ph type="dt" sz="half" idx="10"/>
          </p:nvPr>
        </p:nvSpPr>
        <p:spPr/>
        <p:txBody>
          <a:bodyPr/>
          <a:lstStyle/>
          <a:p>
            <a:fld id="{7A847CFC-816F-41D0-AAC0-9BF4FEBC753E}" type="datetimeFigureOut">
              <a:rPr lang="es-ES" smtClean="0"/>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32FADFE-3B8F-471C-ABF0-DBC7717ECBBC}" type="slidenum">
              <a:rPr lang="es-ES" smtClean="0"/>
            </a:fld>
            <a:endParaRPr lang="es-E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s-ES" smtClean="0"/>
              <a:t>Haga clic para modificar el estilo de título del patrón</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7A847CFC-816F-41D0-AAC0-9BF4FEBC753E}" type="datetimeFigureOut">
              <a:rPr lang="es-ES" smtClean="0"/>
            </a:fld>
            <a:endParaRPr lang="es-ES"/>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s-E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132FADFE-3B8F-471C-ABF0-DBC7717ECBBC}" type="slidenum">
              <a:rPr lang="es-ES" smtClean="0"/>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anose="02040502050405020303"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1600" kern="1200">
          <a:solidFill>
            <a:schemeClr val="tx1">
              <a:lumMod val="75000"/>
              <a:lumOff val="25000"/>
            </a:schemeClr>
          </a:solidFill>
          <a:latin typeface="+mn-lt"/>
          <a:ea typeface="+mn-ea"/>
          <a:cs typeface="+mn-cs"/>
        </a:defRPr>
      </a:lvl4pPr>
      <a:lvl5pPr marL="1390015"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1400" kern="1200">
          <a:solidFill>
            <a:schemeClr val="tx1">
              <a:lumMod val="75000"/>
              <a:lumOff val="25000"/>
            </a:schemeClr>
          </a:solidFill>
          <a:latin typeface="+mn-lt"/>
          <a:ea typeface="+mn-ea"/>
          <a:cs typeface="+mn-cs"/>
        </a:defRPr>
      </a:lvl5pPr>
      <a:lvl6pPr marL="1664335"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1400" kern="1200">
          <a:solidFill>
            <a:schemeClr val="tx1">
              <a:lumMod val="75000"/>
              <a:lumOff val="25000"/>
            </a:schemeClr>
          </a:solidFill>
          <a:latin typeface="+mn-lt"/>
          <a:ea typeface="+mn-ea"/>
          <a:cs typeface="+mn-cs"/>
        </a:defRPr>
      </a:lvl8pPr>
      <a:lvl9pPr marL="2587625" indent="-182880" algn="l" defTabSz="914400" rtl="0" eaLnBrk="1" latinLnBrk="0" hangingPunct="1">
        <a:spcBef>
          <a:spcPct val="20000"/>
        </a:spcBef>
        <a:spcAft>
          <a:spcPts val="300"/>
        </a:spcAft>
        <a:buClr>
          <a:schemeClr val="accent6">
            <a:lumMod val="75000"/>
          </a:schemeClr>
        </a:buClr>
        <a:buSzPct val="130000"/>
        <a:buFont typeface="Georgia" panose="02040502050405020303"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4" Type="http://schemas.openxmlformats.org/officeDocument/2006/relationships/comments" Target="../comments/comment2.xml"/><Relationship Id="rId3" Type="http://schemas.openxmlformats.org/officeDocument/2006/relationships/slideLayout" Target="../slideLayouts/slideLayout2.xml"/><Relationship Id="rId2" Type="http://schemas.openxmlformats.org/officeDocument/2006/relationships/chart" Target="../charts/chart2.xml"/><Relationship Id="rId1" Type="http://schemas.openxmlformats.org/officeDocument/2006/relationships/chart" Target="../charts/chart1.xml"/></Relationships>
</file>

<file path=ppt/slides/_rels/slide14.xml.rels><?xml version="1.0" encoding="UTF-8" standalone="yes"?>
<Relationships xmlns="http://schemas.openxmlformats.org/package/2006/relationships"><Relationship Id="rId2" Type="http://schemas.openxmlformats.org/officeDocument/2006/relationships/comments" Target="../comments/comment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hart" Target="../charts/chart4.xml"/><Relationship Id="rId1" Type="http://schemas.openxmlformats.org/officeDocument/2006/relationships/chart" Target="../charts/chart3.xml"/></Relationships>
</file>

<file path=ppt/slides/_rels/slide16.xml.rels><?xml version="1.0" encoding="UTF-8" standalone="yes"?>
<Relationships xmlns="http://schemas.openxmlformats.org/package/2006/relationships"><Relationship Id="rId2" Type="http://schemas.openxmlformats.org/officeDocument/2006/relationships/comments" Target="../comments/comment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omments" Target="../comments/comment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187624" y="1923797"/>
            <a:ext cx="6696744" cy="2554545"/>
          </a:xfrm>
          <a:prstGeom prst="rect">
            <a:avLst/>
          </a:prstGeom>
          <a:noFill/>
        </p:spPr>
        <p:txBody>
          <a:bodyPr wrap="square" rtlCol="0">
            <a:spAutoFit/>
          </a:bodyPr>
          <a:lstStyle/>
          <a:p>
            <a:pPr algn="ctr"/>
            <a:r>
              <a:rPr lang="es-ES" sz="4000" b="1" dirty="0">
                <a:latin typeface="Arial Black" panose="020B0A04020102020204" pitchFamily="34" charset="0"/>
              </a:rPr>
              <a:t>Métodos de obtención de extractos de algas y evaluación de su actividad biológica</a:t>
            </a:r>
            <a:endParaRPr lang="es-ES" sz="4000" dirty="0">
              <a:latin typeface="Arial Black" panose="020B0A04020102020204" pitchFamily="34" charset="0"/>
            </a:endParaRPr>
          </a:p>
        </p:txBody>
      </p:sp>
      <p:pic>
        <p:nvPicPr>
          <p:cNvPr id="1026" name="Picture 2"/>
          <p:cNvPicPr>
            <a:picLocks noChangeAspect="1" noChangeArrowheads="1"/>
          </p:cNvPicPr>
          <p:nvPr/>
        </p:nvPicPr>
        <p:blipFill rotWithShape="1">
          <a:blip r:embed="rId1">
            <a:extLst>
              <a:ext uri="{28A0092B-C50C-407E-A947-70E740481C1C}">
                <a14:useLocalDpi xmlns:a14="http://schemas.microsoft.com/office/drawing/2010/main" val="0"/>
              </a:ext>
            </a:extLst>
          </a:blip>
          <a:srcRect l="24347" t="55038" r="53494" b="20895"/>
          <a:stretch>
            <a:fillRect/>
          </a:stretch>
        </p:blipFill>
        <p:spPr bwMode="auto">
          <a:xfrm>
            <a:off x="251520" y="5341007"/>
            <a:ext cx="1800200" cy="1301967"/>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5302" t="54244" r="66231" b="22878"/>
          <a:stretch>
            <a:fillRect/>
          </a:stretch>
        </p:blipFill>
        <p:spPr bwMode="auto">
          <a:xfrm>
            <a:off x="7137242" y="5341007"/>
            <a:ext cx="1831658" cy="13019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2006" t="48305" r="72248" b="28344"/>
          <a:stretch>
            <a:fillRect/>
          </a:stretch>
        </p:blipFill>
        <p:spPr bwMode="auto">
          <a:xfrm>
            <a:off x="7137242" y="188640"/>
            <a:ext cx="1831658" cy="150479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l="46505" t="33209" r="25071" b="47948"/>
          <a:stretch>
            <a:fillRect/>
          </a:stretch>
        </p:blipFill>
        <p:spPr bwMode="auto">
          <a:xfrm>
            <a:off x="251520" y="188640"/>
            <a:ext cx="1800200" cy="137842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07504" y="3429000"/>
            <a:ext cx="5040560" cy="1477328"/>
          </a:xfrm>
          <a:prstGeom prst="rect">
            <a:avLst/>
          </a:prstGeom>
          <a:noFill/>
        </p:spPr>
        <p:txBody>
          <a:bodyPr wrap="square" rtlCol="0">
            <a:spAutoFit/>
          </a:bodyPr>
          <a:lstStyle/>
          <a:p>
            <a:pPr marL="285750" indent="-285750">
              <a:buFont typeface="Arial" panose="020B0604020202020204" pitchFamily="34" charset="0"/>
              <a:buChar char="•"/>
            </a:pPr>
            <a:r>
              <a:rPr lang="x-none" dirty="0" smtClean="0"/>
              <a:t>10 g de polvo en EtOH 90% durante 21 días</a:t>
            </a:r>
            <a:endParaRPr lang="x-none" dirty="0" smtClean="0"/>
          </a:p>
          <a:p>
            <a:pPr marL="285750" indent="-285750">
              <a:buFont typeface="Arial" panose="020B0604020202020204" pitchFamily="34" charset="0"/>
              <a:buChar char="•"/>
            </a:pPr>
            <a:r>
              <a:rPr lang="x-none" dirty="0"/>
              <a:t>10 g de polvo en EtOH 90% durante </a:t>
            </a:r>
            <a:r>
              <a:rPr lang="x-none" dirty="0" smtClean="0"/>
              <a:t>10 </a:t>
            </a:r>
            <a:r>
              <a:rPr lang="x-none" dirty="0"/>
              <a:t>días</a:t>
            </a:r>
            <a:endParaRPr lang="es-ES" dirty="0"/>
          </a:p>
          <a:p>
            <a:pPr marL="285750" indent="-285750">
              <a:buFont typeface="Arial" panose="020B0604020202020204" pitchFamily="34" charset="0"/>
              <a:buChar char="•"/>
            </a:pPr>
            <a:r>
              <a:rPr lang="x-none" dirty="0"/>
              <a:t>10 g de polvo en EtOH </a:t>
            </a:r>
            <a:r>
              <a:rPr lang="x-none" dirty="0" smtClean="0"/>
              <a:t>70</a:t>
            </a:r>
            <a:r>
              <a:rPr lang="x-none" dirty="0"/>
              <a:t>% durante 21 días</a:t>
            </a:r>
            <a:endParaRPr lang="es-ES" dirty="0"/>
          </a:p>
          <a:p>
            <a:pPr marL="285750" indent="-285750">
              <a:buFont typeface="Arial" panose="020B0604020202020204" pitchFamily="34" charset="0"/>
              <a:buChar char="•"/>
            </a:pPr>
            <a:r>
              <a:rPr lang="x-none" dirty="0"/>
              <a:t>10 g de polvo en EtOH </a:t>
            </a:r>
            <a:r>
              <a:rPr lang="x-none" dirty="0" smtClean="0"/>
              <a:t>70</a:t>
            </a:r>
            <a:r>
              <a:rPr lang="x-none" dirty="0"/>
              <a:t>% durante </a:t>
            </a:r>
            <a:r>
              <a:rPr lang="x-none" dirty="0" smtClean="0"/>
              <a:t>10 </a:t>
            </a:r>
            <a:r>
              <a:rPr lang="x-none" dirty="0"/>
              <a:t>días</a:t>
            </a:r>
            <a:endParaRPr lang="es-ES" dirty="0"/>
          </a:p>
          <a:p>
            <a:endParaRPr lang="es-ES" dirty="0"/>
          </a:p>
        </p:txBody>
      </p:sp>
      <p:sp>
        <p:nvSpPr>
          <p:cNvPr id="3" name="2 CuadroTexto"/>
          <p:cNvSpPr txBox="1"/>
          <p:nvPr/>
        </p:nvSpPr>
        <p:spPr>
          <a:xfrm>
            <a:off x="3779912" y="1591632"/>
            <a:ext cx="5040560" cy="1476375"/>
          </a:xfrm>
          <a:prstGeom prst="rect">
            <a:avLst/>
          </a:prstGeom>
          <a:noFill/>
        </p:spPr>
        <p:txBody>
          <a:bodyPr wrap="square" rtlCol="0">
            <a:spAutoFit/>
          </a:bodyPr>
          <a:lstStyle/>
          <a:p>
            <a:pPr marL="285750" indent="-285750">
              <a:buFont typeface="Arial" panose="020B0604020202020204" pitchFamily="34" charset="0"/>
              <a:buChar char="•"/>
            </a:pPr>
            <a:r>
              <a:rPr lang="x-none" dirty="0"/>
              <a:t>5</a:t>
            </a:r>
            <a:r>
              <a:rPr lang="x-none" dirty="0" smtClean="0"/>
              <a:t> g de polvo en EtOH 90% durante 21 días</a:t>
            </a:r>
            <a:endParaRPr lang="x-none" dirty="0" smtClean="0"/>
          </a:p>
          <a:p>
            <a:pPr marL="285750" indent="-285750">
              <a:buFont typeface="Arial" panose="020B0604020202020204" pitchFamily="34" charset="0"/>
              <a:buChar char="•"/>
            </a:pPr>
            <a:r>
              <a:rPr lang="x-none" dirty="0"/>
              <a:t>5</a:t>
            </a:r>
            <a:r>
              <a:rPr lang="x-none" dirty="0" smtClean="0"/>
              <a:t> </a:t>
            </a:r>
            <a:r>
              <a:rPr lang="x-none" dirty="0"/>
              <a:t>g de polvo en EtOH 90% durante </a:t>
            </a:r>
            <a:r>
              <a:rPr lang="x-none" dirty="0" smtClean="0"/>
              <a:t>10 </a:t>
            </a:r>
            <a:r>
              <a:rPr lang="x-none" dirty="0"/>
              <a:t>días</a:t>
            </a:r>
            <a:endParaRPr lang="es-ES" dirty="0"/>
          </a:p>
          <a:p>
            <a:pPr marL="285750" indent="-285750">
              <a:buFont typeface="Arial" panose="020B0604020202020204" pitchFamily="34" charset="0"/>
              <a:buChar char="•"/>
            </a:pPr>
            <a:r>
              <a:rPr lang="x-none" dirty="0"/>
              <a:t>5</a:t>
            </a:r>
            <a:r>
              <a:rPr lang="x-none" dirty="0" smtClean="0"/>
              <a:t> </a:t>
            </a:r>
            <a:r>
              <a:rPr lang="x-none" dirty="0"/>
              <a:t>g de polvo en EtOH </a:t>
            </a:r>
            <a:r>
              <a:rPr lang="x-none" dirty="0" smtClean="0"/>
              <a:t>70</a:t>
            </a:r>
            <a:r>
              <a:rPr lang="x-none" dirty="0"/>
              <a:t>% durante 21 días</a:t>
            </a:r>
            <a:endParaRPr lang="es-ES" dirty="0"/>
          </a:p>
          <a:p>
            <a:pPr marL="285750" indent="-285750">
              <a:buFont typeface="Arial" panose="020B0604020202020204" pitchFamily="34" charset="0"/>
              <a:buChar char="•"/>
            </a:pPr>
            <a:r>
              <a:rPr lang="x-none" dirty="0"/>
              <a:t>5</a:t>
            </a:r>
            <a:r>
              <a:rPr lang="x-none" dirty="0" smtClean="0"/>
              <a:t> </a:t>
            </a:r>
            <a:r>
              <a:rPr lang="x-none" dirty="0"/>
              <a:t>g de polvo en </a:t>
            </a:r>
            <a:r>
              <a:rPr lang="es-ES" altLang="x-none" dirty="0"/>
              <a:t>on</a:t>
            </a:r>
            <a:r>
              <a:rPr lang="x-none" dirty="0"/>
              <a:t>EtOH </a:t>
            </a:r>
            <a:r>
              <a:rPr lang="x-none" dirty="0" smtClean="0"/>
              <a:t>70</a:t>
            </a:r>
            <a:r>
              <a:rPr lang="x-none" dirty="0"/>
              <a:t>% durante </a:t>
            </a:r>
            <a:r>
              <a:rPr lang="x-none" dirty="0" smtClean="0"/>
              <a:t>10 </a:t>
            </a:r>
            <a:r>
              <a:rPr lang="x-none" dirty="0"/>
              <a:t>días</a:t>
            </a:r>
            <a:endParaRPr lang="es-ES" dirty="0"/>
          </a:p>
          <a:p>
            <a:endParaRPr lang="es-ES" dirty="0"/>
          </a:p>
        </p:txBody>
      </p:sp>
      <p:sp>
        <p:nvSpPr>
          <p:cNvPr id="4" name="3 CuadroTexto"/>
          <p:cNvSpPr txBox="1"/>
          <p:nvPr/>
        </p:nvSpPr>
        <p:spPr>
          <a:xfrm>
            <a:off x="1043608" y="620688"/>
            <a:ext cx="6408712" cy="584775"/>
          </a:xfrm>
          <a:prstGeom prst="rect">
            <a:avLst/>
          </a:prstGeom>
          <a:noFill/>
        </p:spPr>
        <p:txBody>
          <a:bodyPr wrap="square" rtlCol="0">
            <a:spAutoFit/>
          </a:bodyPr>
          <a:lstStyle/>
          <a:p>
            <a:pPr algn="ctr"/>
            <a:r>
              <a:rPr lang="x-none" sz="3200" dirty="0" smtClean="0">
                <a:latin typeface="Arial Black" panose="020B0A04020102020204" pitchFamily="34" charset="0"/>
                <a:cs typeface="Arial" panose="020B0604020202020204" pitchFamily="34" charset="0"/>
              </a:rPr>
              <a:t>Extractos utilizados</a:t>
            </a:r>
            <a:endParaRPr lang="es-ES" sz="3200" dirty="0">
              <a:latin typeface="Arial Black" panose="020B0A04020102020204" pitchFamily="34" charset="0"/>
              <a:cs typeface="Arial" panose="020B0604020202020204" pitchFamily="34" charset="0"/>
            </a:endParaRPr>
          </a:p>
        </p:txBody>
      </p:sp>
      <p:pic>
        <p:nvPicPr>
          <p:cNvPr id="5" name="Picture 2"/>
          <p:cNvPicPr>
            <a:picLocks noChangeAspect="1" noChangeArrowheads="1"/>
          </p:cNvPicPr>
          <p:nvPr/>
        </p:nvPicPr>
        <p:blipFill rotWithShape="1">
          <a:blip r:embed="rId1">
            <a:extLst>
              <a:ext uri="{28A0092B-C50C-407E-A947-70E740481C1C}">
                <a14:useLocalDpi xmlns:a14="http://schemas.microsoft.com/office/drawing/2010/main" val="0"/>
              </a:ext>
            </a:extLst>
          </a:blip>
          <a:srcRect l="24347" t="55038" r="53494" b="20895"/>
          <a:stretch>
            <a:fillRect/>
          </a:stretch>
        </p:blipFill>
        <p:spPr bwMode="auto">
          <a:xfrm>
            <a:off x="6156176" y="4581128"/>
            <a:ext cx="2196244" cy="18060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12202" y="980728"/>
            <a:ext cx="8352928" cy="5493812"/>
          </a:xfrm>
          <a:prstGeom prst="rect">
            <a:avLst/>
          </a:prstGeom>
        </p:spPr>
        <p:txBody>
          <a:bodyPr wrap="square">
            <a:spAutoFit/>
          </a:bodyPr>
          <a:lstStyle/>
          <a:p>
            <a:pPr marL="342900" indent="-342900">
              <a:lnSpc>
                <a:spcPct val="150000"/>
              </a:lnSpc>
              <a:buAutoNum type="arabicPeriod"/>
            </a:pPr>
            <a:r>
              <a:rPr lang="es-ES" b="1" dirty="0" smtClean="0">
                <a:solidFill>
                  <a:schemeClr val="dk1"/>
                </a:solidFill>
                <a:latin typeface="Arial" panose="020B0604020202020204" pitchFamily="34" charset="0"/>
                <a:cs typeface="Arial" panose="020B0604020202020204" pitchFamily="34" charset="0"/>
              </a:rPr>
              <a:t>Agua </a:t>
            </a:r>
            <a:r>
              <a:rPr lang="es-ES" b="1" dirty="0">
                <a:solidFill>
                  <a:schemeClr val="dk1"/>
                </a:solidFill>
                <a:latin typeface="Arial" panose="020B0604020202020204" pitchFamily="34" charset="0"/>
                <a:cs typeface="Arial" panose="020B0604020202020204" pitchFamily="34" charset="0"/>
              </a:rPr>
              <a:t>destilada (Control) </a:t>
            </a:r>
            <a:endParaRPr lang="es-ES" b="1" dirty="0" smtClean="0">
              <a:solidFill>
                <a:schemeClr val="dk1"/>
              </a:solidFill>
              <a:latin typeface="Arial" panose="020B0604020202020204" pitchFamily="34" charset="0"/>
              <a:cs typeface="Arial" panose="020B0604020202020204" pitchFamily="34" charset="0"/>
            </a:endParaRPr>
          </a:p>
          <a:p>
            <a:pPr marL="342900" indent="-342900">
              <a:lnSpc>
                <a:spcPct val="150000"/>
              </a:lnSpc>
              <a:buAutoNum type="arabicPeriod"/>
            </a:pPr>
            <a:r>
              <a:rPr lang="es-ES" b="1" dirty="0" smtClean="0">
                <a:solidFill>
                  <a:schemeClr val="dk1"/>
                </a:solidFill>
                <a:latin typeface="Arial" panose="020B0604020202020204" pitchFamily="34" charset="0"/>
                <a:cs typeface="Arial" panose="020B0604020202020204" pitchFamily="34" charset="0"/>
              </a:rPr>
              <a:t>Solución </a:t>
            </a:r>
            <a:r>
              <a:rPr lang="es-ES" b="1" dirty="0">
                <a:solidFill>
                  <a:schemeClr val="dk1"/>
                </a:solidFill>
                <a:latin typeface="Arial" panose="020B0604020202020204" pitchFamily="34" charset="0"/>
                <a:cs typeface="Arial" panose="020B0604020202020204" pitchFamily="34" charset="0"/>
              </a:rPr>
              <a:t>de 1 µL mL</a:t>
            </a:r>
            <a:r>
              <a:rPr lang="es-ES" b="1" baseline="30000" dirty="0">
                <a:solidFill>
                  <a:schemeClr val="dk1"/>
                </a:solidFill>
                <a:latin typeface="Arial" panose="020B0604020202020204" pitchFamily="34" charset="0"/>
                <a:cs typeface="Arial" panose="020B0604020202020204" pitchFamily="34" charset="0"/>
              </a:rPr>
              <a:t>-1</a:t>
            </a:r>
            <a:r>
              <a:rPr lang="es-ES" b="1" dirty="0">
                <a:solidFill>
                  <a:schemeClr val="dk1"/>
                </a:solidFill>
                <a:latin typeface="Arial" panose="020B0604020202020204" pitchFamily="34" charset="0"/>
                <a:cs typeface="Arial" panose="020B0604020202020204" pitchFamily="34" charset="0"/>
              </a:rPr>
              <a:t> de extracto alcohólico 90 % (21 días) </a:t>
            </a:r>
            <a:endParaRPr lang="es-ES" b="1" dirty="0" smtClean="0">
              <a:solidFill>
                <a:schemeClr val="dk1"/>
              </a:solidFill>
              <a:latin typeface="Arial" panose="020B0604020202020204" pitchFamily="34" charset="0"/>
              <a:cs typeface="Arial" panose="020B0604020202020204" pitchFamily="34" charset="0"/>
            </a:endParaRPr>
          </a:p>
          <a:p>
            <a:pPr marL="342900" indent="-342900">
              <a:lnSpc>
                <a:spcPct val="150000"/>
              </a:lnSpc>
              <a:buAutoNum type="arabicPeriod"/>
            </a:pPr>
            <a:r>
              <a:rPr lang="es-ES" b="1" dirty="0" smtClean="0">
                <a:solidFill>
                  <a:schemeClr val="dk1"/>
                </a:solidFill>
                <a:latin typeface="Arial" panose="020B0604020202020204" pitchFamily="34" charset="0"/>
                <a:cs typeface="Arial" panose="020B0604020202020204" pitchFamily="34" charset="0"/>
              </a:rPr>
              <a:t>Solución </a:t>
            </a:r>
            <a:r>
              <a:rPr lang="es-ES" b="1" dirty="0">
                <a:solidFill>
                  <a:schemeClr val="dk1"/>
                </a:solidFill>
                <a:latin typeface="Arial" panose="020B0604020202020204" pitchFamily="34" charset="0"/>
                <a:cs typeface="Arial" panose="020B0604020202020204" pitchFamily="34" charset="0"/>
              </a:rPr>
              <a:t>de 0,5 µL mL</a:t>
            </a:r>
            <a:r>
              <a:rPr lang="es-ES" b="1" baseline="30000" dirty="0">
                <a:solidFill>
                  <a:schemeClr val="dk1"/>
                </a:solidFill>
                <a:latin typeface="Arial" panose="020B0604020202020204" pitchFamily="34" charset="0"/>
                <a:cs typeface="Arial" panose="020B0604020202020204" pitchFamily="34" charset="0"/>
              </a:rPr>
              <a:t>-1</a:t>
            </a:r>
            <a:r>
              <a:rPr lang="es-ES" b="1" dirty="0">
                <a:solidFill>
                  <a:schemeClr val="dk1"/>
                </a:solidFill>
                <a:latin typeface="Arial" panose="020B0604020202020204" pitchFamily="34" charset="0"/>
                <a:cs typeface="Arial" panose="020B0604020202020204" pitchFamily="34" charset="0"/>
              </a:rPr>
              <a:t> de extracto alcohólico 90 % (21 días) </a:t>
            </a:r>
            <a:endParaRPr lang="es-ES" b="1" dirty="0">
              <a:solidFill>
                <a:schemeClr val="dk1"/>
              </a:solidFill>
              <a:latin typeface="Arial" panose="020B0604020202020204" pitchFamily="34" charset="0"/>
              <a:cs typeface="Arial" panose="020B0604020202020204" pitchFamily="34" charset="0"/>
            </a:endParaRPr>
          </a:p>
          <a:p>
            <a:pPr>
              <a:lnSpc>
                <a:spcPct val="150000"/>
              </a:lnSpc>
            </a:pPr>
            <a:r>
              <a:rPr lang="es-ES" b="1" dirty="0">
                <a:solidFill>
                  <a:schemeClr val="dk1"/>
                </a:solidFill>
                <a:latin typeface="Arial" panose="020B0604020202020204" pitchFamily="34" charset="0"/>
                <a:cs typeface="Arial" panose="020B0604020202020204" pitchFamily="34" charset="0"/>
              </a:rPr>
              <a:t>4</a:t>
            </a:r>
            <a:r>
              <a:rPr lang="es-ES" b="1" dirty="0" smtClean="0">
                <a:solidFill>
                  <a:schemeClr val="dk1"/>
                </a:solidFill>
                <a:latin typeface="Arial" panose="020B0604020202020204" pitchFamily="34" charset="0"/>
                <a:cs typeface="Arial" panose="020B0604020202020204" pitchFamily="34" charset="0"/>
              </a:rPr>
              <a:t>. Solución </a:t>
            </a:r>
            <a:r>
              <a:rPr lang="es-ES" b="1" dirty="0">
                <a:solidFill>
                  <a:schemeClr val="dk1"/>
                </a:solidFill>
                <a:latin typeface="Arial" panose="020B0604020202020204" pitchFamily="34" charset="0"/>
                <a:cs typeface="Arial" panose="020B0604020202020204" pitchFamily="34" charset="0"/>
              </a:rPr>
              <a:t>de 0,1 µL mL</a:t>
            </a:r>
            <a:r>
              <a:rPr lang="es-ES" b="1" baseline="30000" dirty="0">
                <a:solidFill>
                  <a:schemeClr val="dk1"/>
                </a:solidFill>
                <a:latin typeface="Arial" panose="020B0604020202020204" pitchFamily="34" charset="0"/>
                <a:cs typeface="Arial" panose="020B0604020202020204" pitchFamily="34" charset="0"/>
              </a:rPr>
              <a:t>-1</a:t>
            </a:r>
            <a:r>
              <a:rPr lang="es-ES" b="1" dirty="0">
                <a:solidFill>
                  <a:schemeClr val="dk1"/>
                </a:solidFill>
                <a:latin typeface="Arial" panose="020B0604020202020204" pitchFamily="34" charset="0"/>
                <a:cs typeface="Arial" panose="020B0604020202020204" pitchFamily="34" charset="0"/>
              </a:rPr>
              <a:t> de extracto alcohólico 90 % (21 </a:t>
            </a:r>
            <a:r>
              <a:rPr lang="es-ES" b="1" dirty="0" smtClean="0">
                <a:solidFill>
                  <a:schemeClr val="dk1"/>
                </a:solidFill>
                <a:latin typeface="Arial" panose="020B0604020202020204" pitchFamily="34" charset="0"/>
                <a:cs typeface="Arial" panose="020B0604020202020204" pitchFamily="34" charset="0"/>
              </a:rPr>
              <a:t>días) </a:t>
            </a:r>
            <a:endParaRPr lang="es-ES" b="1" dirty="0" smtClean="0">
              <a:solidFill>
                <a:schemeClr val="dk1"/>
              </a:solidFill>
              <a:latin typeface="Arial" panose="020B0604020202020204" pitchFamily="34" charset="0"/>
              <a:cs typeface="Arial" panose="020B0604020202020204" pitchFamily="34" charset="0"/>
            </a:endParaRPr>
          </a:p>
          <a:p>
            <a:pPr>
              <a:lnSpc>
                <a:spcPct val="150000"/>
              </a:lnSpc>
            </a:pPr>
            <a:r>
              <a:rPr lang="es-ES" b="1" dirty="0">
                <a:solidFill>
                  <a:schemeClr val="dk1"/>
                </a:solidFill>
                <a:latin typeface="Arial" panose="020B0604020202020204" pitchFamily="34" charset="0"/>
                <a:cs typeface="Arial" panose="020B0604020202020204" pitchFamily="34" charset="0"/>
              </a:rPr>
              <a:t>5</a:t>
            </a:r>
            <a:r>
              <a:rPr lang="es-ES" b="1" dirty="0" smtClean="0">
                <a:solidFill>
                  <a:schemeClr val="dk1"/>
                </a:solidFill>
                <a:latin typeface="Arial" panose="020B0604020202020204" pitchFamily="34" charset="0"/>
                <a:cs typeface="Arial" panose="020B0604020202020204" pitchFamily="34" charset="0"/>
              </a:rPr>
              <a:t>. Solución de 1 µL mL</a:t>
            </a:r>
            <a:r>
              <a:rPr lang="es-ES" b="1" baseline="30000" dirty="0" smtClean="0">
                <a:solidFill>
                  <a:schemeClr val="dk1"/>
                </a:solidFill>
                <a:latin typeface="Arial" panose="020B0604020202020204" pitchFamily="34" charset="0"/>
                <a:cs typeface="Arial" panose="020B0604020202020204" pitchFamily="34" charset="0"/>
              </a:rPr>
              <a:t>-1</a:t>
            </a:r>
            <a:r>
              <a:rPr lang="es-ES" b="1" dirty="0" smtClean="0">
                <a:solidFill>
                  <a:schemeClr val="dk1"/>
                </a:solidFill>
                <a:latin typeface="Arial" panose="020B0604020202020204" pitchFamily="34" charset="0"/>
                <a:cs typeface="Arial" panose="020B0604020202020204" pitchFamily="34" charset="0"/>
              </a:rPr>
              <a:t> de extracto alcohólico 90 % (10 días) </a:t>
            </a:r>
            <a:endParaRPr lang="es-ES" b="1" dirty="0" smtClean="0">
              <a:solidFill>
                <a:schemeClr val="dk1"/>
              </a:solidFill>
              <a:latin typeface="Arial" panose="020B0604020202020204" pitchFamily="34" charset="0"/>
              <a:cs typeface="Arial" panose="020B0604020202020204" pitchFamily="34" charset="0"/>
            </a:endParaRPr>
          </a:p>
          <a:p>
            <a:pPr>
              <a:lnSpc>
                <a:spcPct val="150000"/>
              </a:lnSpc>
            </a:pPr>
            <a:r>
              <a:rPr lang="es-ES" b="1" dirty="0">
                <a:solidFill>
                  <a:schemeClr val="dk1"/>
                </a:solidFill>
                <a:latin typeface="Arial" panose="020B0604020202020204" pitchFamily="34" charset="0"/>
                <a:cs typeface="Arial" panose="020B0604020202020204" pitchFamily="34" charset="0"/>
              </a:rPr>
              <a:t>6</a:t>
            </a:r>
            <a:r>
              <a:rPr lang="es-ES" b="1" dirty="0" smtClean="0">
                <a:solidFill>
                  <a:schemeClr val="dk1"/>
                </a:solidFill>
                <a:latin typeface="Arial" panose="020B0604020202020204" pitchFamily="34" charset="0"/>
                <a:cs typeface="Arial" panose="020B0604020202020204" pitchFamily="34" charset="0"/>
              </a:rPr>
              <a:t>. Solución </a:t>
            </a:r>
            <a:r>
              <a:rPr lang="es-ES" b="1" dirty="0">
                <a:solidFill>
                  <a:schemeClr val="dk1"/>
                </a:solidFill>
                <a:latin typeface="Arial" panose="020B0604020202020204" pitchFamily="34" charset="0"/>
                <a:cs typeface="Arial" panose="020B0604020202020204" pitchFamily="34" charset="0"/>
              </a:rPr>
              <a:t>de 0,5 µL mL</a:t>
            </a:r>
            <a:r>
              <a:rPr lang="es-ES" b="1" baseline="30000" dirty="0">
                <a:solidFill>
                  <a:schemeClr val="dk1"/>
                </a:solidFill>
                <a:latin typeface="Arial" panose="020B0604020202020204" pitchFamily="34" charset="0"/>
                <a:cs typeface="Arial" panose="020B0604020202020204" pitchFamily="34" charset="0"/>
              </a:rPr>
              <a:t>-1</a:t>
            </a:r>
            <a:r>
              <a:rPr lang="es-ES" b="1" dirty="0">
                <a:solidFill>
                  <a:schemeClr val="dk1"/>
                </a:solidFill>
                <a:latin typeface="Arial" panose="020B0604020202020204" pitchFamily="34" charset="0"/>
                <a:cs typeface="Arial" panose="020B0604020202020204" pitchFamily="34" charset="0"/>
              </a:rPr>
              <a:t> de extracto alcohólico 90 % (10 </a:t>
            </a:r>
            <a:r>
              <a:rPr lang="es-ES" b="1" dirty="0" smtClean="0">
                <a:solidFill>
                  <a:schemeClr val="dk1"/>
                </a:solidFill>
                <a:latin typeface="Arial" panose="020B0604020202020204" pitchFamily="34" charset="0"/>
                <a:cs typeface="Arial" panose="020B0604020202020204" pitchFamily="34" charset="0"/>
              </a:rPr>
              <a:t>días)</a:t>
            </a:r>
            <a:endParaRPr lang="es-ES" b="1" dirty="0" smtClean="0">
              <a:solidFill>
                <a:schemeClr val="dk1"/>
              </a:solidFill>
              <a:latin typeface="Arial" panose="020B0604020202020204" pitchFamily="34" charset="0"/>
              <a:cs typeface="Arial" panose="020B0604020202020204" pitchFamily="34" charset="0"/>
            </a:endParaRPr>
          </a:p>
          <a:p>
            <a:pPr>
              <a:lnSpc>
                <a:spcPct val="150000"/>
              </a:lnSpc>
            </a:pPr>
            <a:r>
              <a:rPr lang="es-ES" b="1" dirty="0">
                <a:solidFill>
                  <a:schemeClr val="dk1"/>
                </a:solidFill>
                <a:latin typeface="Arial" panose="020B0604020202020204" pitchFamily="34" charset="0"/>
                <a:cs typeface="Arial" panose="020B0604020202020204" pitchFamily="34" charset="0"/>
              </a:rPr>
              <a:t>7</a:t>
            </a:r>
            <a:r>
              <a:rPr lang="es-ES" b="1" dirty="0" smtClean="0">
                <a:solidFill>
                  <a:schemeClr val="dk1"/>
                </a:solidFill>
                <a:latin typeface="Arial" panose="020B0604020202020204" pitchFamily="34" charset="0"/>
                <a:cs typeface="Arial" panose="020B0604020202020204" pitchFamily="34" charset="0"/>
              </a:rPr>
              <a:t>. Solución </a:t>
            </a:r>
            <a:r>
              <a:rPr lang="es-ES" b="1" dirty="0">
                <a:solidFill>
                  <a:schemeClr val="dk1"/>
                </a:solidFill>
                <a:latin typeface="Arial" panose="020B0604020202020204" pitchFamily="34" charset="0"/>
                <a:cs typeface="Arial" panose="020B0604020202020204" pitchFamily="34" charset="0"/>
              </a:rPr>
              <a:t>de 0,1 µL mL</a:t>
            </a:r>
            <a:r>
              <a:rPr lang="es-ES" b="1" baseline="30000" dirty="0">
                <a:solidFill>
                  <a:schemeClr val="dk1"/>
                </a:solidFill>
                <a:latin typeface="Arial" panose="020B0604020202020204" pitchFamily="34" charset="0"/>
                <a:cs typeface="Arial" panose="020B0604020202020204" pitchFamily="34" charset="0"/>
              </a:rPr>
              <a:t>-1</a:t>
            </a:r>
            <a:r>
              <a:rPr lang="es-ES" b="1" dirty="0">
                <a:solidFill>
                  <a:schemeClr val="dk1"/>
                </a:solidFill>
                <a:latin typeface="Arial" panose="020B0604020202020204" pitchFamily="34" charset="0"/>
                <a:cs typeface="Arial" panose="020B0604020202020204" pitchFamily="34" charset="0"/>
              </a:rPr>
              <a:t> de extracto alcohólico 90 % (10 días) </a:t>
            </a:r>
            <a:endParaRPr lang="es-ES" b="1" dirty="0">
              <a:solidFill>
                <a:schemeClr val="dk1"/>
              </a:solidFill>
              <a:latin typeface="Arial" panose="020B0604020202020204" pitchFamily="34" charset="0"/>
              <a:cs typeface="Arial" panose="020B0604020202020204" pitchFamily="34" charset="0"/>
            </a:endParaRPr>
          </a:p>
          <a:p>
            <a:pPr>
              <a:lnSpc>
                <a:spcPct val="150000"/>
              </a:lnSpc>
            </a:pPr>
            <a:r>
              <a:rPr lang="es-ES" b="1" dirty="0">
                <a:solidFill>
                  <a:schemeClr val="dk1"/>
                </a:solidFill>
                <a:latin typeface="Arial" panose="020B0604020202020204" pitchFamily="34" charset="0"/>
                <a:cs typeface="Arial" panose="020B0604020202020204" pitchFamily="34" charset="0"/>
              </a:rPr>
              <a:t>8</a:t>
            </a:r>
            <a:r>
              <a:rPr lang="es-ES" b="1" dirty="0" smtClean="0">
                <a:solidFill>
                  <a:schemeClr val="dk1"/>
                </a:solidFill>
                <a:latin typeface="Arial" panose="020B0604020202020204" pitchFamily="34" charset="0"/>
                <a:cs typeface="Arial" panose="020B0604020202020204" pitchFamily="34" charset="0"/>
              </a:rPr>
              <a:t>. Solución de </a:t>
            </a:r>
            <a:r>
              <a:rPr lang="es-ES" b="1" dirty="0">
                <a:solidFill>
                  <a:schemeClr val="dk1"/>
                </a:solidFill>
                <a:latin typeface="Arial" panose="020B0604020202020204" pitchFamily="34" charset="0"/>
                <a:cs typeface="Arial" panose="020B0604020202020204" pitchFamily="34" charset="0"/>
              </a:rPr>
              <a:t>1 µL mL</a:t>
            </a:r>
            <a:r>
              <a:rPr lang="es-ES" b="1" baseline="30000" dirty="0">
                <a:solidFill>
                  <a:schemeClr val="dk1"/>
                </a:solidFill>
                <a:latin typeface="Arial" panose="020B0604020202020204" pitchFamily="34" charset="0"/>
                <a:cs typeface="Arial" panose="020B0604020202020204" pitchFamily="34" charset="0"/>
              </a:rPr>
              <a:t>-1</a:t>
            </a:r>
            <a:r>
              <a:rPr lang="es-ES" b="1" dirty="0">
                <a:solidFill>
                  <a:schemeClr val="dk1"/>
                </a:solidFill>
                <a:latin typeface="Arial" panose="020B0604020202020204" pitchFamily="34" charset="0"/>
                <a:cs typeface="Arial" panose="020B0604020202020204" pitchFamily="34" charset="0"/>
              </a:rPr>
              <a:t> de extracto alcohólico 70 % (21 días) </a:t>
            </a:r>
            <a:endParaRPr lang="es-ES" b="1" dirty="0">
              <a:solidFill>
                <a:schemeClr val="dk1"/>
              </a:solidFill>
              <a:latin typeface="Arial" panose="020B0604020202020204" pitchFamily="34" charset="0"/>
              <a:cs typeface="Arial" panose="020B0604020202020204" pitchFamily="34" charset="0"/>
            </a:endParaRPr>
          </a:p>
          <a:p>
            <a:pPr>
              <a:lnSpc>
                <a:spcPct val="150000"/>
              </a:lnSpc>
            </a:pPr>
            <a:r>
              <a:rPr lang="es-ES" b="1" dirty="0">
                <a:solidFill>
                  <a:schemeClr val="dk1"/>
                </a:solidFill>
                <a:latin typeface="Arial" panose="020B0604020202020204" pitchFamily="34" charset="0"/>
                <a:cs typeface="Arial" panose="020B0604020202020204" pitchFamily="34" charset="0"/>
              </a:rPr>
              <a:t>9</a:t>
            </a:r>
            <a:r>
              <a:rPr lang="es-ES" b="1" dirty="0" smtClean="0">
                <a:solidFill>
                  <a:schemeClr val="dk1"/>
                </a:solidFill>
                <a:latin typeface="Arial" panose="020B0604020202020204" pitchFamily="34" charset="0"/>
                <a:cs typeface="Arial" panose="020B0604020202020204" pitchFamily="34" charset="0"/>
              </a:rPr>
              <a:t>. Solución de </a:t>
            </a:r>
            <a:r>
              <a:rPr lang="es-ES" b="1" dirty="0">
                <a:solidFill>
                  <a:schemeClr val="dk1"/>
                </a:solidFill>
                <a:latin typeface="Arial" panose="020B0604020202020204" pitchFamily="34" charset="0"/>
                <a:cs typeface="Arial" panose="020B0604020202020204" pitchFamily="34" charset="0"/>
              </a:rPr>
              <a:t>0,5 µL mL</a:t>
            </a:r>
            <a:r>
              <a:rPr lang="es-ES" b="1" baseline="30000" dirty="0">
                <a:solidFill>
                  <a:schemeClr val="dk1"/>
                </a:solidFill>
                <a:latin typeface="Arial" panose="020B0604020202020204" pitchFamily="34" charset="0"/>
                <a:cs typeface="Arial" panose="020B0604020202020204" pitchFamily="34" charset="0"/>
              </a:rPr>
              <a:t>-1</a:t>
            </a:r>
            <a:r>
              <a:rPr lang="es-ES" b="1" dirty="0">
                <a:solidFill>
                  <a:schemeClr val="dk1"/>
                </a:solidFill>
                <a:latin typeface="Arial" panose="020B0604020202020204" pitchFamily="34" charset="0"/>
                <a:cs typeface="Arial" panose="020B0604020202020204" pitchFamily="34" charset="0"/>
              </a:rPr>
              <a:t> de extracto alcohólico 70 % (21 días) </a:t>
            </a:r>
            <a:endParaRPr lang="es-ES" b="1" dirty="0">
              <a:solidFill>
                <a:schemeClr val="dk1"/>
              </a:solidFill>
              <a:latin typeface="Arial" panose="020B0604020202020204" pitchFamily="34" charset="0"/>
              <a:cs typeface="Arial" panose="020B0604020202020204" pitchFamily="34" charset="0"/>
            </a:endParaRPr>
          </a:p>
          <a:p>
            <a:pPr>
              <a:lnSpc>
                <a:spcPct val="150000"/>
              </a:lnSpc>
            </a:pPr>
            <a:r>
              <a:rPr lang="es-ES" b="1" dirty="0" smtClean="0">
                <a:solidFill>
                  <a:schemeClr val="dk1"/>
                </a:solidFill>
                <a:latin typeface="Arial" panose="020B0604020202020204" pitchFamily="34" charset="0"/>
                <a:cs typeface="Arial" panose="020B0604020202020204" pitchFamily="34" charset="0"/>
              </a:rPr>
              <a:t>10. Solución </a:t>
            </a:r>
            <a:r>
              <a:rPr lang="es-ES" b="1" dirty="0">
                <a:solidFill>
                  <a:schemeClr val="dk1"/>
                </a:solidFill>
                <a:latin typeface="Arial" panose="020B0604020202020204" pitchFamily="34" charset="0"/>
                <a:cs typeface="Arial" panose="020B0604020202020204" pitchFamily="34" charset="0"/>
              </a:rPr>
              <a:t>de 0,1 µL mL</a:t>
            </a:r>
            <a:r>
              <a:rPr lang="es-ES" b="1" baseline="30000" dirty="0">
                <a:solidFill>
                  <a:schemeClr val="dk1"/>
                </a:solidFill>
                <a:latin typeface="Arial" panose="020B0604020202020204" pitchFamily="34" charset="0"/>
                <a:cs typeface="Arial" panose="020B0604020202020204" pitchFamily="34" charset="0"/>
              </a:rPr>
              <a:t>-1</a:t>
            </a:r>
            <a:r>
              <a:rPr lang="es-ES" b="1" dirty="0">
                <a:solidFill>
                  <a:schemeClr val="dk1"/>
                </a:solidFill>
                <a:latin typeface="Arial" panose="020B0604020202020204" pitchFamily="34" charset="0"/>
                <a:cs typeface="Arial" panose="020B0604020202020204" pitchFamily="34" charset="0"/>
              </a:rPr>
              <a:t> de extracto alcohólico 70 % (21 días) </a:t>
            </a:r>
            <a:endParaRPr lang="es-ES" b="1" dirty="0">
              <a:solidFill>
                <a:schemeClr val="dk1"/>
              </a:solidFill>
              <a:latin typeface="Arial" panose="020B0604020202020204" pitchFamily="34" charset="0"/>
              <a:cs typeface="Arial" panose="020B0604020202020204" pitchFamily="34" charset="0"/>
            </a:endParaRPr>
          </a:p>
          <a:p>
            <a:pPr>
              <a:lnSpc>
                <a:spcPct val="150000"/>
              </a:lnSpc>
            </a:pPr>
            <a:r>
              <a:rPr lang="es-ES" b="1" dirty="0" smtClean="0">
                <a:solidFill>
                  <a:schemeClr val="dk1"/>
                </a:solidFill>
                <a:latin typeface="Arial" panose="020B0604020202020204" pitchFamily="34" charset="0"/>
                <a:cs typeface="Arial" panose="020B0604020202020204" pitchFamily="34" charset="0"/>
              </a:rPr>
              <a:t>11. Solución de </a:t>
            </a:r>
            <a:r>
              <a:rPr lang="es-ES" b="1" dirty="0">
                <a:solidFill>
                  <a:schemeClr val="dk1"/>
                </a:solidFill>
                <a:latin typeface="Arial" panose="020B0604020202020204" pitchFamily="34" charset="0"/>
                <a:cs typeface="Arial" panose="020B0604020202020204" pitchFamily="34" charset="0"/>
              </a:rPr>
              <a:t>1 µL mL</a:t>
            </a:r>
            <a:r>
              <a:rPr lang="es-ES" b="1" baseline="30000" dirty="0">
                <a:solidFill>
                  <a:schemeClr val="dk1"/>
                </a:solidFill>
                <a:latin typeface="Arial" panose="020B0604020202020204" pitchFamily="34" charset="0"/>
                <a:cs typeface="Arial" panose="020B0604020202020204" pitchFamily="34" charset="0"/>
              </a:rPr>
              <a:t>-1</a:t>
            </a:r>
            <a:r>
              <a:rPr lang="es-ES" b="1" dirty="0">
                <a:solidFill>
                  <a:schemeClr val="dk1"/>
                </a:solidFill>
                <a:latin typeface="Arial" panose="020B0604020202020204" pitchFamily="34" charset="0"/>
                <a:cs typeface="Arial" panose="020B0604020202020204" pitchFamily="34" charset="0"/>
              </a:rPr>
              <a:t> de extracto alcohólico 70 % (10 días) </a:t>
            </a:r>
            <a:endParaRPr lang="es-ES" b="1" dirty="0">
              <a:solidFill>
                <a:schemeClr val="dk1"/>
              </a:solidFill>
              <a:latin typeface="Arial" panose="020B0604020202020204" pitchFamily="34" charset="0"/>
              <a:cs typeface="Arial" panose="020B0604020202020204" pitchFamily="34" charset="0"/>
            </a:endParaRPr>
          </a:p>
          <a:p>
            <a:pPr>
              <a:lnSpc>
                <a:spcPct val="150000"/>
              </a:lnSpc>
            </a:pPr>
            <a:r>
              <a:rPr lang="es-ES" b="1" dirty="0" smtClean="0">
                <a:solidFill>
                  <a:schemeClr val="dk1"/>
                </a:solidFill>
                <a:latin typeface="Arial" panose="020B0604020202020204" pitchFamily="34" charset="0"/>
                <a:cs typeface="Arial" panose="020B0604020202020204" pitchFamily="34" charset="0"/>
              </a:rPr>
              <a:t>12. Solución de </a:t>
            </a:r>
            <a:r>
              <a:rPr lang="es-ES" b="1" dirty="0">
                <a:solidFill>
                  <a:schemeClr val="dk1"/>
                </a:solidFill>
                <a:latin typeface="Arial" panose="020B0604020202020204" pitchFamily="34" charset="0"/>
                <a:cs typeface="Arial" panose="020B0604020202020204" pitchFamily="34" charset="0"/>
              </a:rPr>
              <a:t>0,5 µL mL</a:t>
            </a:r>
            <a:r>
              <a:rPr lang="es-ES" b="1" baseline="30000" dirty="0">
                <a:solidFill>
                  <a:schemeClr val="dk1"/>
                </a:solidFill>
                <a:latin typeface="Arial" panose="020B0604020202020204" pitchFamily="34" charset="0"/>
                <a:cs typeface="Arial" panose="020B0604020202020204" pitchFamily="34" charset="0"/>
              </a:rPr>
              <a:t>-1</a:t>
            </a:r>
            <a:r>
              <a:rPr lang="es-ES" b="1" dirty="0">
                <a:solidFill>
                  <a:schemeClr val="dk1"/>
                </a:solidFill>
                <a:latin typeface="Arial" panose="020B0604020202020204" pitchFamily="34" charset="0"/>
                <a:cs typeface="Arial" panose="020B0604020202020204" pitchFamily="34" charset="0"/>
              </a:rPr>
              <a:t> de extracto alcohólico 70 % (10 días) </a:t>
            </a:r>
            <a:endParaRPr lang="es-ES" b="1" dirty="0">
              <a:solidFill>
                <a:schemeClr val="dk1"/>
              </a:solidFill>
              <a:latin typeface="Arial" panose="020B0604020202020204" pitchFamily="34" charset="0"/>
              <a:cs typeface="Arial" panose="020B0604020202020204" pitchFamily="34" charset="0"/>
            </a:endParaRPr>
          </a:p>
          <a:p>
            <a:pPr>
              <a:lnSpc>
                <a:spcPct val="150000"/>
              </a:lnSpc>
            </a:pPr>
            <a:r>
              <a:rPr lang="es-ES" b="1" dirty="0" smtClean="0">
                <a:solidFill>
                  <a:schemeClr val="dk1"/>
                </a:solidFill>
                <a:latin typeface="Arial" panose="020B0604020202020204" pitchFamily="34" charset="0"/>
                <a:cs typeface="Arial" panose="020B0604020202020204" pitchFamily="34" charset="0"/>
              </a:rPr>
              <a:t>13. </a:t>
            </a:r>
            <a:r>
              <a:rPr lang="es-ES" b="1" dirty="0">
                <a:solidFill>
                  <a:schemeClr val="dk1"/>
                </a:solidFill>
                <a:latin typeface="Arial" panose="020B0604020202020204" pitchFamily="34" charset="0"/>
                <a:cs typeface="Arial" panose="020B0604020202020204" pitchFamily="34" charset="0"/>
              </a:rPr>
              <a:t>S</a:t>
            </a:r>
            <a:r>
              <a:rPr lang="es-ES" b="1" dirty="0" smtClean="0">
                <a:solidFill>
                  <a:schemeClr val="dk1"/>
                </a:solidFill>
                <a:latin typeface="Arial" panose="020B0604020202020204" pitchFamily="34" charset="0"/>
                <a:cs typeface="Arial" panose="020B0604020202020204" pitchFamily="34" charset="0"/>
              </a:rPr>
              <a:t>olución </a:t>
            </a:r>
            <a:r>
              <a:rPr lang="es-ES" b="1" dirty="0">
                <a:solidFill>
                  <a:schemeClr val="dk1"/>
                </a:solidFill>
                <a:latin typeface="Arial" panose="020B0604020202020204" pitchFamily="34" charset="0"/>
                <a:cs typeface="Arial" panose="020B0604020202020204" pitchFamily="34" charset="0"/>
              </a:rPr>
              <a:t>de 0,1 µL mL</a:t>
            </a:r>
            <a:r>
              <a:rPr lang="es-ES" b="1" baseline="30000" dirty="0">
                <a:solidFill>
                  <a:schemeClr val="dk1"/>
                </a:solidFill>
                <a:latin typeface="Arial" panose="020B0604020202020204" pitchFamily="34" charset="0"/>
                <a:cs typeface="Arial" panose="020B0604020202020204" pitchFamily="34" charset="0"/>
              </a:rPr>
              <a:t>-1</a:t>
            </a:r>
            <a:r>
              <a:rPr lang="es-ES" b="1" dirty="0">
                <a:solidFill>
                  <a:schemeClr val="dk1"/>
                </a:solidFill>
                <a:latin typeface="Arial" panose="020B0604020202020204" pitchFamily="34" charset="0"/>
                <a:cs typeface="Arial" panose="020B0604020202020204" pitchFamily="34" charset="0"/>
              </a:rPr>
              <a:t> de extracto alcohólico 70 % (10 días) </a:t>
            </a:r>
            <a:endParaRPr lang="es-ES" b="1" dirty="0">
              <a:latin typeface="Arial" panose="020B0604020202020204" pitchFamily="34" charset="0"/>
              <a:cs typeface="Arial" panose="020B0604020202020204" pitchFamily="34" charset="0"/>
            </a:endParaRPr>
          </a:p>
        </p:txBody>
      </p:sp>
      <p:sp>
        <p:nvSpPr>
          <p:cNvPr id="5" name="4 CuadroTexto"/>
          <p:cNvSpPr txBox="1"/>
          <p:nvPr/>
        </p:nvSpPr>
        <p:spPr>
          <a:xfrm>
            <a:off x="1115616" y="476672"/>
            <a:ext cx="3096344" cy="523220"/>
          </a:xfrm>
          <a:prstGeom prst="rect">
            <a:avLst/>
          </a:prstGeom>
          <a:noFill/>
        </p:spPr>
        <p:txBody>
          <a:bodyPr wrap="square" rtlCol="0">
            <a:spAutoFit/>
          </a:bodyPr>
          <a:lstStyle/>
          <a:p>
            <a:pPr algn="ctr"/>
            <a:r>
              <a:rPr lang="x-none" sz="2800" dirty="0" smtClean="0">
                <a:latin typeface="Arial Black" panose="020B0A04020102020204" pitchFamily="34" charset="0"/>
              </a:rPr>
              <a:t>Tratamientos</a:t>
            </a:r>
            <a:endParaRPr lang="es-ES" sz="2800" dirty="0">
              <a:latin typeface="Arial Black" panose="020B0A040201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2195736" y="271676"/>
            <a:ext cx="4392488" cy="461665"/>
          </a:xfrm>
          <a:prstGeom prst="rect">
            <a:avLst/>
          </a:prstGeom>
          <a:noFill/>
        </p:spPr>
        <p:txBody>
          <a:bodyPr wrap="square" rtlCol="0">
            <a:spAutoFit/>
          </a:bodyPr>
          <a:lstStyle/>
          <a:p>
            <a:r>
              <a:rPr lang="x-none" sz="2400" dirty="0" smtClean="0">
                <a:latin typeface="Arial Black" panose="020B0A04020102020204" pitchFamily="34" charset="0"/>
              </a:rPr>
              <a:t>Indicadores analizados</a:t>
            </a:r>
            <a:endParaRPr lang="es-ES" sz="2400" dirty="0">
              <a:latin typeface="Arial Black" panose="020B0A04020102020204" pitchFamily="34" charset="0"/>
            </a:endParaRPr>
          </a:p>
        </p:txBody>
      </p:sp>
      <p:sp>
        <p:nvSpPr>
          <p:cNvPr id="7" name="6 CuadroTexto"/>
          <p:cNvSpPr txBox="1"/>
          <p:nvPr/>
        </p:nvSpPr>
        <p:spPr>
          <a:xfrm>
            <a:off x="917246" y="836712"/>
            <a:ext cx="5328592" cy="400110"/>
          </a:xfrm>
          <a:prstGeom prst="rect">
            <a:avLst/>
          </a:prstGeom>
          <a:noFill/>
        </p:spPr>
        <p:txBody>
          <a:bodyPr wrap="square" rtlCol="0">
            <a:spAutoFit/>
          </a:bodyPr>
          <a:lstStyle/>
          <a:p>
            <a:pPr marL="285750" indent="-285750">
              <a:buFont typeface="Arial" panose="020B0604020202020204" pitchFamily="34" charset="0"/>
              <a:buChar char="•"/>
            </a:pPr>
            <a:r>
              <a:rPr lang="x-none" sz="2000" dirty="0" smtClean="0">
                <a:latin typeface="Arial" panose="020B0604020202020204" pitchFamily="34" charset="0"/>
                <a:cs typeface="Arial" panose="020B0604020202020204" pitchFamily="34" charset="0"/>
              </a:rPr>
              <a:t>Porcentaje final de germinación</a:t>
            </a:r>
            <a:endParaRPr lang="es-ES" sz="2000" dirty="0">
              <a:latin typeface="Arial" panose="020B0604020202020204" pitchFamily="34" charset="0"/>
              <a:cs typeface="Arial" panose="020B0604020202020204" pitchFamily="34" charset="0"/>
            </a:endParaRPr>
          </a:p>
        </p:txBody>
      </p:sp>
      <p:graphicFrame>
        <p:nvGraphicFramePr>
          <p:cNvPr id="8" name="Tabla 10"/>
          <p:cNvGraphicFramePr>
            <a:graphicFrameLocks noGrp="1"/>
          </p:cNvGraphicFramePr>
          <p:nvPr/>
        </p:nvGraphicFramePr>
        <p:xfrm>
          <a:off x="1331640" y="1324183"/>
          <a:ext cx="6336704" cy="5417185"/>
        </p:xfrm>
        <a:graphic>
          <a:graphicData uri="http://schemas.openxmlformats.org/drawingml/2006/table">
            <a:tbl>
              <a:tblPr/>
              <a:tblGrid>
                <a:gridCol w="1733417"/>
                <a:gridCol w="1829819"/>
                <a:gridCol w="2773468"/>
              </a:tblGrid>
              <a:tr h="344805">
                <a:tc rowSpan="2">
                  <a:txBody>
                    <a:bodyPr/>
                    <a:lstStyle/>
                    <a:p>
                      <a:pPr marL="0" marR="0" algn="ctr">
                        <a:lnSpc>
                          <a:spcPct val="115000"/>
                        </a:lnSpc>
                        <a:spcBef>
                          <a:spcPts val="0"/>
                        </a:spcBef>
                        <a:spcAft>
                          <a:spcPts val="0"/>
                        </a:spcAft>
                      </a:pPr>
                      <a:r>
                        <a:rPr lang="es-ES" sz="20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Tratamientos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lnSpc>
                          <a:spcPct val="115000"/>
                        </a:lnSpc>
                        <a:spcBef>
                          <a:spcPts val="0"/>
                        </a:spcBef>
                        <a:spcAft>
                          <a:spcPts val="0"/>
                        </a:spcAft>
                      </a:pPr>
                      <a:r>
                        <a:rPr lang="es-ES" sz="20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Porcentaje final de germinación (%G)</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r>
              <a:tr h="344805">
                <a:tc vMerge="1">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Relación 1:10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Relación 1:20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480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86 ± 5,1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98 ± 2,3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686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76 ± 11,5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98 ± 2,3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2900">
                <a:tc>
                  <a:txBody>
                    <a:bodyPr/>
                    <a:lstStyle/>
                    <a:p>
                      <a:pPr marL="0" marR="0" algn="ctr">
                        <a:lnSpc>
                          <a:spcPct val="115000"/>
                        </a:lnSpc>
                        <a:spcBef>
                          <a:spcPts val="0"/>
                        </a:spcBef>
                        <a:spcAft>
                          <a:spcPts val="0"/>
                        </a:spcAft>
                      </a:pPr>
                      <a:r>
                        <a:rPr lang="es-ES" sz="2000" b="1"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T3</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89 ± 11,7</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98 ± 2,3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595">
                <a:tc>
                  <a:txBody>
                    <a:bodyPr/>
                    <a:lstStyle/>
                    <a:p>
                      <a:pPr marL="0" marR="0" algn="ctr">
                        <a:lnSpc>
                          <a:spcPct val="115000"/>
                        </a:lnSpc>
                        <a:spcBef>
                          <a:spcPts val="0"/>
                        </a:spcBef>
                        <a:spcAft>
                          <a:spcPts val="0"/>
                        </a:spcAft>
                      </a:pPr>
                      <a:r>
                        <a:rPr lang="es-ES" sz="2000" b="1"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T4</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99 ± 2,0*</a:t>
                      </a:r>
                      <a:endParaRPr lang="en-US" sz="1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98 ± 2,3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432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89 ± 5,9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97 ± 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3690">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78 ± 5,1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98 ± 2,3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797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86 ± 6,8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100 ± 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0200">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92 ± 5,5</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97 ± 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988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87 ± 13,3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97 ± 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655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T10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93 ± 4,9</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100 ± 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2580">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T11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88 ± 7,2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99 ± 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0830">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T12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83 ± 6,7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98 ± 2,3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1465">
                <a:tc>
                  <a:txBody>
                    <a:bodyPr/>
                    <a:lstStyle/>
                    <a:p>
                      <a:pPr marL="0" marR="0" algn="ctr">
                        <a:lnSpc>
                          <a:spcPct val="115000"/>
                        </a:lnSpc>
                        <a:spcBef>
                          <a:spcPts val="0"/>
                        </a:spcBef>
                        <a:spcAft>
                          <a:spcPts val="0"/>
                        </a:spcAft>
                      </a:pPr>
                      <a:r>
                        <a:rPr lang="es-ES" sz="20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T13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77 ± 8,7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99 ± 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70890" y="420370"/>
            <a:ext cx="6577965" cy="398780"/>
          </a:xfrm>
          <a:prstGeom prst="rect">
            <a:avLst/>
          </a:prstGeom>
          <a:noFill/>
        </p:spPr>
        <p:txBody>
          <a:bodyPr wrap="square" rtlCol="0">
            <a:spAutoFit/>
          </a:bodyPr>
          <a:lstStyle/>
          <a:p>
            <a:pPr marL="285750" indent="-285750">
              <a:buFont typeface="Arial" panose="020B0604020202020204" pitchFamily="34" charset="0"/>
              <a:buChar char="•"/>
            </a:pPr>
            <a:r>
              <a:rPr lang="x-none" sz="2000" dirty="0" smtClean="0">
                <a:latin typeface="Arial" panose="020B0604020202020204" pitchFamily="34" charset="0"/>
                <a:cs typeface="Arial" panose="020B0604020202020204" pitchFamily="34" charset="0"/>
              </a:rPr>
              <a:t>Velocidad de germinación </a:t>
            </a:r>
            <a:endParaRPr lang="es-ES" altLang="x-none" sz="2000" dirty="0" smtClean="0">
              <a:latin typeface="Arial" panose="020B0604020202020204" pitchFamily="34" charset="0"/>
              <a:cs typeface="Arial" panose="020B0604020202020204" pitchFamily="34" charset="0"/>
            </a:endParaRPr>
          </a:p>
        </p:txBody>
      </p:sp>
      <p:graphicFrame>
        <p:nvGraphicFramePr>
          <p:cNvPr id="3" name="2 Gráfico"/>
          <p:cNvGraphicFramePr/>
          <p:nvPr/>
        </p:nvGraphicFramePr>
        <p:xfrm>
          <a:off x="251520" y="1340768"/>
          <a:ext cx="4259288" cy="4248472"/>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6" name="5 Gráfico"/>
          <p:cNvGraphicFramePr/>
          <p:nvPr/>
        </p:nvGraphicFramePr>
        <p:xfrm>
          <a:off x="4782451" y="1412776"/>
          <a:ext cx="4355534" cy="4248472"/>
        </p:xfrm>
        <a:graphic>
          <a:graphicData uri="http://schemas.openxmlformats.org/drawingml/2006/chart">
            <c:chart xmlns:c="http://schemas.openxmlformats.org/drawingml/2006/chart" xmlns:r="http://schemas.openxmlformats.org/officeDocument/2006/relationships" r:id="rId2"/>
          </a:graphicData>
        </a:graphic>
      </p:graphicFrame>
      <p:sp>
        <p:nvSpPr>
          <p:cNvPr id="7" name="6 CuadroTexto"/>
          <p:cNvSpPr txBox="1"/>
          <p:nvPr/>
        </p:nvSpPr>
        <p:spPr>
          <a:xfrm>
            <a:off x="2051720" y="1115452"/>
            <a:ext cx="1152128" cy="400110"/>
          </a:xfrm>
          <a:prstGeom prst="rect">
            <a:avLst/>
          </a:prstGeom>
          <a:noFill/>
        </p:spPr>
        <p:txBody>
          <a:bodyPr wrap="square" rtlCol="0">
            <a:spAutoFit/>
          </a:bodyPr>
          <a:lstStyle/>
          <a:p>
            <a:r>
              <a:rPr lang="es-ES" sz="2000" b="1" dirty="0" smtClean="0">
                <a:latin typeface="Arial" panose="020B0604020202020204" pitchFamily="34" charset="0"/>
                <a:cs typeface="Arial" panose="020B0604020202020204" pitchFamily="34" charset="0"/>
              </a:rPr>
              <a:t>10 g</a:t>
            </a:r>
            <a:endParaRPr lang="es-ES" sz="2000" b="1" dirty="0">
              <a:latin typeface="Arial" panose="020B0604020202020204" pitchFamily="34" charset="0"/>
              <a:cs typeface="Arial" panose="020B0604020202020204" pitchFamily="34" charset="0"/>
            </a:endParaRPr>
          </a:p>
        </p:txBody>
      </p:sp>
      <p:sp>
        <p:nvSpPr>
          <p:cNvPr id="8" name="7 CuadroTexto"/>
          <p:cNvSpPr txBox="1"/>
          <p:nvPr/>
        </p:nvSpPr>
        <p:spPr>
          <a:xfrm>
            <a:off x="6332087" y="1157147"/>
            <a:ext cx="576064" cy="400110"/>
          </a:xfrm>
          <a:prstGeom prst="rect">
            <a:avLst/>
          </a:prstGeom>
          <a:noFill/>
        </p:spPr>
        <p:txBody>
          <a:bodyPr wrap="square" rtlCol="0">
            <a:spAutoFit/>
          </a:bodyPr>
          <a:lstStyle/>
          <a:p>
            <a:r>
              <a:rPr lang="es-ES" sz="2000" b="1" dirty="0" smtClean="0">
                <a:latin typeface="Arial" panose="020B0604020202020204" pitchFamily="34" charset="0"/>
                <a:cs typeface="Arial" panose="020B0604020202020204" pitchFamily="34" charset="0"/>
              </a:rPr>
              <a:t>5 g</a:t>
            </a:r>
            <a:endParaRPr lang="es-ES" sz="2000" b="1" dirty="0">
              <a:latin typeface="Arial" panose="020B0604020202020204" pitchFamily="34"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8"/>
          <p:cNvGraphicFramePr>
            <a:graphicFrameLocks noGrp="1"/>
          </p:cNvGraphicFramePr>
          <p:nvPr/>
        </p:nvGraphicFramePr>
        <p:xfrm>
          <a:off x="1251593" y="836712"/>
          <a:ext cx="6632775" cy="5927192"/>
        </p:xfrm>
        <a:graphic>
          <a:graphicData uri="http://schemas.openxmlformats.org/drawingml/2006/table">
            <a:tbl>
              <a:tblPr/>
              <a:tblGrid>
                <a:gridCol w="1656184"/>
                <a:gridCol w="2152736"/>
                <a:gridCol w="2823855"/>
              </a:tblGrid>
              <a:tr h="432048">
                <a:tc rowSpan="2">
                  <a:txBody>
                    <a:bodyPr/>
                    <a:lstStyle/>
                    <a:p>
                      <a:pPr marL="0" marR="0" algn="just">
                        <a:lnSpc>
                          <a:spcPct val="115000"/>
                        </a:lnSpc>
                        <a:spcBef>
                          <a:spcPts val="0"/>
                        </a:spcBef>
                        <a:spcAft>
                          <a:spcPts val="0"/>
                        </a:spcAft>
                      </a:pPr>
                      <a:r>
                        <a:rPr lang="es-ES" sz="20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Tratamientos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lnSpc>
                          <a:spcPct val="115000"/>
                        </a:lnSpc>
                        <a:spcBef>
                          <a:spcPts val="0"/>
                        </a:spcBef>
                        <a:spcAft>
                          <a:spcPts val="0"/>
                        </a:spcAft>
                      </a:pPr>
                      <a:r>
                        <a:rPr lang="es-ES" sz="20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Masa seca de </a:t>
                      </a:r>
                      <a:r>
                        <a:rPr lang="es-ES" sz="2000" b="1" kern="12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radículas</a:t>
                      </a:r>
                      <a:r>
                        <a:rPr lang="en-US" sz="1100" b="0" kern="1200" baseline="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s-ES" sz="2000" b="1" kern="12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(mg planta</a:t>
                      </a:r>
                      <a:r>
                        <a:rPr lang="es-ES" sz="2000" b="1" kern="1200" baseline="300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a:t>
                      </a:r>
                      <a:r>
                        <a:rPr lang="es-ES" sz="2000" b="1" kern="12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r>
              <a:tr h="0">
                <a:tc vMerge="1">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Relación 1:10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Relación 1:20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52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1,22 ± 0,07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0,95 ± 0,12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52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1,33 ± 0,01*</a:t>
                      </a:r>
                      <a:endParaRPr lang="en-US" sz="1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1,1 ± 0,10</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52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1,23 ± 0,04</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0,97 ± 0,06</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52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1,22 ± 0,04</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0,98 ± 0,08</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52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1,34 ± 0,04*</a:t>
                      </a:r>
                      <a:endParaRPr lang="en-US" sz="1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1,18 ± 0,03*</a:t>
                      </a:r>
                      <a:endParaRPr lang="en-US" sz="1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52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1,22 ± 0,02</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1,04 ± 0,05</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52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1,27 ± 0,03</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1,13 ± 0,04*</a:t>
                      </a:r>
                      <a:endParaRPr lang="en-US" sz="1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52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1,30 ± 0,02</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smtClea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1,20 ± 0,04* </a:t>
                      </a:r>
                      <a:endParaRPr lang="en-US" sz="1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52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1,18 ± 0,02</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1,13 ± 0,06</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799">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T10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1,16 ± 0,02</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1,16 ± 0,05*</a:t>
                      </a:r>
                      <a:endParaRPr lang="en-US" sz="1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52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T11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1,34 ± 0,06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1,11 ± 0,10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52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T12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1,09 ± 0,02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1,12 ± 0,05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52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T13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1,13 ± 0,03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1,08 ± 0,09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4 CuadroTexto"/>
          <p:cNvSpPr txBox="1"/>
          <p:nvPr/>
        </p:nvSpPr>
        <p:spPr>
          <a:xfrm>
            <a:off x="827584" y="404664"/>
            <a:ext cx="4896544" cy="400110"/>
          </a:xfrm>
          <a:prstGeom prst="rect">
            <a:avLst/>
          </a:prstGeom>
          <a:noFill/>
        </p:spPr>
        <p:txBody>
          <a:bodyPr wrap="square" rtlCol="0">
            <a:spAutoFit/>
          </a:bodyPr>
          <a:lstStyle/>
          <a:p>
            <a:pPr marL="285750" indent="-285750">
              <a:buFont typeface="Arial" panose="020B0604020202020204" pitchFamily="34" charset="0"/>
              <a:buChar char="•"/>
            </a:pPr>
            <a:r>
              <a:rPr lang="x-none" sz="2000" dirty="0" smtClean="0">
                <a:latin typeface="Arial" panose="020B0604020202020204" pitchFamily="34" charset="0"/>
                <a:cs typeface="Arial" panose="020B0604020202020204" pitchFamily="34" charset="0"/>
              </a:rPr>
              <a:t>Masa seca de radículas</a:t>
            </a:r>
            <a:endParaRPr lang="es-ES" sz="2000" dirty="0">
              <a:latin typeface="Arial" panose="020B0604020202020204" pitchFamily="34" charset="0"/>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894656" y="436602"/>
            <a:ext cx="7632848" cy="400110"/>
          </a:xfrm>
          <a:prstGeom prst="rect">
            <a:avLst/>
          </a:prstGeom>
          <a:noFill/>
        </p:spPr>
        <p:txBody>
          <a:bodyPr wrap="square" rtlCol="0">
            <a:spAutoFit/>
          </a:bodyPr>
          <a:lstStyle/>
          <a:p>
            <a:pPr marL="285750" indent="-285750">
              <a:buFont typeface="Arial" panose="020B0604020202020204" pitchFamily="34" charset="0"/>
              <a:buChar char="•"/>
            </a:pPr>
            <a:r>
              <a:rPr lang="x-none" sz="2000" dirty="0">
                <a:latin typeface="Arial" panose="020B0604020202020204" pitchFamily="34" charset="0"/>
                <a:cs typeface="Arial" panose="020B0604020202020204" pitchFamily="34" charset="0"/>
              </a:rPr>
              <a:t>Í</a:t>
            </a:r>
            <a:r>
              <a:rPr lang="x-none" sz="2000" dirty="0" smtClean="0">
                <a:latin typeface="Arial" panose="020B0604020202020204" pitchFamily="34" charset="0"/>
                <a:cs typeface="Arial" panose="020B0604020202020204" pitchFamily="34" charset="0"/>
              </a:rPr>
              <a:t>ndice de vigor</a:t>
            </a:r>
            <a:endParaRPr lang="es-ES" sz="2000" dirty="0">
              <a:latin typeface="Arial" panose="020B0604020202020204" pitchFamily="34" charset="0"/>
              <a:cs typeface="Arial" panose="020B0604020202020204" pitchFamily="34" charset="0"/>
            </a:endParaRPr>
          </a:p>
        </p:txBody>
      </p:sp>
      <p:graphicFrame>
        <p:nvGraphicFramePr>
          <p:cNvPr id="5" name="4 Gráfico"/>
          <p:cNvGraphicFramePr/>
          <p:nvPr/>
        </p:nvGraphicFramePr>
        <p:xfrm>
          <a:off x="179512" y="1340768"/>
          <a:ext cx="4355976" cy="5085184"/>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6" name="5 Gráfico"/>
          <p:cNvGraphicFramePr/>
          <p:nvPr/>
        </p:nvGraphicFramePr>
        <p:xfrm>
          <a:off x="4711080" y="1340768"/>
          <a:ext cx="4260304" cy="5112568"/>
        </p:xfrm>
        <a:graphic>
          <a:graphicData uri="http://schemas.openxmlformats.org/drawingml/2006/chart">
            <c:chart xmlns:c="http://schemas.openxmlformats.org/drawingml/2006/chart" xmlns:r="http://schemas.openxmlformats.org/officeDocument/2006/relationships" r:id="rId2"/>
          </a:graphicData>
        </a:graphic>
      </p:graphicFrame>
      <p:sp>
        <p:nvSpPr>
          <p:cNvPr id="7" name="6 CuadroTexto"/>
          <p:cNvSpPr txBox="1"/>
          <p:nvPr/>
        </p:nvSpPr>
        <p:spPr>
          <a:xfrm>
            <a:off x="1907704" y="1124744"/>
            <a:ext cx="936104" cy="400110"/>
          </a:xfrm>
          <a:prstGeom prst="rect">
            <a:avLst/>
          </a:prstGeom>
          <a:noFill/>
        </p:spPr>
        <p:txBody>
          <a:bodyPr wrap="square" rtlCol="0">
            <a:spAutoFit/>
          </a:bodyPr>
          <a:lstStyle/>
          <a:p>
            <a:r>
              <a:rPr lang="x-none" sz="2000" b="1" dirty="0" smtClean="0">
                <a:latin typeface="Arial" panose="020B0604020202020204" pitchFamily="34" charset="0"/>
                <a:cs typeface="Arial" panose="020B0604020202020204" pitchFamily="34" charset="0"/>
              </a:rPr>
              <a:t>10 g</a:t>
            </a:r>
            <a:endParaRPr lang="es-ES" sz="2000" b="1" dirty="0">
              <a:latin typeface="Arial" panose="020B0604020202020204" pitchFamily="34" charset="0"/>
              <a:cs typeface="Arial" panose="020B0604020202020204" pitchFamily="34" charset="0"/>
            </a:endParaRPr>
          </a:p>
        </p:txBody>
      </p:sp>
      <p:sp>
        <p:nvSpPr>
          <p:cNvPr id="8" name="7 CuadroTexto"/>
          <p:cNvSpPr txBox="1"/>
          <p:nvPr/>
        </p:nvSpPr>
        <p:spPr>
          <a:xfrm>
            <a:off x="6516216" y="1124744"/>
            <a:ext cx="648072" cy="400110"/>
          </a:xfrm>
          <a:prstGeom prst="rect">
            <a:avLst/>
          </a:prstGeom>
          <a:noFill/>
        </p:spPr>
        <p:txBody>
          <a:bodyPr wrap="square" rtlCol="0">
            <a:spAutoFit/>
          </a:bodyPr>
          <a:lstStyle/>
          <a:p>
            <a:r>
              <a:rPr lang="x-none" sz="2000" b="1" dirty="0" smtClean="0">
                <a:latin typeface="Arial" panose="020B0604020202020204" pitchFamily="34" charset="0"/>
                <a:cs typeface="Arial" panose="020B0604020202020204" pitchFamily="34" charset="0"/>
              </a:rPr>
              <a:t>5 g</a:t>
            </a:r>
            <a:endParaRPr lang="es-ES" sz="2000" b="1" dirty="0">
              <a:latin typeface="Arial" panose="020B0604020202020204" pitchFamily="34" charset="0"/>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539552" y="1916832"/>
            <a:ext cx="8280920" cy="1477328"/>
          </a:xfrm>
          <a:prstGeom prst="rect">
            <a:avLst/>
          </a:prstGeom>
        </p:spPr>
        <p:txBody>
          <a:bodyPr wrap="square">
            <a:spAutoFit/>
          </a:bodyPr>
          <a:lstStyle/>
          <a:p>
            <a:pPr algn="just"/>
            <a:r>
              <a:rPr lang="x-none" b="1" dirty="0">
                <a:latin typeface="Arial" panose="020B0604020202020204" pitchFamily="34" charset="0"/>
                <a:cs typeface="Arial" panose="020B0604020202020204" pitchFamily="34" charset="0"/>
              </a:rPr>
              <a:t>Las tratamientos más efectivos considerando cada uno de los indicadores analizados fueron:</a:t>
            </a:r>
            <a:endParaRPr lang="x-none" b="1" dirty="0">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ü"/>
            </a:pPr>
            <a:r>
              <a:rPr lang="es-ES" b="1" dirty="0">
                <a:solidFill>
                  <a:schemeClr val="dk1"/>
                </a:solidFill>
                <a:latin typeface="Arial" panose="020B0604020202020204" pitchFamily="34" charset="0"/>
                <a:cs typeface="Arial" panose="020B0604020202020204" pitchFamily="34" charset="0"/>
              </a:rPr>
              <a:t>0,1 µL mL</a:t>
            </a:r>
            <a:r>
              <a:rPr lang="es-ES" b="1" baseline="30000" dirty="0">
                <a:solidFill>
                  <a:schemeClr val="dk1"/>
                </a:solidFill>
                <a:latin typeface="Arial" panose="020B0604020202020204" pitchFamily="34" charset="0"/>
                <a:cs typeface="Arial" panose="020B0604020202020204" pitchFamily="34" charset="0"/>
              </a:rPr>
              <a:t>-1</a:t>
            </a:r>
            <a:r>
              <a:rPr lang="es-ES" b="1" dirty="0">
                <a:solidFill>
                  <a:schemeClr val="dk1"/>
                </a:solidFill>
                <a:latin typeface="Arial" panose="020B0604020202020204" pitchFamily="34" charset="0"/>
                <a:cs typeface="Arial" panose="020B0604020202020204" pitchFamily="34" charset="0"/>
              </a:rPr>
              <a:t> de extracto alcohólico 90 % (21 días)</a:t>
            </a:r>
            <a:endParaRPr lang="x-none" b="1" dirty="0">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ü"/>
            </a:pPr>
            <a:r>
              <a:rPr lang="es-ES" b="1" dirty="0">
                <a:solidFill>
                  <a:schemeClr val="dk1"/>
                </a:solidFill>
                <a:latin typeface="Arial" panose="020B0604020202020204" pitchFamily="34" charset="0"/>
                <a:cs typeface="Arial" panose="020B0604020202020204" pitchFamily="34" charset="0"/>
              </a:rPr>
              <a:t>1 µL mL</a:t>
            </a:r>
            <a:r>
              <a:rPr lang="es-ES" b="1" baseline="30000" dirty="0">
                <a:solidFill>
                  <a:schemeClr val="dk1"/>
                </a:solidFill>
                <a:latin typeface="Arial" panose="020B0604020202020204" pitchFamily="34" charset="0"/>
                <a:cs typeface="Arial" panose="020B0604020202020204" pitchFamily="34" charset="0"/>
              </a:rPr>
              <a:t>-1</a:t>
            </a:r>
            <a:r>
              <a:rPr lang="es-ES" b="1" dirty="0">
                <a:solidFill>
                  <a:schemeClr val="dk1"/>
                </a:solidFill>
                <a:latin typeface="Arial" panose="020B0604020202020204" pitchFamily="34" charset="0"/>
                <a:cs typeface="Arial" panose="020B0604020202020204" pitchFamily="34" charset="0"/>
              </a:rPr>
              <a:t> de extracto alcohólico 90 % (10 días)  </a:t>
            </a:r>
            <a:endParaRPr lang="es-ES" b="1" dirty="0">
              <a:solidFill>
                <a:schemeClr val="dk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ü"/>
            </a:pPr>
            <a:r>
              <a:rPr lang="es-ES" b="1" dirty="0">
                <a:solidFill>
                  <a:schemeClr val="dk1"/>
                </a:solidFill>
                <a:latin typeface="Arial" panose="020B0604020202020204" pitchFamily="34" charset="0"/>
                <a:cs typeface="Arial" panose="020B0604020202020204" pitchFamily="34" charset="0"/>
              </a:rPr>
              <a:t>1 µL mL</a:t>
            </a:r>
            <a:r>
              <a:rPr lang="es-ES" b="1" baseline="30000" dirty="0">
                <a:solidFill>
                  <a:schemeClr val="dk1"/>
                </a:solidFill>
                <a:latin typeface="Arial" panose="020B0604020202020204" pitchFamily="34" charset="0"/>
                <a:cs typeface="Arial" panose="020B0604020202020204" pitchFamily="34" charset="0"/>
              </a:rPr>
              <a:t>-1</a:t>
            </a:r>
            <a:r>
              <a:rPr lang="es-ES" b="1" dirty="0">
                <a:solidFill>
                  <a:schemeClr val="dk1"/>
                </a:solidFill>
                <a:latin typeface="Arial" panose="020B0604020202020204" pitchFamily="34" charset="0"/>
                <a:cs typeface="Arial" panose="020B0604020202020204" pitchFamily="34" charset="0"/>
              </a:rPr>
              <a:t> de extracto alcohólico 70 % (10 días)</a:t>
            </a:r>
            <a:endParaRPr lang="es-ES" dirty="0">
              <a:latin typeface="Arial" panose="020B0604020202020204" pitchFamily="34" charset="0"/>
              <a:cs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95536" y="623010"/>
            <a:ext cx="8280920" cy="4739759"/>
          </a:xfrm>
          <a:prstGeom prst="rect">
            <a:avLst/>
          </a:prstGeom>
        </p:spPr>
        <p:txBody>
          <a:bodyPr wrap="square">
            <a:spAutoFit/>
          </a:bodyPr>
          <a:lstStyle/>
          <a:p>
            <a:pPr algn="just"/>
            <a:endParaRPr lang="es-ES" sz="3200" b="1" dirty="0">
              <a:latin typeface="Arial Black" panose="020B0A04020102020204" pitchFamily="34" charset="0"/>
              <a:cs typeface="Arial" panose="020B0604020202020204" pitchFamily="34" charset="0"/>
            </a:endParaRPr>
          </a:p>
          <a:p>
            <a:pPr marL="342900" lvl="0" indent="-342900" algn="just">
              <a:lnSpc>
                <a:spcPct val="150000"/>
              </a:lnSpc>
              <a:buFont typeface="Arial" panose="020B0604020202020204" pitchFamily="34" charset="0"/>
              <a:buChar char="•"/>
            </a:pPr>
            <a:r>
              <a:rPr lang="es-ES" sz="2000" dirty="0">
                <a:latin typeface="Arial" panose="020B0604020202020204" pitchFamily="34" charset="0"/>
                <a:cs typeface="Arial" panose="020B0604020202020204" pitchFamily="34" charset="0"/>
              </a:rPr>
              <a:t>Los extractos de algas pueden ser obtenidos mediante procesos físicos, microbiológicos y químicos, a partir de una fuente de alga, siendo estos últimos los más efectivos en la extracción de la mayor cantidad de componentes solubles en ese medio.</a:t>
            </a:r>
            <a:endParaRPr lang="es-ES" sz="2000" dirty="0">
              <a:latin typeface="Arial" panose="020B0604020202020204" pitchFamily="34" charset="0"/>
              <a:cs typeface="Arial" panose="020B0604020202020204" pitchFamily="34" charset="0"/>
            </a:endParaRPr>
          </a:p>
          <a:p>
            <a:pPr marL="342900" lvl="0" indent="-342900" algn="just">
              <a:lnSpc>
                <a:spcPct val="150000"/>
              </a:lnSpc>
              <a:buFont typeface="Arial" panose="020B0604020202020204" pitchFamily="34" charset="0"/>
              <a:buChar char="•"/>
            </a:pPr>
            <a:r>
              <a:rPr lang="es-ES" sz="2000" dirty="0">
                <a:latin typeface="Arial" panose="020B0604020202020204" pitchFamily="34" charset="0"/>
                <a:cs typeface="Arial" panose="020B0604020202020204" pitchFamily="34" charset="0"/>
              </a:rPr>
              <a:t>Estos</a:t>
            </a:r>
            <a:r>
              <a:rPr lang="es-ES" sz="2000" b="1" dirty="0">
                <a:latin typeface="Arial" panose="020B0604020202020204" pitchFamily="34" charset="0"/>
                <a:cs typeface="Arial" panose="020B0604020202020204" pitchFamily="34" charset="0"/>
              </a:rPr>
              <a:t> </a:t>
            </a:r>
            <a:r>
              <a:rPr lang="es-ES" sz="2000" dirty="0">
                <a:latin typeface="Arial" panose="020B0604020202020204" pitchFamily="34" charset="0"/>
                <a:cs typeface="Arial" panose="020B0604020202020204" pitchFamily="34" charset="0"/>
              </a:rPr>
              <a:t>contienen una amplia variedad de compuestos, tales como aminoácidos, macronutrientes, reguladores de crecimiento, fenoles y oligoelementos, que mejoran el rendimiento y la calidad de los cultivos, </a:t>
            </a:r>
            <a:r>
              <a:rPr lang="es-ES" sz="2000" dirty="0" smtClean="0">
                <a:latin typeface="Arial" panose="020B0604020202020204" pitchFamily="34" charset="0"/>
                <a:cs typeface="Arial" panose="020B0604020202020204" pitchFamily="34" charset="0"/>
              </a:rPr>
              <a:t>además pueden </a:t>
            </a:r>
            <a:r>
              <a:rPr lang="es-ES" sz="2000" dirty="0">
                <a:latin typeface="Arial" panose="020B0604020202020204" pitchFamily="34" charset="0"/>
                <a:cs typeface="Arial" panose="020B0604020202020204" pitchFamily="34" charset="0"/>
              </a:rPr>
              <a:t>proteger a los mismos ante condiciones de estrés ambiental.</a:t>
            </a:r>
            <a:endParaRPr lang="es-ES" sz="2000" dirty="0">
              <a:latin typeface="Arial" panose="020B0604020202020204" pitchFamily="34" charset="0"/>
              <a:cs typeface="Arial" panose="020B0604020202020204" pitchFamily="34" charset="0"/>
            </a:endParaRPr>
          </a:p>
        </p:txBody>
      </p:sp>
      <p:sp>
        <p:nvSpPr>
          <p:cNvPr id="5" name="4 CuadroTexto"/>
          <p:cNvSpPr txBox="1"/>
          <p:nvPr/>
        </p:nvSpPr>
        <p:spPr>
          <a:xfrm>
            <a:off x="1259632" y="623010"/>
            <a:ext cx="3960440" cy="861774"/>
          </a:xfrm>
          <a:prstGeom prst="rect">
            <a:avLst/>
          </a:prstGeom>
          <a:noFill/>
        </p:spPr>
        <p:txBody>
          <a:bodyPr wrap="square" rtlCol="0">
            <a:spAutoFit/>
          </a:bodyPr>
          <a:lstStyle/>
          <a:p>
            <a:r>
              <a:rPr lang="es-ES" sz="3200" b="1" dirty="0">
                <a:latin typeface="Arial Black" panose="020B0A04020102020204" pitchFamily="34" charset="0"/>
                <a:cs typeface="Arial" panose="020B0604020202020204" pitchFamily="34" charset="0"/>
              </a:rPr>
              <a:t>CONCLUSIONES</a:t>
            </a:r>
            <a:endParaRPr lang="es-ES" sz="3200" b="1" dirty="0">
              <a:latin typeface="Arial Black" panose="020B0A04020102020204" pitchFamily="34" charset="0"/>
              <a:cs typeface="Arial" panose="020B0604020202020204" pitchFamily="34" charset="0"/>
            </a:endParaRPr>
          </a:p>
          <a:p>
            <a:endParaRPr lang="es-E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187624" y="1923797"/>
            <a:ext cx="6696744" cy="2554545"/>
          </a:xfrm>
          <a:prstGeom prst="rect">
            <a:avLst/>
          </a:prstGeom>
          <a:noFill/>
        </p:spPr>
        <p:txBody>
          <a:bodyPr wrap="square" rtlCol="0">
            <a:spAutoFit/>
          </a:bodyPr>
          <a:lstStyle/>
          <a:p>
            <a:pPr algn="ctr"/>
            <a:r>
              <a:rPr lang="es-ES" sz="4000" b="1" dirty="0">
                <a:latin typeface="Arial Black" panose="020B0A04020102020204" pitchFamily="34" charset="0"/>
              </a:rPr>
              <a:t>Métodos de obtención de extractos de algas y evaluación de su actividad biológica</a:t>
            </a:r>
            <a:endParaRPr lang="es-ES" sz="4000" dirty="0">
              <a:latin typeface="Arial Black" panose="020B0A04020102020204" pitchFamily="34" charset="0"/>
            </a:endParaRPr>
          </a:p>
        </p:txBody>
      </p:sp>
      <p:pic>
        <p:nvPicPr>
          <p:cNvPr id="1026" name="Picture 2"/>
          <p:cNvPicPr>
            <a:picLocks noChangeAspect="1" noChangeArrowheads="1"/>
          </p:cNvPicPr>
          <p:nvPr/>
        </p:nvPicPr>
        <p:blipFill rotWithShape="1">
          <a:blip r:embed="rId1">
            <a:extLst>
              <a:ext uri="{28A0092B-C50C-407E-A947-70E740481C1C}">
                <a14:useLocalDpi xmlns:a14="http://schemas.microsoft.com/office/drawing/2010/main" val="0"/>
              </a:ext>
            </a:extLst>
          </a:blip>
          <a:srcRect l="24347" t="55038" r="53494" b="20895"/>
          <a:stretch>
            <a:fillRect/>
          </a:stretch>
        </p:blipFill>
        <p:spPr bwMode="auto">
          <a:xfrm>
            <a:off x="251520" y="5341007"/>
            <a:ext cx="1800200" cy="1301967"/>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5302" t="54244" r="66231" b="22878"/>
          <a:stretch>
            <a:fillRect/>
          </a:stretch>
        </p:blipFill>
        <p:spPr bwMode="auto">
          <a:xfrm>
            <a:off x="7137242" y="5341007"/>
            <a:ext cx="1831658" cy="13019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2006" t="48305" r="72248" b="28344"/>
          <a:stretch>
            <a:fillRect/>
          </a:stretch>
        </p:blipFill>
        <p:spPr bwMode="auto">
          <a:xfrm>
            <a:off x="7137242" y="188640"/>
            <a:ext cx="1831658" cy="150479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l="46505" t="33209" r="25071" b="47948"/>
          <a:stretch>
            <a:fillRect/>
          </a:stretch>
        </p:blipFill>
        <p:spPr bwMode="auto">
          <a:xfrm>
            <a:off x="251520" y="188640"/>
            <a:ext cx="1800200" cy="137842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195736" y="683985"/>
            <a:ext cx="4752528" cy="584775"/>
          </a:xfrm>
          <a:prstGeom prst="rect">
            <a:avLst/>
          </a:prstGeom>
          <a:noFill/>
        </p:spPr>
        <p:txBody>
          <a:bodyPr wrap="square" rtlCol="0">
            <a:spAutoFit/>
          </a:bodyPr>
          <a:lstStyle/>
          <a:p>
            <a:r>
              <a:rPr lang="es-ES" sz="3200" dirty="0" smtClean="0">
                <a:latin typeface="Arial Black" panose="020B0A04020102020204" pitchFamily="34" charset="0"/>
              </a:rPr>
              <a:t>Aspectos a abordar</a:t>
            </a:r>
            <a:endParaRPr lang="es-ES" sz="3200" dirty="0">
              <a:latin typeface="Arial Black" panose="020B0A04020102020204" pitchFamily="34" charset="0"/>
            </a:endParaRPr>
          </a:p>
        </p:txBody>
      </p:sp>
      <p:sp>
        <p:nvSpPr>
          <p:cNvPr id="5" name="4 CuadroTexto"/>
          <p:cNvSpPr txBox="1"/>
          <p:nvPr/>
        </p:nvSpPr>
        <p:spPr>
          <a:xfrm>
            <a:off x="514350" y="1376680"/>
            <a:ext cx="7817485" cy="7200900"/>
          </a:xfrm>
          <a:prstGeom prst="rect">
            <a:avLst/>
          </a:prstGeom>
          <a:noFill/>
        </p:spPr>
        <p:txBody>
          <a:bodyPr wrap="square" rtlCol="0">
            <a:spAutoFit/>
          </a:bodyPr>
          <a:lstStyle/>
          <a:p>
            <a:pPr marL="285750" indent="-285750" algn="just">
              <a:lnSpc>
                <a:spcPct val="150000"/>
              </a:lnSpc>
              <a:buFont typeface="Arial" panose="020B0604020202020204" pitchFamily="34" charset="0"/>
              <a:buChar char="•"/>
            </a:pPr>
            <a:r>
              <a:rPr lang="es-ES" sz="2800" dirty="0" smtClean="0">
                <a:latin typeface="Arial" panose="020B0604020202020204" pitchFamily="34" charset="0"/>
                <a:cs typeface="Arial" panose="020B0604020202020204" pitchFamily="34" charset="0"/>
              </a:rPr>
              <a:t>Composición química de los extractos de algas.</a:t>
            </a:r>
            <a:endParaRPr lang="es-ES" sz="2800" dirty="0" smtClean="0">
              <a:latin typeface="Arial" panose="020B0604020202020204" pitchFamily="34" charset="0"/>
              <a:cs typeface="Arial" panose="020B0604020202020204" pitchFamily="34" charset="0"/>
            </a:endParaRPr>
          </a:p>
          <a:p>
            <a:pPr marL="285750" indent="-285750" algn="just">
              <a:lnSpc>
                <a:spcPct val="150000"/>
              </a:lnSpc>
              <a:buFont typeface="Arial" panose="020B0604020202020204" pitchFamily="34" charset="0"/>
              <a:buChar char="•"/>
            </a:pPr>
            <a:r>
              <a:rPr lang="es-ES" sz="2800" dirty="0" smtClean="0">
                <a:latin typeface="Arial" panose="020B0604020202020204" pitchFamily="34" charset="0"/>
                <a:cs typeface="Arial" panose="020B0604020202020204" pitchFamily="34" charset="0"/>
              </a:rPr>
              <a:t>Métodos de obtención de los extractos de algas.</a:t>
            </a:r>
            <a:endParaRPr lang="es-ES" sz="2800" dirty="0" smtClean="0">
              <a:latin typeface="Arial" panose="020B0604020202020204" pitchFamily="34" charset="0"/>
              <a:cs typeface="Arial" panose="020B0604020202020204" pitchFamily="34" charset="0"/>
            </a:endParaRPr>
          </a:p>
          <a:p>
            <a:pPr marL="285750" indent="-285750" algn="just">
              <a:lnSpc>
                <a:spcPct val="150000"/>
              </a:lnSpc>
              <a:buFont typeface="Arial" panose="020B0604020202020204" pitchFamily="34" charset="0"/>
              <a:buChar char="•"/>
            </a:pPr>
            <a:r>
              <a:rPr lang="es-ES" sz="2800" b="1" dirty="0" smtClean="0">
                <a:solidFill>
                  <a:srgbClr val="FF0000"/>
                </a:solidFill>
                <a:latin typeface="Arial" panose="020B0604020202020204" pitchFamily="34" charset="0"/>
                <a:cs typeface="Arial" panose="020B0604020202020204" pitchFamily="34" charset="0"/>
              </a:rPr>
              <a:t>Métodos más usados para la obtención de extractos de Spirulina y sargazos.</a:t>
            </a:r>
            <a:endParaRPr lang="es-ES" sz="2800" b="1" dirty="0" smtClean="0">
              <a:solidFill>
                <a:srgbClr val="FF0000"/>
              </a:solidFill>
              <a:latin typeface="Arial" panose="020B0604020202020204" pitchFamily="34" charset="0"/>
              <a:cs typeface="Arial" panose="020B0604020202020204" pitchFamily="34" charset="0"/>
            </a:endParaRPr>
          </a:p>
          <a:p>
            <a:pPr marL="285750" indent="-285750" algn="just">
              <a:lnSpc>
                <a:spcPct val="150000"/>
              </a:lnSpc>
              <a:buFont typeface="Arial" panose="020B0604020202020204" pitchFamily="34" charset="0"/>
              <a:buChar char="•"/>
            </a:pPr>
            <a:r>
              <a:rPr lang="es-ES" sz="2800" dirty="0" smtClean="0">
                <a:latin typeface="Arial" panose="020B0604020202020204" pitchFamily="34" charset="0"/>
                <a:cs typeface="Arial" panose="020B0604020202020204" pitchFamily="34" charset="0"/>
              </a:rPr>
              <a:t>Actividad biológica de extractos de Spirulina</a:t>
            </a:r>
            <a:endParaRPr lang="es-ES" sz="2800" dirty="0" smtClean="0">
              <a:latin typeface="Arial" panose="020B0604020202020204" pitchFamily="34" charset="0"/>
              <a:cs typeface="Arial" panose="020B0604020202020204" pitchFamily="34" charset="0"/>
            </a:endParaRPr>
          </a:p>
          <a:p>
            <a:pPr marL="285750" indent="-285750" algn="just">
              <a:lnSpc>
                <a:spcPct val="150000"/>
              </a:lnSpc>
              <a:buFont typeface="Arial" panose="020B0604020202020204" pitchFamily="34" charset="0"/>
              <a:buChar char="•"/>
            </a:pPr>
            <a:endParaRPr lang="es-ES" sz="2800" dirty="0" smtClean="0">
              <a:latin typeface="Arial" panose="020B0604020202020204" pitchFamily="34" charset="0"/>
              <a:cs typeface="Arial" panose="020B0604020202020204" pitchFamily="34" charset="0"/>
            </a:endParaRPr>
          </a:p>
          <a:p>
            <a:pPr indent="0" algn="just">
              <a:lnSpc>
                <a:spcPct val="150000"/>
              </a:lnSpc>
              <a:buNone/>
            </a:pPr>
            <a:endParaRPr lang="es-ES" sz="2800" dirty="0" smtClean="0">
              <a:latin typeface="Arial" panose="020B0604020202020204" pitchFamily="34" charset="0"/>
              <a:cs typeface="Arial" panose="020B0604020202020204" pitchFamily="34" charset="0"/>
            </a:endParaRPr>
          </a:p>
          <a:p>
            <a:pPr marL="285750" indent="-285750" algn="just">
              <a:lnSpc>
                <a:spcPct val="150000"/>
              </a:lnSpc>
              <a:buFont typeface="Arial" panose="020B0604020202020204" pitchFamily="34" charset="0"/>
              <a:buChar char="•"/>
            </a:pPr>
            <a:endParaRPr lang="es-ES" sz="2800" dirty="0" smtClean="0">
              <a:latin typeface="Arial" panose="020B0604020202020204" pitchFamily="34" charset="0"/>
              <a:cs typeface="Arial" panose="020B0604020202020204" pitchFamily="34" charset="0"/>
            </a:endParaRPr>
          </a:p>
          <a:p>
            <a:pPr indent="0" algn="just">
              <a:lnSpc>
                <a:spcPct val="150000"/>
              </a:lnSpc>
              <a:buNone/>
            </a:pPr>
            <a:endParaRPr lang="es-ES" sz="2800" dirty="0" smtClean="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871958" y="1196752"/>
            <a:ext cx="7416824" cy="1938992"/>
          </a:xfrm>
          <a:prstGeom prst="rect">
            <a:avLst/>
          </a:prstGeom>
          <a:noFill/>
        </p:spPr>
        <p:txBody>
          <a:bodyPr wrap="square" rtlCol="0">
            <a:spAutoFit/>
          </a:bodyPr>
          <a:lstStyle/>
          <a:p>
            <a:pPr algn="just"/>
            <a:r>
              <a:rPr lang="es-ES" sz="2400" b="1" dirty="0" smtClean="0">
                <a:latin typeface="Arial" panose="020B0604020202020204" pitchFamily="34" charset="0"/>
                <a:cs typeface="Arial" panose="020B0604020202020204" pitchFamily="34" charset="0"/>
              </a:rPr>
              <a:t>Los extractos de algas son productos obtenidos a partir de sustancias biológicamente activas presentes en los tejidos de algas, por el uso de un solvente y un proceso de extracción adecuado. </a:t>
            </a:r>
            <a:endParaRPr lang="es-ES" sz="2400" b="1" dirty="0">
              <a:latin typeface="Arial" panose="020B0604020202020204" pitchFamily="34" charset="0"/>
              <a:cs typeface="Arial" panose="020B0604020202020204" pitchFamily="34" charset="0"/>
            </a:endParaRPr>
          </a:p>
        </p:txBody>
      </p:sp>
      <p:pic>
        <p:nvPicPr>
          <p:cNvPr id="5" name="Picture 3"/>
          <p:cNvPicPr>
            <a:picLocks noChangeAspect="1" noChangeArrowheads="1"/>
          </p:cNvPicPr>
          <p:nvPr/>
        </p:nvPicPr>
        <p:blipFill rotWithShape="1">
          <a:blip r:embed="rId1">
            <a:extLst>
              <a:ext uri="{28A0092B-C50C-407E-A947-70E740481C1C}">
                <a14:useLocalDpi xmlns:a14="http://schemas.microsoft.com/office/drawing/2010/main" val="0"/>
              </a:ext>
            </a:extLst>
          </a:blip>
          <a:srcRect l="15302" t="54244" r="66231" b="22878"/>
          <a:stretch>
            <a:fillRect/>
          </a:stretch>
        </p:blipFill>
        <p:spPr bwMode="auto">
          <a:xfrm>
            <a:off x="2843808" y="3717032"/>
            <a:ext cx="3024336" cy="23762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18 Elipse"/>
          <p:cNvSpPr/>
          <p:nvPr/>
        </p:nvSpPr>
        <p:spPr>
          <a:xfrm>
            <a:off x="3325573" y="404664"/>
            <a:ext cx="2542571" cy="15121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2000" b="1" dirty="0" smtClean="0">
                <a:latin typeface="Arial" panose="020B0604020202020204" pitchFamily="34" charset="0"/>
                <a:cs typeface="Arial" panose="020B0604020202020204" pitchFamily="34" charset="0"/>
              </a:rPr>
              <a:t>Composición química</a:t>
            </a:r>
            <a:endParaRPr lang="es-ES" sz="2000" b="1" dirty="0">
              <a:latin typeface="Arial" panose="020B0604020202020204" pitchFamily="34" charset="0"/>
              <a:cs typeface="Arial" panose="020B0604020202020204" pitchFamily="34" charset="0"/>
            </a:endParaRPr>
          </a:p>
        </p:txBody>
      </p:sp>
      <p:sp>
        <p:nvSpPr>
          <p:cNvPr id="23" name="22 CuadroTexto"/>
          <p:cNvSpPr txBox="1"/>
          <p:nvPr/>
        </p:nvSpPr>
        <p:spPr>
          <a:xfrm>
            <a:off x="106721" y="3068960"/>
            <a:ext cx="2547707" cy="2831544"/>
          </a:xfrm>
          <a:prstGeom prst="rect">
            <a:avLst/>
          </a:prstGeom>
          <a:noFill/>
          <a:ln>
            <a:solidFill>
              <a:srgbClr val="0070C0"/>
            </a:solidFill>
          </a:ln>
        </p:spPr>
        <p:txBody>
          <a:bodyPr wrap="square" rtlCol="0">
            <a:spAutoFit/>
          </a:bodyPr>
          <a:lstStyle/>
          <a:p>
            <a:r>
              <a:rPr lang="es-ES" sz="2000" b="1" dirty="0">
                <a:latin typeface="Arial" panose="020B0604020202020204" pitchFamily="34" charset="0"/>
                <a:ea typeface="Calibri" panose="020F0502020204030204"/>
                <a:cs typeface="Arial" panose="020B0604020202020204" pitchFamily="34" charset="0"/>
              </a:rPr>
              <a:t>Fitohormonas y reguladores del crecimiento </a:t>
            </a:r>
            <a:r>
              <a:rPr lang="es-ES" sz="2000" dirty="0">
                <a:latin typeface="Arial" panose="020B0604020202020204" pitchFamily="34" charset="0"/>
                <a:ea typeface="Calibri" panose="020F0502020204030204"/>
                <a:cs typeface="Arial" panose="020B0604020202020204" pitchFamily="34" charset="0"/>
              </a:rPr>
              <a:t> (</a:t>
            </a:r>
            <a:r>
              <a:rPr lang="es-ES" sz="2000" dirty="0" err="1">
                <a:solidFill>
                  <a:srgbClr val="000000"/>
                </a:solidFill>
                <a:latin typeface="Arial" panose="020B0604020202020204" pitchFamily="34" charset="0"/>
                <a:ea typeface="Calibri" panose="020F0502020204030204"/>
                <a:cs typeface="Arial" panose="020B0604020202020204" pitchFamily="34" charset="0"/>
              </a:rPr>
              <a:t>citoquininas</a:t>
            </a:r>
            <a:r>
              <a:rPr lang="es-ES" sz="2000" dirty="0">
                <a:solidFill>
                  <a:srgbClr val="000000"/>
                </a:solidFill>
                <a:latin typeface="Arial" panose="020B0604020202020204" pitchFamily="34" charset="0"/>
                <a:ea typeface="Calibri" panose="020F0502020204030204"/>
                <a:cs typeface="Arial" panose="020B0604020202020204" pitchFamily="34" charset="0"/>
              </a:rPr>
              <a:t>, auxinas, </a:t>
            </a:r>
            <a:r>
              <a:rPr lang="es-ES" sz="2000" dirty="0" err="1">
                <a:solidFill>
                  <a:srgbClr val="000000"/>
                </a:solidFill>
                <a:latin typeface="Arial" panose="020B0604020202020204" pitchFamily="34" charset="0"/>
                <a:ea typeface="Calibri" panose="020F0502020204030204"/>
                <a:cs typeface="Arial" panose="020B0604020202020204" pitchFamily="34" charset="0"/>
              </a:rPr>
              <a:t>giberelinas</a:t>
            </a:r>
            <a:r>
              <a:rPr lang="es-ES" sz="2000" dirty="0">
                <a:solidFill>
                  <a:srgbClr val="000000"/>
                </a:solidFill>
                <a:latin typeface="Arial" panose="020B0604020202020204" pitchFamily="34" charset="0"/>
                <a:ea typeface="Calibri" panose="020F0502020204030204"/>
                <a:cs typeface="Arial" panose="020B0604020202020204" pitchFamily="34" charset="0"/>
              </a:rPr>
              <a:t>, </a:t>
            </a:r>
            <a:r>
              <a:rPr lang="es-ES" sz="2000" dirty="0" err="1">
                <a:solidFill>
                  <a:srgbClr val="000000"/>
                </a:solidFill>
                <a:latin typeface="Arial" panose="020B0604020202020204" pitchFamily="34" charset="0"/>
                <a:ea typeface="Calibri" panose="020F0502020204030204"/>
                <a:cs typeface="Arial" panose="020B0604020202020204" pitchFamily="34" charset="0"/>
              </a:rPr>
              <a:t>betaínas</a:t>
            </a:r>
            <a:r>
              <a:rPr lang="es-ES" sz="2000" dirty="0">
                <a:solidFill>
                  <a:srgbClr val="000000"/>
                </a:solidFill>
                <a:latin typeface="Arial" panose="020B0604020202020204" pitchFamily="34" charset="0"/>
                <a:ea typeface="Calibri" panose="020F0502020204030204"/>
                <a:cs typeface="Arial" panose="020B0604020202020204" pitchFamily="34" charset="0"/>
              </a:rPr>
              <a:t>, ácido </a:t>
            </a:r>
            <a:r>
              <a:rPr lang="es-ES" sz="2000" dirty="0" err="1">
                <a:solidFill>
                  <a:srgbClr val="000000"/>
                </a:solidFill>
                <a:latin typeface="Arial" panose="020B0604020202020204" pitchFamily="34" charset="0"/>
                <a:ea typeface="Calibri" panose="020F0502020204030204"/>
                <a:cs typeface="Arial" panose="020B0604020202020204" pitchFamily="34" charset="0"/>
              </a:rPr>
              <a:t>abscísico</a:t>
            </a:r>
            <a:r>
              <a:rPr lang="es-ES" sz="2000" dirty="0">
                <a:solidFill>
                  <a:srgbClr val="000000"/>
                </a:solidFill>
                <a:latin typeface="Arial" panose="020B0604020202020204" pitchFamily="34" charset="0"/>
                <a:ea typeface="Calibri" panose="020F0502020204030204"/>
                <a:cs typeface="Arial" panose="020B0604020202020204" pitchFamily="34" charset="0"/>
              </a:rPr>
              <a:t> y </a:t>
            </a:r>
            <a:r>
              <a:rPr lang="es-ES" sz="2000" dirty="0" err="1">
                <a:solidFill>
                  <a:srgbClr val="000000"/>
                </a:solidFill>
                <a:latin typeface="Arial" panose="020B0604020202020204" pitchFamily="34" charset="0"/>
                <a:ea typeface="Calibri" panose="020F0502020204030204"/>
                <a:cs typeface="Arial" panose="020B0604020202020204" pitchFamily="34" charset="0"/>
              </a:rPr>
              <a:t>brasinoesteroides</a:t>
            </a:r>
            <a:r>
              <a:rPr lang="es-ES" sz="2000" dirty="0">
                <a:solidFill>
                  <a:srgbClr val="000000"/>
                </a:solidFill>
                <a:latin typeface="Arial" panose="020B0604020202020204" pitchFamily="34" charset="0"/>
                <a:ea typeface="Calibri" panose="020F0502020204030204"/>
                <a:cs typeface="Arial" panose="020B0604020202020204" pitchFamily="34" charset="0"/>
              </a:rPr>
              <a:t>)</a:t>
            </a:r>
            <a:endParaRPr lang="es-ES" sz="2000" dirty="0">
              <a:latin typeface="Arial" panose="020B0604020202020204" pitchFamily="34" charset="0"/>
              <a:ea typeface="Calibri" panose="020F0502020204030204"/>
              <a:cs typeface="Arial" panose="020B0604020202020204" pitchFamily="34" charset="0"/>
            </a:endParaRPr>
          </a:p>
          <a:p>
            <a:endParaRPr lang="es-ES" dirty="0"/>
          </a:p>
        </p:txBody>
      </p:sp>
      <p:cxnSp>
        <p:nvCxnSpPr>
          <p:cNvPr id="29" name="28 Conector recto de flecha"/>
          <p:cNvCxnSpPr/>
          <p:nvPr/>
        </p:nvCxnSpPr>
        <p:spPr>
          <a:xfrm flipH="1">
            <a:off x="2699792" y="1340768"/>
            <a:ext cx="720080" cy="19802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29 Rectángulo"/>
          <p:cNvSpPr/>
          <p:nvPr/>
        </p:nvSpPr>
        <p:spPr>
          <a:xfrm>
            <a:off x="6301033" y="2608810"/>
            <a:ext cx="2682044" cy="1862048"/>
          </a:xfrm>
          <a:prstGeom prst="rect">
            <a:avLst/>
          </a:prstGeom>
          <a:ln>
            <a:solidFill>
              <a:srgbClr val="0070C0"/>
            </a:solidFill>
          </a:ln>
        </p:spPr>
        <p:txBody>
          <a:bodyPr wrap="square">
            <a:spAutoFit/>
          </a:bodyPr>
          <a:lstStyle/>
          <a:p>
            <a:pPr>
              <a:lnSpc>
                <a:spcPct val="115000"/>
              </a:lnSpc>
              <a:spcAft>
                <a:spcPts val="0"/>
              </a:spcAft>
            </a:pPr>
            <a:r>
              <a:rPr lang="es-ES" sz="2000" b="1" dirty="0">
                <a:latin typeface="Arial" panose="020B0604020202020204" pitchFamily="34" charset="0"/>
                <a:ea typeface="Calibri" panose="020F0502020204030204"/>
                <a:cs typeface="Arial" panose="020B0604020202020204" pitchFamily="34" charset="0"/>
              </a:rPr>
              <a:t>Polisacáridos matriciales y de reserva</a:t>
            </a:r>
            <a:r>
              <a:rPr lang="es-ES" sz="2000" dirty="0">
                <a:latin typeface="Arial" panose="020B0604020202020204" pitchFamily="34" charset="0"/>
                <a:ea typeface="Calibri" panose="020F0502020204030204"/>
                <a:cs typeface="Arial" panose="020B0604020202020204" pitchFamily="34" charset="0"/>
              </a:rPr>
              <a:t> (</a:t>
            </a:r>
            <a:r>
              <a:rPr lang="es-ES" sz="2000" dirty="0" err="1">
                <a:latin typeface="Arial" panose="020B0604020202020204" pitchFamily="34" charset="0"/>
                <a:ea typeface="Calibri" panose="020F0502020204030204"/>
                <a:cs typeface="Arial" panose="020B0604020202020204" pitchFamily="34" charset="0"/>
              </a:rPr>
              <a:t>alginatos</a:t>
            </a:r>
            <a:r>
              <a:rPr lang="es-ES" sz="2000" dirty="0">
                <a:latin typeface="Arial" panose="020B0604020202020204" pitchFamily="34" charset="0"/>
                <a:ea typeface="Calibri" panose="020F0502020204030204"/>
                <a:cs typeface="Arial" panose="020B0604020202020204" pitchFamily="34" charset="0"/>
              </a:rPr>
              <a:t>, </a:t>
            </a:r>
            <a:r>
              <a:rPr lang="es-ES" sz="2000" dirty="0" err="1">
                <a:latin typeface="Arial" panose="020B0604020202020204" pitchFamily="34" charset="0"/>
                <a:ea typeface="Calibri" panose="020F0502020204030204"/>
                <a:cs typeface="Arial" panose="020B0604020202020204" pitchFamily="34" charset="0"/>
              </a:rPr>
              <a:t>carragenatos</a:t>
            </a:r>
            <a:r>
              <a:rPr lang="es-ES" sz="2000" dirty="0">
                <a:latin typeface="Arial" panose="020B0604020202020204" pitchFamily="34" charset="0"/>
                <a:ea typeface="Calibri" panose="020F0502020204030204"/>
                <a:cs typeface="Arial" panose="020B0604020202020204" pitchFamily="34" charset="0"/>
              </a:rPr>
              <a:t>, </a:t>
            </a:r>
            <a:r>
              <a:rPr lang="es-ES" sz="2000" dirty="0" smtClean="0">
                <a:latin typeface="Arial" panose="020B0604020202020204" pitchFamily="34" charset="0"/>
                <a:ea typeface="Calibri" panose="020F0502020204030204"/>
                <a:cs typeface="Arial" panose="020B0604020202020204" pitchFamily="34" charset="0"/>
              </a:rPr>
              <a:t>agar, etc.)</a:t>
            </a:r>
            <a:endParaRPr lang="es-ES" sz="2000" dirty="0">
              <a:latin typeface="Arial" panose="020B0604020202020204" pitchFamily="34" charset="0"/>
              <a:ea typeface="Calibri" panose="020F0502020204030204"/>
              <a:cs typeface="Arial" panose="020B0604020202020204" pitchFamily="34" charset="0"/>
            </a:endParaRPr>
          </a:p>
        </p:txBody>
      </p:sp>
      <p:sp>
        <p:nvSpPr>
          <p:cNvPr id="1025" name="1024 Rectángulo"/>
          <p:cNvSpPr/>
          <p:nvPr/>
        </p:nvSpPr>
        <p:spPr>
          <a:xfrm>
            <a:off x="6168735" y="1556792"/>
            <a:ext cx="2946640" cy="416204"/>
          </a:xfrm>
          <a:prstGeom prst="rect">
            <a:avLst/>
          </a:prstGeom>
          <a:ln>
            <a:solidFill>
              <a:srgbClr val="0070C0"/>
            </a:solidFill>
          </a:ln>
        </p:spPr>
        <p:txBody>
          <a:bodyPr wrap="none">
            <a:spAutoFit/>
          </a:bodyPr>
          <a:lstStyle/>
          <a:p>
            <a:pPr algn="just">
              <a:lnSpc>
                <a:spcPct val="115000"/>
              </a:lnSpc>
              <a:spcAft>
                <a:spcPts val="0"/>
              </a:spcAft>
            </a:pPr>
            <a:r>
              <a:rPr lang="es-ES" sz="2000" b="1" dirty="0">
                <a:latin typeface="Arial" panose="020B0604020202020204" pitchFamily="34" charset="0"/>
                <a:ea typeface="Times New Roman" panose="02020603050405020304"/>
                <a:cs typeface="Arial" panose="020B0604020202020204" pitchFamily="34" charset="0"/>
              </a:rPr>
              <a:t>Clorofilas  y carotenos</a:t>
            </a:r>
            <a:endParaRPr lang="es-ES" sz="2000" dirty="0">
              <a:latin typeface="Arial" panose="020B0604020202020204" pitchFamily="34" charset="0"/>
              <a:ea typeface="Calibri" panose="020F0502020204030204"/>
              <a:cs typeface="Arial" panose="020B0604020202020204" pitchFamily="34" charset="0"/>
            </a:endParaRPr>
          </a:p>
        </p:txBody>
      </p:sp>
      <p:cxnSp>
        <p:nvCxnSpPr>
          <p:cNvPr id="1033" name="1032 Conector recto de flecha"/>
          <p:cNvCxnSpPr/>
          <p:nvPr/>
        </p:nvCxnSpPr>
        <p:spPr>
          <a:xfrm>
            <a:off x="5508104" y="1967368"/>
            <a:ext cx="936104" cy="6076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34" name="1033 Rectángulo"/>
          <p:cNvSpPr/>
          <p:nvPr/>
        </p:nvSpPr>
        <p:spPr>
          <a:xfrm>
            <a:off x="4302224" y="2708920"/>
            <a:ext cx="1853952" cy="1323439"/>
          </a:xfrm>
          <a:prstGeom prst="rect">
            <a:avLst/>
          </a:prstGeom>
          <a:ln>
            <a:solidFill>
              <a:srgbClr val="0070C0"/>
            </a:solidFill>
          </a:ln>
        </p:spPr>
        <p:txBody>
          <a:bodyPr wrap="square">
            <a:spAutoFit/>
          </a:bodyPr>
          <a:lstStyle/>
          <a:p>
            <a:pPr algn="ctr"/>
            <a:r>
              <a:rPr lang="es-ES" sz="2000" b="1" dirty="0">
                <a:latin typeface="Arial" panose="020B0604020202020204" pitchFamily="34" charset="0"/>
                <a:ea typeface="Times New Roman" panose="02020603050405020304"/>
                <a:cs typeface="Arial" panose="020B0604020202020204" pitchFamily="34" charset="0"/>
              </a:rPr>
              <a:t>Minerales</a:t>
            </a:r>
            <a:r>
              <a:rPr lang="es-ES" sz="2000" dirty="0">
                <a:latin typeface="Arial" panose="020B0604020202020204" pitchFamily="34" charset="0"/>
                <a:ea typeface="Times New Roman" panose="02020603050405020304"/>
                <a:cs typeface="Arial" panose="020B0604020202020204" pitchFamily="34" charset="0"/>
              </a:rPr>
              <a:t> </a:t>
            </a:r>
            <a:r>
              <a:rPr lang="es-ES" sz="2000" dirty="0" smtClean="0">
                <a:latin typeface="Arial" panose="020B0604020202020204" pitchFamily="34" charset="0"/>
                <a:ea typeface="Times New Roman" panose="02020603050405020304"/>
                <a:cs typeface="Arial" panose="020B0604020202020204" pitchFamily="34" charset="0"/>
              </a:rPr>
              <a:t>(Fe, Ca, Mg, P, K, Cu, Zn etc.)</a:t>
            </a:r>
            <a:endParaRPr lang="es-ES" sz="2000" dirty="0">
              <a:latin typeface="Arial" panose="020B0604020202020204" pitchFamily="34" charset="0"/>
              <a:cs typeface="Arial" panose="020B0604020202020204" pitchFamily="34" charset="0"/>
            </a:endParaRPr>
          </a:p>
        </p:txBody>
      </p:sp>
      <p:cxnSp>
        <p:nvCxnSpPr>
          <p:cNvPr id="1039" name="1038 Conector recto de flecha"/>
          <p:cNvCxnSpPr>
            <a:endCxn id="1034" idx="0"/>
          </p:cNvCxnSpPr>
          <p:nvPr/>
        </p:nvCxnSpPr>
        <p:spPr>
          <a:xfrm>
            <a:off x="5094312" y="2060848"/>
            <a:ext cx="134888"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42" name="1041 Rectángulo"/>
          <p:cNvSpPr/>
          <p:nvPr/>
        </p:nvSpPr>
        <p:spPr>
          <a:xfrm>
            <a:off x="755576" y="1484784"/>
            <a:ext cx="1912614" cy="1154162"/>
          </a:xfrm>
          <a:prstGeom prst="rect">
            <a:avLst/>
          </a:prstGeom>
          <a:ln>
            <a:solidFill>
              <a:srgbClr val="0070C0"/>
            </a:solidFill>
          </a:ln>
        </p:spPr>
        <p:txBody>
          <a:bodyPr wrap="square">
            <a:spAutoFit/>
          </a:bodyPr>
          <a:lstStyle/>
          <a:p>
            <a:pPr algn="just">
              <a:lnSpc>
                <a:spcPct val="115000"/>
              </a:lnSpc>
              <a:spcAft>
                <a:spcPts val="0"/>
              </a:spcAft>
            </a:pPr>
            <a:r>
              <a:rPr lang="es-ES" sz="2000" b="1" dirty="0">
                <a:latin typeface="Arial" panose="020B0604020202020204" pitchFamily="34" charset="0"/>
                <a:ea typeface="Calibri" panose="020F0502020204030204"/>
                <a:cs typeface="Arial" panose="020B0604020202020204" pitchFamily="34" charset="0"/>
              </a:rPr>
              <a:t>Vitaminas, aminoácidos y proteínas</a:t>
            </a:r>
            <a:endParaRPr lang="es-ES" sz="2000" dirty="0">
              <a:latin typeface="Arial" panose="020B0604020202020204" pitchFamily="34" charset="0"/>
              <a:ea typeface="Calibri" panose="020F0502020204030204"/>
              <a:cs typeface="Arial" panose="020B0604020202020204" pitchFamily="34" charset="0"/>
            </a:endParaRPr>
          </a:p>
        </p:txBody>
      </p:sp>
      <p:cxnSp>
        <p:nvCxnSpPr>
          <p:cNvPr id="1044" name="1043 Conector recto de flecha"/>
          <p:cNvCxnSpPr/>
          <p:nvPr/>
        </p:nvCxnSpPr>
        <p:spPr>
          <a:xfrm flipH="1">
            <a:off x="2583203" y="1967368"/>
            <a:ext cx="1340725" cy="11015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45" name="1044 Rectángulo"/>
          <p:cNvSpPr/>
          <p:nvPr/>
        </p:nvSpPr>
        <p:spPr>
          <a:xfrm>
            <a:off x="2744925" y="5083150"/>
            <a:ext cx="4851411" cy="1154162"/>
          </a:xfrm>
          <a:prstGeom prst="rect">
            <a:avLst/>
          </a:prstGeom>
          <a:ln>
            <a:solidFill>
              <a:srgbClr val="0070C0"/>
            </a:solidFill>
          </a:ln>
        </p:spPr>
        <p:txBody>
          <a:bodyPr wrap="square">
            <a:spAutoFit/>
          </a:bodyPr>
          <a:lstStyle/>
          <a:p>
            <a:pPr algn="just">
              <a:lnSpc>
                <a:spcPct val="115000"/>
              </a:lnSpc>
              <a:spcAft>
                <a:spcPts val="0"/>
              </a:spcAft>
            </a:pPr>
            <a:r>
              <a:rPr lang="es-ES" sz="2000" b="1" dirty="0">
                <a:latin typeface="Arial" panose="020B0604020202020204" pitchFamily="34" charset="0"/>
                <a:ea typeface="Calibri" panose="020F0502020204030204"/>
                <a:cs typeface="Arial" panose="020B0604020202020204" pitchFamily="34" charset="0"/>
              </a:rPr>
              <a:t>Ácidos </a:t>
            </a:r>
            <a:r>
              <a:rPr lang="es-ES" sz="2000" b="1" dirty="0" err="1">
                <a:latin typeface="Arial" panose="020B0604020202020204" pitchFamily="34" charset="0"/>
                <a:ea typeface="Calibri" panose="020F0502020204030204"/>
                <a:cs typeface="Arial" panose="020B0604020202020204" pitchFamily="34" charset="0"/>
              </a:rPr>
              <a:t>algínicos</a:t>
            </a:r>
            <a:r>
              <a:rPr lang="es-ES" sz="2000" b="1" dirty="0">
                <a:latin typeface="Arial" panose="020B0604020202020204" pitchFamily="34" charset="0"/>
                <a:ea typeface="Calibri" panose="020F0502020204030204"/>
                <a:cs typeface="Arial" panose="020B0604020202020204" pitchFamily="34" charset="0"/>
              </a:rPr>
              <a:t>, </a:t>
            </a:r>
            <a:r>
              <a:rPr lang="es-ES" sz="2000" b="1" dirty="0" err="1">
                <a:latin typeface="Arial" panose="020B0604020202020204" pitchFamily="34" charset="0"/>
                <a:ea typeface="Calibri" panose="020F0502020204030204"/>
                <a:cs typeface="Arial" panose="020B0604020202020204" pitchFamily="34" charset="0"/>
              </a:rPr>
              <a:t>fúlvicos</a:t>
            </a:r>
            <a:r>
              <a:rPr lang="es-ES" sz="2000" b="1" dirty="0">
                <a:latin typeface="Arial" panose="020B0604020202020204" pitchFamily="34" charset="0"/>
                <a:ea typeface="Calibri" panose="020F0502020204030204"/>
                <a:cs typeface="Arial" panose="020B0604020202020204" pitchFamily="34" charset="0"/>
              </a:rPr>
              <a:t> y otros ácidos orgánicos </a:t>
            </a:r>
            <a:r>
              <a:rPr lang="es-ES" sz="2000" dirty="0">
                <a:latin typeface="Arial" panose="020B0604020202020204" pitchFamily="34" charset="0"/>
                <a:ea typeface="Calibri" panose="020F0502020204030204"/>
                <a:cs typeface="Arial" panose="020B0604020202020204" pitchFamily="34" charset="0"/>
              </a:rPr>
              <a:t>(palmítico, butírico, oleico, </a:t>
            </a:r>
            <a:r>
              <a:rPr lang="es-ES" sz="2000" dirty="0" err="1" smtClean="0">
                <a:latin typeface="Arial" panose="020B0604020202020204" pitchFamily="34" charset="0"/>
                <a:ea typeface="Calibri" panose="020F0502020204030204"/>
                <a:cs typeface="Arial" panose="020B0604020202020204" pitchFamily="34" charset="0"/>
              </a:rPr>
              <a:t>linoleico</a:t>
            </a:r>
            <a:r>
              <a:rPr lang="es-ES" sz="2000" dirty="0" smtClean="0">
                <a:latin typeface="Arial" panose="020B0604020202020204" pitchFamily="34" charset="0"/>
                <a:ea typeface="Calibri" panose="020F0502020204030204"/>
                <a:cs typeface="Arial" panose="020B0604020202020204" pitchFamily="34" charset="0"/>
              </a:rPr>
              <a:t>, etc.)</a:t>
            </a:r>
            <a:endParaRPr lang="es-ES" sz="2000" dirty="0">
              <a:latin typeface="Arial" panose="020B0604020202020204" pitchFamily="34" charset="0"/>
              <a:ea typeface="Calibri" panose="020F0502020204030204"/>
              <a:cs typeface="Arial" panose="020B0604020202020204" pitchFamily="34" charset="0"/>
            </a:endParaRPr>
          </a:p>
        </p:txBody>
      </p:sp>
      <p:cxnSp>
        <p:nvCxnSpPr>
          <p:cNvPr id="1047" name="1046 Conector recto de flecha"/>
          <p:cNvCxnSpPr/>
          <p:nvPr/>
        </p:nvCxnSpPr>
        <p:spPr>
          <a:xfrm flipH="1">
            <a:off x="3491880" y="2060848"/>
            <a:ext cx="864096" cy="29523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69" name="1068 Conector recto de flecha"/>
          <p:cNvCxnSpPr/>
          <p:nvPr/>
        </p:nvCxnSpPr>
        <p:spPr>
          <a:xfrm>
            <a:off x="5787309" y="1313765"/>
            <a:ext cx="513724" cy="1710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4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4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4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3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3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3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6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2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3" grpId="0" animBg="1"/>
      <p:bldP spid="30" grpId="0" animBg="1"/>
      <p:bldP spid="1025" grpId="0" animBg="1"/>
      <p:bldP spid="1034" grpId="0" animBg="1"/>
      <p:bldP spid="1042" grpId="0" animBg="1"/>
      <p:bldP spid="104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p:nvPr/>
        </p:nvPicPr>
        <p:blipFill rotWithShape="1">
          <a:blip r:embed="rId1"/>
          <a:srcRect l="28400" t="28209" r="29600" b="33151"/>
          <a:stretch>
            <a:fillRect/>
          </a:stretch>
        </p:blipFill>
        <p:spPr bwMode="auto">
          <a:xfrm>
            <a:off x="0" y="1430779"/>
            <a:ext cx="9144000" cy="5427221"/>
          </a:xfrm>
          <a:prstGeom prst="rect">
            <a:avLst/>
          </a:prstGeom>
          <a:ln>
            <a:noFill/>
          </a:ln>
        </p:spPr>
      </p:pic>
      <p:sp>
        <p:nvSpPr>
          <p:cNvPr id="5" name="4 CuadroTexto"/>
          <p:cNvSpPr txBox="1"/>
          <p:nvPr/>
        </p:nvSpPr>
        <p:spPr>
          <a:xfrm>
            <a:off x="323528" y="476672"/>
            <a:ext cx="8784976" cy="954107"/>
          </a:xfrm>
          <a:prstGeom prst="rect">
            <a:avLst/>
          </a:prstGeom>
          <a:noFill/>
        </p:spPr>
        <p:txBody>
          <a:bodyPr wrap="square" rtlCol="0">
            <a:spAutoFit/>
          </a:bodyPr>
          <a:lstStyle/>
          <a:p>
            <a:r>
              <a:rPr lang="x-none" sz="2800" dirty="0" smtClean="0">
                <a:latin typeface="Arial Black" panose="020B0A04020102020204" pitchFamily="34" charset="0"/>
                <a:cs typeface="Arial" panose="020B0604020202020204" pitchFamily="34" charset="0"/>
              </a:rPr>
              <a:t>Métodos de obtención de los extractos de algas</a:t>
            </a:r>
            <a:endParaRPr lang="es-ES" sz="2800" dirty="0">
              <a:latin typeface="Arial Black" panose="020B0A040201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79512" y="1293723"/>
            <a:ext cx="8712968" cy="5447645"/>
          </a:xfrm>
          <a:prstGeom prst="rect">
            <a:avLst/>
          </a:prstGeom>
        </p:spPr>
        <p:txBody>
          <a:bodyPr wrap="square">
            <a:spAutoFit/>
          </a:bodyPr>
          <a:lstStyle/>
          <a:p>
            <a:pPr marL="342900" lvl="0" indent="-342900" algn="just">
              <a:lnSpc>
                <a:spcPct val="150000"/>
              </a:lnSpc>
              <a:buFont typeface="Wingdings" panose="05000000000000000000" pitchFamily="2" charset="2"/>
              <a:buChar char="v"/>
            </a:pPr>
            <a:r>
              <a:rPr lang="es-ES" sz="2000" b="1" dirty="0">
                <a:latin typeface="Arial" panose="020B0604020202020204" pitchFamily="34" charset="0"/>
                <a:cs typeface="Arial" panose="020B0604020202020204" pitchFamily="34" charset="0"/>
              </a:rPr>
              <a:t>Extractos fluidos o </a:t>
            </a:r>
            <a:r>
              <a:rPr lang="es-ES" sz="2000" b="1" dirty="0" smtClean="0">
                <a:latin typeface="Arial" panose="020B0604020202020204" pitchFamily="34" charset="0"/>
                <a:cs typeface="Arial" panose="020B0604020202020204" pitchFamily="34" charset="0"/>
              </a:rPr>
              <a:t>líquidos: </a:t>
            </a:r>
            <a:r>
              <a:rPr lang="es-ES" sz="2000" dirty="0" smtClean="0">
                <a:latin typeface="Arial" panose="020B0604020202020204" pitchFamily="34" charset="0"/>
                <a:cs typeface="Arial" panose="020B0604020202020204" pitchFamily="34" charset="0"/>
              </a:rPr>
              <a:t>son preparaciones </a:t>
            </a:r>
            <a:r>
              <a:rPr lang="es-ES" sz="2000" dirty="0">
                <a:latin typeface="Arial" panose="020B0604020202020204" pitchFamily="34" charset="0"/>
                <a:cs typeface="Arial" panose="020B0604020202020204" pitchFamily="34" charset="0"/>
              </a:rPr>
              <a:t>de algas que contienen alcohol como disolvente o como </a:t>
            </a:r>
            <a:r>
              <a:rPr lang="es-ES" sz="2000" dirty="0" err="1">
                <a:latin typeface="Arial" panose="020B0604020202020204" pitchFamily="34" charset="0"/>
                <a:cs typeface="Arial" panose="020B0604020202020204" pitchFamily="34" charset="0"/>
              </a:rPr>
              <a:t>preservante</a:t>
            </a:r>
            <a:r>
              <a:rPr lang="es-ES" sz="2000" dirty="0">
                <a:latin typeface="Arial" panose="020B0604020202020204" pitchFamily="34" charset="0"/>
                <a:cs typeface="Arial" panose="020B0604020202020204" pitchFamily="34" charset="0"/>
              </a:rPr>
              <a:t> o </a:t>
            </a:r>
            <a:r>
              <a:rPr lang="es-ES" sz="2000" dirty="0" smtClean="0">
                <a:latin typeface="Arial" panose="020B0604020202020204" pitchFamily="34" charset="0"/>
                <a:cs typeface="Arial" panose="020B0604020202020204" pitchFamily="34" charset="0"/>
              </a:rPr>
              <a:t>ambos.</a:t>
            </a:r>
            <a:endParaRPr lang="es-ES" sz="2000" dirty="0" smtClean="0">
              <a:latin typeface="Arial" panose="020B0604020202020204" pitchFamily="34" charset="0"/>
              <a:cs typeface="Arial" panose="020B0604020202020204" pitchFamily="34" charset="0"/>
            </a:endParaRPr>
          </a:p>
          <a:p>
            <a:pPr marL="342900" lvl="0" indent="-342900" algn="just">
              <a:lnSpc>
                <a:spcPct val="150000"/>
              </a:lnSpc>
              <a:buFont typeface="Wingdings" panose="05000000000000000000" pitchFamily="2" charset="2"/>
              <a:buChar char="v"/>
            </a:pPr>
            <a:r>
              <a:rPr lang="es-ES" sz="2000" b="1" dirty="0" smtClean="0">
                <a:latin typeface="Arial" panose="020B0604020202020204" pitchFamily="34" charset="0"/>
                <a:cs typeface="Arial" panose="020B0604020202020204" pitchFamily="34" charset="0"/>
              </a:rPr>
              <a:t>Extractos secos: </a:t>
            </a:r>
            <a:r>
              <a:rPr lang="es-ES" sz="2000" dirty="0" smtClean="0">
                <a:latin typeface="Arial" panose="020B0604020202020204" pitchFamily="34" charset="0"/>
                <a:cs typeface="Arial" panose="020B0604020202020204" pitchFamily="34" charset="0"/>
              </a:rPr>
              <a:t>se </a:t>
            </a:r>
            <a:r>
              <a:rPr lang="es-ES" sz="2000" dirty="0">
                <a:latin typeface="Arial" panose="020B0604020202020204" pitchFamily="34" charset="0"/>
                <a:cs typeface="Arial" panose="020B0604020202020204" pitchFamily="34" charset="0"/>
              </a:rPr>
              <a:t>obtienen evaporando todo el solvente, hasta que tienen una consistencia en polvo. S</a:t>
            </a:r>
            <a:r>
              <a:rPr lang="es-ES" sz="2000" dirty="0" smtClean="0">
                <a:latin typeface="Arial" panose="020B0604020202020204" pitchFamily="34" charset="0"/>
                <a:cs typeface="Arial" panose="020B0604020202020204" pitchFamily="34" charset="0"/>
              </a:rPr>
              <a:t>e </a:t>
            </a:r>
            <a:r>
              <a:rPr lang="es-ES" sz="2000" dirty="0">
                <a:latin typeface="Arial" panose="020B0604020202020204" pitchFamily="34" charset="0"/>
                <a:cs typeface="Arial" panose="020B0604020202020204" pitchFamily="34" charset="0"/>
              </a:rPr>
              <a:t>les puede utilizar para preparar tinturas de extractos </a:t>
            </a:r>
            <a:r>
              <a:rPr lang="es-ES" sz="2000" dirty="0" smtClean="0">
                <a:latin typeface="Arial" panose="020B0604020202020204" pitchFamily="34" charset="0"/>
                <a:cs typeface="Arial" panose="020B0604020202020204" pitchFamily="34" charset="0"/>
              </a:rPr>
              <a:t>fluidos.</a:t>
            </a:r>
            <a:endParaRPr lang="es-ES" sz="2000" dirty="0" smtClean="0">
              <a:latin typeface="Arial" panose="020B0604020202020204" pitchFamily="34" charset="0"/>
              <a:cs typeface="Arial" panose="020B0604020202020204" pitchFamily="34" charset="0"/>
            </a:endParaRPr>
          </a:p>
          <a:p>
            <a:pPr marL="342900" lvl="0" indent="-342900" algn="just">
              <a:lnSpc>
                <a:spcPct val="150000"/>
              </a:lnSpc>
              <a:buFont typeface="Wingdings" panose="05000000000000000000" pitchFamily="2" charset="2"/>
              <a:buChar char="v"/>
            </a:pPr>
            <a:r>
              <a:rPr lang="es-ES" sz="2000" b="1" dirty="0" smtClean="0">
                <a:latin typeface="Arial" panose="020B0604020202020204" pitchFamily="34" charset="0"/>
                <a:cs typeface="Arial" panose="020B0604020202020204" pitchFamily="34" charset="0"/>
              </a:rPr>
              <a:t>Extractos </a:t>
            </a:r>
            <a:r>
              <a:rPr lang="es-ES" sz="2000" b="1" dirty="0">
                <a:latin typeface="Arial" panose="020B0604020202020204" pitchFamily="34" charset="0"/>
                <a:cs typeface="Arial" panose="020B0604020202020204" pitchFamily="34" charset="0"/>
              </a:rPr>
              <a:t>semisólidos o </a:t>
            </a:r>
            <a:r>
              <a:rPr lang="es-ES" sz="2000" b="1" dirty="0" smtClean="0">
                <a:latin typeface="Arial" panose="020B0604020202020204" pitchFamily="34" charset="0"/>
                <a:cs typeface="Arial" panose="020B0604020202020204" pitchFamily="34" charset="0"/>
              </a:rPr>
              <a:t>blandos: </a:t>
            </a:r>
            <a:r>
              <a:rPr lang="es-ES" sz="2000" dirty="0" smtClean="0">
                <a:latin typeface="Arial" panose="020B0604020202020204" pitchFamily="34" charset="0"/>
                <a:cs typeface="Arial" panose="020B0604020202020204" pitchFamily="34" charset="0"/>
              </a:rPr>
              <a:t>tienen </a:t>
            </a:r>
            <a:r>
              <a:rPr lang="es-ES" sz="2000" dirty="0">
                <a:latin typeface="Arial" panose="020B0604020202020204" pitchFamily="34" charset="0"/>
                <a:cs typeface="Arial" panose="020B0604020202020204" pitchFamily="34" charset="0"/>
              </a:rPr>
              <a:t>una riqueza superior a la del alga de partida, se obtienen evaporando el disolvente hasta obtener un producto de textura </a:t>
            </a:r>
            <a:r>
              <a:rPr lang="es-ES" sz="2000" dirty="0" smtClean="0">
                <a:latin typeface="Arial" panose="020B0604020202020204" pitchFamily="34" charset="0"/>
                <a:cs typeface="Arial" panose="020B0604020202020204" pitchFamily="34" charset="0"/>
              </a:rPr>
              <a:t>semisólida.</a:t>
            </a:r>
            <a:endParaRPr lang="es-ES" sz="2000" dirty="0" smtClean="0">
              <a:latin typeface="Arial" panose="020B0604020202020204" pitchFamily="34" charset="0"/>
              <a:cs typeface="Arial" panose="020B0604020202020204" pitchFamily="34" charset="0"/>
            </a:endParaRPr>
          </a:p>
          <a:p>
            <a:pPr marL="342900" lvl="0" indent="-342900" algn="just">
              <a:lnSpc>
                <a:spcPct val="150000"/>
              </a:lnSpc>
              <a:buFont typeface="Wingdings" panose="05000000000000000000" pitchFamily="2" charset="2"/>
              <a:buChar char="v"/>
            </a:pPr>
            <a:r>
              <a:rPr lang="es-ES" sz="2000" b="1" dirty="0" err="1" smtClean="0">
                <a:latin typeface="Arial" panose="020B0604020202020204" pitchFamily="34" charset="0"/>
                <a:cs typeface="Arial" panose="020B0604020202020204" pitchFamily="34" charset="0"/>
              </a:rPr>
              <a:t>Crioextractos</a:t>
            </a:r>
            <a:r>
              <a:rPr lang="es-ES" sz="2000" b="1" dirty="0" smtClean="0">
                <a:latin typeface="Arial" panose="020B0604020202020204" pitchFamily="34" charset="0"/>
                <a:cs typeface="Arial" panose="020B0604020202020204" pitchFamily="34" charset="0"/>
              </a:rPr>
              <a:t>: </a:t>
            </a:r>
            <a:r>
              <a:rPr lang="es-ES" sz="2000" dirty="0" smtClean="0">
                <a:latin typeface="Arial" panose="020B0604020202020204" pitchFamily="34" charset="0"/>
                <a:cs typeface="Arial" panose="020B0604020202020204" pitchFamily="34" charset="0"/>
              </a:rPr>
              <a:t>se obtienen </a:t>
            </a:r>
            <a:r>
              <a:rPr lang="es-ES" sz="2000" dirty="0">
                <a:latin typeface="Arial" panose="020B0604020202020204" pitchFamily="34" charset="0"/>
                <a:cs typeface="Arial" panose="020B0604020202020204" pitchFamily="34" charset="0"/>
              </a:rPr>
              <a:t>por maceración del alga correctamente desecada, sometida a condiciones de congelación (-196 °C), mediante inyección de nitrógeno </a:t>
            </a:r>
            <a:r>
              <a:rPr lang="es-ES" sz="2000" dirty="0" smtClean="0">
                <a:latin typeface="Arial" panose="020B0604020202020204" pitchFamily="34" charset="0"/>
                <a:cs typeface="Arial" panose="020B0604020202020204" pitchFamily="34" charset="0"/>
              </a:rPr>
              <a:t>líquido.</a:t>
            </a:r>
            <a:endParaRPr lang="es-ES" sz="2000" dirty="0">
              <a:latin typeface="Arial" panose="020B0604020202020204" pitchFamily="34" charset="0"/>
              <a:cs typeface="Arial" panose="020B0604020202020204" pitchFamily="34" charset="0"/>
            </a:endParaRPr>
          </a:p>
          <a:p>
            <a:r>
              <a:rPr lang="es-ES" dirty="0"/>
              <a:t> </a:t>
            </a:r>
            <a:endParaRPr lang="es-ES" dirty="0"/>
          </a:p>
        </p:txBody>
      </p:sp>
      <p:sp>
        <p:nvSpPr>
          <p:cNvPr id="5" name="4 CuadroTexto"/>
          <p:cNvSpPr txBox="1"/>
          <p:nvPr/>
        </p:nvSpPr>
        <p:spPr>
          <a:xfrm>
            <a:off x="179512" y="539969"/>
            <a:ext cx="9649072" cy="584775"/>
          </a:xfrm>
          <a:prstGeom prst="rect">
            <a:avLst/>
          </a:prstGeom>
          <a:noFill/>
        </p:spPr>
        <p:txBody>
          <a:bodyPr wrap="square" rtlCol="0">
            <a:spAutoFit/>
          </a:bodyPr>
          <a:lstStyle/>
          <a:p>
            <a:r>
              <a:rPr lang="x-none" sz="3200" dirty="0" smtClean="0">
                <a:latin typeface="Arial Black" panose="020B0A04020102020204" pitchFamily="34" charset="0"/>
              </a:rPr>
              <a:t>Clasificación de los extractos de algas</a:t>
            </a:r>
            <a:endParaRPr lang="es-ES" sz="3200" dirty="0">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39419" y="548680"/>
            <a:ext cx="8496944" cy="954107"/>
          </a:xfrm>
          <a:prstGeom prst="rect">
            <a:avLst/>
          </a:prstGeom>
        </p:spPr>
        <p:txBody>
          <a:bodyPr wrap="square">
            <a:spAutoFit/>
          </a:bodyPr>
          <a:lstStyle/>
          <a:p>
            <a:pPr algn="ctr"/>
            <a:r>
              <a:rPr lang="es-ES" sz="2800" b="1" dirty="0">
                <a:latin typeface="Arial Black" panose="020B0A04020102020204" pitchFamily="34" charset="0"/>
              </a:rPr>
              <a:t>Parámetros que influyen en la obtención de extractos de algas</a:t>
            </a:r>
            <a:endParaRPr lang="es-ES" sz="2800" dirty="0">
              <a:latin typeface="Arial Black" panose="020B0A04020102020204" pitchFamily="34" charset="0"/>
            </a:endParaRPr>
          </a:p>
        </p:txBody>
      </p:sp>
      <p:sp>
        <p:nvSpPr>
          <p:cNvPr id="7" name="6 Rectángulo"/>
          <p:cNvSpPr/>
          <p:nvPr/>
        </p:nvSpPr>
        <p:spPr>
          <a:xfrm>
            <a:off x="339419" y="2420888"/>
            <a:ext cx="1784309" cy="1015663"/>
          </a:xfrm>
          <a:prstGeom prst="rect">
            <a:avLst/>
          </a:prstGeom>
        </p:spPr>
        <p:txBody>
          <a:bodyPr wrap="square">
            <a:spAutoFit/>
          </a:bodyPr>
          <a:lstStyle/>
          <a:p>
            <a:r>
              <a:rPr lang="es-ES" sz="2000" dirty="0">
                <a:latin typeface="Arial" panose="020B0604020202020204" pitchFamily="34" charset="0"/>
                <a:cs typeface="Arial" panose="020B0604020202020204" pitchFamily="34" charset="0"/>
              </a:rPr>
              <a:t>Naturaleza química de la materia </a:t>
            </a:r>
            <a:r>
              <a:rPr lang="es-ES" sz="2000" dirty="0" err="1">
                <a:latin typeface="Arial" panose="020B0604020202020204" pitchFamily="34" charset="0"/>
                <a:cs typeface="Arial" panose="020B0604020202020204" pitchFamily="34" charset="0"/>
              </a:rPr>
              <a:t>algal</a:t>
            </a:r>
            <a:endParaRPr lang="es-ES" sz="2000" dirty="0">
              <a:latin typeface="Arial" panose="020B0604020202020204" pitchFamily="34" charset="0"/>
              <a:cs typeface="Arial" panose="020B0604020202020204" pitchFamily="34" charset="0"/>
            </a:endParaRPr>
          </a:p>
        </p:txBody>
      </p:sp>
      <p:sp>
        <p:nvSpPr>
          <p:cNvPr id="8" name="7 Rectángulo"/>
          <p:cNvSpPr/>
          <p:nvPr/>
        </p:nvSpPr>
        <p:spPr>
          <a:xfrm>
            <a:off x="2267744" y="4653136"/>
            <a:ext cx="1183337" cy="400110"/>
          </a:xfrm>
          <a:prstGeom prst="rect">
            <a:avLst/>
          </a:prstGeom>
        </p:spPr>
        <p:txBody>
          <a:bodyPr wrap="none">
            <a:spAutoFit/>
          </a:bodyPr>
          <a:lstStyle/>
          <a:p>
            <a:r>
              <a:rPr lang="es-ES" sz="2000" dirty="0" smtClean="0">
                <a:latin typeface="Arial" panose="020B0604020202020204" pitchFamily="34" charset="0"/>
                <a:cs typeface="Arial" panose="020B0604020202020204" pitchFamily="34" charset="0"/>
              </a:rPr>
              <a:t>Solvente</a:t>
            </a:r>
            <a:endParaRPr lang="es-ES" sz="2000" dirty="0">
              <a:latin typeface="Arial" panose="020B0604020202020204" pitchFamily="34" charset="0"/>
              <a:cs typeface="Arial" panose="020B0604020202020204" pitchFamily="34" charset="0"/>
            </a:endParaRPr>
          </a:p>
        </p:txBody>
      </p:sp>
      <p:sp>
        <p:nvSpPr>
          <p:cNvPr id="9" name="8 Rectángulo"/>
          <p:cNvSpPr/>
          <p:nvPr/>
        </p:nvSpPr>
        <p:spPr>
          <a:xfrm>
            <a:off x="3451081" y="5445224"/>
            <a:ext cx="1623008" cy="400110"/>
          </a:xfrm>
          <a:prstGeom prst="rect">
            <a:avLst/>
          </a:prstGeom>
        </p:spPr>
        <p:txBody>
          <a:bodyPr wrap="none">
            <a:spAutoFit/>
          </a:bodyPr>
          <a:lstStyle/>
          <a:p>
            <a:r>
              <a:rPr lang="es-ES" sz="2000" dirty="0">
                <a:latin typeface="Arial" panose="020B0604020202020204" pitchFamily="34" charset="0"/>
                <a:cs typeface="Arial" panose="020B0604020202020204" pitchFamily="34" charset="0"/>
              </a:rPr>
              <a:t>Temperatura</a:t>
            </a:r>
            <a:endParaRPr lang="es-ES" sz="2000" dirty="0">
              <a:latin typeface="Arial" panose="020B0604020202020204" pitchFamily="34" charset="0"/>
              <a:cs typeface="Arial" panose="020B0604020202020204" pitchFamily="34" charset="0"/>
            </a:endParaRPr>
          </a:p>
        </p:txBody>
      </p:sp>
      <p:sp>
        <p:nvSpPr>
          <p:cNvPr id="10" name="9 Rectángulo"/>
          <p:cNvSpPr/>
          <p:nvPr/>
        </p:nvSpPr>
        <p:spPr>
          <a:xfrm>
            <a:off x="6561260" y="3429000"/>
            <a:ext cx="1971180" cy="707886"/>
          </a:xfrm>
          <a:prstGeom prst="rect">
            <a:avLst/>
          </a:prstGeom>
        </p:spPr>
        <p:txBody>
          <a:bodyPr wrap="square">
            <a:spAutoFit/>
          </a:bodyPr>
          <a:lstStyle/>
          <a:p>
            <a:r>
              <a:rPr lang="es-ES" sz="2000" dirty="0" smtClean="0">
                <a:latin typeface="Arial" panose="020B0604020202020204" pitchFamily="34" charset="0"/>
                <a:cs typeface="Arial" panose="020B0604020202020204" pitchFamily="34" charset="0"/>
              </a:rPr>
              <a:t>  Relación </a:t>
            </a:r>
            <a:r>
              <a:rPr lang="es-ES" sz="2000" dirty="0">
                <a:latin typeface="Arial" panose="020B0604020202020204" pitchFamily="34" charset="0"/>
                <a:cs typeface="Arial" panose="020B0604020202020204" pitchFamily="34" charset="0"/>
              </a:rPr>
              <a:t>sólido-líquido</a:t>
            </a:r>
            <a:endParaRPr lang="es-ES" sz="2000" dirty="0">
              <a:latin typeface="Arial" panose="020B0604020202020204" pitchFamily="34" charset="0"/>
              <a:cs typeface="Arial" panose="020B0604020202020204" pitchFamily="34" charset="0"/>
            </a:endParaRPr>
          </a:p>
        </p:txBody>
      </p:sp>
      <p:sp>
        <p:nvSpPr>
          <p:cNvPr id="11" name="10 Rectángulo"/>
          <p:cNvSpPr/>
          <p:nvPr/>
        </p:nvSpPr>
        <p:spPr>
          <a:xfrm>
            <a:off x="7308304" y="2527892"/>
            <a:ext cx="1584176" cy="707886"/>
          </a:xfrm>
          <a:prstGeom prst="rect">
            <a:avLst/>
          </a:prstGeom>
        </p:spPr>
        <p:txBody>
          <a:bodyPr wrap="square">
            <a:spAutoFit/>
          </a:bodyPr>
          <a:lstStyle/>
          <a:p>
            <a:r>
              <a:rPr lang="es-ES" sz="2000" dirty="0" smtClean="0">
                <a:latin typeface="Arial" panose="020B0604020202020204" pitchFamily="34" charset="0"/>
                <a:cs typeface="Arial" panose="020B0604020202020204" pitchFamily="34" charset="0"/>
              </a:rPr>
              <a:t>Tamaño de partícula</a:t>
            </a:r>
            <a:endParaRPr lang="es-ES" sz="2000" dirty="0">
              <a:latin typeface="Arial" panose="020B0604020202020204" pitchFamily="34" charset="0"/>
              <a:cs typeface="Arial" panose="020B0604020202020204" pitchFamily="34" charset="0"/>
            </a:endParaRPr>
          </a:p>
        </p:txBody>
      </p:sp>
      <p:sp>
        <p:nvSpPr>
          <p:cNvPr id="12" name="11 Rectángulo"/>
          <p:cNvSpPr/>
          <p:nvPr/>
        </p:nvSpPr>
        <p:spPr>
          <a:xfrm>
            <a:off x="1166578" y="3717032"/>
            <a:ext cx="1419923" cy="707886"/>
          </a:xfrm>
          <a:prstGeom prst="rect">
            <a:avLst/>
          </a:prstGeom>
        </p:spPr>
        <p:txBody>
          <a:bodyPr wrap="square">
            <a:spAutoFit/>
          </a:bodyPr>
          <a:lstStyle/>
          <a:p>
            <a:r>
              <a:rPr lang="es-ES" sz="2000" dirty="0">
                <a:latin typeface="Arial" panose="020B0604020202020204" pitchFamily="34" charset="0"/>
                <a:cs typeface="Arial" panose="020B0604020202020204" pitchFamily="34" charset="0"/>
              </a:rPr>
              <a:t>Viscosidad del </a:t>
            </a:r>
            <a:r>
              <a:rPr lang="es-ES" sz="2000" dirty="0" smtClean="0">
                <a:latin typeface="Arial" panose="020B0604020202020204" pitchFamily="34" charset="0"/>
                <a:cs typeface="Arial" panose="020B0604020202020204" pitchFamily="34" charset="0"/>
              </a:rPr>
              <a:t>medio </a:t>
            </a:r>
            <a:endParaRPr lang="es-ES" sz="2000" dirty="0">
              <a:latin typeface="Arial" panose="020B0604020202020204" pitchFamily="34" charset="0"/>
              <a:cs typeface="Arial" panose="020B0604020202020204" pitchFamily="34" charset="0"/>
            </a:endParaRPr>
          </a:p>
        </p:txBody>
      </p:sp>
      <p:sp>
        <p:nvSpPr>
          <p:cNvPr id="13" name="12 Rectángulo"/>
          <p:cNvSpPr/>
          <p:nvPr/>
        </p:nvSpPr>
        <p:spPr>
          <a:xfrm>
            <a:off x="5580112" y="4627294"/>
            <a:ext cx="2088232" cy="1323439"/>
          </a:xfrm>
          <a:prstGeom prst="rect">
            <a:avLst/>
          </a:prstGeom>
        </p:spPr>
        <p:txBody>
          <a:bodyPr wrap="square">
            <a:spAutoFit/>
          </a:bodyPr>
          <a:lstStyle/>
          <a:p>
            <a:r>
              <a:rPr lang="es-ES" sz="2000" dirty="0">
                <a:latin typeface="Arial" panose="020B0604020202020204" pitchFamily="34" charset="0"/>
                <a:cs typeface="Arial" panose="020B0604020202020204" pitchFamily="34" charset="0"/>
              </a:rPr>
              <a:t>Velocidad de agitación y tiempo de extracción</a:t>
            </a:r>
            <a:endParaRPr lang="es-ES" sz="2000" dirty="0">
              <a:latin typeface="Arial" panose="020B0604020202020204" pitchFamily="34" charset="0"/>
              <a:cs typeface="Arial" panose="020B0604020202020204" pitchFamily="34" charset="0"/>
            </a:endParaRPr>
          </a:p>
        </p:txBody>
      </p:sp>
      <p:cxnSp>
        <p:nvCxnSpPr>
          <p:cNvPr id="15" name="14 Conector recto de flecha"/>
          <p:cNvCxnSpPr/>
          <p:nvPr/>
        </p:nvCxnSpPr>
        <p:spPr>
          <a:xfrm>
            <a:off x="5796136" y="1625898"/>
            <a:ext cx="1512168" cy="10110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16 Conector recto de flecha"/>
          <p:cNvCxnSpPr/>
          <p:nvPr/>
        </p:nvCxnSpPr>
        <p:spPr>
          <a:xfrm>
            <a:off x="5292080" y="1700808"/>
            <a:ext cx="1368152" cy="18722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18 Conector recto de flecha"/>
          <p:cNvCxnSpPr/>
          <p:nvPr/>
        </p:nvCxnSpPr>
        <p:spPr>
          <a:xfrm>
            <a:off x="4716016" y="1700808"/>
            <a:ext cx="1368152" cy="292648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20 Conector recto de flecha"/>
          <p:cNvCxnSpPr/>
          <p:nvPr/>
        </p:nvCxnSpPr>
        <p:spPr>
          <a:xfrm>
            <a:off x="4262585" y="1700808"/>
            <a:ext cx="93391" cy="358820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22 Conector recto de flecha"/>
          <p:cNvCxnSpPr/>
          <p:nvPr/>
        </p:nvCxnSpPr>
        <p:spPr>
          <a:xfrm flipH="1">
            <a:off x="2915816" y="1700808"/>
            <a:ext cx="792088" cy="28083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24 Conector recto de flecha"/>
          <p:cNvCxnSpPr/>
          <p:nvPr/>
        </p:nvCxnSpPr>
        <p:spPr>
          <a:xfrm flipH="1">
            <a:off x="2091830" y="1700808"/>
            <a:ext cx="968002" cy="20821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26 Conector recto de flecha"/>
          <p:cNvCxnSpPr/>
          <p:nvPr/>
        </p:nvCxnSpPr>
        <p:spPr>
          <a:xfrm flipH="1">
            <a:off x="1619672" y="1700808"/>
            <a:ext cx="864096" cy="72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889635" y="912495"/>
            <a:ext cx="7473950" cy="5077460"/>
          </a:xfrm>
          <a:prstGeom prst="rect">
            <a:avLst/>
          </a:prstGeom>
          <a:noFill/>
        </p:spPr>
        <p:txBody>
          <a:bodyPr wrap="square" rtlCol="0">
            <a:spAutoFit/>
          </a:bodyPr>
          <a:p>
            <a:pPr algn="just"/>
            <a:r>
              <a:rPr lang="es-ES" altLang="en-US" b="1">
                <a:latin typeface="Times New Roman" panose="02020603050405020304" pitchFamily="18" charset="0"/>
                <a:cs typeface="Times New Roman" panose="02020603050405020304" pitchFamily="18" charset="0"/>
              </a:rPr>
              <a:t>CONSIDERO QUE AQUÍ HAY QUE INCLUIR CUÁLES SON ESPECIFÍCAMENTE LOS MÉTODOS DE EXTRACCIÓN MÁS UTILIZADOS PARA LA OBTENCIÓN DE EXTRACTOS DE SPIRULINA Y SARGAZOS DESTINADOS A SER UTILIZADOS COMO BIOESTIMULANTES EN LA AGRICULTURA, QUE ES EL OBJETIVO CENTRAL DE NUESTRO TRABAJO Y DEL PROYECTO. TE DIGO ESTO PORQUE HAY MÉTODOS DE EXTRACCIÓN PARA AISLAR ALGUNOS COMPONENTES DE LAS ALGAS COMO SON POLISACÁRIDOS, PIGMENTOS, ETC; PERO EN ESTE SEMINARIO DEBES CONCENTRARTE EN LOS MÉTODOS QUE SE UTILIZAN PARA HACER LOS EXTRACTOS DE SPIRULINA Y SARGAZO CON DESTINO A LA AGRICULTURA. EN EL CASO DEL SARGAZO LA MAYORÍA DE LOS EXTRACTOS SON ACUOSOS, ENTONCES LAS DIFERENCIAS ESTÁN EN LA TEMPERATURA, EL TIEMPO DE EXTRACCIÓN, LA RELACIÓN MASA SOLVENTE, ETC.</a:t>
            </a:r>
            <a:endParaRPr lang="es-ES" altLang="en-US" b="1">
              <a:latin typeface="Times New Roman" panose="02020603050405020304" pitchFamily="18" charset="0"/>
              <a:cs typeface="Times New Roman" panose="02020603050405020304" pitchFamily="18" charset="0"/>
            </a:endParaRPr>
          </a:p>
          <a:p>
            <a:pPr algn="just"/>
            <a:r>
              <a:rPr lang="es-ES" altLang="en-US" b="1">
                <a:latin typeface="Times New Roman" panose="02020603050405020304" pitchFamily="18" charset="0"/>
                <a:cs typeface="Times New Roman" panose="02020603050405020304" pitchFamily="18" charset="0"/>
              </a:rPr>
              <a:t>ES IMPORTANTE QUE EN UNA ESQUINITA DE LA DIAPOSITIVA SE INCLUYA LA REFERENCIA BIBLIOGRÁFICA.</a:t>
            </a:r>
            <a:endParaRPr lang="es-ES" altLang="en-US" b="1">
              <a:latin typeface="Times New Roman" panose="02020603050405020304" pitchFamily="18" charset="0"/>
              <a:cs typeface="Times New Roman" panose="02020603050405020304" pitchFamily="18" charset="0"/>
            </a:endParaRPr>
          </a:p>
          <a:p>
            <a:pPr algn="just"/>
            <a:endParaRPr lang="es-ES" altLang="en-US" b="1">
              <a:latin typeface="Times New Roman" panose="02020603050405020304" pitchFamily="18"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115616" y="548680"/>
            <a:ext cx="5544616" cy="523220"/>
          </a:xfrm>
          <a:prstGeom prst="rect">
            <a:avLst/>
          </a:prstGeom>
          <a:noFill/>
        </p:spPr>
        <p:txBody>
          <a:bodyPr wrap="square" rtlCol="0">
            <a:spAutoFit/>
          </a:bodyPr>
          <a:lstStyle/>
          <a:p>
            <a:r>
              <a:rPr lang="x-none" sz="2800" dirty="0" smtClean="0">
                <a:latin typeface="Arial Black" panose="020B0A04020102020204" pitchFamily="34" charset="0"/>
              </a:rPr>
              <a:t>Actividad biológica</a:t>
            </a:r>
            <a:endParaRPr lang="es-ES" sz="2800" dirty="0">
              <a:latin typeface="Arial Black" panose="020B0A04020102020204" pitchFamily="34" charset="0"/>
            </a:endParaRPr>
          </a:p>
        </p:txBody>
      </p:sp>
      <p:sp>
        <p:nvSpPr>
          <p:cNvPr id="5" name="4 Rectángulo"/>
          <p:cNvSpPr/>
          <p:nvPr/>
        </p:nvSpPr>
        <p:spPr>
          <a:xfrm>
            <a:off x="395536" y="1412776"/>
            <a:ext cx="8352928" cy="1631216"/>
          </a:xfrm>
          <a:prstGeom prst="rect">
            <a:avLst/>
          </a:prstGeom>
        </p:spPr>
        <p:txBody>
          <a:bodyPr wrap="square">
            <a:spAutoFit/>
          </a:bodyPr>
          <a:lstStyle/>
          <a:p>
            <a:pPr algn="just"/>
            <a:r>
              <a:rPr lang="es-ES" sz="2000" dirty="0">
                <a:latin typeface="Arial" panose="020B0604020202020204" pitchFamily="34" charset="0"/>
                <a:cs typeface="Arial" panose="020B0604020202020204" pitchFamily="34" charset="0"/>
              </a:rPr>
              <a:t>El efecto </a:t>
            </a:r>
            <a:r>
              <a:rPr lang="es-ES" sz="2000" dirty="0" err="1">
                <a:latin typeface="Arial" panose="020B0604020202020204" pitchFamily="34" charset="0"/>
                <a:cs typeface="Arial" panose="020B0604020202020204" pitchFamily="34" charset="0"/>
              </a:rPr>
              <a:t>bioestimulante</a:t>
            </a:r>
            <a:r>
              <a:rPr lang="es-ES" sz="2000" dirty="0">
                <a:latin typeface="Arial" panose="020B0604020202020204" pitchFamily="34" charset="0"/>
                <a:cs typeface="Arial" panose="020B0604020202020204" pitchFamily="34" charset="0"/>
              </a:rPr>
              <a:t> de los extractos de algas se debe a la acción combinada de todos los componentes presentes en estas formulaciones. Entre ellos, los reguladores del crecimiento de las plantas son uno de los grupos con mayor actividad biológica, por lo que muchos efectos que estos provocan son </a:t>
            </a:r>
            <a:r>
              <a:rPr lang="es-ES" sz="2000" dirty="0" smtClean="0">
                <a:latin typeface="Arial" panose="020B0604020202020204" pitchFamily="34" charset="0"/>
                <a:cs typeface="Arial" panose="020B0604020202020204" pitchFamily="34" charset="0"/>
              </a:rPr>
              <a:t>hormonales. </a:t>
            </a:r>
            <a:endParaRPr lang="es-ES" sz="2000" dirty="0">
              <a:latin typeface="Arial" panose="020B0604020202020204" pitchFamily="34" charset="0"/>
              <a:cs typeface="Arial" panose="020B0604020202020204" pitchFamily="34" charset="0"/>
            </a:endParaRPr>
          </a:p>
        </p:txBody>
      </p:sp>
      <p:sp>
        <p:nvSpPr>
          <p:cNvPr id="6" name="5 CuadroTexto"/>
          <p:cNvSpPr txBox="1"/>
          <p:nvPr/>
        </p:nvSpPr>
        <p:spPr>
          <a:xfrm>
            <a:off x="899592" y="3212976"/>
            <a:ext cx="7632848" cy="1631216"/>
          </a:xfrm>
          <a:prstGeom prst="rect">
            <a:avLst/>
          </a:prstGeom>
          <a:noFill/>
        </p:spPr>
        <p:txBody>
          <a:bodyPr wrap="square" rtlCol="0">
            <a:spAutoFit/>
          </a:bodyPr>
          <a:lstStyle/>
          <a:p>
            <a:pPr marL="285750" indent="-285750" algn="just">
              <a:buFont typeface="Wingdings" panose="05000000000000000000" pitchFamily="2" charset="2"/>
              <a:buChar char="Ø"/>
            </a:pPr>
            <a:r>
              <a:rPr lang="x-none" sz="2000" dirty="0" smtClean="0">
                <a:latin typeface="Arial" panose="020B0604020202020204" pitchFamily="34" charset="0"/>
                <a:cs typeface="Arial" panose="020B0604020202020204" pitchFamily="34" charset="0"/>
              </a:rPr>
              <a:t>Evaluación de la actividad biológica de diferentes extractos de Spirulina utilizando un ensayo de germinación de semillas de tomate.</a:t>
            </a:r>
            <a:endParaRPr lang="x-none" sz="2000" dirty="0" smtClean="0">
              <a:latin typeface="Arial" panose="020B0604020202020204" pitchFamily="34" charset="0"/>
              <a:cs typeface="Arial" panose="020B0604020202020204" pitchFamily="34" charset="0"/>
            </a:endParaRPr>
          </a:p>
          <a:p>
            <a:pPr algn="just"/>
            <a:endParaRPr lang="x-none" sz="2000" dirty="0" smtClean="0">
              <a:latin typeface="Arial" panose="020B0604020202020204" pitchFamily="34" charset="0"/>
              <a:cs typeface="Arial" panose="020B0604020202020204" pitchFamily="34" charset="0"/>
            </a:endParaRPr>
          </a:p>
          <a:p>
            <a:pPr algn="just"/>
            <a:r>
              <a:rPr lang="x-none" sz="2000" b="1" dirty="0" smtClean="0">
                <a:latin typeface="Arial" panose="020B0604020202020204" pitchFamily="34" charset="0"/>
                <a:cs typeface="Arial" panose="020B0604020202020204" pitchFamily="34" charset="0"/>
              </a:rPr>
              <a:t>Cultivar Amalia</a:t>
            </a:r>
            <a:endParaRPr lang="es-ES" sz="2000" b="1" dirty="0">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p:nvPicPr>
        <p:blipFill rotWithShape="1">
          <a:blip r:embed="rId1">
            <a:extLst>
              <a:ext uri="{28A0092B-C50C-407E-A947-70E740481C1C}">
                <a14:useLocalDpi xmlns:a14="http://schemas.microsoft.com/office/drawing/2010/main" val="0"/>
              </a:ext>
            </a:extLst>
          </a:blip>
          <a:srcRect l="44774" t="53286" r="35345" b="27197"/>
          <a:stretch>
            <a:fillRect/>
          </a:stretch>
        </p:blipFill>
        <p:spPr bwMode="auto">
          <a:xfrm>
            <a:off x="5436096" y="4437112"/>
            <a:ext cx="3096344"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ransmisión de listas">
  <a:themeElements>
    <a:clrScheme name="Transmisión de listas">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Transmisión de listas">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ransmisión de listas">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Slipstream</Template>
  <TotalTime>0</TotalTime>
  <Words>6114</Words>
  <Application>WPS Presentation</Application>
  <PresentationFormat>Presentación en pantalla (4:3)</PresentationFormat>
  <Paragraphs>309</Paragraphs>
  <Slides>18</Slides>
  <Notes>0</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18</vt:i4>
      </vt:variant>
    </vt:vector>
  </HeadingPairs>
  <TitlesOfParts>
    <vt:vector size="33" baseType="lpstr">
      <vt:lpstr>Arial</vt:lpstr>
      <vt:lpstr>SimSun</vt:lpstr>
      <vt:lpstr>Wingdings</vt:lpstr>
      <vt:lpstr>Georgia</vt:lpstr>
      <vt:lpstr>Arial Black</vt:lpstr>
      <vt:lpstr>Calibri</vt:lpstr>
      <vt:lpstr>Times New Roman</vt:lpstr>
      <vt:lpstr>Times New Roman</vt:lpstr>
      <vt:lpstr>Calibri</vt:lpstr>
      <vt:lpstr>Trebuchet MS</vt:lpstr>
      <vt:lpstr>Microsoft YaHei</vt:lpstr>
      <vt:lpstr/>
      <vt:lpstr>Arial Unicode MS</vt:lpstr>
      <vt:lpstr>Segoe Print</vt:lpstr>
      <vt:lpstr>Transmisión de listas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PC</dc:creator>
  <cp:lastModifiedBy>PAPIN</cp:lastModifiedBy>
  <cp:revision>66</cp:revision>
  <dcterms:created xsi:type="dcterms:W3CDTF">2022-01-21T00:49:00Z</dcterms:created>
  <dcterms:modified xsi:type="dcterms:W3CDTF">2022-01-28T09:51:07Z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1033-11.2.0.9453</vt:lpwstr>
  </property>
</Properties>
</file>