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handoutMasterIdLst>
    <p:handoutMasterId r:id="rId19"/>
  </p:handoutMasterIdLst>
  <p:sldIdLst>
    <p:sldId id="256" r:id="rId2"/>
    <p:sldId id="257" r:id="rId3"/>
    <p:sldId id="262" r:id="rId4"/>
    <p:sldId id="261" r:id="rId5"/>
    <p:sldId id="260" r:id="rId6"/>
    <p:sldId id="259" r:id="rId7"/>
    <p:sldId id="258" r:id="rId8"/>
    <p:sldId id="263" r:id="rId9"/>
    <p:sldId id="264" r:id="rId10"/>
    <p:sldId id="266" r:id="rId11"/>
    <p:sldId id="267" r:id="rId12"/>
    <p:sldId id="271" r:id="rId13"/>
    <p:sldId id="270" r:id="rId14"/>
    <p:sldId id="268" r:id="rId15"/>
    <p:sldId id="269" r:id="rId16"/>
    <p:sldId id="265" r:id="rId17"/>
    <p:sldId id="272" r:id="rId18"/>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0" d="100"/>
          <a:sy n="60" d="100"/>
        </p:scale>
        <p:origin x="-780" y="-300"/>
      </p:cViewPr>
      <p:guideLst>
        <p:guide orient="horz" pos="2160"/>
        <p:guide pos="2880"/>
      </p:guideLst>
    </p:cSldViewPr>
  </p:slideViewPr>
  <p:notesTextViewPr>
    <p:cViewPr>
      <p:scale>
        <a:sx n="100" d="100"/>
        <a:sy n="100" d="100"/>
      </p:scale>
      <p:origin x="0" y="0"/>
    </p:cViewPr>
  </p:notesTextViewPr>
  <p:notesViewPr>
    <p:cSldViewPr>
      <p:cViewPr varScale="1">
        <p:scale>
          <a:sx n="57" d="100"/>
          <a:sy n="57" d="100"/>
        </p:scale>
        <p:origin x="-1836"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Hoja_de_c_lculo_de_Microsoft_Excel1.xlsx"/></Relationships>
</file>

<file path=ppt/charts/_rels/chart2.xml.rels><?xml version="1.0" encoding="UTF-8" standalone="yes"?>
<Relationships xmlns="http://schemas.openxmlformats.org/package/2006/relationships"><Relationship Id="rId1" Type="http://schemas.openxmlformats.org/officeDocument/2006/relationships/package" Target="../embeddings/Hoja_de_c_lculo_de_Microsoft_Excel2.xlsx"/></Relationships>
</file>

<file path=ppt/charts/_rels/chart3.xml.rels><?xml version="1.0" encoding="UTF-8" standalone="yes"?>
<Relationships xmlns="http://schemas.openxmlformats.org/package/2006/relationships"><Relationship Id="rId1" Type="http://schemas.openxmlformats.org/officeDocument/2006/relationships/package" Target="../embeddings/Hoja_de_c_lculo_de_Microsoft_Excel3.xlsx"/></Relationships>
</file>

<file path=ppt/charts/_rels/chart4.xml.rels><?xml version="1.0" encoding="UTF-8" standalone="yes"?>
<Relationships xmlns="http://schemas.openxmlformats.org/package/2006/relationships"><Relationship Id="rId1" Type="http://schemas.openxmlformats.org/officeDocument/2006/relationships/package" Target="../embeddings/Hoja_de_c_lculo_de_Microsoft_Excel4.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5965223097112858E-2"/>
          <c:y val="6.3906249999999998E-2"/>
          <c:w val="0.76540977690288714"/>
          <c:h val="0.83088558070866136"/>
        </c:manualLayout>
      </c:layout>
      <c:barChart>
        <c:barDir val="col"/>
        <c:grouping val="clustered"/>
        <c:varyColors val="0"/>
        <c:ser>
          <c:idx val="0"/>
          <c:order val="0"/>
          <c:tx>
            <c:strRef>
              <c:f>Hoja1!$B$1</c:f>
              <c:strCache>
                <c:ptCount val="1"/>
                <c:pt idx="0">
                  <c:v>T1</c:v>
                </c:pt>
              </c:strCache>
            </c:strRef>
          </c:tx>
          <c:invertIfNegative val="0"/>
          <c:cat>
            <c:strRef>
              <c:f>Hoja1!$A$2</c:f>
              <c:strCache>
                <c:ptCount val="1"/>
                <c:pt idx="0">
                  <c:v>Velocidad de germinación</c:v>
                </c:pt>
              </c:strCache>
            </c:strRef>
          </c:cat>
          <c:val>
            <c:numRef>
              <c:f>Hoja1!$B$2</c:f>
              <c:numCache>
                <c:formatCode>General</c:formatCode>
                <c:ptCount val="1"/>
                <c:pt idx="0">
                  <c:v>10.199999999999999</c:v>
                </c:pt>
              </c:numCache>
            </c:numRef>
          </c:val>
        </c:ser>
        <c:ser>
          <c:idx val="1"/>
          <c:order val="1"/>
          <c:tx>
            <c:strRef>
              <c:f>Hoja1!$C$1</c:f>
              <c:strCache>
                <c:ptCount val="1"/>
                <c:pt idx="0">
                  <c:v>T2</c:v>
                </c:pt>
              </c:strCache>
            </c:strRef>
          </c:tx>
          <c:invertIfNegative val="0"/>
          <c:cat>
            <c:strRef>
              <c:f>Hoja1!$A$2</c:f>
              <c:strCache>
                <c:ptCount val="1"/>
                <c:pt idx="0">
                  <c:v>Velocidad de germinación</c:v>
                </c:pt>
              </c:strCache>
            </c:strRef>
          </c:cat>
          <c:val>
            <c:numRef>
              <c:f>Hoja1!$C$2</c:f>
              <c:numCache>
                <c:formatCode>General</c:formatCode>
                <c:ptCount val="1"/>
                <c:pt idx="0">
                  <c:v>8.9</c:v>
                </c:pt>
              </c:numCache>
            </c:numRef>
          </c:val>
        </c:ser>
        <c:ser>
          <c:idx val="2"/>
          <c:order val="2"/>
          <c:tx>
            <c:strRef>
              <c:f>Hoja1!$D$1</c:f>
              <c:strCache>
                <c:ptCount val="1"/>
                <c:pt idx="0">
                  <c:v>T3</c:v>
                </c:pt>
              </c:strCache>
            </c:strRef>
          </c:tx>
          <c:invertIfNegative val="0"/>
          <c:cat>
            <c:strRef>
              <c:f>Hoja1!$A$2</c:f>
              <c:strCache>
                <c:ptCount val="1"/>
                <c:pt idx="0">
                  <c:v>Velocidad de germinación</c:v>
                </c:pt>
              </c:strCache>
            </c:strRef>
          </c:cat>
          <c:val>
            <c:numRef>
              <c:f>Hoja1!$D$2</c:f>
              <c:numCache>
                <c:formatCode>General</c:formatCode>
                <c:ptCount val="1"/>
                <c:pt idx="0">
                  <c:v>10.4</c:v>
                </c:pt>
              </c:numCache>
            </c:numRef>
          </c:val>
        </c:ser>
        <c:ser>
          <c:idx val="3"/>
          <c:order val="3"/>
          <c:tx>
            <c:strRef>
              <c:f>Hoja1!$E$1</c:f>
              <c:strCache>
                <c:ptCount val="1"/>
                <c:pt idx="0">
                  <c:v>T4</c:v>
                </c:pt>
              </c:strCache>
            </c:strRef>
          </c:tx>
          <c:invertIfNegative val="0"/>
          <c:cat>
            <c:strRef>
              <c:f>Hoja1!$A$2</c:f>
              <c:strCache>
                <c:ptCount val="1"/>
                <c:pt idx="0">
                  <c:v>Velocidad de germinación</c:v>
                </c:pt>
              </c:strCache>
            </c:strRef>
          </c:cat>
          <c:val>
            <c:numRef>
              <c:f>Hoja1!$E$2</c:f>
              <c:numCache>
                <c:formatCode>General</c:formatCode>
                <c:ptCount val="1"/>
                <c:pt idx="0">
                  <c:v>11</c:v>
                </c:pt>
              </c:numCache>
            </c:numRef>
          </c:val>
        </c:ser>
        <c:ser>
          <c:idx val="4"/>
          <c:order val="4"/>
          <c:tx>
            <c:strRef>
              <c:f>Hoja1!$F$1</c:f>
              <c:strCache>
                <c:ptCount val="1"/>
                <c:pt idx="0">
                  <c:v>T5</c:v>
                </c:pt>
              </c:strCache>
            </c:strRef>
          </c:tx>
          <c:invertIfNegative val="0"/>
          <c:cat>
            <c:strRef>
              <c:f>Hoja1!$A$2</c:f>
              <c:strCache>
                <c:ptCount val="1"/>
                <c:pt idx="0">
                  <c:v>Velocidad de germinación</c:v>
                </c:pt>
              </c:strCache>
            </c:strRef>
          </c:cat>
          <c:val>
            <c:numRef>
              <c:f>Hoja1!$F$2</c:f>
              <c:numCache>
                <c:formatCode>General</c:formatCode>
                <c:ptCount val="1"/>
                <c:pt idx="0">
                  <c:v>9.4</c:v>
                </c:pt>
              </c:numCache>
            </c:numRef>
          </c:val>
        </c:ser>
        <c:ser>
          <c:idx val="5"/>
          <c:order val="5"/>
          <c:tx>
            <c:strRef>
              <c:f>Hoja1!$G$1</c:f>
              <c:strCache>
                <c:ptCount val="1"/>
                <c:pt idx="0">
                  <c:v>T6</c:v>
                </c:pt>
              </c:strCache>
            </c:strRef>
          </c:tx>
          <c:invertIfNegative val="0"/>
          <c:cat>
            <c:strRef>
              <c:f>Hoja1!$A$2</c:f>
              <c:strCache>
                <c:ptCount val="1"/>
                <c:pt idx="0">
                  <c:v>Velocidad de germinación</c:v>
                </c:pt>
              </c:strCache>
            </c:strRef>
          </c:cat>
          <c:val>
            <c:numRef>
              <c:f>Hoja1!$G$2</c:f>
              <c:numCache>
                <c:formatCode>General</c:formatCode>
                <c:ptCount val="1"/>
                <c:pt idx="0">
                  <c:v>9.5</c:v>
                </c:pt>
              </c:numCache>
            </c:numRef>
          </c:val>
        </c:ser>
        <c:ser>
          <c:idx val="6"/>
          <c:order val="6"/>
          <c:tx>
            <c:strRef>
              <c:f>Hoja1!$H$1</c:f>
              <c:strCache>
                <c:ptCount val="1"/>
                <c:pt idx="0">
                  <c:v>T7</c:v>
                </c:pt>
              </c:strCache>
            </c:strRef>
          </c:tx>
          <c:invertIfNegative val="0"/>
          <c:cat>
            <c:strRef>
              <c:f>Hoja1!$A$2</c:f>
              <c:strCache>
                <c:ptCount val="1"/>
                <c:pt idx="0">
                  <c:v>Velocidad de germinación</c:v>
                </c:pt>
              </c:strCache>
            </c:strRef>
          </c:cat>
          <c:val>
            <c:numRef>
              <c:f>Hoja1!$H$2</c:f>
              <c:numCache>
                <c:formatCode>General</c:formatCode>
                <c:ptCount val="1"/>
                <c:pt idx="0">
                  <c:v>9.4</c:v>
                </c:pt>
              </c:numCache>
            </c:numRef>
          </c:val>
        </c:ser>
        <c:ser>
          <c:idx val="7"/>
          <c:order val="7"/>
          <c:tx>
            <c:strRef>
              <c:f>Hoja1!$I$1</c:f>
              <c:strCache>
                <c:ptCount val="1"/>
                <c:pt idx="0">
                  <c:v>T8</c:v>
                </c:pt>
              </c:strCache>
            </c:strRef>
          </c:tx>
          <c:invertIfNegative val="0"/>
          <c:cat>
            <c:strRef>
              <c:f>Hoja1!$A$2</c:f>
              <c:strCache>
                <c:ptCount val="1"/>
                <c:pt idx="0">
                  <c:v>Velocidad de germinación</c:v>
                </c:pt>
              </c:strCache>
            </c:strRef>
          </c:cat>
          <c:val>
            <c:numRef>
              <c:f>Hoja1!$I$2</c:f>
              <c:numCache>
                <c:formatCode>General</c:formatCode>
                <c:ptCount val="1"/>
                <c:pt idx="0">
                  <c:v>10.199999999999999</c:v>
                </c:pt>
              </c:numCache>
            </c:numRef>
          </c:val>
        </c:ser>
        <c:ser>
          <c:idx val="8"/>
          <c:order val="8"/>
          <c:tx>
            <c:strRef>
              <c:f>Hoja1!$J$1</c:f>
              <c:strCache>
                <c:ptCount val="1"/>
                <c:pt idx="0">
                  <c:v>T9</c:v>
                </c:pt>
              </c:strCache>
            </c:strRef>
          </c:tx>
          <c:invertIfNegative val="0"/>
          <c:cat>
            <c:strRef>
              <c:f>Hoja1!$A$2</c:f>
              <c:strCache>
                <c:ptCount val="1"/>
                <c:pt idx="0">
                  <c:v>Velocidad de germinación</c:v>
                </c:pt>
              </c:strCache>
            </c:strRef>
          </c:cat>
          <c:val>
            <c:numRef>
              <c:f>Hoja1!$J$2</c:f>
              <c:numCache>
                <c:formatCode>General</c:formatCode>
                <c:ptCount val="1"/>
                <c:pt idx="0">
                  <c:v>9.6</c:v>
                </c:pt>
              </c:numCache>
            </c:numRef>
          </c:val>
        </c:ser>
        <c:ser>
          <c:idx val="9"/>
          <c:order val="9"/>
          <c:tx>
            <c:strRef>
              <c:f>Hoja1!$K$1</c:f>
              <c:strCache>
                <c:ptCount val="1"/>
                <c:pt idx="0">
                  <c:v>T10</c:v>
                </c:pt>
              </c:strCache>
            </c:strRef>
          </c:tx>
          <c:invertIfNegative val="0"/>
          <c:cat>
            <c:strRef>
              <c:f>Hoja1!$A$2</c:f>
              <c:strCache>
                <c:ptCount val="1"/>
                <c:pt idx="0">
                  <c:v>Velocidad de germinación</c:v>
                </c:pt>
              </c:strCache>
            </c:strRef>
          </c:cat>
          <c:val>
            <c:numRef>
              <c:f>Hoja1!$K$2</c:f>
              <c:numCache>
                <c:formatCode>General</c:formatCode>
                <c:ptCount val="1"/>
                <c:pt idx="0">
                  <c:v>11.1</c:v>
                </c:pt>
              </c:numCache>
            </c:numRef>
          </c:val>
        </c:ser>
        <c:ser>
          <c:idx val="10"/>
          <c:order val="10"/>
          <c:tx>
            <c:strRef>
              <c:f>Hoja1!$L$1</c:f>
              <c:strCache>
                <c:ptCount val="1"/>
                <c:pt idx="0">
                  <c:v>T11</c:v>
                </c:pt>
              </c:strCache>
            </c:strRef>
          </c:tx>
          <c:invertIfNegative val="0"/>
          <c:cat>
            <c:strRef>
              <c:f>Hoja1!$A$2</c:f>
              <c:strCache>
                <c:ptCount val="1"/>
                <c:pt idx="0">
                  <c:v>Velocidad de germinación</c:v>
                </c:pt>
              </c:strCache>
            </c:strRef>
          </c:cat>
          <c:val>
            <c:numRef>
              <c:f>Hoja1!$L$2</c:f>
              <c:numCache>
                <c:formatCode>General</c:formatCode>
                <c:ptCount val="1"/>
                <c:pt idx="0">
                  <c:v>10.8</c:v>
                </c:pt>
              </c:numCache>
            </c:numRef>
          </c:val>
        </c:ser>
        <c:ser>
          <c:idx val="11"/>
          <c:order val="11"/>
          <c:tx>
            <c:strRef>
              <c:f>Hoja1!$M$1</c:f>
              <c:strCache>
                <c:ptCount val="1"/>
                <c:pt idx="0">
                  <c:v>T12</c:v>
                </c:pt>
              </c:strCache>
            </c:strRef>
          </c:tx>
          <c:invertIfNegative val="0"/>
          <c:cat>
            <c:strRef>
              <c:f>Hoja1!$A$2</c:f>
              <c:strCache>
                <c:ptCount val="1"/>
                <c:pt idx="0">
                  <c:v>Velocidad de germinación</c:v>
                </c:pt>
              </c:strCache>
            </c:strRef>
          </c:cat>
          <c:val>
            <c:numRef>
              <c:f>Hoja1!$M$2</c:f>
              <c:numCache>
                <c:formatCode>General</c:formatCode>
                <c:ptCount val="1"/>
                <c:pt idx="0">
                  <c:v>9.8000000000000007</c:v>
                </c:pt>
              </c:numCache>
            </c:numRef>
          </c:val>
        </c:ser>
        <c:ser>
          <c:idx val="12"/>
          <c:order val="12"/>
          <c:tx>
            <c:strRef>
              <c:f>Hoja1!$N$1</c:f>
              <c:strCache>
                <c:ptCount val="1"/>
                <c:pt idx="0">
                  <c:v>T13</c:v>
                </c:pt>
              </c:strCache>
            </c:strRef>
          </c:tx>
          <c:invertIfNegative val="0"/>
          <c:cat>
            <c:strRef>
              <c:f>Hoja1!$A$2</c:f>
              <c:strCache>
                <c:ptCount val="1"/>
                <c:pt idx="0">
                  <c:v>Velocidad de germinación</c:v>
                </c:pt>
              </c:strCache>
            </c:strRef>
          </c:cat>
          <c:val>
            <c:numRef>
              <c:f>Hoja1!$N$2</c:f>
              <c:numCache>
                <c:formatCode>General</c:formatCode>
                <c:ptCount val="1"/>
                <c:pt idx="0">
                  <c:v>9.1999999999999993</c:v>
                </c:pt>
              </c:numCache>
            </c:numRef>
          </c:val>
        </c:ser>
        <c:dLbls>
          <c:showLegendKey val="0"/>
          <c:showVal val="0"/>
          <c:showCatName val="0"/>
          <c:showSerName val="0"/>
          <c:showPercent val="0"/>
          <c:showBubbleSize val="0"/>
        </c:dLbls>
        <c:gapWidth val="150"/>
        <c:axId val="113906048"/>
        <c:axId val="113907584"/>
      </c:barChart>
      <c:catAx>
        <c:axId val="113906048"/>
        <c:scaling>
          <c:orientation val="minMax"/>
        </c:scaling>
        <c:delete val="0"/>
        <c:axPos val="b"/>
        <c:majorTickMark val="out"/>
        <c:minorTickMark val="none"/>
        <c:tickLblPos val="nextTo"/>
        <c:crossAx val="113907584"/>
        <c:crosses val="autoZero"/>
        <c:auto val="1"/>
        <c:lblAlgn val="ctr"/>
        <c:lblOffset val="100"/>
        <c:noMultiLvlLbl val="0"/>
      </c:catAx>
      <c:valAx>
        <c:axId val="113907584"/>
        <c:scaling>
          <c:orientation val="minMax"/>
        </c:scaling>
        <c:delete val="0"/>
        <c:axPos val="l"/>
        <c:majorGridlines/>
        <c:numFmt formatCode="General" sourceLinked="1"/>
        <c:majorTickMark val="out"/>
        <c:minorTickMark val="none"/>
        <c:tickLblPos val="nextTo"/>
        <c:crossAx val="113906048"/>
        <c:crosses val="autoZero"/>
        <c:crossBetween val="between"/>
      </c:valAx>
    </c:plotArea>
    <c:legend>
      <c:legendPos val="r"/>
      <c:layout/>
      <c:overlay val="0"/>
    </c:legend>
    <c:plotVisOnly val="1"/>
    <c:dispBlanksAs val="gap"/>
    <c:showDLblsOverMax val="0"/>
  </c:chart>
  <c:txPr>
    <a:bodyPr/>
    <a:lstStyle/>
    <a:p>
      <a:pPr>
        <a:defRPr sz="1800"/>
      </a:pPr>
      <a:endParaRPr lang="es-E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Hoja1!$B$1</c:f>
              <c:strCache>
                <c:ptCount val="1"/>
                <c:pt idx="0">
                  <c:v>T1</c:v>
                </c:pt>
              </c:strCache>
            </c:strRef>
          </c:tx>
          <c:invertIfNegative val="0"/>
          <c:cat>
            <c:strRef>
              <c:f>Hoja1!$A$2</c:f>
              <c:strCache>
                <c:ptCount val="1"/>
                <c:pt idx="0">
                  <c:v>Velocidad de germinación</c:v>
                </c:pt>
              </c:strCache>
            </c:strRef>
          </c:cat>
          <c:val>
            <c:numRef>
              <c:f>Hoja1!$B$2</c:f>
              <c:numCache>
                <c:formatCode>General</c:formatCode>
                <c:ptCount val="1"/>
                <c:pt idx="0">
                  <c:v>10.3</c:v>
                </c:pt>
              </c:numCache>
            </c:numRef>
          </c:val>
        </c:ser>
        <c:ser>
          <c:idx val="1"/>
          <c:order val="1"/>
          <c:tx>
            <c:strRef>
              <c:f>Hoja1!$C$1</c:f>
              <c:strCache>
                <c:ptCount val="1"/>
                <c:pt idx="0">
                  <c:v>T2</c:v>
                </c:pt>
              </c:strCache>
            </c:strRef>
          </c:tx>
          <c:invertIfNegative val="0"/>
          <c:cat>
            <c:strRef>
              <c:f>Hoja1!$A$2</c:f>
              <c:strCache>
                <c:ptCount val="1"/>
                <c:pt idx="0">
                  <c:v>Velocidad de germinación</c:v>
                </c:pt>
              </c:strCache>
            </c:strRef>
          </c:cat>
          <c:val>
            <c:numRef>
              <c:f>Hoja1!$C$2</c:f>
              <c:numCache>
                <c:formatCode>General</c:formatCode>
                <c:ptCount val="1"/>
                <c:pt idx="0">
                  <c:v>11.2</c:v>
                </c:pt>
              </c:numCache>
            </c:numRef>
          </c:val>
        </c:ser>
        <c:ser>
          <c:idx val="2"/>
          <c:order val="2"/>
          <c:tx>
            <c:strRef>
              <c:f>Hoja1!$D$1</c:f>
              <c:strCache>
                <c:ptCount val="1"/>
                <c:pt idx="0">
                  <c:v>T3</c:v>
                </c:pt>
              </c:strCache>
            </c:strRef>
          </c:tx>
          <c:invertIfNegative val="0"/>
          <c:cat>
            <c:strRef>
              <c:f>Hoja1!$A$2</c:f>
              <c:strCache>
                <c:ptCount val="1"/>
                <c:pt idx="0">
                  <c:v>Velocidad de germinación</c:v>
                </c:pt>
              </c:strCache>
            </c:strRef>
          </c:cat>
          <c:val>
            <c:numRef>
              <c:f>Hoja1!$D$2</c:f>
              <c:numCache>
                <c:formatCode>General</c:formatCode>
                <c:ptCount val="1"/>
                <c:pt idx="0">
                  <c:v>11.5</c:v>
                </c:pt>
              </c:numCache>
            </c:numRef>
          </c:val>
        </c:ser>
        <c:ser>
          <c:idx val="3"/>
          <c:order val="3"/>
          <c:tx>
            <c:strRef>
              <c:f>Hoja1!$E$1</c:f>
              <c:strCache>
                <c:ptCount val="1"/>
                <c:pt idx="0">
                  <c:v>T4</c:v>
                </c:pt>
              </c:strCache>
            </c:strRef>
          </c:tx>
          <c:invertIfNegative val="0"/>
          <c:cat>
            <c:strRef>
              <c:f>Hoja1!$A$2</c:f>
              <c:strCache>
                <c:ptCount val="1"/>
                <c:pt idx="0">
                  <c:v>Velocidad de germinación</c:v>
                </c:pt>
              </c:strCache>
            </c:strRef>
          </c:cat>
          <c:val>
            <c:numRef>
              <c:f>Hoja1!$E$2</c:f>
              <c:numCache>
                <c:formatCode>General</c:formatCode>
                <c:ptCount val="1"/>
                <c:pt idx="0">
                  <c:v>11</c:v>
                </c:pt>
              </c:numCache>
            </c:numRef>
          </c:val>
        </c:ser>
        <c:ser>
          <c:idx val="4"/>
          <c:order val="4"/>
          <c:tx>
            <c:strRef>
              <c:f>Hoja1!$F$1</c:f>
              <c:strCache>
                <c:ptCount val="1"/>
                <c:pt idx="0">
                  <c:v>T5</c:v>
                </c:pt>
              </c:strCache>
            </c:strRef>
          </c:tx>
          <c:invertIfNegative val="0"/>
          <c:cat>
            <c:strRef>
              <c:f>Hoja1!$A$2</c:f>
              <c:strCache>
                <c:ptCount val="1"/>
                <c:pt idx="0">
                  <c:v>Velocidad de germinación</c:v>
                </c:pt>
              </c:strCache>
            </c:strRef>
          </c:cat>
          <c:val>
            <c:numRef>
              <c:f>Hoja1!$F$2</c:f>
              <c:numCache>
                <c:formatCode>General</c:formatCode>
                <c:ptCount val="1"/>
                <c:pt idx="0">
                  <c:v>9.5</c:v>
                </c:pt>
              </c:numCache>
            </c:numRef>
          </c:val>
        </c:ser>
        <c:ser>
          <c:idx val="5"/>
          <c:order val="5"/>
          <c:tx>
            <c:strRef>
              <c:f>Hoja1!$G$1</c:f>
              <c:strCache>
                <c:ptCount val="1"/>
                <c:pt idx="0">
                  <c:v>T6</c:v>
                </c:pt>
              </c:strCache>
            </c:strRef>
          </c:tx>
          <c:invertIfNegative val="0"/>
          <c:cat>
            <c:strRef>
              <c:f>Hoja1!$A$2</c:f>
              <c:strCache>
                <c:ptCount val="1"/>
                <c:pt idx="0">
                  <c:v>Velocidad de germinación</c:v>
                </c:pt>
              </c:strCache>
            </c:strRef>
          </c:cat>
          <c:val>
            <c:numRef>
              <c:f>Hoja1!$G$2</c:f>
              <c:numCache>
                <c:formatCode>General</c:formatCode>
                <c:ptCount val="1"/>
                <c:pt idx="0">
                  <c:v>9.6999999999999993</c:v>
                </c:pt>
              </c:numCache>
            </c:numRef>
          </c:val>
        </c:ser>
        <c:ser>
          <c:idx val="6"/>
          <c:order val="6"/>
          <c:tx>
            <c:strRef>
              <c:f>Hoja1!$H$1</c:f>
              <c:strCache>
                <c:ptCount val="1"/>
                <c:pt idx="0">
                  <c:v>T7</c:v>
                </c:pt>
              </c:strCache>
            </c:strRef>
          </c:tx>
          <c:invertIfNegative val="0"/>
          <c:cat>
            <c:strRef>
              <c:f>Hoja1!$A$2</c:f>
              <c:strCache>
                <c:ptCount val="1"/>
                <c:pt idx="0">
                  <c:v>Velocidad de germinación</c:v>
                </c:pt>
              </c:strCache>
            </c:strRef>
          </c:cat>
          <c:val>
            <c:numRef>
              <c:f>Hoja1!$H$2</c:f>
              <c:numCache>
                <c:formatCode>General</c:formatCode>
                <c:ptCount val="1"/>
                <c:pt idx="0">
                  <c:v>10</c:v>
                </c:pt>
              </c:numCache>
            </c:numRef>
          </c:val>
        </c:ser>
        <c:ser>
          <c:idx val="7"/>
          <c:order val="7"/>
          <c:tx>
            <c:strRef>
              <c:f>Hoja1!$I$1</c:f>
              <c:strCache>
                <c:ptCount val="1"/>
                <c:pt idx="0">
                  <c:v>T8</c:v>
                </c:pt>
              </c:strCache>
            </c:strRef>
          </c:tx>
          <c:invertIfNegative val="0"/>
          <c:cat>
            <c:strRef>
              <c:f>Hoja1!$A$2</c:f>
              <c:strCache>
                <c:ptCount val="1"/>
                <c:pt idx="0">
                  <c:v>Velocidad de germinación</c:v>
                </c:pt>
              </c:strCache>
            </c:strRef>
          </c:cat>
          <c:val>
            <c:numRef>
              <c:f>Hoja1!$I$2</c:f>
              <c:numCache>
                <c:formatCode>General</c:formatCode>
                <c:ptCount val="1"/>
                <c:pt idx="0">
                  <c:v>9.5</c:v>
                </c:pt>
              </c:numCache>
            </c:numRef>
          </c:val>
        </c:ser>
        <c:ser>
          <c:idx val="8"/>
          <c:order val="8"/>
          <c:tx>
            <c:strRef>
              <c:f>Hoja1!$J$1</c:f>
              <c:strCache>
                <c:ptCount val="1"/>
                <c:pt idx="0">
                  <c:v>T9</c:v>
                </c:pt>
              </c:strCache>
            </c:strRef>
          </c:tx>
          <c:invertIfNegative val="0"/>
          <c:cat>
            <c:strRef>
              <c:f>Hoja1!$A$2</c:f>
              <c:strCache>
                <c:ptCount val="1"/>
                <c:pt idx="0">
                  <c:v>Velocidad de germinación</c:v>
                </c:pt>
              </c:strCache>
            </c:strRef>
          </c:cat>
          <c:val>
            <c:numRef>
              <c:f>Hoja1!$J$2</c:f>
              <c:numCache>
                <c:formatCode>General</c:formatCode>
                <c:ptCount val="1"/>
                <c:pt idx="0">
                  <c:v>12.4</c:v>
                </c:pt>
              </c:numCache>
            </c:numRef>
          </c:val>
        </c:ser>
        <c:ser>
          <c:idx val="9"/>
          <c:order val="9"/>
          <c:tx>
            <c:strRef>
              <c:f>Hoja1!$K$1</c:f>
              <c:strCache>
                <c:ptCount val="1"/>
                <c:pt idx="0">
                  <c:v>T10</c:v>
                </c:pt>
              </c:strCache>
            </c:strRef>
          </c:tx>
          <c:invertIfNegative val="0"/>
          <c:cat>
            <c:strRef>
              <c:f>Hoja1!$A$2</c:f>
              <c:strCache>
                <c:ptCount val="1"/>
                <c:pt idx="0">
                  <c:v>Velocidad de germinación</c:v>
                </c:pt>
              </c:strCache>
            </c:strRef>
          </c:cat>
          <c:val>
            <c:numRef>
              <c:f>Hoja1!$K$2</c:f>
              <c:numCache>
                <c:formatCode>General</c:formatCode>
                <c:ptCount val="1"/>
                <c:pt idx="0">
                  <c:v>12.2</c:v>
                </c:pt>
              </c:numCache>
            </c:numRef>
          </c:val>
        </c:ser>
        <c:ser>
          <c:idx val="10"/>
          <c:order val="10"/>
          <c:tx>
            <c:strRef>
              <c:f>Hoja1!$L$1</c:f>
              <c:strCache>
                <c:ptCount val="1"/>
                <c:pt idx="0">
                  <c:v>T11</c:v>
                </c:pt>
              </c:strCache>
            </c:strRef>
          </c:tx>
          <c:invertIfNegative val="0"/>
          <c:cat>
            <c:strRef>
              <c:f>Hoja1!$A$2</c:f>
              <c:strCache>
                <c:ptCount val="1"/>
                <c:pt idx="0">
                  <c:v>Velocidad de germinación</c:v>
                </c:pt>
              </c:strCache>
            </c:strRef>
          </c:cat>
          <c:val>
            <c:numRef>
              <c:f>Hoja1!$L$2</c:f>
              <c:numCache>
                <c:formatCode>General</c:formatCode>
                <c:ptCount val="1"/>
                <c:pt idx="0">
                  <c:v>11.6</c:v>
                </c:pt>
              </c:numCache>
            </c:numRef>
          </c:val>
        </c:ser>
        <c:ser>
          <c:idx val="11"/>
          <c:order val="11"/>
          <c:tx>
            <c:strRef>
              <c:f>Hoja1!$M$1</c:f>
              <c:strCache>
                <c:ptCount val="1"/>
                <c:pt idx="0">
                  <c:v>T12</c:v>
                </c:pt>
              </c:strCache>
            </c:strRef>
          </c:tx>
          <c:invertIfNegative val="0"/>
          <c:cat>
            <c:strRef>
              <c:f>Hoja1!$A$2</c:f>
              <c:strCache>
                <c:ptCount val="1"/>
                <c:pt idx="0">
                  <c:v>Velocidad de germinación</c:v>
                </c:pt>
              </c:strCache>
            </c:strRef>
          </c:cat>
          <c:val>
            <c:numRef>
              <c:f>Hoja1!$M$2</c:f>
              <c:numCache>
                <c:formatCode>General</c:formatCode>
                <c:ptCount val="1"/>
                <c:pt idx="0">
                  <c:v>12.1</c:v>
                </c:pt>
              </c:numCache>
            </c:numRef>
          </c:val>
        </c:ser>
        <c:ser>
          <c:idx val="12"/>
          <c:order val="12"/>
          <c:tx>
            <c:strRef>
              <c:f>Hoja1!$N$1</c:f>
              <c:strCache>
                <c:ptCount val="1"/>
                <c:pt idx="0">
                  <c:v>T13</c:v>
                </c:pt>
              </c:strCache>
            </c:strRef>
          </c:tx>
          <c:invertIfNegative val="0"/>
          <c:cat>
            <c:strRef>
              <c:f>Hoja1!$A$2</c:f>
              <c:strCache>
                <c:ptCount val="1"/>
                <c:pt idx="0">
                  <c:v>Velocidad de germinación</c:v>
                </c:pt>
              </c:strCache>
            </c:strRef>
          </c:cat>
          <c:val>
            <c:numRef>
              <c:f>Hoja1!$N$2</c:f>
              <c:numCache>
                <c:formatCode>General</c:formatCode>
                <c:ptCount val="1"/>
                <c:pt idx="0">
                  <c:v>12</c:v>
                </c:pt>
              </c:numCache>
            </c:numRef>
          </c:val>
        </c:ser>
        <c:dLbls>
          <c:showLegendKey val="0"/>
          <c:showVal val="0"/>
          <c:showCatName val="0"/>
          <c:showSerName val="0"/>
          <c:showPercent val="0"/>
          <c:showBubbleSize val="0"/>
        </c:dLbls>
        <c:gapWidth val="150"/>
        <c:axId val="74933376"/>
        <c:axId val="74934912"/>
      </c:barChart>
      <c:catAx>
        <c:axId val="74933376"/>
        <c:scaling>
          <c:orientation val="minMax"/>
        </c:scaling>
        <c:delete val="0"/>
        <c:axPos val="b"/>
        <c:majorTickMark val="out"/>
        <c:minorTickMark val="none"/>
        <c:tickLblPos val="nextTo"/>
        <c:crossAx val="74934912"/>
        <c:crosses val="autoZero"/>
        <c:auto val="1"/>
        <c:lblAlgn val="ctr"/>
        <c:lblOffset val="100"/>
        <c:noMultiLvlLbl val="0"/>
      </c:catAx>
      <c:valAx>
        <c:axId val="74934912"/>
        <c:scaling>
          <c:orientation val="minMax"/>
        </c:scaling>
        <c:delete val="0"/>
        <c:axPos val="l"/>
        <c:majorGridlines/>
        <c:numFmt formatCode="General" sourceLinked="1"/>
        <c:majorTickMark val="out"/>
        <c:minorTickMark val="none"/>
        <c:tickLblPos val="nextTo"/>
        <c:crossAx val="74933376"/>
        <c:crosses val="autoZero"/>
        <c:crossBetween val="between"/>
      </c:valAx>
    </c:plotArea>
    <c:legend>
      <c:legendPos val="r"/>
      <c:layout/>
      <c:overlay val="0"/>
    </c:legend>
    <c:plotVisOnly val="1"/>
    <c:dispBlanksAs val="gap"/>
    <c:showDLblsOverMax val="0"/>
  </c:chart>
  <c:txPr>
    <a:bodyPr/>
    <a:lstStyle/>
    <a:p>
      <a:pPr>
        <a:defRPr sz="1800"/>
      </a:pPr>
      <a:endParaRPr lang="es-E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Hoja1!$B$1</c:f>
              <c:strCache>
                <c:ptCount val="1"/>
                <c:pt idx="0">
                  <c:v>T1</c:v>
                </c:pt>
              </c:strCache>
            </c:strRef>
          </c:tx>
          <c:invertIfNegative val="0"/>
          <c:cat>
            <c:strRef>
              <c:f>Hoja1!$A$2</c:f>
              <c:strCache>
                <c:ptCount val="1"/>
                <c:pt idx="0">
                  <c:v>Índice de vigor</c:v>
                </c:pt>
              </c:strCache>
            </c:strRef>
          </c:cat>
          <c:val>
            <c:numRef>
              <c:f>Hoja1!$B$2</c:f>
              <c:numCache>
                <c:formatCode>General</c:formatCode>
                <c:ptCount val="1"/>
                <c:pt idx="0">
                  <c:v>99.800000000000011</c:v>
                </c:pt>
              </c:numCache>
            </c:numRef>
          </c:val>
        </c:ser>
        <c:ser>
          <c:idx val="1"/>
          <c:order val="1"/>
          <c:tx>
            <c:strRef>
              <c:f>Hoja1!$C$1</c:f>
              <c:strCache>
                <c:ptCount val="1"/>
                <c:pt idx="0">
                  <c:v>T2</c:v>
                </c:pt>
              </c:strCache>
            </c:strRef>
          </c:tx>
          <c:invertIfNegative val="0"/>
          <c:cat>
            <c:strRef>
              <c:f>Hoja1!$A$2</c:f>
              <c:strCache>
                <c:ptCount val="1"/>
                <c:pt idx="0">
                  <c:v>Índice de vigor</c:v>
                </c:pt>
              </c:strCache>
            </c:strRef>
          </c:cat>
          <c:val>
            <c:numRef>
              <c:f>Hoja1!$C$2</c:f>
              <c:numCache>
                <c:formatCode>General</c:formatCode>
                <c:ptCount val="1"/>
                <c:pt idx="0">
                  <c:v>102.02</c:v>
                </c:pt>
              </c:numCache>
            </c:numRef>
          </c:val>
        </c:ser>
        <c:ser>
          <c:idx val="2"/>
          <c:order val="2"/>
          <c:tx>
            <c:strRef>
              <c:f>Hoja1!$D$1</c:f>
              <c:strCache>
                <c:ptCount val="1"/>
                <c:pt idx="0">
                  <c:v>T3</c:v>
                </c:pt>
              </c:strCache>
            </c:strRef>
          </c:tx>
          <c:invertIfNegative val="0"/>
          <c:cat>
            <c:strRef>
              <c:f>Hoja1!$A$2</c:f>
              <c:strCache>
                <c:ptCount val="1"/>
                <c:pt idx="0">
                  <c:v>Índice de vigor</c:v>
                </c:pt>
              </c:strCache>
            </c:strRef>
          </c:cat>
          <c:val>
            <c:numRef>
              <c:f>Hoja1!$D$2</c:f>
              <c:numCache>
                <c:formatCode>General</c:formatCode>
                <c:ptCount val="1"/>
                <c:pt idx="0">
                  <c:v>105.64</c:v>
                </c:pt>
              </c:numCache>
            </c:numRef>
          </c:val>
        </c:ser>
        <c:ser>
          <c:idx val="3"/>
          <c:order val="3"/>
          <c:tx>
            <c:strRef>
              <c:f>Hoja1!$E$1</c:f>
              <c:strCache>
                <c:ptCount val="1"/>
                <c:pt idx="0">
                  <c:v>T4</c:v>
                </c:pt>
              </c:strCache>
            </c:strRef>
          </c:tx>
          <c:invertIfNegative val="0"/>
          <c:cat>
            <c:strRef>
              <c:f>Hoja1!$A$2</c:f>
              <c:strCache>
                <c:ptCount val="1"/>
                <c:pt idx="0">
                  <c:v>Índice de vigor</c:v>
                </c:pt>
              </c:strCache>
            </c:strRef>
          </c:cat>
          <c:val>
            <c:numRef>
              <c:f>Hoja1!$E$2</c:f>
              <c:numCache>
                <c:formatCode>General</c:formatCode>
                <c:ptCount val="1"/>
                <c:pt idx="0">
                  <c:v>126.74000000000001</c:v>
                </c:pt>
              </c:numCache>
            </c:numRef>
          </c:val>
        </c:ser>
        <c:ser>
          <c:idx val="4"/>
          <c:order val="4"/>
          <c:tx>
            <c:strRef>
              <c:f>Hoja1!$F$1</c:f>
              <c:strCache>
                <c:ptCount val="1"/>
                <c:pt idx="0">
                  <c:v>T5</c:v>
                </c:pt>
              </c:strCache>
            </c:strRef>
          </c:tx>
          <c:invertIfNegative val="0"/>
          <c:cat>
            <c:strRef>
              <c:f>Hoja1!$A$2</c:f>
              <c:strCache>
                <c:ptCount val="1"/>
                <c:pt idx="0">
                  <c:v>Índice de vigor</c:v>
                </c:pt>
              </c:strCache>
            </c:strRef>
          </c:cat>
          <c:val>
            <c:numRef>
              <c:f>Hoja1!$F$2</c:f>
              <c:numCache>
                <c:formatCode>General</c:formatCode>
                <c:ptCount val="1"/>
                <c:pt idx="0">
                  <c:v>127.52</c:v>
                </c:pt>
              </c:numCache>
            </c:numRef>
          </c:val>
        </c:ser>
        <c:ser>
          <c:idx val="5"/>
          <c:order val="5"/>
          <c:tx>
            <c:strRef>
              <c:f>Hoja1!$G$1</c:f>
              <c:strCache>
                <c:ptCount val="1"/>
                <c:pt idx="0">
                  <c:v>T6</c:v>
                </c:pt>
              </c:strCache>
            </c:strRef>
          </c:tx>
          <c:invertIfNegative val="0"/>
          <c:cat>
            <c:strRef>
              <c:f>Hoja1!$A$2</c:f>
              <c:strCache>
                <c:ptCount val="1"/>
                <c:pt idx="0">
                  <c:v>Índice de vigor</c:v>
                </c:pt>
              </c:strCache>
            </c:strRef>
          </c:cat>
          <c:val>
            <c:numRef>
              <c:f>Hoja1!$G$2</c:f>
              <c:numCache>
                <c:formatCode>General</c:formatCode>
                <c:ptCount val="1"/>
                <c:pt idx="0">
                  <c:v>93.46</c:v>
                </c:pt>
              </c:numCache>
            </c:numRef>
          </c:val>
        </c:ser>
        <c:ser>
          <c:idx val="6"/>
          <c:order val="6"/>
          <c:tx>
            <c:strRef>
              <c:f>Hoja1!$H$1</c:f>
              <c:strCache>
                <c:ptCount val="1"/>
                <c:pt idx="0">
                  <c:v>T7</c:v>
                </c:pt>
              </c:strCache>
            </c:strRef>
          </c:tx>
          <c:invertIfNegative val="0"/>
          <c:cat>
            <c:strRef>
              <c:f>Hoja1!$A$2</c:f>
              <c:strCache>
                <c:ptCount val="1"/>
                <c:pt idx="0">
                  <c:v>Índice de vigor</c:v>
                </c:pt>
              </c:strCache>
            </c:strRef>
          </c:cat>
          <c:val>
            <c:numRef>
              <c:f>Hoja1!$H$2</c:f>
              <c:numCache>
                <c:formatCode>General</c:formatCode>
                <c:ptCount val="1"/>
                <c:pt idx="0">
                  <c:v>110.34</c:v>
                </c:pt>
              </c:numCache>
            </c:numRef>
          </c:val>
        </c:ser>
        <c:ser>
          <c:idx val="7"/>
          <c:order val="7"/>
          <c:tx>
            <c:strRef>
              <c:f>Hoja1!$I$1</c:f>
              <c:strCache>
                <c:ptCount val="1"/>
                <c:pt idx="0">
                  <c:v>T8</c:v>
                </c:pt>
              </c:strCache>
            </c:strRef>
          </c:tx>
          <c:invertIfNegative val="0"/>
          <c:cat>
            <c:strRef>
              <c:f>Hoja1!$A$2</c:f>
              <c:strCache>
                <c:ptCount val="1"/>
                <c:pt idx="0">
                  <c:v>Índice de vigor</c:v>
                </c:pt>
              </c:strCache>
            </c:strRef>
          </c:cat>
          <c:val>
            <c:numRef>
              <c:f>Hoja1!$I$2</c:f>
              <c:numCache>
                <c:formatCode>General</c:formatCode>
                <c:ptCount val="1"/>
                <c:pt idx="0">
                  <c:v>119.04</c:v>
                </c:pt>
              </c:numCache>
            </c:numRef>
          </c:val>
        </c:ser>
        <c:ser>
          <c:idx val="8"/>
          <c:order val="8"/>
          <c:tx>
            <c:strRef>
              <c:f>Hoja1!$J$1</c:f>
              <c:strCache>
                <c:ptCount val="1"/>
                <c:pt idx="0">
                  <c:v>T9</c:v>
                </c:pt>
              </c:strCache>
            </c:strRef>
          </c:tx>
          <c:invertIfNegative val="0"/>
          <c:cat>
            <c:strRef>
              <c:f>Hoja1!$A$2</c:f>
              <c:strCache>
                <c:ptCount val="1"/>
                <c:pt idx="0">
                  <c:v>Índice de vigor</c:v>
                </c:pt>
              </c:strCache>
            </c:strRef>
          </c:cat>
          <c:val>
            <c:numRef>
              <c:f>Hoja1!$J$2</c:f>
              <c:numCache>
                <c:formatCode>General</c:formatCode>
                <c:ptCount val="1"/>
                <c:pt idx="0">
                  <c:v>105.82000000000001</c:v>
                </c:pt>
              </c:numCache>
            </c:numRef>
          </c:val>
        </c:ser>
        <c:ser>
          <c:idx val="9"/>
          <c:order val="9"/>
          <c:tx>
            <c:strRef>
              <c:f>Hoja1!$K$1</c:f>
              <c:strCache>
                <c:ptCount val="1"/>
                <c:pt idx="0">
                  <c:v>T10</c:v>
                </c:pt>
              </c:strCache>
            </c:strRef>
          </c:tx>
          <c:invertIfNegative val="0"/>
          <c:cat>
            <c:strRef>
              <c:f>Hoja1!$A$2</c:f>
              <c:strCache>
                <c:ptCount val="1"/>
                <c:pt idx="0">
                  <c:v>Índice de vigor</c:v>
                </c:pt>
              </c:strCache>
            </c:strRef>
          </c:cat>
          <c:val>
            <c:numRef>
              <c:f>Hoja1!$K$2</c:f>
              <c:numCache>
                <c:formatCode>General</c:formatCode>
                <c:ptCount val="1"/>
                <c:pt idx="0">
                  <c:v>113.44</c:v>
                </c:pt>
              </c:numCache>
            </c:numRef>
          </c:val>
        </c:ser>
        <c:ser>
          <c:idx val="10"/>
          <c:order val="10"/>
          <c:tx>
            <c:strRef>
              <c:f>Hoja1!$L$1</c:f>
              <c:strCache>
                <c:ptCount val="1"/>
                <c:pt idx="0">
                  <c:v>T11</c:v>
                </c:pt>
              </c:strCache>
            </c:strRef>
          </c:tx>
          <c:invertIfNegative val="0"/>
          <c:cat>
            <c:strRef>
              <c:f>Hoja1!$A$2</c:f>
              <c:strCache>
                <c:ptCount val="1"/>
                <c:pt idx="0">
                  <c:v>Índice de vigor</c:v>
                </c:pt>
              </c:strCache>
            </c:strRef>
          </c:cat>
          <c:val>
            <c:numRef>
              <c:f>Hoja1!$L$2</c:f>
              <c:numCache>
                <c:formatCode>General</c:formatCode>
                <c:ptCount val="1"/>
                <c:pt idx="0">
                  <c:v>128.78</c:v>
                </c:pt>
              </c:numCache>
            </c:numRef>
          </c:val>
        </c:ser>
        <c:ser>
          <c:idx val="11"/>
          <c:order val="11"/>
          <c:tx>
            <c:strRef>
              <c:f>Hoja1!$M$1</c:f>
              <c:strCache>
                <c:ptCount val="1"/>
                <c:pt idx="0">
                  <c:v>T12</c:v>
                </c:pt>
              </c:strCache>
            </c:strRef>
          </c:tx>
          <c:invertIfNegative val="0"/>
          <c:cat>
            <c:strRef>
              <c:f>Hoja1!$A$2</c:f>
              <c:strCache>
                <c:ptCount val="1"/>
                <c:pt idx="0">
                  <c:v>Índice de vigor</c:v>
                </c:pt>
              </c:strCache>
            </c:strRef>
          </c:cat>
          <c:val>
            <c:numRef>
              <c:f>Hoja1!$M$2</c:f>
              <c:numCache>
                <c:formatCode>General</c:formatCode>
                <c:ptCount val="1"/>
                <c:pt idx="0">
                  <c:v>90.18</c:v>
                </c:pt>
              </c:numCache>
            </c:numRef>
          </c:val>
        </c:ser>
        <c:ser>
          <c:idx val="12"/>
          <c:order val="12"/>
          <c:tx>
            <c:strRef>
              <c:f>Hoja1!$N$1</c:f>
              <c:strCache>
                <c:ptCount val="1"/>
                <c:pt idx="0">
                  <c:v>T13</c:v>
                </c:pt>
              </c:strCache>
            </c:strRef>
          </c:tx>
          <c:invertIfNegative val="0"/>
          <c:cat>
            <c:strRef>
              <c:f>Hoja1!$A$2</c:f>
              <c:strCache>
                <c:ptCount val="1"/>
                <c:pt idx="0">
                  <c:v>Índice de vigor</c:v>
                </c:pt>
              </c:strCache>
            </c:strRef>
          </c:cat>
          <c:val>
            <c:numRef>
              <c:f>Hoja1!$N$2</c:f>
              <c:numCache>
                <c:formatCode>General</c:formatCode>
                <c:ptCount val="1"/>
                <c:pt idx="0">
                  <c:v>89.94</c:v>
                </c:pt>
              </c:numCache>
            </c:numRef>
          </c:val>
        </c:ser>
        <c:dLbls>
          <c:showLegendKey val="0"/>
          <c:showVal val="0"/>
          <c:showCatName val="0"/>
          <c:showSerName val="0"/>
          <c:showPercent val="0"/>
          <c:showBubbleSize val="0"/>
        </c:dLbls>
        <c:gapWidth val="150"/>
        <c:axId val="36925440"/>
        <c:axId val="36926976"/>
      </c:barChart>
      <c:catAx>
        <c:axId val="36925440"/>
        <c:scaling>
          <c:orientation val="minMax"/>
        </c:scaling>
        <c:delete val="1"/>
        <c:axPos val="b"/>
        <c:numFmt formatCode="General" sourceLinked="0"/>
        <c:majorTickMark val="out"/>
        <c:minorTickMark val="none"/>
        <c:tickLblPos val="nextTo"/>
        <c:crossAx val="36926976"/>
        <c:crosses val="autoZero"/>
        <c:auto val="1"/>
        <c:lblAlgn val="ctr"/>
        <c:lblOffset val="100"/>
        <c:noMultiLvlLbl val="0"/>
      </c:catAx>
      <c:valAx>
        <c:axId val="36926976"/>
        <c:scaling>
          <c:orientation val="minMax"/>
        </c:scaling>
        <c:delete val="0"/>
        <c:axPos val="l"/>
        <c:majorGridlines/>
        <c:numFmt formatCode="General" sourceLinked="1"/>
        <c:majorTickMark val="out"/>
        <c:minorTickMark val="none"/>
        <c:tickLblPos val="nextTo"/>
        <c:crossAx val="36925440"/>
        <c:crosses val="autoZero"/>
        <c:crossBetween val="between"/>
      </c:valAx>
    </c:plotArea>
    <c:legend>
      <c:legendPos val="r"/>
      <c:layout/>
      <c:overlay val="0"/>
    </c:legend>
    <c:plotVisOnly val="1"/>
    <c:dispBlanksAs val="gap"/>
    <c:showDLblsOverMax val="0"/>
  </c:chart>
  <c:txPr>
    <a:bodyPr/>
    <a:lstStyle/>
    <a:p>
      <a:pPr>
        <a:defRPr sz="1800"/>
      </a:pPr>
      <a:endParaRPr lang="es-E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Hoja1!$B$1</c:f>
              <c:strCache>
                <c:ptCount val="1"/>
                <c:pt idx="0">
                  <c:v>T1</c:v>
                </c:pt>
              </c:strCache>
            </c:strRef>
          </c:tx>
          <c:invertIfNegative val="0"/>
          <c:cat>
            <c:strRef>
              <c:f>Hoja1!$A$2</c:f>
              <c:strCache>
                <c:ptCount val="1"/>
                <c:pt idx="0">
                  <c:v>Índice de vigor</c:v>
                </c:pt>
              </c:strCache>
            </c:strRef>
          </c:cat>
          <c:val>
            <c:numRef>
              <c:f>Hoja1!$B$2</c:f>
              <c:numCache>
                <c:formatCode>General</c:formatCode>
                <c:ptCount val="1"/>
                <c:pt idx="0">
                  <c:v>100.08</c:v>
                </c:pt>
              </c:numCache>
            </c:numRef>
          </c:val>
        </c:ser>
        <c:ser>
          <c:idx val="1"/>
          <c:order val="1"/>
          <c:tx>
            <c:strRef>
              <c:f>Hoja1!$C$1</c:f>
              <c:strCache>
                <c:ptCount val="1"/>
                <c:pt idx="0">
                  <c:v>T2</c:v>
                </c:pt>
              </c:strCache>
            </c:strRef>
          </c:tx>
          <c:invertIfNegative val="0"/>
          <c:cat>
            <c:strRef>
              <c:f>Hoja1!$A$2</c:f>
              <c:strCache>
                <c:ptCount val="1"/>
                <c:pt idx="0">
                  <c:v>Índice de vigor</c:v>
                </c:pt>
              </c:strCache>
            </c:strRef>
          </c:cat>
          <c:val>
            <c:numRef>
              <c:f>Hoja1!$C$2</c:f>
              <c:numCache>
                <c:formatCode>General</c:formatCode>
                <c:ptCount val="1"/>
                <c:pt idx="0">
                  <c:v>115.58</c:v>
                </c:pt>
              </c:numCache>
            </c:numRef>
          </c:val>
        </c:ser>
        <c:ser>
          <c:idx val="2"/>
          <c:order val="2"/>
          <c:tx>
            <c:strRef>
              <c:f>Hoja1!$D$1</c:f>
              <c:strCache>
                <c:ptCount val="1"/>
                <c:pt idx="0">
                  <c:v>T3</c:v>
                </c:pt>
              </c:strCache>
            </c:strRef>
          </c:tx>
          <c:invertIfNegative val="0"/>
          <c:cat>
            <c:strRef>
              <c:f>Hoja1!$A$2</c:f>
              <c:strCache>
                <c:ptCount val="1"/>
                <c:pt idx="0">
                  <c:v>Índice de vigor</c:v>
                </c:pt>
              </c:strCache>
            </c:strRef>
          </c:cat>
          <c:val>
            <c:numRef>
              <c:f>Hoja1!$D$2</c:f>
              <c:numCache>
                <c:formatCode>General</c:formatCode>
                <c:ptCount val="1"/>
                <c:pt idx="0">
                  <c:v>93.62</c:v>
                </c:pt>
              </c:numCache>
            </c:numRef>
          </c:val>
        </c:ser>
        <c:ser>
          <c:idx val="3"/>
          <c:order val="3"/>
          <c:tx>
            <c:strRef>
              <c:f>Hoja1!$E$1</c:f>
              <c:strCache>
                <c:ptCount val="1"/>
                <c:pt idx="0">
                  <c:v>T4</c:v>
                </c:pt>
              </c:strCache>
            </c:strRef>
          </c:tx>
          <c:invertIfNegative val="0"/>
          <c:cat>
            <c:strRef>
              <c:f>Hoja1!$A$2</c:f>
              <c:strCache>
                <c:ptCount val="1"/>
                <c:pt idx="0">
                  <c:v>Índice de vigor</c:v>
                </c:pt>
              </c:strCache>
            </c:strRef>
          </c:cat>
          <c:val>
            <c:numRef>
              <c:f>Hoja1!$E$2</c:f>
              <c:numCache>
                <c:formatCode>General</c:formatCode>
                <c:ptCount val="1"/>
                <c:pt idx="0">
                  <c:v>99.38</c:v>
                </c:pt>
              </c:numCache>
            </c:numRef>
          </c:val>
        </c:ser>
        <c:ser>
          <c:idx val="4"/>
          <c:order val="4"/>
          <c:tx>
            <c:strRef>
              <c:f>Hoja1!$F$1</c:f>
              <c:strCache>
                <c:ptCount val="1"/>
                <c:pt idx="0">
                  <c:v>T5</c:v>
                </c:pt>
              </c:strCache>
            </c:strRef>
          </c:tx>
          <c:invertIfNegative val="0"/>
          <c:cat>
            <c:strRef>
              <c:f>Hoja1!$A$2</c:f>
              <c:strCache>
                <c:ptCount val="1"/>
                <c:pt idx="0">
                  <c:v>Índice de vigor</c:v>
                </c:pt>
              </c:strCache>
            </c:strRef>
          </c:cat>
          <c:val>
            <c:numRef>
              <c:f>Hoja1!$F$2</c:f>
              <c:numCache>
                <c:formatCode>General</c:formatCode>
                <c:ptCount val="1"/>
                <c:pt idx="0">
                  <c:v>114.04</c:v>
                </c:pt>
              </c:numCache>
            </c:numRef>
          </c:val>
        </c:ser>
        <c:ser>
          <c:idx val="5"/>
          <c:order val="5"/>
          <c:tx>
            <c:strRef>
              <c:f>Hoja1!$G$1</c:f>
              <c:strCache>
                <c:ptCount val="1"/>
                <c:pt idx="0">
                  <c:v>T6</c:v>
                </c:pt>
              </c:strCache>
            </c:strRef>
          </c:tx>
          <c:invertIfNegative val="0"/>
          <c:cat>
            <c:strRef>
              <c:f>Hoja1!$A$2</c:f>
              <c:strCache>
                <c:ptCount val="1"/>
                <c:pt idx="0">
                  <c:v>Índice de vigor</c:v>
                </c:pt>
              </c:strCache>
            </c:strRef>
          </c:cat>
          <c:val>
            <c:numRef>
              <c:f>Hoja1!$G$2</c:f>
              <c:numCache>
                <c:formatCode>General</c:formatCode>
                <c:ptCount val="1"/>
                <c:pt idx="0">
                  <c:v>102.84</c:v>
                </c:pt>
              </c:numCache>
            </c:numRef>
          </c:val>
        </c:ser>
        <c:ser>
          <c:idx val="6"/>
          <c:order val="6"/>
          <c:tx>
            <c:strRef>
              <c:f>Hoja1!$H$1</c:f>
              <c:strCache>
                <c:ptCount val="1"/>
                <c:pt idx="0">
                  <c:v>T7</c:v>
                </c:pt>
              </c:strCache>
            </c:strRef>
          </c:tx>
          <c:invertIfNegative val="0"/>
          <c:cat>
            <c:strRef>
              <c:f>Hoja1!$A$2</c:f>
              <c:strCache>
                <c:ptCount val="1"/>
                <c:pt idx="0">
                  <c:v>Índice de vigor</c:v>
                </c:pt>
              </c:strCache>
            </c:strRef>
          </c:cat>
          <c:val>
            <c:numRef>
              <c:f>Hoja1!$H$2</c:f>
              <c:numCache>
                <c:formatCode>General</c:formatCode>
                <c:ptCount val="1"/>
                <c:pt idx="0">
                  <c:v>115.5</c:v>
                </c:pt>
              </c:numCache>
            </c:numRef>
          </c:val>
        </c:ser>
        <c:ser>
          <c:idx val="7"/>
          <c:order val="7"/>
          <c:tx>
            <c:strRef>
              <c:f>Hoja1!$I$1</c:f>
              <c:strCache>
                <c:ptCount val="1"/>
                <c:pt idx="0">
                  <c:v>T8</c:v>
                </c:pt>
              </c:strCache>
            </c:strRef>
          </c:tx>
          <c:invertIfNegative val="0"/>
          <c:cat>
            <c:strRef>
              <c:f>Hoja1!$A$2</c:f>
              <c:strCache>
                <c:ptCount val="1"/>
                <c:pt idx="0">
                  <c:v>Índice de vigor</c:v>
                </c:pt>
              </c:strCache>
            </c:strRef>
          </c:cat>
          <c:val>
            <c:numRef>
              <c:f>Hoja1!$I$2</c:f>
              <c:numCache>
                <c:formatCode>General</c:formatCode>
                <c:ptCount val="1"/>
                <c:pt idx="0">
                  <c:v>116.52000000000001</c:v>
                </c:pt>
              </c:numCache>
            </c:numRef>
          </c:val>
        </c:ser>
        <c:ser>
          <c:idx val="8"/>
          <c:order val="8"/>
          <c:tx>
            <c:strRef>
              <c:f>Hoja1!$J$1</c:f>
              <c:strCache>
                <c:ptCount val="1"/>
                <c:pt idx="0">
                  <c:v>T9</c:v>
                </c:pt>
              </c:strCache>
            </c:strRef>
          </c:tx>
          <c:invertIfNegative val="0"/>
          <c:cat>
            <c:strRef>
              <c:f>Hoja1!$A$2</c:f>
              <c:strCache>
                <c:ptCount val="1"/>
                <c:pt idx="0">
                  <c:v>Índice de vigor</c:v>
                </c:pt>
              </c:strCache>
            </c:strRef>
          </c:cat>
          <c:val>
            <c:numRef>
              <c:f>Hoja1!$J$2</c:f>
              <c:numCache>
                <c:formatCode>General</c:formatCode>
                <c:ptCount val="1"/>
                <c:pt idx="0">
                  <c:v>112.18</c:v>
                </c:pt>
              </c:numCache>
            </c:numRef>
          </c:val>
        </c:ser>
        <c:ser>
          <c:idx val="9"/>
          <c:order val="9"/>
          <c:tx>
            <c:strRef>
              <c:f>Hoja1!$K$1</c:f>
              <c:strCache>
                <c:ptCount val="1"/>
                <c:pt idx="0">
                  <c:v>T10</c:v>
                </c:pt>
              </c:strCache>
            </c:strRef>
          </c:tx>
          <c:invertIfNegative val="0"/>
          <c:cat>
            <c:strRef>
              <c:f>Hoja1!$A$2</c:f>
              <c:strCache>
                <c:ptCount val="1"/>
                <c:pt idx="0">
                  <c:v>Índice de vigor</c:v>
                </c:pt>
              </c:strCache>
            </c:strRef>
          </c:cat>
          <c:val>
            <c:numRef>
              <c:f>Hoja1!$K$2</c:f>
              <c:numCache>
                <c:formatCode>General</c:formatCode>
                <c:ptCount val="1"/>
                <c:pt idx="0">
                  <c:v>117.5</c:v>
                </c:pt>
              </c:numCache>
            </c:numRef>
          </c:val>
        </c:ser>
        <c:ser>
          <c:idx val="10"/>
          <c:order val="10"/>
          <c:tx>
            <c:strRef>
              <c:f>Hoja1!$L$1</c:f>
              <c:strCache>
                <c:ptCount val="1"/>
                <c:pt idx="0">
                  <c:v>T11</c:v>
                </c:pt>
              </c:strCache>
            </c:strRef>
          </c:tx>
          <c:invertIfNegative val="0"/>
          <c:cat>
            <c:strRef>
              <c:f>Hoja1!$A$2</c:f>
              <c:strCache>
                <c:ptCount val="1"/>
                <c:pt idx="0">
                  <c:v>Índice de vigor</c:v>
                </c:pt>
              </c:strCache>
            </c:strRef>
          </c:cat>
          <c:val>
            <c:numRef>
              <c:f>Hoja1!$L$2</c:f>
              <c:numCache>
                <c:formatCode>General</c:formatCode>
                <c:ptCount val="1"/>
                <c:pt idx="0">
                  <c:v>105.18</c:v>
                </c:pt>
              </c:numCache>
            </c:numRef>
          </c:val>
        </c:ser>
        <c:ser>
          <c:idx val="11"/>
          <c:order val="11"/>
          <c:tx>
            <c:strRef>
              <c:f>Hoja1!$M$1</c:f>
              <c:strCache>
                <c:ptCount val="1"/>
                <c:pt idx="0">
                  <c:v>T12</c:v>
                </c:pt>
              </c:strCache>
            </c:strRef>
          </c:tx>
          <c:invertIfNegative val="0"/>
          <c:cat>
            <c:strRef>
              <c:f>Hoja1!$A$2</c:f>
              <c:strCache>
                <c:ptCount val="1"/>
                <c:pt idx="0">
                  <c:v>Índice de vigor</c:v>
                </c:pt>
              </c:strCache>
            </c:strRef>
          </c:cat>
          <c:val>
            <c:numRef>
              <c:f>Hoja1!$M$2</c:f>
              <c:numCache>
                <c:formatCode>General</c:formatCode>
                <c:ptCount val="1"/>
                <c:pt idx="0">
                  <c:v>107.32</c:v>
                </c:pt>
              </c:numCache>
            </c:numRef>
          </c:val>
        </c:ser>
        <c:ser>
          <c:idx val="12"/>
          <c:order val="12"/>
          <c:tx>
            <c:strRef>
              <c:f>Hoja1!$N$1</c:f>
              <c:strCache>
                <c:ptCount val="1"/>
                <c:pt idx="0">
                  <c:v>T13</c:v>
                </c:pt>
              </c:strCache>
            </c:strRef>
          </c:tx>
          <c:invertIfNegative val="0"/>
          <c:cat>
            <c:strRef>
              <c:f>Hoja1!$A$2</c:f>
              <c:strCache>
                <c:ptCount val="1"/>
                <c:pt idx="0">
                  <c:v>Índice de vigor</c:v>
                </c:pt>
              </c:strCache>
            </c:strRef>
          </c:cat>
          <c:val>
            <c:numRef>
              <c:f>Hoja1!$N$2</c:f>
              <c:numCache>
                <c:formatCode>General</c:formatCode>
                <c:ptCount val="1"/>
                <c:pt idx="0">
                  <c:v>108.3</c:v>
                </c:pt>
              </c:numCache>
            </c:numRef>
          </c:val>
        </c:ser>
        <c:dLbls>
          <c:showLegendKey val="0"/>
          <c:showVal val="0"/>
          <c:showCatName val="0"/>
          <c:showSerName val="0"/>
          <c:showPercent val="0"/>
          <c:showBubbleSize val="0"/>
        </c:dLbls>
        <c:gapWidth val="150"/>
        <c:axId val="37612160"/>
        <c:axId val="37613952"/>
      </c:barChart>
      <c:catAx>
        <c:axId val="37612160"/>
        <c:scaling>
          <c:orientation val="minMax"/>
        </c:scaling>
        <c:delete val="1"/>
        <c:axPos val="b"/>
        <c:numFmt formatCode="General" sourceLinked="0"/>
        <c:majorTickMark val="out"/>
        <c:minorTickMark val="none"/>
        <c:tickLblPos val="nextTo"/>
        <c:crossAx val="37613952"/>
        <c:crosses val="autoZero"/>
        <c:auto val="1"/>
        <c:lblAlgn val="ctr"/>
        <c:lblOffset val="100"/>
        <c:noMultiLvlLbl val="0"/>
      </c:catAx>
      <c:valAx>
        <c:axId val="37613952"/>
        <c:scaling>
          <c:orientation val="minMax"/>
        </c:scaling>
        <c:delete val="0"/>
        <c:axPos val="l"/>
        <c:majorGridlines/>
        <c:numFmt formatCode="General" sourceLinked="1"/>
        <c:majorTickMark val="out"/>
        <c:minorTickMark val="none"/>
        <c:tickLblPos val="nextTo"/>
        <c:crossAx val="37612160"/>
        <c:crosses val="autoZero"/>
        <c:crossBetween val="between"/>
      </c:valAx>
    </c:plotArea>
    <c:legend>
      <c:legendPos val="r"/>
      <c:layout/>
      <c:overlay val="0"/>
    </c:legend>
    <c:plotVisOnly val="1"/>
    <c:dispBlanksAs val="gap"/>
    <c:showDLblsOverMax val="0"/>
  </c:chart>
  <c:txPr>
    <a:bodyPr/>
    <a:lstStyle/>
    <a:p>
      <a:pPr>
        <a:defRPr sz="1800"/>
      </a:pPr>
      <a:endParaRPr lang="es-E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670BF12-42D0-44F1-AD96-90DE0167A5BD}" type="datetimeFigureOut">
              <a:rPr lang="es-ES" smtClean="0"/>
              <a:t>24/01/2022</a:t>
            </a:fld>
            <a:endParaRPr lang="es-ES"/>
          </a:p>
        </p:txBody>
      </p:sp>
      <p:sp>
        <p:nvSpPr>
          <p:cNvPr id="4" name="3 Marcador de pie de página"/>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5" name="4 Marcador de número de diapositiva"/>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AD37F0B-77CD-4231-9E26-49B321D0A486}" type="slidenum">
              <a:rPr lang="es-ES" smtClean="0"/>
              <a:t>‹Nº›</a:t>
            </a:fld>
            <a:endParaRPr lang="es-ES"/>
          </a:p>
        </p:txBody>
      </p:sp>
    </p:spTree>
    <p:extLst>
      <p:ext uri="{BB962C8B-B14F-4D97-AF65-F5344CB8AC3E}">
        <p14:creationId xmlns:p14="http://schemas.microsoft.com/office/powerpoint/2010/main" val="376344074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7A847CFC-816F-41D0-AAC0-9BF4FEBC753E}" type="datetimeFigureOut">
              <a:rPr lang="es-ES" smtClean="0"/>
              <a:t>24/01/2022</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t>‹Nº›</a:t>
            </a:fld>
            <a:endParaRPr lang="es-ES"/>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s-ES" smtClean="0"/>
              <a:t>Haga clic para modificar el estilo de título del patrón</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7A847CFC-816F-41D0-AAC0-9BF4FEBC753E}" type="datetimeFigureOut">
              <a:rPr lang="es-ES" smtClean="0"/>
              <a:t>24/01/2022</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7A847CFC-816F-41D0-AAC0-9BF4FEBC753E}" type="datetimeFigureOut">
              <a:rPr lang="es-ES" smtClean="0"/>
              <a:t>24/01/2022</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A847CFC-816F-41D0-AAC0-9BF4FEBC753E}" type="datetimeFigureOut">
              <a:rPr lang="es-ES" smtClean="0"/>
              <a:t>24/01/2022</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t>‹Nº›</a:t>
            </a:fld>
            <a:endParaRPr lang="es-ES"/>
          </a:p>
        </p:txBody>
      </p:sp>
      <p:sp>
        <p:nvSpPr>
          <p:cNvPr id="8" name="Title 7"/>
          <p:cNvSpPr>
            <a:spLocks noGrp="1"/>
          </p:cNvSpPr>
          <p:nvPr>
            <p:ph type="title"/>
          </p:nvPr>
        </p:nvSpPr>
        <p:spPr/>
        <p:txBody>
          <a:bodyPr/>
          <a:lstStyle/>
          <a:p>
            <a:r>
              <a:rPr lang="es-ES" smtClean="0"/>
              <a:t>Haga clic para modificar el estilo de título del patrón</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7A847CFC-816F-41D0-AAC0-9BF4FEBC753E}" type="datetimeFigureOut">
              <a:rPr lang="es-ES" smtClean="0"/>
              <a:t>24/01/2022</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7A847CFC-816F-41D0-AAC0-9BF4FEBC753E}" type="datetimeFigureOut">
              <a:rPr lang="es-ES" smtClean="0"/>
              <a:t>24/01/2022</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132FADFE-3B8F-471C-ABF0-DBC7717ECBBC}" type="slidenum">
              <a:rPr lang="es-ES" smtClean="0"/>
              <a:t>‹Nº›</a:t>
            </a:fld>
            <a:endParaRPr lang="es-ES"/>
          </a:p>
        </p:txBody>
      </p:sp>
      <p:sp>
        <p:nvSpPr>
          <p:cNvPr id="8" name="Title 7"/>
          <p:cNvSpPr>
            <a:spLocks noGrp="1"/>
          </p:cNvSpPr>
          <p:nvPr>
            <p:ph type="title"/>
          </p:nvPr>
        </p:nvSpPr>
        <p:spPr/>
        <p:txBody>
          <a:bodyPr/>
          <a:lstStyle/>
          <a:p>
            <a:r>
              <a:rPr lang="es-ES" smtClean="0"/>
              <a:t>Haga clic para modificar el estilo de título del patrón</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s-ES" smtClean="0"/>
              <a:t>Haga clic para modificar el estilo de texto del patrón</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7A847CFC-816F-41D0-AAC0-9BF4FEBC753E}" type="datetimeFigureOut">
              <a:rPr lang="es-ES" smtClean="0"/>
              <a:t>24/01/2022</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132FADFE-3B8F-471C-ABF0-DBC7717ECBBC}" type="slidenum">
              <a:rPr lang="es-ES" smtClean="0"/>
              <a:t>‹Nº›</a:t>
            </a:fld>
            <a:endParaRPr lang="es-ES"/>
          </a:p>
        </p:txBody>
      </p:sp>
      <p:sp>
        <p:nvSpPr>
          <p:cNvPr id="10" name="Title 9"/>
          <p:cNvSpPr>
            <a:spLocks noGrp="1"/>
          </p:cNvSpPr>
          <p:nvPr>
            <p:ph type="title"/>
          </p:nvPr>
        </p:nvSpPr>
        <p:spPr/>
        <p:txBody>
          <a:bodyPr/>
          <a:lstStyle/>
          <a:p>
            <a:r>
              <a:rPr lang="es-ES" smtClean="0"/>
              <a:t>Haga clic para modificar el estilo de título del patrón</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7A847CFC-816F-41D0-AAC0-9BF4FEBC753E}" type="datetimeFigureOut">
              <a:rPr lang="es-ES" smtClean="0"/>
              <a:t>24/01/2022</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847CFC-816F-41D0-AAC0-9BF4FEBC753E}" type="datetimeFigureOut">
              <a:rPr lang="es-ES" smtClean="0"/>
              <a:t>24/01/2022</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7A847CFC-816F-41D0-AAC0-9BF4FEBC753E}" type="datetimeFigureOut">
              <a:rPr lang="es-ES" smtClean="0"/>
              <a:t>24/01/2022</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7A847CFC-816F-41D0-AAC0-9BF4FEBC753E}" type="datetimeFigureOut">
              <a:rPr lang="es-ES" smtClean="0"/>
              <a:t>24/01/2022</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132FADFE-3B8F-471C-ABF0-DBC7717ECBBC}" type="slidenum">
              <a:rPr lang="es-ES" smtClean="0"/>
              <a:t>‹Nº›</a:t>
            </a:fld>
            <a:endParaRPr lang="es-ES"/>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s-ES" smtClean="0"/>
              <a:t>Haga clic para modificar el estilo de título del patrón</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7A847CFC-816F-41D0-AAC0-9BF4FEBC753E}" type="datetimeFigureOut">
              <a:rPr lang="es-ES" smtClean="0"/>
              <a:t>24/01/2022</a:t>
            </a:fld>
            <a:endParaRPr lang="es-ES"/>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s-ES"/>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132FADFE-3B8F-471C-ABF0-DBC7717ECBBC}"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187624" y="1923797"/>
            <a:ext cx="6696744" cy="2554545"/>
          </a:xfrm>
          <a:prstGeom prst="rect">
            <a:avLst/>
          </a:prstGeom>
          <a:noFill/>
        </p:spPr>
        <p:txBody>
          <a:bodyPr wrap="square" rtlCol="0">
            <a:spAutoFit/>
          </a:bodyPr>
          <a:lstStyle/>
          <a:p>
            <a:pPr algn="ctr"/>
            <a:r>
              <a:rPr lang="es-ES" sz="4000" b="1" dirty="0">
                <a:latin typeface="Arial Black" pitchFamily="34" charset="0"/>
              </a:rPr>
              <a:t>Métodos de obtención de extractos de algas y evaluación de su actividad biológica</a:t>
            </a:r>
            <a:endParaRPr lang="es-ES" sz="4000" dirty="0">
              <a:latin typeface="Arial Black" pitchFamily="34" charset="0"/>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4347" t="55038" r="53494" b="20895"/>
          <a:stretch/>
        </p:blipFill>
        <p:spPr bwMode="auto">
          <a:xfrm>
            <a:off x="251520" y="5341007"/>
            <a:ext cx="1800200" cy="1301967"/>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15302" t="54244" r="66231" b="22878"/>
          <a:stretch/>
        </p:blipFill>
        <p:spPr bwMode="auto">
          <a:xfrm>
            <a:off x="7137242" y="5341007"/>
            <a:ext cx="1831658" cy="130196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2006" t="48305" r="72248" b="28344"/>
          <a:stretch/>
        </p:blipFill>
        <p:spPr bwMode="auto">
          <a:xfrm>
            <a:off x="7137242" y="188640"/>
            <a:ext cx="1831658" cy="1504793"/>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l="46505" t="33209" r="25071" b="47948"/>
          <a:stretch/>
        </p:blipFill>
        <p:spPr bwMode="auto">
          <a:xfrm>
            <a:off x="251520" y="188640"/>
            <a:ext cx="1800200" cy="137842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246676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412202" y="980728"/>
            <a:ext cx="8352928" cy="5493812"/>
          </a:xfrm>
          <a:prstGeom prst="rect">
            <a:avLst/>
          </a:prstGeom>
        </p:spPr>
        <p:txBody>
          <a:bodyPr wrap="square">
            <a:spAutoFit/>
          </a:bodyPr>
          <a:lstStyle/>
          <a:p>
            <a:pPr marL="342900" indent="-342900">
              <a:lnSpc>
                <a:spcPct val="150000"/>
              </a:lnSpc>
              <a:buAutoNum type="arabicPeriod"/>
            </a:pPr>
            <a:r>
              <a:rPr lang="es-ES" b="1" dirty="0" smtClean="0">
                <a:solidFill>
                  <a:schemeClr val="dk1"/>
                </a:solidFill>
                <a:latin typeface="Arial" panose="020B0604020202020204" pitchFamily="34" charset="0"/>
                <a:cs typeface="Arial" panose="020B0604020202020204" pitchFamily="34" charset="0"/>
              </a:rPr>
              <a:t>Agua </a:t>
            </a:r>
            <a:r>
              <a:rPr lang="es-ES" b="1" dirty="0">
                <a:solidFill>
                  <a:schemeClr val="dk1"/>
                </a:solidFill>
                <a:latin typeface="Arial" panose="020B0604020202020204" pitchFamily="34" charset="0"/>
                <a:cs typeface="Arial" panose="020B0604020202020204" pitchFamily="34" charset="0"/>
              </a:rPr>
              <a:t>destilada (Control) </a:t>
            </a:r>
            <a:endParaRPr lang="es-ES" b="1" dirty="0" smtClean="0">
              <a:solidFill>
                <a:schemeClr val="dk1"/>
              </a:solidFill>
              <a:latin typeface="Arial" panose="020B0604020202020204" pitchFamily="34" charset="0"/>
              <a:cs typeface="Arial" panose="020B0604020202020204" pitchFamily="34" charset="0"/>
            </a:endParaRPr>
          </a:p>
          <a:p>
            <a:pPr marL="342900" indent="-342900">
              <a:lnSpc>
                <a:spcPct val="150000"/>
              </a:lnSpc>
              <a:buAutoNum type="arabicPeriod"/>
            </a:pPr>
            <a:r>
              <a:rPr lang="es-ES" b="1" dirty="0" smtClean="0">
                <a:solidFill>
                  <a:schemeClr val="dk1"/>
                </a:solidFill>
                <a:latin typeface="Arial" panose="020B0604020202020204" pitchFamily="34" charset="0"/>
                <a:cs typeface="Arial" panose="020B0604020202020204" pitchFamily="34" charset="0"/>
              </a:rPr>
              <a:t>Solución </a:t>
            </a:r>
            <a:r>
              <a:rPr lang="es-ES" b="1" dirty="0">
                <a:solidFill>
                  <a:schemeClr val="dk1"/>
                </a:solidFill>
                <a:latin typeface="Arial" panose="020B0604020202020204" pitchFamily="34" charset="0"/>
                <a:cs typeface="Arial" panose="020B0604020202020204" pitchFamily="34" charset="0"/>
              </a:rPr>
              <a:t>de 1 µL mL</a:t>
            </a:r>
            <a:r>
              <a:rPr lang="es-ES" b="1" baseline="30000" dirty="0">
                <a:solidFill>
                  <a:schemeClr val="dk1"/>
                </a:solidFill>
                <a:latin typeface="Arial" panose="020B0604020202020204" pitchFamily="34" charset="0"/>
                <a:cs typeface="Arial" panose="020B0604020202020204" pitchFamily="34" charset="0"/>
              </a:rPr>
              <a:t>-1</a:t>
            </a:r>
            <a:r>
              <a:rPr lang="es-ES" b="1" dirty="0">
                <a:solidFill>
                  <a:schemeClr val="dk1"/>
                </a:solidFill>
                <a:latin typeface="Arial" panose="020B0604020202020204" pitchFamily="34" charset="0"/>
                <a:cs typeface="Arial" panose="020B0604020202020204" pitchFamily="34" charset="0"/>
              </a:rPr>
              <a:t> de extracto alcohólico 90 % (21 días) </a:t>
            </a:r>
            <a:endParaRPr lang="es-ES" b="1" dirty="0" smtClean="0">
              <a:solidFill>
                <a:schemeClr val="dk1"/>
              </a:solidFill>
              <a:latin typeface="Arial" panose="020B0604020202020204" pitchFamily="34" charset="0"/>
              <a:cs typeface="Arial" panose="020B0604020202020204" pitchFamily="34" charset="0"/>
            </a:endParaRPr>
          </a:p>
          <a:p>
            <a:pPr marL="342900" indent="-342900">
              <a:lnSpc>
                <a:spcPct val="150000"/>
              </a:lnSpc>
              <a:buAutoNum type="arabicPeriod"/>
            </a:pPr>
            <a:r>
              <a:rPr lang="es-ES" b="1" dirty="0" smtClean="0">
                <a:solidFill>
                  <a:schemeClr val="dk1"/>
                </a:solidFill>
                <a:latin typeface="Arial" panose="020B0604020202020204" pitchFamily="34" charset="0"/>
                <a:cs typeface="Arial" panose="020B0604020202020204" pitchFamily="34" charset="0"/>
              </a:rPr>
              <a:t>Solución </a:t>
            </a:r>
            <a:r>
              <a:rPr lang="es-ES" b="1" dirty="0">
                <a:solidFill>
                  <a:schemeClr val="dk1"/>
                </a:solidFill>
                <a:latin typeface="Arial" panose="020B0604020202020204" pitchFamily="34" charset="0"/>
                <a:cs typeface="Arial" panose="020B0604020202020204" pitchFamily="34" charset="0"/>
              </a:rPr>
              <a:t>de 0,5 µL mL</a:t>
            </a:r>
            <a:r>
              <a:rPr lang="es-ES" b="1" baseline="30000" dirty="0">
                <a:solidFill>
                  <a:schemeClr val="dk1"/>
                </a:solidFill>
                <a:latin typeface="Arial" panose="020B0604020202020204" pitchFamily="34" charset="0"/>
                <a:cs typeface="Arial" panose="020B0604020202020204" pitchFamily="34" charset="0"/>
              </a:rPr>
              <a:t>-1</a:t>
            </a:r>
            <a:r>
              <a:rPr lang="es-ES" b="1" dirty="0">
                <a:solidFill>
                  <a:schemeClr val="dk1"/>
                </a:solidFill>
                <a:latin typeface="Arial" panose="020B0604020202020204" pitchFamily="34" charset="0"/>
                <a:cs typeface="Arial" panose="020B0604020202020204" pitchFamily="34" charset="0"/>
              </a:rPr>
              <a:t> de extracto alcohólico 90 % (21 días) </a:t>
            </a:r>
          </a:p>
          <a:p>
            <a:pPr>
              <a:lnSpc>
                <a:spcPct val="150000"/>
              </a:lnSpc>
            </a:pPr>
            <a:r>
              <a:rPr lang="es-ES" b="1" dirty="0">
                <a:solidFill>
                  <a:schemeClr val="dk1"/>
                </a:solidFill>
                <a:latin typeface="Arial" panose="020B0604020202020204" pitchFamily="34" charset="0"/>
                <a:cs typeface="Arial" panose="020B0604020202020204" pitchFamily="34" charset="0"/>
              </a:rPr>
              <a:t>4</a:t>
            </a:r>
            <a:r>
              <a:rPr lang="es-ES" b="1" dirty="0" smtClean="0">
                <a:solidFill>
                  <a:schemeClr val="dk1"/>
                </a:solidFill>
                <a:latin typeface="Arial" panose="020B0604020202020204" pitchFamily="34" charset="0"/>
                <a:cs typeface="Arial" panose="020B0604020202020204" pitchFamily="34" charset="0"/>
              </a:rPr>
              <a:t>. Solución </a:t>
            </a:r>
            <a:r>
              <a:rPr lang="es-ES" b="1" dirty="0">
                <a:solidFill>
                  <a:schemeClr val="dk1"/>
                </a:solidFill>
                <a:latin typeface="Arial" panose="020B0604020202020204" pitchFamily="34" charset="0"/>
                <a:cs typeface="Arial" panose="020B0604020202020204" pitchFamily="34" charset="0"/>
              </a:rPr>
              <a:t>de 0,1 µL mL</a:t>
            </a:r>
            <a:r>
              <a:rPr lang="es-ES" b="1" baseline="30000" dirty="0">
                <a:solidFill>
                  <a:schemeClr val="dk1"/>
                </a:solidFill>
                <a:latin typeface="Arial" panose="020B0604020202020204" pitchFamily="34" charset="0"/>
                <a:cs typeface="Arial" panose="020B0604020202020204" pitchFamily="34" charset="0"/>
              </a:rPr>
              <a:t>-1</a:t>
            </a:r>
            <a:r>
              <a:rPr lang="es-ES" b="1" dirty="0">
                <a:solidFill>
                  <a:schemeClr val="dk1"/>
                </a:solidFill>
                <a:latin typeface="Arial" panose="020B0604020202020204" pitchFamily="34" charset="0"/>
                <a:cs typeface="Arial" panose="020B0604020202020204" pitchFamily="34" charset="0"/>
              </a:rPr>
              <a:t> de extracto alcohólico 90 % (21 </a:t>
            </a:r>
            <a:r>
              <a:rPr lang="es-ES" b="1" dirty="0" smtClean="0">
                <a:solidFill>
                  <a:schemeClr val="dk1"/>
                </a:solidFill>
                <a:latin typeface="Arial" panose="020B0604020202020204" pitchFamily="34" charset="0"/>
                <a:cs typeface="Arial" panose="020B0604020202020204" pitchFamily="34" charset="0"/>
              </a:rPr>
              <a:t>días) </a:t>
            </a:r>
          </a:p>
          <a:p>
            <a:pPr>
              <a:lnSpc>
                <a:spcPct val="150000"/>
              </a:lnSpc>
            </a:pPr>
            <a:r>
              <a:rPr lang="es-ES" b="1" dirty="0">
                <a:solidFill>
                  <a:schemeClr val="dk1"/>
                </a:solidFill>
                <a:latin typeface="Arial" panose="020B0604020202020204" pitchFamily="34" charset="0"/>
                <a:cs typeface="Arial" panose="020B0604020202020204" pitchFamily="34" charset="0"/>
              </a:rPr>
              <a:t>5</a:t>
            </a:r>
            <a:r>
              <a:rPr lang="es-ES" b="1" dirty="0" smtClean="0">
                <a:solidFill>
                  <a:schemeClr val="dk1"/>
                </a:solidFill>
                <a:latin typeface="Arial" panose="020B0604020202020204" pitchFamily="34" charset="0"/>
                <a:cs typeface="Arial" panose="020B0604020202020204" pitchFamily="34" charset="0"/>
              </a:rPr>
              <a:t>. Solución de 1 µL mL</a:t>
            </a:r>
            <a:r>
              <a:rPr lang="es-ES" b="1" baseline="30000" dirty="0" smtClean="0">
                <a:solidFill>
                  <a:schemeClr val="dk1"/>
                </a:solidFill>
                <a:latin typeface="Arial" panose="020B0604020202020204" pitchFamily="34" charset="0"/>
                <a:cs typeface="Arial" panose="020B0604020202020204" pitchFamily="34" charset="0"/>
              </a:rPr>
              <a:t>-1</a:t>
            </a:r>
            <a:r>
              <a:rPr lang="es-ES" b="1" dirty="0" smtClean="0">
                <a:solidFill>
                  <a:schemeClr val="dk1"/>
                </a:solidFill>
                <a:latin typeface="Arial" panose="020B0604020202020204" pitchFamily="34" charset="0"/>
                <a:cs typeface="Arial" panose="020B0604020202020204" pitchFamily="34" charset="0"/>
              </a:rPr>
              <a:t> de extracto alcohólico 90 % (10 días) </a:t>
            </a:r>
          </a:p>
          <a:p>
            <a:pPr>
              <a:lnSpc>
                <a:spcPct val="150000"/>
              </a:lnSpc>
            </a:pPr>
            <a:r>
              <a:rPr lang="es-ES" b="1" dirty="0">
                <a:solidFill>
                  <a:schemeClr val="dk1"/>
                </a:solidFill>
                <a:latin typeface="Arial" panose="020B0604020202020204" pitchFamily="34" charset="0"/>
                <a:cs typeface="Arial" panose="020B0604020202020204" pitchFamily="34" charset="0"/>
              </a:rPr>
              <a:t>6</a:t>
            </a:r>
            <a:r>
              <a:rPr lang="es-ES" b="1" dirty="0" smtClean="0">
                <a:solidFill>
                  <a:schemeClr val="dk1"/>
                </a:solidFill>
                <a:latin typeface="Arial" panose="020B0604020202020204" pitchFamily="34" charset="0"/>
                <a:cs typeface="Arial" panose="020B0604020202020204" pitchFamily="34" charset="0"/>
              </a:rPr>
              <a:t>. Solución </a:t>
            </a:r>
            <a:r>
              <a:rPr lang="es-ES" b="1" dirty="0">
                <a:solidFill>
                  <a:schemeClr val="dk1"/>
                </a:solidFill>
                <a:latin typeface="Arial" panose="020B0604020202020204" pitchFamily="34" charset="0"/>
                <a:cs typeface="Arial" panose="020B0604020202020204" pitchFamily="34" charset="0"/>
              </a:rPr>
              <a:t>de 0,5 µL mL</a:t>
            </a:r>
            <a:r>
              <a:rPr lang="es-ES" b="1" baseline="30000" dirty="0">
                <a:solidFill>
                  <a:schemeClr val="dk1"/>
                </a:solidFill>
                <a:latin typeface="Arial" panose="020B0604020202020204" pitchFamily="34" charset="0"/>
                <a:cs typeface="Arial" panose="020B0604020202020204" pitchFamily="34" charset="0"/>
              </a:rPr>
              <a:t>-1</a:t>
            </a:r>
            <a:r>
              <a:rPr lang="es-ES" b="1" dirty="0">
                <a:solidFill>
                  <a:schemeClr val="dk1"/>
                </a:solidFill>
                <a:latin typeface="Arial" panose="020B0604020202020204" pitchFamily="34" charset="0"/>
                <a:cs typeface="Arial" panose="020B0604020202020204" pitchFamily="34" charset="0"/>
              </a:rPr>
              <a:t> de extracto alcohólico 90 % (10 </a:t>
            </a:r>
            <a:r>
              <a:rPr lang="es-ES" b="1" dirty="0" smtClean="0">
                <a:solidFill>
                  <a:schemeClr val="dk1"/>
                </a:solidFill>
                <a:latin typeface="Arial" panose="020B0604020202020204" pitchFamily="34" charset="0"/>
                <a:cs typeface="Arial" panose="020B0604020202020204" pitchFamily="34" charset="0"/>
              </a:rPr>
              <a:t>días)</a:t>
            </a:r>
          </a:p>
          <a:p>
            <a:pPr>
              <a:lnSpc>
                <a:spcPct val="150000"/>
              </a:lnSpc>
            </a:pPr>
            <a:r>
              <a:rPr lang="es-ES" b="1" dirty="0">
                <a:solidFill>
                  <a:schemeClr val="dk1"/>
                </a:solidFill>
                <a:latin typeface="Arial" panose="020B0604020202020204" pitchFamily="34" charset="0"/>
                <a:cs typeface="Arial" panose="020B0604020202020204" pitchFamily="34" charset="0"/>
              </a:rPr>
              <a:t>7</a:t>
            </a:r>
            <a:r>
              <a:rPr lang="es-ES" b="1" dirty="0" smtClean="0">
                <a:solidFill>
                  <a:schemeClr val="dk1"/>
                </a:solidFill>
                <a:latin typeface="Arial" panose="020B0604020202020204" pitchFamily="34" charset="0"/>
                <a:cs typeface="Arial" panose="020B0604020202020204" pitchFamily="34" charset="0"/>
              </a:rPr>
              <a:t>. Solución </a:t>
            </a:r>
            <a:r>
              <a:rPr lang="es-ES" b="1" dirty="0">
                <a:solidFill>
                  <a:schemeClr val="dk1"/>
                </a:solidFill>
                <a:latin typeface="Arial" panose="020B0604020202020204" pitchFamily="34" charset="0"/>
                <a:cs typeface="Arial" panose="020B0604020202020204" pitchFamily="34" charset="0"/>
              </a:rPr>
              <a:t>de 0,1 µL mL</a:t>
            </a:r>
            <a:r>
              <a:rPr lang="es-ES" b="1" baseline="30000" dirty="0">
                <a:solidFill>
                  <a:schemeClr val="dk1"/>
                </a:solidFill>
                <a:latin typeface="Arial" panose="020B0604020202020204" pitchFamily="34" charset="0"/>
                <a:cs typeface="Arial" panose="020B0604020202020204" pitchFamily="34" charset="0"/>
              </a:rPr>
              <a:t>-1</a:t>
            </a:r>
            <a:r>
              <a:rPr lang="es-ES" b="1" dirty="0">
                <a:solidFill>
                  <a:schemeClr val="dk1"/>
                </a:solidFill>
                <a:latin typeface="Arial" panose="020B0604020202020204" pitchFamily="34" charset="0"/>
                <a:cs typeface="Arial" panose="020B0604020202020204" pitchFamily="34" charset="0"/>
              </a:rPr>
              <a:t> de extracto alcohólico 90 % (10 días) </a:t>
            </a:r>
          </a:p>
          <a:p>
            <a:pPr>
              <a:lnSpc>
                <a:spcPct val="150000"/>
              </a:lnSpc>
            </a:pPr>
            <a:r>
              <a:rPr lang="es-ES" b="1" dirty="0">
                <a:solidFill>
                  <a:schemeClr val="dk1"/>
                </a:solidFill>
                <a:latin typeface="Arial" panose="020B0604020202020204" pitchFamily="34" charset="0"/>
                <a:cs typeface="Arial" panose="020B0604020202020204" pitchFamily="34" charset="0"/>
              </a:rPr>
              <a:t>8</a:t>
            </a:r>
            <a:r>
              <a:rPr lang="es-ES" b="1" dirty="0" smtClean="0">
                <a:solidFill>
                  <a:schemeClr val="dk1"/>
                </a:solidFill>
                <a:latin typeface="Arial" panose="020B0604020202020204" pitchFamily="34" charset="0"/>
                <a:cs typeface="Arial" panose="020B0604020202020204" pitchFamily="34" charset="0"/>
              </a:rPr>
              <a:t>. Solución de </a:t>
            </a:r>
            <a:r>
              <a:rPr lang="es-ES" b="1" dirty="0">
                <a:solidFill>
                  <a:schemeClr val="dk1"/>
                </a:solidFill>
                <a:latin typeface="Arial" panose="020B0604020202020204" pitchFamily="34" charset="0"/>
                <a:cs typeface="Arial" panose="020B0604020202020204" pitchFamily="34" charset="0"/>
              </a:rPr>
              <a:t>1 µL mL</a:t>
            </a:r>
            <a:r>
              <a:rPr lang="es-ES" b="1" baseline="30000" dirty="0">
                <a:solidFill>
                  <a:schemeClr val="dk1"/>
                </a:solidFill>
                <a:latin typeface="Arial" panose="020B0604020202020204" pitchFamily="34" charset="0"/>
                <a:cs typeface="Arial" panose="020B0604020202020204" pitchFamily="34" charset="0"/>
              </a:rPr>
              <a:t>-1</a:t>
            </a:r>
            <a:r>
              <a:rPr lang="es-ES" b="1" dirty="0">
                <a:solidFill>
                  <a:schemeClr val="dk1"/>
                </a:solidFill>
                <a:latin typeface="Arial" panose="020B0604020202020204" pitchFamily="34" charset="0"/>
                <a:cs typeface="Arial" panose="020B0604020202020204" pitchFamily="34" charset="0"/>
              </a:rPr>
              <a:t> de extracto alcohólico 70 % (21 días) </a:t>
            </a:r>
          </a:p>
          <a:p>
            <a:pPr>
              <a:lnSpc>
                <a:spcPct val="150000"/>
              </a:lnSpc>
            </a:pPr>
            <a:r>
              <a:rPr lang="es-ES" b="1" dirty="0">
                <a:solidFill>
                  <a:schemeClr val="dk1"/>
                </a:solidFill>
                <a:latin typeface="Arial" panose="020B0604020202020204" pitchFamily="34" charset="0"/>
                <a:cs typeface="Arial" panose="020B0604020202020204" pitchFamily="34" charset="0"/>
              </a:rPr>
              <a:t>9</a:t>
            </a:r>
            <a:r>
              <a:rPr lang="es-ES" b="1" dirty="0" smtClean="0">
                <a:solidFill>
                  <a:schemeClr val="dk1"/>
                </a:solidFill>
                <a:latin typeface="Arial" panose="020B0604020202020204" pitchFamily="34" charset="0"/>
                <a:cs typeface="Arial" panose="020B0604020202020204" pitchFamily="34" charset="0"/>
              </a:rPr>
              <a:t>. Solución de </a:t>
            </a:r>
            <a:r>
              <a:rPr lang="es-ES" b="1" dirty="0">
                <a:solidFill>
                  <a:schemeClr val="dk1"/>
                </a:solidFill>
                <a:latin typeface="Arial" panose="020B0604020202020204" pitchFamily="34" charset="0"/>
                <a:cs typeface="Arial" panose="020B0604020202020204" pitchFamily="34" charset="0"/>
              </a:rPr>
              <a:t>0,5 µL mL</a:t>
            </a:r>
            <a:r>
              <a:rPr lang="es-ES" b="1" baseline="30000" dirty="0">
                <a:solidFill>
                  <a:schemeClr val="dk1"/>
                </a:solidFill>
                <a:latin typeface="Arial" panose="020B0604020202020204" pitchFamily="34" charset="0"/>
                <a:cs typeface="Arial" panose="020B0604020202020204" pitchFamily="34" charset="0"/>
              </a:rPr>
              <a:t>-1</a:t>
            </a:r>
            <a:r>
              <a:rPr lang="es-ES" b="1" dirty="0">
                <a:solidFill>
                  <a:schemeClr val="dk1"/>
                </a:solidFill>
                <a:latin typeface="Arial" panose="020B0604020202020204" pitchFamily="34" charset="0"/>
                <a:cs typeface="Arial" panose="020B0604020202020204" pitchFamily="34" charset="0"/>
              </a:rPr>
              <a:t> de extracto alcohólico 70 % (21 días) </a:t>
            </a:r>
          </a:p>
          <a:p>
            <a:pPr>
              <a:lnSpc>
                <a:spcPct val="150000"/>
              </a:lnSpc>
            </a:pPr>
            <a:r>
              <a:rPr lang="es-ES" b="1" dirty="0" smtClean="0">
                <a:solidFill>
                  <a:schemeClr val="dk1"/>
                </a:solidFill>
                <a:latin typeface="Arial" panose="020B0604020202020204" pitchFamily="34" charset="0"/>
                <a:cs typeface="Arial" panose="020B0604020202020204" pitchFamily="34" charset="0"/>
              </a:rPr>
              <a:t>10. Solución </a:t>
            </a:r>
            <a:r>
              <a:rPr lang="es-ES" b="1" dirty="0">
                <a:solidFill>
                  <a:schemeClr val="dk1"/>
                </a:solidFill>
                <a:latin typeface="Arial" panose="020B0604020202020204" pitchFamily="34" charset="0"/>
                <a:cs typeface="Arial" panose="020B0604020202020204" pitchFamily="34" charset="0"/>
              </a:rPr>
              <a:t>de 0,1 µL mL</a:t>
            </a:r>
            <a:r>
              <a:rPr lang="es-ES" b="1" baseline="30000" dirty="0">
                <a:solidFill>
                  <a:schemeClr val="dk1"/>
                </a:solidFill>
                <a:latin typeface="Arial" panose="020B0604020202020204" pitchFamily="34" charset="0"/>
                <a:cs typeface="Arial" panose="020B0604020202020204" pitchFamily="34" charset="0"/>
              </a:rPr>
              <a:t>-1</a:t>
            </a:r>
            <a:r>
              <a:rPr lang="es-ES" b="1" dirty="0">
                <a:solidFill>
                  <a:schemeClr val="dk1"/>
                </a:solidFill>
                <a:latin typeface="Arial" panose="020B0604020202020204" pitchFamily="34" charset="0"/>
                <a:cs typeface="Arial" panose="020B0604020202020204" pitchFamily="34" charset="0"/>
              </a:rPr>
              <a:t> de extracto alcohólico 70 % (21 días) </a:t>
            </a:r>
          </a:p>
          <a:p>
            <a:pPr>
              <a:lnSpc>
                <a:spcPct val="150000"/>
              </a:lnSpc>
            </a:pPr>
            <a:r>
              <a:rPr lang="es-ES" b="1" dirty="0" smtClean="0">
                <a:solidFill>
                  <a:schemeClr val="dk1"/>
                </a:solidFill>
                <a:latin typeface="Arial" panose="020B0604020202020204" pitchFamily="34" charset="0"/>
                <a:cs typeface="Arial" panose="020B0604020202020204" pitchFamily="34" charset="0"/>
              </a:rPr>
              <a:t>11. Solución de </a:t>
            </a:r>
            <a:r>
              <a:rPr lang="es-ES" b="1" dirty="0">
                <a:solidFill>
                  <a:schemeClr val="dk1"/>
                </a:solidFill>
                <a:latin typeface="Arial" panose="020B0604020202020204" pitchFamily="34" charset="0"/>
                <a:cs typeface="Arial" panose="020B0604020202020204" pitchFamily="34" charset="0"/>
              </a:rPr>
              <a:t>1 µL mL</a:t>
            </a:r>
            <a:r>
              <a:rPr lang="es-ES" b="1" baseline="30000" dirty="0">
                <a:solidFill>
                  <a:schemeClr val="dk1"/>
                </a:solidFill>
                <a:latin typeface="Arial" panose="020B0604020202020204" pitchFamily="34" charset="0"/>
                <a:cs typeface="Arial" panose="020B0604020202020204" pitchFamily="34" charset="0"/>
              </a:rPr>
              <a:t>-1</a:t>
            </a:r>
            <a:r>
              <a:rPr lang="es-ES" b="1" dirty="0">
                <a:solidFill>
                  <a:schemeClr val="dk1"/>
                </a:solidFill>
                <a:latin typeface="Arial" panose="020B0604020202020204" pitchFamily="34" charset="0"/>
                <a:cs typeface="Arial" panose="020B0604020202020204" pitchFamily="34" charset="0"/>
              </a:rPr>
              <a:t> de extracto alcohólico 70 % (10 días) </a:t>
            </a:r>
          </a:p>
          <a:p>
            <a:pPr>
              <a:lnSpc>
                <a:spcPct val="150000"/>
              </a:lnSpc>
            </a:pPr>
            <a:r>
              <a:rPr lang="es-ES" b="1" dirty="0" smtClean="0">
                <a:solidFill>
                  <a:schemeClr val="dk1"/>
                </a:solidFill>
                <a:latin typeface="Arial" panose="020B0604020202020204" pitchFamily="34" charset="0"/>
                <a:cs typeface="Arial" panose="020B0604020202020204" pitchFamily="34" charset="0"/>
              </a:rPr>
              <a:t>12. Solución de </a:t>
            </a:r>
            <a:r>
              <a:rPr lang="es-ES" b="1" dirty="0">
                <a:solidFill>
                  <a:schemeClr val="dk1"/>
                </a:solidFill>
                <a:latin typeface="Arial" panose="020B0604020202020204" pitchFamily="34" charset="0"/>
                <a:cs typeface="Arial" panose="020B0604020202020204" pitchFamily="34" charset="0"/>
              </a:rPr>
              <a:t>0,5 µL mL</a:t>
            </a:r>
            <a:r>
              <a:rPr lang="es-ES" b="1" baseline="30000" dirty="0">
                <a:solidFill>
                  <a:schemeClr val="dk1"/>
                </a:solidFill>
                <a:latin typeface="Arial" panose="020B0604020202020204" pitchFamily="34" charset="0"/>
                <a:cs typeface="Arial" panose="020B0604020202020204" pitchFamily="34" charset="0"/>
              </a:rPr>
              <a:t>-1</a:t>
            </a:r>
            <a:r>
              <a:rPr lang="es-ES" b="1" dirty="0">
                <a:solidFill>
                  <a:schemeClr val="dk1"/>
                </a:solidFill>
                <a:latin typeface="Arial" panose="020B0604020202020204" pitchFamily="34" charset="0"/>
                <a:cs typeface="Arial" panose="020B0604020202020204" pitchFamily="34" charset="0"/>
              </a:rPr>
              <a:t> de extracto alcohólico 70 % (10 días) </a:t>
            </a:r>
          </a:p>
          <a:p>
            <a:pPr>
              <a:lnSpc>
                <a:spcPct val="150000"/>
              </a:lnSpc>
            </a:pPr>
            <a:r>
              <a:rPr lang="es-ES" b="1" dirty="0" smtClean="0">
                <a:solidFill>
                  <a:schemeClr val="dk1"/>
                </a:solidFill>
                <a:latin typeface="Arial" panose="020B0604020202020204" pitchFamily="34" charset="0"/>
                <a:cs typeface="Arial" panose="020B0604020202020204" pitchFamily="34" charset="0"/>
              </a:rPr>
              <a:t>13. </a:t>
            </a:r>
            <a:r>
              <a:rPr lang="es-ES" b="1" dirty="0">
                <a:solidFill>
                  <a:schemeClr val="dk1"/>
                </a:solidFill>
                <a:latin typeface="Arial" panose="020B0604020202020204" pitchFamily="34" charset="0"/>
                <a:cs typeface="Arial" panose="020B0604020202020204" pitchFamily="34" charset="0"/>
              </a:rPr>
              <a:t>S</a:t>
            </a:r>
            <a:r>
              <a:rPr lang="es-ES" b="1" dirty="0" smtClean="0">
                <a:solidFill>
                  <a:schemeClr val="dk1"/>
                </a:solidFill>
                <a:latin typeface="Arial" panose="020B0604020202020204" pitchFamily="34" charset="0"/>
                <a:cs typeface="Arial" panose="020B0604020202020204" pitchFamily="34" charset="0"/>
              </a:rPr>
              <a:t>olución </a:t>
            </a:r>
            <a:r>
              <a:rPr lang="es-ES" b="1" dirty="0">
                <a:solidFill>
                  <a:schemeClr val="dk1"/>
                </a:solidFill>
                <a:latin typeface="Arial" panose="020B0604020202020204" pitchFamily="34" charset="0"/>
                <a:cs typeface="Arial" panose="020B0604020202020204" pitchFamily="34" charset="0"/>
              </a:rPr>
              <a:t>de 0,1 µL mL</a:t>
            </a:r>
            <a:r>
              <a:rPr lang="es-ES" b="1" baseline="30000" dirty="0">
                <a:solidFill>
                  <a:schemeClr val="dk1"/>
                </a:solidFill>
                <a:latin typeface="Arial" panose="020B0604020202020204" pitchFamily="34" charset="0"/>
                <a:cs typeface="Arial" panose="020B0604020202020204" pitchFamily="34" charset="0"/>
              </a:rPr>
              <a:t>-1</a:t>
            </a:r>
            <a:r>
              <a:rPr lang="es-ES" b="1" dirty="0">
                <a:solidFill>
                  <a:schemeClr val="dk1"/>
                </a:solidFill>
                <a:latin typeface="Arial" panose="020B0604020202020204" pitchFamily="34" charset="0"/>
                <a:cs typeface="Arial" panose="020B0604020202020204" pitchFamily="34" charset="0"/>
              </a:rPr>
              <a:t> de extracto alcohólico 70 % (10 días) </a:t>
            </a:r>
            <a:endParaRPr lang="es-ES" b="1" dirty="0">
              <a:latin typeface="Arial" panose="020B0604020202020204" pitchFamily="34" charset="0"/>
              <a:cs typeface="Arial" panose="020B0604020202020204" pitchFamily="34" charset="0"/>
            </a:endParaRPr>
          </a:p>
        </p:txBody>
      </p:sp>
      <p:sp>
        <p:nvSpPr>
          <p:cNvPr id="5" name="4 CuadroTexto"/>
          <p:cNvSpPr txBox="1"/>
          <p:nvPr/>
        </p:nvSpPr>
        <p:spPr>
          <a:xfrm>
            <a:off x="1115616" y="476672"/>
            <a:ext cx="3096344" cy="523220"/>
          </a:xfrm>
          <a:prstGeom prst="rect">
            <a:avLst/>
          </a:prstGeom>
          <a:noFill/>
        </p:spPr>
        <p:txBody>
          <a:bodyPr wrap="square" rtlCol="0">
            <a:spAutoFit/>
          </a:bodyPr>
          <a:lstStyle/>
          <a:p>
            <a:pPr algn="ctr"/>
            <a:r>
              <a:rPr lang="x-none" sz="2800" dirty="0" smtClean="0">
                <a:latin typeface="Arial Black" pitchFamily="34" charset="0"/>
              </a:rPr>
              <a:t>Tratamientos</a:t>
            </a:r>
            <a:endParaRPr lang="es-ES" sz="2800" dirty="0">
              <a:latin typeface="Arial Black" pitchFamily="34" charset="0"/>
            </a:endParaRPr>
          </a:p>
        </p:txBody>
      </p:sp>
    </p:spTree>
    <p:extLst>
      <p:ext uri="{BB962C8B-B14F-4D97-AF65-F5344CB8AC3E}">
        <p14:creationId xmlns:p14="http://schemas.microsoft.com/office/powerpoint/2010/main" val="8488449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CuadroTexto"/>
          <p:cNvSpPr txBox="1"/>
          <p:nvPr/>
        </p:nvSpPr>
        <p:spPr>
          <a:xfrm>
            <a:off x="2195736" y="271676"/>
            <a:ext cx="4392488" cy="461665"/>
          </a:xfrm>
          <a:prstGeom prst="rect">
            <a:avLst/>
          </a:prstGeom>
          <a:noFill/>
        </p:spPr>
        <p:txBody>
          <a:bodyPr wrap="square" rtlCol="0">
            <a:spAutoFit/>
          </a:bodyPr>
          <a:lstStyle/>
          <a:p>
            <a:r>
              <a:rPr lang="x-none" sz="2400" dirty="0" smtClean="0">
                <a:latin typeface="Arial Black" pitchFamily="34" charset="0"/>
              </a:rPr>
              <a:t>Indicadores analizados</a:t>
            </a:r>
            <a:endParaRPr lang="es-ES" sz="2400" dirty="0">
              <a:latin typeface="Arial Black" pitchFamily="34" charset="0"/>
            </a:endParaRPr>
          </a:p>
        </p:txBody>
      </p:sp>
      <p:sp>
        <p:nvSpPr>
          <p:cNvPr id="7" name="6 CuadroTexto"/>
          <p:cNvSpPr txBox="1"/>
          <p:nvPr/>
        </p:nvSpPr>
        <p:spPr>
          <a:xfrm>
            <a:off x="917246" y="836712"/>
            <a:ext cx="5328592" cy="400110"/>
          </a:xfrm>
          <a:prstGeom prst="rect">
            <a:avLst/>
          </a:prstGeom>
          <a:noFill/>
        </p:spPr>
        <p:txBody>
          <a:bodyPr wrap="square" rtlCol="0">
            <a:spAutoFit/>
          </a:bodyPr>
          <a:lstStyle/>
          <a:p>
            <a:pPr marL="285750" indent="-285750">
              <a:buFont typeface="Arial" pitchFamily="34" charset="0"/>
              <a:buChar char="•"/>
            </a:pPr>
            <a:r>
              <a:rPr lang="x-none" sz="2000" dirty="0" smtClean="0">
                <a:latin typeface="Arial" pitchFamily="34" charset="0"/>
                <a:cs typeface="Arial" pitchFamily="34" charset="0"/>
              </a:rPr>
              <a:t>Porcentaje final de germinación</a:t>
            </a:r>
            <a:endParaRPr lang="es-ES" sz="2000" dirty="0">
              <a:latin typeface="Arial" pitchFamily="34" charset="0"/>
              <a:cs typeface="Arial" pitchFamily="34" charset="0"/>
            </a:endParaRPr>
          </a:p>
        </p:txBody>
      </p:sp>
      <p:graphicFrame>
        <p:nvGraphicFramePr>
          <p:cNvPr id="8" name="Tabla 10"/>
          <p:cNvGraphicFramePr>
            <a:graphicFrameLocks noGrp="1"/>
          </p:cNvGraphicFramePr>
          <p:nvPr>
            <p:extLst>
              <p:ext uri="{D42A27DB-BD31-4B8C-83A1-F6EECF244321}">
                <p14:modId xmlns:p14="http://schemas.microsoft.com/office/powerpoint/2010/main" val="814516478"/>
              </p:ext>
            </p:extLst>
          </p:nvPr>
        </p:nvGraphicFramePr>
        <p:xfrm>
          <a:off x="1331640" y="1324183"/>
          <a:ext cx="6336704" cy="5417185"/>
        </p:xfrm>
        <a:graphic>
          <a:graphicData uri="http://schemas.openxmlformats.org/drawingml/2006/table">
            <a:tbl>
              <a:tblPr/>
              <a:tblGrid>
                <a:gridCol w="1733417"/>
                <a:gridCol w="1829819"/>
                <a:gridCol w="2773468"/>
              </a:tblGrid>
              <a:tr h="344805">
                <a:tc rowSpan="2">
                  <a:txBody>
                    <a:bodyPr/>
                    <a:lstStyle/>
                    <a:p>
                      <a:pPr marL="0" marR="0" algn="ctr">
                        <a:lnSpc>
                          <a:spcPct val="115000"/>
                        </a:lnSpc>
                        <a:spcBef>
                          <a:spcPts val="0"/>
                        </a:spcBef>
                        <a:spcAft>
                          <a:spcPts val="0"/>
                        </a:spcAft>
                      </a:pPr>
                      <a:r>
                        <a:rPr lang="es-ES" sz="2000" b="1"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Tratamientos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ctr">
                        <a:lnSpc>
                          <a:spcPct val="115000"/>
                        </a:lnSpc>
                        <a:spcBef>
                          <a:spcPts val="0"/>
                        </a:spcBef>
                        <a:spcAft>
                          <a:spcPts val="0"/>
                        </a:spcAft>
                      </a:pPr>
                      <a:r>
                        <a:rPr lang="es-ES" sz="2000" b="1"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Porcentaje final de germinación (%G)</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r h="344805">
                <a:tc vMerge="1">
                  <a:txBody>
                    <a:bodyPr/>
                    <a:lstStyle/>
                    <a:p>
                      <a:endParaRPr lang="en-US"/>
                    </a:p>
                  </a:txBody>
                  <a:tcPr/>
                </a:tc>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Relación 1:10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Relación 1:20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4805">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86 ± 5,1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98 ± 2,3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6865">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76 ± 11,5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98 ± 2,3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2900">
                <a:tc>
                  <a:txBody>
                    <a:bodyPr/>
                    <a:lstStyle/>
                    <a:p>
                      <a:pPr marL="0" marR="0" algn="ctr">
                        <a:lnSpc>
                          <a:spcPct val="115000"/>
                        </a:lnSpc>
                        <a:spcBef>
                          <a:spcPts val="0"/>
                        </a:spcBef>
                        <a:spcAft>
                          <a:spcPts val="0"/>
                        </a:spcAft>
                      </a:pPr>
                      <a:r>
                        <a:rPr lang="es-ES" sz="2000" b="1" kern="1200">
                          <a:solidFill>
                            <a:schemeClr val="tx1"/>
                          </a:solidFill>
                          <a:effectLst/>
                          <a:latin typeface="Arial" panose="020B0604020202020204" pitchFamily="34" charset="0"/>
                          <a:ea typeface="Calibri" panose="020F0502020204030204" pitchFamily="34" charset="0"/>
                          <a:cs typeface="Times New Roman" panose="02020603050405020304" pitchFamily="18" charset="0"/>
                        </a:rPr>
                        <a:t>T3</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chemeClr val="tx1"/>
                          </a:solidFill>
                          <a:effectLst/>
                          <a:latin typeface="Arial" panose="020B0604020202020204" pitchFamily="34" charset="0"/>
                          <a:ea typeface="Calibri" panose="020F0502020204030204" pitchFamily="34" charset="0"/>
                          <a:cs typeface="Times New Roman" panose="02020603050405020304" pitchFamily="18" charset="0"/>
                        </a:rPr>
                        <a:t>89 ± 11,7</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98 ± 2,3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595">
                <a:tc>
                  <a:txBody>
                    <a:bodyPr/>
                    <a:lstStyle/>
                    <a:p>
                      <a:pPr marL="0" marR="0" algn="ctr">
                        <a:lnSpc>
                          <a:spcPct val="115000"/>
                        </a:lnSpc>
                        <a:spcBef>
                          <a:spcPts val="0"/>
                        </a:spcBef>
                        <a:spcAft>
                          <a:spcPts val="0"/>
                        </a:spcAft>
                      </a:pPr>
                      <a:r>
                        <a:rPr lang="es-ES" sz="2000" b="1" kern="1200">
                          <a:solidFill>
                            <a:schemeClr val="tx1"/>
                          </a:solidFill>
                          <a:effectLst/>
                          <a:latin typeface="Arial" panose="020B0604020202020204" pitchFamily="34" charset="0"/>
                          <a:ea typeface="Calibri" panose="020F0502020204030204" pitchFamily="34" charset="0"/>
                          <a:cs typeface="Times New Roman" panose="02020603050405020304" pitchFamily="18" charset="0"/>
                        </a:rPr>
                        <a:t>T4</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99 ± 2,0*</a:t>
                      </a:r>
                      <a:endParaRPr lang="en-US" sz="1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98 ± 2,3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4325">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89 ± 5,9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97 ± 2,0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3690">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78 ± 5,1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98 ± 2,3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7975">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86 ± 6,8</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100 ± 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0200">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92 ± 5,5</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97 ± 2,0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9885">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87 ± 13,3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97 ± 2,0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6555">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T10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93 ± 4,9</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100 ± 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2580">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T11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88 ± 7,2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99 ± 2,0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0830">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T12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83 ± 6,7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98 ± 2,3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1465">
                <a:tc>
                  <a:txBody>
                    <a:bodyPr/>
                    <a:lstStyle/>
                    <a:p>
                      <a:pPr marL="0" marR="0" algn="ctr">
                        <a:lnSpc>
                          <a:spcPct val="115000"/>
                        </a:lnSpc>
                        <a:spcBef>
                          <a:spcPts val="0"/>
                        </a:spcBef>
                        <a:spcAft>
                          <a:spcPts val="0"/>
                        </a:spcAft>
                      </a:pPr>
                      <a:r>
                        <a:rPr lang="es-ES" sz="2000" b="1"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T13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77 ± 8,7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99 ± 2,0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3984880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770874" y="420633"/>
            <a:ext cx="6192688" cy="400110"/>
          </a:xfrm>
          <a:prstGeom prst="rect">
            <a:avLst/>
          </a:prstGeom>
          <a:noFill/>
        </p:spPr>
        <p:txBody>
          <a:bodyPr wrap="square" rtlCol="0">
            <a:spAutoFit/>
          </a:bodyPr>
          <a:lstStyle/>
          <a:p>
            <a:pPr marL="285750" indent="-285750">
              <a:buFont typeface="Arial" pitchFamily="34" charset="0"/>
              <a:buChar char="•"/>
            </a:pPr>
            <a:r>
              <a:rPr lang="x-none" sz="2000" dirty="0" smtClean="0">
                <a:latin typeface="Arial" pitchFamily="34" charset="0"/>
                <a:cs typeface="Arial" pitchFamily="34" charset="0"/>
              </a:rPr>
              <a:t>Velocidad de germinación</a:t>
            </a:r>
            <a:endParaRPr lang="es-ES" sz="2000" dirty="0">
              <a:latin typeface="Arial" pitchFamily="34" charset="0"/>
              <a:cs typeface="Arial" pitchFamily="34" charset="0"/>
            </a:endParaRPr>
          </a:p>
        </p:txBody>
      </p:sp>
      <p:graphicFrame>
        <p:nvGraphicFramePr>
          <p:cNvPr id="3" name="2 Gráfico"/>
          <p:cNvGraphicFramePr/>
          <p:nvPr>
            <p:extLst>
              <p:ext uri="{D42A27DB-BD31-4B8C-83A1-F6EECF244321}">
                <p14:modId xmlns:p14="http://schemas.microsoft.com/office/powerpoint/2010/main" val="3102934381"/>
              </p:ext>
            </p:extLst>
          </p:nvPr>
        </p:nvGraphicFramePr>
        <p:xfrm>
          <a:off x="251520" y="1340768"/>
          <a:ext cx="4259288" cy="424847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5 Gráfico"/>
          <p:cNvGraphicFramePr/>
          <p:nvPr>
            <p:extLst>
              <p:ext uri="{D42A27DB-BD31-4B8C-83A1-F6EECF244321}">
                <p14:modId xmlns:p14="http://schemas.microsoft.com/office/powerpoint/2010/main" val="2286347468"/>
              </p:ext>
            </p:extLst>
          </p:nvPr>
        </p:nvGraphicFramePr>
        <p:xfrm>
          <a:off x="4782451" y="1412776"/>
          <a:ext cx="4355534" cy="4248472"/>
        </p:xfrm>
        <a:graphic>
          <a:graphicData uri="http://schemas.openxmlformats.org/drawingml/2006/chart">
            <c:chart xmlns:c="http://schemas.openxmlformats.org/drawingml/2006/chart" xmlns:r="http://schemas.openxmlformats.org/officeDocument/2006/relationships" r:id="rId3"/>
          </a:graphicData>
        </a:graphic>
      </p:graphicFrame>
      <p:sp>
        <p:nvSpPr>
          <p:cNvPr id="7" name="6 CuadroTexto"/>
          <p:cNvSpPr txBox="1"/>
          <p:nvPr/>
        </p:nvSpPr>
        <p:spPr>
          <a:xfrm>
            <a:off x="2051720" y="1115452"/>
            <a:ext cx="1152128" cy="400110"/>
          </a:xfrm>
          <a:prstGeom prst="rect">
            <a:avLst/>
          </a:prstGeom>
          <a:noFill/>
        </p:spPr>
        <p:txBody>
          <a:bodyPr wrap="square" rtlCol="0">
            <a:spAutoFit/>
          </a:bodyPr>
          <a:lstStyle/>
          <a:p>
            <a:r>
              <a:rPr lang="es-ES" sz="2000" b="1" dirty="0" smtClean="0">
                <a:latin typeface="Arial" pitchFamily="34" charset="0"/>
                <a:cs typeface="Arial" pitchFamily="34" charset="0"/>
              </a:rPr>
              <a:t>10 g</a:t>
            </a:r>
            <a:endParaRPr lang="es-ES" sz="2000" b="1" dirty="0">
              <a:latin typeface="Arial" pitchFamily="34" charset="0"/>
              <a:cs typeface="Arial" pitchFamily="34" charset="0"/>
            </a:endParaRPr>
          </a:p>
        </p:txBody>
      </p:sp>
      <p:sp>
        <p:nvSpPr>
          <p:cNvPr id="8" name="7 CuadroTexto"/>
          <p:cNvSpPr txBox="1"/>
          <p:nvPr/>
        </p:nvSpPr>
        <p:spPr>
          <a:xfrm>
            <a:off x="6332087" y="1157147"/>
            <a:ext cx="576064" cy="400110"/>
          </a:xfrm>
          <a:prstGeom prst="rect">
            <a:avLst/>
          </a:prstGeom>
          <a:noFill/>
        </p:spPr>
        <p:txBody>
          <a:bodyPr wrap="square" rtlCol="0">
            <a:spAutoFit/>
          </a:bodyPr>
          <a:lstStyle/>
          <a:p>
            <a:r>
              <a:rPr lang="es-ES" sz="2000" b="1" dirty="0" smtClean="0">
                <a:latin typeface="Arial" pitchFamily="34" charset="0"/>
                <a:cs typeface="Arial" pitchFamily="34" charset="0"/>
              </a:rPr>
              <a:t>5 g</a:t>
            </a:r>
            <a:endParaRPr lang="es-ES" sz="2000" b="1" dirty="0">
              <a:latin typeface="Arial" pitchFamily="34" charset="0"/>
              <a:cs typeface="Arial" pitchFamily="34" charset="0"/>
            </a:endParaRPr>
          </a:p>
        </p:txBody>
      </p:sp>
    </p:spTree>
    <p:extLst>
      <p:ext uri="{BB962C8B-B14F-4D97-AF65-F5344CB8AC3E}">
        <p14:creationId xmlns:p14="http://schemas.microsoft.com/office/powerpoint/2010/main" val="12451851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8"/>
          <p:cNvGraphicFramePr>
            <a:graphicFrameLocks noGrp="1"/>
          </p:cNvGraphicFramePr>
          <p:nvPr>
            <p:extLst>
              <p:ext uri="{D42A27DB-BD31-4B8C-83A1-F6EECF244321}">
                <p14:modId xmlns:p14="http://schemas.microsoft.com/office/powerpoint/2010/main" val="1256858148"/>
              </p:ext>
            </p:extLst>
          </p:nvPr>
        </p:nvGraphicFramePr>
        <p:xfrm>
          <a:off x="1251593" y="836712"/>
          <a:ext cx="6632775" cy="5927192"/>
        </p:xfrm>
        <a:graphic>
          <a:graphicData uri="http://schemas.openxmlformats.org/drawingml/2006/table">
            <a:tbl>
              <a:tblPr/>
              <a:tblGrid>
                <a:gridCol w="1656184"/>
                <a:gridCol w="2152736"/>
                <a:gridCol w="2823855"/>
              </a:tblGrid>
              <a:tr h="432048">
                <a:tc rowSpan="2">
                  <a:txBody>
                    <a:bodyPr/>
                    <a:lstStyle/>
                    <a:p>
                      <a:pPr marL="0" marR="0" algn="just">
                        <a:lnSpc>
                          <a:spcPct val="115000"/>
                        </a:lnSpc>
                        <a:spcBef>
                          <a:spcPts val="0"/>
                        </a:spcBef>
                        <a:spcAft>
                          <a:spcPts val="0"/>
                        </a:spcAft>
                      </a:pPr>
                      <a:r>
                        <a:rPr lang="es-ES" sz="2000" b="1"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Tratamientos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ctr">
                        <a:lnSpc>
                          <a:spcPct val="115000"/>
                        </a:lnSpc>
                        <a:spcBef>
                          <a:spcPts val="0"/>
                        </a:spcBef>
                        <a:spcAft>
                          <a:spcPts val="0"/>
                        </a:spcAft>
                      </a:pPr>
                      <a:r>
                        <a:rPr lang="es-ES" sz="2000" b="1"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Masa seca de </a:t>
                      </a:r>
                      <a:r>
                        <a:rPr lang="es-ES" sz="2000" b="1" kern="1200" dirty="0" smtClean="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radículas</a:t>
                      </a:r>
                      <a:r>
                        <a:rPr lang="en-US" sz="1100" b="0" kern="1200" baseline="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s-ES" sz="2000" b="1" kern="1200" dirty="0" smtClean="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(mg planta</a:t>
                      </a:r>
                      <a:r>
                        <a:rPr lang="es-ES" sz="2000" b="1" kern="1200" baseline="30000" dirty="0" smtClean="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a:t>
                      </a:r>
                      <a:r>
                        <a:rPr lang="es-ES" sz="2000" b="1" kern="1200" dirty="0" smtClean="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r h="0">
                <a:tc vMerge="1">
                  <a:txBody>
                    <a:bodyPr/>
                    <a:lstStyle/>
                    <a:p>
                      <a:endParaRPr lang="en-US"/>
                    </a:p>
                  </a:txBody>
                  <a:tcPr/>
                </a:tc>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Relación 1:10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Relación 1:20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0525">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1,22 ± 0,07</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0,95 ± 0,12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0525">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1,33 ± 0,01*</a:t>
                      </a:r>
                      <a:endParaRPr lang="en-US" sz="1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1,1 ± 0,10</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0525">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chemeClr val="tx1"/>
                          </a:solidFill>
                          <a:effectLst/>
                          <a:latin typeface="Arial" panose="020B0604020202020204" pitchFamily="34" charset="0"/>
                          <a:ea typeface="Calibri" panose="020F0502020204030204" pitchFamily="34" charset="0"/>
                          <a:cs typeface="Times New Roman" panose="02020603050405020304" pitchFamily="18" charset="0"/>
                        </a:rPr>
                        <a:t>1,23 ± 0,04</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chemeClr val="tx1"/>
                          </a:solidFill>
                          <a:effectLst/>
                          <a:latin typeface="Arial" panose="020B0604020202020204" pitchFamily="34" charset="0"/>
                          <a:ea typeface="Calibri" panose="020F0502020204030204" pitchFamily="34" charset="0"/>
                          <a:cs typeface="Times New Roman" panose="02020603050405020304" pitchFamily="18" charset="0"/>
                        </a:rPr>
                        <a:t>0,97 ± 0,06</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0525">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chemeClr val="tx1"/>
                          </a:solidFill>
                          <a:effectLst/>
                          <a:latin typeface="Arial" panose="020B0604020202020204" pitchFamily="34" charset="0"/>
                          <a:ea typeface="Calibri" panose="020F0502020204030204" pitchFamily="34" charset="0"/>
                          <a:cs typeface="Times New Roman" panose="02020603050405020304" pitchFamily="18" charset="0"/>
                        </a:rPr>
                        <a:t>1,22 ± 0,04</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chemeClr val="tx1"/>
                          </a:solidFill>
                          <a:effectLst/>
                          <a:latin typeface="Arial" panose="020B0604020202020204" pitchFamily="34" charset="0"/>
                          <a:ea typeface="Calibri" panose="020F0502020204030204" pitchFamily="34" charset="0"/>
                          <a:cs typeface="Times New Roman" panose="02020603050405020304" pitchFamily="18" charset="0"/>
                        </a:rPr>
                        <a:t>0,98 ± 0,08</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0525">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1,34 ± 0,04*</a:t>
                      </a:r>
                      <a:endParaRPr lang="en-US" sz="1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1,18 ± 0,03*</a:t>
                      </a:r>
                      <a:endParaRPr lang="en-US" sz="1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0525">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chemeClr val="tx1"/>
                          </a:solidFill>
                          <a:effectLst/>
                          <a:latin typeface="Arial" panose="020B0604020202020204" pitchFamily="34" charset="0"/>
                          <a:ea typeface="Calibri" panose="020F0502020204030204" pitchFamily="34" charset="0"/>
                          <a:cs typeface="Times New Roman" panose="02020603050405020304" pitchFamily="18" charset="0"/>
                        </a:rPr>
                        <a:t>1,22 ± 0,02</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chemeClr val="tx1"/>
                          </a:solidFill>
                          <a:effectLst/>
                          <a:latin typeface="Arial" panose="020B0604020202020204" pitchFamily="34" charset="0"/>
                          <a:ea typeface="Calibri" panose="020F0502020204030204" pitchFamily="34" charset="0"/>
                          <a:cs typeface="Times New Roman" panose="02020603050405020304" pitchFamily="18" charset="0"/>
                        </a:rPr>
                        <a:t>1,04 ± 0,05</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0525">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1,27 ± 0,03</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1,13 ± 0,04*</a:t>
                      </a:r>
                      <a:endParaRPr lang="en-US" sz="1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0525">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chemeClr val="tx1"/>
                          </a:solidFill>
                          <a:effectLst/>
                          <a:latin typeface="Arial" panose="020B0604020202020204" pitchFamily="34" charset="0"/>
                          <a:ea typeface="Calibri" panose="020F0502020204030204" pitchFamily="34" charset="0"/>
                          <a:cs typeface="Times New Roman" panose="02020603050405020304" pitchFamily="18" charset="0"/>
                        </a:rPr>
                        <a:t>1,30 ± 0,02</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dirty="0" smtClean="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1,20 ± 0,04* </a:t>
                      </a:r>
                      <a:endParaRPr lang="en-US" sz="1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0525">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chemeClr val="tx1"/>
                          </a:solidFill>
                          <a:effectLst/>
                          <a:latin typeface="Arial" panose="020B0604020202020204" pitchFamily="34" charset="0"/>
                          <a:ea typeface="Calibri" panose="020F0502020204030204" pitchFamily="34" charset="0"/>
                          <a:cs typeface="Times New Roman" panose="02020603050405020304" pitchFamily="18" charset="0"/>
                        </a:rPr>
                        <a:t>1,18 ± 0,02</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1,13 ± 0,06</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8799">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T10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chemeClr val="tx1"/>
                          </a:solidFill>
                          <a:effectLst/>
                          <a:latin typeface="Arial" panose="020B0604020202020204" pitchFamily="34" charset="0"/>
                          <a:ea typeface="Calibri" panose="020F0502020204030204" pitchFamily="34" charset="0"/>
                          <a:cs typeface="Times New Roman" panose="02020603050405020304" pitchFamily="18" charset="0"/>
                        </a:rPr>
                        <a:t>1,16 ± 0,02</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1,16 ± 0,05*</a:t>
                      </a:r>
                      <a:endParaRPr lang="en-US" sz="1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0525">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T11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1,34 ± 0,06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1,11 ± 0,10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0525">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T12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1,09 ± 0,02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1,12 ± 0,05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0525">
                <a:tc>
                  <a:txBody>
                    <a:bodyPr/>
                    <a:lstStyle/>
                    <a:p>
                      <a:pPr marL="0" marR="0" algn="ctr">
                        <a:lnSpc>
                          <a:spcPct val="115000"/>
                        </a:lnSpc>
                        <a:spcBef>
                          <a:spcPts val="0"/>
                        </a:spcBef>
                        <a:spcAft>
                          <a:spcPts val="0"/>
                        </a:spcAft>
                      </a:pPr>
                      <a:r>
                        <a:rPr lang="es-ES" sz="20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T13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1,13 ± 0,03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s-ES" sz="2000" b="1"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1,08 ± 0,09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4 CuadroTexto"/>
          <p:cNvSpPr txBox="1"/>
          <p:nvPr/>
        </p:nvSpPr>
        <p:spPr>
          <a:xfrm>
            <a:off x="827584" y="404664"/>
            <a:ext cx="4896544" cy="400110"/>
          </a:xfrm>
          <a:prstGeom prst="rect">
            <a:avLst/>
          </a:prstGeom>
          <a:noFill/>
        </p:spPr>
        <p:txBody>
          <a:bodyPr wrap="square" rtlCol="0">
            <a:spAutoFit/>
          </a:bodyPr>
          <a:lstStyle/>
          <a:p>
            <a:pPr marL="285750" indent="-285750">
              <a:buFont typeface="Arial" pitchFamily="34" charset="0"/>
              <a:buChar char="•"/>
            </a:pPr>
            <a:r>
              <a:rPr lang="x-none" sz="2000" dirty="0" smtClean="0">
                <a:latin typeface="Arial" pitchFamily="34" charset="0"/>
                <a:cs typeface="Arial" pitchFamily="34" charset="0"/>
              </a:rPr>
              <a:t>Masa seca de radículas</a:t>
            </a:r>
            <a:endParaRPr lang="es-ES" sz="2000" dirty="0">
              <a:latin typeface="Arial" pitchFamily="34" charset="0"/>
              <a:cs typeface="Arial" pitchFamily="34" charset="0"/>
            </a:endParaRPr>
          </a:p>
        </p:txBody>
      </p:sp>
    </p:spTree>
    <p:extLst>
      <p:ext uri="{BB962C8B-B14F-4D97-AF65-F5344CB8AC3E}">
        <p14:creationId xmlns:p14="http://schemas.microsoft.com/office/powerpoint/2010/main" val="26077488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894656" y="436602"/>
            <a:ext cx="7632848" cy="400110"/>
          </a:xfrm>
          <a:prstGeom prst="rect">
            <a:avLst/>
          </a:prstGeom>
          <a:noFill/>
        </p:spPr>
        <p:txBody>
          <a:bodyPr wrap="square" rtlCol="0">
            <a:spAutoFit/>
          </a:bodyPr>
          <a:lstStyle/>
          <a:p>
            <a:pPr marL="285750" indent="-285750">
              <a:buFont typeface="Arial" pitchFamily="34" charset="0"/>
              <a:buChar char="•"/>
            </a:pPr>
            <a:r>
              <a:rPr lang="x-none" sz="2000" dirty="0">
                <a:latin typeface="Arial" pitchFamily="34" charset="0"/>
                <a:cs typeface="Arial" pitchFamily="34" charset="0"/>
              </a:rPr>
              <a:t>Í</a:t>
            </a:r>
            <a:r>
              <a:rPr lang="x-none" sz="2000" dirty="0" smtClean="0">
                <a:latin typeface="Arial" pitchFamily="34" charset="0"/>
                <a:cs typeface="Arial" pitchFamily="34" charset="0"/>
              </a:rPr>
              <a:t>ndice de vigor</a:t>
            </a:r>
            <a:endParaRPr lang="es-ES" sz="2000" dirty="0">
              <a:latin typeface="Arial" pitchFamily="34" charset="0"/>
              <a:cs typeface="Arial" pitchFamily="34" charset="0"/>
            </a:endParaRPr>
          </a:p>
        </p:txBody>
      </p:sp>
      <p:graphicFrame>
        <p:nvGraphicFramePr>
          <p:cNvPr id="5" name="4 Gráfico"/>
          <p:cNvGraphicFramePr/>
          <p:nvPr>
            <p:extLst>
              <p:ext uri="{D42A27DB-BD31-4B8C-83A1-F6EECF244321}">
                <p14:modId xmlns:p14="http://schemas.microsoft.com/office/powerpoint/2010/main" val="1057494256"/>
              </p:ext>
            </p:extLst>
          </p:nvPr>
        </p:nvGraphicFramePr>
        <p:xfrm>
          <a:off x="179512" y="1340768"/>
          <a:ext cx="4355976" cy="508518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5 Gráfico"/>
          <p:cNvGraphicFramePr/>
          <p:nvPr>
            <p:extLst>
              <p:ext uri="{D42A27DB-BD31-4B8C-83A1-F6EECF244321}">
                <p14:modId xmlns:p14="http://schemas.microsoft.com/office/powerpoint/2010/main" val="1998470600"/>
              </p:ext>
            </p:extLst>
          </p:nvPr>
        </p:nvGraphicFramePr>
        <p:xfrm>
          <a:off x="4711080" y="1340768"/>
          <a:ext cx="4260304" cy="5112568"/>
        </p:xfrm>
        <a:graphic>
          <a:graphicData uri="http://schemas.openxmlformats.org/drawingml/2006/chart">
            <c:chart xmlns:c="http://schemas.openxmlformats.org/drawingml/2006/chart" xmlns:r="http://schemas.openxmlformats.org/officeDocument/2006/relationships" r:id="rId3"/>
          </a:graphicData>
        </a:graphic>
      </p:graphicFrame>
      <p:sp>
        <p:nvSpPr>
          <p:cNvPr id="7" name="6 CuadroTexto"/>
          <p:cNvSpPr txBox="1"/>
          <p:nvPr/>
        </p:nvSpPr>
        <p:spPr>
          <a:xfrm>
            <a:off x="1907704" y="1124744"/>
            <a:ext cx="936104" cy="400110"/>
          </a:xfrm>
          <a:prstGeom prst="rect">
            <a:avLst/>
          </a:prstGeom>
          <a:noFill/>
        </p:spPr>
        <p:txBody>
          <a:bodyPr wrap="square" rtlCol="0">
            <a:spAutoFit/>
          </a:bodyPr>
          <a:lstStyle/>
          <a:p>
            <a:r>
              <a:rPr lang="x-none" sz="2000" b="1" dirty="0" smtClean="0">
                <a:latin typeface="Arial" pitchFamily="34" charset="0"/>
                <a:cs typeface="Arial" pitchFamily="34" charset="0"/>
              </a:rPr>
              <a:t>10 g</a:t>
            </a:r>
            <a:endParaRPr lang="es-ES" sz="2000" b="1" dirty="0">
              <a:latin typeface="Arial" pitchFamily="34" charset="0"/>
              <a:cs typeface="Arial" pitchFamily="34" charset="0"/>
            </a:endParaRPr>
          </a:p>
        </p:txBody>
      </p:sp>
      <p:sp>
        <p:nvSpPr>
          <p:cNvPr id="8" name="7 CuadroTexto"/>
          <p:cNvSpPr txBox="1"/>
          <p:nvPr/>
        </p:nvSpPr>
        <p:spPr>
          <a:xfrm>
            <a:off x="6516216" y="1124744"/>
            <a:ext cx="648072" cy="400110"/>
          </a:xfrm>
          <a:prstGeom prst="rect">
            <a:avLst/>
          </a:prstGeom>
          <a:noFill/>
        </p:spPr>
        <p:txBody>
          <a:bodyPr wrap="square" rtlCol="0">
            <a:spAutoFit/>
          </a:bodyPr>
          <a:lstStyle/>
          <a:p>
            <a:r>
              <a:rPr lang="x-none" sz="2000" b="1" dirty="0" smtClean="0">
                <a:latin typeface="Arial" pitchFamily="34" charset="0"/>
                <a:cs typeface="Arial" pitchFamily="34" charset="0"/>
              </a:rPr>
              <a:t>5 g</a:t>
            </a:r>
            <a:endParaRPr lang="es-ES" sz="2000" b="1" dirty="0">
              <a:latin typeface="Arial" pitchFamily="34" charset="0"/>
              <a:cs typeface="Arial" pitchFamily="34" charset="0"/>
            </a:endParaRPr>
          </a:p>
        </p:txBody>
      </p:sp>
    </p:spTree>
    <p:extLst>
      <p:ext uri="{BB962C8B-B14F-4D97-AF65-F5344CB8AC3E}">
        <p14:creationId xmlns:p14="http://schemas.microsoft.com/office/powerpoint/2010/main" val="23778500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539552" y="1916832"/>
            <a:ext cx="8280920" cy="1477328"/>
          </a:xfrm>
          <a:prstGeom prst="rect">
            <a:avLst/>
          </a:prstGeom>
        </p:spPr>
        <p:txBody>
          <a:bodyPr wrap="square">
            <a:spAutoFit/>
          </a:bodyPr>
          <a:lstStyle/>
          <a:p>
            <a:pPr algn="just"/>
            <a:r>
              <a:rPr lang="x-none" b="1" dirty="0">
                <a:latin typeface="Arial" panose="020B0604020202020204" pitchFamily="34" charset="0"/>
                <a:cs typeface="Arial" panose="020B0604020202020204" pitchFamily="34" charset="0"/>
              </a:rPr>
              <a:t>Las tratamientos más efectivos considerando cada uno de los indicadores analizados fueron:</a:t>
            </a:r>
          </a:p>
          <a:p>
            <a:pPr marL="342900" indent="-342900" algn="just">
              <a:buFont typeface="Wingdings" pitchFamily="2" charset="2"/>
              <a:buChar char="ü"/>
            </a:pPr>
            <a:r>
              <a:rPr lang="es-ES" b="1" dirty="0">
                <a:solidFill>
                  <a:schemeClr val="dk1"/>
                </a:solidFill>
                <a:latin typeface="Arial" panose="020B0604020202020204" pitchFamily="34" charset="0"/>
                <a:cs typeface="Arial" panose="020B0604020202020204" pitchFamily="34" charset="0"/>
              </a:rPr>
              <a:t>0,1 µL mL</a:t>
            </a:r>
            <a:r>
              <a:rPr lang="es-ES" b="1" baseline="30000" dirty="0">
                <a:solidFill>
                  <a:schemeClr val="dk1"/>
                </a:solidFill>
                <a:latin typeface="Arial" panose="020B0604020202020204" pitchFamily="34" charset="0"/>
                <a:cs typeface="Arial" panose="020B0604020202020204" pitchFamily="34" charset="0"/>
              </a:rPr>
              <a:t>-1</a:t>
            </a:r>
            <a:r>
              <a:rPr lang="es-ES" b="1" dirty="0">
                <a:solidFill>
                  <a:schemeClr val="dk1"/>
                </a:solidFill>
                <a:latin typeface="Arial" panose="020B0604020202020204" pitchFamily="34" charset="0"/>
                <a:cs typeface="Arial" panose="020B0604020202020204" pitchFamily="34" charset="0"/>
              </a:rPr>
              <a:t> de extracto alcohólico 90 % (21 días)</a:t>
            </a:r>
            <a:endParaRPr lang="x-none" b="1" dirty="0">
              <a:latin typeface="Arial" panose="020B0604020202020204" pitchFamily="34" charset="0"/>
              <a:cs typeface="Arial" panose="020B0604020202020204" pitchFamily="34" charset="0"/>
            </a:endParaRPr>
          </a:p>
          <a:p>
            <a:pPr marL="342900" indent="-342900" algn="just">
              <a:buFont typeface="Wingdings" pitchFamily="2" charset="2"/>
              <a:buChar char="ü"/>
            </a:pPr>
            <a:r>
              <a:rPr lang="es-ES" b="1" dirty="0">
                <a:solidFill>
                  <a:schemeClr val="dk1"/>
                </a:solidFill>
                <a:latin typeface="Arial" panose="020B0604020202020204" pitchFamily="34" charset="0"/>
                <a:cs typeface="Arial" panose="020B0604020202020204" pitchFamily="34" charset="0"/>
              </a:rPr>
              <a:t>1 µL mL</a:t>
            </a:r>
            <a:r>
              <a:rPr lang="es-ES" b="1" baseline="30000" dirty="0">
                <a:solidFill>
                  <a:schemeClr val="dk1"/>
                </a:solidFill>
                <a:latin typeface="Arial" panose="020B0604020202020204" pitchFamily="34" charset="0"/>
                <a:cs typeface="Arial" panose="020B0604020202020204" pitchFamily="34" charset="0"/>
              </a:rPr>
              <a:t>-1</a:t>
            </a:r>
            <a:r>
              <a:rPr lang="es-ES" b="1" dirty="0">
                <a:solidFill>
                  <a:schemeClr val="dk1"/>
                </a:solidFill>
                <a:latin typeface="Arial" panose="020B0604020202020204" pitchFamily="34" charset="0"/>
                <a:cs typeface="Arial" panose="020B0604020202020204" pitchFamily="34" charset="0"/>
              </a:rPr>
              <a:t> de extracto alcohólico 90 % (10 días)  </a:t>
            </a:r>
          </a:p>
          <a:p>
            <a:pPr marL="342900" indent="-342900" algn="just">
              <a:buFont typeface="Wingdings" pitchFamily="2" charset="2"/>
              <a:buChar char="ü"/>
            </a:pPr>
            <a:r>
              <a:rPr lang="es-ES" b="1" dirty="0">
                <a:solidFill>
                  <a:schemeClr val="dk1"/>
                </a:solidFill>
                <a:latin typeface="Arial" panose="020B0604020202020204" pitchFamily="34" charset="0"/>
                <a:cs typeface="Arial" panose="020B0604020202020204" pitchFamily="34" charset="0"/>
              </a:rPr>
              <a:t>1 µL mL</a:t>
            </a:r>
            <a:r>
              <a:rPr lang="es-ES" b="1" baseline="30000" dirty="0">
                <a:solidFill>
                  <a:schemeClr val="dk1"/>
                </a:solidFill>
                <a:latin typeface="Arial" panose="020B0604020202020204" pitchFamily="34" charset="0"/>
                <a:cs typeface="Arial" panose="020B0604020202020204" pitchFamily="34" charset="0"/>
              </a:rPr>
              <a:t>-1</a:t>
            </a:r>
            <a:r>
              <a:rPr lang="es-ES" b="1" dirty="0">
                <a:solidFill>
                  <a:schemeClr val="dk1"/>
                </a:solidFill>
                <a:latin typeface="Arial" panose="020B0604020202020204" pitchFamily="34" charset="0"/>
                <a:cs typeface="Arial" panose="020B0604020202020204" pitchFamily="34" charset="0"/>
              </a:rPr>
              <a:t> de extracto alcohólico 70 % (10 días)</a:t>
            </a:r>
            <a:endParaRPr lang="es-E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54437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395536" y="623010"/>
            <a:ext cx="8280920" cy="4739759"/>
          </a:xfrm>
          <a:prstGeom prst="rect">
            <a:avLst/>
          </a:prstGeom>
        </p:spPr>
        <p:txBody>
          <a:bodyPr wrap="square">
            <a:spAutoFit/>
          </a:bodyPr>
          <a:lstStyle/>
          <a:p>
            <a:pPr algn="just"/>
            <a:endParaRPr lang="es-ES" sz="3200" b="1" dirty="0">
              <a:latin typeface="Arial Black" pitchFamily="34" charset="0"/>
              <a:cs typeface="Arial" pitchFamily="34" charset="0"/>
            </a:endParaRPr>
          </a:p>
          <a:p>
            <a:pPr marL="342900" lvl="0" indent="-342900" algn="just">
              <a:lnSpc>
                <a:spcPct val="150000"/>
              </a:lnSpc>
              <a:buFont typeface="Arial" pitchFamily="34" charset="0"/>
              <a:buChar char="•"/>
            </a:pPr>
            <a:r>
              <a:rPr lang="es-ES" sz="2000" dirty="0">
                <a:latin typeface="Arial" pitchFamily="34" charset="0"/>
                <a:cs typeface="Arial" pitchFamily="34" charset="0"/>
              </a:rPr>
              <a:t>Los extractos de algas pueden ser obtenidos mediante procesos físicos, microbiológicos y químicos, a partir de una fuente de alga, siendo estos últimos los más efectivos en la extracción de la mayor cantidad de componentes solubles en ese medio.</a:t>
            </a:r>
          </a:p>
          <a:p>
            <a:pPr marL="342900" lvl="0" indent="-342900" algn="just">
              <a:lnSpc>
                <a:spcPct val="150000"/>
              </a:lnSpc>
              <a:buFont typeface="Arial" pitchFamily="34" charset="0"/>
              <a:buChar char="•"/>
            </a:pPr>
            <a:r>
              <a:rPr lang="es-ES" sz="2000" dirty="0">
                <a:latin typeface="Arial" pitchFamily="34" charset="0"/>
                <a:cs typeface="Arial" pitchFamily="34" charset="0"/>
              </a:rPr>
              <a:t>Estos</a:t>
            </a:r>
            <a:r>
              <a:rPr lang="es-ES" sz="2000" b="1" dirty="0">
                <a:latin typeface="Arial" pitchFamily="34" charset="0"/>
                <a:cs typeface="Arial" pitchFamily="34" charset="0"/>
              </a:rPr>
              <a:t> </a:t>
            </a:r>
            <a:r>
              <a:rPr lang="es-ES" sz="2000" dirty="0">
                <a:latin typeface="Arial" pitchFamily="34" charset="0"/>
                <a:cs typeface="Arial" pitchFamily="34" charset="0"/>
              </a:rPr>
              <a:t>contienen una amplia variedad de compuestos, tales como aminoácidos, macronutrientes, reguladores de crecimiento, fenoles y oligoelementos, que mejoran el rendimiento y la calidad de los cultivos, </a:t>
            </a:r>
            <a:r>
              <a:rPr lang="es-ES" sz="2000" dirty="0" smtClean="0">
                <a:latin typeface="Arial" pitchFamily="34" charset="0"/>
                <a:cs typeface="Arial" pitchFamily="34" charset="0"/>
              </a:rPr>
              <a:t>además pueden </a:t>
            </a:r>
            <a:r>
              <a:rPr lang="es-ES" sz="2000" dirty="0">
                <a:latin typeface="Arial" pitchFamily="34" charset="0"/>
                <a:cs typeface="Arial" pitchFamily="34" charset="0"/>
              </a:rPr>
              <a:t>proteger a los mismos ante condiciones de estrés ambiental.</a:t>
            </a:r>
          </a:p>
        </p:txBody>
      </p:sp>
      <p:sp>
        <p:nvSpPr>
          <p:cNvPr id="5" name="4 CuadroTexto"/>
          <p:cNvSpPr txBox="1"/>
          <p:nvPr/>
        </p:nvSpPr>
        <p:spPr>
          <a:xfrm>
            <a:off x="1259632" y="623010"/>
            <a:ext cx="3960440" cy="861774"/>
          </a:xfrm>
          <a:prstGeom prst="rect">
            <a:avLst/>
          </a:prstGeom>
          <a:noFill/>
        </p:spPr>
        <p:txBody>
          <a:bodyPr wrap="square" rtlCol="0">
            <a:spAutoFit/>
          </a:bodyPr>
          <a:lstStyle/>
          <a:p>
            <a:r>
              <a:rPr lang="es-ES" sz="3200" b="1" dirty="0">
                <a:latin typeface="Arial Black" pitchFamily="34" charset="0"/>
                <a:cs typeface="Arial" pitchFamily="34" charset="0"/>
              </a:rPr>
              <a:t>CONCLUSIONES</a:t>
            </a:r>
          </a:p>
          <a:p>
            <a:endParaRPr lang="es-ES" dirty="0"/>
          </a:p>
        </p:txBody>
      </p:sp>
    </p:spTree>
    <p:extLst>
      <p:ext uri="{BB962C8B-B14F-4D97-AF65-F5344CB8AC3E}">
        <p14:creationId xmlns:p14="http://schemas.microsoft.com/office/powerpoint/2010/main" val="25640722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187624" y="1923797"/>
            <a:ext cx="6696744" cy="2554545"/>
          </a:xfrm>
          <a:prstGeom prst="rect">
            <a:avLst/>
          </a:prstGeom>
          <a:noFill/>
        </p:spPr>
        <p:txBody>
          <a:bodyPr wrap="square" rtlCol="0">
            <a:spAutoFit/>
          </a:bodyPr>
          <a:lstStyle/>
          <a:p>
            <a:pPr algn="ctr"/>
            <a:r>
              <a:rPr lang="es-ES" sz="4000" b="1" dirty="0">
                <a:latin typeface="Arial Black" pitchFamily="34" charset="0"/>
              </a:rPr>
              <a:t>Métodos de obtención de extractos de algas y evaluación de su actividad biológica</a:t>
            </a:r>
            <a:endParaRPr lang="es-ES" sz="4000" dirty="0">
              <a:latin typeface="Arial Black" pitchFamily="34" charset="0"/>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4347" t="55038" r="53494" b="20895"/>
          <a:stretch/>
        </p:blipFill>
        <p:spPr bwMode="auto">
          <a:xfrm>
            <a:off x="251520" y="5341007"/>
            <a:ext cx="1800200" cy="1301967"/>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15302" t="54244" r="66231" b="22878"/>
          <a:stretch/>
        </p:blipFill>
        <p:spPr bwMode="auto">
          <a:xfrm>
            <a:off x="7137242" y="5341007"/>
            <a:ext cx="1831658" cy="130196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2006" t="48305" r="72248" b="28344"/>
          <a:stretch/>
        </p:blipFill>
        <p:spPr bwMode="auto">
          <a:xfrm>
            <a:off x="7137242" y="188640"/>
            <a:ext cx="1831658" cy="1504793"/>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l="46505" t="33209" r="25071" b="47948"/>
          <a:stretch/>
        </p:blipFill>
        <p:spPr bwMode="auto">
          <a:xfrm>
            <a:off x="251520" y="188640"/>
            <a:ext cx="1800200" cy="137842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68892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2195736" y="683985"/>
            <a:ext cx="4752528" cy="584775"/>
          </a:xfrm>
          <a:prstGeom prst="rect">
            <a:avLst/>
          </a:prstGeom>
          <a:noFill/>
        </p:spPr>
        <p:txBody>
          <a:bodyPr wrap="square" rtlCol="0">
            <a:spAutoFit/>
          </a:bodyPr>
          <a:lstStyle/>
          <a:p>
            <a:r>
              <a:rPr lang="es-ES" sz="3200" dirty="0" smtClean="0">
                <a:latin typeface="Arial Black" pitchFamily="34" charset="0"/>
              </a:rPr>
              <a:t>Aspectos a abordar</a:t>
            </a:r>
            <a:endParaRPr lang="es-ES" sz="3200" dirty="0">
              <a:latin typeface="Arial Black" pitchFamily="34" charset="0"/>
            </a:endParaRPr>
          </a:p>
        </p:txBody>
      </p:sp>
      <p:sp>
        <p:nvSpPr>
          <p:cNvPr id="5" name="4 CuadroTexto"/>
          <p:cNvSpPr txBox="1"/>
          <p:nvPr/>
        </p:nvSpPr>
        <p:spPr>
          <a:xfrm>
            <a:off x="899592" y="1628800"/>
            <a:ext cx="6840760" cy="3323987"/>
          </a:xfrm>
          <a:prstGeom prst="rect">
            <a:avLst/>
          </a:prstGeom>
          <a:noFill/>
        </p:spPr>
        <p:txBody>
          <a:bodyPr wrap="square" rtlCol="0">
            <a:spAutoFit/>
          </a:bodyPr>
          <a:lstStyle/>
          <a:p>
            <a:pPr marL="285750" indent="-285750" algn="just">
              <a:lnSpc>
                <a:spcPct val="150000"/>
              </a:lnSpc>
              <a:buFont typeface="Arial" pitchFamily="34" charset="0"/>
              <a:buChar char="•"/>
            </a:pPr>
            <a:r>
              <a:rPr lang="es-ES" sz="2800" dirty="0" smtClean="0">
                <a:latin typeface="Arial" pitchFamily="34" charset="0"/>
                <a:cs typeface="Arial" pitchFamily="34" charset="0"/>
              </a:rPr>
              <a:t>Composición química de los extractos de algas.</a:t>
            </a:r>
          </a:p>
          <a:p>
            <a:pPr marL="285750" indent="-285750" algn="just">
              <a:lnSpc>
                <a:spcPct val="150000"/>
              </a:lnSpc>
              <a:buFont typeface="Arial" pitchFamily="34" charset="0"/>
              <a:buChar char="•"/>
            </a:pPr>
            <a:r>
              <a:rPr lang="es-ES" sz="2800" dirty="0" smtClean="0">
                <a:latin typeface="Arial" pitchFamily="34" charset="0"/>
                <a:cs typeface="Arial" pitchFamily="34" charset="0"/>
              </a:rPr>
              <a:t>Métodos de obtención de los extractos de algas.</a:t>
            </a:r>
          </a:p>
          <a:p>
            <a:pPr marL="285750" indent="-285750" algn="just">
              <a:lnSpc>
                <a:spcPct val="150000"/>
              </a:lnSpc>
              <a:buFont typeface="Arial" pitchFamily="34" charset="0"/>
              <a:buChar char="•"/>
            </a:pPr>
            <a:r>
              <a:rPr lang="es-ES" sz="2800" dirty="0" smtClean="0">
                <a:latin typeface="Arial" pitchFamily="34" charset="0"/>
                <a:cs typeface="Arial" pitchFamily="34" charset="0"/>
              </a:rPr>
              <a:t>Actividad biológica.</a:t>
            </a:r>
          </a:p>
        </p:txBody>
      </p:sp>
    </p:spTree>
    <p:extLst>
      <p:ext uri="{BB962C8B-B14F-4D97-AF65-F5344CB8AC3E}">
        <p14:creationId xmlns:p14="http://schemas.microsoft.com/office/powerpoint/2010/main" val="193710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871958" y="1196752"/>
            <a:ext cx="7416824" cy="1938992"/>
          </a:xfrm>
          <a:prstGeom prst="rect">
            <a:avLst/>
          </a:prstGeom>
          <a:noFill/>
        </p:spPr>
        <p:txBody>
          <a:bodyPr wrap="square" rtlCol="0">
            <a:spAutoFit/>
          </a:bodyPr>
          <a:lstStyle/>
          <a:p>
            <a:pPr algn="just"/>
            <a:r>
              <a:rPr lang="es-ES" sz="2400" b="1" dirty="0" smtClean="0">
                <a:latin typeface="Arial" pitchFamily="34" charset="0"/>
                <a:cs typeface="Arial" pitchFamily="34" charset="0"/>
              </a:rPr>
              <a:t>Los extractos de algas son productos obtenidos a partir de sustancias biológicamente activas presentes en los tejidos de algas, por el uso de un solvente y un proceso de extracción adecuado. </a:t>
            </a:r>
            <a:endParaRPr lang="es-ES" sz="2400" b="1" dirty="0">
              <a:latin typeface="Arial" pitchFamily="34" charset="0"/>
              <a:cs typeface="Arial" pitchFamily="34" charset="0"/>
            </a:endParaRPr>
          </a:p>
        </p:txBody>
      </p:sp>
      <p:pic>
        <p:nvPicPr>
          <p:cNvPr id="5"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15302" t="54244" r="66231" b="22878"/>
          <a:stretch/>
        </p:blipFill>
        <p:spPr bwMode="auto">
          <a:xfrm>
            <a:off x="2843808" y="3717032"/>
            <a:ext cx="3024336" cy="237626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847015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18 Elipse"/>
          <p:cNvSpPr/>
          <p:nvPr/>
        </p:nvSpPr>
        <p:spPr>
          <a:xfrm>
            <a:off x="3325573" y="404664"/>
            <a:ext cx="2542571" cy="15121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2000" b="1" dirty="0" smtClean="0">
                <a:latin typeface="Arial" pitchFamily="34" charset="0"/>
                <a:cs typeface="Arial" pitchFamily="34" charset="0"/>
              </a:rPr>
              <a:t>Composición química</a:t>
            </a:r>
            <a:endParaRPr lang="es-ES" sz="2000" b="1" dirty="0">
              <a:latin typeface="Arial" pitchFamily="34" charset="0"/>
              <a:cs typeface="Arial" pitchFamily="34" charset="0"/>
            </a:endParaRPr>
          </a:p>
        </p:txBody>
      </p:sp>
      <p:sp>
        <p:nvSpPr>
          <p:cNvPr id="23" name="22 CuadroTexto"/>
          <p:cNvSpPr txBox="1"/>
          <p:nvPr/>
        </p:nvSpPr>
        <p:spPr>
          <a:xfrm>
            <a:off x="106721" y="3068960"/>
            <a:ext cx="2547707" cy="2831544"/>
          </a:xfrm>
          <a:prstGeom prst="rect">
            <a:avLst/>
          </a:prstGeom>
          <a:noFill/>
          <a:ln>
            <a:solidFill>
              <a:srgbClr val="0070C0"/>
            </a:solidFill>
          </a:ln>
        </p:spPr>
        <p:txBody>
          <a:bodyPr wrap="square" rtlCol="0">
            <a:spAutoFit/>
          </a:bodyPr>
          <a:lstStyle/>
          <a:p>
            <a:r>
              <a:rPr lang="es-ES" sz="2000" b="1" dirty="0">
                <a:latin typeface="Arial" pitchFamily="34" charset="0"/>
                <a:ea typeface="Calibri"/>
                <a:cs typeface="Arial" pitchFamily="34" charset="0"/>
              </a:rPr>
              <a:t>Fitohormonas y reguladores del crecimiento </a:t>
            </a:r>
            <a:r>
              <a:rPr lang="es-ES" sz="2000" dirty="0">
                <a:latin typeface="Arial" pitchFamily="34" charset="0"/>
                <a:ea typeface="Calibri"/>
                <a:cs typeface="Arial" pitchFamily="34" charset="0"/>
              </a:rPr>
              <a:t> (</a:t>
            </a:r>
            <a:r>
              <a:rPr lang="es-ES" sz="2000" dirty="0" err="1">
                <a:solidFill>
                  <a:srgbClr val="000000"/>
                </a:solidFill>
                <a:latin typeface="Arial" pitchFamily="34" charset="0"/>
                <a:ea typeface="Calibri"/>
                <a:cs typeface="Arial" pitchFamily="34" charset="0"/>
              </a:rPr>
              <a:t>citoquininas</a:t>
            </a:r>
            <a:r>
              <a:rPr lang="es-ES" sz="2000" dirty="0">
                <a:solidFill>
                  <a:srgbClr val="000000"/>
                </a:solidFill>
                <a:latin typeface="Arial" pitchFamily="34" charset="0"/>
                <a:ea typeface="Calibri"/>
                <a:cs typeface="Arial" pitchFamily="34" charset="0"/>
              </a:rPr>
              <a:t>, auxinas, </a:t>
            </a:r>
            <a:r>
              <a:rPr lang="es-ES" sz="2000" dirty="0" err="1">
                <a:solidFill>
                  <a:srgbClr val="000000"/>
                </a:solidFill>
                <a:latin typeface="Arial" pitchFamily="34" charset="0"/>
                <a:ea typeface="Calibri"/>
                <a:cs typeface="Arial" pitchFamily="34" charset="0"/>
              </a:rPr>
              <a:t>giberelinas</a:t>
            </a:r>
            <a:r>
              <a:rPr lang="es-ES" sz="2000" dirty="0">
                <a:solidFill>
                  <a:srgbClr val="000000"/>
                </a:solidFill>
                <a:latin typeface="Arial" pitchFamily="34" charset="0"/>
                <a:ea typeface="Calibri"/>
                <a:cs typeface="Arial" pitchFamily="34" charset="0"/>
              </a:rPr>
              <a:t>, </a:t>
            </a:r>
            <a:r>
              <a:rPr lang="es-ES" sz="2000" dirty="0" err="1">
                <a:solidFill>
                  <a:srgbClr val="000000"/>
                </a:solidFill>
                <a:latin typeface="Arial" pitchFamily="34" charset="0"/>
                <a:ea typeface="Calibri"/>
                <a:cs typeface="Arial" pitchFamily="34" charset="0"/>
              </a:rPr>
              <a:t>betaínas</a:t>
            </a:r>
            <a:r>
              <a:rPr lang="es-ES" sz="2000" dirty="0">
                <a:solidFill>
                  <a:srgbClr val="000000"/>
                </a:solidFill>
                <a:latin typeface="Arial" pitchFamily="34" charset="0"/>
                <a:ea typeface="Calibri"/>
                <a:cs typeface="Arial" pitchFamily="34" charset="0"/>
              </a:rPr>
              <a:t>, ácido </a:t>
            </a:r>
            <a:r>
              <a:rPr lang="es-ES" sz="2000" dirty="0" err="1">
                <a:solidFill>
                  <a:srgbClr val="000000"/>
                </a:solidFill>
                <a:latin typeface="Arial" pitchFamily="34" charset="0"/>
                <a:ea typeface="Calibri"/>
                <a:cs typeface="Arial" pitchFamily="34" charset="0"/>
              </a:rPr>
              <a:t>abscísico</a:t>
            </a:r>
            <a:r>
              <a:rPr lang="es-ES" sz="2000" dirty="0">
                <a:solidFill>
                  <a:srgbClr val="000000"/>
                </a:solidFill>
                <a:latin typeface="Arial" pitchFamily="34" charset="0"/>
                <a:ea typeface="Calibri"/>
                <a:cs typeface="Arial" pitchFamily="34" charset="0"/>
              </a:rPr>
              <a:t> y </a:t>
            </a:r>
            <a:r>
              <a:rPr lang="es-ES" sz="2000" dirty="0" err="1">
                <a:solidFill>
                  <a:srgbClr val="000000"/>
                </a:solidFill>
                <a:latin typeface="Arial" pitchFamily="34" charset="0"/>
                <a:ea typeface="Calibri"/>
                <a:cs typeface="Arial" pitchFamily="34" charset="0"/>
              </a:rPr>
              <a:t>brasinoesteroides</a:t>
            </a:r>
            <a:r>
              <a:rPr lang="es-ES" sz="2000" dirty="0">
                <a:solidFill>
                  <a:srgbClr val="000000"/>
                </a:solidFill>
                <a:latin typeface="Arial" pitchFamily="34" charset="0"/>
                <a:ea typeface="Calibri"/>
                <a:cs typeface="Arial" pitchFamily="34" charset="0"/>
              </a:rPr>
              <a:t>)</a:t>
            </a:r>
            <a:endParaRPr lang="es-ES" sz="2000" dirty="0">
              <a:latin typeface="Arial" pitchFamily="34" charset="0"/>
              <a:ea typeface="Calibri"/>
              <a:cs typeface="Arial" pitchFamily="34" charset="0"/>
            </a:endParaRPr>
          </a:p>
          <a:p>
            <a:endParaRPr lang="es-ES" dirty="0"/>
          </a:p>
        </p:txBody>
      </p:sp>
      <p:cxnSp>
        <p:nvCxnSpPr>
          <p:cNvPr id="29" name="28 Conector recto de flecha"/>
          <p:cNvCxnSpPr/>
          <p:nvPr/>
        </p:nvCxnSpPr>
        <p:spPr>
          <a:xfrm flipH="1">
            <a:off x="2699792" y="1340768"/>
            <a:ext cx="720080" cy="19802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0" name="29 Rectángulo"/>
          <p:cNvSpPr/>
          <p:nvPr/>
        </p:nvSpPr>
        <p:spPr>
          <a:xfrm>
            <a:off x="6301033" y="2608810"/>
            <a:ext cx="2682044" cy="1862048"/>
          </a:xfrm>
          <a:prstGeom prst="rect">
            <a:avLst/>
          </a:prstGeom>
          <a:ln>
            <a:solidFill>
              <a:srgbClr val="0070C0"/>
            </a:solidFill>
          </a:ln>
        </p:spPr>
        <p:txBody>
          <a:bodyPr wrap="square">
            <a:spAutoFit/>
          </a:bodyPr>
          <a:lstStyle/>
          <a:p>
            <a:pPr>
              <a:lnSpc>
                <a:spcPct val="115000"/>
              </a:lnSpc>
              <a:spcAft>
                <a:spcPts val="0"/>
              </a:spcAft>
            </a:pPr>
            <a:r>
              <a:rPr lang="es-ES" sz="2000" b="1" dirty="0">
                <a:latin typeface="Arial" pitchFamily="34" charset="0"/>
                <a:ea typeface="Calibri"/>
                <a:cs typeface="Arial" pitchFamily="34" charset="0"/>
              </a:rPr>
              <a:t>Polisacáridos matriciales y de reserva</a:t>
            </a:r>
            <a:r>
              <a:rPr lang="es-ES" sz="2000" dirty="0">
                <a:latin typeface="Arial" pitchFamily="34" charset="0"/>
                <a:ea typeface="Calibri"/>
                <a:cs typeface="Arial" pitchFamily="34" charset="0"/>
              </a:rPr>
              <a:t> (</a:t>
            </a:r>
            <a:r>
              <a:rPr lang="es-ES" sz="2000" dirty="0" err="1">
                <a:latin typeface="Arial" pitchFamily="34" charset="0"/>
                <a:ea typeface="Calibri"/>
                <a:cs typeface="Arial" pitchFamily="34" charset="0"/>
              </a:rPr>
              <a:t>alginatos</a:t>
            </a:r>
            <a:r>
              <a:rPr lang="es-ES" sz="2000" dirty="0">
                <a:latin typeface="Arial" pitchFamily="34" charset="0"/>
                <a:ea typeface="Calibri"/>
                <a:cs typeface="Arial" pitchFamily="34" charset="0"/>
              </a:rPr>
              <a:t>, </a:t>
            </a:r>
            <a:r>
              <a:rPr lang="es-ES" sz="2000" dirty="0" err="1">
                <a:latin typeface="Arial" pitchFamily="34" charset="0"/>
                <a:ea typeface="Calibri"/>
                <a:cs typeface="Arial" pitchFamily="34" charset="0"/>
              </a:rPr>
              <a:t>carragenatos</a:t>
            </a:r>
            <a:r>
              <a:rPr lang="es-ES" sz="2000" dirty="0">
                <a:latin typeface="Arial" pitchFamily="34" charset="0"/>
                <a:ea typeface="Calibri"/>
                <a:cs typeface="Arial" pitchFamily="34" charset="0"/>
              </a:rPr>
              <a:t>, </a:t>
            </a:r>
            <a:r>
              <a:rPr lang="es-ES" sz="2000" dirty="0" smtClean="0">
                <a:latin typeface="Arial" pitchFamily="34" charset="0"/>
                <a:ea typeface="Calibri"/>
                <a:cs typeface="Arial" pitchFamily="34" charset="0"/>
              </a:rPr>
              <a:t>agar, etc.)</a:t>
            </a:r>
            <a:endParaRPr lang="es-ES" sz="2000" dirty="0">
              <a:latin typeface="Arial" pitchFamily="34" charset="0"/>
              <a:ea typeface="Calibri"/>
              <a:cs typeface="Arial" pitchFamily="34" charset="0"/>
            </a:endParaRPr>
          </a:p>
        </p:txBody>
      </p:sp>
      <p:sp>
        <p:nvSpPr>
          <p:cNvPr id="1025" name="1024 Rectángulo"/>
          <p:cNvSpPr/>
          <p:nvPr/>
        </p:nvSpPr>
        <p:spPr>
          <a:xfrm>
            <a:off x="6168735" y="1556792"/>
            <a:ext cx="2946640" cy="416204"/>
          </a:xfrm>
          <a:prstGeom prst="rect">
            <a:avLst/>
          </a:prstGeom>
          <a:ln>
            <a:solidFill>
              <a:srgbClr val="0070C0"/>
            </a:solidFill>
          </a:ln>
        </p:spPr>
        <p:txBody>
          <a:bodyPr wrap="none">
            <a:spAutoFit/>
          </a:bodyPr>
          <a:lstStyle/>
          <a:p>
            <a:pPr algn="just">
              <a:lnSpc>
                <a:spcPct val="115000"/>
              </a:lnSpc>
              <a:spcAft>
                <a:spcPts val="0"/>
              </a:spcAft>
            </a:pPr>
            <a:r>
              <a:rPr lang="es-ES" sz="2000" b="1" dirty="0">
                <a:latin typeface="Arial" pitchFamily="34" charset="0"/>
                <a:ea typeface="Times New Roman"/>
                <a:cs typeface="Arial" pitchFamily="34" charset="0"/>
              </a:rPr>
              <a:t>Clorofilas  y carotenos</a:t>
            </a:r>
            <a:endParaRPr lang="es-ES" sz="2000" dirty="0">
              <a:latin typeface="Arial" pitchFamily="34" charset="0"/>
              <a:ea typeface="Calibri"/>
              <a:cs typeface="Arial" pitchFamily="34" charset="0"/>
            </a:endParaRPr>
          </a:p>
        </p:txBody>
      </p:sp>
      <p:cxnSp>
        <p:nvCxnSpPr>
          <p:cNvPr id="1033" name="1032 Conector recto de flecha"/>
          <p:cNvCxnSpPr/>
          <p:nvPr/>
        </p:nvCxnSpPr>
        <p:spPr>
          <a:xfrm>
            <a:off x="5508104" y="1967368"/>
            <a:ext cx="936104" cy="6076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34" name="1033 Rectángulo"/>
          <p:cNvSpPr/>
          <p:nvPr/>
        </p:nvSpPr>
        <p:spPr>
          <a:xfrm>
            <a:off x="4302224" y="2708920"/>
            <a:ext cx="1853952" cy="1323439"/>
          </a:xfrm>
          <a:prstGeom prst="rect">
            <a:avLst/>
          </a:prstGeom>
          <a:ln>
            <a:solidFill>
              <a:srgbClr val="0070C0"/>
            </a:solidFill>
          </a:ln>
        </p:spPr>
        <p:txBody>
          <a:bodyPr wrap="square">
            <a:spAutoFit/>
          </a:bodyPr>
          <a:lstStyle/>
          <a:p>
            <a:pPr algn="ctr"/>
            <a:r>
              <a:rPr lang="es-ES" sz="2000" b="1" dirty="0">
                <a:latin typeface="Arial" pitchFamily="34" charset="0"/>
                <a:ea typeface="Times New Roman"/>
                <a:cs typeface="Arial" pitchFamily="34" charset="0"/>
              </a:rPr>
              <a:t>Minerales</a:t>
            </a:r>
            <a:r>
              <a:rPr lang="es-ES" sz="2000" dirty="0">
                <a:latin typeface="Arial" pitchFamily="34" charset="0"/>
                <a:ea typeface="Times New Roman"/>
                <a:cs typeface="Arial" pitchFamily="34" charset="0"/>
              </a:rPr>
              <a:t> </a:t>
            </a:r>
            <a:r>
              <a:rPr lang="es-ES" sz="2000" dirty="0" smtClean="0">
                <a:latin typeface="Arial" pitchFamily="34" charset="0"/>
                <a:ea typeface="Times New Roman"/>
                <a:cs typeface="Arial" pitchFamily="34" charset="0"/>
              </a:rPr>
              <a:t>(Fe, Ca, Mg, P, K, Cu, Zn etc.)</a:t>
            </a:r>
            <a:endParaRPr lang="es-ES" sz="2000" dirty="0">
              <a:latin typeface="Arial" pitchFamily="34" charset="0"/>
              <a:cs typeface="Arial" pitchFamily="34" charset="0"/>
            </a:endParaRPr>
          </a:p>
        </p:txBody>
      </p:sp>
      <p:cxnSp>
        <p:nvCxnSpPr>
          <p:cNvPr id="1039" name="1038 Conector recto de flecha"/>
          <p:cNvCxnSpPr>
            <a:endCxn id="1034" idx="0"/>
          </p:cNvCxnSpPr>
          <p:nvPr/>
        </p:nvCxnSpPr>
        <p:spPr>
          <a:xfrm>
            <a:off x="5094312" y="2060848"/>
            <a:ext cx="134888" cy="6480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42" name="1041 Rectángulo"/>
          <p:cNvSpPr/>
          <p:nvPr/>
        </p:nvSpPr>
        <p:spPr>
          <a:xfrm>
            <a:off x="755576" y="1484784"/>
            <a:ext cx="1912614" cy="1154162"/>
          </a:xfrm>
          <a:prstGeom prst="rect">
            <a:avLst/>
          </a:prstGeom>
          <a:ln>
            <a:solidFill>
              <a:srgbClr val="0070C0"/>
            </a:solidFill>
          </a:ln>
        </p:spPr>
        <p:txBody>
          <a:bodyPr wrap="square">
            <a:spAutoFit/>
          </a:bodyPr>
          <a:lstStyle/>
          <a:p>
            <a:pPr algn="just">
              <a:lnSpc>
                <a:spcPct val="115000"/>
              </a:lnSpc>
              <a:spcAft>
                <a:spcPts val="0"/>
              </a:spcAft>
            </a:pPr>
            <a:r>
              <a:rPr lang="es-ES" sz="2000" b="1" dirty="0">
                <a:latin typeface="Arial" pitchFamily="34" charset="0"/>
                <a:ea typeface="Calibri"/>
                <a:cs typeface="Arial" pitchFamily="34" charset="0"/>
              </a:rPr>
              <a:t>Vitaminas, aminoácidos y proteínas</a:t>
            </a:r>
            <a:endParaRPr lang="es-ES" sz="2000" dirty="0">
              <a:latin typeface="Arial" pitchFamily="34" charset="0"/>
              <a:ea typeface="Calibri"/>
              <a:cs typeface="Arial" pitchFamily="34" charset="0"/>
            </a:endParaRPr>
          </a:p>
        </p:txBody>
      </p:sp>
      <p:cxnSp>
        <p:nvCxnSpPr>
          <p:cNvPr id="1044" name="1043 Conector recto de flecha"/>
          <p:cNvCxnSpPr/>
          <p:nvPr/>
        </p:nvCxnSpPr>
        <p:spPr>
          <a:xfrm flipH="1">
            <a:off x="2583203" y="1967368"/>
            <a:ext cx="1340725" cy="110159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45" name="1044 Rectángulo"/>
          <p:cNvSpPr/>
          <p:nvPr/>
        </p:nvSpPr>
        <p:spPr>
          <a:xfrm>
            <a:off x="2744925" y="5083150"/>
            <a:ext cx="4851411" cy="1154162"/>
          </a:xfrm>
          <a:prstGeom prst="rect">
            <a:avLst/>
          </a:prstGeom>
          <a:ln>
            <a:solidFill>
              <a:srgbClr val="0070C0"/>
            </a:solidFill>
          </a:ln>
        </p:spPr>
        <p:txBody>
          <a:bodyPr wrap="square">
            <a:spAutoFit/>
          </a:bodyPr>
          <a:lstStyle/>
          <a:p>
            <a:pPr algn="just">
              <a:lnSpc>
                <a:spcPct val="115000"/>
              </a:lnSpc>
              <a:spcAft>
                <a:spcPts val="0"/>
              </a:spcAft>
            </a:pPr>
            <a:r>
              <a:rPr lang="es-ES" sz="2000" b="1" dirty="0">
                <a:latin typeface="Arial" pitchFamily="34" charset="0"/>
                <a:ea typeface="Calibri"/>
                <a:cs typeface="Arial" pitchFamily="34" charset="0"/>
              </a:rPr>
              <a:t>Ácidos </a:t>
            </a:r>
            <a:r>
              <a:rPr lang="es-ES" sz="2000" b="1" dirty="0" err="1">
                <a:latin typeface="Arial" pitchFamily="34" charset="0"/>
                <a:ea typeface="Calibri"/>
                <a:cs typeface="Arial" pitchFamily="34" charset="0"/>
              </a:rPr>
              <a:t>algínicos</a:t>
            </a:r>
            <a:r>
              <a:rPr lang="es-ES" sz="2000" b="1" dirty="0">
                <a:latin typeface="Arial" pitchFamily="34" charset="0"/>
                <a:ea typeface="Calibri"/>
                <a:cs typeface="Arial" pitchFamily="34" charset="0"/>
              </a:rPr>
              <a:t>, </a:t>
            </a:r>
            <a:r>
              <a:rPr lang="es-ES" sz="2000" b="1" dirty="0" err="1">
                <a:latin typeface="Arial" pitchFamily="34" charset="0"/>
                <a:ea typeface="Calibri"/>
                <a:cs typeface="Arial" pitchFamily="34" charset="0"/>
              </a:rPr>
              <a:t>fúlvicos</a:t>
            </a:r>
            <a:r>
              <a:rPr lang="es-ES" sz="2000" b="1" dirty="0">
                <a:latin typeface="Arial" pitchFamily="34" charset="0"/>
                <a:ea typeface="Calibri"/>
                <a:cs typeface="Arial" pitchFamily="34" charset="0"/>
              </a:rPr>
              <a:t> y otros ácidos orgánicos </a:t>
            </a:r>
            <a:r>
              <a:rPr lang="es-ES" sz="2000" dirty="0">
                <a:latin typeface="Arial" pitchFamily="34" charset="0"/>
                <a:ea typeface="Calibri"/>
                <a:cs typeface="Arial" pitchFamily="34" charset="0"/>
              </a:rPr>
              <a:t>(palmítico, butírico, oleico, </a:t>
            </a:r>
            <a:r>
              <a:rPr lang="es-ES" sz="2000" dirty="0" err="1" smtClean="0">
                <a:latin typeface="Arial" pitchFamily="34" charset="0"/>
                <a:ea typeface="Calibri"/>
                <a:cs typeface="Arial" pitchFamily="34" charset="0"/>
              </a:rPr>
              <a:t>linoleico</a:t>
            </a:r>
            <a:r>
              <a:rPr lang="es-ES" sz="2000" dirty="0" smtClean="0">
                <a:latin typeface="Arial" pitchFamily="34" charset="0"/>
                <a:ea typeface="Calibri"/>
                <a:cs typeface="Arial" pitchFamily="34" charset="0"/>
              </a:rPr>
              <a:t>, etc.)</a:t>
            </a:r>
            <a:endParaRPr lang="es-ES" sz="2000" dirty="0">
              <a:latin typeface="Arial" pitchFamily="34" charset="0"/>
              <a:ea typeface="Calibri"/>
              <a:cs typeface="Arial" pitchFamily="34" charset="0"/>
            </a:endParaRPr>
          </a:p>
        </p:txBody>
      </p:sp>
      <p:cxnSp>
        <p:nvCxnSpPr>
          <p:cNvPr id="1047" name="1046 Conector recto de flecha"/>
          <p:cNvCxnSpPr/>
          <p:nvPr/>
        </p:nvCxnSpPr>
        <p:spPr>
          <a:xfrm flipH="1">
            <a:off x="3491880" y="2060848"/>
            <a:ext cx="864096" cy="29523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69" name="1068 Conector recto de flecha"/>
          <p:cNvCxnSpPr/>
          <p:nvPr/>
        </p:nvCxnSpPr>
        <p:spPr>
          <a:xfrm>
            <a:off x="5787309" y="1313765"/>
            <a:ext cx="513724" cy="17101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1547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4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4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4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3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3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3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6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2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0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3" grpId="0" animBg="1"/>
      <p:bldP spid="30" grpId="0" animBg="1"/>
      <p:bldP spid="1025" grpId="0" animBg="1"/>
      <p:bldP spid="1034" grpId="0" animBg="1"/>
      <p:bldP spid="1042" grpId="0" animBg="1"/>
      <p:bldP spid="104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p:cNvPicPr/>
          <p:nvPr/>
        </p:nvPicPr>
        <p:blipFill rotWithShape="1">
          <a:blip r:embed="rId2"/>
          <a:srcRect l="28400" t="28209" r="29600" b="33151"/>
          <a:stretch/>
        </p:blipFill>
        <p:spPr bwMode="auto">
          <a:xfrm>
            <a:off x="0" y="1430779"/>
            <a:ext cx="9144000" cy="5427221"/>
          </a:xfrm>
          <a:prstGeom prst="rect">
            <a:avLst/>
          </a:prstGeom>
          <a:ln>
            <a:noFill/>
          </a:ln>
          <a:extLst>
            <a:ext uri="{53640926-AAD7-44D8-BBD7-CCE9431645EC}">
              <a14:shadowObscured xmlns:a14="http://schemas.microsoft.com/office/drawing/2010/main"/>
            </a:ext>
          </a:extLst>
        </p:spPr>
      </p:pic>
      <p:sp>
        <p:nvSpPr>
          <p:cNvPr id="5" name="4 CuadroTexto"/>
          <p:cNvSpPr txBox="1"/>
          <p:nvPr/>
        </p:nvSpPr>
        <p:spPr>
          <a:xfrm>
            <a:off x="323528" y="476672"/>
            <a:ext cx="8784976" cy="954107"/>
          </a:xfrm>
          <a:prstGeom prst="rect">
            <a:avLst/>
          </a:prstGeom>
          <a:noFill/>
        </p:spPr>
        <p:txBody>
          <a:bodyPr wrap="square" rtlCol="0">
            <a:spAutoFit/>
          </a:bodyPr>
          <a:lstStyle/>
          <a:p>
            <a:r>
              <a:rPr lang="x-none" sz="2800" dirty="0" smtClean="0">
                <a:latin typeface="Arial Black" pitchFamily="34" charset="0"/>
                <a:cs typeface="Arial" pitchFamily="34" charset="0"/>
              </a:rPr>
              <a:t>Métodos de obtención de los extractos de algas</a:t>
            </a:r>
            <a:endParaRPr lang="es-ES" sz="2800" dirty="0">
              <a:latin typeface="Arial Black" pitchFamily="34" charset="0"/>
              <a:cs typeface="Arial" pitchFamily="34" charset="0"/>
            </a:endParaRPr>
          </a:p>
        </p:txBody>
      </p:sp>
    </p:spTree>
    <p:extLst>
      <p:ext uri="{BB962C8B-B14F-4D97-AF65-F5344CB8AC3E}">
        <p14:creationId xmlns:p14="http://schemas.microsoft.com/office/powerpoint/2010/main" val="10759674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179512" y="1293723"/>
            <a:ext cx="8712968" cy="5447645"/>
          </a:xfrm>
          <a:prstGeom prst="rect">
            <a:avLst/>
          </a:prstGeom>
        </p:spPr>
        <p:txBody>
          <a:bodyPr wrap="square">
            <a:spAutoFit/>
          </a:bodyPr>
          <a:lstStyle/>
          <a:p>
            <a:pPr marL="342900" lvl="0" indent="-342900" algn="just">
              <a:lnSpc>
                <a:spcPct val="150000"/>
              </a:lnSpc>
              <a:buFont typeface="Wingdings" pitchFamily="2" charset="2"/>
              <a:buChar char="v"/>
            </a:pPr>
            <a:r>
              <a:rPr lang="es-ES" sz="2000" b="1" dirty="0">
                <a:latin typeface="Arial" pitchFamily="34" charset="0"/>
                <a:cs typeface="Arial" pitchFamily="34" charset="0"/>
              </a:rPr>
              <a:t>Extractos fluidos o </a:t>
            </a:r>
            <a:r>
              <a:rPr lang="es-ES" sz="2000" b="1" dirty="0" smtClean="0">
                <a:latin typeface="Arial" pitchFamily="34" charset="0"/>
                <a:cs typeface="Arial" pitchFamily="34" charset="0"/>
              </a:rPr>
              <a:t>líquidos: </a:t>
            </a:r>
            <a:r>
              <a:rPr lang="es-ES" sz="2000" dirty="0" smtClean="0">
                <a:latin typeface="Arial" pitchFamily="34" charset="0"/>
                <a:cs typeface="Arial" pitchFamily="34" charset="0"/>
              </a:rPr>
              <a:t>son preparaciones </a:t>
            </a:r>
            <a:r>
              <a:rPr lang="es-ES" sz="2000" dirty="0">
                <a:latin typeface="Arial" pitchFamily="34" charset="0"/>
                <a:cs typeface="Arial" pitchFamily="34" charset="0"/>
              </a:rPr>
              <a:t>de algas que contienen alcohol como disolvente o como </a:t>
            </a:r>
            <a:r>
              <a:rPr lang="es-ES" sz="2000" dirty="0" err="1">
                <a:latin typeface="Arial" pitchFamily="34" charset="0"/>
                <a:cs typeface="Arial" pitchFamily="34" charset="0"/>
              </a:rPr>
              <a:t>preservante</a:t>
            </a:r>
            <a:r>
              <a:rPr lang="es-ES" sz="2000" dirty="0">
                <a:latin typeface="Arial" pitchFamily="34" charset="0"/>
                <a:cs typeface="Arial" pitchFamily="34" charset="0"/>
              </a:rPr>
              <a:t> o </a:t>
            </a:r>
            <a:r>
              <a:rPr lang="es-ES" sz="2000" dirty="0" smtClean="0">
                <a:latin typeface="Arial" pitchFamily="34" charset="0"/>
                <a:cs typeface="Arial" pitchFamily="34" charset="0"/>
              </a:rPr>
              <a:t>ambos.</a:t>
            </a:r>
          </a:p>
          <a:p>
            <a:pPr marL="342900" lvl="0" indent="-342900" algn="just">
              <a:lnSpc>
                <a:spcPct val="150000"/>
              </a:lnSpc>
              <a:buFont typeface="Wingdings" pitchFamily="2" charset="2"/>
              <a:buChar char="v"/>
            </a:pPr>
            <a:r>
              <a:rPr lang="es-ES" sz="2000" b="1" dirty="0" smtClean="0">
                <a:latin typeface="Arial" pitchFamily="34" charset="0"/>
                <a:cs typeface="Arial" pitchFamily="34" charset="0"/>
              </a:rPr>
              <a:t>Extractos secos: </a:t>
            </a:r>
            <a:r>
              <a:rPr lang="es-ES" sz="2000" dirty="0" smtClean="0">
                <a:latin typeface="Arial" pitchFamily="34" charset="0"/>
                <a:cs typeface="Arial" pitchFamily="34" charset="0"/>
              </a:rPr>
              <a:t>se </a:t>
            </a:r>
            <a:r>
              <a:rPr lang="es-ES" sz="2000" dirty="0">
                <a:latin typeface="Arial" pitchFamily="34" charset="0"/>
                <a:cs typeface="Arial" pitchFamily="34" charset="0"/>
              </a:rPr>
              <a:t>obtienen evaporando todo el solvente, hasta que tienen una consistencia en polvo. S</a:t>
            </a:r>
            <a:r>
              <a:rPr lang="es-ES" sz="2000" dirty="0" smtClean="0">
                <a:latin typeface="Arial" pitchFamily="34" charset="0"/>
                <a:cs typeface="Arial" pitchFamily="34" charset="0"/>
              </a:rPr>
              <a:t>e </a:t>
            </a:r>
            <a:r>
              <a:rPr lang="es-ES" sz="2000" dirty="0">
                <a:latin typeface="Arial" pitchFamily="34" charset="0"/>
                <a:cs typeface="Arial" pitchFamily="34" charset="0"/>
              </a:rPr>
              <a:t>les puede utilizar para preparar tinturas de extractos </a:t>
            </a:r>
            <a:r>
              <a:rPr lang="es-ES" sz="2000" dirty="0" smtClean="0">
                <a:latin typeface="Arial" pitchFamily="34" charset="0"/>
                <a:cs typeface="Arial" pitchFamily="34" charset="0"/>
              </a:rPr>
              <a:t>fluidos.</a:t>
            </a:r>
          </a:p>
          <a:p>
            <a:pPr marL="342900" lvl="0" indent="-342900" algn="just">
              <a:lnSpc>
                <a:spcPct val="150000"/>
              </a:lnSpc>
              <a:buFont typeface="Wingdings" pitchFamily="2" charset="2"/>
              <a:buChar char="v"/>
            </a:pPr>
            <a:r>
              <a:rPr lang="es-ES" sz="2000" b="1" dirty="0" smtClean="0">
                <a:latin typeface="Arial" pitchFamily="34" charset="0"/>
                <a:cs typeface="Arial" pitchFamily="34" charset="0"/>
              </a:rPr>
              <a:t>Extractos </a:t>
            </a:r>
            <a:r>
              <a:rPr lang="es-ES" sz="2000" b="1" dirty="0">
                <a:latin typeface="Arial" pitchFamily="34" charset="0"/>
                <a:cs typeface="Arial" pitchFamily="34" charset="0"/>
              </a:rPr>
              <a:t>semisólidos o </a:t>
            </a:r>
            <a:r>
              <a:rPr lang="es-ES" sz="2000" b="1" dirty="0" smtClean="0">
                <a:latin typeface="Arial" pitchFamily="34" charset="0"/>
                <a:cs typeface="Arial" pitchFamily="34" charset="0"/>
              </a:rPr>
              <a:t>blandos: </a:t>
            </a:r>
            <a:r>
              <a:rPr lang="es-ES" sz="2000" dirty="0" smtClean="0">
                <a:latin typeface="Arial" pitchFamily="34" charset="0"/>
                <a:cs typeface="Arial" pitchFamily="34" charset="0"/>
              </a:rPr>
              <a:t>tienen </a:t>
            </a:r>
            <a:r>
              <a:rPr lang="es-ES" sz="2000" dirty="0">
                <a:latin typeface="Arial" pitchFamily="34" charset="0"/>
                <a:cs typeface="Arial" pitchFamily="34" charset="0"/>
              </a:rPr>
              <a:t>una riqueza superior a la del alga de partida, se obtienen evaporando el disolvente hasta obtener un producto de textura </a:t>
            </a:r>
            <a:r>
              <a:rPr lang="es-ES" sz="2000" dirty="0" smtClean="0">
                <a:latin typeface="Arial" pitchFamily="34" charset="0"/>
                <a:cs typeface="Arial" pitchFamily="34" charset="0"/>
              </a:rPr>
              <a:t>semisólida.</a:t>
            </a:r>
          </a:p>
          <a:p>
            <a:pPr marL="342900" lvl="0" indent="-342900" algn="just">
              <a:lnSpc>
                <a:spcPct val="150000"/>
              </a:lnSpc>
              <a:buFont typeface="Wingdings" pitchFamily="2" charset="2"/>
              <a:buChar char="v"/>
            </a:pPr>
            <a:r>
              <a:rPr lang="es-ES" sz="2000" b="1" dirty="0" err="1" smtClean="0">
                <a:latin typeface="Arial" pitchFamily="34" charset="0"/>
                <a:cs typeface="Arial" pitchFamily="34" charset="0"/>
              </a:rPr>
              <a:t>Crioextractos</a:t>
            </a:r>
            <a:r>
              <a:rPr lang="es-ES" sz="2000" b="1" dirty="0" smtClean="0">
                <a:latin typeface="Arial" pitchFamily="34" charset="0"/>
                <a:cs typeface="Arial" pitchFamily="34" charset="0"/>
              </a:rPr>
              <a:t>: </a:t>
            </a:r>
            <a:r>
              <a:rPr lang="es-ES" sz="2000" dirty="0" smtClean="0">
                <a:latin typeface="Arial" pitchFamily="34" charset="0"/>
                <a:cs typeface="Arial" pitchFamily="34" charset="0"/>
              </a:rPr>
              <a:t>se obtienen </a:t>
            </a:r>
            <a:r>
              <a:rPr lang="es-ES" sz="2000" dirty="0">
                <a:latin typeface="Arial" pitchFamily="34" charset="0"/>
                <a:cs typeface="Arial" pitchFamily="34" charset="0"/>
              </a:rPr>
              <a:t>por maceración del alga correctamente desecada, sometida a condiciones de congelación (-196 °C), mediante inyección de nitrógeno </a:t>
            </a:r>
            <a:r>
              <a:rPr lang="es-ES" sz="2000" dirty="0" smtClean="0">
                <a:latin typeface="Arial" pitchFamily="34" charset="0"/>
                <a:cs typeface="Arial" pitchFamily="34" charset="0"/>
              </a:rPr>
              <a:t>líquido.</a:t>
            </a:r>
            <a:endParaRPr lang="es-ES" sz="2000" dirty="0">
              <a:latin typeface="Arial" pitchFamily="34" charset="0"/>
              <a:cs typeface="Arial" pitchFamily="34" charset="0"/>
            </a:endParaRPr>
          </a:p>
          <a:p>
            <a:r>
              <a:rPr lang="es-ES" dirty="0"/>
              <a:t> </a:t>
            </a:r>
          </a:p>
        </p:txBody>
      </p:sp>
      <p:sp>
        <p:nvSpPr>
          <p:cNvPr id="5" name="4 CuadroTexto"/>
          <p:cNvSpPr txBox="1"/>
          <p:nvPr/>
        </p:nvSpPr>
        <p:spPr>
          <a:xfrm>
            <a:off x="179512" y="539969"/>
            <a:ext cx="9649072" cy="584775"/>
          </a:xfrm>
          <a:prstGeom prst="rect">
            <a:avLst/>
          </a:prstGeom>
          <a:noFill/>
        </p:spPr>
        <p:txBody>
          <a:bodyPr wrap="square" rtlCol="0">
            <a:spAutoFit/>
          </a:bodyPr>
          <a:lstStyle/>
          <a:p>
            <a:r>
              <a:rPr lang="x-none" sz="3200" dirty="0" smtClean="0">
                <a:latin typeface="Arial Black" pitchFamily="34" charset="0"/>
              </a:rPr>
              <a:t>Clasificación de los extractos de algas</a:t>
            </a:r>
            <a:endParaRPr lang="es-ES" sz="3200" dirty="0">
              <a:latin typeface="Arial Black" pitchFamily="34" charset="0"/>
            </a:endParaRPr>
          </a:p>
        </p:txBody>
      </p:sp>
    </p:spTree>
    <p:extLst>
      <p:ext uri="{BB962C8B-B14F-4D97-AF65-F5344CB8AC3E}">
        <p14:creationId xmlns:p14="http://schemas.microsoft.com/office/powerpoint/2010/main" val="40547797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339419" y="548680"/>
            <a:ext cx="8496944" cy="954107"/>
          </a:xfrm>
          <a:prstGeom prst="rect">
            <a:avLst/>
          </a:prstGeom>
        </p:spPr>
        <p:txBody>
          <a:bodyPr wrap="square">
            <a:spAutoFit/>
          </a:bodyPr>
          <a:lstStyle/>
          <a:p>
            <a:pPr algn="ctr"/>
            <a:r>
              <a:rPr lang="es-ES" sz="2800" b="1" dirty="0">
                <a:latin typeface="Arial Black" pitchFamily="34" charset="0"/>
              </a:rPr>
              <a:t>Parámetros que influyen en la obtención de extractos de algas</a:t>
            </a:r>
            <a:endParaRPr lang="es-ES" sz="2800" dirty="0">
              <a:latin typeface="Arial Black" pitchFamily="34" charset="0"/>
            </a:endParaRPr>
          </a:p>
        </p:txBody>
      </p:sp>
      <p:sp>
        <p:nvSpPr>
          <p:cNvPr id="7" name="6 Rectángulo"/>
          <p:cNvSpPr/>
          <p:nvPr/>
        </p:nvSpPr>
        <p:spPr>
          <a:xfrm>
            <a:off x="339419" y="2420888"/>
            <a:ext cx="1784309" cy="1015663"/>
          </a:xfrm>
          <a:prstGeom prst="rect">
            <a:avLst/>
          </a:prstGeom>
        </p:spPr>
        <p:txBody>
          <a:bodyPr wrap="square">
            <a:spAutoFit/>
          </a:bodyPr>
          <a:lstStyle/>
          <a:p>
            <a:r>
              <a:rPr lang="es-ES" sz="2000" dirty="0">
                <a:latin typeface="Arial" pitchFamily="34" charset="0"/>
                <a:cs typeface="Arial" pitchFamily="34" charset="0"/>
              </a:rPr>
              <a:t>Naturaleza química de la materia </a:t>
            </a:r>
            <a:r>
              <a:rPr lang="es-ES" sz="2000" dirty="0" err="1">
                <a:latin typeface="Arial" pitchFamily="34" charset="0"/>
                <a:cs typeface="Arial" pitchFamily="34" charset="0"/>
              </a:rPr>
              <a:t>algal</a:t>
            </a:r>
            <a:endParaRPr lang="es-ES" sz="2000" dirty="0">
              <a:latin typeface="Arial" pitchFamily="34" charset="0"/>
              <a:cs typeface="Arial" pitchFamily="34" charset="0"/>
            </a:endParaRPr>
          </a:p>
        </p:txBody>
      </p:sp>
      <p:sp>
        <p:nvSpPr>
          <p:cNvPr id="8" name="7 Rectángulo"/>
          <p:cNvSpPr/>
          <p:nvPr/>
        </p:nvSpPr>
        <p:spPr>
          <a:xfrm>
            <a:off x="2267744" y="4653136"/>
            <a:ext cx="1183337" cy="400110"/>
          </a:xfrm>
          <a:prstGeom prst="rect">
            <a:avLst/>
          </a:prstGeom>
        </p:spPr>
        <p:txBody>
          <a:bodyPr wrap="none">
            <a:spAutoFit/>
          </a:bodyPr>
          <a:lstStyle/>
          <a:p>
            <a:r>
              <a:rPr lang="es-ES" sz="2000" dirty="0" smtClean="0">
                <a:latin typeface="Arial" pitchFamily="34" charset="0"/>
                <a:cs typeface="Arial" pitchFamily="34" charset="0"/>
              </a:rPr>
              <a:t>Solvente</a:t>
            </a:r>
            <a:endParaRPr lang="es-ES" sz="2000" dirty="0">
              <a:latin typeface="Arial" pitchFamily="34" charset="0"/>
              <a:cs typeface="Arial" pitchFamily="34" charset="0"/>
            </a:endParaRPr>
          </a:p>
        </p:txBody>
      </p:sp>
      <p:sp>
        <p:nvSpPr>
          <p:cNvPr id="9" name="8 Rectángulo"/>
          <p:cNvSpPr/>
          <p:nvPr/>
        </p:nvSpPr>
        <p:spPr>
          <a:xfrm>
            <a:off x="3451081" y="5445224"/>
            <a:ext cx="1623008" cy="400110"/>
          </a:xfrm>
          <a:prstGeom prst="rect">
            <a:avLst/>
          </a:prstGeom>
        </p:spPr>
        <p:txBody>
          <a:bodyPr wrap="none">
            <a:spAutoFit/>
          </a:bodyPr>
          <a:lstStyle/>
          <a:p>
            <a:r>
              <a:rPr lang="es-ES" sz="2000" dirty="0">
                <a:latin typeface="Arial" pitchFamily="34" charset="0"/>
                <a:cs typeface="Arial" pitchFamily="34" charset="0"/>
              </a:rPr>
              <a:t>Temperatura</a:t>
            </a:r>
          </a:p>
        </p:txBody>
      </p:sp>
      <p:sp>
        <p:nvSpPr>
          <p:cNvPr id="10" name="9 Rectángulo"/>
          <p:cNvSpPr/>
          <p:nvPr/>
        </p:nvSpPr>
        <p:spPr>
          <a:xfrm>
            <a:off x="6561260" y="3429000"/>
            <a:ext cx="1971180" cy="707886"/>
          </a:xfrm>
          <a:prstGeom prst="rect">
            <a:avLst/>
          </a:prstGeom>
        </p:spPr>
        <p:txBody>
          <a:bodyPr wrap="square">
            <a:spAutoFit/>
          </a:bodyPr>
          <a:lstStyle/>
          <a:p>
            <a:r>
              <a:rPr lang="es-ES" sz="2000" dirty="0" smtClean="0">
                <a:latin typeface="Arial" pitchFamily="34" charset="0"/>
                <a:cs typeface="Arial" pitchFamily="34" charset="0"/>
              </a:rPr>
              <a:t>  Relación </a:t>
            </a:r>
            <a:r>
              <a:rPr lang="es-ES" sz="2000" dirty="0">
                <a:latin typeface="Arial" pitchFamily="34" charset="0"/>
                <a:cs typeface="Arial" pitchFamily="34" charset="0"/>
              </a:rPr>
              <a:t>sólido-líquido</a:t>
            </a:r>
          </a:p>
        </p:txBody>
      </p:sp>
      <p:sp>
        <p:nvSpPr>
          <p:cNvPr id="11" name="10 Rectángulo"/>
          <p:cNvSpPr/>
          <p:nvPr/>
        </p:nvSpPr>
        <p:spPr>
          <a:xfrm>
            <a:off x="7308304" y="2527892"/>
            <a:ext cx="1584176" cy="707886"/>
          </a:xfrm>
          <a:prstGeom prst="rect">
            <a:avLst/>
          </a:prstGeom>
        </p:spPr>
        <p:txBody>
          <a:bodyPr wrap="square">
            <a:spAutoFit/>
          </a:bodyPr>
          <a:lstStyle/>
          <a:p>
            <a:r>
              <a:rPr lang="es-ES" sz="2000" dirty="0" smtClean="0">
                <a:latin typeface="Arial" pitchFamily="34" charset="0"/>
                <a:cs typeface="Arial" pitchFamily="34" charset="0"/>
              </a:rPr>
              <a:t>Tamaño de partícula</a:t>
            </a:r>
            <a:endParaRPr lang="es-ES" sz="2000" dirty="0">
              <a:latin typeface="Arial" pitchFamily="34" charset="0"/>
              <a:cs typeface="Arial" pitchFamily="34" charset="0"/>
            </a:endParaRPr>
          </a:p>
        </p:txBody>
      </p:sp>
      <p:sp>
        <p:nvSpPr>
          <p:cNvPr id="12" name="11 Rectángulo"/>
          <p:cNvSpPr/>
          <p:nvPr/>
        </p:nvSpPr>
        <p:spPr>
          <a:xfrm>
            <a:off x="1166578" y="3717032"/>
            <a:ext cx="1419923" cy="707886"/>
          </a:xfrm>
          <a:prstGeom prst="rect">
            <a:avLst/>
          </a:prstGeom>
        </p:spPr>
        <p:txBody>
          <a:bodyPr wrap="square">
            <a:spAutoFit/>
          </a:bodyPr>
          <a:lstStyle/>
          <a:p>
            <a:r>
              <a:rPr lang="es-ES" sz="2000" dirty="0">
                <a:latin typeface="Arial" pitchFamily="34" charset="0"/>
                <a:cs typeface="Arial" pitchFamily="34" charset="0"/>
              </a:rPr>
              <a:t>Viscosidad del </a:t>
            </a:r>
            <a:r>
              <a:rPr lang="es-ES" sz="2000" dirty="0" smtClean="0">
                <a:latin typeface="Arial" pitchFamily="34" charset="0"/>
                <a:cs typeface="Arial" pitchFamily="34" charset="0"/>
              </a:rPr>
              <a:t>medio </a:t>
            </a:r>
            <a:endParaRPr lang="es-ES" sz="2000" dirty="0">
              <a:latin typeface="Arial" pitchFamily="34" charset="0"/>
              <a:cs typeface="Arial" pitchFamily="34" charset="0"/>
            </a:endParaRPr>
          </a:p>
        </p:txBody>
      </p:sp>
      <p:sp>
        <p:nvSpPr>
          <p:cNvPr id="13" name="12 Rectángulo"/>
          <p:cNvSpPr/>
          <p:nvPr/>
        </p:nvSpPr>
        <p:spPr>
          <a:xfrm>
            <a:off x="5580112" y="4627294"/>
            <a:ext cx="2088232" cy="1323439"/>
          </a:xfrm>
          <a:prstGeom prst="rect">
            <a:avLst/>
          </a:prstGeom>
        </p:spPr>
        <p:txBody>
          <a:bodyPr wrap="square">
            <a:spAutoFit/>
          </a:bodyPr>
          <a:lstStyle/>
          <a:p>
            <a:r>
              <a:rPr lang="es-ES" sz="2000" dirty="0">
                <a:latin typeface="Arial" pitchFamily="34" charset="0"/>
                <a:cs typeface="Arial" pitchFamily="34" charset="0"/>
              </a:rPr>
              <a:t>Velocidad de agitación y tiempo de extracción</a:t>
            </a:r>
          </a:p>
        </p:txBody>
      </p:sp>
      <p:cxnSp>
        <p:nvCxnSpPr>
          <p:cNvPr id="15" name="14 Conector recto de flecha"/>
          <p:cNvCxnSpPr/>
          <p:nvPr/>
        </p:nvCxnSpPr>
        <p:spPr>
          <a:xfrm>
            <a:off x="5796136" y="1625898"/>
            <a:ext cx="1512168" cy="101101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16 Conector recto de flecha"/>
          <p:cNvCxnSpPr/>
          <p:nvPr/>
        </p:nvCxnSpPr>
        <p:spPr>
          <a:xfrm>
            <a:off x="5292080" y="1700808"/>
            <a:ext cx="1368152" cy="18722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18 Conector recto de flecha"/>
          <p:cNvCxnSpPr/>
          <p:nvPr/>
        </p:nvCxnSpPr>
        <p:spPr>
          <a:xfrm>
            <a:off x="4716016" y="1700808"/>
            <a:ext cx="1368152" cy="292648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20 Conector recto de flecha"/>
          <p:cNvCxnSpPr/>
          <p:nvPr/>
        </p:nvCxnSpPr>
        <p:spPr>
          <a:xfrm>
            <a:off x="4262585" y="1700808"/>
            <a:ext cx="93391" cy="358820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22 Conector recto de flecha"/>
          <p:cNvCxnSpPr/>
          <p:nvPr/>
        </p:nvCxnSpPr>
        <p:spPr>
          <a:xfrm flipH="1">
            <a:off x="2915816" y="1700808"/>
            <a:ext cx="792088" cy="28083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24 Conector recto de flecha"/>
          <p:cNvCxnSpPr/>
          <p:nvPr/>
        </p:nvCxnSpPr>
        <p:spPr>
          <a:xfrm flipH="1">
            <a:off x="2091830" y="1700808"/>
            <a:ext cx="968002" cy="208213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26 Conector recto de flecha"/>
          <p:cNvCxnSpPr/>
          <p:nvPr/>
        </p:nvCxnSpPr>
        <p:spPr>
          <a:xfrm flipH="1">
            <a:off x="1619672" y="1700808"/>
            <a:ext cx="864096" cy="7200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16177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115616" y="548680"/>
            <a:ext cx="5544616" cy="523220"/>
          </a:xfrm>
          <a:prstGeom prst="rect">
            <a:avLst/>
          </a:prstGeom>
          <a:noFill/>
        </p:spPr>
        <p:txBody>
          <a:bodyPr wrap="square" rtlCol="0">
            <a:spAutoFit/>
          </a:bodyPr>
          <a:lstStyle/>
          <a:p>
            <a:r>
              <a:rPr lang="x-none" sz="2800" dirty="0" smtClean="0">
                <a:latin typeface="Arial Black" pitchFamily="34" charset="0"/>
              </a:rPr>
              <a:t>Actividad biológica</a:t>
            </a:r>
            <a:endParaRPr lang="es-ES" sz="2800" dirty="0">
              <a:latin typeface="Arial Black" pitchFamily="34" charset="0"/>
            </a:endParaRPr>
          </a:p>
        </p:txBody>
      </p:sp>
      <p:sp>
        <p:nvSpPr>
          <p:cNvPr id="5" name="4 Rectángulo"/>
          <p:cNvSpPr/>
          <p:nvPr/>
        </p:nvSpPr>
        <p:spPr>
          <a:xfrm>
            <a:off x="395536" y="1412776"/>
            <a:ext cx="8352928" cy="1631216"/>
          </a:xfrm>
          <a:prstGeom prst="rect">
            <a:avLst/>
          </a:prstGeom>
        </p:spPr>
        <p:txBody>
          <a:bodyPr wrap="square">
            <a:spAutoFit/>
          </a:bodyPr>
          <a:lstStyle/>
          <a:p>
            <a:pPr algn="just"/>
            <a:r>
              <a:rPr lang="es-ES" sz="2000" dirty="0">
                <a:latin typeface="Arial" pitchFamily="34" charset="0"/>
                <a:cs typeface="Arial" pitchFamily="34" charset="0"/>
              </a:rPr>
              <a:t>El efecto </a:t>
            </a:r>
            <a:r>
              <a:rPr lang="es-ES" sz="2000" dirty="0" err="1">
                <a:latin typeface="Arial" pitchFamily="34" charset="0"/>
                <a:cs typeface="Arial" pitchFamily="34" charset="0"/>
              </a:rPr>
              <a:t>bioestimulante</a:t>
            </a:r>
            <a:r>
              <a:rPr lang="es-ES" sz="2000" dirty="0">
                <a:latin typeface="Arial" pitchFamily="34" charset="0"/>
                <a:cs typeface="Arial" pitchFamily="34" charset="0"/>
              </a:rPr>
              <a:t> de los extractos de algas se debe a la acción combinada de todos los componentes presentes en estas formulaciones. Entre ellos, los reguladores del crecimiento de las plantas son uno de los grupos con mayor actividad biológica, por lo que muchos efectos que estos provocan son </a:t>
            </a:r>
            <a:r>
              <a:rPr lang="es-ES" sz="2000" dirty="0" smtClean="0">
                <a:latin typeface="Arial" pitchFamily="34" charset="0"/>
                <a:cs typeface="Arial" pitchFamily="34" charset="0"/>
              </a:rPr>
              <a:t>hormonales. </a:t>
            </a:r>
            <a:endParaRPr lang="es-ES" sz="2000" dirty="0">
              <a:latin typeface="Arial" pitchFamily="34" charset="0"/>
              <a:cs typeface="Arial" pitchFamily="34" charset="0"/>
            </a:endParaRPr>
          </a:p>
        </p:txBody>
      </p:sp>
      <p:sp>
        <p:nvSpPr>
          <p:cNvPr id="6" name="5 CuadroTexto"/>
          <p:cNvSpPr txBox="1"/>
          <p:nvPr/>
        </p:nvSpPr>
        <p:spPr>
          <a:xfrm>
            <a:off x="899592" y="3212976"/>
            <a:ext cx="7632848" cy="1631216"/>
          </a:xfrm>
          <a:prstGeom prst="rect">
            <a:avLst/>
          </a:prstGeom>
          <a:noFill/>
        </p:spPr>
        <p:txBody>
          <a:bodyPr wrap="square" rtlCol="0">
            <a:spAutoFit/>
          </a:bodyPr>
          <a:lstStyle/>
          <a:p>
            <a:pPr marL="285750" indent="-285750" algn="just">
              <a:buFont typeface="Wingdings" pitchFamily="2" charset="2"/>
              <a:buChar char="Ø"/>
            </a:pPr>
            <a:r>
              <a:rPr lang="x-none" sz="2000" dirty="0" smtClean="0">
                <a:latin typeface="Arial" pitchFamily="34" charset="0"/>
                <a:cs typeface="Arial" pitchFamily="34" charset="0"/>
              </a:rPr>
              <a:t>Evaluación de la actividad biológica de diferentes extractos de Spirulina utilizando un ensayo de germinación de semillas de tomate.</a:t>
            </a:r>
          </a:p>
          <a:p>
            <a:pPr algn="just"/>
            <a:endParaRPr lang="x-none" sz="2000" dirty="0" smtClean="0">
              <a:latin typeface="Arial" pitchFamily="34" charset="0"/>
              <a:cs typeface="Arial" pitchFamily="34" charset="0"/>
            </a:endParaRPr>
          </a:p>
          <a:p>
            <a:pPr algn="just"/>
            <a:r>
              <a:rPr lang="x-none" sz="2000" b="1" dirty="0" smtClean="0">
                <a:latin typeface="Arial" pitchFamily="34" charset="0"/>
                <a:cs typeface="Arial" pitchFamily="34" charset="0"/>
              </a:rPr>
              <a:t>Cultivar Amalia</a:t>
            </a:r>
            <a:endParaRPr lang="es-ES" sz="2000" b="1" dirty="0">
              <a:latin typeface="Arial" pitchFamily="34" charset="0"/>
              <a:cs typeface="Arial" pitchFamily="34" charset="0"/>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4774" t="53286" r="35345" b="27197"/>
          <a:stretch/>
        </p:blipFill>
        <p:spPr bwMode="auto">
          <a:xfrm>
            <a:off x="5436096" y="4437112"/>
            <a:ext cx="3096344"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863653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07504" y="3429000"/>
            <a:ext cx="5040560" cy="1477328"/>
          </a:xfrm>
          <a:prstGeom prst="rect">
            <a:avLst/>
          </a:prstGeom>
          <a:noFill/>
        </p:spPr>
        <p:txBody>
          <a:bodyPr wrap="square" rtlCol="0">
            <a:spAutoFit/>
          </a:bodyPr>
          <a:lstStyle/>
          <a:p>
            <a:pPr marL="285750" indent="-285750">
              <a:buFont typeface="Arial" pitchFamily="34" charset="0"/>
              <a:buChar char="•"/>
            </a:pPr>
            <a:r>
              <a:rPr lang="x-none" dirty="0" smtClean="0"/>
              <a:t>10 g de polvo en EtOH 90% durante 21 días</a:t>
            </a:r>
          </a:p>
          <a:p>
            <a:pPr marL="285750" indent="-285750">
              <a:buFont typeface="Arial" pitchFamily="34" charset="0"/>
              <a:buChar char="•"/>
            </a:pPr>
            <a:r>
              <a:rPr lang="x-none" dirty="0"/>
              <a:t>10 g de polvo en EtOH 90% durante </a:t>
            </a:r>
            <a:r>
              <a:rPr lang="x-none" dirty="0" smtClean="0"/>
              <a:t>10 </a:t>
            </a:r>
            <a:r>
              <a:rPr lang="x-none" dirty="0"/>
              <a:t>días</a:t>
            </a:r>
            <a:endParaRPr lang="es-ES" dirty="0"/>
          </a:p>
          <a:p>
            <a:pPr marL="285750" indent="-285750">
              <a:buFont typeface="Arial" pitchFamily="34" charset="0"/>
              <a:buChar char="•"/>
            </a:pPr>
            <a:r>
              <a:rPr lang="x-none" dirty="0"/>
              <a:t>10 g de polvo en EtOH </a:t>
            </a:r>
            <a:r>
              <a:rPr lang="x-none" dirty="0" smtClean="0"/>
              <a:t>70</a:t>
            </a:r>
            <a:r>
              <a:rPr lang="x-none" dirty="0"/>
              <a:t>% durante 21 días</a:t>
            </a:r>
            <a:endParaRPr lang="es-ES" dirty="0"/>
          </a:p>
          <a:p>
            <a:pPr marL="285750" indent="-285750">
              <a:buFont typeface="Arial" pitchFamily="34" charset="0"/>
              <a:buChar char="•"/>
            </a:pPr>
            <a:r>
              <a:rPr lang="x-none" dirty="0"/>
              <a:t>10 g de polvo en EtOH </a:t>
            </a:r>
            <a:r>
              <a:rPr lang="x-none" dirty="0" smtClean="0"/>
              <a:t>70</a:t>
            </a:r>
            <a:r>
              <a:rPr lang="x-none" dirty="0"/>
              <a:t>% durante </a:t>
            </a:r>
            <a:r>
              <a:rPr lang="x-none" dirty="0" smtClean="0"/>
              <a:t>10 </a:t>
            </a:r>
            <a:r>
              <a:rPr lang="x-none" dirty="0"/>
              <a:t>días</a:t>
            </a:r>
            <a:endParaRPr lang="es-ES" dirty="0"/>
          </a:p>
          <a:p>
            <a:endParaRPr lang="es-ES" dirty="0"/>
          </a:p>
        </p:txBody>
      </p:sp>
      <p:sp>
        <p:nvSpPr>
          <p:cNvPr id="3" name="2 CuadroTexto"/>
          <p:cNvSpPr txBox="1"/>
          <p:nvPr/>
        </p:nvSpPr>
        <p:spPr>
          <a:xfrm>
            <a:off x="3779912" y="1591632"/>
            <a:ext cx="5040560" cy="1477328"/>
          </a:xfrm>
          <a:prstGeom prst="rect">
            <a:avLst/>
          </a:prstGeom>
          <a:noFill/>
        </p:spPr>
        <p:txBody>
          <a:bodyPr wrap="square" rtlCol="0">
            <a:spAutoFit/>
          </a:bodyPr>
          <a:lstStyle/>
          <a:p>
            <a:pPr marL="285750" indent="-285750">
              <a:buFont typeface="Arial" pitchFamily="34" charset="0"/>
              <a:buChar char="•"/>
            </a:pPr>
            <a:r>
              <a:rPr lang="x-none" dirty="0"/>
              <a:t>5</a:t>
            </a:r>
            <a:r>
              <a:rPr lang="x-none" dirty="0" smtClean="0"/>
              <a:t> g de polvo en EtOH 90% durante 21 días</a:t>
            </a:r>
          </a:p>
          <a:p>
            <a:pPr marL="285750" indent="-285750">
              <a:buFont typeface="Arial" pitchFamily="34" charset="0"/>
              <a:buChar char="•"/>
            </a:pPr>
            <a:r>
              <a:rPr lang="x-none" dirty="0"/>
              <a:t>5</a:t>
            </a:r>
            <a:r>
              <a:rPr lang="x-none" dirty="0" smtClean="0"/>
              <a:t> </a:t>
            </a:r>
            <a:r>
              <a:rPr lang="x-none" dirty="0"/>
              <a:t>g de polvo en EtOH 90% durante </a:t>
            </a:r>
            <a:r>
              <a:rPr lang="x-none" dirty="0" smtClean="0"/>
              <a:t>10 </a:t>
            </a:r>
            <a:r>
              <a:rPr lang="x-none" dirty="0"/>
              <a:t>días</a:t>
            </a:r>
            <a:endParaRPr lang="es-ES" dirty="0"/>
          </a:p>
          <a:p>
            <a:pPr marL="285750" indent="-285750">
              <a:buFont typeface="Arial" pitchFamily="34" charset="0"/>
              <a:buChar char="•"/>
            </a:pPr>
            <a:r>
              <a:rPr lang="x-none" dirty="0"/>
              <a:t>5</a:t>
            </a:r>
            <a:r>
              <a:rPr lang="x-none" dirty="0" smtClean="0"/>
              <a:t> </a:t>
            </a:r>
            <a:r>
              <a:rPr lang="x-none" dirty="0"/>
              <a:t>g de polvo en EtOH </a:t>
            </a:r>
            <a:r>
              <a:rPr lang="x-none" dirty="0" smtClean="0"/>
              <a:t>70</a:t>
            </a:r>
            <a:r>
              <a:rPr lang="x-none" dirty="0"/>
              <a:t>% durante 21 días</a:t>
            </a:r>
            <a:endParaRPr lang="es-ES" dirty="0"/>
          </a:p>
          <a:p>
            <a:pPr marL="285750" indent="-285750">
              <a:buFont typeface="Arial" pitchFamily="34" charset="0"/>
              <a:buChar char="•"/>
            </a:pPr>
            <a:r>
              <a:rPr lang="x-none" dirty="0"/>
              <a:t>5</a:t>
            </a:r>
            <a:r>
              <a:rPr lang="x-none" dirty="0" smtClean="0"/>
              <a:t> </a:t>
            </a:r>
            <a:r>
              <a:rPr lang="x-none" dirty="0"/>
              <a:t>g de polvo en EtOH </a:t>
            </a:r>
            <a:r>
              <a:rPr lang="x-none" dirty="0" smtClean="0"/>
              <a:t>70</a:t>
            </a:r>
            <a:r>
              <a:rPr lang="x-none" dirty="0"/>
              <a:t>% durante </a:t>
            </a:r>
            <a:r>
              <a:rPr lang="x-none" dirty="0" smtClean="0"/>
              <a:t>10 </a:t>
            </a:r>
            <a:r>
              <a:rPr lang="x-none" dirty="0"/>
              <a:t>días</a:t>
            </a:r>
            <a:endParaRPr lang="es-ES" dirty="0"/>
          </a:p>
          <a:p>
            <a:endParaRPr lang="es-ES" dirty="0"/>
          </a:p>
        </p:txBody>
      </p:sp>
      <p:sp>
        <p:nvSpPr>
          <p:cNvPr id="4" name="3 CuadroTexto"/>
          <p:cNvSpPr txBox="1"/>
          <p:nvPr/>
        </p:nvSpPr>
        <p:spPr>
          <a:xfrm>
            <a:off x="1043608" y="620688"/>
            <a:ext cx="6408712" cy="584775"/>
          </a:xfrm>
          <a:prstGeom prst="rect">
            <a:avLst/>
          </a:prstGeom>
          <a:noFill/>
        </p:spPr>
        <p:txBody>
          <a:bodyPr wrap="square" rtlCol="0">
            <a:spAutoFit/>
          </a:bodyPr>
          <a:lstStyle/>
          <a:p>
            <a:pPr algn="ctr"/>
            <a:r>
              <a:rPr lang="x-none" sz="3200" dirty="0" smtClean="0">
                <a:latin typeface="Arial Black" pitchFamily="34" charset="0"/>
                <a:cs typeface="Arial" pitchFamily="34" charset="0"/>
              </a:rPr>
              <a:t>Extractos utilizados</a:t>
            </a:r>
            <a:endParaRPr lang="es-ES" sz="3200" dirty="0">
              <a:latin typeface="Arial Black" pitchFamily="34" charset="0"/>
              <a:cs typeface="Arial" pitchFamily="34"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4347" t="55038" r="53494" b="20895"/>
          <a:stretch/>
        </p:blipFill>
        <p:spPr bwMode="auto">
          <a:xfrm>
            <a:off x="6156176" y="4581128"/>
            <a:ext cx="2196244" cy="180602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31368940"/>
      </p:ext>
    </p:extLst>
  </p:cSld>
  <p:clrMapOvr>
    <a:masterClrMapping/>
  </p:clrMapOvr>
  <p:timing>
    <p:tnLst>
      <p:par>
        <p:cTn id="1" dur="indefinite" restart="never" nodeType="tmRoot"/>
      </p:par>
    </p:tnLst>
  </p:timing>
</p:sld>
</file>

<file path=ppt/theme/theme1.xml><?xml version="1.0" encoding="utf-8"?>
<a:theme xmlns:a="http://schemas.openxmlformats.org/drawingml/2006/main" name="Transmisión de listas">
  <a:themeElements>
    <a:clrScheme name="Transmisión de listas">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Transmisión de listas">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ransmisión de listas">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495</TotalTime>
  <Words>1052</Words>
  <Application>Microsoft Office PowerPoint</Application>
  <PresentationFormat>Presentación en pantalla (4:3)</PresentationFormat>
  <Paragraphs>160</Paragraphs>
  <Slides>17</Slides>
  <Notes>0</Notes>
  <HiddenSlides>0</HiddenSlides>
  <MMClips>0</MMClips>
  <ScaleCrop>false</ScaleCrop>
  <HeadingPairs>
    <vt:vector size="4" baseType="variant">
      <vt:variant>
        <vt:lpstr>Tema</vt:lpstr>
      </vt:variant>
      <vt:variant>
        <vt:i4>1</vt:i4>
      </vt:variant>
      <vt:variant>
        <vt:lpstr>Títulos de diapositiva</vt:lpstr>
      </vt:variant>
      <vt:variant>
        <vt:i4>17</vt:i4>
      </vt:variant>
    </vt:vector>
  </HeadingPairs>
  <TitlesOfParts>
    <vt:vector size="18" baseType="lpstr">
      <vt:lpstr>Transmisión de listas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PC</dc:creator>
  <cp:lastModifiedBy>PC</cp:lastModifiedBy>
  <cp:revision>62</cp:revision>
  <dcterms:created xsi:type="dcterms:W3CDTF">2022-01-21T00:49:17Z</dcterms:created>
  <dcterms:modified xsi:type="dcterms:W3CDTF">2022-01-24T02:01:30Z</dcterms:modified>
</cp:coreProperties>
</file>