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58" r:id="rId4"/>
    <p:sldId id="268" r:id="rId5"/>
    <p:sldId id="269" r:id="rId6"/>
    <p:sldId id="270" r:id="rId7"/>
    <p:sldId id="261" r:id="rId8"/>
    <p:sldId id="271" r:id="rId9"/>
    <p:sldId id="265" r:id="rId10"/>
    <p:sldId id="266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5" autoAdjust="0"/>
    <p:restoredTop sz="94660"/>
  </p:normalViewPr>
  <p:slideViewPr>
    <p:cSldViewPr snapToGrid="0">
      <p:cViewPr>
        <p:scale>
          <a:sx n="68" d="100"/>
          <a:sy n="68" d="100"/>
        </p:scale>
        <p:origin x="1746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7903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386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2996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216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8557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384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773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987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15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4611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242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B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DA064-7BB8-4BE4-BC11-5DDC91F27AA3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9B6A4-C049-4D7C-9D33-7B1D351D4D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724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orcid.org/0000-0001-6509-8932" TargetMode="External"/><Relationship Id="rId13" Type="http://schemas.openxmlformats.org/officeDocument/2006/relationships/hyperlink" Target="https://orcid.org/0000-0002-9027-6371" TargetMode="External"/><Relationship Id="rId18" Type="http://schemas.openxmlformats.org/officeDocument/2006/relationships/hyperlink" Target="https://orcid.org/0000-0002-3335-9218" TargetMode="External"/><Relationship Id="rId3" Type="http://schemas.openxmlformats.org/officeDocument/2006/relationships/hyperlink" Target="https://orcid.org/0000-0002-1504-6824" TargetMode="External"/><Relationship Id="rId7" Type="http://schemas.openxmlformats.org/officeDocument/2006/relationships/hyperlink" Target="https://orcid.org/0000-0002-8196-2839" TargetMode="External"/><Relationship Id="rId12" Type="http://schemas.openxmlformats.org/officeDocument/2006/relationships/hyperlink" Target="https://orcid.org/0000-0002-5760-816X" TargetMode="External"/><Relationship Id="rId17" Type="http://schemas.openxmlformats.org/officeDocument/2006/relationships/hyperlink" Target="https://orcid.org/0000-0002-5683-6558" TargetMode="External"/><Relationship Id="rId2" Type="http://schemas.openxmlformats.org/officeDocument/2006/relationships/hyperlink" Target="https://orcid.org/0000-0001-8453-1324" TargetMode="External"/><Relationship Id="rId16" Type="http://schemas.openxmlformats.org/officeDocument/2006/relationships/hyperlink" Target="https://orcid.org/0000-0003-4620-619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rcid.org/0000-0003-1413-1717" TargetMode="External"/><Relationship Id="rId11" Type="http://schemas.openxmlformats.org/officeDocument/2006/relationships/hyperlink" Target="https://orcid.org/0000-0001-5795-4348" TargetMode="External"/><Relationship Id="rId5" Type="http://schemas.openxmlformats.org/officeDocument/2006/relationships/hyperlink" Target="https://orcid.org/0000-0002-6499-1902" TargetMode="External"/><Relationship Id="rId15" Type="http://schemas.openxmlformats.org/officeDocument/2006/relationships/hyperlink" Target="https://orcid.org/0000-0002-9583-4168" TargetMode="External"/><Relationship Id="rId10" Type="http://schemas.openxmlformats.org/officeDocument/2006/relationships/hyperlink" Target="https://orcid.org/0000-0001-7436-0437" TargetMode="External"/><Relationship Id="rId19" Type="http://schemas.openxmlformats.org/officeDocument/2006/relationships/hyperlink" Target="https://orcid.org/0000-0002-2053-4590" TargetMode="External"/><Relationship Id="rId4" Type="http://schemas.openxmlformats.org/officeDocument/2006/relationships/hyperlink" Target="https://orcid.org/0000-0002-3197-4954" TargetMode="External"/><Relationship Id="rId9" Type="http://schemas.openxmlformats.org/officeDocument/2006/relationships/hyperlink" Target="https://orcid.org/0000-0003-0121-6287" TargetMode="External"/><Relationship Id="rId14" Type="http://schemas.openxmlformats.org/officeDocument/2006/relationships/hyperlink" Target="https://orcid.org/0000-0001-6873-9125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61514" y="1266092"/>
            <a:ext cx="9692640" cy="3508653"/>
          </a:xfrm>
          <a:prstGeom prst="rect">
            <a:avLst/>
          </a:prstGeom>
          <a:gradFill>
            <a:gsLst>
              <a:gs pos="0">
                <a:srgbClr val="00B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s-ES" sz="4400" dirty="0" smtClean="0">
                <a:latin typeface="Arial Black" panose="020B0A04020102020204" pitchFamily="34" charset="0"/>
              </a:rPr>
              <a:t>CODIGO ORCID</a:t>
            </a:r>
          </a:p>
          <a:p>
            <a:endParaRPr lang="es-ES" sz="4400" dirty="0">
              <a:latin typeface="Arial Black" panose="020B0A04020102020204" pitchFamily="34" charset="0"/>
            </a:endParaRPr>
          </a:p>
          <a:p>
            <a:endParaRPr lang="es-ES" sz="4400" dirty="0" smtClean="0">
              <a:latin typeface="Arial Black" panose="020B0A04020102020204" pitchFamily="34" charset="0"/>
            </a:endParaRPr>
          </a:p>
          <a:p>
            <a:endParaRPr lang="es-ES" sz="4400" dirty="0">
              <a:latin typeface="Arial Black" panose="020B0A04020102020204" pitchFamily="34" charset="0"/>
            </a:endParaRPr>
          </a:p>
          <a:p>
            <a:pPr algn="r"/>
            <a:r>
              <a:rPr lang="es-ES" sz="2800" dirty="0" err="1" smtClean="0">
                <a:latin typeface="Arial Black" panose="020B0A04020102020204" pitchFamily="34" charset="0"/>
              </a:rPr>
              <a:t>MSc</a:t>
            </a:r>
            <a:r>
              <a:rPr lang="es-ES" sz="2800" dirty="0" smtClean="0">
                <a:latin typeface="Arial Black" panose="020B0A04020102020204" pitchFamily="34" charset="0"/>
              </a:rPr>
              <a:t>.  Yolanda  Fillor Garriga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720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879777"/>
              </p:ext>
            </p:extLst>
          </p:nvPr>
        </p:nvGraphicFramePr>
        <p:xfrm>
          <a:off x="1378039" y="1068950"/>
          <a:ext cx="9337184" cy="51080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6125">
                  <a:extLst>
                    <a:ext uri="{9D8B030D-6E8A-4147-A177-3AD203B41FA5}">
                      <a16:colId xmlns:a16="http://schemas.microsoft.com/office/drawing/2014/main" val="2512695146"/>
                    </a:ext>
                  </a:extLst>
                </a:gridCol>
                <a:gridCol w="4531059">
                  <a:extLst>
                    <a:ext uri="{9D8B030D-6E8A-4147-A177-3AD203B41FA5}">
                      <a16:colId xmlns:a16="http://schemas.microsoft.com/office/drawing/2014/main" val="2700202793"/>
                    </a:ext>
                  </a:extLst>
                </a:gridCol>
              </a:tblGrid>
              <a:tr h="204765"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>
                          <a:effectLst/>
                        </a:rPr>
                        <a:t>DEPARTAMENTO FISIOLOGIA Y BIOQUIMICA VEGETAL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394464"/>
                  </a:ext>
                </a:extLst>
              </a:tr>
              <a:tr h="204765">
                <a:tc gridSpan="2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ES" sz="1000">
                          <a:effectLst/>
                        </a:rPr>
                        <a:t>JEFA DE DEPARATAMENTO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002965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ES" sz="1000">
                          <a:effectLst/>
                        </a:rPr>
                        <a:t>YANELIS REYES GUERRERO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 u="sng">
                          <a:effectLst/>
                          <a:hlinkClick r:id="rId2"/>
                        </a:rPr>
                        <a:t>0000-0001-8453-1324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3818560317"/>
                  </a:ext>
                </a:extLst>
              </a:tr>
              <a:tr h="19920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</a:rPr>
                        <a:t>INVESTIGADOR TITULAR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245086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ES" sz="1000">
                          <a:effectLst/>
                        </a:rPr>
                        <a:t>DONALDO M. MORALES GUEVARA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u="sng">
                          <a:effectLst/>
                          <a:hlinkClick r:id="rId3"/>
                        </a:rPr>
                        <a:t>0000-0002-1504-6824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402315391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ES" sz="1000">
                          <a:effectLst/>
                        </a:rPr>
                        <a:t>MIRIAM C. NÚÑEZ VÁZQUEZ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u="sng">
                          <a:effectLst/>
                          <a:hlinkClick r:id="rId4"/>
                        </a:rPr>
                        <a:t>0000-0002-3197-4954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2111700922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</a:rPr>
                        <a:t>ALEJANDRO B. FALCÓN RODRÍGUEZ 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ES" sz="1000" u="sng">
                          <a:effectLst/>
                          <a:hlinkClick r:id="rId5"/>
                        </a:rPr>
                        <a:t>0000-0002-6499-1902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3478703983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</a:rPr>
                        <a:t>MARÍA C. NÁPOLES GARCÍA 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ES" sz="1000" u="sng">
                          <a:effectLst/>
                          <a:hlinkClick r:id="rId6"/>
                        </a:rPr>
                        <a:t>0000-0003-1413-1717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2225120931"/>
                  </a:ext>
                </a:extLst>
              </a:tr>
              <a:tr h="204765">
                <a:tc gridSpan="2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>
                          <a:effectLst/>
                        </a:rPr>
                        <a:t>INVESTIGADOR AUXILIAR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682780"/>
                  </a:ext>
                </a:extLst>
              </a:tr>
              <a:tr h="1992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</a:rPr>
                        <a:t>JOSÉ M. DELL AMICO</a:t>
                      </a:r>
                      <a:r>
                        <a:rPr lang="es-ES" sz="1000" baseline="30000">
                          <a:effectLst/>
                        </a:rPr>
                        <a:t> </a:t>
                      </a:r>
                      <a:r>
                        <a:rPr lang="es-ES" sz="1000">
                          <a:effectLst/>
                        </a:rPr>
                        <a:t> 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u="sng">
                          <a:effectLst/>
                          <a:hlinkClick r:id="rId7"/>
                        </a:rPr>
                        <a:t>0000-0002-8196-2839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2980033280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ES" sz="1000">
                          <a:effectLst/>
                        </a:rPr>
                        <a:t>EDUARDO JEREZ MOMPIÉ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ES" sz="1000" u="sng">
                          <a:effectLst/>
                          <a:hlinkClick r:id="rId8"/>
                        </a:rPr>
                        <a:t>0000-0001-6509-8932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2724845075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</a:rPr>
                        <a:t>DAIMY COSTALES MENÉNDEZ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ES" sz="1000" u="sng">
                          <a:effectLst/>
                          <a:hlinkClick r:id="rId9"/>
                        </a:rPr>
                        <a:t>0000-0003-0121-6287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2869541415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ES" sz="1000">
                          <a:effectLst/>
                        </a:rPr>
                        <a:t>OMAR E. CARTAYA RUBIO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ES" sz="1000" u="sng">
                          <a:effectLst/>
                          <a:hlinkClick r:id="rId10"/>
                        </a:rPr>
                        <a:t>0000-0001-7436-0437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3834950035"/>
                  </a:ext>
                </a:extLst>
              </a:tr>
              <a:tr h="204765">
                <a:tc gridSpan="2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>
                          <a:effectLst/>
                        </a:rPr>
                        <a:t>INVESTIGADOR AGREGADO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423094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>
                          <a:effectLst/>
                        </a:rPr>
                        <a:t>YULIEM MEDEROS TORRES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 u="sng">
                          <a:effectLst/>
                          <a:hlinkClick r:id="rId11"/>
                        </a:rPr>
                        <a:t>0000-0001-5795-4348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125905277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>
                          <a:effectLst/>
                        </a:rPr>
                        <a:t>IONEL HERNANDEZ FORTE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 u="sng">
                          <a:effectLst/>
                          <a:hlinkClick r:id="rId12"/>
                        </a:rPr>
                        <a:t>0000-0002-5760-816X</a:t>
                      </a:r>
                      <a:r>
                        <a:rPr lang="es-CU" sz="1000">
                          <a:effectLst/>
                        </a:rPr>
                        <a:t> MES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1234056962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900"/>
                        </a:spcAft>
                        <a:tabLst>
                          <a:tab pos="669290" algn="ctr"/>
                          <a:tab pos="2370455" algn="ctr"/>
                        </a:tabLst>
                      </a:pPr>
                      <a:r>
                        <a:rPr lang="es-CU" sz="1000">
                          <a:effectLst/>
                        </a:rPr>
                        <a:t>YANEBIS PEREZ MADRUGA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 u="sng">
                          <a:effectLst/>
                          <a:hlinkClick r:id="rId13"/>
                        </a:rPr>
                        <a:t>0000-0002-9027-6371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2987141636"/>
                  </a:ext>
                </a:extLst>
              </a:tr>
              <a:tr h="204765">
                <a:tc gridSpan="2">
                  <a:txBody>
                    <a:bodyPr/>
                    <a:lstStyle/>
                    <a:p>
                      <a:pPr marL="6350" indent="-6350"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>
                          <a:effectLst/>
                        </a:rPr>
                        <a:t>ASPIRANTE A INVESTIGADOR 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581779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U" sz="1000">
                          <a:effectLst/>
                        </a:rPr>
                        <a:t>GEYDI PEREZ DOMINGUEZ   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 u="sng">
                          <a:effectLst/>
                          <a:hlinkClick r:id="rId14"/>
                        </a:rPr>
                        <a:t>0000-0001-6873-9125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2846708177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U" sz="1000">
                          <a:effectLst/>
                        </a:rPr>
                        <a:t>DANURYS LARA ACOSTA    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 u="sng">
                          <a:effectLst/>
                          <a:hlinkClick r:id="rId15"/>
                        </a:rPr>
                        <a:t>0000-0002-9583-4168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1789374421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U" sz="1000">
                          <a:effectLst/>
                        </a:rPr>
                        <a:t>LILISBET GUERRERO DOMINGUEZ  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 u="sng">
                          <a:effectLst/>
                          <a:hlinkClick r:id="rId16"/>
                        </a:rPr>
                        <a:t>0000-0003-4620-6197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3329117056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U" sz="1000">
                          <a:effectLst/>
                        </a:rPr>
                        <a:t>ARASAY SANTA CRUZ SUAREZ   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 u="sng">
                          <a:effectLst/>
                          <a:hlinkClick r:id="rId17"/>
                        </a:rPr>
                        <a:t>0000-0002-5683-6558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879264366"/>
                  </a:ext>
                </a:extLst>
              </a:tr>
              <a:tr h="204765">
                <a:tc gridSpan="2">
                  <a:txBody>
                    <a:bodyPr/>
                    <a:lstStyle/>
                    <a:p>
                      <a:pPr marL="6350" indent="-6350">
                        <a:lnSpc>
                          <a:spcPct val="110000"/>
                        </a:lnSpc>
                        <a:spcAft>
                          <a:spcPts val="240"/>
                        </a:spcAft>
                      </a:pPr>
                      <a:r>
                        <a:rPr lang="es-CU" sz="1000">
                          <a:effectLst/>
                        </a:rPr>
                        <a:t>RESERVA CIENTIFICA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565802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U" sz="1000">
                          <a:effectLst/>
                        </a:rPr>
                        <a:t>YADELIN HERNANDEZ ACOSTA  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 u="sng">
                          <a:effectLst/>
                          <a:hlinkClick r:id="rId18"/>
                        </a:rPr>
                        <a:t>0000-0002-3335-9218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3453098635"/>
                  </a:ext>
                </a:extLst>
              </a:tr>
              <a:tr h="204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U" sz="1000" dirty="0">
                          <a:effectLst/>
                        </a:rPr>
                        <a:t>ANAYSA GUTIERREZ ALMEIDA </a:t>
                      </a:r>
                      <a:endParaRPr lang="es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350"/>
                        </a:spcAft>
                      </a:pPr>
                      <a:r>
                        <a:rPr lang="es-CU" sz="1000" u="sng" dirty="0">
                          <a:effectLst/>
                          <a:hlinkClick r:id="rId19"/>
                        </a:rPr>
                        <a:t>0000-0002-2053-4590</a:t>
                      </a:r>
                      <a:endParaRPr lang="es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66" marR="59466" marT="0" marB="0"/>
                </a:tc>
                <a:extLst>
                  <a:ext uri="{0D108BD9-81ED-4DB2-BD59-A6C34878D82A}">
                    <a16:rowId xmlns:a16="http://schemas.microsoft.com/office/drawing/2014/main" val="10978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76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4000" y="455039"/>
            <a:ext cx="116967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800" b="1" dirty="0" smtClean="0">
                <a:latin typeface="Arial Black" panose="020B0A04020102020204" pitchFamily="34" charset="0"/>
              </a:rPr>
              <a:t> </a:t>
            </a:r>
            <a:r>
              <a:rPr lang="es-ES" sz="2800" b="1" dirty="0" smtClean="0">
                <a:latin typeface="Arial Black" panose="020B0A04020102020204" pitchFamily="34" charset="0"/>
              </a:rPr>
              <a:t>¿</a:t>
            </a:r>
            <a:r>
              <a:rPr lang="es-ES" sz="2800" b="1" dirty="0">
                <a:latin typeface="Arial Black" panose="020B0A04020102020204" pitchFamily="34" charset="0"/>
              </a:rPr>
              <a:t>QUÉ ES EL CÓDIGO ORCID? </a:t>
            </a:r>
            <a:endParaRPr lang="es-ES" sz="2800" b="1" dirty="0" smtClean="0">
              <a:latin typeface="Arial Black" panose="020B0A040201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s-ES" dirty="0" smtClean="0"/>
              <a:t>El </a:t>
            </a:r>
            <a:r>
              <a:rPr lang="es-ES" sz="2000" dirty="0"/>
              <a:t>Código </a:t>
            </a:r>
            <a:r>
              <a:rPr lang="es-ES" sz="2000" u="sng" dirty="0"/>
              <a:t>ORCID</a:t>
            </a:r>
            <a:r>
              <a:rPr lang="es-ES" sz="2000" dirty="0"/>
              <a:t> (Open </a:t>
            </a:r>
            <a:r>
              <a:rPr lang="es-ES" sz="2000" dirty="0" err="1"/>
              <a:t>Researcher</a:t>
            </a:r>
            <a:r>
              <a:rPr lang="es-ES" sz="2000" dirty="0"/>
              <a:t> and </a:t>
            </a:r>
            <a:r>
              <a:rPr lang="es-ES" sz="2000" dirty="0" err="1" smtClean="0"/>
              <a:t>Contributor</a:t>
            </a:r>
            <a:r>
              <a:rPr lang="es-ES" sz="2000" dirty="0" smtClean="0"/>
              <a:t> ID</a:t>
            </a:r>
            <a:r>
              <a:rPr lang="es-ES" sz="2000" dirty="0"/>
              <a:t>) </a:t>
            </a:r>
            <a:r>
              <a:rPr lang="es-ES" sz="2000" dirty="0"/>
              <a:t>En español:  </a:t>
            </a:r>
            <a:r>
              <a:rPr lang="es-ES" sz="2000" i="1" dirty="0"/>
              <a:t>Identificador Abierto de Investigador y </a:t>
            </a:r>
            <a:r>
              <a:rPr lang="es-ES" sz="2000" i="1" dirty="0" smtClean="0"/>
              <a:t>Colaborador, </a:t>
            </a:r>
            <a:r>
              <a:rPr lang="es-ES" sz="2000" dirty="0" smtClean="0"/>
              <a:t>esta compuesto </a:t>
            </a:r>
            <a:r>
              <a:rPr lang="es-ES" sz="2000" dirty="0"/>
              <a:t>por 16 </a:t>
            </a:r>
            <a:r>
              <a:rPr lang="es-ES" sz="2000" dirty="0" smtClean="0"/>
              <a:t>dígitos, que </a:t>
            </a:r>
            <a:r>
              <a:rPr lang="es-ES" sz="2000" dirty="0"/>
              <a:t>permite a los investigadores disponer de un código de autor persistente e inequívoco para distinguir claramente su producción </a:t>
            </a:r>
            <a:r>
              <a:rPr lang="es-ES" sz="2000" dirty="0" smtClean="0"/>
              <a:t>científica, es decir, proporcionar </a:t>
            </a:r>
            <a:r>
              <a:rPr lang="es-ES" sz="2000" dirty="0"/>
              <a:t>un identificador único y permanente para cada investigador, para evitar errores y confusiones en los nombres de los autores, en el momento de identificar su producción científica y poder distinguir claramente sus publicaciones, ayudando al mismo tiempo a su divulgación</a:t>
            </a:r>
            <a:r>
              <a:rPr lang="es-ES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s-ES" sz="2000" dirty="0"/>
              <a:t>Su misión principal consiste en resolver el problema de la ambigüedad de los nombres en la investigación y la comunicación académica, creando y operando un registro de libre acceso de identificadores únicos persistentes para investigadores individuales.</a:t>
            </a:r>
          </a:p>
          <a:p>
            <a:endParaRPr lang="es-ES" sz="2000" dirty="0"/>
          </a:p>
          <a:p>
            <a:endParaRPr lang="es-ES" sz="2000" dirty="0"/>
          </a:p>
          <a:p>
            <a:pPr algn="just"/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92328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19100" y="845707"/>
            <a:ext cx="11300675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800" b="1" dirty="0">
                <a:latin typeface="Arial Black" panose="020B0A04020102020204" pitchFamily="34" charset="0"/>
              </a:rPr>
              <a:t>¿QUÉ ES EL CÓDIGO ORCID? </a:t>
            </a:r>
          </a:p>
          <a:p>
            <a:pPr algn="just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sz="2000" dirty="0" smtClean="0">
                <a:cs typeface="Arial" panose="020B0604020202020204" pitchFamily="34" charset="0"/>
              </a:rPr>
              <a:t>Es un </a:t>
            </a:r>
            <a:r>
              <a:rPr lang="es-ES" sz="2000" dirty="0" smtClean="0">
                <a:cs typeface="Arial" panose="020B0604020202020204" pitchFamily="34" charset="0"/>
              </a:rPr>
              <a:t>proyecto abierto, sin ánimo de lucro, de colaboración entre varios sectores, apoyado por importantes editoriales como </a:t>
            </a:r>
            <a:r>
              <a:rPr lang="es-ES" sz="2000" dirty="0" err="1" smtClean="0">
                <a:cs typeface="Arial" panose="020B0604020202020204" pitchFamily="34" charset="0"/>
              </a:rPr>
              <a:t>Elsevier</a:t>
            </a:r>
            <a:r>
              <a:rPr lang="es-ES" sz="2000" dirty="0" smtClean="0">
                <a:cs typeface="Arial" panose="020B0604020202020204" pitchFamily="34" charset="0"/>
              </a:rPr>
              <a:t> y </a:t>
            </a:r>
            <a:r>
              <a:rPr lang="es-ES" sz="2000" dirty="0" err="1" smtClean="0">
                <a:cs typeface="Arial" panose="020B0604020202020204" pitchFamily="34" charset="0"/>
              </a:rPr>
              <a:t>Nature</a:t>
            </a:r>
            <a:r>
              <a:rPr lang="es-ES" sz="2000" dirty="0" smtClean="0">
                <a:cs typeface="Arial" panose="020B0604020202020204" pitchFamily="34" charset="0"/>
              </a:rPr>
              <a:t> Publishing </a:t>
            </a:r>
            <a:r>
              <a:rPr lang="es-ES" sz="2000" dirty="0" err="1" smtClean="0">
                <a:cs typeface="Arial" panose="020B0604020202020204" pitchFamily="34" charset="0"/>
              </a:rPr>
              <a:t>Group</a:t>
            </a:r>
            <a:r>
              <a:rPr lang="es-ES" sz="2000" dirty="0" smtClean="0">
                <a:cs typeface="Arial" panose="020B0604020202020204" pitchFamily="34" charset="0"/>
              </a:rPr>
              <a:t>, centros de investigación como el CERN o el MIT, universidades, </a:t>
            </a:r>
            <a:r>
              <a:rPr lang="es-ES" sz="2000" dirty="0" err="1" smtClean="0">
                <a:cs typeface="Arial" panose="020B0604020202020204" pitchFamily="34" charset="0"/>
              </a:rPr>
              <a:t>etc</a:t>
            </a:r>
            <a:r>
              <a:rPr lang="es-ES" sz="2000" dirty="0" smtClean="0">
                <a:cs typeface="Arial" panose="020B0604020202020204" pitchFamily="34" charset="0"/>
              </a:rPr>
              <a:t>, que ofrece un sistema para crear y mantener un registro único de investigadores.</a:t>
            </a:r>
          </a:p>
          <a:p>
            <a:pPr algn="just">
              <a:lnSpc>
                <a:spcPct val="150000"/>
              </a:lnSpc>
            </a:pPr>
            <a:r>
              <a:rPr lang="es-ES" sz="2000" dirty="0" smtClean="0">
                <a:cs typeface="Arial" panose="020B0604020202020204" pitchFamily="34" charset="0"/>
              </a:rPr>
              <a:t>El </a:t>
            </a:r>
            <a:r>
              <a:rPr lang="es-ES" sz="2000" dirty="0">
                <a:cs typeface="Arial" panose="020B0604020202020204" pitchFamily="34" charset="0"/>
              </a:rPr>
              <a:t>identificador ORCID es un </a:t>
            </a:r>
            <a:r>
              <a:rPr lang="es-ES" sz="2000" b="1" dirty="0">
                <a:cs typeface="Arial" panose="020B0604020202020204" pitchFamily="34" charset="0"/>
              </a:rPr>
              <a:t>código único de 16 dígitos que distingue a cada autor registrado</a:t>
            </a:r>
            <a:r>
              <a:rPr lang="es-ES" sz="2000" dirty="0">
                <a:cs typeface="Arial" panose="020B0604020202020204" pitchFamily="34" charset="0"/>
              </a:rPr>
              <a:t> y tiene la siguiente estructura: 0000-0000-0000-0000. Al generar el identificador, se crea una cuenta en ORCID donde el propio investigador puede actualizar y modificar los datos que así considere; eligiendo los campos que quiere que sean visibles y los que no.</a:t>
            </a:r>
          </a:p>
          <a:p>
            <a:pPr algn="just">
              <a:lnSpc>
                <a:spcPct val="150000"/>
              </a:lnSpc>
            </a:pPr>
            <a:r>
              <a:rPr lang="es-ES" sz="2000" dirty="0" smtClean="0">
                <a:cs typeface="Arial" panose="020B0604020202020204" pitchFamily="34" charset="0"/>
              </a:rPr>
              <a:t>Proporciona </a:t>
            </a:r>
            <a:r>
              <a:rPr lang="es-ES" sz="2000" dirty="0" smtClean="0">
                <a:cs typeface="Arial" panose="020B0604020202020204" pitchFamily="34" charset="0"/>
              </a:rPr>
              <a:t>también un perfil curricular donde alojar toda la producción científica de un autor, que permite enlazar y sincronizar con otros perfiles personales de investigador (</a:t>
            </a:r>
            <a:r>
              <a:rPr lang="es-ES" sz="2000" dirty="0" err="1" smtClean="0">
                <a:cs typeface="Arial" panose="020B0604020202020204" pitchFamily="34" charset="0"/>
              </a:rPr>
              <a:t>Researcher</a:t>
            </a:r>
            <a:r>
              <a:rPr lang="es-ES" sz="2000" dirty="0" smtClean="0">
                <a:cs typeface="Arial" panose="020B0604020202020204" pitchFamily="34" charset="0"/>
              </a:rPr>
              <a:t> ID y </a:t>
            </a:r>
            <a:r>
              <a:rPr lang="es-ES" sz="2000" dirty="0" err="1" smtClean="0">
                <a:cs typeface="Arial" panose="020B0604020202020204" pitchFamily="34" charset="0"/>
              </a:rPr>
              <a:t>Scopus</a:t>
            </a:r>
            <a:r>
              <a:rPr lang="es-ES" sz="2000" dirty="0" smtClean="0">
                <a:cs typeface="Arial" panose="020B0604020202020204" pitchFamily="34" charset="0"/>
              </a:rPr>
              <a:t> </a:t>
            </a:r>
            <a:r>
              <a:rPr lang="es-ES" sz="2000" dirty="0" err="1" smtClean="0">
                <a:cs typeface="Arial" panose="020B0604020202020204" pitchFamily="34" charset="0"/>
              </a:rPr>
              <a:t>Author</a:t>
            </a:r>
            <a:r>
              <a:rPr lang="es-ES" sz="2000" dirty="0" smtClean="0">
                <a:cs typeface="Arial" panose="020B0604020202020204" pitchFamily="34" charset="0"/>
              </a:rPr>
              <a:t> ID).</a:t>
            </a:r>
            <a:endParaRPr lang="es-ES" sz="2000" dirty="0"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46975" y="4875754"/>
            <a:ext cx="108182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710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67591" y="362635"/>
            <a:ext cx="10827327" cy="715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b="1" dirty="0">
                <a:latin typeface="Arial Black" panose="020B0A04020102020204" pitchFamily="34" charset="0"/>
              </a:rPr>
              <a:t>¿QUÉ ES EL CÓDIGO ORCID? </a:t>
            </a:r>
            <a:endParaRPr lang="es-ES" b="1" dirty="0" smtClean="0">
              <a:latin typeface="Arial Black" panose="020B0A04020102020204" pitchFamily="34" charset="0"/>
            </a:endParaRP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dirty="0"/>
              <a:t>La </a:t>
            </a:r>
            <a:r>
              <a:rPr lang="es-ES" dirty="0"/>
              <a:t>obtención de un código ORCID, que ya es solicitado en algunas convocatorias de evaluación de la investigación, presenta ventajas para el investigador y la Institución a la que pertenece.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Para el investigador supone la obtención de un código único que puede aportar a sus publicaciones, unificándolas. Además, es interoperable con numerosas bases de datos.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Para la Institución, facilita sustancialmente el conocimiento de la actividad investigativa, la emisión de informes y la visibilidad de sus resultados. </a:t>
            </a:r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dirty="0"/>
              <a:t>Es recomendable incorporar el ORCID en: </a:t>
            </a:r>
          </a:p>
          <a:p>
            <a:pPr marL="285750" lvl="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Su perfil público en la firma del correo electrónico </a:t>
            </a:r>
          </a:p>
          <a:p>
            <a:pPr marL="285750" lvl="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Sus páginas web </a:t>
            </a:r>
          </a:p>
          <a:p>
            <a:pPr marL="285750" lvl="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Las plataformas científicas en las que participe </a:t>
            </a:r>
            <a:r>
              <a:rPr lang="es-ES" dirty="0" err="1"/>
              <a:t>Orcid</a:t>
            </a:r>
            <a:r>
              <a:rPr lang="es-ES" dirty="0"/>
              <a:t> </a:t>
            </a:r>
            <a:r>
              <a:rPr lang="es-ES" dirty="0" smtClean="0"/>
              <a:t>en  </a:t>
            </a:r>
            <a:r>
              <a:rPr lang="es-ES" dirty="0"/>
              <a:t>(</a:t>
            </a:r>
            <a:r>
              <a:rPr lang="es-ES" u="sng" dirty="0" err="1"/>
              <a:t>ResearchGate</a:t>
            </a:r>
            <a:r>
              <a:rPr lang="es-ES" dirty="0"/>
              <a:t>, </a:t>
            </a:r>
            <a:r>
              <a:rPr lang="es-ES" u="sng" dirty="0"/>
              <a:t>Academia.edu</a:t>
            </a:r>
            <a:r>
              <a:rPr lang="es-ES" dirty="0"/>
              <a:t>, </a:t>
            </a:r>
            <a:r>
              <a:rPr lang="es-ES" u="sng" dirty="0" err="1"/>
              <a:t>Dialnet</a:t>
            </a:r>
            <a:r>
              <a:rPr lang="es-ES" dirty="0"/>
              <a:t>, etc.) </a:t>
            </a:r>
          </a:p>
          <a:p>
            <a:pPr marL="285750" lvl="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Como firma en el envío de manuscritos para su publicación, comunicaciones a congresos, pósteres científicos </a:t>
            </a:r>
          </a:p>
          <a:p>
            <a:pPr marL="285750" lvl="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Como identificación en trabajos de </a:t>
            </a:r>
            <a:r>
              <a:rPr lang="es-ES" dirty="0" smtClean="0"/>
              <a:t>pre‐</a:t>
            </a:r>
            <a:r>
              <a:rPr lang="es-ES" dirty="0" err="1" smtClean="0"/>
              <a:t>review</a:t>
            </a:r>
            <a:r>
              <a:rPr lang="es-ES" dirty="0" smtClean="0"/>
              <a:t> </a:t>
            </a:r>
            <a:r>
              <a:rPr lang="es-ES" dirty="0"/>
              <a:t>y para la solicitud (o revisión) de proyectos de investigación </a:t>
            </a:r>
          </a:p>
          <a:p>
            <a:pPr marL="285750" lvl="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Para concurrir a ayudas y convocatorias, estando ya integrado en el </a:t>
            </a:r>
            <a:r>
              <a:rPr lang="es-ES" u="sng" dirty="0" err="1"/>
              <a:t>Curriculum</a:t>
            </a:r>
            <a:r>
              <a:rPr lang="es-ES" u="sng" dirty="0"/>
              <a:t> </a:t>
            </a:r>
            <a:r>
              <a:rPr lang="es-ES" u="sng" dirty="0" smtClean="0"/>
              <a:t>Vitae</a:t>
            </a:r>
            <a:endParaRPr lang="es-ES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2479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822" y="219857"/>
            <a:ext cx="10016196" cy="641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18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244" y="142240"/>
            <a:ext cx="9017390" cy="657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0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06" y="128587"/>
            <a:ext cx="9158068" cy="660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770" y="657225"/>
            <a:ext cx="9819248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2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27279" y="1301554"/>
            <a:ext cx="1116598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 smtClean="0"/>
              <a:t>Algunas de las ventajas del uso de ORCID para el investigador:</a:t>
            </a:r>
          </a:p>
          <a:p>
            <a:pPr algn="ctr"/>
            <a:endParaRPr lang="es-ES" b="1" dirty="0"/>
          </a:p>
          <a:p>
            <a:pPr algn="ctr"/>
            <a:endParaRPr lang="es-ES" dirty="0" smtClean="0"/>
          </a:p>
          <a:p>
            <a:r>
              <a:rPr lang="es-ES" dirty="0" smtClean="0"/>
              <a:t>-Unifica la autoría del personal investigador y asegura su correcta identificación.</a:t>
            </a:r>
          </a:p>
          <a:p>
            <a:r>
              <a:rPr lang="es-ES" dirty="0" smtClean="0"/>
              <a:t>-Es para toda la vida, independientemente de que el investigador cambie su filiación.</a:t>
            </a:r>
          </a:p>
          <a:p>
            <a:r>
              <a:rPr lang="es-ES" dirty="0" smtClean="0"/>
              <a:t>-Simplifica las tareas de evaluación de la actividad investigadora.</a:t>
            </a:r>
          </a:p>
          <a:p>
            <a:r>
              <a:rPr lang="es-ES" dirty="0" smtClean="0"/>
              <a:t>-Permite añadir datos académicos, histórico de afiliación institucional y enlaces a sus propios sitios webs y blogs para mejorar el perfil digital.</a:t>
            </a:r>
          </a:p>
          <a:p>
            <a:r>
              <a:rPr lang="es-ES" dirty="0" smtClean="0"/>
              <a:t>-Ofrece la opción de firmar con ORCID los artículos en las revistas científicas.</a:t>
            </a:r>
          </a:p>
          <a:p>
            <a:r>
              <a:rPr lang="es-ES" dirty="0" smtClean="0"/>
              <a:t>-Permite conectar directamente con las </a:t>
            </a:r>
            <a:r>
              <a:rPr lang="es-ES" dirty="0" err="1" smtClean="0"/>
              <a:t>IDs</a:t>
            </a:r>
            <a:r>
              <a:rPr lang="es-ES" dirty="0" smtClean="0"/>
              <a:t> de </a:t>
            </a:r>
            <a:r>
              <a:rPr lang="es-ES" dirty="0" err="1" smtClean="0"/>
              <a:t>Scopus</a:t>
            </a:r>
            <a:r>
              <a:rPr lang="es-ES" dirty="0" smtClean="0"/>
              <a:t>, Web of </a:t>
            </a:r>
            <a:r>
              <a:rPr lang="es-ES" dirty="0" err="1" smtClean="0"/>
              <a:t>Knowledge</a:t>
            </a:r>
            <a:r>
              <a:rPr lang="es-ES" dirty="0" smtClean="0"/>
              <a:t>, </a:t>
            </a:r>
            <a:r>
              <a:rPr lang="es-ES" dirty="0" err="1" smtClean="0"/>
              <a:t>CrossRef</a:t>
            </a:r>
            <a:r>
              <a:rPr lang="es-ES" dirty="0" smtClean="0"/>
              <a:t>, Google </a:t>
            </a:r>
            <a:r>
              <a:rPr lang="es-ES" dirty="0" err="1" smtClean="0"/>
              <a:t>Scholar</a:t>
            </a:r>
            <a:r>
              <a:rPr lang="es-ES" dirty="0" smtClean="0"/>
              <a:t>, </a:t>
            </a:r>
            <a:r>
              <a:rPr lang="es-ES" dirty="0" err="1" smtClean="0"/>
              <a:t>ResearcherID</a:t>
            </a:r>
            <a:r>
              <a:rPr lang="es-ES" dirty="0" smtClean="0"/>
              <a:t>, </a:t>
            </a:r>
            <a:r>
              <a:rPr lang="es-ES" dirty="0" err="1" smtClean="0"/>
              <a:t>Mendeley</a:t>
            </a:r>
            <a:r>
              <a:rPr lang="es-ES" dirty="0" smtClean="0"/>
              <a:t>, </a:t>
            </a:r>
            <a:r>
              <a:rPr lang="es-ES" dirty="0" err="1" smtClean="0"/>
              <a:t>Dialnet</a:t>
            </a:r>
            <a:r>
              <a:rPr lang="es-ES" dirty="0" smtClean="0"/>
              <a:t> y transferir los datos de las publicaciones de manera automática desde estos portales hacia ORCID.</a:t>
            </a:r>
          </a:p>
          <a:p>
            <a:r>
              <a:rPr lang="es-ES" dirty="0" smtClean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2462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723</Words>
  <Application>Microsoft Office PowerPoint</Application>
  <PresentationFormat>Panorámica</PresentationFormat>
  <Paragraphs>80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Técnicos Inside Lab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Yolanda Fillor</dc:creator>
  <cp:lastModifiedBy>Yolanda Fillor</cp:lastModifiedBy>
  <cp:revision>24</cp:revision>
  <dcterms:created xsi:type="dcterms:W3CDTF">2022-03-03T16:46:06Z</dcterms:created>
  <dcterms:modified xsi:type="dcterms:W3CDTF">2022-03-15T19:48:09Z</dcterms:modified>
</cp:coreProperties>
</file>