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omments/comment1.xml" ContentType="application/vnd.openxmlformats-officedocument.presentationml.comment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8" r:id="rId3"/>
    <p:sldId id="292" r:id="rId4"/>
    <p:sldId id="275" r:id="rId5"/>
    <p:sldId id="304" r:id="rId6"/>
    <p:sldId id="305" r:id="rId7"/>
    <p:sldId id="306" r:id="rId8"/>
    <p:sldId id="276" r:id="rId9"/>
    <p:sldId id="307" r:id="rId10"/>
    <p:sldId id="277" r:id="rId11"/>
    <p:sldId id="297" r:id="rId12"/>
    <p:sldId id="278" r:id="rId13"/>
    <p:sldId id="298" r:id="rId14"/>
    <p:sldId id="301" r:id="rId15"/>
    <p:sldId id="303" r:id="rId16"/>
    <p:sldId id="302" r:id="rId17"/>
    <p:sldId id="300" r:id="rId1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XIMO" initials="M" lastIdx="1" clrIdx="0">
    <p:extLst>
      <p:ext uri="{19B8F6BF-5375-455C-9EA6-DF929625EA0E}">
        <p15:presenceInfo xmlns:p15="http://schemas.microsoft.com/office/powerpoint/2012/main" userId="MAXIM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434" autoAdjust="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% PROMEDIO GANANCIA DE PESO POR HORA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C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'PROMEDIOS MANDARINA CLEOPATRA'!$K$3</c:f>
              <c:strCache>
                <c:ptCount val="1"/>
                <c:pt idx="0">
                  <c:v>% PROMEDIO GANANCIA DE PESO POR HORA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r">
                  <a:defRPr sz="11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EC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'PROMEDIOS MANDARINA CLEOPATRA'!$J$4:$J$17</c:f>
              <c:strCache>
                <c:ptCount val="14"/>
                <c:pt idx="0">
                  <c:v>1 Hora</c:v>
                </c:pt>
                <c:pt idx="1">
                  <c:v>2 Hora</c:v>
                </c:pt>
                <c:pt idx="2">
                  <c:v>3 Hora</c:v>
                </c:pt>
                <c:pt idx="3">
                  <c:v>4 Hora</c:v>
                </c:pt>
                <c:pt idx="4">
                  <c:v>5 Hora</c:v>
                </c:pt>
                <c:pt idx="5">
                  <c:v>6 Hora</c:v>
                </c:pt>
                <c:pt idx="6">
                  <c:v>7 Hora</c:v>
                </c:pt>
                <c:pt idx="7">
                  <c:v>8 Hora</c:v>
                </c:pt>
                <c:pt idx="8">
                  <c:v>9 Hora</c:v>
                </c:pt>
                <c:pt idx="9">
                  <c:v>10 Hora</c:v>
                </c:pt>
                <c:pt idx="10">
                  <c:v>11 Hora</c:v>
                </c:pt>
                <c:pt idx="11">
                  <c:v>12 Hora</c:v>
                </c:pt>
                <c:pt idx="12">
                  <c:v>18 Hora</c:v>
                </c:pt>
                <c:pt idx="13">
                  <c:v>24 Hora</c:v>
                </c:pt>
              </c:strCache>
            </c:strRef>
          </c:cat>
          <c:val>
            <c:numRef>
              <c:f>'PROMEDIOS MANDARINA CLEOPATRA'!$K$4:$K$17</c:f>
              <c:numCache>
                <c:formatCode>0.00</c:formatCode>
                <c:ptCount val="14"/>
                <c:pt idx="0">
                  <c:v>13.989455184534279</c:v>
                </c:pt>
                <c:pt idx="1">
                  <c:v>15.316921020385415</c:v>
                </c:pt>
                <c:pt idx="2">
                  <c:v>15.361009660060951</c:v>
                </c:pt>
                <c:pt idx="3">
                  <c:v>17.347924042484706</c:v>
                </c:pt>
                <c:pt idx="4">
                  <c:v>21.821003621314034</c:v>
                </c:pt>
                <c:pt idx="5">
                  <c:v>23.672951339843177</c:v>
                </c:pt>
                <c:pt idx="6">
                  <c:v>24.073569329303087</c:v>
                </c:pt>
                <c:pt idx="7">
                  <c:v>24.12766560683691</c:v>
                </c:pt>
                <c:pt idx="8">
                  <c:v>24.534403136652546</c:v>
                </c:pt>
                <c:pt idx="9">
                  <c:v>24.759066572381062</c:v>
                </c:pt>
                <c:pt idx="10">
                  <c:v>24.775052260585923</c:v>
                </c:pt>
                <c:pt idx="11">
                  <c:v>24.83882186675136</c:v>
                </c:pt>
                <c:pt idx="12">
                  <c:v>24.898750410199327</c:v>
                </c:pt>
                <c:pt idx="13">
                  <c:v>25.029851982223651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64-49B9-8C87-41154271F39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9"/>
        <c:shape val="box"/>
        <c:axId val="1796673984"/>
        <c:axId val="1796688544"/>
        <c:axId val="0"/>
      </c:bar3DChart>
      <c:catAx>
        <c:axId val="17966739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EC"/>
                  <a:t>HORAS DE IMBIBICION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EC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C"/>
          </a:p>
        </c:txPr>
        <c:crossAx val="1796688544"/>
        <c:crosses val="autoZero"/>
        <c:auto val="1"/>
        <c:lblAlgn val="ctr"/>
        <c:lblOffset val="100"/>
        <c:noMultiLvlLbl val="0"/>
      </c:catAx>
      <c:valAx>
        <c:axId val="1796688544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EC" sz="1050"/>
                  <a:t>%  GANANCIA DE PESO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EC"/>
            </a:p>
          </c:txPr>
        </c:title>
        <c:numFmt formatCode="0.00" sourceLinked="1"/>
        <c:majorTickMark val="none"/>
        <c:minorTickMark val="none"/>
        <c:tickLblPos val="nextTo"/>
        <c:crossAx val="1796673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rgbClr val="FFFF00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C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EC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'PROMEDIOS LIMON RUGOSO'!$K$3</c:f>
              <c:strCache>
                <c:ptCount val="1"/>
                <c:pt idx="0">
                  <c:v>% PROMEDIO GANANCIA DE PESO POR HORA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C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'PROMEDIOS LIMON RUGOSO'!$J$4:$J$17</c:f>
              <c:strCache>
                <c:ptCount val="14"/>
                <c:pt idx="0">
                  <c:v>1 Hora</c:v>
                </c:pt>
                <c:pt idx="1">
                  <c:v>2 Hora</c:v>
                </c:pt>
                <c:pt idx="2">
                  <c:v>3 Hora</c:v>
                </c:pt>
                <c:pt idx="3">
                  <c:v>4 Hora</c:v>
                </c:pt>
                <c:pt idx="4">
                  <c:v>5 Hora</c:v>
                </c:pt>
                <c:pt idx="5">
                  <c:v>6 Hora</c:v>
                </c:pt>
                <c:pt idx="6">
                  <c:v>7 Hora</c:v>
                </c:pt>
                <c:pt idx="7">
                  <c:v>8 Hora</c:v>
                </c:pt>
                <c:pt idx="8">
                  <c:v>9 Hora</c:v>
                </c:pt>
                <c:pt idx="9">
                  <c:v>10 Hora</c:v>
                </c:pt>
                <c:pt idx="10">
                  <c:v>11 Hora</c:v>
                </c:pt>
                <c:pt idx="11">
                  <c:v>12 Hora</c:v>
                </c:pt>
                <c:pt idx="12">
                  <c:v>18 Hora</c:v>
                </c:pt>
                <c:pt idx="13">
                  <c:v>24 Hora</c:v>
                </c:pt>
              </c:strCache>
            </c:strRef>
          </c:cat>
          <c:val>
            <c:numRef>
              <c:f>'PROMEDIOS LIMON RUGOSO'!$K$4:$K$17</c:f>
              <c:numCache>
                <c:formatCode>0.00</c:formatCode>
                <c:ptCount val="14"/>
                <c:pt idx="0">
                  <c:v>17.186176869892893</c:v>
                </c:pt>
                <c:pt idx="1">
                  <c:v>18.271163276790745</c:v>
                </c:pt>
                <c:pt idx="2">
                  <c:v>19.721867327653705</c:v>
                </c:pt>
                <c:pt idx="3">
                  <c:v>24.40784603997038</c:v>
                </c:pt>
                <c:pt idx="4">
                  <c:v>25.212532502259041</c:v>
                </c:pt>
                <c:pt idx="5">
                  <c:v>29.534261515652425</c:v>
                </c:pt>
                <c:pt idx="6">
                  <c:v>31.533627360700478</c:v>
                </c:pt>
                <c:pt idx="7">
                  <c:v>33.073719925971609</c:v>
                </c:pt>
                <c:pt idx="8">
                  <c:v>33.997896701376028</c:v>
                </c:pt>
                <c:pt idx="9">
                  <c:v>34.161499896170177</c:v>
                </c:pt>
                <c:pt idx="10">
                  <c:v>34.532877580186529</c:v>
                </c:pt>
                <c:pt idx="11">
                  <c:v>34.650955205060967</c:v>
                </c:pt>
                <c:pt idx="12">
                  <c:v>34.927681091251173</c:v>
                </c:pt>
                <c:pt idx="13">
                  <c:v>34.981419631646098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C7-4211-8697-835315BC9AD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807506320"/>
        <c:axId val="1807507152"/>
        <c:axId val="0"/>
      </c:bar3DChart>
      <c:catAx>
        <c:axId val="180750632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EC"/>
                  <a:t>HORAS</a:t>
                </a:r>
                <a:r>
                  <a:rPr lang="es-EC" baseline="0"/>
                  <a:t> DE IMBIBICION</a:t>
                </a:r>
                <a:endParaRPr lang="es-EC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s-EC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EC"/>
          </a:p>
        </c:txPr>
        <c:crossAx val="1807507152"/>
        <c:crosses val="autoZero"/>
        <c:auto val="1"/>
        <c:lblAlgn val="ctr"/>
        <c:lblOffset val="100"/>
        <c:noMultiLvlLbl val="0"/>
      </c:catAx>
      <c:valAx>
        <c:axId val="180750715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EC" sz="1050"/>
                  <a:t>%</a:t>
                </a:r>
                <a:r>
                  <a:rPr lang="es-EC" sz="1050" baseline="0"/>
                  <a:t> DE GANANCIA DE PESO</a:t>
                </a:r>
                <a:endParaRPr lang="es-EC" sz="105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s-EC"/>
            </a:p>
          </c:txPr>
        </c:title>
        <c:numFmt formatCode="0.00" sourceLinked="1"/>
        <c:majorTickMark val="none"/>
        <c:minorTickMark val="none"/>
        <c:tickLblPos val="nextTo"/>
        <c:crossAx val="1807506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rgbClr val="FFFF00"/>
    </a:solidFill>
    <a:ln w="9525" cap="flat" cmpd="sng" algn="ctr">
      <a:solidFill>
        <a:schemeClr val="tx2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C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C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'PROMEDIOS LIMA MANDARINA'!$J$4</c:f>
              <c:strCache>
                <c:ptCount val="1"/>
                <c:pt idx="0">
                  <c:v>% PROMEDIO GANANCIA DE PESO POR HORA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EC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'PROMEDIOS LIMA MANDARINA'!$I$5:$I$18</c:f>
              <c:strCache>
                <c:ptCount val="14"/>
                <c:pt idx="0">
                  <c:v>1 Hora</c:v>
                </c:pt>
                <c:pt idx="1">
                  <c:v>2 Hora</c:v>
                </c:pt>
                <c:pt idx="2">
                  <c:v>3 Hora</c:v>
                </c:pt>
                <c:pt idx="3">
                  <c:v>4 Hora</c:v>
                </c:pt>
                <c:pt idx="4">
                  <c:v>5 Hora</c:v>
                </c:pt>
                <c:pt idx="5">
                  <c:v>6 Hora</c:v>
                </c:pt>
                <c:pt idx="6">
                  <c:v>7 Hora</c:v>
                </c:pt>
                <c:pt idx="7">
                  <c:v>8 Hora</c:v>
                </c:pt>
                <c:pt idx="8">
                  <c:v>9 Hora</c:v>
                </c:pt>
                <c:pt idx="9">
                  <c:v>10 Hora</c:v>
                </c:pt>
                <c:pt idx="10">
                  <c:v>11 Hora</c:v>
                </c:pt>
                <c:pt idx="11">
                  <c:v>12 Hora</c:v>
                </c:pt>
                <c:pt idx="12">
                  <c:v>18 Hora</c:v>
                </c:pt>
                <c:pt idx="13">
                  <c:v>24 Hora</c:v>
                </c:pt>
              </c:strCache>
            </c:strRef>
          </c:cat>
          <c:val>
            <c:numRef>
              <c:f>'PROMEDIOS LIMA MANDARINA'!$J$5:$J$18</c:f>
              <c:numCache>
                <c:formatCode>0.00</c:formatCode>
                <c:ptCount val="14"/>
                <c:pt idx="0">
                  <c:v>18.057865789250041</c:v>
                </c:pt>
                <c:pt idx="1">
                  <c:v>23.01574305831717</c:v>
                </c:pt>
                <c:pt idx="2">
                  <c:v>23.25492131381257</c:v>
                </c:pt>
                <c:pt idx="3">
                  <c:v>23.381477258330165</c:v>
                </c:pt>
                <c:pt idx="4">
                  <c:v>25.065853248983498</c:v>
                </c:pt>
                <c:pt idx="5">
                  <c:v>27.493458191453016</c:v>
                </c:pt>
                <c:pt idx="6">
                  <c:v>31.210269324079466</c:v>
                </c:pt>
                <c:pt idx="7">
                  <c:v>31.422895455674208</c:v>
                </c:pt>
                <c:pt idx="8">
                  <c:v>31.587694941231494</c:v>
                </c:pt>
                <c:pt idx="9">
                  <c:v>31.841867574515376</c:v>
                </c:pt>
                <c:pt idx="10">
                  <c:v>31.922849832710106</c:v>
                </c:pt>
                <c:pt idx="11">
                  <c:v>31.981177677593745</c:v>
                </c:pt>
                <c:pt idx="12">
                  <c:v>32.012921779896388</c:v>
                </c:pt>
                <c:pt idx="13">
                  <c:v>32.251481877368597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7B-4B45-B357-B427E12A7C1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9"/>
        <c:shape val="box"/>
        <c:axId val="1807497584"/>
        <c:axId val="1807499248"/>
        <c:axId val="0"/>
      </c:bar3DChart>
      <c:catAx>
        <c:axId val="18074975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EC"/>
                  <a:t>HORAS</a:t>
                </a:r>
                <a:r>
                  <a:rPr lang="es-EC" baseline="0"/>
                  <a:t> DE IMBIBICION</a:t>
                </a:r>
                <a:endParaRPr lang="es-EC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EC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C"/>
          </a:p>
        </c:txPr>
        <c:crossAx val="1807499248"/>
        <c:crosses val="autoZero"/>
        <c:auto val="1"/>
        <c:lblAlgn val="ctr"/>
        <c:lblOffset val="100"/>
        <c:noMultiLvlLbl val="0"/>
      </c:catAx>
      <c:valAx>
        <c:axId val="1807499248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EC" sz="1200"/>
                  <a:t>% DE GANANCIA DE PESO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EC"/>
            </a:p>
          </c:txPr>
        </c:title>
        <c:numFmt formatCode="0.00" sourceLinked="1"/>
        <c:majorTickMark val="none"/>
        <c:minorTickMark val="none"/>
        <c:tickLblPos val="nextTo"/>
        <c:crossAx val="18074975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rgbClr val="FFFF00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EC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8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8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6-07T06:18:51.194" idx="1">
    <p:pos x="10" y="10"/>
    <p:text/>
    <p:extLst>
      <p:ext uri="{C676402C-5697-4E1C-873F-D02D1690AC5C}">
        <p15:threadingInfo xmlns:p15="http://schemas.microsoft.com/office/powerpoint/2012/main" timeZoneBias="30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CC266F-AAD9-44AE-A8D1-C6F222DDEE20}" type="datetimeFigureOut">
              <a:rPr lang="es-EC" smtClean="0"/>
              <a:t>7/6/2022</a:t>
            </a:fld>
            <a:endParaRPr lang="es-EC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C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250D5D-BB6F-4F94-8B72-1D6AD09BAD64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682913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250D5D-BB6F-4F94-8B72-1D6AD09BAD64}" type="slidenum">
              <a:rPr lang="es-EC" smtClean="0"/>
              <a:t>8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269010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250D5D-BB6F-4F94-8B72-1D6AD09BAD64}" type="slidenum">
              <a:rPr lang="es-EC" smtClean="0"/>
              <a:t>10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7939304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250D5D-BB6F-4F94-8B72-1D6AD09BAD64}" type="slidenum">
              <a:rPr lang="es-EC" smtClean="0"/>
              <a:t>11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7136571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250D5D-BB6F-4F94-8B72-1D6AD09BAD64}" type="slidenum">
              <a:rPr lang="es-EC" smtClean="0"/>
              <a:t>12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592648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250D5D-BB6F-4F94-8B72-1D6AD09BAD64}" type="slidenum">
              <a:rPr lang="es-EC" smtClean="0"/>
              <a:t>13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7900568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250D5D-BB6F-4F94-8B72-1D6AD09BAD64}" type="slidenum">
              <a:rPr lang="es-EC" smtClean="0"/>
              <a:t>14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564688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250D5D-BB6F-4F94-8B72-1D6AD09BAD64}" type="slidenum">
              <a:rPr lang="es-EC" smtClean="0"/>
              <a:t>15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5683987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250D5D-BB6F-4F94-8B72-1D6AD09BAD64}" type="slidenum">
              <a:rPr lang="es-EC" smtClean="0"/>
              <a:t>16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997092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11BCC-712D-4273-A4C1-A4C16E89264B}" type="datetimeFigureOut">
              <a:rPr lang="es-ES" smtClean="0"/>
              <a:t>07/06/2022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B7519-125F-40B5-BB58-FC7E4B0C242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29747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11BCC-712D-4273-A4C1-A4C16E89264B}" type="datetimeFigureOut">
              <a:rPr lang="es-ES" smtClean="0"/>
              <a:t>07/06/2022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B7519-125F-40B5-BB58-FC7E4B0C242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1426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11BCC-712D-4273-A4C1-A4C16E89264B}" type="datetimeFigureOut">
              <a:rPr lang="es-ES" smtClean="0"/>
              <a:t>07/06/2022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B7519-125F-40B5-BB58-FC7E4B0C242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8796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11BCC-712D-4273-A4C1-A4C16E89264B}" type="datetimeFigureOut">
              <a:rPr lang="es-ES" smtClean="0"/>
              <a:t>07/06/2022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B7519-125F-40B5-BB58-FC7E4B0C242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5579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11BCC-712D-4273-A4C1-A4C16E89264B}" type="datetimeFigureOut">
              <a:rPr lang="es-ES" smtClean="0"/>
              <a:t>07/06/2022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B7519-125F-40B5-BB58-FC7E4B0C242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3136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11BCC-712D-4273-A4C1-A4C16E89264B}" type="datetimeFigureOut">
              <a:rPr lang="es-ES" smtClean="0"/>
              <a:t>07/06/2022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B7519-125F-40B5-BB58-FC7E4B0C242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419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11BCC-712D-4273-A4C1-A4C16E89264B}" type="datetimeFigureOut">
              <a:rPr lang="es-ES" smtClean="0"/>
              <a:t>07/06/2022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B7519-125F-40B5-BB58-FC7E4B0C242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000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11BCC-712D-4273-A4C1-A4C16E89264B}" type="datetimeFigureOut">
              <a:rPr lang="es-ES" smtClean="0"/>
              <a:t>07/06/2022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B7519-125F-40B5-BB58-FC7E4B0C242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2506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11BCC-712D-4273-A4C1-A4C16E89264B}" type="datetimeFigureOut">
              <a:rPr lang="es-ES" smtClean="0"/>
              <a:t>07/06/2022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B7519-125F-40B5-BB58-FC7E4B0C242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99677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11BCC-712D-4273-A4C1-A4C16E89264B}" type="datetimeFigureOut">
              <a:rPr lang="es-ES" smtClean="0"/>
              <a:t>07/06/2022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B7519-125F-40B5-BB58-FC7E4B0C242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2145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11BCC-712D-4273-A4C1-A4C16E89264B}" type="datetimeFigureOut">
              <a:rPr lang="es-ES" smtClean="0"/>
              <a:t>07/06/2022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B7519-125F-40B5-BB58-FC7E4B0C242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3218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11BCC-712D-4273-A4C1-A4C16E89264B}" type="datetimeFigureOut">
              <a:rPr lang="es-ES" smtClean="0"/>
              <a:t>07/06/2022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BB7519-125F-40B5-BB58-FC7E4B0C242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9861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4772" y="234835"/>
            <a:ext cx="1848247" cy="1325033"/>
          </a:xfrm>
          <a:prstGeom prst="rect">
            <a:avLst/>
          </a:prstGeom>
          <a:noFill/>
        </p:spPr>
      </p:pic>
      <p:pic>
        <p:nvPicPr>
          <p:cNvPr id="13" name="Imagen 1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539" y="234835"/>
            <a:ext cx="1530350" cy="1451781"/>
          </a:xfrm>
          <a:prstGeom prst="rect">
            <a:avLst/>
          </a:prstGeom>
          <a:noFill/>
        </p:spPr>
      </p:pic>
      <p:sp>
        <p:nvSpPr>
          <p:cNvPr id="9" name="Rectángulo 8"/>
          <p:cNvSpPr/>
          <p:nvPr/>
        </p:nvSpPr>
        <p:spPr>
          <a:xfrm>
            <a:off x="191132" y="3201219"/>
            <a:ext cx="117252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C" sz="2400" b="1" dirty="0">
                <a:latin typeface="Arial" panose="020B0604020202020204" pitchFamily="34" charset="0"/>
                <a:cs typeface="Arial" panose="020B0604020202020204" pitchFamily="34" charset="0"/>
              </a:rPr>
              <a:t>Tema: </a:t>
            </a:r>
          </a:p>
          <a:p>
            <a:pPr algn="ctr"/>
            <a:endParaRPr lang="es-EC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Respuestas de patrones de cítricos (</a:t>
            </a:r>
            <a:r>
              <a:rPr lang="es-EC" sz="2400" i="1" dirty="0">
                <a:latin typeface="Arial" panose="020B0604020202020204" pitchFamily="34" charset="0"/>
                <a:cs typeface="Arial" panose="020B0604020202020204" pitchFamily="34" charset="0"/>
              </a:rPr>
              <a:t>Citrus spp</a:t>
            </a: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) ante la aplicación de Oligosacáridos </a:t>
            </a:r>
            <a:r>
              <a:rPr lang="es-EC" sz="2400" dirty="0" err="1">
                <a:latin typeface="Arial" panose="020B0604020202020204" pitchFamily="34" charset="0"/>
                <a:cs typeface="Arial" panose="020B0604020202020204" pitchFamily="34" charset="0"/>
              </a:rPr>
              <a:t>Pécticos</a:t>
            </a: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 con diferentes suministros de agua. </a:t>
            </a:r>
          </a:p>
        </p:txBody>
      </p:sp>
      <p:sp>
        <p:nvSpPr>
          <p:cNvPr id="14" name="Rectángulo 13"/>
          <p:cNvSpPr/>
          <p:nvPr/>
        </p:nvSpPr>
        <p:spPr>
          <a:xfrm>
            <a:off x="2528889" y="5022352"/>
            <a:ext cx="79438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C" sz="2400" b="1" dirty="0">
                <a:latin typeface="Arial" panose="020B0604020202020204" pitchFamily="34" charset="0"/>
                <a:cs typeface="Arial" panose="020B0604020202020204" pitchFamily="34" charset="0"/>
              </a:rPr>
              <a:t>Aspirante: </a:t>
            </a: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Ing. Bienvenido Máximo Vera Tumbaco</a:t>
            </a:r>
            <a:endParaRPr lang="es-EC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C" sz="2400" b="1" dirty="0">
                <a:latin typeface="Arial" panose="020B0604020202020204" pitchFamily="34" charset="0"/>
                <a:cs typeface="Arial" panose="020B0604020202020204" pitchFamily="34" charset="0"/>
              </a:rPr>
              <a:t>Tutores: </a:t>
            </a:r>
            <a:r>
              <a:rPr lang="es-EC" sz="2400" dirty="0" err="1">
                <a:latin typeface="Arial" panose="020B0604020202020204" pitchFamily="34" charset="0"/>
                <a:cs typeface="Arial" panose="020B0604020202020204" pitchFamily="34" charset="0"/>
              </a:rPr>
              <a:t>Dr</a:t>
            </a: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 C. Mirian Núñez Vázquez.</a:t>
            </a:r>
          </a:p>
          <a:p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s-EC" sz="2400" dirty="0" err="1">
                <a:latin typeface="Arial" panose="020B0604020202020204" pitchFamily="34" charset="0"/>
                <a:cs typeface="Arial" panose="020B0604020202020204" pitchFamily="34" charset="0"/>
              </a:rPr>
              <a:t>Dr</a:t>
            </a:r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 C. Donaldo Morales Guevara</a:t>
            </a:r>
          </a:p>
          <a:p>
            <a:endParaRPr lang="es-EC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2105169" y="1559868"/>
            <a:ext cx="836757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ES" sz="2400" b="1" dirty="0">
                <a:latin typeface="Aharoni" panose="02010803020104030203" pitchFamily="2" charset="-79"/>
                <a:ea typeface="Times New Roman" panose="02020603050405020304" pitchFamily="18" charset="0"/>
              </a:rPr>
              <a:t>UNIVERSIDAD AGRARIA DE LA HABANA </a:t>
            </a:r>
          </a:p>
          <a:p>
            <a:pPr algn="ctr">
              <a:spcAft>
                <a:spcPts val="0"/>
              </a:spcAft>
            </a:pPr>
            <a:r>
              <a:rPr lang="es-ES" sz="2400" b="1" dirty="0">
                <a:latin typeface="Aharoni" panose="02010803020104030203" pitchFamily="2" charset="-79"/>
                <a:ea typeface="Times New Roman" panose="02020603050405020304" pitchFamily="18" charset="0"/>
              </a:rPr>
              <a:t>INSTITUTO NACIONAL DE CIENCIAS AGRÍCOLAS</a:t>
            </a:r>
          </a:p>
          <a:p>
            <a:pPr algn="ctr">
              <a:spcAft>
                <a:spcPts val="0"/>
              </a:spcAft>
            </a:pPr>
            <a:r>
              <a:rPr lang="es-ES" sz="2400" b="1" dirty="0">
                <a:latin typeface="Aharoni" panose="02010803020104030203" pitchFamily="2" charset="-79"/>
                <a:ea typeface="Times New Roman" panose="02020603050405020304" pitchFamily="18" charset="0"/>
              </a:rPr>
              <a:t>UNIVERSIDAD ESTATAL DEL SUR DE MANABÍ</a:t>
            </a:r>
          </a:p>
          <a:p>
            <a:pPr algn="ctr">
              <a:spcAft>
                <a:spcPts val="0"/>
              </a:spcAft>
            </a:pPr>
            <a:r>
              <a:rPr lang="es-E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Departamento de Fisiología y Bioquímica Vegetal</a:t>
            </a:r>
            <a:endParaRPr lang="es-EC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es-ES" sz="2400" b="1" dirty="0">
              <a:latin typeface="Aharoni" panose="02010803020104030203" pitchFamily="2" charset="-79"/>
              <a:ea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endParaRPr lang="es-EC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0 Imagen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902" y="341194"/>
            <a:ext cx="1066728" cy="1345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66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413982" y="119628"/>
            <a:ext cx="1115931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>
                <a:latin typeface="Arial" panose="020B0604020202020204" pitchFamily="34" charset="0"/>
              </a:rPr>
              <a:t>ETAPA 2.-  </a:t>
            </a:r>
            <a:r>
              <a:rPr lang="es-ES" sz="1600" b="1" u="sng" dirty="0">
                <a:latin typeface="Arial" panose="020B0604020202020204" pitchFamily="34" charset="0"/>
              </a:rPr>
              <a:t>FASE DE CAMPO EN SEMILLERO</a:t>
            </a:r>
          </a:p>
          <a:p>
            <a:endParaRPr lang="es-ES" sz="2400" b="1" u="sng" dirty="0">
              <a:latin typeface="Arial" panose="020B0604020202020204" pitchFamily="34" charset="0"/>
            </a:endParaRPr>
          </a:p>
          <a:p>
            <a:pPr algn="just"/>
            <a:r>
              <a:rPr lang="es-E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Experimento 3.- </a:t>
            </a:r>
            <a:r>
              <a:rPr lang="es-EC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Efecto de la imbibición de las semillas con oligosacáridos </a:t>
            </a:r>
            <a:r>
              <a:rPr lang="es-EC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pécticos</a:t>
            </a:r>
            <a:r>
              <a:rPr lang="es-EC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la emergencia y el crecimiento de posturas de tres patrones de cítricos durante la fase de semillero.</a:t>
            </a:r>
            <a:endParaRPr lang="es-E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78" t="46965" r="40547" b="23383"/>
          <a:stretch/>
        </p:blipFill>
        <p:spPr>
          <a:xfrm>
            <a:off x="7951640" y="1669773"/>
            <a:ext cx="3004952" cy="2665108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38" r="3472" b="2255"/>
          <a:stretch/>
        </p:blipFill>
        <p:spPr>
          <a:xfrm>
            <a:off x="7951640" y="4371548"/>
            <a:ext cx="3004952" cy="2366356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1305715" y="1736813"/>
            <a:ext cx="5195248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ES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Factor A   Patrones de cítricos                   </a:t>
            </a:r>
            <a:endParaRPr lang="es-EC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E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A1.- Mandarino cleopatra                                                         </a:t>
            </a:r>
            <a:endParaRPr lang="es-EC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E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A2.- Limón rugoso                                                                  </a:t>
            </a:r>
            <a:endParaRPr lang="es-EC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E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A3.- Lima mandarina                                                                </a:t>
            </a:r>
            <a:endParaRPr lang="es-EC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E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</a:t>
            </a:r>
            <a:endParaRPr lang="es-EC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ES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Factor B     Concentraciones </a:t>
            </a:r>
            <a:r>
              <a:rPr lang="es-EC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oligosacáridos </a:t>
            </a:r>
            <a:r>
              <a:rPr lang="es-EC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pécticos</a:t>
            </a:r>
            <a:r>
              <a:rPr lang="es-EC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EC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E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s-EC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1.-  Concentración 1</a:t>
            </a:r>
            <a:endParaRPr lang="es-EC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E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B2.-  </a:t>
            </a:r>
            <a:r>
              <a:rPr lang="es-EC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Concentración 2</a:t>
            </a:r>
            <a:endParaRPr lang="es-EC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E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B3.-  </a:t>
            </a:r>
            <a:r>
              <a:rPr lang="es-EC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Imbibición en Agua (Control)</a:t>
            </a:r>
            <a:endParaRPr lang="es-EC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1305715" y="5600766"/>
            <a:ext cx="4494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Fechas de siembra: febrero y agosto 2020</a:t>
            </a:r>
          </a:p>
        </p:txBody>
      </p:sp>
    </p:spTree>
    <p:extLst>
      <p:ext uri="{BB962C8B-B14F-4D97-AF65-F5344CB8AC3E}">
        <p14:creationId xmlns:p14="http://schemas.microsoft.com/office/powerpoint/2010/main" val="22955565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1078173" y="615800"/>
            <a:ext cx="93487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C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Diseño experimental</a:t>
            </a:r>
          </a:p>
          <a:p>
            <a:r>
              <a:rPr lang="es-EC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empleará  un diseño completamente aleatorizado (3x3)  con 9 tratamientos y cuatro repeticiones.</a:t>
            </a:r>
          </a:p>
        </p:txBody>
      </p:sp>
      <p:sp>
        <p:nvSpPr>
          <p:cNvPr id="9" name="Rectángulo 8"/>
          <p:cNvSpPr/>
          <p:nvPr/>
        </p:nvSpPr>
        <p:spPr>
          <a:xfrm>
            <a:off x="6168788" y="1795818"/>
            <a:ext cx="4258102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C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Análisis estadístico</a:t>
            </a:r>
          </a:p>
          <a:p>
            <a:r>
              <a:rPr lang="es-EC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Análisis de varianza correspondiente al diseño empleado y comparación de medias según la prueba de rangos múltiples de </a:t>
            </a:r>
            <a:r>
              <a:rPr lang="es-EC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Tukey</a:t>
            </a:r>
            <a:r>
              <a:rPr lang="es-EC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(p≤0.05).</a:t>
            </a:r>
          </a:p>
          <a:p>
            <a:endParaRPr lang="es-EC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6168788" y="4129998"/>
            <a:ext cx="5500048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Salida</a:t>
            </a:r>
          </a:p>
          <a:p>
            <a:pPr algn="just"/>
            <a:r>
              <a:rPr lang="es-EC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seleccionará el mejor tratamiento de imbibición con </a:t>
            </a:r>
            <a:r>
              <a:rPr lang="es-ES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oligosacáridos </a:t>
            </a:r>
            <a:r>
              <a:rPr lang="es-ES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pécticos</a:t>
            </a:r>
            <a:r>
              <a:rPr lang="es-EC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para cada uno de los patrones en estudio y que se llevarán a la fase de vivero. </a:t>
            </a:r>
          </a:p>
          <a:p>
            <a:pPr algn="just"/>
            <a:r>
              <a:rPr lang="es-EC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E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042365" y="1863167"/>
            <a:ext cx="4744285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s-EC" sz="20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Variables</a:t>
            </a:r>
            <a:endParaRPr lang="es-EC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457200" algn="l"/>
              </a:tabLst>
            </a:pPr>
            <a:r>
              <a:rPr lang="es-EC" sz="20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C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Dinámica  de emergencia (días)</a:t>
            </a:r>
            <a:endParaRPr lang="es-EC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457200" algn="l"/>
              </a:tabLst>
            </a:pPr>
            <a:r>
              <a:rPr lang="es-EC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Altura de la planta (cm)</a:t>
            </a:r>
            <a:endParaRPr lang="es-EC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457200" algn="l"/>
              </a:tabLst>
            </a:pPr>
            <a:r>
              <a:rPr lang="es-EC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Diámetro del tallo (mm)</a:t>
            </a:r>
            <a:endParaRPr lang="es-EC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457200" algn="l"/>
              </a:tabLst>
            </a:pPr>
            <a:r>
              <a:rPr lang="es-EC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Número  de hojas</a:t>
            </a:r>
            <a:endParaRPr lang="es-EC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457200" algn="l"/>
              </a:tabLst>
            </a:pPr>
            <a:r>
              <a:rPr lang="es-EC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Área foliar (cm</a:t>
            </a:r>
            <a:r>
              <a:rPr lang="es-EC" kern="12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-2</a:t>
            </a:r>
            <a:r>
              <a:rPr lang="es-EC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s-EC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457200" algn="l"/>
              </a:tabLst>
            </a:pPr>
            <a:r>
              <a:rPr lang="es-EC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Longitud de las raíces (cm)</a:t>
            </a:r>
            <a:endParaRPr lang="es-EC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457200" algn="l"/>
              </a:tabLst>
            </a:pPr>
            <a:r>
              <a:rPr lang="es-EC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Volumen radical (cm</a:t>
            </a:r>
            <a:r>
              <a:rPr lang="es-EC" kern="12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-3</a:t>
            </a:r>
            <a:r>
              <a:rPr lang="es-EC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s-EC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457200" algn="l"/>
              </a:tabLst>
            </a:pPr>
            <a:r>
              <a:rPr lang="es-EC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Masa seca de hojas, tallo y raíces (g)</a:t>
            </a:r>
            <a:endParaRPr lang="es-EC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457200" algn="l"/>
              </a:tabLst>
            </a:pPr>
            <a:r>
              <a:rPr lang="es-EC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Masa seca total (g)</a:t>
            </a:r>
            <a:endParaRPr lang="es-EC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457200" algn="l"/>
              </a:tabLst>
            </a:pPr>
            <a:r>
              <a:rPr lang="es-EC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Máxima capacidad de  retención de agua (%)</a:t>
            </a:r>
            <a:endParaRPr lang="es-EC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457200" algn="l"/>
              </a:tabLst>
            </a:pPr>
            <a:r>
              <a:rPr lang="es-EC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Humedad de suelo (%)</a:t>
            </a:r>
            <a:endParaRPr lang="es-EC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3075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86601" y="149173"/>
            <a:ext cx="1160059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2000" b="1" dirty="0">
                <a:solidFill>
                  <a:prstClr val="black"/>
                </a:solidFill>
                <a:latin typeface="Arial" panose="020B0604020202020204" pitchFamily="34" charset="0"/>
              </a:rPr>
              <a:t>ETAPA 3.-  </a:t>
            </a:r>
            <a:r>
              <a:rPr lang="es-ES" sz="1400" b="1" u="sng" dirty="0">
                <a:solidFill>
                  <a:prstClr val="black"/>
                </a:solidFill>
                <a:latin typeface="Arial" panose="020B0604020202020204" pitchFamily="34" charset="0"/>
              </a:rPr>
              <a:t>FASE DE CAMPO EN VIVERO</a:t>
            </a:r>
          </a:p>
          <a:p>
            <a:pPr lvl="0"/>
            <a:endParaRPr lang="es-ES" sz="2000" b="1" u="sng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algn="just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Experimento 4.- </a:t>
            </a:r>
            <a:r>
              <a:rPr lang="es-EC" sz="2000" dirty="0">
                <a:latin typeface="Arial" panose="020B0604020202020204" pitchFamily="34" charset="0"/>
                <a:cs typeface="Arial" panose="020B0604020202020204" pitchFamily="34" charset="0"/>
              </a:rPr>
              <a:t>Influencia de la aplicación del oligosacáridos </a:t>
            </a:r>
            <a:r>
              <a:rPr lang="es-EC" sz="2000" dirty="0" err="1">
                <a:latin typeface="Arial" panose="020B0604020202020204" pitchFamily="34" charset="0"/>
                <a:cs typeface="Arial" panose="020B0604020202020204" pitchFamily="34" charset="0"/>
              </a:rPr>
              <a:t>pécticos</a:t>
            </a:r>
            <a:r>
              <a:rPr lang="es-EC" sz="2000" dirty="0">
                <a:latin typeface="Arial" panose="020B0604020202020204" pitchFamily="34" charset="0"/>
                <a:cs typeface="Arial" panose="020B0604020202020204" pitchFamily="34" charset="0"/>
              </a:rPr>
              <a:t> y diferentes suministros de agua en el crecimiento de las posturas de tres patrones de cítricos en la fase de vivero.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34"/>
          <a:stretch/>
        </p:blipFill>
        <p:spPr>
          <a:xfrm>
            <a:off x="7496900" y="1461868"/>
            <a:ext cx="3069433" cy="199971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900" y="3503905"/>
            <a:ext cx="3069433" cy="2453343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1867766" y="1472612"/>
            <a:ext cx="404796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C" sz="2000" b="1" dirty="0"/>
              <a:t>FACTOR A    RIEGO  (máxima capacidad de  retención de agua)</a:t>
            </a:r>
          </a:p>
          <a:p>
            <a:r>
              <a:rPr lang="es-EC" sz="2000" dirty="0"/>
              <a:t>A1.- 90% </a:t>
            </a:r>
          </a:p>
          <a:p>
            <a:r>
              <a:rPr lang="es-EC" sz="2000" dirty="0"/>
              <a:t>A2.- 80% </a:t>
            </a:r>
          </a:p>
          <a:p>
            <a:r>
              <a:rPr lang="es-EC" sz="2000" dirty="0"/>
              <a:t>A3.- 70% </a:t>
            </a:r>
          </a:p>
          <a:p>
            <a:r>
              <a:rPr lang="es-EC" sz="2000" b="1" dirty="0"/>
              <a:t>FACTOR B        IMBIBICIÓN </a:t>
            </a:r>
          </a:p>
          <a:p>
            <a:r>
              <a:rPr lang="es-EC" sz="2000" dirty="0"/>
              <a:t>B1.- Agua</a:t>
            </a:r>
          </a:p>
          <a:p>
            <a:r>
              <a:rPr lang="es-EC" sz="2000" dirty="0"/>
              <a:t>B2.- Mejor concentración </a:t>
            </a:r>
            <a:r>
              <a:rPr lang="es-E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oligosacáridos pécticos</a:t>
            </a:r>
            <a:endParaRPr lang="es-EC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EC" sz="2000" b="1" dirty="0"/>
              <a:t>FACTOR C     ASPERSIONES FOLIARES</a:t>
            </a:r>
          </a:p>
          <a:p>
            <a:r>
              <a:rPr lang="es-EC" sz="2000" dirty="0"/>
              <a:t>C1.- Sin Aspersión </a:t>
            </a:r>
          </a:p>
          <a:p>
            <a:r>
              <a:rPr lang="es-EC" sz="2000" dirty="0"/>
              <a:t>C2.- Con </a:t>
            </a:r>
            <a:r>
              <a:rPr lang="es-E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oligosacáridos pécticos</a:t>
            </a:r>
            <a:endParaRPr lang="es-EC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EC" sz="2000" dirty="0"/>
              <a:t> (10 mg L</a:t>
            </a:r>
            <a:r>
              <a:rPr lang="es-EC" sz="2000" baseline="30000" dirty="0"/>
              <a:t>-1</a:t>
            </a:r>
            <a:r>
              <a:rPr lang="es-EC" sz="2000" dirty="0"/>
              <a:t>, </a:t>
            </a:r>
            <a:r>
              <a:rPr lang="es-EC" dirty="0"/>
              <a:t>(Lara </a:t>
            </a:r>
            <a:r>
              <a:rPr lang="es-EC" i="1" dirty="0"/>
              <a:t>et al</a:t>
            </a:r>
            <a:r>
              <a:rPr lang="es-EC" dirty="0"/>
              <a:t>., 2018)  </a:t>
            </a:r>
            <a:r>
              <a:rPr lang="es-EC" sz="2000" dirty="0"/>
              <a:t>dos aplicaciones,60 y 120 </a:t>
            </a:r>
            <a:r>
              <a:rPr lang="es-EC" sz="2000" dirty="0" err="1"/>
              <a:t>ddt</a:t>
            </a:r>
            <a:r>
              <a:rPr lang="es-EC" sz="2000" dirty="0"/>
              <a:t>.)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1965275" y="5957248"/>
            <a:ext cx="4339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Trasplante: abril y octubre 2021</a:t>
            </a:r>
          </a:p>
        </p:txBody>
      </p:sp>
    </p:spTree>
    <p:extLst>
      <p:ext uri="{BB962C8B-B14F-4D97-AF65-F5344CB8AC3E}">
        <p14:creationId xmlns:p14="http://schemas.microsoft.com/office/powerpoint/2010/main" val="36247860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/>
        </p:nvSpPr>
        <p:spPr>
          <a:xfrm>
            <a:off x="901179" y="391887"/>
            <a:ext cx="1061753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C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Diseño experimental</a:t>
            </a:r>
          </a:p>
          <a:p>
            <a:pPr algn="just"/>
            <a:r>
              <a:rPr lang="es-EC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empleará  un diseño de parcelas  divididas (3x2x2) con 12 tratamientos con cuatro repeticiones (para cada patrón en estudio) 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5909481" y="4285439"/>
            <a:ext cx="6087328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C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Salida</a:t>
            </a:r>
          </a:p>
          <a:p>
            <a:pPr algn="just"/>
            <a:r>
              <a:rPr lang="es-EC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Obtención de posturas de cítricos de buena calidad tratadas con </a:t>
            </a:r>
            <a:r>
              <a:rPr lang="es-ES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oligosacáridos </a:t>
            </a:r>
            <a:r>
              <a:rPr lang="es-ES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pécticos</a:t>
            </a:r>
            <a:r>
              <a:rPr lang="es-EC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 con adecuado suministro hídrico.</a:t>
            </a:r>
          </a:p>
          <a:p>
            <a:pPr algn="just"/>
            <a:endParaRPr lang="es-EC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6077804" y="1585731"/>
            <a:ext cx="489499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Análisis estadístico</a:t>
            </a:r>
          </a:p>
          <a:p>
            <a:r>
              <a:rPr lang="es-EC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Análisis de varianza correspondiente al diseño empleado y comparación de medias según la prueba de rangos múltiples de </a:t>
            </a:r>
            <a:r>
              <a:rPr lang="es-EC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Tukey</a:t>
            </a:r>
            <a:r>
              <a:rPr lang="es-EC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(p≤0.05).</a:t>
            </a:r>
          </a:p>
        </p:txBody>
      </p:sp>
      <p:sp>
        <p:nvSpPr>
          <p:cNvPr id="6" name="Rectángulo 5"/>
          <p:cNvSpPr/>
          <p:nvPr/>
        </p:nvSpPr>
        <p:spPr>
          <a:xfrm>
            <a:off x="901179" y="1495725"/>
            <a:ext cx="4767191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s-EC" sz="20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Variables:</a:t>
            </a:r>
            <a:endParaRPr lang="es-EC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457200" algn="l"/>
              </a:tabLst>
            </a:pPr>
            <a:r>
              <a:rPr lang="es-EC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Altura de la planta (cm)</a:t>
            </a:r>
            <a:endParaRPr lang="es-EC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457200" algn="l"/>
              </a:tabLst>
            </a:pPr>
            <a:r>
              <a:rPr lang="es-EC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Diámetro del tallo (mm)</a:t>
            </a:r>
            <a:endParaRPr lang="es-EC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457200" algn="l"/>
              </a:tabLst>
            </a:pPr>
            <a:r>
              <a:rPr lang="es-EC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Número de hojas</a:t>
            </a:r>
            <a:endParaRPr lang="es-EC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457200" algn="l"/>
              </a:tabLst>
            </a:pPr>
            <a:r>
              <a:rPr lang="es-EC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Área Foliar (cm</a:t>
            </a:r>
            <a:r>
              <a:rPr lang="es-EC" kern="12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-2</a:t>
            </a:r>
            <a:r>
              <a:rPr lang="es-EC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s-EC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457200" algn="l"/>
              </a:tabLst>
            </a:pPr>
            <a:r>
              <a:rPr lang="es-EC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Longitud de las raíces (cm)</a:t>
            </a:r>
            <a:endParaRPr lang="es-EC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457200" algn="l"/>
              </a:tabLst>
            </a:pPr>
            <a:r>
              <a:rPr lang="es-EC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Humedad de suelo (%)</a:t>
            </a:r>
            <a:endParaRPr lang="es-EC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457200" algn="l"/>
              </a:tabLst>
            </a:pPr>
            <a:r>
              <a:rPr lang="es-EC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Volumen radical (cm</a:t>
            </a:r>
            <a:r>
              <a:rPr lang="es-EC" kern="12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-3</a:t>
            </a:r>
            <a:r>
              <a:rPr lang="es-EC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s-EC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457200" algn="l"/>
              </a:tabLst>
            </a:pPr>
            <a:r>
              <a:rPr lang="es-EC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Masa seca total y por órganos (g)</a:t>
            </a:r>
            <a:endParaRPr lang="es-EC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457200" algn="l"/>
              </a:tabLst>
            </a:pPr>
            <a:r>
              <a:rPr lang="es-EC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Distribución de raíces (%)</a:t>
            </a:r>
            <a:endParaRPr lang="es-EC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457200" algn="l"/>
              </a:tabLst>
            </a:pPr>
            <a:r>
              <a:rPr lang="es-EC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Efectividad del injerto (%)</a:t>
            </a:r>
            <a:endParaRPr lang="es-EC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457200" algn="l"/>
              </a:tabLst>
            </a:pPr>
            <a:r>
              <a:rPr lang="es-EC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Temperatura del dosel vegetativo (</a:t>
            </a:r>
            <a:r>
              <a:rPr lang="es-EC" kern="12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 </a:t>
            </a:r>
            <a:r>
              <a:rPr lang="es-EC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C)</a:t>
            </a:r>
            <a:endParaRPr lang="es-EC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457200" algn="l"/>
              </a:tabLst>
            </a:pPr>
            <a:r>
              <a:rPr lang="es-EC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Clorofilas totales (UNIDADES SPAD)</a:t>
            </a:r>
            <a:endParaRPr lang="es-EC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457200" algn="l"/>
              </a:tabLst>
            </a:pPr>
            <a:r>
              <a:rPr lang="es-EC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Contenido relativo de agua (%)</a:t>
            </a:r>
            <a:endParaRPr lang="es-EC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457200" algn="l"/>
              </a:tabLst>
            </a:pPr>
            <a:r>
              <a:rPr lang="es-EC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Máxima capacidad de  retención de agua (%)</a:t>
            </a:r>
            <a:endParaRPr lang="es-EC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257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00C4D6B-4318-CA25-7076-C7F7155914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6300" y="0"/>
            <a:ext cx="4929187" cy="951766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451EF94A-6215-BB34-97D3-C2954619CD2F}"/>
              </a:ext>
            </a:extLst>
          </p:cNvPr>
          <p:cNvSpPr txBox="1"/>
          <p:nvPr/>
        </p:nvSpPr>
        <p:spPr>
          <a:xfrm>
            <a:off x="456168" y="951766"/>
            <a:ext cx="1127966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Presentación del Plan General</a:t>
            </a:r>
          </a:p>
          <a:p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-Comisión Científica……………...Nov./2019 </a:t>
            </a:r>
            <a:r>
              <a:rPr lang="es-E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VENCIDO</a:t>
            </a:r>
          </a:p>
          <a:p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-Consejo Científico INCA………..Nov./2019 </a:t>
            </a:r>
            <a:r>
              <a:rPr lang="es-E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VENCIDO</a:t>
            </a:r>
          </a:p>
          <a:p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-CGC-UNAH………………………Abril./2021 </a:t>
            </a:r>
            <a:r>
              <a:rPr lang="es-E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VENCIDO</a:t>
            </a:r>
          </a:p>
          <a:p>
            <a:endParaRPr lang="es-E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Etapas de Experimentación</a:t>
            </a:r>
          </a:p>
          <a:p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-2019-2023 </a:t>
            </a:r>
            <a:r>
              <a:rPr lang="es-E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DESARROLLO</a:t>
            </a:r>
          </a:p>
          <a:p>
            <a:endParaRPr lang="es-ES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CURSOS ABLIGATORIOS </a:t>
            </a:r>
          </a:p>
          <a:p>
            <a:endParaRPr lang="es-EC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C" sz="1600" dirty="0">
                <a:latin typeface="Arial" panose="020B0604020202020204" pitchFamily="34" charset="0"/>
                <a:cs typeface="Arial" panose="020B0604020202020204" pitchFamily="34" charset="0"/>
              </a:rPr>
              <a:t>MIC: Metodología de la Investigación Científica (9 ad + </a:t>
            </a:r>
            <a:r>
              <a:rPr lang="es-EC" sz="1600" dirty="0" err="1">
                <a:latin typeface="Arial" panose="020B0604020202020204" pitchFamily="34" charset="0"/>
                <a:cs typeface="Arial" panose="020B0604020202020204" pitchFamily="34" charset="0"/>
              </a:rPr>
              <a:t>eval</a:t>
            </a:r>
            <a:r>
              <a:rPr lang="es-EC" sz="1600" dirty="0">
                <a:latin typeface="Arial" panose="020B0604020202020204" pitchFamily="34" charset="0"/>
                <a:cs typeface="Arial" panose="020B0604020202020204" pitchFamily="34" charset="0"/>
              </a:rPr>
              <a:t>. final) – Obligatorio (PD-PAS, PM-ENB, PM-MGP): </a:t>
            </a:r>
            <a:r>
              <a:rPr lang="es-EC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VENCIDO</a:t>
            </a:r>
          </a:p>
          <a:p>
            <a:endParaRPr lang="es-EC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C" sz="1600" dirty="0">
                <a:latin typeface="Arial" panose="020B0604020202020204" pitchFamily="34" charset="0"/>
                <a:cs typeface="Arial" panose="020B0604020202020204" pitchFamily="34" charset="0"/>
              </a:rPr>
              <a:t>EDE: Estadística y Diseño Experimental (12 ad + </a:t>
            </a:r>
            <a:r>
              <a:rPr lang="es-EC" sz="1600" dirty="0" err="1">
                <a:latin typeface="Arial" panose="020B0604020202020204" pitchFamily="34" charset="0"/>
                <a:cs typeface="Arial" panose="020B0604020202020204" pitchFamily="34" charset="0"/>
              </a:rPr>
              <a:t>ef</a:t>
            </a:r>
            <a:r>
              <a:rPr lang="es-EC" sz="1600" dirty="0">
                <a:latin typeface="Arial" panose="020B0604020202020204" pitchFamily="34" charset="0"/>
                <a:cs typeface="Arial" panose="020B0604020202020204" pitchFamily="34" charset="0"/>
              </a:rPr>
              <a:t>) – Obligatorio (PD-PAS, PM-ENB, PM-MGP): </a:t>
            </a:r>
            <a:r>
              <a:rPr lang="es-EC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VENCIDO</a:t>
            </a:r>
          </a:p>
          <a:p>
            <a:r>
              <a:rPr lang="es-EC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es-EC" sz="1600" dirty="0">
                <a:latin typeface="Arial" panose="020B0604020202020204" pitchFamily="34" charset="0"/>
                <a:cs typeface="Arial" panose="020B0604020202020204" pitchFamily="34" charset="0"/>
              </a:rPr>
              <a:t>FVE: Fisiología Vegetal (13 ad + </a:t>
            </a:r>
            <a:r>
              <a:rPr lang="es-EC" sz="1600" dirty="0" err="1">
                <a:latin typeface="Arial" panose="020B0604020202020204" pitchFamily="34" charset="0"/>
                <a:cs typeface="Arial" panose="020B0604020202020204" pitchFamily="34" charset="0"/>
              </a:rPr>
              <a:t>ef</a:t>
            </a:r>
            <a:r>
              <a:rPr lang="es-EC" sz="1600" dirty="0">
                <a:latin typeface="Arial" panose="020B0604020202020204" pitchFamily="34" charset="0"/>
                <a:cs typeface="Arial" panose="020B0604020202020204" pitchFamily="34" charset="0"/>
              </a:rPr>
              <a:t>) – Obligatorio (PD-PAS, PM-ENB, PM-MGP): </a:t>
            </a:r>
            <a:r>
              <a:rPr lang="es-EC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VENCIDO</a:t>
            </a:r>
          </a:p>
          <a:p>
            <a:endParaRPr lang="es-EC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C" sz="1600" dirty="0">
                <a:latin typeface="Arial" panose="020B0604020202020204" pitchFamily="34" charset="0"/>
                <a:cs typeface="Arial" panose="020B0604020202020204" pitchFamily="34" charset="0"/>
              </a:rPr>
              <a:t>CMS: Caracterización y Manejo de los Suelos (11 ad + </a:t>
            </a:r>
            <a:r>
              <a:rPr lang="es-EC" sz="1600" dirty="0" err="1">
                <a:latin typeface="Arial" panose="020B0604020202020204" pitchFamily="34" charset="0"/>
                <a:cs typeface="Arial" panose="020B0604020202020204" pitchFamily="34" charset="0"/>
              </a:rPr>
              <a:t>ef</a:t>
            </a:r>
            <a:r>
              <a:rPr lang="es-EC" sz="1600" dirty="0">
                <a:latin typeface="Arial" panose="020B0604020202020204" pitchFamily="34" charset="0"/>
                <a:cs typeface="Arial" panose="020B0604020202020204" pitchFamily="34" charset="0"/>
              </a:rPr>
              <a:t>) – Obligatorio (PD-PAS, PM-ENB) </a:t>
            </a:r>
            <a:r>
              <a:rPr lang="es-EC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VENCIDO</a:t>
            </a:r>
          </a:p>
          <a:p>
            <a:endParaRPr lang="es-EC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C" sz="1600" dirty="0">
                <a:latin typeface="Arial" panose="020B0604020202020204" pitchFamily="34" charset="0"/>
                <a:cs typeface="Arial" panose="020B0604020202020204" pitchFamily="34" charset="0"/>
              </a:rPr>
              <a:t>MAS: Manejo Agronómico Sostenible de los Cultivos (11 ad + </a:t>
            </a:r>
            <a:r>
              <a:rPr lang="es-EC" sz="1600" dirty="0" err="1">
                <a:latin typeface="Arial" panose="020B0604020202020204" pitchFamily="34" charset="0"/>
                <a:cs typeface="Arial" panose="020B0604020202020204" pitchFamily="34" charset="0"/>
              </a:rPr>
              <a:t>ef</a:t>
            </a:r>
            <a:r>
              <a:rPr lang="es-EC" sz="1600" dirty="0">
                <a:latin typeface="Arial" panose="020B0604020202020204" pitchFamily="34" charset="0"/>
                <a:cs typeface="Arial" panose="020B0604020202020204" pitchFamily="34" charset="0"/>
              </a:rPr>
              <a:t>) – Obligatorio (PD-PAS): </a:t>
            </a:r>
            <a:r>
              <a:rPr lang="es-EC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VENCIDO </a:t>
            </a:r>
          </a:p>
          <a:p>
            <a:endParaRPr lang="es-ES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5357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D690F1B8-1E00-D2FE-930F-C33C646D9D11}"/>
              </a:ext>
            </a:extLst>
          </p:cNvPr>
          <p:cNvSpPr txBox="1"/>
          <p:nvPr/>
        </p:nvSpPr>
        <p:spPr>
          <a:xfrm>
            <a:off x="702469" y="974437"/>
            <a:ext cx="10787061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CURSOS OPCIONALES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C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GGE: Genética General: </a:t>
            </a:r>
            <a:r>
              <a:rPr kumimoji="0" lang="es-EC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VENCIDO</a:t>
            </a:r>
            <a:endParaRPr kumimoji="0" lang="es-E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C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FNM: Fertilidad del Suelo y Nutrición de las Plantas (10 ad + </a:t>
            </a:r>
            <a:r>
              <a:rPr kumimoji="0" lang="es-EC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ef</a:t>
            </a:r>
            <a:r>
              <a:rPr kumimoji="0" lang="es-EC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– Obligatorio (PM-ENB), Opcional (PD-PAS): </a:t>
            </a:r>
            <a:r>
              <a:rPr kumimoji="0" lang="es-EC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VENCIDO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C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C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BP: </a:t>
            </a:r>
            <a:r>
              <a:rPr kumimoji="0" lang="es-EC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Bioproductos</a:t>
            </a:r>
            <a:r>
              <a:rPr kumimoji="0" lang="es-EC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(11ad + </a:t>
            </a:r>
            <a:r>
              <a:rPr kumimoji="0" lang="es-EC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ef</a:t>
            </a:r>
            <a:r>
              <a:rPr kumimoji="0" lang="es-EC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– Obligatorio (PM-ENB), Opcional (PD-PAS) </a:t>
            </a:r>
            <a:r>
              <a:rPr kumimoji="0" lang="es-EC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POR VENCER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Procesamiento de datos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-2022-2024 </a:t>
            </a: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 DESARROLLO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Escritura del documento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-2023-2025 </a:t>
            </a: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 DESARROLLO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Publicaciones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-2023-2024 </a:t>
            </a: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 DESARROLLO</a:t>
            </a:r>
          </a:p>
        </p:txBody>
      </p:sp>
    </p:spTree>
    <p:extLst>
      <p:ext uri="{BB962C8B-B14F-4D97-AF65-F5344CB8AC3E}">
        <p14:creationId xmlns:p14="http://schemas.microsoft.com/office/powerpoint/2010/main" val="26998241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8C3E5F3-FAB3-C90C-CC0A-D6E7810462D3}"/>
              </a:ext>
            </a:extLst>
          </p:cNvPr>
          <p:cNvSpPr txBox="1"/>
          <p:nvPr/>
        </p:nvSpPr>
        <p:spPr>
          <a:xfrm>
            <a:off x="550386" y="1166842"/>
            <a:ext cx="1080817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Exámenes</a:t>
            </a:r>
          </a:p>
          <a:p>
            <a:endParaRPr lang="es-E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-Problemas sociales de la ciencia y la tecnología: Mayo./2022 </a:t>
            </a:r>
            <a:r>
              <a:rPr lang="es-E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 APROBAR</a:t>
            </a:r>
          </a:p>
          <a:p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-Idioma: </a:t>
            </a:r>
            <a:r>
              <a:rPr lang="es-E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primer semestre 2023</a:t>
            </a:r>
          </a:p>
          <a:p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-Especialidad: </a:t>
            </a:r>
            <a:r>
              <a:rPr lang="es-E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primer semestre del 2024 </a:t>
            </a:r>
            <a:endParaRPr lang="es-E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Primera versión de la Tesis</a:t>
            </a:r>
          </a:p>
          <a:p>
            <a:endParaRPr lang="es-E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s-E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</a:t>
            </a:r>
            <a:endParaRPr lang="es-E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Predefensa</a:t>
            </a:r>
            <a:endParaRPr lang="es-E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-Comisión Científica……………...</a:t>
            </a:r>
            <a:r>
              <a:rPr lang="es-E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Octubre/2024</a:t>
            </a:r>
          </a:p>
          <a:p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-Consejo Científico INCA………..</a:t>
            </a:r>
            <a:r>
              <a:rPr lang="es-E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Marzo/2025</a:t>
            </a:r>
          </a:p>
          <a:p>
            <a:endParaRPr lang="es-E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Entrega a Tribunal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…..</a:t>
            </a:r>
            <a:r>
              <a:rPr lang="es-E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0ct./2025</a:t>
            </a:r>
          </a:p>
          <a:p>
            <a:endParaRPr lang="es-E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Defensa Final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…………………….Dic.</a:t>
            </a:r>
            <a:r>
              <a:rPr lang="es-E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2025</a:t>
            </a:r>
            <a:endParaRPr lang="es-E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3214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893327" y="2033518"/>
            <a:ext cx="6673754" cy="221599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138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2692050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85750" y="621595"/>
            <a:ext cx="11501438" cy="5683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C" sz="2400" b="1" dirty="0">
                <a:latin typeface="Arial" panose="020B0604020202020204" pitchFamily="34" charset="0"/>
                <a:cs typeface="Arial" panose="020B0604020202020204" pitchFamily="34" charset="0"/>
              </a:rPr>
              <a:t>Objetivo general</a:t>
            </a:r>
          </a:p>
          <a:p>
            <a:endParaRPr lang="es-EC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C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Determinar el comportamiento de patrones de cítricos (</a:t>
            </a:r>
            <a:r>
              <a:rPr lang="es-EC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Citrus</a:t>
            </a:r>
            <a:r>
              <a:rPr lang="es-EC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spp) ante la aplicación de oligosacáridos </a:t>
            </a:r>
            <a:r>
              <a:rPr lang="es-EC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pécticos</a:t>
            </a:r>
            <a:r>
              <a:rPr lang="es-EC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diferentes manejos de agua.</a:t>
            </a:r>
          </a:p>
          <a:p>
            <a:pPr algn="just"/>
            <a:r>
              <a:rPr lang="es-EC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es-EC" sz="2400" b="1" dirty="0">
                <a:latin typeface="Arial" panose="020B0604020202020204" pitchFamily="34" charset="0"/>
                <a:cs typeface="Arial" panose="020B0604020202020204" pitchFamily="34" charset="0"/>
              </a:rPr>
              <a:t>Objetivos específicos</a:t>
            </a:r>
          </a:p>
          <a:p>
            <a:endParaRPr lang="es-EC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Establecer el tiempo de imbibición de las semillas de tres patrones de cítricos.</a:t>
            </a:r>
            <a:endParaRPr lang="es-EC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s-E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Evaluar la influencia en la imbibición de las semillas con diferentes concentraciones de oligosacáridos </a:t>
            </a:r>
            <a:r>
              <a:rPr lang="es-E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pécticos</a:t>
            </a:r>
            <a:r>
              <a:rPr lang="es-E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en la germinación de tres patrones de cítricos.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es-EC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s-E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Evaluar el efecto de la imbibición de las semillas con oligosacáridos </a:t>
            </a:r>
            <a:r>
              <a:rPr lang="es-E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pécticos</a:t>
            </a:r>
            <a:r>
              <a:rPr lang="es-E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en la emergencia y el crecimiento de posturas de tres patrones de cítricos durante la fase de semillero.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s-E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Determinar la influencia que la aplicación de  oligosacáridos </a:t>
            </a:r>
            <a:r>
              <a:rPr lang="es-ES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pécticos</a:t>
            </a:r>
            <a:r>
              <a:rPr lang="es-E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 diferentes manejos de agua ejercen en el crecimiento de las posturas de tres patrones de cítricos en la fase de vivero.</a:t>
            </a:r>
            <a:endParaRPr lang="es-EC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523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/>
        </p:nvSpPr>
        <p:spPr>
          <a:xfrm>
            <a:off x="7615451" y="177420"/>
            <a:ext cx="4468261" cy="172354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u="sng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ETAPA 1</a:t>
            </a:r>
          </a:p>
          <a:p>
            <a:pPr algn="ctr"/>
            <a:endParaRPr lang="es-ES" sz="2800" b="1" u="sng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EXPERIMENTOS 1 Y 2</a:t>
            </a:r>
          </a:p>
          <a:p>
            <a:pPr algn="ctr"/>
            <a:r>
              <a:rPr lang="es-ES" sz="16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LABORATORIO DE LA UNIVERSIDAD ESTATAL DEL SUR DE MANABÍ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10" y="31675"/>
            <a:ext cx="7615451" cy="401244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0" name="Elipse 9"/>
          <p:cNvSpPr/>
          <p:nvPr/>
        </p:nvSpPr>
        <p:spPr>
          <a:xfrm>
            <a:off x="632444" y="1278136"/>
            <a:ext cx="1836686" cy="112263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C">
              <a:solidFill>
                <a:prstClr val="black"/>
              </a:solidFill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7478001" y="2006222"/>
            <a:ext cx="4885898" cy="20928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u="sng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ETAPAS 2 y 3</a:t>
            </a:r>
          </a:p>
          <a:p>
            <a:pPr algn="ctr"/>
            <a:endParaRPr lang="es-ES" sz="2400" b="1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EXPERIMENTOS 3 Y 4</a:t>
            </a:r>
          </a:p>
          <a:p>
            <a:pPr algn="ctr"/>
            <a:r>
              <a:rPr lang="es-ES" sz="16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ÁREA DE CAMPO DE LA UNIVERSIDAD ESTATAL DEL SUR DE MANABÍ</a:t>
            </a:r>
          </a:p>
          <a:p>
            <a:pPr algn="ctr"/>
            <a:endParaRPr lang="es-ES" sz="2800" b="1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Elipse 11"/>
          <p:cNvSpPr/>
          <p:nvPr/>
        </p:nvSpPr>
        <p:spPr>
          <a:xfrm>
            <a:off x="2196317" y="2850858"/>
            <a:ext cx="1816433" cy="111250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C">
              <a:solidFill>
                <a:prstClr val="black"/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1076201" y="908804"/>
            <a:ext cx="9491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C" b="1" dirty="0">
                <a:solidFill>
                  <a:srgbClr val="FFFF00"/>
                </a:solidFill>
              </a:rPr>
              <a:t>ETAPA 1</a:t>
            </a:r>
          </a:p>
        </p:txBody>
      </p:sp>
      <p:sp>
        <p:nvSpPr>
          <p:cNvPr id="13" name="Rectángulo 12"/>
          <p:cNvSpPr/>
          <p:nvPr/>
        </p:nvSpPr>
        <p:spPr>
          <a:xfrm>
            <a:off x="2469130" y="2481526"/>
            <a:ext cx="12809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C" b="1" dirty="0">
                <a:solidFill>
                  <a:srgbClr val="FFFF00"/>
                </a:solidFill>
              </a:rPr>
              <a:t>ETAPA 2 y 3</a:t>
            </a:r>
          </a:p>
        </p:txBody>
      </p:sp>
      <p:sp>
        <p:nvSpPr>
          <p:cNvPr id="3" name="Rectángulo 2"/>
          <p:cNvSpPr/>
          <p:nvPr/>
        </p:nvSpPr>
        <p:spPr>
          <a:xfrm>
            <a:off x="191069" y="4285046"/>
            <a:ext cx="1177801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C" sz="2000" b="1" dirty="0"/>
              <a:t>Esta investigación  se llevaran a cabo hasta la tercera etapa, que es la fase de vivero, </a:t>
            </a:r>
          </a:p>
          <a:p>
            <a:pPr algn="just"/>
            <a:r>
              <a:rPr lang="es-EC" sz="2000" b="1" dirty="0"/>
              <a:t>Se realizará la respectiva injertación en los patrones en estudio con el cultivar de naranja.</a:t>
            </a:r>
          </a:p>
          <a:p>
            <a:pPr algn="just"/>
            <a:r>
              <a:rPr lang="es-EC" sz="2000" b="1" dirty="0"/>
              <a:t>El manejo de las posturas injertadas se realizará hasta que cumplan con las características idóneas para ser plantadas en el sitio definitivo.</a:t>
            </a:r>
          </a:p>
          <a:p>
            <a:pPr algn="just"/>
            <a:r>
              <a:rPr lang="es-EC" sz="2000" b="1" dirty="0"/>
              <a:t>La calidad de las posturas se determinaran mediante la comparación con las características planteadas para semilleros y viveros en la guía Técnica sobre el Manejo  de los  Cítricos en el Litoral Ecuatoriano (Valarezo </a:t>
            </a:r>
            <a:r>
              <a:rPr lang="es-EC" sz="2000" b="1" i="1" dirty="0"/>
              <a:t>et al</a:t>
            </a:r>
            <a:r>
              <a:rPr lang="es-EC" sz="2000" b="1" dirty="0"/>
              <a:t>., 2014).</a:t>
            </a:r>
          </a:p>
          <a:p>
            <a:pPr algn="just"/>
            <a:endParaRPr lang="es-EC" sz="2000" b="1" dirty="0"/>
          </a:p>
          <a:p>
            <a:pPr algn="just"/>
            <a:endParaRPr lang="es-EC" sz="2000" b="1" dirty="0"/>
          </a:p>
        </p:txBody>
      </p:sp>
    </p:spTree>
    <p:extLst>
      <p:ext uri="{BB962C8B-B14F-4D97-AF65-F5344CB8AC3E}">
        <p14:creationId xmlns:p14="http://schemas.microsoft.com/office/powerpoint/2010/main" val="1159636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72955" y="128620"/>
            <a:ext cx="11295797" cy="1369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u="sng" dirty="0">
                <a:latin typeface="Arial" panose="020B0604020202020204" pitchFamily="34" charset="0"/>
              </a:rPr>
              <a:t>ETAPA 1</a:t>
            </a:r>
          </a:p>
          <a:p>
            <a:r>
              <a:rPr lang="es-ES" sz="2000" b="1" dirty="0">
                <a:latin typeface="Arial" panose="020B0604020202020204" pitchFamily="34" charset="0"/>
              </a:rPr>
              <a:t>Experimento 1.- </a:t>
            </a:r>
          </a:p>
          <a:p>
            <a:r>
              <a:rPr lang="es-ES" sz="20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Fase de laboratorio</a:t>
            </a:r>
            <a:endParaRPr lang="es-EC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Determinación del tiempo de imbibición de las semillas de tres patrones de cítricos:</a:t>
            </a:r>
            <a:endParaRPr lang="es-EC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342685" y="1864246"/>
            <a:ext cx="32436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pt-B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MANDARINO CLEOPATRA</a:t>
            </a:r>
          </a:p>
          <a:p>
            <a:pPr marL="342900" indent="-342900">
              <a:buAutoNum type="arabicPeriod"/>
            </a:pPr>
            <a:r>
              <a:rPr 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LIMON RUGOSO</a:t>
            </a:r>
          </a:p>
          <a:p>
            <a:r>
              <a:rPr lang="es-E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  LIMA MANDARINA</a:t>
            </a:r>
          </a:p>
          <a:p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8061277" y="3605209"/>
            <a:ext cx="396240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Análisis estadístico</a:t>
            </a:r>
          </a:p>
          <a:p>
            <a:r>
              <a:rPr lang="es-E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Estadísticas Descriptivas:</a:t>
            </a:r>
            <a:r>
              <a:rPr lang="es-EC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utilizará la media y desviación estándar e intervalos de confianza</a:t>
            </a:r>
          </a:p>
          <a:p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909478" y="5461921"/>
            <a:ext cx="709683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Salida</a:t>
            </a:r>
          </a:p>
          <a:p>
            <a:pPr algn="just"/>
            <a:r>
              <a:rPr lang="es-EC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Selección del tiempo de imbibición de las semillas de los diferentes patrones para los experimentos posteriores.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306" y="2500312"/>
            <a:ext cx="3743181" cy="2818225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8061276" y="2216165"/>
            <a:ext cx="350747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Evaluaciones:</a:t>
            </a:r>
          </a:p>
          <a:p>
            <a:r>
              <a:rPr lang="es-EC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Pesaje de las semillas de cada uno de los patrones se realizará cada dos horas hasta alcanzar el peso constante.</a:t>
            </a:r>
          </a:p>
        </p:txBody>
      </p:sp>
    </p:spTree>
    <p:extLst>
      <p:ext uri="{BB962C8B-B14F-4D97-AF65-F5344CB8AC3E}">
        <p14:creationId xmlns:p14="http://schemas.microsoft.com/office/powerpoint/2010/main" val="4252075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F78878AF-E9FF-2A21-4C0E-0F12645EE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5741959"/>
              </p:ext>
            </p:extLst>
          </p:nvPr>
        </p:nvGraphicFramePr>
        <p:xfrm>
          <a:off x="404812" y="628650"/>
          <a:ext cx="2809876" cy="5815015"/>
        </p:xfrm>
        <a:graphic>
          <a:graphicData uri="http://schemas.openxmlformats.org/drawingml/2006/table">
            <a:tbl>
              <a:tblPr/>
              <a:tblGrid>
                <a:gridCol w="1291023">
                  <a:extLst>
                    <a:ext uri="{9D8B030D-6E8A-4147-A177-3AD203B41FA5}">
                      <a16:colId xmlns:a16="http://schemas.microsoft.com/office/drawing/2014/main" val="1420987317"/>
                    </a:ext>
                  </a:extLst>
                </a:gridCol>
                <a:gridCol w="1518853">
                  <a:extLst>
                    <a:ext uri="{9D8B030D-6E8A-4147-A177-3AD203B41FA5}">
                      <a16:colId xmlns:a16="http://schemas.microsoft.com/office/drawing/2014/main" val="1676682647"/>
                    </a:ext>
                  </a:extLst>
                </a:gridCol>
              </a:tblGrid>
              <a:tr h="1402537"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HORAS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PROMEDIO GANANCIA DE PESO POR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5511822"/>
                  </a:ext>
                </a:extLst>
              </a:tr>
              <a:tr h="315177">
                <a:tc>
                  <a:txBody>
                    <a:bodyPr/>
                    <a:lstStyle/>
                    <a:p>
                      <a:pPr algn="l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3068649"/>
                  </a:ext>
                </a:extLst>
              </a:tr>
              <a:tr h="315177">
                <a:tc>
                  <a:txBody>
                    <a:bodyPr/>
                    <a:lstStyle/>
                    <a:p>
                      <a:pPr algn="l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0262690"/>
                  </a:ext>
                </a:extLst>
              </a:tr>
              <a:tr h="315177">
                <a:tc>
                  <a:txBody>
                    <a:bodyPr/>
                    <a:lstStyle/>
                    <a:p>
                      <a:pPr algn="l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1647267"/>
                  </a:ext>
                </a:extLst>
              </a:tr>
              <a:tr h="315177">
                <a:tc>
                  <a:txBody>
                    <a:bodyPr/>
                    <a:lstStyle/>
                    <a:p>
                      <a:pPr algn="l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5283171"/>
                  </a:ext>
                </a:extLst>
              </a:tr>
              <a:tr h="315177">
                <a:tc>
                  <a:txBody>
                    <a:bodyPr/>
                    <a:lstStyle/>
                    <a:p>
                      <a:pPr algn="l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21,82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469958"/>
                  </a:ext>
                </a:extLst>
              </a:tr>
              <a:tr h="315177">
                <a:tc>
                  <a:txBody>
                    <a:bodyPr/>
                    <a:lstStyle/>
                    <a:p>
                      <a:pPr algn="l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23,67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0068539"/>
                  </a:ext>
                </a:extLst>
              </a:tr>
              <a:tr h="315177">
                <a:tc>
                  <a:txBody>
                    <a:bodyPr/>
                    <a:lstStyle/>
                    <a:p>
                      <a:pPr algn="l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4855110"/>
                  </a:ext>
                </a:extLst>
              </a:tr>
              <a:tr h="315177">
                <a:tc>
                  <a:txBody>
                    <a:bodyPr/>
                    <a:lstStyle/>
                    <a:p>
                      <a:pPr algn="l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2888358"/>
                  </a:ext>
                </a:extLst>
              </a:tr>
              <a:tr h="315177">
                <a:tc>
                  <a:txBody>
                    <a:bodyPr/>
                    <a:lstStyle/>
                    <a:p>
                      <a:pPr algn="l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0522360"/>
                  </a:ext>
                </a:extLst>
              </a:tr>
              <a:tr h="315177">
                <a:tc>
                  <a:txBody>
                    <a:bodyPr/>
                    <a:lstStyle/>
                    <a:p>
                      <a:pPr algn="l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1671711"/>
                  </a:ext>
                </a:extLst>
              </a:tr>
              <a:tr h="315177">
                <a:tc>
                  <a:txBody>
                    <a:bodyPr/>
                    <a:lstStyle/>
                    <a:p>
                      <a:pPr algn="l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24,78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2296426"/>
                  </a:ext>
                </a:extLst>
              </a:tr>
              <a:tr h="315177">
                <a:tc>
                  <a:txBody>
                    <a:bodyPr/>
                    <a:lstStyle/>
                    <a:p>
                      <a:pPr algn="l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4131453"/>
                  </a:ext>
                </a:extLst>
              </a:tr>
              <a:tr h="315177">
                <a:tc>
                  <a:txBody>
                    <a:bodyPr/>
                    <a:lstStyle/>
                    <a:p>
                      <a:pPr algn="l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6048045"/>
                  </a:ext>
                </a:extLst>
              </a:tr>
              <a:tr h="315177">
                <a:tc>
                  <a:txBody>
                    <a:bodyPr/>
                    <a:lstStyle/>
                    <a:p>
                      <a:pPr algn="l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25,03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1662363"/>
                  </a:ext>
                </a:extLst>
              </a:tr>
            </a:tbl>
          </a:graphicData>
        </a:graphic>
      </p:graphicFrame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3C17B53A-AFDA-B459-0A52-A563171C85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825231"/>
              </p:ext>
            </p:extLst>
          </p:nvPr>
        </p:nvGraphicFramePr>
        <p:xfrm>
          <a:off x="3671888" y="1271585"/>
          <a:ext cx="8229599" cy="47577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ángulo 3">
            <a:extLst>
              <a:ext uri="{FF2B5EF4-FFF2-40B4-BE49-F238E27FC236}">
                <a16:creationId xmlns:a16="http://schemas.microsoft.com/office/drawing/2014/main" id="{80D2C931-DEBC-3CD0-45B9-F0CE299368F7}"/>
              </a:ext>
            </a:extLst>
          </p:cNvPr>
          <p:cNvSpPr/>
          <p:nvPr/>
        </p:nvSpPr>
        <p:spPr>
          <a:xfrm>
            <a:off x="5715000" y="157163"/>
            <a:ext cx="3471862" cy="9286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MANDARINA CLEOPATRA</a:t>
            </a:r>
            <a:endParaRPr lang="es-EC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598042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16759539-B728-8722-4353-3AECA4BE70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9294866"/>
              </p:ext>
            </p:extLst>
          </p:nvPr>
        </p:nvGraphicFramePr>
        <p:xfrm>
          <a:off x="504824" y="777081"/>
          <a:ext cx="2581276" cy="5934075"/>
        </p:xfrm>
        <a:graphic>
          <a:graphicData uri="http://schemas.openxmlformats.org/drawingml/2006/table">
            <a:tbl>
              <a:tblPr/>
              <a:tblGrid>
                <a:gridCol w="1290638">
                  <a:extLst>
                    <a:ext uri="{9D8B030D-6E8A-4147-A177-3AD203B41FA5}">
                      <a16:colId xmlns:a16="http://schemas.microsoft.com/office/drawing/2014/main" val="2113613169"/>
                    </a:ext>
                  </a:extLst>
                </a:gridCol>
                <a:gridCol w="1290638">
                  <a:extLst>
                    <a:ext uri="{9D8B030D-6E8A-4147-A177-3AD203B41FA5}">
                      <a16:colId xmlns:a16="http://schemas.microsoft.com/office/drawing/2014/main" val="238298556"/>
                    </a:ext>
                  </a:extLst>
                </a:gridCol>
              </a:tblGrid>
              <a:tr h="1532563"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HORAS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PROMEDIO GANANCIA DE PESO POR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1055691"/>
                  </a:ext>
                </a:extLst>
              </a:tr>
              <a:tr h="306513">
                <a:tc>
                  <a:txBody>
                    <a:bodyPr/>
                    <a:lstStyle/>
                    <a:p>
                      <a:pPr algn="l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7835849"/>
                  </a:ext>
                </a:extLst>
              </a:tr>
              <a:tr h="306513">
                <a:tc>
                  <a:txBody>
                    <a:bodyPr/>
                    <a:lstStyle/>
                    <a:p>
                      <a:pPr algn="l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0558769"/>
                  </a:ext>
                </a:extLst>
              </a:tr>
              <a:tr h="306513">
                <a:tc>
                  <a:txBody>
                    <a:bodyPr/>
                    <a:lstStyle/>
                    <a:p>
                      <a:pPr algn="l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2811086"/>
                  </a:ext>
                </a:extLst>
              </a:tr>
              <a:tr h="306513">
                <a:tc>
                  <a:txBody>
                    <a:bodyPr/>
                    <a:lstStyle/>
                    <a:p>
                      <a:pPr algn="l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581020"/>
                  </a:ext>
                </a:extLst>
              </a:tr>
              <a:tr h="306513">
                <a:tc>
                  <a:txBody>
                    <a:bodyPr/>
                    <a:lstStyle/>
                    <a:p>
                      <a:pPr algn="l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25,21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6692538"/>
                  </a:ext>
                </a:extLst>
              </a:tr>
              <a:tr h="306513">
                <a:tc>
                  <a:txBody>
                    <a:bodyPr/>
                    <a:lstStyle/>
                    <a:p>
                      <a:pPr algn="l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29,53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1084290"/>
                  </a:ext>
                </a:extLst>
              </a:tr>
              <a:tr h="306513">
                <a:tc>
                  <a:txBody>
                    <a:bodyPr/>
                    <a:lstStyle/>
                    <a:p>
                      <a:pPr algn="l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6050815"/>
                  </a:ext>
                </a:extLst>
              </a:tr>
              <a:tr h="306513">
                <a:tc>
                  <a:txBody>
                    <a:bodyPr/>
                    <a:lstStyle/>
                    <a:p>
                      <a:pPr algn="l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3758917"/>
                  </a:ext>
                </a:extLst>
              </a:tr>
              <a:tr h="306513">
                <a:tc>
                  <a:txBody>
                    <a:bodyPr/>
                    <a:lstStyle/>
                    <a:p>
                      <a:pPr algn="l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5611752"/>
                  </a:ext>
                </a:extLst>
              </a:tr>
              <a:tr h="306513">
                <a:tc>
                  <a:txBody>
                    <a:bodyPr/>
                    <a:lstStyle/>
                    <a:p>
                      <a:pPr algn="l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34,16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3858735"/>
                  </a:ext>
                </a:extLst>
              </a:tr>
              <a:tr h="306513">
                <a:tc>
                  <a:txBody>
                    <a:bodyPr/>
                    <a:lstStyle/>
                    <a:p>
                      <a:pPr algn="l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34,53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1041579"/>
                  </a:ext>
                </a:extLst>
              </a:tr>
              <a:tr h="306513">
                <a:tc>
                  <a:txBody>
                    <a:bodyPr/>
                    <a:lstStyle/>
                    <a:p>
                      <a:pPr algn="l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34,65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0180490"/>
                  </a:ext>
                </a:extLst>
              </a:tr>
              <a:tr h="306513">
                <a:tc>
                  <a:txBody>
                    <a:bodyPr/>
                    <a:lstStyle/>
                    <a:p>
                      <a:pPr algn="l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34,93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8370307"/>
                  </a:ext>
                </a:extLst>
              </a:tr>
              <a:tr h="306513">
                <a:tc>
                  <a:txBody>
                    <a:bodyPr/>
                    <a:lstStyle/>
                    <a:p>
                      <a:pPr algn="l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34,98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245153"/>
                  </a:ext>
                </a:extLst>
              </a:tr>
            </a:tbl>
          </a:graphicData>
        </a:graphic>
      </p:graphicFrame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6C3FCAE4-709E-AED9-5681-9966235C5E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3399147"/>
              </p:ext>
            </p:extLst>
          </p:nvPr>
        </p:nvGraphicFramePr>
        <p:xfrm>
          <a:off x="3809999" y="1700213"/>
          <a:ext cx="8005764" cy="47434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ángulo 3">
            <a:extLst>
              <a:ext uri="{FF2B5EF4-FFF2-40B4-BE49-F238E27FC236}">
                <a16:creationId xmlns:a16="http://schemas.microsoft.com/office/drawing/2014/main" id="{DFF4B49F-09E5-D407-0A49-3B76816AA13E}"/>
              </a:ext>
            </a:extLst>
          </p:cNvPr>
          <p:cNvSpPr/>
          <p:nvPr/>
        </p:nvSpPr>
        <p:spPr>
          <a:xfrm>
            <a:off x="5715000" y="157163"/>
            <a:ext cx="3471862" cy="9286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LIMON RUGOSO</a:t>
            </a:r>
            <a:endParaRPr lang="es-EC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2685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736885A9-B04F-D318-7CDC-C9AAB7DF29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757557"/>
              </p:ext>
            </p:extLst>
          </p:nvPr>
        </p:nvGraphicFramePr>
        <p:xfrm>
          <a:off x="414338" y="642938"/>
          <a:ext cx="2643188" cy="5934075"/>
        </p:xfrm>
        <a:graphic>
          <a:graphicData uri="http://schemas.openxmlformats.org/drawingml/2006/table">
            <a:tbl>
              <a:tblPr/>
              <a:tblGrid>
                <a:gridCol w="1321594">
                  <a:extLst>
                    <a:ext uri="{9D8B030D-6E8A-4147-A177-3AD203B41FA5}">
                      <a16:colId xmlns:a16="http://schemas.microsoft.com/office/drawing/2014/main" val="139122342"/>
                    </a:ext>
                  </a:extLst>
                </a:gridCol>
                <a:gridCol w="1321594">
                  <a:extLst>
                    <a:ext uri="{9D8B030D-6E8A-4147-A177-3AD203B41FA5}">
                      <a16:colId xmlns:a16="http://schemas.microsoft.com/office/drawing/2014/main" val="1892382788"/>
                    </a:ext>
                  </a:extLst>
                </a:gridCol>
              </a:tblGrid>
              <a:tr h="1518986"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HORAS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PROMEDIO GANANCIA DE PESO POR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2219034"/>
                  </a:ext>
                </a:extLst>
              </a:tr>
              <a:tr h="303797">
                <a:tc>
                  <a:txBody>
                    <a:bodyPr/>
                    <a:lstStyle/>
                    <a:p>
                      <a:pPr algn="l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091427"/>
                  </a:ext>
                </a:extLst>
              </a:tr>
              <a:tr h="303797">
                <a:tc>
                  <a:txBody>
                    <a:bodyPr/>
                    <a:lstStyle/>
                    <a:p>
                      <a:pPr algn="l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23,02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2613991"/>
                  </a:ext>
                </a:extLst>
              </a:tr>
              <a:tr h="303797">
                <a:tc>
                  <a:txBody>
                    <a:bodyPr/>
                    <a:lstStyle/>
                    <a:p>
                      <a:pPr algn="l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23,25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1521699"/>
                  </a:ext>
                </a:extLst>
              </a:tr>
              <a:tr h="303797">
                <a:tc>
                  <a:txBody>
                    <a:bodyPr/>
                    <a:lstStyle/>
                    <a:p>
                      <a:pPr algn="l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23,38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0523052"/>
                  </a:ext>
                </a:extLst>
              </a:tr>
              <a:tr h="303797">
                <a:tc>
                  <a:txBody>
                    <a:bodyPr/>
                    <a:lstStyle/>
                    <a:p>
                      <a:pPr algn="l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25,07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3819548"/>
                  </a:ext>
                </a:extLst>
              </a:tr>
              <a:tr h="303797">
                <a:tc>
                  <a:txBody>
                    <a:bodyPr/>
                    <a:lstStyle/>
                    <a:p>
                      <a:pPr algn="l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27,49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4389098"/>
                  </a:ext>
                </a:extLst>
              </a:tr>
              <a:tr h="303797">
                <a:tc>
                  <a:txBody>
                    <a:bodyPr/>
                    <a:lstStyle/>
                    <a:p>
                      <a:pPr algn="l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6841579"/>
                  </a:ext>
                </a:extLst>
              </a:tr>
              <a:tr h="303797">
                <a:tc>
                  <a:txBody>
                    <a:bodyPr/>
                    <a:lstStyle/>
                    <a:p>
                      <a:pPr algn="l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8889810"/>
                  </a:ext>
                </a:extLst>
              </a:tr>
              <a:tr h="303797">
                <a:tc>
                  <a:txBody>
                    <a:bodyPr/>
                    <a:lstStyle/>
                    <a:p>
                      <a:pPr algn="l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9240441"/>
                  </a:ext>
                </a:extLst>
              </a:tr>
              <a:tr h="303797">
                <a:tc>
                  <a:txBody>
                    <a:bodyPr/>
                    <a:lstStyle/>
                    <a:p>
                      <a:pPr algn="l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7328316"/>
                  </a:ext>
                </a:extLst>
              </a:tr>
              <a:tr h="303797">
                <a:tc>
                  <a:txBody>
                    <a:bodyPr/>
                    <a:lstStyle/>
                    <a:p>
                      <a:pPr algn="l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897271"/>
                  </a:ext>
                </a:extLst>
              </a:tr>
              <a:tr h="303797">
                <a:tc>
                  <a:txBody>
                    <a:bodyPr/>
                    <a:lstStyle/>
                    <a:p>
                      <a:pPr algn="l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31,98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6472599"/>
                  </a:ext>
                </a:extLst>
              </a:tr>
              <a:tr h="303797">
                <a:tc>
                  <a:txBody>
                    <a:bodyPr/>
                    <a:lstStyle/>
                    <a:p>
                      <a:pPr algn="l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9032031"/>
                  </a:ext>
                </a:extLst>
              </a:tr>
              <a:tr h="303797">
                <a:tc>
                  <a:txBody>
                    <a:bodyPr/>
                    <a:lstStyle/>
                    <a:p>
                      <a:pPr algn="l" fontAlgn="ctr"/>
                      <a:r>
                        <a:rPr lang="es-EC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Hora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9668324"/>
                  </a:ext>
                </a:extLst>
              </a:tr>
            </a:tbl>
          </a:graphicData>
        </a:graphic>
      </p:graphicFrame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D4B03DF9-F226-FEE4-1890-20153BB076F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1797515"/>
              </p:ext>
            </p:extLst>
          </p:nvPr>
        </p:nvGraphicFramePr>
        <p:xfrm>
          <a:off x="3810000" y="1200150"/>
          <a:ext cx="7967662" cy="4929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ángulo 3">
            <a:extLst>
              <a:ext uri="{FF2B5EF4-FFF2-40B4-BE49-F238E27FC236}">
                <a16:creationId xmlns:a16="http://schemas.microsoft.com/office/drawing/2014/main" id="{786F81C9-4240-DBA4-5234-644391D3CC98}"/>
              </a:ext>
            </a:extLst>
          </p:cNvPr>
          <p:cNvSpPr/>
          <p:nvPr/>
        </p:nvSpPr>
        <p:spPr>
          <a:xfrm>
            <a:off x="5715000" y="157163"/>
            <a:ext cx="3471862" cy="9286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LIMA MANDARINA</a:t>
            </a:r>
            <a:endParaRPr lang="es-EC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63552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413982" y="105340"/>
            <a:ext cx="11778018" cy="1236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s-ES" sz="2000" b="1" u="sng" dirty="0">
                <a:latin typeface="Arial" panose="020B0604020202020204" pitchFamily="34" charset="0"/>
              </a:rPr>
              <a:t>Etapa 1</a:t>
            </a:r>
            <a:r>
              <a:rPr lang="es-ES" sz="2000" b="1" dirty="0">
                <a:latin typeface="Arial" panose="020B0604020202020204" pitchFamily="34" charset="0"/>
              </a:rPr>
              <a:t>       Experimento 2.- </a:t>
            </a:r>
            <a:r>
              <a:rPr lang="es-ES" sz="20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Fase de laboratorio</a:t>
            </a:r>
            <a:endParaRPr lang="es-EC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Influencia de la imbibición de las semillas con diferentes concentraciones de oligosacáridos </a:t>
            </a:r>
            <a:r>
              <a:rPr lang="es-ES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pécticos</a:t>
            </a:r>
            <a:r>
              <a:rPr lang="es-ES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en la germinación de tres patrones de cítricos.</a:t>
            </a:r>
            <a:endParaRPr lang="es-EC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6756488" y="1501018"/>
            <a:ext cx="508521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C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Diseño experimental</a:t>
            </a:r>
          </a:p>
          <a:p>
            <a:pPr algn="just"/>
            <a:r>
              <a:rPr lang="es-EC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empleará  un diseño completamente aleatorizado (3x4) con 12 tratamientos y cuatro repeticiones </a:t>
            </a:r>
          </a:p>
        </p:txBody>
      </p:sp>
      <p:sp>
        <p:nvSpPr>
          <p:cNvPr id="9" name="Rectángulo 8"/>
          <p:cNvSpPr/>
          <p:nvPr/>
        </p:nvSpPr>
        <p:spPr>
          <a:xfrm>
            <a:off x="7050453" y="4753917"/>
            <a:ext cx="470239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C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Análisis estadístico</a:t>
            </a:r>
          </a:p>
          <a:p>
            <a:pPr algn="just"/>
            <a:r>
              <a:rPr lang="es-EC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Análisis de varianza correspondiente al diseño empleado y comparación de medias según la prueba de rangos múltiples de </a:t>
            </a:r>
            <a:r>
              <a:rPr lang="es-EC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Tukey</a:t>
            </a:r>
            <a:r>
              <a:rPr lang="es-EC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(p≤0.05).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870" y="1402406"/>
            <a:ext cx="2568706" cy="1924050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2251881" y="4753917"/>
            <a:ext cx="450460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C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Salida</a:t>
            </a:r>
          </a:p>
          <a:p>
            <a:pPr algn="just"/>
            <a:r>
              <a:rPr lang="es-EC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Seleccionar las dos mejores concentraciones  en la estimulación de la germinación de las semillas de cada uno de los patrones para los experimentos posteriores.</a:t>
            </a:r>
          </a:p>
          <a:p>
            <a:pPr algn="just"/>
            <a:endParaRPr lang="es-EC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06" r="36830" b="12774"/>
          <a:stretch/>
        </p:blipFill>
        <p:spPr>
          <a:xfrm>
            <a:off x="3964870" y="3341468"/>
            <a:ext cx="2568706" cy="1412449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191070" y="1307967"/>
            <a:ext cx="4521817" cy="4678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Factor A   </a:t>
            </a:r>
            <a:r>
              <a:rPr lang="es-E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Patrones de cítricos                                       </a:t>
            </a:r>
            <a:endParaRPr lang="es-ES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es-E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A1.- Mandarino cleopatra                                                     </a:t>
            </a:r>
          </a:p>
          <a:p>
            <a:pPr>
              <a:spcAft>
                <a:spcPts val="1000"/>
              </a:spcAft>
            </a:pPr>
            <a:r>
              <a:rPr lang="es-E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A2.- Limón rugoso                                                                   </a:t>
            </a:r>
          </a:p>
          <a:p>
            <a:pPr>
              <a:spcAft>
                <a:spcPts val="1000"/>
              </a:spcAft>
            </a:pPr>
            <a:r>
              <a:rPr lang="es-E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A3.- Lima mandarina                                                                </a:t>
            </a:r>
            <a:endParaRPr lang="es-EC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s-E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</a:t>
            </a:r>
            <a:endParaRPr lang="es-EC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ES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Factor B   </a:t>
            </a:r>
            <a:r>
              <a:rPr lang="es-E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Concentraciones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E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oligosacáridos </a:t>
            </a:r>
            <a:r>
              <a:rPr lang="es-ES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pécticos</a:t>
            </a:r>
            <a:endParaRPr lang="es-EC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E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s-EC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1.-   0  mg L</a:t>
            </a:r>
            <a:r>
              <a:rPr lang="es-EC" sz="200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endParaRPr lang="es-EC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E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B2.-   5  </a:t>
            </a:r>
            <a:r>
              <a:rPr lang="es-EC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mg L</a:t>
            </a:r>
            <a:r>
              <a:rPr lang="es-EC" sz="200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endParaRPr lang="es-EC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E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B3.-  10  </a:t>
            </a:r>
            <a:r>
              <a:rPr lang="es-EC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mg L</a:t>
            </a:r>
            <a:r>
              <a:rPr lang="es-EC" sz="200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endParaRPr lang="es-EC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E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B4.-  20  </a:t>
            </a:r>
            <a:r>
              <a:rPr lang="es-EC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mg L</a:t>
            </a:r>
            <a:r>
              <a:rPr lang="es-EC" sz="200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-1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EC" dirty="0"/>
              <a:t>(Lara </a:t>
            </a:r>
            <a:r>
              <a:rPr lang="es-EC" i="1" dirty="0"/>
              <a:t>et al</a:t>
            </a:r>
            <a:r>
              <a:rPr lang="es-EC" dirty="0"/>
              <a:t>., 2018</a:t>
            </a:r>
            <a:r>
              <a:rPr lang="es-EC" sz="2000" dirty="0"/>
              <a:t>)</a:t>
            </a:r>
            <a:endParaRPr lang="es-EC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6756873" y="3047664"/>
            <a:ext cx="5289550" cy="1323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s-EC" sz="2000" b="1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Variables a evaluar</a:t>
            </a:r>
            <a:endParaRPr lang="es-EC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457200" algn="l"/>
              </a:tabLst>
            </a:pPr>
            <a:r>
              <a:rPr lang="es-EC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Dinámica  de germinación  (días)</a:t>
            </a:r>
            <a:endParaRPr lang="es-EC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457200" algn="l"/>
              </a:tabLst>
            </a:pPr>
            <a:r>
              <a:rPr lang="es-EC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Masa seca de las radículas (g)</a:t>
            </a:r>
            <a:endParaRPr lang="es-EC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457200" algn="l"/>
              </a:tabLst>
            </a:pPr>
            <a:r>
              <a:rPr lang="es-EC" sz="20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Índice de vigor de germinación </a:t>
            </a:r>
            <a:endParaRPr lang="es-EC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7636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84A910E1-72EF-E55F-AB19-7D1EEC45F9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227449"/>
              </p:ext>
            </p:extLst>
          </p:nvPr>
        </p:nvGraphicFramePr>
        <p:xfrm>
          <a:off x="257175" y="1528764"/>
          <a:ext cx="11758612" cy="3586415"/>
        </p:xfrm>
        <a:graphic>
          <a:graphicData uri="http://schemas.openxmlformats.org/drawingml/2006/table">
            <a:tbl>
              <a:tblPr/>
              <a:tblGrid>
                <a:gridCol w="1018944">
                  <a:extLst>
                    <a:ext uri="{9D8B030D-6E8A-4147-A177-3AD203B41FA5}">
                      <a16:colId xmlns:a16="http://schemas.microsoft.com/office/drawing/2014/main" val="871906302"/>
                    </a:ext>
                  </a:extLst>
                </a:gridCol>
                <a:gridCol w="957808">
                  <a:extLst>
                    <a:ext uri="{9D8B030D-6E8A-4147-A177-3AD203B41FA5}">
                      <a16:colId xmlns:a16="http://schemas.microsoft.com/office/drawing/2014/main" val="2874298786"/>
                    </a:ext>
                  </a:extLst>
                </a:gridCol>
                <a:gridCol w="815155">
                  <a:extLst>
                    <a:ext uri="{9D8B030D-6E8A-4147-A177-3AD203B41FA5}">
                      <a16:colId xmlns:a16="http://schemas.microsoft.com/office/drawing/2014/main" val="1872135428"/>
                    </a:ext>
                  </a:extLst>
                </a:gridCol>
                <a:gridCol w="815155">
                  <a:extLst>
                    <a:ext uri="{9D8B030D-6E8A-4147-A177-3AD203B41FA5}">
                      <a16:colId xmlns:a16="http://schemas.microsoft.com/office/drawing/2014/main" val="4163411324"/>
                    </a:ext>
                  </a:extLst>
                </a:gridCol>
                <a:gridCol w="815155">
                  <a:extLst>
                    <a:ext uri="{9D8B030D-6E8A-4147-A177-3AD203B41FA5}">
                      <a16:colId xmlns:a16="http://schemas.microsoft.com/office/drawing/2014/main" val="2486705318"/>
                    </a:ext>
                  </a:extLst>
                </a:gridCol>
                <a:gridCol w="815155">
                  <a:extLst>
                    <a:ext uri="{9D8B030D-6E8A-4147-A177-3AD203B41FA5}">
                      <a16:colId xmlns:a16="http://schemas.microsoft.com/office/drawing/2014/main" val="2359231762"/>
                    </a:ext>
                  </a:extLst>
                </a:gridCol>
                <a:gridCol w="815155">
                  <a:extLst>
                    <a:ext uri="{9D8B030D-6E8A-4147-A177-3AD203B41FA5}">
                      <a16:colId xmlns:a16="http://schemas.microsoft.com/office/drawing/2014/main" val="1994131228"/>
                    </a:ext>
                  </a:extLst>
                </a:gridCol>
                <a:gridCol w="815155">
                  <a:extLst>
                    <a:ext uri="{9D8B030D-6E8A-4147-A177-3AD203B41FA5}">
                      <a16:colId xmlns:a16="http://schemas.microsoft.com/office/drawing/2014/main" val="4012186841"/>
                    </a:ext>
                  </a:extLst>
                </a:gridCol>
                <a:gridCol w="815155">
                  <a:extLst>
                    <a:ext uri="{9D8B030D-6E8A-4147-A177-3AD203B41FA5}">
                      <a16:colId xmlns:a16="http://schemas.microsoft.com/office/drawing/2014/main" val="3778998057"/>
                    </a:ext>
                  </a:extLst>
                </a:gridCol>
                <a:gridCol w="815155">
                  <a:extLst>
                    <a:ext uri="{9D8B030D-6E8A-4147-A177-3AD203B41FA5}">
                      <a16:colId xmlns:a16="http://schemas.microsoft.com/office/drawing/2014/main" val="1531120172"/>
                    </a:ext>
                  </a:extLst>
                </a:gridCol>
                <a:gridCol w="815155">
                  <a:extLst>
                    <a:ext uri="{9D8B030D-6E8A-4147-A177-3AD203B41FA5}">
                      <a16:colId xmlns:a16="http://schemas.microsoft.com/office/drawing/2014/main" val="32474407"/>
                    </a:ext>
                  </a:extLst>
                </a:gridCol>
                <a:gridCol w="815155">
                  <a:extLst>
                    <a:ext uri="{9D8B030D-6E8A-4147-A177-3AD203B41FA5}">
                      <a16:colId xmlns:a16="http://schemas.microsoft.com/office/drawing/2014/main" val="2777134903"/>
                    </a:ext>
                  </a:extLst>
                </a:gridCol>
                <a:gridCol w="815155">
                  <a:extLst>
                    <a:ext uri="{9D8B030D-6E8A-4147-A177-3AD203B41FA5}">
                      <a16:colId xmlns:a16="http://schemas.microsoft.com/office/drawing/2014/main" val="4031314188"/>
                    </a:ext>
                  </a:extLst>
                </a:gridCol>
                <a:gridCol w="815155">
                  <a:extLst>
                    <a:ext uri="{9D8B030D-6E8A-4147-A177-3AD203B41FA5}">
                      <a16:colId xmlns:a16="http://schemas.microsoft.com/office/drawing/2014/main" val="2449482172"/>
                    </a:ext>
                  </a:extLst>
                </a:gridCol>
              </a:tblGrid>
              <a:tr h="307769">
                <a:tc gridSpan="14">
                  <a:txBody>
                    <a:bodyPr/>
                    <a:lstStyle/>
                    <a:p>
                      <a:pPr algn="ctr" fontAlgn="b"/>
                      <a:r>
                        <a:rPr lang="es-MX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GERMINACION  DE SEMILLAS DE CITRICOS  POR PATRON Y TRATAMIENTO</a:t>
                      </a: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5176802"/>
                  </a:ext>
                </a:extLst>
              </a:tr>
              <a:tr h="323157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C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PATRONES</a:t>
                      </a:r>
                    </a:p>
                  </a:txBody>
                  <a:tcPr marL="9107" marR="9107" marT="91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EC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MANDARINA CLEOPATRA</a:t>
                      </a:r>
                    </a:p>
                  </a:txBody>
                  <a:tcPr marL="9107" marR="9107" marT="91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LIMON RUGOSO</a:t>
                      </a:r>
                    </a:p>
                  </a:txBody>
                  <a:tcPr marL="9107" marR="9107" marT="91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LIMA MANDARINA</a:t>
                      </a:r>
                    </a:p>
                  </a:txBody>
                  <a:tcPr marL="9107" marR="9107" marT="91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8084159"/>
                  </a:ext>
                </a:extLst>
              </a:tr>
              <a:tr h="323157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C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DOSIS</a:t>
                      </a:r>
                    </a:p>
                  </a:txBody>
                  <a:tcPr marL="9107" marR="9107" marT="91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mg L-1</a:t>
                      </a:r>
                    </a:p>
                  </a:txBody>
                  <a:tcPr marL="9107" marR="9107" marT="91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mg L-1</a:t>
                      </a: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mg L-1</a:t>
                      </a: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mg L-1</a:t>
                      </a: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mg L-1</a:t>
                      </a:r>
                    </a:p>
                  </a:txBody>
                  <a:tcPr marL="9107" marR="9107" marT="91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mg L-1</a:t>
                      </a: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mg L-1</a:t>
                      </a: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mg L-1</a:t>
                      </a: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 mg L-1</a:t>
                      </a:r>
                    </a:p>
                  </a:txBody>
                  <a:tcPr marL="9107" marR="9107" marT="91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mg L-1</a:t>
                      </a: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mg L-1</a:t>
                      </a: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C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mg L-1</a:t>
                      </a: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9787272"/>
                  </a:ext>
                </a:extLst>
              </a:tr>
              <a:tr h="323157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C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TRATAMIENTOS</a:t>
                      </a:r>
                    </a:p>
                  </a:txBody>
                  <a:tcPr marL="9107" marR="9107" marT="91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A1B1</a:t>
                      </a:r>
                    </a:p>
                  </a:txBody>
                  <a:tcPr marL="9107" marR="9107" marT="91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A1B2</a:t>
                      </a:r>
                    </a:p>
                  </a:txBody>
                  <a:tcPr marL="9107" marR="9107" marT="91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A1B3</a:t>
                      </a:r>
                    </a:p>
                  </a:txBody>
                  <a:tcPr marL="9107" marR="9107" marT="91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A1B4</a:t>
                      </a:r>
                    </a:p>
                  </a:txBody>
                  <a:tcPr marL="9107" marR="9107" marT="91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A2B1</a:t>
                      </a:r>
                    </a:p>
                  </a:txBody>
                  <a:tcPr marL="9107" marR="9107" marT="91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A2B2</a:t>
                      </a:r>
                    </a:p>
                  </a:txBody>
                  <a:tcPr marL="9107" marR="9107" marT="91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A2B3</a:t>
                      </a:r>
                    </a:p>
                  </a:txBody>
                  <a:tcPr marL="9107" marR="9107" marT="91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A2B4</a:t>
                      </a:r>
                    </a:p>
                  </a:txBody>
                  <a:tcPr marL="9107" marR="9107" marT="91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A3B1</a:t>
                      </a:r>
                    </a:p>
                  </a:txBody>
                  <a:tcPr marL="9107" marR="9107" marT="91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A3B2</a:t>
                      </a:r>
                    </a:p>
                  </a:txBody>
                  <a:tcPr marL="9107" marR="9107" marT="91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A3B3</a:t>
                      </a:r>
                    </a:p>
                  </a:txBody>
                  <a:tcPr marL="9107" marR="9107" marT="91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A3B4</a:t>
                      </a:r>
                    </a:p>
                  </a:txBody>
                  <a:tcPr marL="9107" marR="9107" marT="91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0267135"/>
                  </a:ext>
                </a:extLst>
              </a:tr>
              <a:tr h="323157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s-EC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REPETICIONES</a:t>
                      </a:r>
                    </a:p>
                  </a:txBody>
                  <a:tcPr marL="9107" marR="9107" marT="91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</a:p>
                  </a:txBody>
                  <a:tcPr marL="9107" marR="9107" marT="91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107" marR="9107" marT="91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107" marR="9107" marT="91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107" marR="9107" marT="91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107" marR="9107" marT="91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107" marR="9107" marT="91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107" marR="9107" marT="91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107" marR="9107" marT="91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107" marR="9107" marT="91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107" marR="9107" marT="91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107" marR="9107" marT="91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107" marR="9107" marT="91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107" marR="9107" marT="91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6365188"/>
                  </a:ext>
                </a:extLst>
              </a:tr>
              <a:tr h="323157"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</a:t>
                      </a:r>
                    </a:p>
                  </a:txBody>
                  <a:tcPr marL="9107" marR="9107" marT="91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107" marR="9107" marT="91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107" marR="9107" marT="91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107" marR="9107" marT="91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107" marR="9107" marT="91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107" marR="9107" marT="91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107" marR="9107" marT="91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107" marR="9107" marT="91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107" marR="9107" marT="91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107" marR="9107" marT="91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107" marR="9107" marT="91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107" marR="9107" marT="91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107" marR="9107" marT="91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0152753"/>
                  </a:ext>
                </a:extLst>
              </a:tr>
              <a:tr h="323157"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</a:t>
                      </a:r>
                    </a:p>
                  </a:txBody>
                  <a:tcPr marL="9107" marR="9107" marT="91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107" marR="9107" marT="91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107" marR="9107" marT="91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107" marR="9107" marT="91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107" marR="9107" marT="91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107" marR="9107" marT="91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107" marR="9107" marT="91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107" marR="9107" marT="91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107" marR="9107" marT="91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107" marR="9107" marT="91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107" marR="9107" marT="91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107" marR="9107" marT="91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107" marR="9107" marT="91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5912924"/>
                  </a:ext>
                </a:extLst>
              </a:tr>
              <a:tr h="323157">
                <a:tc v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IV</a:t>
                      </a:r>
                    </a:p>
                  </a:txBody>
                  <a:tcPr marL="9107" marR="9107" marT="91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107" marR="9107" marT="91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107" marR="9107" marT="91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107" marR="9107" marT="91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107" marR="9107" marT="91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107" marR="9107" marT="91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107" marR="9107" marT="91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107" marR="9107" marT="91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107" marR="9107" marT="91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107" marR="9107" marT="910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107" marR="9107" marT="91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107" marR="9107" marT="91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C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107" marR="9107" marT="910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4219992"/>
                  </a:ext>
                </a:extLst>
              </a:tr>
              <a:tr h="323157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C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PROMEDIO</a:t>
                      </a:r>
                    </a:p>
                  </a:txBody>
                  <a:tcPr marL="9107" marR="9107" marT="910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13,25</a:t>
                      </a: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14,00</a:t>
                      </a: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14,50</a:t>
                      </a: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15,50</a:t>
                      </a: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14,25</a:t>
                      </a: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14,50</a:t>
                      </a: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16,00</a:t>
                      </a: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14,50</a:t>
                      </a: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13,00</a:t>
                      </a: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14,75</a:t>
                      </a: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15,50</a:t>
                      </a: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C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16,25</a:t>
                      </a: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2283031"/>
                  </a:ext>
                </a:extLst>
              </a:tr>
              <a:tr h="307769">
                <a:tc>
                  <a:txBody>
                    <a:bodyPr/>
                    <a:lstStyle/>
                    <a:p>
                      <a:pPr algn="l" fontAlgn="b"/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C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C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C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107" marR="9107" marT="910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9573841"/>
                  </a:ext>
                </a:extLst>
              </a:tr>
              <a:tr h="38562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C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PORCENTAJE (%) GERMINACION</a:t>
                      </a: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C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66,25</a:t>
                      </a: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70,00</a:t>
                      </a: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72,50</a:t>
                      </a: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77,50</a:t>
                      </a: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71,25</a:t>
                      </a: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72,50</a:t>
                      </a: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80,00</a:t>
                      </a: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72,50</a:t>
                      </a: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65,00</a:t>
                      </a: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73,75</a:t>
                      </a: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77,50</a:t>
                      </a: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C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81,25</a:t>
                      </a:r>
                    </a:p>
                  </a:txBody>
                  <a:tcPr marL="9107" marR="9107" marT="910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72997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00207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7015</TotalTime>
  <Words>1733</Words>
  <Application>Microsoft Office PowerPoint</Application>
  <PresentationFormat>Panorámica</PresentationFormat>
  <Paragraphs>419</Paragraphs>
  <Slides>17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5" baseType="lpstr">
      <vt:lpstr>Aharoni</vt:lpstr>
      <vt:lpstr>Arial</vt:lpstr>
      <vt:lpstr>Calibri</vt:lpstr>
      <vt:lpstr>Calibri Light</vt:lpstr>
      <vt:lpstr>Symbol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PC</dc:creator>
  <cp:lastModifiedBy>MAXIMO</cp:lastModifiedBy>
  <cp:revision>249</cp:revision>
  <dcterms:created xsi:type="dcterms:W3CDTF">2019-10-05T07:41:53Z</dcterms:created>
  <dcterms:modified xsi:type="dcterms:W3CDTF">2022-06-07T11:24:35Z</dcterms:modified>
</cp:coreProperties>
</file>