
<file path=[Content_Types].xml><?xml version="1.0" encoding="utf-8"?>
<Types xmlns="http://schemas.openxmlformats.org/package/2006/content-types">
  <Default ContentType="application/vnd.openxmlformats-officedocument.vmlDrawing" Extension="vml"/>
  <Default ContentType="image/x-emf" Extension="emf"/>
  <Default ContentType="application/vnd.openxmlformats-officedocument.oleObject" Extension="bin"/>
  <Default ContentType="image/png" Extension="png"/>
  <Default ContentType="application/vnd.openxmlformats-package.relationships+xml" Extension="rels"/>
  <Default ContentType="application/xml" Extension="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theme+xml" PartName="/ppt/theme/theme2.xml"/>
  <Override ContentType="application/vnd.openxmlformats-officedocument.theme+xml" PartName="/ppt/theme/theme1.xml"/>
  <Override ContentType="application/vnd.openxmlformats-officedocument.presentationml.slideMaster+xml" PartName="/ppt/slideMasters/slideMaster1.xml"/>
  <Override ContentType="application/vnd.openxmlformats-officedocument.presentationml.notesMaster+xml" PartName="/ppt/notesMasters/notesMaster1.xml"/>
  <Override ContentType="application/vnd.openxmlformats-officedocument.presentationml.viewProps+xml" PartName="/ppt/viewProps1.xml"/>
  <Override ContentType="application/vnd.openxmlformats-officedocument.presentationml.slideLayout+xml" PartName="/ppt/slideLayouts/slideLayout3.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4.xml"/>
  <Override ContentType="application/vnd.openxmlformats-officedocument.presentationml.slideLayout+xml" PartName="/ppt/slideLayouts/slideLayout9.xml"/>
  <Override ContentType="application/vnd.openxmlformats-officedocument.presentationml.slideLayout+xml" PartName="/ppt/slideLayouts/slideLayout11.xml"/>
  <Override ContentType="application/vnd.openxmlformats-officedocument.presentationml.slideLayout+xml" PartName="/ppt/slideLayouts/slideLayout10.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xml" PartName="/ppt/slides/slide8.xml"/>
  <Override ContentType="application/vnd.openxmlformats-officedocument.presentationml.slide+xml" PartName="/ppt/slides/slide10.xml"/>
  <Override ContentType="application/vnd.openxmlformats-officedocument.presentationml.slide+xml" PartName="/ppt/slides/slide16.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2.xml"/>
  <Override ContentType="application/vnd.openxmlformats-officedocument.presentationml.slide+xml" PartName="/ppt/slides/slide1.xml"/>
  <Override ContentType="application/vnd.openxmlformats-officedocument.presentationml.slide+xml" PartName="/ppt/slides/slide12.xml"/>
  <Override ContentType="application/vnd.openxmlformats-officedocument.presentationml.slide+xml" PartName="/ppt/slides/slide9.xml"/>
  <Override ContentType="application/vnd.openxmlformats-officedocument.presentationml.slide+xml" PartName="/ppt/slides/slide3.xml"/>
  <Override ContentType="application/vnd.openxmlformats-officedocument.presentationml.tableStyles+xml" PartName="/ppt/tableStyles1.xml"/>
  <Override ContentType="application/vnd.openxmlformats-officedocument.presentationml.presentation.main+xml" PartName="/ppt/presentation.xml"/>
  <Override ContentType="application/vnd.openxmlformats-officedocument.presentationml.presProps+xml" PartName="/ppt/pres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6858000" cx="9144000"/>
  <p:notesSz cx="6858000" cy="9144000"/>
  <p:defaultTextStyle>
    <a:defPPr lvl="0">
      <a:defRPr lang="es-ES"/>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extLst>
    <p:ext uri="{EFAFB233-063F-42B5-8137-9DF3F51BA10A}">
      <p15:sldGuideLst>
        <p15:guide id="1" orient="horz" pos="2131">
          <p15:clr>
            <a:srgbClr val="000000"/>
          </p15:clr>
        </p15:guide>
        <p15:guide id="2" pos="2880">
          <p15:clr>
            <a:srgbClr val="000000"/>
          </p15:clr>
        </p15:guide>
      </p15:sld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1.xml><?xml version="1.0" encoding="utf-8"?>
<a:tblStyleLst xmlns:a="http://schemas.openxmlformats.org/drawingml/2006/main" xmlns:r="http://schemas.openxmlformats.org/officeDocument/2006/relationships" def="{90651C3A-4460-11DB-9652-00E08161165F}">
  <a:tblStyle styleId="{5940675A-B579-460E-94D1-54222C63F5DA}" styleName="无样式，网格型">
    <a:wholeTbl>
      <a:tcTxStyle>
        <a:fontRef idx="minor">
          <a:scrgbClr b="0" g="0" r="0"/>
        </a:fontRef>
        <a:schemeClr val="tx1"/>
      </a:tcTxStyle>
      <a:tcStyle>
        <a:tcBdr>
          <a:left>
            <a:ln cmpd="sng" w="12700">
              <a:solidFill>
                <a:schemeClr val="tx1"/>
              </a:solidFill>
            </a:ln>
          </a:left>
          <a:right>
            <a:ln cmpd="sng" w="12700">
              <a:solidFill>
                <a:schemeClr val="tx1"/>
              </a:solidFill>
            </a:ln>
          </a:right>
          <a:top>
            <a:ln cmpd="sng" w="12700">
              <a:solidFill>
                <a:schemeClr val="tx1"/>
              </a:solidFill>
            </a:ln>
          </a:top>
          <a:bottom>
            <a:ln cmpd="sng" w="12700">
              <a:solidFill>
                <a:schemeClr val="tx1"/>
              </a:solidFill>
            </a:ln>
          </a:bottom>
          <a:insideH>
            <a:ln cmpd="sng" w="12700">
              <a:solidFill>
                <a:schemeClr val="tx1"/>
              </a:solidFill>
            </a:ln>
          </a:insideH>
          <a:insideV>
            <a:ln cmpd="sng" w="12700">
              <a:solidFill>
                <a:schemeClr val="tx1"/>
              </a:solidFill>
            </a:ln>
          </a:insideV>
        </a:tcBdr>
        <a:fill>
          <a:noFill/>
        </a:fill>
      </a:tcStyle>
    </a:wholeTbl>
  </a:tblStyle>
  <a:tblStyle styleId="{5C22544A-7EE6-4342-B048-85BDC9FD1C3A}" styleName="中度样式 2 - 强调 1">
    <a:wholeTbl>
      <a:tcTxStyle>
        <a:fontRef idx="minor">
          <a:prstClr val="black"/>
        </a:fontRef>
        <a:schemeClr val="dk1"/>
      </a:tcTxStyle>
      <a:tcStyle>
        <a:tcBdr>
          <a:left>
            <a:ln cmpd="sng" w="12700">
              <a:solidFill>
                <a:schemeClr val="lt1"/>
              </a:solidFill>
            </a:ln>
          </a:left>
          <a:right>
            <a:ln cmpd="sng" w="12700">
              <a:solidFill>
                <a:schemeClr val="lt1"/>
              </a:solidFill>
            </a:ln>
          </a:right>
          <a:top>
            <a:ln cmpd="sng" w="12700">
              <a:solidFill>
                <a:schemeClr val="lt1"/>
              </a:solidFill>
            </a:ln>
          </a:top>
          <a:bottom>
            <a:ln cmpd="sng" w="12700">
              <a:solidFill>
                <a:schemeClr val="lt1"/>
              </a:solidFill>
            </a:ln>
          </a:bottom>
          <a:insideH>
            <a:ln cmpd="sng" w="12700">
              <a:solidFill>
                <a:schemeClr val="lt1"/>
              </a:solidFill>
            </a:ln>
          </a:insideH>
          <a:insideV>
            <a:ln cmpd="sng"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cmpd="sng" w="38100">
              <a:solidFill>
                <a:schemeClr val="lt1"/>
              </a:solidFill>
            </a:ln>
          </a:top>
        </a:tcBdr>
        <a:fill>
          <a:solidFill>
            <a:schemeClr val="accent1"/>
          </a:solidFill>
        </a:fill>
      </a:tcStyle>
    </a:lastRow>
    <a:firstRow>
      <a:tcTxStyle b="on">
        <a:fontRef idx="minor">
          <a:prstClr val="black"/>
        </a:fontRef>
        <a:schemeClr val="lt1"/>
      </a:tcTxStyle>
      <a:tcStyle>
        <a:tcBdr>
          <a:bottom>
            <a:ln cmpd="sng" w="38100">
              <a:solidFill>
                <a:schemeClr val="lt1"/>
              </a:solidFill>
            </a:ln>
          </a:bottom>
        </a:tcBdr>
        <a:fill>
          <a:solidFill>
            <a:schemeClr val="accent1"/>
          </a:solidFill>
        </a:fill>
      </a:tcStyle>
    </a:firstRow>
  </a:tblStyle>
</a:tblStyleLst>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31" orient="horz"/>
        <p:guide pos="2880"/>
      </p:guideLst>
    </p:cSldViewPr>
  </p:slideViewPr>
</p:viewPr>
</file>

<file path=ppt/_rels/presentation.xml.rels><?xml version="1.0" encoding="UTF-8" standalone="yes"?><Relationships xmlns="http://schemas.openxmlformats.org/package/2006/relationships"><Relationship Id="rId18" Type="http://schemas.openxmlformats.org/officeDocument/2006/relationships/slide" Target="slides/slide12.xml"/><Relationship Id="rId5" Type="http://schemas.openxmlformats.org/officeDocument/2006/relationships/slideMaster" Target="slideMasters/slideMaster1.xml"/><Relationship Id="rId12" Type="http://schemas.openxmlformats.org/officeDocument/2006/relationships/slide" Target="slides/slide6.xml"/><Relationship Id="rId16" Type="http://schemas.openxmlformats.org/officeDocument/2006/relationships/slide" Target="slides/slide10.xml"/><Relationship Id="rId20" Type="http://schemas.openxmlformats.org/officeDocument/2006/relationships/slide" Target="slides/slide14.xml"/><Relationship Id="rId15" Type="http://schemas.openxmlformats.org/officeDocument/2006/relationships/slide" Target="slides/slide9.xml"/><Relationship Id="rId11" Type="http://schemas.openxmlformats.org/officeDocument/2006/relationships/slide" Target="slides/slide5.xml"/><Relationship Id="rId14" Type="http://schemas.openxmlformats.org/officeDocument/2006/relationships/slide" Target="slides/slide8.xml"/><Relationship Id="rId7" Type="http://schemas.openxmlformats.org/officeDocument/2006/relationships/slide" Target="slides/slide1.xml"/><Relationship Id="rId21" Type="http://schemas.openxmlformats.org/officeDocument/2006/relationships/slide" Target="slides/slide15.xml"/><Relationship Id="rId2" Type="http://schemas.openxmlformats.org/officeDocument/2006/relationships/viewProps" Target="viewProps1.xml"/><Relationship Id="rId10" Type="http://schemas.openxmlformats.org/officeDocument/2006/relationships/slide" Target="slides/slide4.xml"/><Relationship Id="rId19" Type="http://schemas.openxmlformats.org/officeDocument/2006/relationships/slide" Target="slides/slide13.xml"/><Relationship Id="rId13" Type="http://schemas.openxmlformats.org/officeDocument/2006/relationships/slide" Target="slides/slide7.xml"/><Relationship Id="rId8" Type="http://schemas.openxmlformats.org/officeDocument/2006/relationships/slide" Target="slides/slide2.xml"/><Relationship Id="rId17" Type="http://schemas.openxmlformats.org/officeDocument/2006/relationships/slide" Target="slides/slide11.xml"/><Relationship Id="rId4" Type="http://schemas.openxmlformats.org/officeDocument/2006/relationships/tableStyles" Target="tableStyles1.xml"/><Relationship Id="rId3" Type="http://schemas.openxmlformats.org/officeDocument/2006/relationships/presProps" Target="presProps1.xml"/><Relationship Id="rId9" Type="http://schemas.openxmlformats.org/officeDocument/2006/relationships/slide" Target="slides/slide3.xml"/><Relationship Id="rId6" Type="http://schemas.openxmlformats.org/officeDocument/2006/relationships/notesMaster" Target="notesMasters/notesMaster1.xml"/><Relationship Id="rId22" Type="http://schemas.openxmlformats.org/officeDocument/2006/relationships/slide" Target="slides/slide16.xml"/><Relationship Id="rId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hasCustomPrompt="1"/>
          </p:nvPr>
        </p:nvSpPr>
        <p:spPr>
          <a:xfrm>
            <a:off x="457200" y="274638"/>
            <a:ext cx="6019800" cy="5851525"/>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endParaRPr lang="es-ES" smtClean="0"/>
          </a:p>
        </p:txBody>
      </p:sp>
      <p:sp>
        <p:nvSpPr>
          <p:cNvPr id="4" name="3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contenido"/>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3 Marcador de contenido"/>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5" name="4 Marcador de texto"/>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5 Marcador de contenido"/>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7" name="6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texto"/>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0CEE70E5-4511-456A-8105-2A674A39EAB2}" type="datetimeFigureOut">
              <a:rPr lang="es-ES" smtClean="0"/>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0D35650-8C8D-4E83-83E7-2FD863A13A7A}" type="slidenum">
              <a:rPr lang="es-ES" smtClean="0"/>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EE70E5-4511-456A-8105-2A674A39EAB2}" type="datetimeFigureOut">
              <a:rPr lang="es-ES" smtClean="0"/>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35650-8C8D-4E83-83E7-2FD863A13A7A}" type="slidenum">
              <a:rPr lang="es-ES" smtClean="0"/>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6" Type="http://schemas.openxmlformats.org/officeDocument/2006/relationships/vmlDrawing" Target="../drawings/vmlDrawing3.vml"/><Relationship Id="rId5" Type="http://schemas.openxmlformats.org/officeDocument/2006/relationships/slideLayout" Target="../slideLayouts/slideLayout4.xml"/><Relationship Id="rId4" Type="http://schemas.openxmlformats.org/officeDocument/2006/relationships/image" Target="../media/image7.emf"/><Relationship Id="rId3" Type="http://schemas.openxmlformats.org/officeDocument/2006/relationships/oleObject" Target="../embeddings/oleObject5.bin"/><Relationship Id="rId2" Type="http://schemas.openxmlformats.org/officeDocument/2006/relationships/image" Target="../media/image6.emf"/><Relationship Id="rId1" Type="http://schemas.openxmlformats.org/officeDocument/2006/relationships/oleObject" Target="../embeddings/oleObject4.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vmlDrawing" Target="../drawings/vmlDrawing4.vml"/><Relationship Id="rId3" Type="http://schemas.openxmlformats.org/officeDocument/2006/relationships/slideLayout" Target="../slideLayouts/slideLayout4.xml"/><Relationship Id="rId2" Type="http://schemas.openxmlformats.org/officeDocument/2006/relationships/image" Target="../media/image8.emf"/><Relationship Id="rId1" Type="http://schemas.openxmlformats.org/officeDocument/2006/relationships/oleObject" Target="../embeddings/oleObject6.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4.xml"/><Relationship Id="rId4" Type="http://schemas.openxmlformats.org/officeDocument/2006/relationships/image" Target="../media/image3.emf"/><Relationship Id="rId3" Type="http://schemas.openxmlformats.org/officeDocument/2006/relationships/oleObject" Target="../embeddings/oleObject2.bin"/><Relationship Id="rId2" Type="http://schemas.openxmlformats.org/officeDocument/2006/relationships/image" Target="../media/image2.emf"/><Relationship Id="rId1"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5.emf"/><Relationship Id="rId1"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F8FB"/>
            </a:gs>
            <a:gs pos="74000">
              <a:srgbClr val="AEC5E1"/>
            </a:gs>
            <a:gs pos="83000">
              <a:srgbClr val="AEC5E1"/>
            </a:gs>
            <a:gs pos="100000">
              <a:srgbClr val="C8D8EB"/>
            </a:gs>
          </a:gsLst>
          <a:lin ang="5400012" scaled="0"/>
        </a:gradFill>
      </p:bgPr>
    </p:bg>
    <p:spTree>
      <p:nvGrpSpPr>
        <p:cNvPr id="1028" name="Shape 1028"/>
        <p:cNvGrpSpPr/>
        <p:nvPr/>
      </p:nvGrpSpPr>
      <p:grpSpPr>
        <a:xfrm>
          <a:off x="0" y="0"/>
          <a:ext cx="0" cy="0"/>
          <a:chOff x="0" y="0"/>
          <a:chExt cx="0" cy="0"/>
        </a:xfrm>
      </p:grpSpPr>
      <p:pic>
        <p:nvPicPr>
          <p:cNvPr id="1029" name="Google Shape;1029;p1"/>
          <p:cNvPicPr preferRelativeResize="0"/>
          <p:nvPr/>
        </p:nvPicPr>
        <p:blipFill rotWithShape="1">
          <a:blip r:embed="rId2">
            <a:alphaModFix/>
          </a:blip>
          <a:srcRect b="0" l="0" r="0" t="0"/>
          <a:stretch/>
        </p:blipFill>
        <p:spPr>
          <a:xfrm>
            <a:off x="3376611" y="404664"/>
            <a:ext cx="2389187" cy="1000125"/>
          </a:xfrm>
          <a:prstGeom prst="rect">
            <a:avLst/>
          </a:prstGeom>
          <a:noFill/>
          <a:ln>
            <a:noFill/>
          </a:ln>
        </p:spPr>
      </p:pic>
      <p:sp>
        <p:nvSpPr>
          <p:cNvPr id="1030" name="Google Shape;1030;p1"/>
          <p:cNvSpPr/>
          <p:nvPr/>
        </p:nvSpPr>
        <p:spPr>
          <a:xfrm>
            <a:off x="1115993" y="1785054"/>
            <a:ext cx="7056900" cy="708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2000" u="none" cap="none" strike="noStrike">
                <a:solidFill>
                  <a:schemeClr val="dk1"/>
                </a:solidFill>
                <a:latin typeface="Times New Roman"/>
                <a:ea typeface="Times New Roman"/>
                <a:cs typeface="Times New Roman"/>
                <a:sym typeface="Times New Roman"/>
              </a:rPr>
              <a:t>INFORME SEMESTRAL DE PROYECTO</a:t>
            </a:r>
            <a:endParaRPr b="1" i="0" sz="2000" u="none" cap="none" strike="noStrike">
              <a:solidFill>
                <a:schemeClr val="dk1"/>
              </a:solidFill>
              <a:latin typeface="Times New Roman"/>
              <a:ea typeface="Times New Roman"/>
              <a:cs typeface="Times New Roman"/>
              <a:sym typeface="Times New Roman"/>
            </a:endParaRPr>
          </a:p>
          <a:p>
            <a:pPr indent="0" lvl="0" marL="0" marR="0" rtl="0" algn="ctr">
              <a:spcBef>
                <a:spcPts val="0"/>
              </a:spcBef>
              <a:spcAft>
                <a:spcPts val="0"/>
              </a:spcAft>
              <a:buNone/>
            </a:pPr>
            <a:r>
              <a:rPr b="1" i="0" lang="en-US" sz="2000" u="none" cap="none" strike="noStrike">
                <a:solidFill>
                  <a:schemeClr val="dk1"/>
                </a:solidFill>
                <a:latin typeface="Times New Roman"/>
                <a:ea typeface="Times New Roman"/>
                <a:cs typeface="Times New Roman"/>
                <a:sym typeface="Times New Roman"/>
              </a:rPr>
              <a:t>Enero-Junio, 2022</a:t>
            </a:r>
            <a:endParaRPr b="1" i="0" sz="2000" u="none" cap="none" strike="noStrike">
              <a:solidFill>
                <a:schemeClr val="dk1"/>
              </a:solidFill>
              <a:latin typeface="Times New Roman"/>
              <a:ea typeface="Times New Roman"/>
              <a:cs typeface="Times New Roman"/>
              <a:sym typeface="Times New Roman"/>
            </a:endParaRPr>
          </a:p>
        </p:txBody>
      </p:sp>
      <p:sp>
        <p:nvSpPr>
          <p:cNvPr id="1031" name="Google Shape;1031;p1"/>
          <p:cNvSpPr/>
          <p:nvPr/>
        </p:nvSpPr>
        <p:spPr>
          <a:xfrm>
            <a:off x="251520" y="2492896"/>
            <a:ext cx="8784900" cy="360090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t/>
            </a:r>
            <a:endParaRPr b="1" sz="18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b="1" sz="18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1" lang="en-US" sz="1800">
                <a:solidFill>
                  <a:schemeClr val="dk1"/>
                </a:solidFill>
                <a:latin typeface="Times New Roman"/>
                <a:ea typeface="Times New Roman"/>
                <a:cs typeface="Times New Roman"/>
                <a:sym typeface="Times New Roman"/>
              </a:rPr>
              <a:t>TÍTULO: </a:t>
            </a:r>
            <a:r>
              <a:rPr b="1" lang="en-US" sz="2400">
                <a:solidFill>
                  <a:schemeClr val="dk1"/>
                </a:solidFill>
                <a:latin typeface="Times New Roman"/>
                <a:ea typeface="Times New Roman"/>
                <a:cs typeface="Times New Roman"/>
                <a:sym typeface="Times New Roman"/>
              </a:rPr>
              <a:t>Estrategias de Riego Deficitario y Bioestimulantes como alternativa para ahorrar agua en los cultivos de maíz y frijol </a:t>
            </a:r>
            <a:endParaRPr b="1" sz="24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sz="18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b="1" sz="18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t/>
            </a:r>
            <a:endParaRPr b="1" sz="18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1" lang="en-US" sz="1800">
                <a:solidFill>
                  <a:schemeClr val="dk1"/>
                </a:solidFill>
                <a:latin typeface="Times New Roman"/>
                <a:ea typeface="Times New Roman"/>
                <a:cs typeface="Times New Roman"/>
                <a:sym typeface="Times New Roman"/>
              </a:rPr>
              <a:t>PROGRAMA: PRODUCCIÓN DE ALIMENTO HUMANO Y SU AGROINDUSTRIA</a:t>
            </a:r>
            <a:endParaRPr b="1" sz="18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1" lang="en-US" sz="1800">
                <a:solidFill>
                  <a:schemeClr val="dk1"/>
                </a:solidFill>
                <a:latin typeface="Times New Roman"/>
                <a:ea typeface="Times New Roman"/>
                <a:cs typeface="Times New Roman"/>
                <a:sym typeface="Times New Roman"/>
              </a:rPr>
              <a:t>CLASIFICACION DEL PROYECTO: Desarrollo e Innovación</a:t>
            </a:r>
            <a:endParaRPr b="1" sz="18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1" lang="en-US" sz="1800">
                <a:solidFill>
                  <a:schemeClr val="dk1"/>
                </a:solidFill>
                <a:latin typeface="Times New Roman"/>
                <a:ea typeface="Times New Roman"/>
                <a:cs typeface="Times New Roman"/>
                <a:sym typeface="Times New Roman"/>
              </a:rPr>
              <a:t>PRIORIDAD ESTABLECIDA AL NIVEL QUE RESPONDE: Nacional</a:t>
            </a:r>
            <a:endParaRPr b="1" sz="1800">
              <a:solidFill>
                <a:schemeClr val="dk1"/>
              </a:solidFill>
              <a:latin typeface="Times New Roman"/>
              <a:ea typeface="Times New Roman"/>
              <a:cs typeface="Times New Roman"/>
              <a:sym typeface="Times New Roman"/>
            </a:endParaRPr>
          </a:p>
          <a:p>
            <a:pPr indent="0" lvl="0" marL="0" marR="0" rtl="0" algn="just">
              <a:spcBef>
                <a:spcPts val="0"/>
              </a:spcBef>
              <a:spcAft>
                <a:spcPts val="0"/>
              </a:spcAft>
              <a:buNone/>
            </a:pPr>
            <a:r>
              <a:rPr b="1" lang="en-US" sz="1800">
                <a:solidFill>
                  <a:schemeClr val="dk1"/>
                </a:solidFill>
                <a:latin typeface="Times New Roman"/>
                <a:ea typeface="Times New Roman"/>
                <a:cs typeface="Times New Roman"/>
                <a:sym typeface="Times New Roman"/>
              </a:rPr>
              <a:t>ENTIDAD EJECUTORA PRINCIPAL: Instituto Nacional de Ciencias Agrícolas DURACIÓN: 2021-2022</a:t>
            </a:r>
            <a:endParaRPr b="1" sz="1800">
              <a:solidFill>
                <a:schemeClr val="dk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100" name="Text Box 99"/>
          <p:cNvSpPr txBox="1"/>
          <p:nvPr/>
        </p:nvSpPr>
        <p:spPr>
          <a:xfrm>
            <a:off x="920750" y="1143635"/>
            <a:ext cx="7642860" cy="6185535"/>
          </a:xfrm>
          <a:prstGeom prst="rect">
            <a:avLst/>
          </a:prstGeom>
          <a:noFill/>
          <a:ln w="9525">
            <a:noFill/>
          </a:ln>
        </p:spPr>
        <p:txBody>
          <a:bodyPr wrap="square">
            <a:spAutoFit/>
          </a:bodyPr>
          <a:p>
            <a:pPr indent="0" algn="just"/>
            <a:r>
              <a:rPr 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rPr>
              <a:t>La aspersión foliar a plantas de frijol cv. Triunfo 70, 35 días después de la siembra, con Quitomax®, Pectimorf®, Sargazo o Spirulina Plus, sometidas a suspensión del riego durante la fase de llenado del grano, no afectó la producción de granos de las plantas.</a:t>
            </a:r>
            <a:endParaRPr 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r>
              <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rPr>
              <a:t>Un estudio similar se efectuó en condiciones de campo utilizando el mismo cultivar, pero sembrado fuera de época (22/3/2022) y solamente se logró la suspensión del riego por 7 días, debido a las precipitaciones. En estos momentos, se están procesando las muestras.</a:t>
            </a:r>
            <a:endParaRPr 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a:p>
            <a:pPr indent="0" algn="just"/>
            <a:endParaRPr lang="en-US" b="1">
              <a:latin typeface="Times New Roman" panose="02020603050405020304" pitchFamily="18" charset="0"/>
              <a:cs typeface="Times New Roman" panose="02020603050405020304" pitchFamily="18" charset="0"/>
            </a:endParaRPr>
          </a:p>
          <a:p>
            <a:pPr indent="0" algn="just"/>
            <a:endParaRPr lang="en-US" b="1">
              <a:latin typeface="Times New Roman" panose="02020603050405020304" pitchFamily="18" charset="0"/>
              <a:cs typeface="Times New Roman" panose="02020603050405020304" pitchFamily="18" charset="0"/>
            </a:endParaRPr>
          </a:p>
          <a:p>
            <a:pPr indent="0" algn="just"/>
            <a:endParaRPr lang="en-US" b="1">
              <a:latin typeface="Times New Roman" panose="02020603050405020304" pitchFamily="18" charset="0"/>
              <a:cs typeface="Times New Roman" panose="02020603050405020304" pitchFamily="18" charset="0"/>
            </a:endParaRPr>
          </a:p>
          <a:p>
            <a:pPr indent="0" algn="just"/>
            <a:endParaRPr lang="en-US" b="1">
              <a:latin typeface="Times New Roman" panose="02020603050405020304" pitchFamily="18" charset="0"/>
              <a:cs typeface="Times New Roman" panose="02020603050405020304" pitchFamily="18" charset="0"/>
            </a:endParaRPr>
          </a:p>
        </p:txBody>
      </p:sp>
      <p:sp>
        <p:nvSpPr>
          <p:cNvPr id="4" name="Text Box 3"/>
          <p:cNvSpPr txBox="1"/>
          <p:nvPr/>
        </p:nvSpPr>
        <p:spPr>
          <a:xfrm>
            <a:off x="2787650" y="536575"/>
            <a:ext cx="3104515" cy="460375"/>
          </a:xfrm>
          <a:prstGeom prst="rect">
            <a:avLst/>
          </a:prstGeom>
          <a:noFill/>
        </p:spPr>
        <p:txBody>
          <a:bodyPr wrap="square" rtlCol="0">
            <a:spAutoFit/>
          </a:bodyPr>
          <a:p>
            <a:r>
              <a:rPr lang="es-ES" altLang="en-US" sz="2400" b="1">
                <a:latin typeface="Times New Roman" panose="02020603050405020304" pitchFamily="18" charset="0"/>
                <a:cs typeface="Times New Roman" panose="02020603050405020304" pitchFamily="18" charset="0"/>
              </a:rPr>
              <a:t>CONCLUSIONES</a:t>
            </a:r>
            <a:endParaRPr lang="es-ES" altLang="en-US" sz="2400" b="1">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5" name="4 Rectángulo"/>
          <p:cNvSpPr/>
          <p:nvPr/>
        </p:nvSpPr>
        <p:spPr>
          <a:xfrm>
            <a:off x="413633" y="269639"/>
            <a:ext cx="8316416" cy="5077460"/>
          </a:xfrm>
          <a:prstGeom prst="rect">
            <a:avLst/>
          </a:prstGeom>
        </p:spPr>
        <p:txBody>
          <a:bodyPr wrap="square">
            <a:spAutoFit/>
          </a:bodyPr>
          <a:p>
            <a:r>
              <a:rPr lang="es-ES" b="1" dirty="0" smtClean="0">
                <a:latin typeface="Times New Roman" panose="02020603050405020304" pitchFamily="18" charset="0"/>
                <a:cs typeface="Times New Roman" panose="02020603050405020304" pitchFamily="18" charset="0"/>
              </a:rPr>
              <a:t>Determinación de los momentos críticos en la fenología de los cultivos en estudio.</a:t>
            </a:r>
            <a:endParaRPr lang="es-ES" b="1" dirty="0" smtClean="0">
              <a:latin typeface="Times New Roman" panose="02020603050405020304" pitchFamily="18" charset="0"/>
              <a:cs typeface="Times New Roman" panose="02020603050405020304" pitchFamily="18" charset="0"/>
            </a:endParaRPr>
          </a:p>
          <a:p>
            <a:endParaRPr lang="es-ES" b="1" dirty="0" smtClean="0">
              <a:latin typeface="Times New Roman" panose="02020603050405020304" pitchFamily="18" charset="0"/>
              <a:cs typeface="Times New Roman" panose="02020603050405020304" pitchFamily="18" charset="0"/>
            </a:endParaRPr>
          </a:p>
          <a:p>
            <a:r>
              <a:rPr lang="es-ES" b="1" u="sng" dirty="0" smtClean="0">
                <a:latin typeface="Times New Roman" panose="02020603050405020304" pitchFamily="18" charset="0"/>
                <a:cs typeface="Times New Roman" panose="02020603050405020304" pitchFamily="18" charset="0"/>
              </a:rPr>
              <a:t>Cultivo del maíz</a:t>
            </a:r>
            <a:endParaRPr lang="es-ES" b="1" u="sng"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Cultivar: P 7928</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Distancia de siembra: 2 hileras por canaleta (0,4 x 0,2 m ) </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Tratamientos:</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Control irrigado al 100 % de la </a:t>
            </a:r>
            <a:r>
              <a:rPr lang="es-ES" b="1" dirty="0" err="1" smtClean="0">
                <a:latin typeface="Times New Roman" panose="02020603050405020304" pitchFamily="18" charset="0"/>
                <a:cs typeface="Times New Roman" panose="02020603050405020304" pitchFamily="18" charset="0"/>
              </a:rPr>
              <a:t>ETc</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Suspensión del riego entre 20 y 35 DDS (fase vegetativa)</a:t>
            </a:r>
            <a:endParaRPr lang="es-ES" b="1" dirty="0" smtClean="0">
              <a:latin typeface="Times New Roman" panose="02020603050405020304" pitchFamily="18" charset="0"/>
              <a:cs typeface="Times New Roman" panose="02020603050405020304" pitchFamily="18" charset="0"/>
            </a:endParaRPr>
          </a:p>
          <a:p>
            <a:r>
              <a:rPr lang="es-ES" b="1" dirty="0">
                <a:latin typeface="Times New Roman" panose="02020603050405020304" pitchFamily="18" charset="0"/>
                <a:cs typeface="Times New Roman" panose="02020603050405020304" pitchFamily="18" charset="0"/>
              </a:rPr>
              <a:t> </a:t>
            </a:r>
            <a:r>
              <a:rPr lang="es-ES" b="1" dirty="0" smtClean="0">
                <a:latin typeface="Times New Roman" panose="02020603050405020304" pitchFamily="18" charset="0"/>
                <a:cs typeface="Times New Roman" panose="02020603050405020304" pitchFamily="18" charset="0"/>
              </a:rPr>
              <a:t>           «              «                40 y 55 DDS (floración)</a:t>
            </a:r>
            <a:endParaRPr lang="es-ES" b="1" dirty="0" smtClean="0">
              <a:latin typeface="Times New Roman" panose="02020603050405020304" pitchFamily="18" charset="0"/>
              <a:cs typeface="Times New Roman" panose="02020603050405020304" pitchFamily="18" charset="0"/>
            </a:endParaRPr>
          </a:p>
          <a:p>
            <a:r>
              <a:rPr lang="es-ES" b="1" dirty="0">
                <a:latin typeface="Times New Roman" panose="02020603050405020304" pitchFamily="18" charset="0"/>
                <a:cs typeface="Times New Roman" panose="02020603050405020304" pitchFamily="18" charset="0"/>
              </a:rPr>
              <a:t> </a:t>
            </a:r>
            <a:r>
              <a:rPr lang="es-ES" b="1" dirty="0" smtClean="0">
                <a:latin typeface="Times New Roman" panose="02020603050405020304" pitchFamily="18" charset="0"/>
                <a:cs typeface="Times New Roman" panose="02020603050405020304" pitchFamily="18" charset="0"/>
              </a:rPr>
              <a:t>           «              «                60 y 75 DDS (llenado del grano)</a:t>
            </a:r>
            <a:endParaRPr lang="es-ES" b="1" dirty="0" smtClean="0">
              <a:latin typeface="Times New Roman" panose="02020603050405020304" pitchFamily="18" charset="0"/>
              <a:cs typeface="Times New Roman" panose="02020603050405020304" pitchFamily="18" charset="0"/>
            </a:endParaRPr>
          </a:p>
          <a:p>
            <a:r>
              <a:rPr lang="es-ES" b="1" i="1" u="sng" smtClean="0">
                <a:latin typeface="Times New Roman" panose="02020603050405020304" pitchFamily="18" charset="0"/>
                <a:cs typeface="Times New Roman" panose="02020603050405020304" pitchFamily="18" charset="0"/>
              </a:rPr>
              <a:t>Evaluaciones</a:t>
            </a:r>
            <a:endParaRPr lang="es-ES" b="1" dirty="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Al finalizar la suspensión del riego: humedad del suelo, contenido relativo de agua medido a las 7 horas solares, la longitud y diámetro de los tallos, la masa seca de las hojas, de los tallos, largo y ancho de las hojas, la superficie foliar, los contenidos totales de clorofilas por SPAD.</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Al finalizar el experimento: número de hileras por mazorca, número de granos por hilera, número de granos por mazorca, la masa de 100 granos, el tamaño de los granos y la producción por planta.</a:t>
            </a:r>
            <a:endParaRPr lang="es-ES"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graphicFrame>
        <p:nvGraphicFramePr>
          <p:cNvPr id="2" name="Content Placeholder -2147482621"/>
          <p:cNvGraphicFramePr>
            <a:graphicFrameLocks noChangeAspect="1"/>
          </p:cNvGraphicFramePr>
          <p:nvPr>
            <p:ph sz="half" idx="1"/>
          </p:nvPr>
        </p:nvGraphicFramePr>
        <p:xfrm>
          <a:off x="722630" y="692785"/>
          <a:ext cx="3467735" cy="3134995"/>
        </p:xfrm>
        <a:graphic>
          <a:graphicData uri="http://schemas.openxmlformats.org/presentationml/2006/ole">
            <mc:AlternateContent xmlns:mc="http://schemas.openxmlformats.org/markup-compatibility/2006">
              <mc:Choice xmlns:v="urn:schemas-microsoft-com:vml" Requires="v">
                <p:oleObj spid="_x0000_s3076" name="" r:id="rId1" imgW="5613400" imgH="5078730" progId="Unknown">
                  <p:embed/>
                </p:oleObj>
              </mc:Choice>
              <mc:Fallback>
                <p:oleObj name="" r:id="rId1" imgW="5613400" imgH="5078730" progId="Unknown">
                  <p:embed/>
                  <p:pic>
                    <p:nvPicPr>
                      <p:cNvPr id="0" name="Picture 3075"/>
                      <p:cNvPicPr/>
                      <p:nvPr/>
                    </p:nvPicPr>
                    <p:blipFill>
                      <a:blip r:embed="rId2"/>
                      <a:stretch>
                        <a:fillRect/>
                      </a:stretch>
                    </p:blipFill>
                    <p:spPr>
                      <a:xfrm>
                        <a:off x="722630" y="692785"/>
                        <a:ext cx="3467735" cy="3134995"/>
                      </a:xfrm>
                      <a:prstGeom prst="rect">
                        <a:avLst/>
                      </a:prstGeom>
                      <a:noFill/>
                      <a:ln w="38100">
                        <a:noFill/>
                        <a:miter/>
                      </a:ln>
                    </p:spPr>
                  </p:pic>
                </p:oleObj>
              </mc:Fallback>
            </mc:AlternateContent>
          </a:graphicData>
        </a:graphic>
      </p:graphicFrame>
      <p:graphicFrame>
        <p:nvGraphicFramePr>
          <p:cNvPr id="3" name="Content Placeholder -2147482620"/>
          <p:cNvGraphicFramePr>
            <a:graphicFrameLocks noChangeAspect="1"/>
          </p:cNvGraphicFramePr>
          <p:nvPr>
            <p:ph sz="half" idx="2"/>
          </p:nvPr>
        </p:nvGraphicFramePr>
        <p:xfrm>
          <a:off x="4368165" y="782955"/>
          <a:ext cx="3437255" cy="3044190"/>
        </p:xfrm>
        <a:graphic>
          <a:graphicData uri="http://schemas.openxmlformats.org/presentationml/2006/ole">
            <mc:AlternateContent xmlns:mc="http://schemas.openxmlformats.org/markup-compatibility/2006">
              <mc:Choice xmlns:v="urn:schemas-microsoft-com:vml" Requires="v">
                <p:oleObj spid="_x0000_s5" name="" r:id="rId3" imgW="5712460" imgH="5078730" progId="Unknown">
                  <p:embed/>
                </p:oleObj>
              </mc:Choice>
              <mc:Fallback>
                <p:oleObj name="" r:id="rId3" imgW="5712460" imgH="5078730" progId="Unknown">
                  <p:embed/>
                  <p:pic>
                    <p:nvPicPr>
                      <p:cNvPr id="0" name="Picture 4"/>
                      <p:cNvPicPr/>
                      <p:nvPr/>
                    </p:nvPicPr>
                    <p:blipFill>
                      <a:blip r:embed="rId4"/>
                      <a:stretch>
                        <a:fillRect/>
                      </a:stretch>
                    </p:blipFill>
                    <p:spPr>
                      <a:xfrm>
                        <a:off x="4368165" y="782955"/>
                        <a:ext cx="3437255" cy="3044190"/>
                      </a:xfrm>
                      <a:prstGeom prst="rect">
                        <a:avLst/>
                      </a:prstGeom>
                      <a:noFill/>
                      <a:ln w="38100">
                        <a:noFill/>
                        <a:miter/>
                      </a:ln>
                    </p:spPr>
                  </p:pic>
                </p:oleObj>
              </mc:Fallback>
            </mc:AlternateContent>
          </a:graphicData>
        </a:graphic>
      </p:graphicFrame>
      <p:sp>
        <p:nvSpPr>
          <p:cNvPr id="9" name="Text Box 8"/>
          <p:cNvSpPr txBox="1"/>
          <p:nvPr/>
        </p:nvSpPr>
        <p:spPr>
          <a:xfrm>
            <a:off x="839470" y="4761865"/>
            <a:ext cx="7214870" cy="1476375"/>
          </a:xfrm>
          <a:prstGeom prst="rect">
            <a:avLst/>
          </a:prstGeom>
          <a:noFill/>
        </p:spPr>
        <p:txBody>
          <a:bodyPr wrap="square" rtlCol="0">
            <a:spAutoFit/>
          </a:bodyPr>
          <a:p>
            <a:pPr algn="just"/>
            <a:r>
              <a:rPr lang="es-ES" altLang="en-US" b="1">
                <a:latin typeface="Times New Roman" panose="02020603050405020304" pitchFamily="18" charset="0"/>
                <a:cs typeface="Times New Roman" panose="02020603050405020304" pitchFamily="18" charset="0"/>
              </a:rPr>
              <a:t>La suspensión del riego en las diferentes fases fenológicas del cultivo provocaron una disminución en la humedad del suelo que se manifestó con un contenido relativo de agua significativamente inferior en todos los casos, lo que revela que las plantas estuvieron sometidas a déficit hídrico </a:t>
            </a:r>
            <a:endParaRPr lang="es-ES" alt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graphicFrame>
        <p:nvGraphicFramePr>
          <p:cNvPr id="5" name="Content Placeholder 4"/>
          <p:cNvGraphicFramePr/>
          <p:nvPr>
            <p:ph idx="1"/>
          </p:nvPr>
        </p:nvGraphicFramePr>
        <p:xfrm>
          <a:off x="748665" y="1036955"/>
          <a:ext cx="7887335" cy="4295140"/>
        </p:xfrm>
        <a:graphic>
          <a:graphicData uri="http://schemas.openxmlformats.org/drawingml/2006/table">
            <a:tbl>
              <a:tblPr firstRow="1" bandRow="1">
                <a:tableStyleId>{5940675A-B579-460E-94D1-54222C63F5DA}</a:tableStyleId>
              </a:tblPr>
              <a:tblGrid>
                <a:gridCol w="1359535"/>
                <a:gridCol w="1066165"/>
                <a:gridCol w="982980"/>
                <a:gridCol w="1257300"/>
                <a:gridCol w="850265"/>
                <a:gridCol w="923290"/>
                <a:gridCol w="1447800"/>
              </a:tblGrid>
              <a:tr h="975360">
                <a:tc>
                  <a:txBody>
                    <a:bodyPr/>
                    <a:p>
                      <a:pPr indent="0">
                        <a:buNone/>
                      </a:pPr>
                      <a:r>
                        <a:rPr lang="en-US" sz="1600" b="1">
                          <a:latin typeface="Times New Roman" panose="02020603050405020304" pitchFamily="18" charset="0"/>
                          <a:cs typeface="Times New Roman" panose="02020603050405020304" pitchFamily="18" charset="0"/>
                        </a:rPr>
                        <a:t>Tratamientos</a:t>
                      </a:r>
                      <a:endParaRPr lang="en-US" sz="1600" b="1">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Longitud del tallo (cm)</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Diámetro del tallo (cm)</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Masa seca hojas (g)</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Masa seca tallos (g)</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Masa seca aérea (g)</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Área foliar </a:t>
                      </a:r>
                      <a:endParaRPr lang="en-US" sz="1600" b="1">
                        <a:solidFill>
                          <a:srgbClr val="000000"/>
                        </a:solidFill>
                        <a:latin typeface="Times New Roman" panose="02020603050405020304" pitchFamily="18" charset="0"/>
                        <a:cs typeface="Times New Roman" panose="02020603050405020304" pitchFamily="18" charset="0"/>
                      </a:endParaRPr>
                    </a:p>
                    <a:p>
                      <a:pPr indent="0" algn="ctr">
                        <a:buNone/>
                      </a:pPr>
                      <a:r>
                        <a:rPr lang="en-US" sz="1600" b="1">
                          <a:solidFill>
                            <a:srgbClr val="000000"/>
                          </a:solidFill>
                          <a:latin typeface="Times New Roman" panose="02020603050405020304" pitchFamily="18" charset="0"/>
                          <a:cs typeface="Times New Roman" panose="02020603050405020304" pitchFamily="18" charset="0"/>
                        </a:rPr>
                        <a:t>(cm</a:t>
                      </a:r>
                      <a:r>
                        <a:rPr lang="en-US" sz="1600" b="1" baseline="30000">
                          <a:solidFill>
                            <a:srgbClr val="000000"/>
                          </a:solidFill>
                          <a:latin typeface="Times New Roman" panose="02020603050405020304" pitchFamily="18" charset="0"/>
                          <a:cs typeface="Times New Roman" panose="02020603050405020304" pitchFamily="18" charset="0"/>
                        </a:rPr>
                        <a:t>2</a:t>
                      </a:r>
                      <a:r>
                        <a:rPr lang="en-US" sz="1600" b="1">
                          <a:solidFill>
                            <a:srgbClr val="000000"/>
                          </a:solidFill>
                          <a:latin typeface="Times New Roman" panose="02020603050405020304" pitchFamily="18" charset="0"/>
                          <a:cs typeface="Times New Roman" panose="02020603050405020304" pitchFamily="18" charset="0"/>
                        </a:rPr>
                        <a:t>)</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95910">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100</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95.9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1.13</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7.91</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2.29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10.2</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114.99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95275">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SC</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46.63</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6.89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1.57</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8.46</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164.01</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43840">
                <a:tc>
                  <a:txBody>
                    <a:bodyPr/>
                    <a:p>
                      <a:pPr indent="0" algn="ctr">
                        <a:buNone/>
                      </a:pPr>
                      <a:r>
                        <a:rPr lang="es-ES" altLang="en-US" sz="1600" b="1">
                          <a:solidFill>
                            <a:srgbClr val="000000"/>
                          </a:solidFill>
                          <a:latin typeface="Times New Roman" panose="02020603050405020304" pitchFamily="18" charset="0"/>
                          <a:cs typeface="Times New Roman" panose="02020603050405020304" pitchFamily="18" charset="0"/>
                        </a:rPr>
                        <a:t>E.S.x</a:t>
                      </a:r>
                      <a:r>
                        <a:rPr lang="en-US" sz="1600" b="1">
                          <a:solidFill>
                            <a:srgbClr val="000000"/>
                          </a:solidFill>
                          <a:latin typeface="Times New Roman" panose="02020603050405020304" pitchFamily="18" charset="0"/>
                          <a:cs typeface="Times New Roman" panose="02020603050405020304" pitchFamily="18" charset="0"/>
                        </a:rPr>
                        <a:t> </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7.952</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0.093</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0.315</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0.197</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0.411</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21.56</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43840">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 </a:t>
                      </a:r>
                      <a:r>
                        <a:rPr lang="es-ES" altLang="en-US" sz="1600" b="1">
                          <a:solidFill>
                            <a:srgbClr val="000000"/>
                          </a:solidFill>
                          <a:latin typeface="Times New Roman" panose="02020603050405020304" pitchFamily="18" charset="0"/>
                          <a:cs typeface="Times New Roman" panose="02020603050405020304" pitchFamily="18" charset="0"/>
                        </a:rPr>
                        <a:t>Signif.</a:t>
                      </a:r>
                      <a:endParaRPr lang="es-ES" alt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95275">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100</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123.75</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26.15</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7.42</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33.57</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395.7</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96545">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SF</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129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2.1</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23.67</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5.97</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29.63</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396.48</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74320">
                <a:tc>
                  <a:txBody>
                    <a:bodyPr/>
                    <a:p>
                      <a:pPr indent="0" algn="ctr">
                        <a:buNone/>
                      </a:pPr>
                      <a:r>
                        <a:rPr lang="es-ES" altLang="en-US" sz="1600" b="1">
                          <a:solidFill>
                            <a:srgbClr val="000000"/>
                          </a:solidFill>
                          <a:latin typeface="Times New Roman" panose="02020603050405020304" pitchFamily="18" charset="0"/>
                          <a:cs typeface="Times New Roman" panose="02020603050405020304" pitchFamily="18" charset="0"/>
                        </a:rPr>
                        <a:t>E.S.x</a:t>
                      </a:r>
                      <a:r>
                        <a:rPr lang="en-US" sz="1600" b="1">
                          <a:solidFill>
                            <a:srgbClr val="000000"/>
                          </a:solidFill>
                          <a:latin typeface="Times New Roman" panose="02020603050405020304" pitchFamily="18" charset="0"/>
                          <a:cs typeface="Times New Roman" panose="02020603050405020304" pitchFamily="18" charset="0"/>
                        </a:rPr>
                        <a:t> </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9.601</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0.112</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1.522</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0.702</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1.705</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31.56</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43840">
                <a:tc>
                  <a:txBody>
                    <a:bodyPr/>
                    <a:p>
                      <a:pPr indent="0" algn="ctr">
                        <a:buNone/>
                      </a:pPr>
                      <a:r>
                        <a:rPr lang="es-ES" altLang="en-US" sz="1600" b="1">
                          <a:solidFill>
                            <a:srgbClr val="000000"/>
                          </a:solidFill>
                          <a:latin typeface="Times New Roman" panose="02020603050405020304" pitchFamily="18" charset="0"/>
                          <a:cs typeface="Times New Roman" panose="02020603050405020304" pitchFamily="18" charset="0"/>
                        </a:rPr>
                        <a:t>Signif.</a:t>
                      </a:r>
                      <a:r>
                        <a:rPr lang="en-US" sz="1600" b="1">
                          <a:solidFill>
                            <a:srgbClr val="000000"/>
                          </a:solidFill>
                          <a:latin typeface="Times New Roman" panose="02020603050405020304" pitchFamily="18" charset="0"/>
                          <a:cs typeface="Times New Roman" panose="02020603050405020304" pitchFamily="18" charset="0"/>
                        </a:rPr>
                        <a:t> </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95910">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100</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222.85</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2.01</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32.89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39.19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72.09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538.77</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95910">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SLL</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137.5</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2.02</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35.13</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46.66</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81.79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490.76</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95275">
                <a:tc>
                  <a:txBody>
                    <a:bodyPr/>
                    <a:p>
                      <a:pPr indent="0" algn="ctr">
                        <a:buNone/>
                      </a:pPr>
                      <a:r>
                        <a:rPr lang="es-ES" altLang="en-US" sz="1600" b="1">
                          <a:solidFill>
                            <a:srgbClr val="000000"/>
                          </a:solidFill>
                          <a:latin typeface="Times New Roman" panose="02020603050405020304" pitchFamily="18" charset="0"/>
                          <a:cs typeface="Times New Roman" panose="02020603050405020304" pitchFamily="18" charset="0"/>
                        </a:rPr>
                        <a:t>E.S.x</a:t>
                      </a:r>
                      <a:r>
                        <a:rPr lang="en-US" sz="1600" b="1">
                          <a:solidFill>
                            <a:srgbClr val="000000"/>
                          </a:solidFill>
                          <a:latin typeface="Times New Roman" panose="02020603050405020304" pitchFamily="18" charset="0"/>
                          <a:cs typeface="Times New Roman" panose="02020603050405020304" pitchFamily="18" charset="0"/>
                        </a:rPr>
                        <a:t> </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20.369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0.058</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2.194</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7.554</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8.787</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25.59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243840">
                <a:tc>
                  <a:txBody>
                    <a:bodyPr/>
                    <a:p>
                      <a:pPr indent="0" algn="ctr">
                        <a:buNone/>
                      </a:pPr>
                      <a:r>
                        <a:rPr lang="es-ES" altLang="en-US" sz="1600" b="1">
                          <a:solidFill>
                            <a:srgbClr val="000000"/>
                          </a:solidFill>
                          <a:latin typeface="Times New Roman" panose="02020603050405020304" pitchFamily="18" charset="0"/>
                          <a:cs typeface="Times New Roman" panose="02020603050405020304" pitchFamily="18" charset="0"/>
                        </a:rPr>
                        <a:t>Signif.</a:t>
                      </a:r>
                      <a:r>
                        <a:rPr lang="en-US" sz="1600" b="1">
                          <a:solidFill>
                            <a:srgbClr val="000000"/>
                          </a:solidFill>
                          <a:latin typeface="Times New Roman" panose="02020603050405020304" pitchFamily="18" charset="0"/>
                          <a:cs typeface="Times New Roman" panose="02020603050405020304" pitchFamily="18" charset="0"/>
                        </a:rPr>
                        <a:t> </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ns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bl>
          </a:graphicData>
        </a:graphic>
      </p:graphicFrame>
      <p:sp>
        <p:nvSpPr>
          <p:cNvPr id="100" name="Text Box 99"/>
          <p:cNvSpPr txBox="1"/>
          <p:nvPr/>
        </p:nvSpPr>
        <p:spPr>
          <a:xfrm>
            <a:off x="748665" y="447040"/>
            <a:ext cx="7730490" cy="368300"/>
          </a:xfrm>
          <a:prstGeom prst="rect">
            <a:avLst/>
          </a:prstGeom>
          <a:noFill/>
          <a:ln w="9525">
            <a:noFill/>
          </a:ln>
        </p:spPr>
        <p:txBody>
          <a:bodyPr wrap="square">
            <a:spAutoFit/>
          </a:bodyPr>
          <a:p>
            <a:pPr indent="0"/>
            <a:r>
              <a:rPr lang="en-US" b="1">
                <a:latin typeface="Times New Roman" panose="02020603050405020304" pitchFamily="18" charset="0"/>
              </a:rPr>
              <a:t>Variables del crecimiento al concluir cada período de suspensión del riego.</a:t>
            </a:r>
            <a:endParaRPr lang="en-US"/>
          </a:p>
        </p:txBody>
      </p:sp>
      <p:sp>
        <p:nvSpPr>
          <p:cNvPr id="8" name="Text Box 7"/>
          <p:cNvSpPr txBox="1"/>
          <p:nvPr/>
        </p:nvSpPr>
        <p:spPr>
          <a:xfrm>
            <a:off x="884555" y="5467985"/>
            <a:ext cx="7936230" cy="645160"/>
          </a:xfrm>
          <a:prstGeom prst="rect">
            <a:avLst/>
          </a:prstGeom>
          <a:noFill/>
        </p:spPr>
        <p:txBody>
          <a:bodyPr wrap="square" rtlCol="0">
            <a:spAutoFit/>
          </a:bodyPr>
          <a:p>
            <a:r>
              <a:rPr lang="es-ES" altLang="en-US" b="1">
                <a:latin typeface="Times New Roman" panose="02020603050405020304" pitchFamily="18" charset="0"/>
                <a:cs typeface="Times New Roman" panose="02020603050405020304" pitchFamily="18" charset="0"/>
              </a:rPr>
              <a:t>De manera general, los indicadores de crecimiento  y particularmente, los tallos se vieron afectados cuando se suspendió el riego en la fase vegetativa.</a:t>
            </a:r>
            <a:endParaRPr lang="es-ES" alt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graphicFrame>
        <p:nvGraphicFramePr>
          <p:cNvPr id="2" name="Content Placeholder -2147482619"/>
          <p:cNvGraphicFramePr>
            <a:graphicFrameLocks noChangeAspect="1"/>
          </p:cNvGraphicFramePr>
          <p:nvPr>
            <p:ph sz="half" idx="1"/>
          </p:nvPr>
        </p:nvGraphicFramePr>
        <p:xfrm>
          <a:off x="3478213" y="72867"/>
          <a:ext cx="2882265" cy="2606040"/>
        </p:xfrm>
        <a:graphic>
          <a:graphicData uri="http://schemas.openxmlformats.org/presentationml/2006/ole">
            <mc:AlternateContent xmlns:mc="http://schemas.openxmlformats.org/markup-compatibility/2006">
              <mc:Choice xmlns:v="urn:schemas-microsoft-com:vml" Requires="v">
                <p:oleObj spid="_x0000_s3076" name="" r:id="rId1" imgW="5613400" imgH="5078730" progId="Unknown">
                  <p:embed/>
                </p:oleObj>
              </mc:Choice>
              <mc:Fallback>
                <p:oleObj name="" r:id="rId1" imgW="5613400" imgH="5078730" progId="Unknown">
                  <p:embed/>
                  <p:pic>
                    <p:nvPicPr>
                      <p:cNvPr id="0" name="Picture 3075"/>
                      <p:cNvPicPr/>
                      <p:nvPr/>
                    </p:nvPicPr>
                    <p:blipFill>
                      <a:blip r:embed="rId2"/>
                      <a:stretch>
                        <a:fillRect/>
                      </a:stretch>
                    </p:blipFill>
                    <p:spPr>
                      <a:xfrm>
                        <a:off x="3478213" y="72867"/>
                        <a:ext cx="2882265" cy="2606040"/>
                      </a:xfrm>
                      <a:prstGeom prst="rect">
                        <a:avLst/>
                      </a:prstGeom>
                      <a:noFill/>
                      <a:ln w="38100">
                        <a:noFill/>
                        <a:miter/>
                      </a:ln>
                    </p:spPr>
                  </p:pic>
                </p:oleObj>
              </mc:Fallback>
            </mc:AlternateContent>
          </a:graphicData>
        </a:graphic>
      </p:graphicFrame>
      <p:graphicFrame>
        <p:nvGraphicFramePr>
          <p:cNvPr id="5" name="Content Placeholder 4"/>
          <p:cNvGraphicFramePr/>
          <p:nvPr>
            <p:ph sz="half" idx="2"/>
          </p:nvPr>
        </p:nvGraphicFramePr>
        <p:xfrm>
          <a:off x="983615" y="2138045"/>
          <a:ext cx="7644130" cy="4526280"/>
        </p:xfrm>
        <a:graphic>
          <a:graphicData uri="http://schemas.openxmlformats.org/drawingml/2006/table">
            <a:tbl>
              <a:tblPr firstRow="1" bandRow="1">
                <a:tableStyleId>{5940675A-B579-460E-94D1-54222C63F5DA}</a:tableStyleId>
              </a:tblPr>
              <a:tblGrid>
                <a:gridCol w="1316990"/>
                <a:gridCol w="1146175"/>
                <a:gridCol w="1465580"/>
                <a:gridCol w="1226820"/>
                <a:gridCol w="887730"/>
                <a:gridCol w="1600835"/>
              </a:tblGrid>
              <a:tr h="1886585">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Tratamientos</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Hileras por mazorca </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Granos por hilera</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Masa de 100 granos (g)</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Granos por mazorca</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Rendimiento</a:t>
                      </a:r>
                      <a:endParaRPr lang="en-US" sz="1600" b="1">
                        <a:solidFill>
                          <a:srgbClr val="000000"/>
                        </a:solidFill>
                        <a:latin typeface="Times New Roman" panose="02020603050405020304" pitchFamily="18" charset="0"/>
                        <a:cs typeface="Times New Roman" panose="02020603050405020304" pitchFamily="18" charset="0"/>
                      </a:endParaRPr>
                    </a:p>
                    <a:p>
                      <a:pPr indent="0" algn="ctr">
                        <a:buNone/>
                      </a:pPr>
                      <a:r>
                        <a:rPr lang="en-US" sz="1600" b="1">
                          <a:solidFill>
                            <a:srgbClr val="000000"/>
                          </a:solidFill>
                          <a:latin typeface="Times New Roman" panose="02020603050405020304" pitchFamily="18" charset="0"/>
                          <a:cs typeface="Times New Roman" panose="02020603050405020304" pitchFamily="18" charset="0"/>
                        </a:rPr>
                        <a:t> g planta</a:t>
                      </a:r>
                      <a:r>
                        <a:rPr lang="en-US" sz="1600" b="1" baseline="30000">
                          <a:solidFill>
                            <a:srgbClr val="000000"/>
                          </a:solidFill>
                          <a:latin typeface="Times New Roman" panose="02020603050405020304" pitchFamily="18" charset="0"/>
                          <a:cs typeface="Times New Roman" panose="02020603050405020304" pitchFamily="18" charset="0"/>
                        </a:rPr>
                        <a:t>-1</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cap="flat">
                      <a:noFill/>
                    </a:lnR>
                    <a:lnT cap="flat">
                      <a:noFill/>
                    </a:lnT>
                    <a:lnB cap="flat">
                      <a:noFill/>
                    </a:lnB>
                    <a:lnTlToBr>
                      <a:noFill/>
                    </a:lnTlToBr>
                    <a:lnBlToTr>
                      <a:noFill/>
                    </a:lnBlToTr>
                    <a:noFill/>
                  </a:tcPr>
                </a:tc>
              </a:tr>
              <a:tr h="488950">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100</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13.1 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25.23 a</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18.45 a</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331.7 a</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61.2 a</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cap="flat">
                      <a:noFill/>
                    </a:lnR>
                    <a:lnT cap="flat">
                      <a:noFill/>
                    </a:lnT>
                    <a:lnB cap="flat">
                      <a:noFill/>
                    </a:lnB>
                    <a:lnTlToBr>
                      <a:noFill/>
                    </a:lnTlToBr>
                    <a:lnBlToTr>
                      <a:noFill/>
                    </a:lnBlToTr>
                    <a:noFill/>
                  </a:tcPr>
                </a:tc>
              </a:tr>
              <a:tr h="488950">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SC</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12.4 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20.45 c</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17.05 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253.6 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43.2 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cap="flat">
                      <a:noFill/>
                    </a:lnR>
                    <a:lnT cap="flat">
                      <a:noFill/>
                    </a:lnT>
                    <a:lnB cap="flat">
                      <a:noFill/>
                    </a:lnB>
                    <a:lnTlToBr>
                      <a:noFill/>
                    </a:lnTlToBr>
                    <a:lnBlToTr>
                      <a:noFill/>
                    </a:lnBlToTr>
                    <a:noFill/>
                  </a:tcPr>
                </a:tc>
              </a:tr>
              <a:tr h="586105">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SF</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13.1 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19.75 c</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15.25 c</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260.7 ab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39.8 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cap="flat">
                      <a:noFill/>
                    </a:lnR>
                    <a:lnT cap="flat">
                      <a:noFill/>
                    </a:lnT>
                    <a:lnB cap="flat">
                      <a:noFill/>
                    </a:lnB>
                    <a:lnTlToBr>
                      <a:noFill/>
                    </a:lnTlToBr>
                    <a:lnBlToTr>
                      <a:noFill/>
                    </a:lnBlToTr>
                    <a:noFill/>
                  </a:tcPr>
                </a:tc>
              </a:tr>
              <a:tr h="586740">
                <a:tc>
                  <a:txBody>
                    <a:bodyPr/>
                    <a:p>
                      <a:pPr indent="0" algn="ctr">
                        <a:buNone/>
                      </a:pPr>
                      <a:endParaRPr lang="en-US" sz="1600" b="1">
                        <a:solidFill>
                          <a:srgbClr val="000000"/>
                        </a:solidFill>
                        <a:latin typeface="Times New Roman" panose="02020603050405020304" pitchFamily="18" charset="0"/>
                        <a:cs typeface="Times New Roman" panose="02020603050405020304" pitchFamily="18" charset="0"/>
                      </a:endParaRPr>
                    </a:p>
                    <a:p>
                      <a:pPr indent="0" algn="ctr">
                        <a:buNone/>
                      </a:pPr>
                      <a:r>
                        <a:rPr lang="en-US" sz="1600" b="1">
                          <a:solidFill>
                            <a:srgbClr val="000000"/>
                          </a:solidFill>
                          <a:latin typeface="Times New Roman" panose="02020603050405020304" pitchFamily="18" charset="0"/>
                          <a:cs typeface="Times New Roman" panose="02020603050405020304" pitchFamily="18" charset="0"/>
                        </a:rPr>
                        <a:t>SL</a:t>
                      </a:r>
                      <a:r>
                        <a:rPr lang="es-ES" altLang="en-US" sz="1600" b="1">
                          <a:solidFill>
                            <a:srgbClr val="000000"/>
                          </a:solidFill>
                          <a:latin typeface="Times New Roman" panose="02020603050405020304" pitchFamily="18" charset="0"/>
                          <a:cs typeface="Times New Roman" panose="02020603050405020304" pitchFamily="18" charset="0"/>
                        </a:rPr>
                        <a:t>l</a:t>
                      </a:r>
                      <a:endParaRPr lang="es-ES" alt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14.3 a</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22.16 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17.82 a</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319.1 ab</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56.9 a</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cap="flat">
                      <a:noFill/>
                    </a:lnR>
                    <a:lnT cap="flat">
                      <a:noFill/>
                    </a:lnT>
                    <a:lnB cap="flat">
                      <a:noFill/>
                    </a:lnB>
                    <a:lnTlToBr>
                      <a:noFill/>
                    </a:lnTlToBr>
                    <a:lnBlToTr>
                      <a:noFill/>
                    </a:lnBlToTr>
                    <a:noFill/>
                  </a:tcPr>
                </a:tc>
              </a:tr>
              <a:tr h="488950">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ES</a:t>
                      </a:r>
                      <a:r>
                        <a:rPr lang="es-ES" altLang="en-US" sz="1600" b="1">
                          <a:solidFill>
                            <a:srgbClr val="000000"/>
                          </a:solidFill>
                          <a:latin typeface="Times New Roman" panose="02020603050405020304" pitchFamily="18" charset="0"/>
                          <a:cs typeface="Times New Roman" panose="02020603050405020304" pitchFamily="18" charset="0"/>
                        </a:rPr>
                        <a:t>x</a:t>
                      </a:r>
                      <a:endParaRPr lang="es-ES" alt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0.395</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0.496</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0.239</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24.804</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a:noFill/>
                    </a:lnR>
                    <a:lnT cap="flat">
                      <a:noFill/>
                    </a:lnT>
                    <a:lnB cap="flat">
                      <a:noFill/>
                    </a:lnB>
                    <a:lnTlToBr>
                      <a:noFill/>
                    </a:lnTlToBr>
                    <a:lnBlToTr>
                      <a:noFill/>
                    </a:lnBlToTr>
                    <a:noFill/>
                  </a:tcPr>
                </a:tc>
                <a:tc>
                  <a:txBody>
                    <a:bodyPr/>
                    <a:p>
                      <a:pPr indent="0" algn="ctr">
                        <a:buNone/>
                      </a:pPr>
                      <a:r>
                        <a:rPr lang="en-US" sz="1600" b="1">
                          <a:solidFill>
                            <a:srgbClr val="000000"/>
                          </a:solidFill>
                          <a:latin typeface="Times New Roman" panose="02020603050405020304" pitchFamily="18" charset="0"/>
                          <a:cs typeface="Times New Roman" panose="02020603050405020304" pitchFamily="18" charset="0"/>
                        </a:rPr>
                        <a:t>4.232</a:t>
                      </a:r>
                      <a:endParaRPr lang="en-US" sz="16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vert="horz" anchor="b">
                    <a:lnL>
                      <a:noFill/>
                    </a:lnL>
                    <a:lnR cap="flat">
                      <a:noFill/>
                    </a:lnR>
                    <a:lnT cap="flat">
                      <a:noFill/>
                    </a:lnT>
                    <a:lnB cap="flat">
                      <a:noFill/>
                    </a:lnB>
                    <a:lnTlToBr>
                      <a:noFill/>
                    </a:lnTlToBr>
                    <a:lnBlToTr>
                      <a:noFill/>
                    </a:lnBlToTr>
                    <a:noFill/>
                  </a:tcPr>
                </a:tc>
              </a:tr>
            </a:tbl>
          </a:graphicData>
        </a:graphic>
      </p:graphicFrame>
      <p:sp>
        <p:nvSpPr>
          <p:cNvPr id="100" name="Text Box 99"/>
          <p:cNvSpPr txBox="1"/>
          <p:nvPr/>
        </p:nvSpPr>
        <p:spPr>
          <a:xfrm>
            <a:off x="1167765" y="2745740"/>
            <a:ext cx="7275830" cy="645160"/>
          </a:xfrm>
          <a:prstGeom prst="rect">
            <a:avLst/>
          </a:prstGeom>
          <a:noFill/>
          <a:ln w="9525">
            <a:noFill/>
          </a:ln>
        </p:spPr>
        <p:txBody>
          <a:bodyPr wrap="square">
            <a:spAutoFit/>
          </a:bodyPr>
          <a:p>
            <a:pPr indent="450215" algn="ctr"/>
            <a:r>
              <a:rPr lang="en-US" b="1">
                <a:latin typeface="Times New Roman" panose="02020603050405020304" pitchFamily="18" charset="0"/>
                <a:ea typeface="SimSun" panose="02010600030101010101" pitchFamily="2" charset="-122"/>
              </a:rPr>
              <a:t>Rendimiento y sus componentes en plantas de maíz sometidas a                suspensiones temporales de riego</a:t>
            </a: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5" name="Text Box 4"/>
          <p:cNvSpPr txBox="1"/>
          <p:nvPr/>
        </p:nvSpPr>
        <p:spPr>
          <a:xfrm>
            <a:off x="681355" y="883285"/>
            <a:ext cx="7769225" cy="5446395"/>
          </a:xfrm>
          <a:prstGeom prst="rect">
            <a:avLst/>
          </a:prstGeom>
          <a:noFill/>
        </p:spPr>
        <p:txBody>
          <a:bodyPr wrap="square" rtlCol="0">
            <a:spAutoFit/>
          </a:bodyPr>
          <a:p>
            <a:pPr algn="ctr"/>
            <a:r>
              <a:rPr lang="es-ES" altLang="en-US" sz="2400" b="1">
                <a:latin typeface="Times New Roman" panose="02020603050405020304" pitchFamily="18" charset="0"/>
                <a:cs typeface="Times New Roman" panose="02020603050405020304" pitchFamily="18" charset="0"/>
              </a:rPr>
              <a:t>CONCLUSIONES</a:t>
            </a:r>
            <a:endParaRPr lang="es-ES" altLang="en-US" sz="2400" b="1">
              <a:latin typeface="Times New Roman" panose="02020603050405020304" pitchFamily="18" charset="0"/>
              <a:cs typeface="Times New Roman" panose="02020603050405020304" pitchFamily="18" charset="0"/>
            </a:endParaRPr>
          </a:p>
          <a:p>
            <a:endParaRPr lang="es-ES" altLang="en-US" b="1">
              <a:latin typeface="Times New Roman" panose="02020603050405020304" pitchFamily="18" charset="0"/>
              <a:cs typeface="Times New Roman" panose="02020603050405020304" pitchFamily="18" charset="0"/>
            </a:endParaRPr>
          </a:p>
          <a:p>
            <a:pPr algn="just"/>
            <a:r>
              <a:rPr lang="es-ES" altLang="en-US" b="1">
                <a:latin typeface="Times New Roman" panose="02020603050405020304" pitchFamily="18" charset="0"/>
                <a:cs typeface="Times New Roman" panose="02020603050405020304" pitchFamily="18" charset="0"/>
              </a:rPr>
              <a:t>La suspensión del riego por 15 días durante la etapa de llenado del grano no afectó significativamente el rendimiento de las plantas, a pesar de que hubo una disminución significativa de la longitud del tallo y de las clorofilas totales de las hojas.</a:t>
            </a:r>
            <a:endParaRPr lang="es-ES" altLang="en-US" b="1">
              <a:latin typeface="Times New Roman" panose="02020603050405020304" pitchFamily="18" charset="0"/>
              <a:cs typeface="Times New Roman" panose="02020603050405020304" pitchFamily="18" charset="0"/>
            </a:endParaRPr>
          </a:p>
          <a:p>
            <a:pPr algn="just"/>
            <a:endParaRPr lang="es-ES" altLang="en-US" b="1">
              <a:latin typeface="Times New Roman" panose="02020603050405020304" pitchFamily="18" charset="0"/>
              <a:cs typeface="Times New Roman" panose="02020603050405020304" pitchFamily="18" charset="0"/>
            </a:endParaRPr>
          </a:p>
          <a:p>
            <a:pPr algn="just"/>
            <a:endParaRPr lang="es-ES" altLang="en-US" b="1">
              <a:latin typeface="Times New Roman" panose="02020603050405020304" pitchFamily="18" charset="0"/>
              <a:cs typeface="Times New Roman" panose="02020603050405020304" pitchFamily="18" charset="0"/>
            </a:endParaRPr>
          </a:p>
          <a:p>
            <a:pPr algn="just"/>
            <a:r>
              <a:rPr lang="es-ES" altLang="en-US" b="1">
                <a:latin typeface="Times New Roman" panose="02020603050405020304" pitchFamily="18" charset="0"/>
                <a:cs typeface="Times New Roman" panose="02020603050405020304" pitchFamily="18" charset="0"/>
              </a:rPr>
              <a:t> </a:t>
            </a:r>
            <a:endParaRPr lang="es-ES" altLang="en-US" b="1">
              <a:latin typeface="Times New Roman" panose="02020603050405020304" pitchFamily="18" charset="0"/>
              <a:cs typeface="Times New Roman" panose="02020603050405020304" pitchFamily="18" charset="0"/>
            </a:endParaRPr>
          </a:p>
          <a:p>
            <a:pPr algn="just"/>
            <a:endParaRPr lang="es-ES" altLang="en-US" b="1">
              <a:latin typeface="Times New Roman" panose="02020603050405020304" pitchFamily="18" charset="0"/>
              <a:cs typeface="Times New Roman" panose="02020603050405020304" pitchFamily="18" charset="0"/>
            </a:endParaRPr>
          </a:p>
          <a:p>
            <a:pPr algn="just"/>
            <a:endParaRPr lang="es-ES" altLang="en-US" b="1">
              <a:latin typeface="Times New Roman" panose="02020603050405020304" pitchFamily="18" charset="0"/>
              <a:cs typeface="Times New Roman" panose="02020603050405020304" pitchFamily="18" charset="0"/>
            </a:endParaRPr>
          </a:p>
          <a:p>
            <a:pPr algn="just"/>
            <a:endParaRPr lang="es-ES" altLang="en-US" b="1">
              <a:latin typeface="Times New Roman" panose="02020603050405020304" pitchFamily="18" charset="0"/>
              <a:cs typeface="Times New Roman" panose="02020603050405020304" pitchFamily="18" charset="0"/>
            </a:endParaRPr>
          </a:p>
          <a:p>
            <a:pPr algn="just"/>
            <a:endParaRPr lang="es-ES" altLang="en-US" b="1">
              <a:latin typeface="Times New Roman" panose="02020603050405020304" pitchFamily="18" charset="0"/>
              <a:cs typeface="Times New Roman" panose="02020603050405020304" pitchFamily="18" charset="0"/>
            </a:endParaRPr>
          </a:p>
          <a:p>
            <a:pPr algn="just"/>
            <a:r>
              <a:rPr lang="es-ES" altLang="en-US" b="1">
                <a:latin typeface="Times New Roman" panose="02020603050405020304" pitchFamily="18" charset="0"/>
                <a:cs typeface="Times New Roman" panose="02020603050405020304" pitchFamily="18" charset="0"/>
              </a:rPr>
              <a:t>Al igual que en el cultivo del frijol, se realizó un experimento de aplicación de bioestimulantes en canaletas, cuyas muestras se procesan actualmente y se encuentra </a:t>
            </a:r>
            <a:r>
              <a:rPr lang="es-ES" altLang="en-US" b="1">
                <a:latin typeface="Times New Roman" panose="02020603050405020304" pitchFamily="18" charset="0"/>
                <a:cs typeface="Times New Roman" panose="02020603050405020304" pitchFamily="18" charset="0"/>
                <a:sym typeface="+mn-ea"/>
              </a:rPr>
              <a:t>en ejecución </a:t>
            </a:r>
            <a:r>
              <a:rPr lang="es-ES" altLang="en-US" b="1">
                <a:latin typeface="Times New Roman" panose="02020603050405020304" pitchFamily="18" charset="0"/>
                <a:cs typeface="Times New Roman" panose="02020603050405020304" pitchFamily="18" charset="0"/>
              </a:rPr>
              <a:t>un experimento similar en condiciones de campo, el cual ha sido afectado por las abundantes precipitaciones caídas durante la etapa de suspensión del riego. Estos trabajos se repetirán en el venidero mes de octubre.</a:t>
            </a:r>
            <a:endParaRPr lang="es-ES" alt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100" name="Text Box 99"/>
          <p:cNvSpPr txBox="1"/>
          <p:nvPr/>
        </p:nvSpPr>
        <p:spPr>
          <a:xfrm>
            <a:off x="448310" y="290195"/>
            <a:ext cx="8247380" cy="6554470"/>
          </a:xfrm>
          <a:prstGeom prst="rect">
            <a:avLst/>
          </a:prstGeom>
          <a:noFill/>
          <a:ln w="9525">
            <a:noFill/>
          </a:ln>
        </p:spPr>
        <p:txBody>
          <a:bodyPr wrap="square">
            <a:spAutoFit/>
          </a:bodyPr>
          <a:p>
            <a:pPr indent="0" algn="ctr"/>
            <a:r>
              <a:rPr lang="es-ES" altLang="en-US" sz="2400" b="1">
                <a:latin typeface="Times New Roman" panose="02020603050405020304" pitchFamily="18" charset="0"/>
                <a:cs typeface="Times New Roman" panose="02020603050405020304" pitchFamily="18" charset="0"/>
              </a:rPr>
              <a:t>SALIDAS  </a:t>
            </a:r>
            <a:r>
              <a:rPr lang="es-ES" altLang="en-US" b="0">
                <a:latin typeface="Times New Roman" panose="02020603050405020304" pitchFamily="18" charset="0"/>
                <a:cs typeface="Times New Roman" panose="02020603050405020304" pitchFamily="18" charset="0"/>
              </a:rPr>
              <a:t>                                      </a:t>
            </a:r>
            <a:endParaRPr lang="es-ES" altLang="en-US" b="0">
              <a:latin typeface="Times New Roman" panose="02020603050405020304" pitchFamily="18" charset="0"/>
              <a:cs typeface="Times New Roman" panose="02020603050405020304" pitchFamily="18" charset="0"/>
            </a:endParaRPr>
          </a:p>
          <a:p>
            <a:pPr indent="0"/>
            <a:endParaRPr lang="es-ES" altLang="en-US" b="1" i="1" u="sng">
              <a:latin typeface="Times New Roman" panose="02020603050405020304" pitchFamily="18" charset="0"/>
              <a:cs typeface="Times New Roman" panose="02020603050405020304" pitchFamily="18" charset="0"/>
            </a:endParaRPr>
          </a:p>
          <a:p>
            <a:pPr indent="0"/>
            <a:r>
              <a:rPr lang="es-ES" altLang="en-US" b="1" i="1" u="sng">
                <a:latin typeface="Times New Roman" panose="02020603050405020304" pitchFamily="18" charset="0"/>
                <a:cs typeface="Times New Roman" panose="02020603050405020304" pitchFamily="18" charset="0"/>
              </a:rPr>
              <a:t>Ponencias presentadas en el Forum de Base y Resultados</a:t>
            </a:r>
            <a:endParaRPr lang="en-US" b="1" i="1" u="sng">
              <a:latin typeface="Times New Roman" panose="02020603050405020304" pitchFamily="18" charset="0"/>
              <a:cs typeface="Times New Roman" panose="02020603050405020304" pitchFamily="18" charset="0"/>
            </a:endParaRPr>
          </a:p>
          <a:p>
            <a:pPr indent="0"/>
            <a:endParaRPr lang="en-US" b="0">
              <a:latin typeface="Times New Roman" panose="02020603050405020304" pitchFamily="18" charset="0"/>
              <a:cs typeface="Times New Roman" panose="02020603050405020304" pitchFamily="18" charset="0"/>
            </a:endParaRPr>
          </a:p>
          <a:p>
            <a:pPr indent="0"/>
            <a:r>
              <a:rPr lang="en-US" b="0">
                <a:latin typeface="Times New Roman" panose="02020603050405020304" pitchFamily="18" charset="0"/>
                <a:cs typeface="Times New Roman" panose="02020603050405020304" pitchFamily="18" charset="0"/>
              </a:rPr>
              <a:t>Efecto de dos regímenes de riego durante todo el ciclo biológico del cultivo del frijol.</a:t>
            </a:r>
            <a:r>
              <a:rPr lang="en-US" b="1">
                <a:latin typeface="Times New Roman" panose="02020603050405020304" pitchFamily="18" charset="0"/>
                <a:cs typeface="Times New Roman" panose="02020603050405020304" pitchFamily="18" charset="0"/>
              </a:rPr>
              <a:t>Lilisbet Guerrero Domínguez </a:t>
            </a:r>
            <a:r>
              <a:rPr lang="es-ES" altLang="en-US" b="1">
                <a:latin typeface="Times New Roman" panose="02020603050405020304" pitchFamily="18" charset="0"/>
                <a:cs typeface="Times New Roman" panose="02020603050405020304" pitchFamily="18" charset="0"/>
              </a:rPr>
              <a:t>y col. (DESTACADO)</a:t>
            </a:r>
            <a:endParaRPr lang="es-ES" altLang="en-US" b="1">
              <a:latin typeface="Times New Roman" panose="02020603050405020304" pitchFamily="18" charset="0"/>
              <a:cs typeface="Times New Roman" panose="02020603050405020304" pitchFamily="18" charset="0"/>
            </a:endParaRPr>
          </a:p>
          <a:p>
            <a:pPr indent="0"/>
            <a:endParaRPr lang="es-ES" altLang="en-US" b="1">
              <a:latin typeface="Times New Roman" panose="02020603050405020304" pitchFamily="18" charset="0"/>
              <a:cs typeface="Times New Roman" panose="02020603050405020304" pitchFamily="18" charset="0"/>
            </a:endParaRPr>
          </a:p>
          <a:p>
            <a:pPr indent="0"/>
            <a:r>
              <a:rPr lang="es-ES" altLang="en-US">
                <a:latin typeface="Times New Roman" panose="02020603050405020304" pitchFamily="18" charset="0"/>
                <a:cs typeface="Times New Roman" panose="02020603050405020304" pitchFamily="18" charset="0"/>
              </a:rPr>
              <a:t>Influencia de dos niveles de humedad del suelo en plantas de maíz. </a:t>
            </a:r>
            <a:endParaRPr lang="es-ES" altLang="en-US">
              <a:latin typeface="Times New Roman" panose="02020603050405020304" pitchFamily="18" charset="0"/>
              <a:cs typeface="Times New Roman" panose="02020603050405020304" pitchFamily="18" charset="0"/>
            </a:endParaRPr>
          </a:p>
          <a:p>
            <a:pPr indent="0"/>
            <a:r>
              <a:rPr lang="es-ES" altLang="en-US" b="1">
                <a:latin typeface="Times New Roman" panose="02020603050405020304" pitchFamily="18" charset="0"/>
                <a:cs typeface="Times New Roman" panose="02020603050405020304" pitchFamily="18" charset="0"/>
              </a:rPr>
              <a:t>Arasay Santa Cruz Suárez y col.</a:t>
            </a:r>
            <a:r>
              <a:rPr lang="es-ES" altLang="en-US">
                <a:latin typeface="Times New Roman" panose="02020603050405020304" pitchFamily="18" charset="0"/>
                <a:cs typeface="Times New Roman" panose="02020603050405020304" pitchFamily="18" charset="0"/>
              </a:rPr>
              <a:t> </a:t>
            </a:r>
            <a:r>
              <a:rPr lang="es-ES" altLang="en-US" b="1">
                <a:latin typeface="Times New Roman" panose="02020603050405020304" pitchFamily="18" charset="0"/>
                <a:cs typeface="Times New Roman" panose="02020603050405020304" pitchFamily="18" charset="0"/>
              </a:rPr>
              <a:t>(DESTACADO)</a:t>
            </a:r>
            <a:endParaRPr lang="es-ES" altLang="en-US" b="1">
              <a:latin typeface="Times New Roman" panose="02020603050405020304" pitchFamily="18" charset="0"/>
              <a:cs typeface="Times New Roman" panose="02020603050405020304" pitchFamily="18" charset="0"/>
            </a:endParaRPr>
          </a:p>
          <a:p>
            <a:pPr indent="0"/>
            <a:endParaRPr lang="es-ES" altLang="en-US" b="1">
              <a:latin typeface="Times New Roman" panose="02020603050405020304" pitchFamily="18" charset="0"/>
              <a:cs typeface="Times New Roman" panose="02020603050405020304" pitchFamily="18" charset="0"/>
            </a:endParaRPr>
          </a:p>
          <a:p>
            <a:pPr indent="0"/>
            <a:r>
              <a:rPr lang="es-ES" altLang="en-US">
                <a:latin typeface="Times New Roman" panose="02020603050405020304" pitchFamily="18" charset="0"/>
                <a:cs typeface="Times New Roman" panose="02020603050405020304" pitchFamily="18" charset="0"/>
              </a:rPr>
              <a:t>Respuesta del cultivo del frijol sometido a déficit hídrico en el suelo en diferentes momentos de su ciclo biológico</a:t>
            </a:r>
            <a:endParaRPr lang="es-ES" altLang="en-US">
              <a:latin typeface="Times New Roman" panose="02020603050405020304" pitchFamily="18" charset="0"/>
              <a:cs typeface="Times New Roman" panose="02020603050405020304" pitchFamily="18" charset="0"/>
            </a:endParaRPr>
          </a:p>
          <a:p>
            <a:pPr indent="0"/>
            <a:r>
              <a:rPr lang="es-ES" altLang="en-US" b="1">
                <a:latin typeface="Times New Roman" panose="02020603050405020304" pitchFamily="18" charset="0"/>
                <a:cs typeface="Times New Roman" panose="02020603050405020304" pitchFamily="18" charset="0"/>
              </a:rPr>
              <a:t>Donaldo Morales Guevara y col. (DESTACADO)</a:t>
            </a:r>
            <a:endParaRPr lang="es-ES" altLang="en-US" b="1">
              <a:latin typeface="Times New Roman" panose="02020603050405020304" pitchFamily="18" charset="0"/>
              <a:cs typeface="Times New Roman" panose="02020603050405020304" pitchFamily="18" charset="0"/>
            </a:endParaRPr>
          </a:p>
          <a:p>
            <a:pPr indent="0"/>
            <a:endParaRPr lang="es-ES" altLang="en-US" b="1">
              <a:latin typeface="Times New Roman" panose="02020603050405020304" pitchFamily="18" charset="0"/>
              <a:cs typeface="Times New Roman" panose="02020603050405020304" pitchFamily="18" charset="0"/>
            </a:endParaRPr>
          </a:p>
          <a:p>
            <a:pPr indent="0"/>
            <a:r>
              <a:rPr lang="es-ES" altLang="en-US">
                <a:latin typeface="Times New Roman" panose="02020603050405020304" pitchFamily="18" charset="0"/>
                <a:cs typeface="Times New Roman" panose="02020603050405020304" pitchFamily="18" charset="0"/>
              </a:rPr>
              <a:t>Efecto del riego deficitario controlado (RDC) en el desarrollo de plantas de maíz. Resultados preliminares.</a:t>
            </a:r>
            <a:endParaRPr lang="es-ES" altLang="en-US" b="1">
              <a:latin typeface="Times New Roman" panose="02020603050405020304" pitchFamily="18" charset="0"/>
              <a:cs typeface="Times New Roman" panose="02020603050405020304" pitchFamily="18" charset="0"/>
            </a:endParaRPr>
          </a:p>
          <a:p>
            <a:pPr indent="0"/>
            <a:r>
              <a:rPr lang="es-ES" altLang="en-US" b="1">
                <a:latin typeface="Times New Roman" panose="02020603050405020304" pitchFamily="18" charset="0"/>
                <a:cs typeface="Times New Roman" panose="02020603050405020304" pitchFamily="18" charset="0"/>
              </a:rPr>
              <a:t>José M. Dell´Amico y col. (DESTACADO)</a:t>
            </a:r>
            <a:endParaRPr lang="es-ES" altLang="en-US" b="1">
              <a:latin typeface="Times New Roman" panose="02020603050405020304" pitchFamily="18" charset="0"/>
              <a:cs typeface="Times New Roman" panose="02020603050405020304" pitchFamily="18" charset="0"/>
            </a:endParaRPr>
          </a:p>
          <a:p>
            <a:pPr indent="0"/>
            <a:endParaRPr lang="es-ES" altLang="en-US" b="1">
              <a:latin typeface="Times New Roman" panose="02020603050405020304" pitchFamily="18" charset="0"/>
              <a:cs typeface="Times New Roman" panose="02020603050405020304" pitchFamily="18" charset="0"/>
            </a:endParaRPr>
          </a:p>
          <a:p>
            <a:pPr indent="0"/>
            <a:r>
              <a:rPr lang="es-ES" altLang="en-US">
                <a:latin typeface="Times New Roman" panose="02020603050405020304" pitchFamily="18" charset="0"/>
                <a:cs typeface="Times New Roman" panose="02020603050405020304" pitchFamily="18" charset="0"/>
              </a:rPr>
              <a:t>Bioestimulantes y la producción de granos de plantas de frijol sometidas a suspensión del riego en la fase reproductiva</a:t>
            </a:r>
            <a:endParaRPr lang="es-ES" altLang="en-US">
              <a:latin typeface="Times New Roman" panose="02020603050405020304" pitchFamily="18" charset="0"/>
              <a:cs typeface="Times New Roman" panose="02020603050405020304" pitchFamily="18" charset="0"/>
            </a:endParaRPr>
          </a:p>
          <a:p>
            <a:pPr indent="0"/>
            <a:r>
              <a:rPr lang="es-ES" altLang="en-US" b="1">
                <a:latin typeface="Times New Roman" panose="02020603050405020304" pitchFamily="18" charset="0"/>
                <a:cs typeface="Times New Roman" panose="02020603050405020304" pitchFamily="18" charset="0"/>
              </a:rPr>
              <a:t>Miriam Núñez Vázquez y col. (DESTACADO)</a:t>
            </a:r>
            <a:endParaRPr lang="es-ES" altLang="en-US" b="1">
              <a:latin typeface="Times New Roman" panose="02020603050405020304" pitchFamily="18" charset="0"/>
              <a:cs typeface="Times New Roman" panose="02020603050405020304" pitchFamily="18" charset="0"/>
            </a:endParaRPr>
          </a:p>
          <a:p>
            <a:pPr indent="0"/>
            <a:endParaRPr lang="es-ES" altLang="en-US" b="1">
              <a:latin typeface="Times New Roman" panose="02020603050405020304" pitchFamily="18" charset="0"/>
              <a:cs typeface="Times New Roman" panose="02020603050405020304" pitchFamily="18" charset="0"/>
            </a:endParaRPr>
          </a:p>
          <a:p>
            <a:pPr indent="0"/>
            <a:endParaRPr lang="es-ES" alt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4" name="3 CuadroTexto"/>
          <p:cNvSpPr txBox="1"/>
          <p:nvPr/>
        </p:nvSpPr>
        <p:spPr>
          <a:xfrm>
            <a:off x="1979712" y="620688"/>
            <a:ext cx="6048672" cy="400110"/>
          </a:xfrm>
          <a:prstGeom prst="rect">
            <a:avLst/>
          </a:prstGeom>
          <a:noFill/>
        </p:spPr>
        <p:txBody>
          <a:bodyPr wrap="square" rtlCol="0">
            <a:spAutoFit/>
          </a:bodyPr>
          <a:lstStyle/>
          <a:p>
            <a:pPr algn="ctr"/>
            <a:r>
              <a:rPr lang="es-ES" sz="2000" b="1" dirty="0" smtClean="0">
                <a:latin typeface="Times New Roman" panose="02020603050405020304" pitchFamily="18" charset="0"/>
                <a:cs typeface="Times New Roman" panose="02020603050405020304" pitchFamily="18" charset="0"/>
              </a:rPr>
              <a:t>PRINCIPALES RESULTADOS</a:t>
            </a:r>
            <a:endParaRPr lang="es-ES" sz="2000" b="1" dirty="0">
              <a:latin typeface="Times New Roman" panose="02020603050405020304" pitchFamily="18" charset="0"/>
              <a:cs typeface="Times New Roman" panose="02020603050405020304" pitchFamily="18" charset="0"/>
            </a:endParaRPr>
          </a:p>
        </p:txBody>
      </p:sp>
      <p:sp>
        <p:nvSpPr>
          <p:cNvPr id="5" name="4 Rectángulo"/>
          <p:cNvSpPr/>
          <p:nvPr/>
        </p:nvSpPr>
        <p:spPr>
          <a:xfrm>
            <a:off x="432048" y="1053864"/>
            <a:ext cx="8316416" cy="5354320"/>
          </a:xfrm>
          <a:prstGeom prst="rect">
            <a:avLst/>
          </a:prstGeom>
        </p:spPr>
        <p:txBody>
          <a:bodyPr wrap="square">
            <a:spAutoFit/>
          </a:bodyPr>
          <a:lstStyle/>
          <a:p>
            <a:r>
              <a:rPr lang="es-ES" b="1" dirty="0" smtClean="0">
                <a:latin typeface="Times New Roman" panose="02020603050405020304" pitchFamily="18" charset="0"/>
                <a:cs typeface="Times New Roman" panose="02020603050405020304" pitchFamily="18" charset="0"/>
              </a:rPr>
              <a:t>Determinación de los momentos críticos en la fenología de los cultivos en estudio.</a:t>
            </a:r>
            <a:endParaRPr lang="es-ES" b="1" dirty="0" smtClean="0">
              <a:latin typeface="Times New Roman" panose="02020603050405020304" pitchFamily="18" charset="0"/>
              <a:cs typeface="Times New Roman" panose="02020603050405020304" pitchFamily="18" charset="0"/>
            </a:endParaRPr>
          </a:p>
          <a:p>
            <a:endParaRPr lang="es-ES" b="1" dirty="0" smtClean="0">
              <a:latin typeface="Times New Roman" panose="02020603050405020304" pitchFamily="18" charset="0"/>
              <a:cs typeface="Times New Roman" panose="02020603050405020304" pitchFamily="18" charset="0"/>
            </a:endParaRPr>
          </a:p>
          <a:p>
            <a:r>
              <a:rPr lang="es-ES" b="1" u="sng" dirty="0" smtClean="0">
                <a:latin typeface="Times New Roman" panose="02020603050405020304" pitchFamily="18" charset="0"/>
                <a:cs typeface="Times New Roman" panose="02020603050405020304" pitchFamily="18" charset="0"/>
              </a:rPr>
              <a:t>Cultivo del frijol</a:t>
            </a:r>
            <a:endParaRPr lang="es-ES" b="1" u="sng"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El experimento se ejecutó en canaletas de  2,60 x 0,6 m que contienen un sustrato a base de suelo y materia orgánica y dispone de un sistema de riego localizado con </a:t>
            </a:r>
            <a:r>
              <a:rPr lang="es-ES" b="1" dirty="0" err="1" smtClean="0">
                <a:latin typeface="Times New Roman" panose="02020603050405020304" pitchFamily="18" charset="0"/>
                <a:cs typeface="Times New Roman" panose="02020603050405020304" pitchFamily="18" charset="0"/>
              </a:rPr>
              <a:t>microdifusores</a:t>
            </a:r>
            <a:r>
              <a:rPr lang="es-ES" b="1" dirty="0" smtClean="0">
                <a:latin typeface="Times New Roman" panose="02020603050405020304" pitchFamily="18" charset="0"/>
                <a:cs typeface="Times New Roman" panose="02020603050405020304" pitchFamily="18" charset="0"/>
              </a:rPr>
              <a:t>, con el que riegan las plantas de acuerdo con las necesidades </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Cultivar: Triunfo 70</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Distancia de siembra: 2 hileras por canaleta (0,4 x 0,1 m ) </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Tratamientos:</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Control irrigado al 100 % de la </a:t>
            </a:r>
            <a:r>
              <a:rPr lang="es-ES" b="1" dirty="0" err="1" smtClean="0">
                <a:latin typeface="Times New Roman" panose="02020603050405020304" pitchFamily="18" charset="0"/>
                <a:cs typeface="Times New Roman" panose="02020603050405020304" pitchFamily="18" charset="0"/>
              </a:rPr>
              <a:t>ETc</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Suspensión del riego entre 15 y 30 DDS (fase vegetativa)</a:t>
            </a:r>
            <a:endParaRPr lang="es-ES" b="1" dirty="0" smtClean="0">
              <a:latin typeface="Times New Roman" panose="02020603050405020304" pitchFamily="18" charset="0"/>
              <a:cs typeface="Times New Roman" panose="02020603050405020304" pitchFamily="18" charset="0"/>
            </a:endParaRPr>
          </a:p>
          <a:p>
            <a:r>
              <a:rPr lang="es-ES" b="1" dirty="0">
                <a:latin typeface="Times New Roman" panose="02020603050405020304" pitchFamily="18" charset="0"/>
                <a:cs typeface="Times New Roman" panose="02020603050405020304" pitchFamily="18" charset="0"/>
              </a:rPr>
              <a:t> </a:t>
            </a:r>
            <a:r>
              <a:rPr lang="es-ES" b="1" dirty="0" smtClean="0">
                <a:latin typeface="Times New Roman" panose="02020603050405020304" pitchFamily="18" charset="0"/>
                <a:cs typeface="Times New Roman" panose="02020603050405020304" pitchFamily="18" charset="0"/>
              </a:rPr>
              <a:t>           «              «              30 y 45 DDS (floración)</a:t>
            </a:r>
            <a:endParaRPr lang="es-ES" b="1" dirty="0" smtClean="0">
              <a:latin typeface="Times New Roman" panose="02020603050405020304" pitchFamily="18" charset="0"/>
              <a:cs typeface="Times New Roman" panose="02020603050405020304" pitchFamily="18" charset="0"/>
            </a:endParaRPr>
          </a:p>
          <a:p>
            <a:r>
              <a:rPr lang="es-ES" b="1" dirty="0">
                <a:latin typeface="Times New Roman" panose="02020603050405020304" pitchFamily="18" charset="0"/>
                <a:cs typeface="Times New Roman" panose="02020603050405020304" pitchFamily="18" charset="0"/>
              </a:rPr>
              <a:t> </a:t>
            </a:r>
            <a:r>
              <a:rPr lang="es-ES" b="1" dirty="0" smtClean="0">
                <a:latin typeface="Times New Roman" panose="02020603050405020304" pitchFamily="18" charset="0"/>
                <a:cs typeface="Times New Roman" panose="02020603050405020304" pitchFamily="18" charset="0"/>
              </a:rPr>
              <a:t>           «              «              50 y 65 DDS (llenado del grano)</a:t>
            </a:r>
            <a:endParaRPr lang="es-ES" b="1" dirty="0" smtClean="0">
              <a:latin typeface="Times New Roman" panose="02020603050405020304" pitchFamily="18" charset="0"/>
              <a:cs typeface="Times New Roman" panose="02020603050405020304" pitchFamily="18" charset="0"/>
            </a:endParaRPr>
          </a:p>
          <a:p>
            <a:r>
              <a:rPr lang="es-ES" b="1" i="1" u="sng" smtClean="0">
                <a:latin typeface="Times New Roman" panose="02020603050405020304" pitchFamily="18" charset="0"/>
                <a:cs typeface="Times New Roman" panose="02020603050405020304" pitchFamily="18" charset="0"/>
              </a:rPr>
              <a:t>Evaluaciones</a:t>
            </a:r>
            <a:endParaRPr lang="es-ES" b="1" dirty="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Al finalizar la suspensión del riego: humedad del suelo, contenido relativo de agua medido a las 7 horas solares, la longitud y diámetro de los tallos, la masa seca de las hojas, de los tallos, la superficie foliar, los contenidos totales de clorofilas.</a:t>
            </a:r>
            <a:endParaRPr lang="es-ES" b="1" dirty="0" smtClean="0">
              <a:latin typeface="Times New Roman" panose="02020603050405020304" pitchFamily="18" charset="0"/>
              <a:cs typeface="Times New Roman" panose="02020603050405020304" pitchFamily="18" charset="0"/>
            </a:endParaRPr>
          </a:p>
          <a:p>
            <a:r>
              <a:rPr lang="es-ES" b="1" dirty="0" smtClean="0">
                <a:latin typeface="Times New Roman" panose="02020603050405020304" pitchFamily="18" charset="0"/>
                <a:cs typeface="Times New Roman" panose="02020603050405020304" pitchFamily="18" charset="0"/>
              </a:rPr>
              <a:t>Al finalizar el experimento: número de vainas por planta y de granos por vaina, la masa de 100 granos, el tamaño de los granos y la producción por planta.</a:t>
            </a:r>
            <a:endParaRPr lang="es-ES"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graphicFrame>
        <p:nvGraphicFramePr>
          <p:cNvPr id="2" name="Content Placeholder -2147482624"/>
          <p:cNvGraphicFramePr>
            <a:graphicFrameLocks noChangeAspect="1"/>
          </p:cNvGraphicFramePr>
          <p:nvPr>
            <p:ph sz="half" idx="1"/>
          </p:nvPr>
        </p:nvGraphicFramePr>
        <p:xfrm>
          <a:off x="391795" y="564164"/>
          <a:ext cx="4038600" cy="3522095"/>
        </p:xfrm>
        <a:graphic>
          <a:graphicData uri="http://schemas.openxmlformats.org/presentationml/2006/ole">
            <mc:AlternateContent xmlns:mc="http://schemas.openxmlformats.org/markup-compatibility/2006">
              <mc:Choice xmlns:v="urn:schemas-microsoft-com:vml" Requires="v">
                <p:oleObj spid="_x0000_s3076" name="" r:id="rId1" imgW="6309995" imgH="5522595" progId="Unknown">
                  <p:embed/>
                </p:oleObj>
              </mc:Choice>
              <mc:Fallback>
                <p:oleObj name="" r:id="rId1" imgW="6309995" imgH="5522595" progId="Unknown">
                  <p:embed/>
                  <p:pic>
                    <p:nvPicPr>
                      <p:cNvPr id="0" name="Picture 3075"/>
                      <p:cNvPicPr/>
                      <p:nvPr/>
                    </p:nvPicPr>
                    <p:blipFill>
                      <a:blip r:embed="rId2"/>
                      <a:stretch>
                        <a:fillRect/>
                      </a:stretch>
                    </p:blipFill>
                    <p:spPr>
                      <a:xfrm>
                        <a:off x="391795" y="564164"/>
                        <a:ext cx="4038600" cy="3522095"/>
                      </a:xfrm>
                      <a:prstGeom prst="rect">
                        <a:avLst/>
                      </a:prstGeom>
                      <a:noFill/>
                      <a:ln w="38100">
                        <a:noFill/>
                        <a:miter/>
                      </a:ln>
                    </p:spPr>
                  </p:pic>
                </p:oleObj>
              </mc:Fallback>
            </mc:AlternateContent>
          </a:graphicData>
        </a:graphic>
      </p:graphicFrame>
      <p:sp>
        <p:nvSpPr>
          <p:cNvPr id="100" name="Text Box 99"/>
          <p:cNvSpPr txBox="1"/>
          <p:nvPr/>
        </p:nvSpPr>
        <p:spPr>
          <a:xfrm>
            <a:off x="885825" y="4550410"/>
            <a:ext cx="7621270" cy="922020"/>
          </a:xfrm>
          <a:prstGeom prst="rect">
            <a:avLst/>
          </a:prstGeom>
          <a:noFill/>
          <a:ln w="9525">
            <a:noFill/>
          </a:ln>
        </p:spPr>
        <p:txBody>
          <a:bodyPr wrap="square">
            <a:spAutoFit/>
          </a:bodyPr>
          <a:p>
            <a:pPr indent="0" algn="just"/>
            <a:r>
              <a:rPr 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rPr>
              <a:t>Este comportamiento de la humedad </a:t>
            </a:r>
            <a:r>
              <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rPr>
              <a:t>del suelo y del CRA foliar</a:t>
            </a:r>
            <a:r>
              <a:rPr 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rPr>
              <a:t> </a:t>
            </a:r>
            <a:r>
              <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rPr>
              <a:t>indica</a:t>
            </a:r>
            <a:r>
              <a:rPr 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rPr>
              <a:t> que las plantas realmente fueron sometidas durante ese período a una deficiencia hídrica</a:t>
            </a:r>
            <a:r>
              <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rPr>
              <a:t>.</a:t>
            </a:r>
            <a:endParaRPr lang="es-ES" altLang="en-US" b="1">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p:txBody>
      </p:sp>
      <p:graphicFrame>
        <p:nvGraphicFramePr>
          <p:cNvPr id="3" name="Content Placeholder -2147482623"/>
          <p:cNvGraphicFramePr>
            <a:graphicFrameLocks noChangeAspect="1"/>
          </p:cNvGraphicFramePr>
          <p:nvPr>
            <p:ph sz="half" idx="2"/>
          </p:nvPr>
        </p:nvGraphicFramePr>
        <p:xfrm>
          <a:off x="4519930" y="563880"/>
          <a:ext cx="4140835" cy="3659505"/>
        </p:xfrm>
        <a:graphic>
          <a:graphicData uri="http://schemas.openxmlformats.org/presentationml/2006/ole">
            <mc:AlternateContent xmlns:mc="http://schemas.openxmlformats.org/markup-compatibility/2006">
              <mc:Choice xmlns:v="urn:schemas-microsoft-com:vml" Requires="v">
                <p:oleObj spid="_x0000_s5" name="" r:id="rId3" imgW="6237605" imgH="5522595" progId="Unknown">
                  <p:embed/>
                </p:oleObj>
              </mc:Choice>
              <mc:Fallback>
                <p:oleObj name="" r:id="rId3" imgW="6237605" imgH="5522595" progId="Unknown">
                  <p:embed/>
                  <p:pic>
                    <p:nvPicPr>
                      <p:cNvPr id="0" name="Picture 4"/>
                      <p:cNvPicPr/>
                      <p:nvPr/>
                    </p:nvPicPr>
                    <p:blipFill>
                      <a:blip r:embed="rId4"/>
                      <a:stretch>
                        <a:fillRect/>
                      </a:stretch>
                    </p:blipFill>
                    <p:spPr>
                      <a:xfrm>
                        <a:off x="4519930" y="563880"/>
                        <a:ext cx="4140835" cy="3659505"/>
                      </a:xfrm>
                      <a:prstGeom prst="rect">
                        <a:avLst/>
                      </a:prstGeom>
                      <a:noFill/>
                      <a:ln w="38100">
                        <a:noFill/>
                        <a:miter/>
                      </a:ln>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graphicFrame>
        <p:nvGraphicFramePr>
          <p:cNvPr id="5" name="Table 4"/>
          <p:cNvGraphicFramePr/>
          <p:nvPr/>
        </p:nvGraphicFramePr>
        <p:xfrm>
          <a:off x="4572000" y="-3611880"/>
          <a:ext cx="0" cy="0"/>
        </p:xfrm>
        <a:graphic>
          <a:graphicData uri="http://schemas.openxmlformats.org/drawingml/2006/table">
            <a:tbl>
              <a:tblPr firstRow="1" bandRow="1">
                <a:tableStyleId>{5940675A-B579-460E-94D1-54222C63F5DA}</a:tableStyleId>
              </a:tblPr>
              <a:tblGrid>
                <a:gridCol w="0"/>
                <a:gridCol w="0"/>
                <a:gridCol w="0"/>
                <a:gridCol w="0"/>
                <a:gridCol w="0"/>
                <a:gridCol w="0"/>
                <a:gridCol w="0"/>
              </a:tblGrid>
              <a:tr h="0">
                <a:tc>
                  <a:txBody>
                    <a:bodyPr/>
                    <a:p>
                      <a:pPr indent="0">
                        <a:buNone/>
                      </a:pPr>
                      <a:r>
                        <a:rPr lang="en-US" sz="1200" b="0">
                          <a:latin typeface="Times New Roman" panose="02020603050405020304" pitchFamily="18" charset="0"/>
                          <a:cs typeface="Times New Roman" panose="02020603050405020304" pitchFamily="18" charset="0"/>
                        </a:rPr>
                        <a:t>   </a:t>
                      </a:r>
                      <a:r>
                        <a:rPr lang="en-US" sz="1100" b="0">
                          <a:latin typeface="Times New Roman" panose="02020603050405020304" pitchFamily="18" charset="0"/>
                          <a:cs typeface="Times New Roman" panose="02020603050405020304" pitchFamily="18" charset="0"/>
                        </a:rPr>
                        <a:t>Variables</a:t>
                      </a:r>
                      <a:r>
                        <a:rPr lang="en-US" sz="1200" b="0">
                          <a:latin typeface="Times New Roman" panose="02020603050405020304" pitchFamily="18" charset="0"/>
                          <a:cs typeface="Times New Roman" panose="02020603050405020304" pitchFamily="18" charset="0"/>
                        </a:rPr>
                        <a:t>  </a:t>
                      </a:r>
                      <a:r>
                        <a:rPr lang="en-US" sz="1100" b="0">
                          <a:latin typeface="Times New Roman" panose="02020603050405020304" pitchFamily="18" charset="0"/>
                          <a:cs typeface="Times New Roman" panose="02020603050405020304" pitchFamily="18" charset="0"/>
                        </a:rPr>
                        <a:t>Tratamientos</a:t>
                      </a:r>
                      <a:endParaRPr lang="en-US" sz="1200" b="0">
                        <a:latin typeface="Arial" panose="020B0604020202020204" pitchFamily="34" charset="0"/>
                        <a:ea typeface="Arial" panose="020B0604020202020204" pitchFamily="34" charset="0"/>
                        <a:cs typeface="Arial" panose="020B0604020202020204" pitchFamily="34"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Longitud del tallo (cm)</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Diámetro del tallo (cm)</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Número de foliolos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Masa seca de tallo (g)</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Masa seca de las hojas (g)</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Superficie foliar (cm</a:t>
                      </a:r>
                      <a:r>
                        <a:rPr lang="en-US" sz="1200" b="0" baseline="30000">
                          <a:solidFill>
                            <a:srgbClr val="000000"/>
                          </a:solidFill>
                          <a:latin typeface="Times New Roman" panose="02020603050405020304" pitchFamily="18" charset="0"/>
                          <a:cs typeface="Times New Roman" panose="02020603050405020304" pitchFamily="18" charset="0"/>
                        </a:rPr>
                        <a:t>2</a:t>
                      </a: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53.12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0.146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0.95</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2.97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1793.38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SC</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54.50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0.106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8.02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0.90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2.33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1443.14</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3.16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0.008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0.52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0.064</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0.142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86.708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90.86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17.00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1.33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3.28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1834.82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SF</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74.68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16.80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1.10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2.87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1571</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13.552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0.032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2.295</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0.107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0.116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75.336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87.60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14.40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3.87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6.72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3892.69</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SLL</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85.20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11.60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3.81</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5.17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2958.24</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4.791</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1.193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0.263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0.455</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256.848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bl>
          </a:graphicData>
        </a:graphic>
      </p:graphicFrame>
      <p:pic>
        <p:nvPicPr>
          <p:cNvPr id="6" name="Picture 5"/>
          <p:cNvPicPr/>
          <p:nvPr/>
        </p:nvPicPr>
        <p:blipFill>
          <a:blip r:embed="rId1"/>
          <a:stretch>
            <a:fillRect/>
          </a:stretch>
        </p:blipFill>
        <p:spPr>
          <a:xfrm>
            <a:off x="4572000" y="-3611880"/>
            <a:ext cx="962025" cy="666750"/>
          </a:xfrm>
          <a:prstGeom prst="rect">
            <a:avLst/>
          </a:prstGeom>
          <a:noFill/>
          <a:ln w="9525">
            <a:noFill/>
          </a:ln>
        </p:spPr>
      </p:pic>
      <p:graphicFrame>
        <p:nvGraphicFramePr>
          <p:cNvPr id="7" name="Table 6"/>
          <p:cNvGraphicFramePr/>
          <p:nvPr/>
        </p:nvGraphicFramePr>
        <p:xfrm>
          <a:off x="4572000" y="-3611880"/>
          <a:ext cx="0" cy="0"/>
        </p:xfrm>
        <a:graphic>
          <a:graphicData uri="http://schemas.openxmlformats.org/drawingml/2006/table">
            <a:tbl>
              <a:tblPr firstRow="1" bandRow="1">
                <a:tableStyleId>{5940675A-B579-460E-94D1-54222C63F5DA}</a:tableStyleId>
              </a:tblPr>
              <a:tblGrid>
                <a:gridCol w="0"/>
                <a:gridCol w="0"/>
                <a:gridCol w="0"/>
                <a:gridCol w="0"/>
                <a:gridCol w="0"/>
                <a:gridCol w="0"/>
                <a:gridCol w="0"/>
              </a:tblGrid>
              <a:tr h="0">
                <a:tc>
                  <a:txBody>
                    <a:bodyPr/>
                    <a:p>
                      <a:pPr indent="0">
                        <a:buNone/>
                      </a:pPr>
                      <a:r>
                        <a:rPr lang="en-US" sz="1200" b="0">
                          <a:latin typeface="Times New Roman" panose="02020603050405020304" pitchFamily="18" charset="0"/>
                          <a:cs typeface="Times New Roman" panose="02020603050405020304" pitchFamily="18" charset="0"/>
                        </a:rPr>
                        <a:t>   </a:t>
                      </a:r>
                      <a:r>
                        <a:rPr lang="en-US" sz="1100" b="0">
                          <a:latin typeface="Times New Roman" panose="02020603050405020304" pitchFamily="18" charset="0"/>
                          <a:cs typeface="Times New Roman" panose="02020603050405020304" pitchFamily="18" charset="0"/>
                        </a:rPr>
                        <a:t>Variables</a:t>
                      </a:r>
                      <a:r>
                        <a:rPr lang="en-US" sz="1200" b="0">
                          <a:latin typeface="Times New Roman" panose="02020603050405020304" pitchFamily="18" charset="0"/>
                          <a:cs typeface="Times New Roman" panose="02020603050405020304" pitchFamily="18" charset="0"/>
                        </a:rPr>
                        <a:t>  </a:t>
                      </a:r>
                      <a:r>
                        <a:rPr lang="en-US" sz="1100" b="0">
                          <a:latin typeface="Times New Roman" panose="02020603050405020304" pitchFamily="18" charset="0"/>
                          <a:cs typeface="Times New Roman" panose="02020603050405020304" pitchFamily="18" charset="0"/>
                        </a:rPr>
                        <a:t>Tratamientos</a:t>
                      </a:r>
                      <a:endParaRPr lang="en-US" sz="1200" b="0">
                        <a:latin typeface="Arial" panose="020B0604020202020204" pitchFamily="34" charset="0"/>
                        <a:ea typeface="Arial" panose="020B0604020202020204" pitchFamily="34" charset="0"/>
                        <a:cs typeface="Arial" panose="020B0604020202020204" pitchFamily="34"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Longitud del tallo (cm)</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Diámetro del tallo (cm)</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Número de foliolos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Masa seca de tallo (g)</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Masa seca de las hojas (g)</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Superficie foliar (cm</a:t>
                      </a:r>
                      <a:r>
                        <a:rPr lang="en-US" sz="1200" b="0" baseline="30000">
                          <a:solidFill>
                            <a:srgbClr val="000000"/>
                          </a:solidFill>
                          <a:latin typeface="Times New Roman" panose="02020603050405020304" pitchFamily="18" charset="0"/>
                          <a:cs typeface="Times New Roman" panose="02020603050405020304" pitchFamily="18" charset="0"/>
                        </a:rPr>
                        <a:t>2</a:t>
                      </a: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53.12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0.146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0.95</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2.97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1793.38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SC</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54.50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0.106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8.02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0.90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2.33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1443.14</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3.16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0.008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0.52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0.064</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0.142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86.708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90.86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17.00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1.33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3.28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1834.82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SF</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74.68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16.80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1.10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2.87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1571</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13.552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0.032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2.295</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0.107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0.116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75.336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87.60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14.40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3.87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6.72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3892.69</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SLL</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85.20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11.60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3.81</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5.17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2958.24</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4.791</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1.193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0.263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0.455</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256.848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bl>
          </a:graphicData>
        </a:graphic>
      </p:graphicFrame>
      <p:pic>
        <p:nvPicPr>
          <p:cNvPr id="8" name="Picture 7"/>
          <p:cNvPicPr/>
          <p:nvPr/>
        </p:nvPicPr>
        <p:blipFill>
          <a:blip r:embed="rId1"/>
          <a:stretch>
            <a:fillRect/>
          </a:stretch>
        </p:blipFill>
        <p:spPr>
          <a:xfrm>
            <a:off x="4572000" y="-3611880"/>
            <a:ext cx="962025" cy="666750"/>
          </a:xfrm>
          <a:prstGeom prst="rect">
            <a:avLst/>
          </a:prstGeom>
          <a:noFill/>
          <a:ln w="9525">
            <a:noFill/>
          </a:ln>
        </p:spPr>
      </p:pic>
      <p:graphicFrame>
        <p:nvGraphicFramePr>
          <p:cNvPr id="9" name="Table 8"/>
          <p:cNvGraphicFramePr/>
          <p:nvPr/>
        </p:nvGraphicFramePr>
        <p:xfrm>
          <a:off x="4572000" y="-3611880"/>
          <a:ext cx="0" cy="0"/>
        </p:xfrm>
        <a:graphic>
          <a:graphicData uri="http://schemas.openxmlformats.org/drawingml/2006/table">
            <a:tbl>
              <a:tblPr firstRow="1" bandRow="1">
                <a:tableStyleId>{5940675A-B579-460E-94D1-54222C63F5DA}</a:tableStyleId>
              </a:tblPr>
              <a:tblGrid>
                <a:gridCol w="0"/>
                <a:gridCol w="0"/>
                <a:gridCol w="0"/>
                <a:gridCol w="0"/>
                <a:gridCol w="0"/>
                <a:gridCol w="0"/>
                <a:gridCol w="0"/>
              </a:tblGrid>
              <a:tr h="0">
                <a:tc>
                  <a:txBody>
                    <a:bodyPr/>
                    <a:p>
                      <a:pPr indent="0">
                        <a:buNone/>
                      </a:pPr>
                      <a:r>
                        <a:rPr lang="en-US" sz="1200" b="0">
                          <a:latin typeface="Times New Roman" panose="02020603050405020304" pitchFamily="18" charset="0"/>
                          <a:cs typeface="Times New Roman" panose="02020603050405020304" pitchFamily="18" charset="0"/>
                        </a:rPr>
                        <a:t>   </a:t>
                      </a:r>
                      <a:r>
                        <a:rPr lang="en-US" sz="1100" b="0">
                          <a:latin typeface="Times New Roman" panose="02020603050405020304" pitchFamily="18" charset="0"/>
                          <a:cs typeface="Times New Roman" panose="02020603050405020304" pitchFamily="18" charset="0"/>
                        </a:rPr>
                        <a:t>Variables</a:t>
                      </a:r>
                      <a:r>
                        <a:rPr lang="en-US" sz="1200" b="0">
                          <a:latin typeface="Times New Roman" panose="02020603050405020304" pitchFamily="18" charset="0"/>
                          <a:cs typeface="Times New Roman" panose="02020603050405020304" pitchFamily="18" charset="0"/>
                        </a:rPr>
                        <a:t>  </a:t>
                      </a:r>
                      <a:r>
                        <a:rPr lang="en-US" sz="1100" b="0">
                          <a:latin typeface="Times New Roman" panose="02020603050405020304" pitchFamily="18" charset="0"/>
                          <a:cs typeface="Times New Roman" panose="02020603050405020304" pitchFamily="18" charset="0"/>
                        </a:rPr>
                        <a:t>Tratamientos</a:t>
                      </a:r>
                      <a:endParaRPr lang="en-US" sz="1200" b="0">
                        <a:latin typeface="Arial" panose="020B0604020202020204" pitchFamily="34" charset="0"/>
                        <a:ea typeface="Arial" panose="020B0604020202020204" pitchFamily="34" charset="0"/>
                        <a:cs typeface="Arial" panose="020B0604020202020204" pitchFamily="34"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Longitud del tallo (cm)</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Diámetro del tallo (cm)</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Número de foliolos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Masa seca de tallo (g)</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Masa seca de las hojas (g)</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Superficie foliar (cm</a:t>
                      </a:r>
                      <a:r>
                        <a:rPr lang="en-US" sz="1200" b="0" baseline="30000">
                          <a:solidFill>
                            <a:srgbClr val="000000"/>
                          </a:solidFill>
                          <a:latin typeface="Times New Roman" panose="02020603050405020304" pitchFamily="18" charset="0"/>
                          <a:cs typeface="Times New Roman" panose="02020603050405020304" pitchFamily="18" charset="0"/>
                        </a:rPr>
                        <a:t>2</a:t>
                      </a: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53.12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0.146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0.95</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2.97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1793.38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SC</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54.50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0.106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8.02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0.90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2.33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1443.14</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3.16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0.008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0.52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0.064</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0.142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86.708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90.86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17.00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1.33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3.28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1834.82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SF</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74.68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16.80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1.10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2.87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1571</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13.552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0.032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2.295</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0.107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0.116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75.336</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100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87.60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14.40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3.87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6.72</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3892.69</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SLL</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85.20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11.60</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3.81</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5.17</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2958.24</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4.791</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0.03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1.193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0.263</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0.455</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256.848</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r h="0">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 </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ns</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a:noFill/>
                    </a:lnR>
                    <a:lnT cap="flat">
                      <a:noFill/>
                    </a:lnT>
                    <a:lnB cap="flat">
                      <a:noFill/>
                    </a:lnB>
                    <a:lnTlToBr>
                      <a:noFill/>
                    </a:lnTlToBr>
                    <a:lnBlToTr>
                      <a:noFill/>
                    </a:lnBlToTr>
                    <a:noFill/>
                  </a:tcPr>
                </a:tc>
                <a:tc>
                  <a:txBody>
                    <a:bodyPr/>
                    <a:p>
                      <a:pPr indent="0" algn="ctr">
                        <a:buNone/>
                      </a:pPr>
                      <a:r>
                        <a:rPr lang="en-US" sz="1200" b="0">
                          <a:solidFill>
                            <a:srgbClr val="000000"/>
                          </a:solidFill>
                          <a:latin typeface="Times New Roman" panose="02020603050405020304" pitchFamily="18" charset="0"/>
                          <a:cs typeface="Times New Roman" panose="02020603050405020304" pitchFamily="18" charset="0"/>
                        </a:rPr>
                        <a:t>*</a:t>
                      </a:r>
                      <a:endParaRPr lang="en-US" sz="12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vert="horz" anchor="t">
                    <a:lnL>
                      <a:noFill/>
                    </a:lnL>
                    <a:lnR cap="flat">
                      <a:noFill/>
                    </a:lnR>
                    <a:lnT cap="flat">
                      <a:noFill/>
                    </a:lnT>
                    <a:lnB cap="flat">
                      <a:noFill/>
                    </a:lnB>
                    <a:lnTlToBr>
                      <a:noFill/>
                    </a:lnTlToBr>
                    <a:lnBlToTr>
                      <a:noFill/>
                    </a:lnBlToTr>
                    <a:noFill/>
                  </a:tcPr>
                </a:tc>
              </a:tr>
            </a:tbl>
          </a:graphicData>
        </a:graphic>
      </p:graphicFrame>
      <p:pic>
        <p:nvPicPr>
          <p:cNvPr id="10" name="Picture 9"/>
          <p:cNvPicPr/>
          <p:nvPr/>
        </p:nvPicPr>
        <p:blipFill>
          <a:blip r:embed="rId1"/>
          <a:stretch>
            <a:fillRect/>
          </a:stretch>
        </p:blipFill>
        <p:spPr>
          <a:xfrm>
            <a:off x="4572000" y="-3611880"/>
            <a:ext cx="962025" cy="666750"/>
          </a:xfrm>
          <a:prstGeom prst="rect">
            <a:avLst/>
          </a:prstGeom>
          <a:noFill/>
          <a:ln w="9525">
            <a:noFill/>
          </a:ln>
        </p:spPr>
      </p:pic>
      <p:graphicFrame>
        <p:nvGraphicFramePr>
          <p:cNvPr id="11" name="Table 10"/>
          <p:cNvGraphicFramePr/>
          <p:nvPr/>
        </p:nvGraphicFramePr>
        <p:xfrm>
          <a:off x="363855" y="808355"/>
          <a:ext cx="8416925" cy="5908675"/>
        </p:xfrm>
        <a:graphic>
          <a:graphicData uri="http://schemas.openxmlformats.org/drawingml/2006/table">
            <a:tbl>
              <a:tblPr firstRow="1" bandRow="1">
                <a:tableStyleId>{5C22544A-7EE6-4342-B048-85BDC9FD1C3A}</a:tableStyleId>
              </a:tblPr>
              <a:tblGrid>
                <a:gridCol w="1391920"/>
                <a:gridCol w="1105535"/>
                <a:gridCol w="1262380"/>
                <a:gridCol w="923290"/>
                <a:gridCol w="1144270"/>
                <a:gridCol w="1262380"/>
                <a:gridCol w="1327150"/>
              </a:tblGrid>
              <a:tr h="384175">
                <a:tc>
                  <a:txBody>
                    <a:bodyPr/>
                    <a:p>
                      <a:pPr>
                        <a:buNone/>
                      </a:pPr>
                      <a:r>
                        <a:rPr lang="es-ES" altLang="en-US"/>
                        <a:t>      Variables</a:t>
                      </a:r>
                      <a:endParaRPr lang="es-ES" altLang="en-US"/>
                    </a:p>
                    <a:p>
                      <a:pPr>
                        <a:buNone/>
                      </a:pPr>
                      <a:endParaRPr lang="es-ES" altLang="en-US"/>
                    </a:p>
                    <a:p>
                      <a:pPr>
                        <a:buNone/>
                      </a:pPr>
                      <a:r>
                        <a:rPr lang="es-ES" altLang="en-US"/>
                        <a:t>Ttos.</a:t>
                      </a:r>
                      <a:endParaRPr lang="es-ES" altLang="en-US"/>
                    </a:p>
                  </a:txBody>
                  <a:tcPr/>
                </a:tc>
                <a:tc>
                  <a:txBody>
                    <a:bodyPr/>
                    <a:p>
                      <a:pPr algn="ctr">
                        <a:buNone/>
                      </a:pPr>
                      <a:r>
                        <a:rPr lang="es-ES" altLang="en-US">
                          <a:latin typeface="Times New Roman" panose="02020603050405020304" pitchFamily="18" charset="0"/>
                          <a:cs typeface="Times New Roman" panose="02020603050405020304" pitchFamily="18" charset="0"/>
                        </a:rPr>
                        <a:t>Longitud del tallo (cm)</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Diámetro del tallo (cm)</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No. foliolos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Masa seca tallos (g)</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Masa seca hojas (g)</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Superficie foliar (cm</a:t>
                      </a:r>
                      <a:r>
                        <a:rPr lang="es-ES" altLang="en-US" baseline="30000">
                          <a:latin typeface="Times New Roman" panose="02020603050405020304" pitchFamily="18" charset="0"/>
                          <a:cs typeface="Times New Roman" panose="02020603050405020304" pitchFamily="18" charset="0"/>
                        </a:rPr>
                        <a:t>2</a:t>
                      </a:r>
                      <a:r>
                        <a:rPr lang="es-ES" altLang="en-US">
                          <a:latin typeface="Times New Roman" panose="02020603050405020304" pitchFamily="18" charset="0"/>
                          <a:cs typeface="Times New Roman" panose="02020603050405020304" pitchFamily="18" charset="0"/>
                        </a:rPr>
                        <a:t>)</a:t>
                      </a:r>
                      <a:endParaRPr lang="es-ES" altLang="en-US">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100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53,12</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0,146</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8,00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0,95</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2,97</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1 793,38</a:t>
                      </a:r>
                      <a:endParaRPr lang="es-ES" altLang="en-US">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SC</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54,50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b="1">
                          <a:latin typeface="Times New Roman" panose="02020603050405020304" pitchFamily="18" charset="0"/>
                          <a:cs typeface="Times New Roman" panose="02020603050405020304" pitchFamily="18" charset="0"/>
                        </a:rPr>
                        <a:t>0,106</a:t>
                      </a:r>
                      <a:endParaRPr lang="es-ES" altLang="en-US" b="1">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8,02</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0,90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b="1">
                          <a:latin typeface="Times New Roman" panose="02020603050405020304" pitchFamily="18" charset="0"/>
                          <a:cs typeface="Times New Roman" panose="02020603050405020304" pitchFamily="18" charset="0"/>
                        </a:rPr>
                        <a:t>2,33</a:t>
                      </a:r>
                      <a:endParaRPr lang="es-ES" altLang="en-US" b="1">
                        <a:latin typeface="Times New Roman" panose="02020603050405020304" pitchFamily="18" charset="0"/>
                        <a:cs typeface="Times New Roman" panose="02020603050405020304" pitchFamily="18" charset="0"/>
                      </a:endParaRPr>
                    </a:p>
                  </a:txBody>
                  <a:tcPr/>
                </a:tc>
                <a:tc>
                  <a:txBody>
                    <a:bodyPr/>
                    <a:p>
                      <a:pPr algn="ctr">
                        <a:buNone/>
                      </a:pPr>
                      <a:r>
                        <a:rPr lang="es-ES" altLang="en-US" b="1">
                          <a:latin typeface="Times New Roman" panose="02020603050405020304" pitchFamily="18" charset="0"/>
                          <a:cs typeface="Times New Roman" panose="02020603050405020304" pitchFamily="18" charset="0"/>
                        </a:rPr>
                        <a:t>1 443,14</a:t>
                      </a:r>
                      <a:endParaRPr lang="es-ES" altLang="en-US" b="1">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E.S.x</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3,16</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0,008</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0,52</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0,064</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0,14</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86,71</a:t>
                      </a:r>
                      <a:endParaRPr lang="es-ES" altLang="en-US">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Signif.</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a:t>
                      </a:r>
                      <a:endParaRPr lang="es-ES" altLang="en-US">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100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90,86</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0,46</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17,00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1,33</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3,28</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1 834,82</a:t>
                      </a:r>
                      <a:endParaRPr lang="es-ES" altLang="en-US">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SF</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74,68</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0,48</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16,80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1,10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b="1">
                          <a:latin typeface="Times New Roman" panose="02020603050405020304" pitchFamily="18" charset="0"/>
                          <a:cs typeface="Times New Roman" panose="02020603050405020304" pitchFamily="18" charset="0"/>
                        </a:rPr>
                        <a:t>2,87</a:t>
                      </a:r>
                      <a:endParaRPr lang="es-ES" altLang="en-US" b="1">
                        <a:latin typeface="Times New Roman" panose="02020603050405020304" pitchFamily="18" charset="0"/>
                        <a:cs typeface="Times New Roman" panose="02020603050405020304" pitchFamily="18" charset="0"/>
                      </a:endParaRPr>
                    </a:p>
                  </a:txBody>
                  <a:tcPr/>
                </a:tc>
                <a:tc>
                  <a:txBody>
                    <a:bodyPr/>
                    <a:p>
                      <a:pPr algn="ctr">
                        <a:buNone/>
                      </a:pPr>
                      <a:r>
                        <a:rPr lang="es-ES" altLang="en-US" b="1">
                          <a:latin typeface="Times New Roman" panose="02020603050405020304" pitchFamily="18" charset="0"/>
                          <a:cs typeface="Times New Roman" panose="02020603050405020304" pitchFamily="18" charset="0"/>
                        </a:rPr>
                        <a:t>1 571,00</a:t>
                      </a:r>
                      <a:endParaRPr lang="es-ES" altLang="en-US" b="1">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E.S.x</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13,55</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0,03</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2,30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0,11</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0,12</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75,34</a:t>
                      </a:r>
                      <a:endParaRPr lang="es-ES" altLang="en-US">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Signif.</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a:t>
                      </a:r>
                      <a:endParaRPr lang="es-ES" altLang="en-US">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100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87,60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0,48</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14,40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3,87</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6,72</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3 892,69</a:t>
                      </a:r>
                      <a:endParaRPr lang="es-ES" altLang="en-US">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SLl</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85,20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0,48</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11,60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3,81</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b="1">
                          <a:latin typeface="Times New Roman" panose="02020603050405020304" pitchFamily="18" charset="0"/>
                          <a:cs typeface="Times New Roman" panose="02020603050405020304" pitchFamily="18" charset="0"/>
                        </a:rPr>
                        <a:t>5,17</a:t>
                      </a:r>
                      <a:endParaRPr lang="es-ES" altLang="en-US" b="1">
                        <a:latin typeface="Times New Roman" panose="02020603050405020304" pitchFamily="18" charset="0"/>
                        <a:cs typeface="Times New Roman" panose="02020603050405020304" pitchFamily="18" charset="0"/>
                      </a:endParaRPr>
                    </a:p>
                  </a:txBody>
                  <a:tcPr/>
                </a:tc>
                <a:tc>
                  <a:txBody>
                    <a:bodyPr/>
                    <a:p>
                      <a:pPr algn="ctr">
                        <a:buNone/>
                      </a:pPr>
                      <a:r>
                        <a:rPr lang="es-ES" altLang="en-US" b="1">
                          <a:latin typeface="Times New Roman" panose="02020603050405020304" pitchFamily="18" charset="0"/>
                          <a:cs typeface="Times New Roman" panose="02020603050405020304" pitchFamily="18" charset="0"/>
                        </a:rPr>
                        <a:t>2 958,24</a:t>
                      </a:r>
                      <a:endParaRPr lang="es-ES" altLang="en-US" b="1">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E.S.x</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4,79</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0,03</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1,19</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0,24</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0,46</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256,85</a:t>
                      </a:r>
                      <a:endParaRPr lang="es-ES" altLang="en-US">
                        <a:latin typeface="Times New Roman" panose="02020603050405020304" pitchFamily="18" charset="0"/>
                        <a:cs typeface="Times New Roman" panose="02020603050405020304" pitchFamily="18" charset="0"/>
                      </a:endParaRPr>
                    </a:p>
                  </a:txBody>
                  <a:tcPr/>
                </a:tc>
              </a:tr>
              <a:tr h="384175">
                <a:tc>
                  <a:txBody>
                    <a:bodyPr/>
                    <a:p>
                      <a:pPr algn="ctr">
                        <a:buNone/>
                      </a:pPr>
                      <a:r>
                        <a:rPr lang="es-ES" altLang="en-US">
                          <a:latin typeface="Times New Roman" panose="02020603050405020304" pitchFamily="18" charset="0"/>
                          <a:cs typeface="Times New Roman" panose="02020603050405020304" pitchFamily="18" charset="0"/>
                        </a:rPr>
                        <a:t>Signif.</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ns</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a:t>
                      </a:r>
                      <a:endParaRPr lang="es-ES" altLang="en-US">
                        <a:latin typeface="Times New Roman" panose="02020603050405020304" pitchFamily="18" charset="0"/>
                        <a:cs typeface="Times New Roman" panose="02020603050405020304" pitchFamily="18" charset="0"/>
                      </a:endParaRPr>
                    </a:p>
                  </a:txBody>
                  <a:tcPr/>
                </a:tc>
              </a:tr>
            </a:tbl>
          </a:graphicData>
        </a:graphic>
      </p:graphicFrame>
      <p:cxnSp>
        <p:nvCxnSpPr>
          <p:cNvPr id="14" name="Straight Connector 13"/>
          <p:cNvCxnSpPr/>
          <p:nvPr/>
        </p:nvCxnSpPr>
        <p:spPr>
          <a:xfrm>
            <a:off x="363855" y="808355"/>
            <a:ext cx="1327785" cy="82042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00" name="Text Box 99"/>
          <p:cNvSpPr txBox="1"/>
          <p:nvPr/>
        </p:nvSpPr>
        <p:spPr>
          <a:xfrm>
            <a:off x="441960" y="320040"/>
            <a:ext cx="8416925" cy="368300"/>
          </a:xfrm>
          <a:prstGeom prst="rect">
            <a:avLst/>
          </a:prstGeom>
          <a:noFill/>
          <a:ln w="9525">
            <a:noFill/>
          </a:ln>
        </p:spPr>
        <p:txBody>
          <a:bodyPr wrap="square">
            <a:spAutoFit/>
          </a:bodyPr>
          <a:p>
            <a:pPr indent="0"/>
            <a:r>
              <a:rPr lang="en-US" b="1">
                <a:latin typeface="Times New Roman" panose="02020603050405020304" pitchFamily="18" charset="0"/>
                <a:ea typeface="SimSun" panose="02010600030101010101" pitchFamily="2" charset="-122"/>
                <a:cs typeface="Times New Roman" panose="02020603050405020304" pitchFamily="18" charset="0"/>
              </a:rPr>
              <a:t>Tabla I. Variables del crecimiento al concluir cada período de suspensión del riego.</a:t>
            </a:r>
            <a:endParaRPr lang="en-US">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graphicFrame>
        <p:nvGraphicFramePr>
          <p:cNvPr id="2" name="Content Placeholder -2147482622"/>
          <p:cNvGraphicFramePr>
            <a:graphicFrameLocks noChangeAspect="1"/>
          </p:cNvGraphicFramePr>
          <p:nvPr>
            <p:ph idx="1"/>
          </p:nvPr>
        </p:nvGraphicFramePr>
        <p:xfrm>
          <a:off x="2715895" y="43180"/>
          <a:ext cx="4246245" cy="3332480"/>
        </p:xfrm>
        <a:graphic>
          <a:graphicData uri="http://schemas.openxmlformats.org/presentationml/2006/ole">
            <mc:AlternateContent xmlns:mc="http://schemas.openxmlformats.org/markup-compatibility/2006">
              <mc:Choice xmlns:v="urn:schemas-microsoft-com:vml" Requires="v">
                <p:oleObj spid="_x0000_s3076" name="" r:id="rId1" imgW="6309995" imgH="5522595" progId="Unknown">
                  <p:embed/>
                </p:oleObj>
              </mc:Choice>
              <mc:Fallback>
                <p:oleObj name="" r:id="rId1" imgW="6309995" imgH="5522595" progId="Unknown">
                  <p:embed/>
                  <p:pic>
                    <p:nvPicPr>
                      <p:cNvPr id="0" name="Picture 3075"/>
                      <p:cNvPicPr/>
                      <p:nvPr/>
                    </p:nvPicPr>
                    <p:blipFill>
                      <a:blip r:embed="rId2"/>
                      <a:stretch>
                        <a:fillRect/>
                      </a:stretch>
                    </p:blipFill>
                    <p:spPr>
                      <a:xfrm>
                        <a:off x="2715895" y="43180"/>
                        <a:ext cx="4246245" cy="3332480"/>
                      </a:xfrm>
                      <a:prstGeom prst="rect">
                        <a:avLst/>
                      </a:prstGeom>
                      <a:noFill/>
                      <a:ln w="38100">
                        <a:noFill/>
                        <a:miter/>
                      </a:ln>
                    </p:spPr>
                  </p:pic>
                </p:oleObj>
              </mc:Fallback>
            </mc:AlternateContent>
          </a:graphicData>
        </a:graphic>
      </p:graphicFrame>
      <p:graphicFrame>
        <p:nvGraphicFramePr>
          <p:cNvPr id="6" name="Table 5"/>
          <p:cNvGraphicFramePr/>
          <p:nvPr/>
        </p:nvGraphicFramePr>
        <p:xfrm>
          <a:off x="237490" y="3881755"/>
          <a:ext cx="8668385" cy="2727960"/>
        </p:xfrm>
        <a:graphic>
          <a:graphicData uri="http://schemas.openxmlformats.org/drawingml/2006/table">
            <a:tbl>
              <a:tblPr firstRow="1" bandRow="1">
                <a:tableStyleId>{5C22544A-7EE6-4342-B048-85BDC9FD1C3A}</a:tableStyleId>
              </a:tblPr>
              <a:tblGrid>
                <a:gridCol w="1490345"/>
                <a:gridCol w="1004570"/>
                <a:gridCol w="899795"/>
                <a:gridCol w="1017905"/>
                <a:gridCol w="1240155"/>
                <a:gridCol w="848360"/>
                <a:gridCol w="1083945"/>
                <a:gridCol w="1083310"/>
              </a:tblGrid>
              <a:tr h="381000">
                <a:tc>
                  <a:txBody>
                    <a:bodyPr/>
                    <a:p>
                      <a:pPr algn="ctr">
                        <a:buNone/>
                      </a:pPr>
                      <a:r>
                        <a:rPr lang="es-ES" altLang="en-US" sz="1600">
                          <a:latin typeface="Times New Roman" panose="02020603050405020304" pitchFamily="18" charset="0"/>
                          <a:cs typeface="Times New Roman" panose="02020603050405020304" pitchFamily="18" charset="0"/>
                        </a:rPr>
                        <a:t>Tratamientos</a:t>
                      </a:r>
                      <a:endParaRPr lang="es-ES" altLang="en-US" sz="1600">
                        <a:latin typeface="Times New Roman" panose="02020603050405020304" pitchFamily="18" charset="0"/>
                        <a:cs typeface="Times New Roman" panose="02020603050405020304" pitchFamily="18" charset="0"/>
                      </a:endParaRPr>
                    </a:p>
                  </a:txBody>
                  <a:tcPr/>
                </a:tc>
                <a:tc>
                  <a:txBody>
                    <a:bodyPr/>
                    <a:p>
                      <a:pPr algn="ctr">
                        <a:buNone/>
                      </a:pPr>
                      <a:r>
                        <a:rPr lang="es-ES" altLang="en-US" sz="1600">
                          <a:latin typeface="Times New Roman" panose="02020603050405020304" pitchFamily="18" charset="0"/>
                          <a:cs typeface="Times New Roman" panose="02020603050405020304" pitchFamily="18" charset="0"/>
                        </a:rPr>
                        <a:t>Vainas por planta</a:t>
                      </a:r>
                      <a:endParaRPr lang="es-ES" altLang="en-US" sz="1600">
                        <a:latin typeface="Times New Roman" panose="02020603050405020304" pitchFamily="18" charset="0"/>
                        <a:cs typeface="Times New Roman" panose="02020603050405020304" pitchFamily="18" charset="0"/>
                      </a:endParaRPr>
                    </a:p>
                  </a:txBody>
                  <a:tcPr/>
                </a:tc>
                <a:tc>
                  <a:txBody>
                    <a:bodyPr/>
                    <a:p>
                      <a:pPr algn="ctr">
                        <a:buNone/>
                      </a:pPr>
                      <a:r>
                        <a:rPr lang="es-ES" altLang="en-US" sz="1600">
                          <a:latin typeface="Times New Roman" panose="02020603050405020304" pitchFamily="18" charset="0"/>
                          <a:cs typeface="Times New Roman" panose="02020603050405020304" pitchFamily="18" charset="0"/>
                        </a:rPr>
                        <a:t>Granos por vaina</a:t>
                      </a:r>
                      <a:endParaRPr lang="es-ES" altLang="en-US" sz="1600">
                        <a:latin typeface="Times New Roman" panose="02020603050405020304" pitchFamily="18" charset="0"/>
                        <a:cs typeface="Times New Roman" panose="02020603050405020304" pitchFamily="18" charset="0"/>
                      </a:endParaRPr>
                    </a:p>
                  </a:txBody>
                  <a:tcPr/>
                </a:tc>
                <a:tc>
                  <a:txBody>
                    <a:bodyPr/>
                    <a:p>
                      <a:pPr algn="ctr">
                        <a:buNone/>
                      </a:pPr>
                      <a:r>
                        <a:rPr lang="es-ES" altLang="en-US" sz="1600">
                          <a:latin typeface="Times New Roman" panose="02020603050405020304" pitchFamily="18" charset="0"/>
                          <a:cs typeface="Times New Roman" panose="02020603050405020304" pitchFamily="18" charset="0"/>
                        </a:rPr>
                        <a:t>Masa 100 granos (g)</a:t>
                      </a:r>
                      <a:endParaRPr lang="es-ES" altLang="en-US" sz="1600">
                        <a:latin typeface="Times New Roman" panose="02020603050405020304" pitchFamily="18" charset="0"/>
                        <a:cs typeface="Times New Roman" panose="02020603050405020304" pitchFamily="18" charset="0"/>
                      </a:endParaRPr>
                    </a:p>
                  </a:txBody>
                  <a:tcPr/>
                </a:tc>
                <a:tc>
                  <a:txBody>
                    <a:bodyPr/>
                    <a:p>
                      <a:pPr algn="ctr">
                        <a:buNone/>
                      </a:pPr>
                      <a:r>
                        <a:rPr lang="es-ES" altLang="en-US" sz="1600">
                          <a:latin typeface="Times New Roman" panose="02020603050405020304" pitchFamily="18" charset="0"/>
                          <a:cs typeface="Times New Roman" panose="02020603050405020304" pitchFamily="18" charset="0"/>
                        </a:rPr>
                        <a:t>Producción  por planta (g)</a:t>
                      </a:r>
                      <a:endParaRPr lang="es-ES" altLang="en-US" sz="1600">
                        <a:latin typeface="Times New Roman" panose="02020603050405020304" pitchFamily="18" charset="0"/>
                        <a:cs typeface="Times New Roman" panose="02020603050405020304" pitchFamily="18" charset="0"/>
                      </a:endParaRPr>
                    </a:p>
                  </a:txBody>
                  <a:tcPr/>
                </a:tc>
                <a:tc>
                  <a:txBody>
                    <a:bodyPr/>
                    <a:p>
                      <a:pPr algn="ctr">
                        <a:buNone/>
                      </a:pPr>
                      <a:r>
                        <a:rPr lang="es-ES" altLang="en-US" sz="1600">
                          <a:latin typeface="Times New Roman" panose="02020603050405020304" pitchFamily="18" charset="0"/>
                          <a:cs typeface="Times New Roman" panose="02020603050405020304" pitchFamily="18" charset="0"/>
                        </a:rPr>
                        <a:t>Largo grano (mm)</a:t>
                      </a:r>
                      <a:endParaRPr lang="es-ES" altLang="en-US" sz="1600">
                        <a:latin typeface="Times New Roman" panose="02020603050405020304" pitchFamily="18" charset="0"/>
                        <a:cs typeface="Times New Roman" panose="02020603050405020304" pitchFamily="18" charset="0"/>
                      </a:endParaRPr>
                    </a:p>
                  </a:txBody>
                  <a:tcPr/>
                </a:tc>
                <a:tc>
                  <a:txBody>
                    <a:bodyPr/>
                    <a:p>
                      <a:pPr algn="ctr">
                        <a:buNone/>
                      </a:pPr>
                      <a:r>
                        <a:rPr lang="es-ES" altLang="en-US" sz="1600">
                          <a:latin typeface="Times New Roman" panose="02020603050405020304" pitchFamily="18" charset="0"/>
                          <a:cs typeface="Times New Roman" panose="02020603050405020304" pitchFamily="18" charset="0"/>
                        </a:rPr>
                        <a:t>Ancho grano (mm)</a:t>
                      </a:r>
                      <a:endParaRPr lang="es-ES" altLang="en-US" sz="1600">
                        <a:latin typeface="Times New Roman" panose="02020603050405020304" pitchFamily="18" charset="0"/>
                        <a:cs typeface="Times New Roman" panose="02020603050405020304" pitchFamily="18" charset="0"/>
                      </a:endParaRPr>
                    </a:p>
                  </a:txBody>
                  <a:tcPr/>
                </a:tc>
                <a:tc>
                  <a:txBody>
                    <a:bodyPr/>
                    <a:p>
                      <a:pPr algn="ctr">
                        <a:buNone/>
                      </a:pPr>
                      <a:r>
                        <a:rPr lang="es-ES" altLang="en-US" sz="1600">
                          <a:latin typeface="Times New Roman" panose="02020603050405020304" pitchFamily="18" charset="0"/>
                          <a:cs typeface="Times New Roman" panose="02020603050405020304" pitchFamily="18" charset="0"/>
                        </a:rPr>
                        <a:t>Espesor grano (mm)</a:t>
                      </a:r>
                      <a:endParaRPr lang="es-ES" altLang="en-US" sz="1600">
                        <a:latin typeface="Times New Roman" panose="02020603050405020304" pitchFamily="18" charset="0"/>
                        <a:cs typeface="Times New Roman" panose="02020603050405020304" pitchFamily="18" charset="0"/>
                      </a:endParaRPr>
                    </a:p>
                  </a:txBody>
                  <a:tcPr/>
                </a:tc>
              </a:tr>
              <a:tr h="381000">
                <a:tc>
                  <a:txBody>
                    <a:bodyPr/>
                    <a:p>
                      <a:pPr algn="ctr">
                        <a:buNone/>
                      </a:pPr>
                      <a:r>
                        <a:rPr lang="es-ES" altLang="en-US">
                          <a:latin typeface="Times New Roman" panose="02020603050405020304" pitchFamily="18" charset="0"/>
                          <a:cs typeface="Times New Roman" panose="02020603050405020304" pitchFamily="18" charset="0"/>
                        </a:rPr>
                        <a:t>100</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10,4 a</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5,5 a</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18,98 a</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11,9 a</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9,9 a</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6,4 a</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5,0 a</a:t>
                      </a:r>
                      <a:endParaRPr lang="es-ES" altLang="en-US">
                        <a:latin typeface="Times New Roman" panose="02020603050405020304" pitchFamily="18" charset="0"/>
                        <a:cs typeface="Times New Roman" panose="02020603050405020304" pitchFamily="18" charset="0"/>
                      </a:endParaRPr>
                    </a:p>
                  </a:txBody>
                  <a:tcPr/>
                </a:tc>
              </a:tr>
              <a:tr h="381000">
                <a:tc>
                  <a:txBody>
                    <a:bodyPr/>
                    <a:p>
                      <a:pPr algn="ctr">
                        <a:buNone/>
                      </a:pPr>
                      <a:r>
                        <a:rPr lang="es-ES" altLang="en-US">
                          <a:latin typeface="Times New Roman" panose="02020603050405020304" pitchFamily="18" charset="0"/>
                          <a:cs typeface="Times New Roman" panose="02020603050405020304" pitchFamily="18" charset="0"/>
                        </a:rPr>
                        <a:t>SC</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9,1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5,4 ab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18,31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9,2 c</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9,6 ab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6,2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4,8 b</a:t>
                      </a:r>
                      <a:endParaRPr lang="es-ES" altLang="en-US">
                        <a:latin typeface="Times New Roman" panose="02020603050405020304" pitchFamily="18" charset="0"/>
                        <a:cs typeface="Times New Roman" panose="02020603050405020304" pitchFamily="18" charset="0"/>
                      </a:endParaRPr>
                    </a:p>
                  </a:txBody>
                  <a:tcPr/>
                </a:tc>
              </a:tr>
              <a:tr h="381000">
                <a:tc>
                  <a:txBody>
                    <a:bodyPr/>
                    <a:p>
                      <a:pPr algn="ctr">
                        <a:buNone/>
                      </a:pPr>
                      <a:r>
                        <a:rPr lang="es-ES" altLang="en-US">
                          <a:latin typeface="Times New Roman" panose="02020603050405020304" pitchFamily="18" charset="0"/>
                          <a:cs typeface="Times New Roman" panose="02020603050405020304" pitchFamily="18" charset="0"/>
                        </a:rPr>
                        <a:t>SF</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9,2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5,2 c</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18,14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9,3 c</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9,5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6,2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4,8 b</a:t>
                      </a:r>
                      <a:endParaRPr lang="es-ES" altLang="en-US">
                        <a:latin typeface="Times New Roman" panose="02020603050405020304" pitchFamily="18" charset="0"/>
                        <a:cs typeface="Times New Roman" panose="02020603050405020304" pitchFamily="18" charset="0"/>
                      </a:endParaRPr>
                    </a:p>
                  </a:txBody>
                  <a:tcPr/>
                </a:tc>
              </a:tr>
              <a:tr h="381000">
                <a:tc>
                  <a:txBody>
                    <a:bodyPr/>
                    <a:p>
                      <a:pPr algn="ctr">
                        <a:buNone/>
                      </a:pPr>
                      <a:r>
                        <a:rPr lang="es-ES" altLang="en-US">
                          <a:latin typeface="Times New Roman" panose="02020603050405020304" pitchFamily="18" charset="0"/>
                          <a:cs typeface="Times New Roman" panose="02020603050405020304" pitchFamily="18" charset="0"/>
                        </a:rPr>
                        <a:t>SLl</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10,2 a</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5,3 bc</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18,59 ab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10,4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9,4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6,0 b</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4,4 c</a:t>
                      </a:r>
                      <a:endParaRPr lang="es-ES" altLang="en-US">
                        <a:latin typeface="Times New Roman" panose="02020603050405020304" pitchFamily="18" charset="0"/>
                        <a:cs typeface="Times New Roman" panose="02020603050405020304" pitchFamily="18" charset="0"/>
                      </a:endParaRPr>
                    </a:p>
                  </a:txBody>
                  <a:tcPr/>
                </a:tc>
              </a:tr>
              <a:tr h="381000">
                <a:tc>
                  <a:txBody>
                    <a:bodyPr/>
                    <a:p>
                      <a:pPr algn="ctr">
                        <a:buNone/>
                      </a:pPr>
                      <a:r>
                        <a:rPr lang="es-ES" altLang="en-US">
                          <a:latin typeface="Times New Roman" panose="02020603050405020304" pitchFamily="18" charset="0"/>
                          <a:cs typeface="Times New Roman" panose="02020603050405020304" pitchFamily="18" charset="0"/>
                        </a:rPr>
                        <a:t>E.S.x</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0,3</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0,06</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0,19</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0,38</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0,098</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0,06</a:t>
                      </a:r>
                      <a:endParaRPr lang="es-ES" altLang="en-US">
                        <a:latin typeface="Times New Roman" panose="02020603050405020304" pitchFamily="18" charset="0"/>
                        <a:cs typeface="Times New Roman" panose="02020603050405020304" pitchFamily="18" charset="0"/>
                      </a:endParaRPr>
                    </a:p>
                  </a:txBody>
                  <a:tcPr/>
                </a:tc>
                <a:tc>
                  <a:txBody>
                    <a:bodyPr/>
                    <a:p>
                      <a:pPr algn="ctr">
                        <a:buNone/>
                      </a:pPr>
                      <a:r>
                        <a:rPr lang="es-ES" altLang="en-US">
                          <a:latin typeface="Times New Roman" panose="02020603050405020304" pitchFamily="18" charset="0"/>
                          <a:cs typeface="Times New Roman" panose="02020603050405020304" pitchFamily="18" charset="0"/>
                        </a:rPr>
                        <a:t>0,05</a:t>
                      </a:r>
                      <a:endParaRPr lang="es-ES" altLang="en-US">
                        <a:latin typeface="Times New Roman" panose="02020603050405020304" pitchFamily="18" charset="0"/>
                        <a:cs typeface="Times New Roman" panose="02020603050405020304" pitchFamily="18" charset="0"/>
                      </a:endParaRPr>
                    </a:p>
                  </a:txBody>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100" name="Text Box 99"/>
          <p:cNvSpPr txBox="1"/>
          <p:nvPr/>
        </p:nvSpPr>
        <p:spPr>
          <a:xfrm>
            <a:off x="715645" y="949325"/>
            <a:ext cx="7973060" cy="3661410"/>
          </a:xfrm>
          <a:prstGeom prst="rect">
            <a:avLst/>
          </a:prstGeom>
          <a:noFill/>
          <a:ln w="9525">
            <a:noFill/>
          </a:ln>
        </p:spPr>
        <p:txBody>
          <a:bodyPr wrap="square">
            <a:spAutoFit/>
          </a:bodyPr>
          <a:p>
            <a:pPr indent="0" algn="ctr"/>
            <a:r>
              <a:rPr lang="es-ES" altLang="en-US" sz="2800" b="1">
                <a:solidFill>
                  <a:srgbClr val="000000"/>
                </a:solidFill>
                <a:latin typeface="Times New Roman" panose="02020603050405020304" pitchFamily="18" charset="0"/>
                <a:ea typeface="SimSun" panose="02010600030101010101" pitchFamily="2" charset="-122"/>
              </a:rPr>
              <a:t>Conclusiones</a:t>
            </a:r>
            <a:endParaRPr lang="es-ES" altLang="en-US" sz="2800" b="1">
              <a:solidFill>
                <a:srgbClr val="000000"/>
              </a:solidFill>
              <a:latin typeface="Times New Roman" panose="02020603050405020304" pitchFamily="18" charset="0"/>
              <a:ea typeface="SimSun" panose="02010600030101010101" pitchFamily="2" charset="-122"/>
            </a:endParaRPr>
          </a:p>
          <a:p>
            <a:pPr indent="0" algn="ctr"/>
            <a:endParaRPr lang="en-US" sz="2400" b="1">
              <a:solidFill>
                <a:srgbClr val="000000"/>
              </a:solidFill>
              <a:latin typeface="Times New Roman" panose="02020603050405020304" pitchFamily="18" charset="0"/>
              <a:ea typeface="SimSun" panose="02010600030101010101" pitchFamily="2" charset="-122"/>
            </a:endParaRPr>
          </a:p>
          <a:p>
            <a:pPr indent="0" algn="just"/>
            <a:r>
              <a:rPr lang="es-ES" altLang="en-US" b="1">
                <a:solidFill>
                  <a:srgbClr val="000000"/>
                </a:solidFill>
                <a:latin typeface="Times New Roman" panose="02020603050405020304" pitchFamily="18" charset="0"/>
                <a:ea typeface="SimSun" panose="02010600030101010101" pitchFamily="2" charset="-122"/>
              </a:rPr>
              <a:t>E</a:t>
            </a:r>
            <a:r>
              <a:rPr lang="en-US" b="1">
                <a:solidFill>
                  <a:srgbClr val="000000"/>
                </a:solidFill>
                <a:latin typeface="Times New Roman" panose="02020603050405020304" pitchFamily="18" charset="0"/>
                <a:ea typeface="SimSun" panose="02010600030101010101" pitchFamily="2" charset="-122"/>
              </a:rPr>
              <a:t>l déficit hídrico, presente en cualquiera de las etapas de crecimiento y desarrollo de las plantas de frijol, provocaron un efecto negativo en su normal comportamiento respecto a cuando las condiciones de humedad del suelo son las requeridas por el cultivo.</a:t>
            </a:r>
            <a:endParaRPr lang="en-US" b="1">
              <a:solidFill>
                <a:srgbClr val="000000"/>
              </a:solidFill>
              <a:latin typeface="Times New Roman" panose="02020603050405020304" pitchFamily="18" charset="0"/>
              <a:ea typeface="SimSun" panose="02010600030101010101" pitchFamily="2" charset="-122"/>
            </a:endParaRPr>
          </a:p>
          <a:p>
            <a:pPr indent="0" algn="just"/>
            <a:endParaRPr lang="en-US" b="1">
              <a:solidFill>
                <a:srgbClr val="000000"/>
              </a:solidFill>
              <a:latin typeface="Times New Roman" panose="02020603050405020304" pitchFamily="18" charset="0"/>
              <a:ea typeface="SimSun" panose="02010600030101010101" pitchFamily="2" charset="-122"/>
            </a:endParaRPr>
          </a:p>
          <a:p>
            <a:pPr indent="0" algn="just"/>
            <a:r>
              <a:rPr lang="es-ES" altLang="en-US" b="1">
                <a:solidFill>
                  <a:srgbClr val="000000"/>
                </a:solidFill>
                <a:latin typeface="Times New Roman" panose="02020603050405020304" pitchFamily="18" charset="0"/>
                <a:ea typeface="SimSun" panose="02010600030101010101" pitchFamily="2" charset="-122"/>
              </a:rPr>
              <a:t>Se sugiere </a:t>
            </a:r>
            <a:r>
              <a:rPr lang="en-US" b="1">
                <a:solidFill>
                  <a:srgbClr val="000000"/>
                </a:solidFill>
                <a:latin typeface="Times New Roman" panose="02020603050405020304" pitchFamily="18" charset="0"/>
                <a:ea typeface="SimSun" panose="02010600030101010101" pitchFamily="2" charset="-122"/>
              </a:rPr>
              <a:t>que ante una situación de escasez de agua para el riego o por inconvenientes de cualquier otra índole que obliguen a ahorrar agua en el cultivo, la variante más conveniente a utilizar resulta la suspensión del riego durante 15 </a:t>
            </a:r>
            <a:r>
              <a:rPr lang="es-ES" altLang="en-US" b="1">
                <a:solidFill>
                  <a:srgbClr val="000000"/>
                </a:solidFill>
                <a:latin typeface="Times New Roman" panose="02020603050405020304" pitchFamily="18" charset="0"/>
                <a:ea typeface="SimSun" panose="02010600030101010101" pitchFamily="2" charset="-122"/>
              </a:rPr>
              <a:t>días</a:t>
            </a:r>
            <a:r>
              <a:rPr lang="en-US" b="1">
                <a:solidFill>
                  <a:srgbClr val="000000"/>
                </a:solidFill>
                <a:latin typeface="Times New Roman" panose="02020603050405020304" pitchFamily="18" charset="0"/>
                <a:ea typeface="SimSun" panose="02010600030101010101" pitchFamily="2" charset="-122"/>
              </a:rPr>
              <a:t> en la etapa de llenado de grano, por resultar ésta la que menos  afecta el rendimiento.</a:t>
            </a:r>
            <a:endParaRPr lang="en-US"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100" name="Text Box 99"/>
          <p:cNvSpPr txBox="1"/>
          <p:nvPr/>
        </p:nvSpPr>
        <p:spPr>
          <a:xfrm>
            <a:off x="461010" y="121285"/>
            <a:ext cx="8221980" cy="6462395"/>
          </a:xfrm>
          <a:prstGeom prst="rect">
            <a:avLst/>
          </a:prstGeom>
          <a:noFill/>
          <a:ln w="9525">
            <a:noFill/>
          </a:ln>
        </p:spPr>
        <p:txBody>
          <a:bodyPr wrap="square">
            <a:spAutoFit/>
          </a:bodyPr>
          <a:p>
            <a:pPr indent="0" algn="l"/>
            <a:r>
              <a:rPr lang="en-US" b="1">
                <a:solidFill>
                  <a:srgbClr val="000000"/>
                </a:solidFill>
                <a:latin typeface="Times New Roman" panose="02020603050405020304" pitchFamily="18" charset="0"/>
                <a:ea typeface="SimSun" panose="02010600030101010101" pitchFamily="2" charset="-122"/>
              </a:rPr>
              <a:t>Bioestimulantes y la producción de granos de plantas de frijol sometidas a suspensión del riego en la </a:t>
            </a:r>
            <a:r>
              <a:rPr lang="es-ES" altLang="en-US" b="1">
                <a:solidFill>
                  <a:srgbClr val="000000"/>
                </a:solidFill>
                <a:latin typeface="Times New Roman" panose="02020603050405020304" pitchFamily="18" charset="0"/>
                <a:ea typeface="SimSun" panose="02010600030101010101" pitchFamily="2" charset="-122"/>
              </a:rPr>
              <a:t>etapa de llenado del grano</a:t>
            </a:r>
            <a:r>
              <a:rPr lang="en-US" b="0">
                <a:solidFill>
                  <a:srgbClr val="000000"/>
                </a:solidFill>
                <a:latin typeface="Times New Roman" panose="02020603050405020304" pitchFamily="18" charset="0"/>
                <a:ea typeface="SimSun" panose="02010600030101010101" pitchFamily="2" charset="-122"/>
              </a:rPr>
              <a:t></a:t>
            </a:r>
            <a:endParaRPr lang="en-US" b="0">
              <a:solidFill>
                <a:srgbClr val="000000"/>
              </a:solidFill>
              <a:latin typeface="Times New Roman" panose="02020603050405020304" pitchFamily="18" charset="0"/>
              <a:ea typeface="SimSun" panose="02010600030101010101" pitchFamily="2" charset="-122"/>
            </a:endParaRPr>
          </a:p>
          <a:p>
            <a:pPr indent="0" algn="l"/>
            <a:r>
              <a:rPr lang="en-US" b="1">
                <a:solidFill>
                  <a:srgbClr val="000000"/>
                </a:solidFill>
                <a:latin typeface="Times New Roman" panose="02020603050405020304" pitchFamily="18" charset="0"/>
                <a:ea typeface="SimSun" panose="02010600030101010101" pitchFamily="2" charset="-122"/>
              </a:rPr>
              <a:t>Lugar: Canaletas </a:t>
            </a:r>
            <a:r>
              <a:rPr lang="es-ES" altLang="en-US" b="1">
                <a:solidFill>
                  <a:srgbClr val="000000"/>
                </a:solidFill>
                <a:latin typeface="Times New Roman" panose="02020603050405020304" pitchFamily="18" charset="0"/>
                <a:ea typeface="SimSun" panose="02010600030101010101" pitchFamily="2" charset="-122"/>
              </a:rPr>
              <a:t>Área Central INCA</a:t>
            </a:r>
            <a:r>
              <a:rPr lang="en-US" b="1">
                <a:solidFill>
                  <a:srgbClr val="000000"/>
                </a:solidFill>
                <a:latin typeface="Times New Roman" panose="02020603050405020304" pitchFamily="18" charset="0"/>
                <a:ea typeface="SimSun" panose="02010600030101010101" pitchFamily="2" charset="-122"/>
              </a:rPr>
              <a:t>Cultivar: Triunfo 70 Fecha de siembra: 1/2/2022 Lugar: Canaletas de 1,56 m</a:t>
            </a:r>
            <a:r>
              <a:rPr lang="es-ES" altLang="en-US" b="1" baseline="30000">
                <a:solidFill>
                  <a:srgbClr val="000000"/>
                </a:solidFill>
                <a:latin typeface="Times New Roman" panose="02020603050405020304" pitchFamily="18" charset="0"/>
                <a:ea typeface="SimSun" panose="02010600030101010101" pitchFamily="2" charset="-122"/>
              </a:rPr>
              <a:t>2</a:t>
            </a:r>
            <a:r>
              <a:rPr lang="en-US" b="1">
                <a:solidFill>
                  <a:srgbClr val="000000"/>
                </a:solidFill>
                <a:latin typeface="Times New Roman" panose="02020603050405020304" pitchFamily="18" charset="0"/>
                <a:ea typeface="SimSun" panose="02010600030101010101" pitchFamily="2" charset="-122"/>
              </a:rPr>
              <a:t> rellenas con una </a:t>
            </a:r>
            <a:r>
              <a:rPr lang="es-ES" altLang="en-US" b="1">
                <a:solidFill>
                  <a:srgbClr val="000000"/>
                </a:solidFill>
                <a:latin typeface="Times New Roman" panose="02020603050405020304" pitchFamily="18" charset="0"/>
                <a:ea typeface="SimSun" panose="02010600030101010101" pitchFamily="2" charset="-122"/>
              </a:rPr>
              <a:t>mezcla de suelo y materia orgánica</a:t>
            </a:r>
            <a:endParaRPr lang="es-ES" altLang="en-US" b="1">
              <a:solidFill>
                <a:srgbClr val="000000"/>
              </a:solidFill>
              <a:latin typeface="Times New Roman" panose="02020603050405020304" pitchFamily="18" charset="0"/>
              <a:ea typeface="SimSun" panose="02010600030101010101" pitchFamily="2" charset="-122"/>
            </a:endParaRPr>
          </a:p>
          <a:p>
            <a:pPr indent="0" algn="l"/>
            <a:r>
              <a:rPr lang="es-ES" altLang="en-US" b="1">
                <a:solidFill>
                  <a:srgbClr val="000000"/>
                </a:solidFill>
                <a:latin typeface="Times New Roman" panose="02020603050405020304" pitchFamily="18" charset="0"/>
                <a:ea typeface="SimSun" panose="02010600030101010101" pitchFamily="2" charset="-122"/>
              </a:rPr>
              <a:t>Productos y dosis utilizadas:</a:t>
            </a:r>
            <a:endParaRPr lang="es-ES" altLang="en-US" b="1">
              <a:solidFill>
                <a:srgbClr val="000000"/>
              </a:solidFill>
              <a:latin typeface="Times New Roman" panose="02020603050405020304" pitchFamily="18" charset="0"/>
              <a:ea typeface="SimSun" panose="02010600030101010101" pitchFamily="2" charset="-122"/>
            </a:endParaRPr>
          </a:p>
          <a:p>
            <a:pPr indent="0" algn="l"/>
            <a:r>
              <a:rPr lang="es-ES" altLang="en-US" b="1">
                <a:solidFill>
                  <a:srgbClr val="000000"/>
                </a:solidFill>
                <a:latin typeface="Times New Roman" panose="02020603050405020304" pitchFamily="18" charset="0"/>
                <a:ea typeface="SimSun" panose="02010600030101010101" pitchFamily="2" charset="-122"/>
              </a:rPr>
              <a:t>Quitomax</a:t>
            </a:r>
            <a:r>
              <a:rPr lang="en-US" b="1">
                <a:solidFill>
                  <a:srgbClr val="000000"/>
                </a:solidFill>
                <a:latin typeface="Times New Roman" panose="02020603050405020304" pitchFamily="18" charset="0"/>
                <a:cs typeface="Calibri" panose="020F0502020204030204" charset="0"/>
              </a:rPr>
              <a:t>®</a:t>
            </a:r>
            <a:r>
              <a:rPr lang="en-US" b="1">
                <a:solidFill>
                  <a:srgbClr val="000000"/>
                </a:solidFill>
                <a:latin typeface="Times New Roman" panose="02020603050405020304" pitchFamily="18" charset="0"/>
                <a:ea typeface="SimSun" panose="02010600030101010101" pitchFamily="2" charset="-122"/>
              </a:rPr>
              <a:t> (200 mg ha</a:t>
            </a:r>
            <a:r>
              <a:rPr lang="en-US" b="1" baseline="30000">
                <a:solidFill>
                  <a:srgbClr val="000000"/>
                </a:solidFill>
                <a:latin typeface="Times New Roman" panose="02020603050405020304" pitchFamily="18" charset="0"/>
                <a:ea typeface="SimSun" panose="02010600030101010101" pitchFamily="2" charset="-122"/>
              </a:rPr>
              <a:t>-1</a:t>
            </a:r>
            <a:r>
              <a:rPr lang="en-US" b="1">
                <a:solidFill>
                  <a:srgbClr val="000000"/>
                </a:solidFill>
                <a:latin typeface="Times New Roman" panose="02020603050405020304" pitchFamily="18" charset="0"/>
                <a:ea typeface="SimSun" panose="02010600030101010101" pitchFamily="2" charset="-122"/>
              </a:rPr>
              <a:t>) </a:t>
            </a:r>
            <a:r>
              <a:rPr lang="en-US" b="1">
                <a:solidFill>
                  <a:srgbClr val="000000"/>
                </a:solidFill>
                <a:latin typeface="Times New Roman" panose="02020603050405020304" pitchFamily="18" charset="0"/>
                <a:cs typeface="Calibri" panose="020F0502020204030204" charset="0"/>
              </a:rPr>
              <a:t>Pectimorf® (200 mg ha</a:t>
            </a:r>
            <a:r>
              <a:rPr lang="en-US" b="1" baseline="30000">
                <a:solidFill>
                  <a:srgbClr val="000000"/>
                </a:solidFill>
                <a:latin typeface="Times New Roman" panose="02020603050405020304" pitchFamily="18" charset="0"/>
                <a:cs typeface="Calibri" panose="020F0502020204030204" charset="0"/>
              </a:rPr>
              <a:t>-1</a:t>
            </a:r>
            <a:r>
              <a:rPr lang="en-US" b="1">
                <a:solidFill>
                  <a:srgbClr val="000000"/>
                </a:solidFill>
                <a:latin typeface="Times New Roman" panose="02020603050405020304" pitchFamily="18" charset="0"/>
                <a:cs typeface="Calibri" panose="020F0502020204030204" charset="0"/>
              </a:rPr>
              <a:t>)</a:t>
            </a:r>
            <a:r>
              <a:rPr lang="en-US" b="1">
                <a:solidFill>
                  <a:srgbClr val="000000"/>
                </a:solidFill>
                <a:latin typeface="Times New Roman" panose="02020603050405020304" pitchFamily="18" charset="0"/>
                <a:ea typeface="SimSun" panose="02010600030101010101" pitchFamily="2" charset="-122"/>
              </a:rPr>
              <a:t>   </a:t>
            </a:r>
            <a:r>
              <a:rPr lang="en-US" b="1">
                <a:solidFill>
                  <a:srgbClr val="000000"/>
                </a:solidFill>
                <a:latin typeface="Times New Roman" panose="02020603050405020304" pitchFamily="18" charset="0"/>
                <a:cs typeface="Calibri" panose="020F0502020204030204" charset="0"/>
              </a:rPr>
              <a:t>Sargazo  ( EAS, 2 %) Spirulina (EASp, 20 mg ha</a:t>
            </a:r>
            <a:r>
              <a:rPr lang="en-US" b="1" baseline="30000">
                <a:solidFill>
                  <a:srgbClr val="000000"/>
                </a:solidFill>
                <a:latin typeface="Times New Roman" panose="02020603050405020304" pitchFamily="18" charset="0"/>
                <a:cs typeface="Calibri" panose="020F0502020204030204" charset="0"/>
              </a:rPr>
              <a:t>-1</a:t>
            </a:r>
            <a:r>
              <a:rPr lang="en-US" b="1">
                <a:solidFill>
                  <a:srgbClr val="000000"/>
                </a:solidFill>
                <a:latin typeface="Times New Roman" panose="02020603050405020304" pitchFamily="18" charset="0"/>
                <a:cs typeface="Calibri" panose="020F0502020204030204" charset="0"/>
              </a:rPr>
              <a:t>)Spirulina Plus (EASp Plus, 20 mg ha</a:t>
            </a:r>
            <a:r>
              <a:rPr lang="en-US" b="1" baseline="30000">
                <a:solidFill>
                  <a:srgbClr val="000000"/>
                </a:solidFill>
                <a:latin typeface="Times New Roman" panose="02020603050405020304" pitchFamily="18" charset="0"/>
                <a:cs typeface="Calibri" panose="020F0502020204030204" charset="0"/>
              </a:rPr>
              <a:t>-1</a:t>
            </a:r>
            <a:r>
              <a:rPr lang="en-US" b="1">
                <a:solidFill>
                  <a:srgbClr val="000000"/>
                </a:solidFill>
                <a:latin typeface="Times New Roman" panose="02020603050405020304" pitchFamily="18" charset="0"/>
                <a:cs typeface="Calibri" panose="020F0502020204030204" charset="0"/>
              </a:rPr>
              <a:t>)</a:t>
            </a:r>
            <a:r>
              <a:rPr lang="en-US" b="1">
                <a:solidFill>
                  <a:srgbClr val="000000"/>
                </a:solidFill>
                <a:latin typeface="Times New Roman" panose="02020603050405020304" pitchFamily="18" charset="0"/>
                <a:ea typeface="SimSun" panose="02010600030101010101" pitchFamily="2" charset="-122"/>
              </a:rPr>
              <a:t>Modo de aplicación: Aspersión foliar                                                                                                                                                                                                                                                                                                                                      Momento de aplicación: 35 DDS</a:t>
            </a:r>
            <a:endParaRPr lang="en-US" b="1">
              <a:solidFill>
                <a:srgbClr val="000000"/>
              </a:solidFill>
              <a:latin typeface="Times New Roman" panose="02020603050405020304" pitchFamily="18" charset="0"/>
              <a:ea typeface="SimSun" panose="02010600030101010101" pitchFamily="2" charset="-122"/>
            </a:endParaRPr>
          </a:p>
          <a:p>
            <a:pPr indent="0" algn="l"/>
            <a:r>
              <a:rPr lang="es-ES" altLang="en-US" b="1">
                <a:solidFill>
                  <a:srgbClr val="000000"/>
                </a:solidFill>
                <a:latin typeface="Times New Roman" panose="02020603050405020304" pitchFamily="18" charset="0"/>
                <a:ea typeface="SimSun" panose="02010600030101010101" pitchFamily="2" charset="-122"/>
              </a:rPr>
              <a:t>Período de suspensión del riego: 50-65 DDS</a:t>
            </a:r>
            <a:r>
              <a:rPr lang="en-US" b="1">
                <a:solidFill>
                  <a:srgbClr val="000000"/>
                </a:solidFill>
                <a:latin typeface="Times New Roman" panose="02020603050405020304" pitchFamily="18" charset="0"/>
                <a:ea typeface="SimSun" panose="02010600030101010101" pitchFamily="2" charset="-122"/>
              </a:rPr>
              <a:t>  </a:t>
            </a:r>
            <a:endParaRPr lang="en-US" b="1">
              <a:solidFill>
                <a:srgbClr val="000000"/>
              </a:solidFill>
              <a:latin typeface="Times New Roman" panose="02020603050405020304" pitchFamily="18" charset="0"/>
              <a:ea typeface="SimSun" panose="02010600030101010101" pitchFamily="2" charset="-122"/>
            </a:endParaRPr>
          </a:p>
          <a:p>
            <a:pPr indent="0" algn="l"/>
            <a:r>
              <a:rPr lang="es-ES" altLang="en-US" b="1" u="sng">
                <a:solidFill>
                  <a:srgbClr val="000000"/>
                </a:solidFill>
                <a:latin typeface="Times New Roman" panose="02020603050405020304" pitchFamily="18" charset="0"/>
                <a:ea typeface="SimSun" panose="02010600030101010101" pitchFamily="2" charset="-122"/>
              </a:rPr>
              <a:t>Evaluaciones</a:t>
            </a:r>
            <a:endParaRPr lang="es-ES" altLang="en-US" b="1" u="sng">
              <a:solidFill>
                <a:srgbClr val="000000"/>
              </a:solidFill>
              <a:latin typeface="Times New Roman" panose="02020603050405020304" pitchFamily="18" charset="0"/>
              <a:ea typeface="SimSun" panose="02010600030101010101" pitchFamily="2" charset="-122"/>
            </a:endParaRPr>
          </a:p>
          <a:p>
            <a:pPr indent="0" algn="l"/>
            <a:r>
              <a:rPr lang="es-ES" altLang="en-US" b="1">
                <a:solidFill>
                  <a:srgbClr val="000000"/>
                </a:solidFill>
                <a:latin typeface="Times New Roman" panose="02020603050405020304" pitchFamily="18" charset="0"/>
                <a:ea typeface="SimSun" panose="02010600030101010101" pitchFamily="2" charset="-122"/>
              </a:rPr>
              <a:t>A los 65 DDS: Humedad del suelo  </a:t>
            </a:r>
            <a:endParaRPr lang="es-ES" altLang="en-US" b="1">
              <a:solidFill>
                <a:srgbClr val="000000"/>
              </a:solidFill>
              <a:latin typeface="Times New Roman" panose="02020603050405020304" pitchFamily="18" charset="0"/>
              <a:ea typeface="SimSun" panose="02010600030101010101" pitchFamily="2" charset="-122"/>
            </a:endParaRPr>
          </a:p>
          <a:p>
            <a:pPr indent="0" algn="l"/>
            <a:r>
              <a:rPr lang="es-ES" altLang="en-US" b="1">
                <a:solidFill>
                  <a:srgbClr val="000000"/>
                </a:solidFill>
                <a:latin typeface="Times New Roman" panose="02020603050405020304" pitchFamily="18" charset="0"/>
                <a:ea typeface="SimSun" panose="02010600030101010101" pitchFamily="2" charset="-122"/>
              </a:rPr>
              <a:t>En la cosecha (70 DDS): </a:t>
            </a:r>
            <a:r>
              <a:rPr lang="en-US" b="1">
                <a:solidFill>
                  <a:srgbClr val="000000"/>
                </a:solidFill>
                <a:latin typeface="Times New Roman" panose="02020603050405020304" pitchFamily="18" charset="0"/>
                <a:ea typeface="SimSun" panose="02010600030101010101" pitchFamily="2" charset="-122"/>
              </a:rPr>
              <a:t>Número de vainas por planta                                                                                                                                                                    Número de granos por planta                                         Número de granos por vaina </a:t>
            </a:r>
            <a:endParaRPr lang="en-US" b="1">
              <a:solidFill>
                <a:srgbClr val="000000"/>
              </a:solidFill>
              <a:latin typeface="Times New Roman" panose="02020603050405020304" pitchFamily="18" charset="0"/>
              <a:ea typeface="SimSun" panose="02010600030101010101" pitchFamily="2" charset="-122"/>
            </a:endParaRPr>
          </a:p>
          <a:p>
            <a:pPr indent="0" algn="l"/>
            <a:r>
              <a:rPr lang="en-US" b="1">
                <a:solidFill>
                  <a:srgbClr val="000000"/>
                </a:solidFill>
                <a:latin typeface="Times New Roman" panose="02020603050405020304" pitchFamily="18" charset="0"/>
                <a:cs typeface="Calibri" panose="020F0502020204030204" charset="0"/>
              </a:rPr>
              <a:t>                                         Masa de granos por planta (g)                                         Masa de 100 granos (g)</a:t>
            </a:r>
            <a:endParaRPr lang="en-US"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graphicFrame>
        <p:nvGraphicFramePr>
          <p:cNvPr id="5" name="Content Placeholder 4"/>
          <p:cNvGraphicFramePr/>
          <p:nvPr>
            <p:ph idx="1"/>
          </p:nvPr>
        </p:nvGraphicFramePr>
        <p:xfrm>
          <a:off x="353695" y="1070610"/>
          <a:ext cx="3802380" cy="3566160"/>
        </p:xfrm>
        <a:graphic>
          <a:graphicData uri="http://schemas.openxmlformats.org/drawingml/2006/table">
            <a:tbl>
              <a:tblPr firstRow="1" bandRow="1">
                <a:tableStyleId>{5C22544A-7EE6-4342-B048-85BDC9FD1C3A}</a:tableStyleId>
              </a:tblPr>
              <a:tblGrid>
                <a:gridCol w="1555750"/>
                <a:gridCol w="2246630"/>
              </a:tblGrid>
              <a:tr h="822960">
                <a:tc>
                  <a:txBody>
                    <a:bodyPr/>
                    <a:p>
                      <a:pPr fontAlgn="auto">
                        <a:buNone/>
                      </a:pPr>
                      <a:r>
                        <a:rPr lang="es-ES" altLang="en-US" sz="1600" b="1">
                          <a:latin typeface="Times New Roman" panose="02020603050405020304" pitchFamily="18" charset="0"/>
                        </a:rPr>
                        <a:t>Tratamientos</a:t>
                      </a:r>
                      <a:endParaRPr lang="es-ES" altLang="en-US" sz="1600" b="1">
                        <a:latin typeface="Times New Roman" panose="02020603050405020304" pitchFamily="18" charset="0"/>
                      </a:endParaRPr>
                    </a:p>
                  </a:txBody>
                  <a:tcPr/>
                </a:tc>
                <a:tc>
                  <a:txBody>
                    <a:bodyPr/>
                    <a:p>
                      <a:pPr algn="ctr" fontAlgn="auto">
                        <a:buNone/>
                      </a:pPr>
                      <a:r>
                        <a:rPr lang="es-ES" altLang="en-US" sz="1600" b="1">
                          <a:latin typeface="Times New Roman" panose="02020603050405020304" pitchFamily="18" charset="0"/>
                        </a:rPr>
                        <a:t>Humedad del suelo</a:t>
                      </a:r>
                      <a:endParaRPr lang="es-ES" altLang="en-US" sz="1600" b="1">
                        <a:latin typeface="Times New Roman" panose="02020603050405020304" pitchFamily="18" charset="0"/>
                      </a:endParaRPr>
                    </a:p>
                    <a:p>
                      <a:pPr algn="ctr" fontAlgn="auto">
                        <a:buNone/>
                      </a:pPr>
                      <a:r>
                        <a:rPr lang="es-ES" altLang="en-US" sz="1600" b="1">
                          <a:latin typeface="Times New Roman" panose="02020603050405020304" pitchFamily="18" charset="0"/>
                        </a:rPr>
                        <a:t> (%)</a:t>
                      </a:r>
                      <a:endParaRPr lang="es-ES" altLang="en-US" sz="1600" b="1">
                        <a:latin typeface="Times New Roman" panose="02020603050405020304" pitchFamily="18" charset="0"/>
                      </a:endParaRPr>
                    </a:p>
                  </a:txBody>
                  <a:tcPr/>
                </a:tc>
              </a:tr>
              <a:tr h="457200">
                <a:tc>
                  <a:txBody>
                    <a:bodyPr/>
                    <a:p>
                      <a:pPr fontAlgn="auto">
                        <a:buNone/>
                      </a:pPr>
                      <a:r>
                        <a:rPr lang="es-ES" altLang="en-US" sz="1600" b="1">
                          <a:latin typeface="Times New Roman" panose="02020603050405020304" pitchFamily="18" charset="0"/>
                        </a:rPr>
                        <a:t>Control</a:t>
                      </a:r>
                      <a:endParaRPr lang="es-ES" altLang="en-US" sz="1600" b="1">
                        <a:latin typeface="Times New Roman" panose="02020603050405020304" pitchFamily="18" charset="0"/>
                      </a:endParaRPr>
                    </a:p>
                  </a:txBody>
                  <a:tcPr/>
                </a:tc>
                <a:tc>
                  <a:txBody>
                    <a:bodyPr/>
                    <a:p>
                      <a:pPr algn="ctr" fontAlgn="auto">
                        <a:buNone/>
                      </a:pPr>
                      <a:r>
                        <a:rPr lang="es-ES" altLang="en-US" sz="1600" b="1">
                          <a:latin typeface="Times New Roman" panose="02020603050405020304" pitchFamily="18" charset="0"/>
                        </a:rPr>
                        <a:t>33,86 ± 0,55</a:t>
                      </a:r>
                      <a:endParaRPr lang="es-ES" altLang="en-US" sz="1600" b="1">
                        <a:latin typeface="Times New Roman" panose="02020603050405020304" pitchFamily="18" charset="0"/>
                      </a:endParaRPr>
                    </a:p>
                  </a:txBody>
                  <a:tcPr/>
                </a:tc>
              </a:tr>
              <a:tr h="457200">
                <a:tc>
                  <a:txBody>
                    <a:bodyPr/>
                    <a:p>
                      <a:pPr fontAlgn="auto">
                        <a:buNone/>
                      </a:pPr>
                      <a:r>
                        <a:rPr lang="es-ES" altLang="en-US" sz="1600" b="1">
                          <a:latin typeface="Times New Roman" panose="02020603050405020304" pitchFamily="18" charset="0"/>
                        </a:rPr>
                        <a:t>Quitomax</a:t>
                      </a:r>
                      <a:r>
                        <a:rPr lang="es-ES" altLang="en-US" sz="1600" b="1">
                          <a:latin typeface="Arial" panose="020B0604020202020204" pitchFamily="34" charset="0"/>
                          <a:cs typeface="Arial" panose="020B0604020202020204" pitchFamily="34" charset="0"/>
                        </a:rPr>
                        <a:t>®</a:t>
                      </a:r>
                      <a:endParaRPr lang="es-ES" altLang="en-US" sz="1600" b="1">
                        <a:latin typeface="Arial" panose="020B0604020202020204" pitchFamily="34" charset="0"/>
                        <a:cs typeface="Arial" panose="020B0604020202020204" pitchFamily="34" charset="0"/>
                      </a:endParaRPr>
                    </a:p>
                  </a:txBody>
                  <a:tcPr/>
                </a:tc>
                <a:tc>
                  <a:txBody>
                    <a:bodyPr/>
                    <a:p>
                      <a:pPr algn="ctr" fontAlgn="auto">
                        <a:buNone/>
                      </a:pPr>
                      <a:r>
                        <a:rPr lang="es-ES" altLang="en-US" sz="1600" b="1">
                          <a:latin typeface="Times New Roman" panose="02020603050405020304" pitchFamily="18" charset="0"/>
                        </a:rPr>
                        <a:t>20,20 </a:t>
                      </a:r>
                      <a:r>
                        <a:rPr lang="en-US" sz="1600" b="1">
                          <a:latin typeface="Times New Roman" panose="02020603050405020304" pitchFamily="18" charset="0"/>
                        </a:rPr>
                        <a:t>± </a:t>
                      </a:r>
                      <a:r>
                        <a:rPr lang="es-ES" altLang="en-US" sz="1600" b="1">
                          <a:latin typeface="Times New Roman" panose="02020603050405020304" pitchFamily="18" charset="0"/>
                        </a:rPr>
                        <a:t>0,44*</a:t>
                      </a:r>
                      <a:endParaRPr lang="es-ES" altLang="en-US" sz="1600" b="1">
                        <a:latin typeface="Times New Roman" panose="02020603050405020304" pitchFamily="18" charset="0"/>
                      </a:endParaRPr>
                    </a:p>
                  </a:txBody>
                  <a:tcPr/>
                </a:tc>
              </a:tr>
              <a:tr h="457200">
                <a:tc>
                  <a:txBody>
                    <a:bodyPr/>
                    <a:p>
                      <a:pPr fontAlgn="auto">
                        <a:buNone/>
                      </a:pPr>
                      <a:r>
                        <a:rPr lang="es-ES" altLang="en-US" sz="1600" b="1">
                          <a:latin typeface="Times New Roman" panose="02020603050405020304" pitchFamily="18" charset="0"/>
                        </a:rPr>
                        <a:t>Pectimorf</a:t>
                      </a:r>
                      <a:r>
                        <a:rPr lang="es-ES" altLang="en-US" sz="1600" b="1">
                          <a:latin typeface="Arial" panose="020B0604020202020204" pitchFamily="34" charset="0"/>
                          <a:cs typeface="Arial" panose="020B0604020202020204" pitchFamily="34" charset="0"/>
                        </a:rPr>
                        <a:t>®</a:t>
                      </a:r>
                      <a:endParaRPr lang="es-ES" altLang="en-US" sz="1600" b="1">
                        <a:latin typeface="Arial" panose="020B0604020202020204" pitchFamily="34" charset="0"/>
                        <a:cs typeface="Arial" panose="020B0604020202020204" pitchFamily="34" charset="0"/>
                      </a:endParaRPr>
                    </a:p>
                  </a:txBody>
                  <a:tcPr/>
                </a:tc>
                <a:tc>
                  <a:txBody>
                    <a:bodyPr/>
                    <a:p>
                      <a:pPr algn="ctr" fontAlgn="auto">
                        <a:buNone/>
                      </a:pPr>
                      <a:r>
                        <a:rPr lang="es-ES" altLang="en-US" sz="1600" b="1">
                          <a:latin typeface="Times New Roman" panose="02020603050405020304" pitchFamily="18" charset="0"/>
                        </a:rPr>
                        <a:t>20,18 </a:t>
                      </a:r>
                      <a:r>
                        <a:rPr lang="en-US" sz="1600" b="1">
                          <a:latin typeface="Times New Roman" panose="02020603050405020304" pitchFamily="18" charset="0"/>
                        </a:rPr>
                        <a:t>± </a:t>
                      </a:r>
                      <a:r>
                        <a:rPr lang="es-ES" altLang="en-US" sz="1600" b="1">
                          <a:latin typeface="Times New Roman" panose="02020603050405020304" pitchFamily="18" charset="0"/>
                        </a:rPr>
                        <a:t>1,18*</a:t>
                      </a:r>
                      <a:endParaRPr lang="es-ES" altLang="en-US" sz="1600" b="1">
                        <a:latin typeface="Times New Roman" panose="02020603050405020304" pitchFamily="18" charset="0"/>
                      </a:endParaRPr>
                    </a:p>
                  </a:txBody>
                  <a:tcPr/>
                </a:tc>
              </a:tr>
              <a:tr h="457200">
                <a:tc>
                  <a:txBody>
                    <a:bodyPr/>
                    <a:p>
                      <a:pPr fontAlgn="auto">
                        <a:buNone/>
                      </a:pPr>
                      <a:r>
                        <a:rPr lang="es-ES" altLang="en-US" sz="1600" b="1">
                          <a:latin typeface="Times New Roman" panose="02020603050405020304" pitchFamily="18" charset="0"/>
                        </a:rPr>
                        <a:t>EAS</a:t>
                      </a:r>
                      <a:endParaRPr lang="es-ES" altLang="en-US" sz="1600" b="1">
                        <a:latin typeface="Times New Roman" panose="02020603050405020304" pitchFamily="18" charset="0"/>
                      </a:endParaRPr>
                    </a:p>
                  </a:txBody>
                  <a:tcPr/>
                </a:tc>
                <a:tc>
                  <a:txBody>
                    <a:bodyPr/>
                    <a:p>
                      <a:pPr algn="ctr" fontAlgn="auto">
                        <a:buNone/>
                      </a:pPr>
                      <a:r>
                        <a:rPr lang="es-ES" altLang="en-US" sz="1600" b="1">
                          <a:latin typeface="Times New Roman" panose="02020603050405020304" pitchFamily="18" charset="0"/>
                        </a:rPr>
                        <a:t>20,16 </a:t>
                      </a:r>
                      <a:r>
                        <a:rPr lang="en-US" sz="1600" b="1">
                          <a:latin typeface="Times New Roman" panose="02020603050405020304" pitchFamily="18" charset="0"/>
                        </a:rPr>
                        <a:t>± </a:t>
                      </a:r>
                      <a:r>
                        <a:rPr lang="es-ES" altLang="en-US" sz="1600" b="1">
                          <a:latin typeface="Times New Roman" panose="02020603050405020304" pitchFamily="18" charset="0"/>
                        </a:rPr>
                        <a:t>1,92*</a:t>
                      </a:r>
                      <a:endParaRPr lang="es-ES" altLang="en-US" sz="1600" b="1">
                        <a:latin typeface="Times New Roman" panose="02020603050405020304" pitchFamily="18" charset="0"/>
                      </a:endParaRPr>
                    </a:p>
                  </a:txBody>
                  <a:tcPr/>
                </a:tc>
              </a:tr>
              <a:tr h="457200">
                <a:tc>
                  <a:txBody>
                    <a:bodyPr/>
                    <a:p>
                      <a:pPr fontAlgn="auto">
                        <a:buNone/>
                      </a:pPr>
                      <a:r>
                        <a:rPr lang="es-ES" altLang="en-US" sz="1600" b="1">
                          <a:latin typeface="Times New Roman" panose="02020603050405020304" pitchFamily="18" charset="0"/>
                        </a:rPr>
                        <a:t>EASp</a:t>
                      </a:r>
                      <a:endParaRPr lang="es-ES" altLang="en-US" sz="1600" b="1">
                        <a:latin typeface="Times New Roman" panose="02020603050405020304" pitchFamily="18" charset="0"/>
                      </a:endParaRPr>
                    </a:p>
                  </a:txBody>
                  <a:tcPr/>
                </a:tc>
                <a:tc>
                  <a:txBody>
                    <a:bodyPr/>
                    <a:p>
                      <a:pPr algn="ctr" fontAlgn="auto">
                        <a:buNone/>
                      </a:pPr>
                      <a:r>
                        <a:rPr lang="es-ES" altLang="en-US" sz="1600" b="1">
                          <a:latin typeface="Times New Roman" panose="02020603050405020304" pitchFamily="18" charset="0"/>
                        </a:rPr>
                        <a:t>20,64 </a:t>
                      </a:r>
                      <a:r>
                        <a:rPr lang="en-US" sz="1600" b="1">
                          <a:latin typeface="Times New Roman" panose="02020603050405020304" pitchFamily="18" charset="0"/>
                        </a:rPr>
                        <a:t>± </a:t>
                      </a:r>
                      <a:r>
                        <a:rPr lang="es-ES" altLang="en-US" sz="1600" b="1">
                          <a:latin typeface="Times New Roman" panose="02020603050405020304" pitchFamily="18" charset="0"/>
                        </a:rPr>
                        <a:t>2,08*</a:t>
                      </a:r>
                      <a:endParaRPr lang="es-ES" altLang="en-US" sz="1600" b="1">
                        <a:latin typeface="Times New Roman" panose="02020603050405020304" pitchFamily="18" charset="0"/>
                      </a:endParaRPr>
                    </a:p>
                  </a:txBody>
                  <a:tcPr/>
                </a:tc>
              </a:tr>
              <a:tr h="457200">
                <a:tc>
                  <a:txBody>
                    <a:bodyPr/>
                    <a:p>
                      <a:pPr fontAlgn="auto">
                        <a:buNone/>
                      </a:pPr>
                      <a:r>
                        <a:rPr lang="es-ES" altLang="en-US" sz="1600" b="1">
                          <a:latin typeface="Times New Roman" panose="02020603050405020304" pitchFamily="18" charset="0"/>
                        </a:rPr>
                        <a:t>EASp Plus</a:t>
                      </a:r>
                      <a:endParaRPr lang="es-ES" altLang="en-US" sz="1600" b="1">
                        <a:latin typeface="Times New Roman" panose="02020603050405020304" pitchFamily="18" charset="0"/>
                      </a:endParaRPr>
                    </a:p>
                  </a:txBody>
                  <a:tcPr/>
                </a:tc>
                <a:tc>
                  <a:txBody>
                    <a:bodyPr/>
                    <a:p>
                      <a:pPr algn="ctr" fontAlgn="auto">
                        <a:buNone/>
                      </a:pPr>
                      <a:r>
                        <a:rPr lang="es-ES" altLang="en-US" sz="1600" b="1">
                          <a:latin typeface="Times New Roman" panose="02020603050405020304" pitchFamily="18" charset="0"/>
                        </a:rPr>
                        <a:t>20,53 </a:t>
                      </a:r>
                      <a:r>
                        <a:rPr lang="en-US" sz="1600" b="1">
                          <a:latin typeface="Times New Roman" panose="02020603050405020304" pitchFamily="18" charset="0"/>
                        </a:rPr>
                        <a:t>±</a:t>
                      </a:r>
                      <a:r>
                        <a:rPr lang="es-ES" altLang="en-US" sz="1600" b="1">
                          <a:latin typeface="Times New Roman" panose="02020603050405020304" pitchFamily="18" charset="0"/>
                        </a:rPr>
                        <a:t>1,32*</a:t>
                      </a:r>
                      <a:endParaRPr lang="es-ES" altLang="en-US" sz="1600" b="1">
                        <a:latin typeface="Times New Roman" panose="02020603050405020304" pitchFamily="18" charset="0"/>
                      </a:endParaRPr>
                    </a:p>
                  </a:txBody>
                  <a:tcPr/>
                </a:tc>
              </a:tr>
            </a:tbl>
          </a:graphicData>
        </a:graphic>
      </p:graphicFrame>
      <p:graphicFrame>
        <p:nvGraphicFramePr>
          <p:cNvPr id="7" name="6 Tabla"/>
          <p:cNvGraphicFramePr>
            <a:graphicFrameLocks noGrp="1"/>
          </p:cNvGraphicFramePr>
          <p:nvPr/>
        </p:nvGraphicFramePr>
        <p:xfrm>
          <a:off x="597535" y="25339040"/>
          <a:ext cx="14808200" cy="4857750"/>
        </p:xfrm>
        <a:graphic>
          <a:graphicData uri="http://schemas.openxmlformats.org/drawingml/2006/table">
            <a:tbl>
              <a:tblPr firstRow="1" firstCol="1" bandRow="1">
                <a:tableStyleId>{5C22544A-7EE6-4342-B048-85BDC9FD1C3A}</a:tableStyleId>
              </a:tblPr>
              <a:tblGrid>
                <a:gridCol w="2454275"/>
                <a:gridCol w="1869440"/>
                <a:gridCol w="2131695"/>
                <a:gridCol w="2395855"/>
                <a:gridCol w="3004820"/>
                <a:gridCol w="2952115"/>
              </a:tblGrid>
              <a:tr h="1369695">
                <a:tc>
                  <a:txBody>
                    <a:bodyPr/>
                    <a:p>
                      <a:pPr algn="ctr">
                        <a:lnSpc>
                          <a:spcPct val="107000"/>
                        </a:lnSpc>
                        <a:spcAft>
                          <a:spcPts val="0"/>
                        </a:spcAft>
                      </a:pPr>
                      <a:r>
                        <a:rPr lang="es-ES" sz="2400" b="1" dirty="0" err="1">
                          <a:solidFill>
                            <a:schemeClr val="tx1"/>
                          </a:solidFill>
                          <a:effectLst/>
                          <a:uFillTx/>
                          <a:latin typeface="Times New Roman" panose="02020603050405020304" pitchFamily="18" charset="0"/>
                          <a:cs typeface="Arial" panose="020B0604020202020204" pitchFamily="34" charset="0"/>
                        </a:rPr>
                        <a:t>Tratam</a:t>
                      </a:r>
                      <a:r>
                        <a:rPr lang="en-US" sz="2400" b="1" dirty="0" err="1">
                          <a:solidFill>
                            <a:schemeClr val="tx1"/>
                          </a:solidFill>
                          <a:effectLst/>
                          <a:uFillTx/>
                          <a:latin typeface="Times New Roman" panose="02020603050405020304" pitchFamily="18" charset="0"/>
                          <a:cs typeface="Arial" panose="020B0604020202020204" pitchFamily="34" charset="0"/>
                        </a:rPr>
                        <a:t>ientos</a:t>
                      </a:r>
                      <a:r>
                        <a:rPr lang="es-ES" altLang="en-US" sz="2400" b="1" dirty="0" err="1">
                          <a:solidFill>
                            <a:schemeClr val="tx1"/>
                          </a:solidFill>
                          <a:effectLst/>
                          <a:uFillTx/>
                          <a:latin typeface="Times New Roman" panose="02020603050405020304" pitchFamily="18" charset="0"/>
                          <a:cs typeface="Arial" panose="020B0604020202020204" pitchFamily="34" charset="0"/>
                        </a:rPr>
                        <a:t>,</a:t>
                      </a:r>
                      <a:endParaRPr lang="es-ES" altLang="en-US" sz="2400" b="1" dirty="0" err="1">
                        <a:solidFill>
                          <a:schemeClr val="tx1"/>
                        </a:solidFill>
                        <a:effectLst/>
                        <a:uFillTx/>
                        <a:latin typeface="Times New Roman" panose="02020603050405020304" pitchFamily="18" charset="0"/>
                        <a:ea typeface="Calibri" panose="020F0502020204030204" charset="0"/>
                        <a:cs typeface="Arial" panose="020B0604020202020204" pitchFamily="34" charset="0"/>
                      </a:endParaRPr>
                    </a:p>
                  </a:txBody>
                  <a:tcPr marL="68580" marR="68580" marT="0" marB="0"/>
                </a:tc>
                <a:tc>
                  <a:txBody>
                    <a:bodyPr/>
                    <a:p>
                      <a:pPr algn="ctr">
                        <a:lnSpc>
                          <a:spcPct val="107000"/>
                        </a:lnSpc>
                        <a:spcAft>
                          <a:spcPts val="0"/>
                        </a:spcAft>
                      </a:pPr>
                      <a:r>
                        <a:rPr lang="en-US" sz="2400" b="1" dirty="0">
                          <a:solidFill>
                            <a:schemeClr val="tx1"/>
                          </a:solidFill>
                          <a:effectLst/>
                          <a:uFillTx/>
                          <a:latin typeface="Times New Roman" panose="02020603050405020304" pitchFamily="18" charset="0"/>
                          <a:cs typeface="Arial" panose="020B0604020202020204" pitchFamily="34" charset="0"/>
                        </a:rPr>
                        <a:t>No. </a:t>
                      </a:r>
                      <a:r>
                        <a:rPr lang="en-US" sz="2400" b="1" dirty="0" err="1">
                          <a:solidFill>
                            <a:schemeClr val="tx1"/>
                          </a:solidFill>
                          <a:effectLst/>
                          <a:uFillTx/>
                          <a:latin typeface="Times New Roman" panose="02020603050405020304" pitchFamily="18" charset="0"/>
                          <a:cs typeface="Arial" panose="020B0604020202020204" pitchFamily="34" charset="0"/>
                        </a:rPr>
                        <a:t>vainas</a:t>
                      </a:r>
                      <a:endParaRPr lang="es-ES" sz="2400" b="1" dirty="0">
                        <a:solidFill>
                          <a:schemeClr val="tx1"/>
                        </a:solidFill>
                        <a:effectLst/>
                        <a:uFillTx/>
                        <a:latin typeface="Times New Roman" panose="02020603050405020304" pitchFamily="18" charset="0"/>
                        <a:cs typeface="Arial" panose="020B0604020202020204" pitchFamily="34" charset="0"/>
                      </a:endParaRPr>
                    </a:p>
                    <a:p>
                      <a:pPr algn="ctr">
                        <a:lnSpc>
                          <a:spcPct val="107000"/>
                        </a:lnSpc>
                        <a:spcAft>
                          <a:spcPts val="0"/>
                        </a:spcAft>
                      </a:pPr>
                      <a:r>
                        <a:rPr lang="en-US" sz="2400" b="1" dirty="0">
                          <a:solidFill>
                            <a:schemeClr val="tx1"/>
                          </a:solidFill>
                          <a:effectLst/>
                          <a:uFillTx/>
                          <a:latin typeface="Times New Roman" panose="02020603050405020304" pitchFamily="18" charset="0"/>
                          <a:cs typeface="Arial" panose="020B0604020202020204" pitchFamily="34" charset="0"/>
                        </a:rPr>
                        <a:t>planta</a:t>
                      </a:r>
                      <a:r>
                        <a:rPr lang="en-US" sz="2400" b="1" baseline="30000" dirty="0">
                          <a:solidFill>
                            <a:schemeClr val="tx1"/>
                          </a:solidFill>
                          <a:effectLst/>
                          <a:uFillTx/>
                          <a:latin typeface="Times New Roman" panose="02020603050405020304" pitchFamily="18" charset="0"/>
                          <a:cs typeface="Arial" panose="020B0604020202020204" pitchFamily="34" charset="0"/>
                        </a:rPr>
                        <a:t>-1</a:t>
                      </a:r>
                      <a:endParaRPr lang="en-US" sz="2400" b="1" baseline="30000" dirty="0">
                        <a:solidFill>
                          <a:schemeClr val="tx1"/>
                        </a:solidFill>
                        <a:effectLst/>
                        <a:uFillTx/>
                        <a:latin typeface="Times New Roman" panose="02020603050405020304" pitchFamily="18" charset="0"/>
                        <a:ea typeface="Calibri" panose="020F0502020204030204" charset="0"/>
                        <a:cs typeface="Arial" panose="020B0604020202020204" pitchFamily="34" charset="0"/>
                      </a:endParaRPr>
                    </a:p>
                  </a:txBody>
                  <a:tcPr marL="68580" marR="68580" marT="0" marB="0"/>
                </a:tc>
                <a:tc>
                  <a:txBody>
                    <a:bodyPr/>
                    <a:p>
                      <a:pPr algn="ctr">
                        <a:lnSpc>
                          <a:spcPct val="107000"/>
                        </a:lnSpc>
                        <a:spcAft>
                          <a:spcPts val="0"/>
                        </a:spcAft>
                      </a:pPr>
                      <a:r>
                        <a:rPr lang="en-US" sz="2400" b="1" dirty="0">
                          <a:solidFill>
                            <a:schemeClr val="tx1"/>
                          </a:solidFill>
                          <a:effectLst/>
                          <a:uFillTx/>
                          <a:latin typeface="Times New Roman" panose="02020603050405020304" pitchFamily="18" charset="0"/>
                          <a:cs typeface="Arial" panose="020B0604020202020204" pitchFamily="34" charset="0"/>
                        </a:rPr>
                        <a:t>No. </a:t>
                      </a:r>
                      <a:r>
                        <a:rPr lang="en-US" sz="2400" b="1" dirty="0" err="1">
                          <a:solidFill>
                            <a:schemeClr val="tx1"/>
                          </a:solidFill>
                          <a:effectLst/>
                          <a:uFillTx/>
                          <a:latin typeface="Times New Roman" panose="02020603050405020304" pitchFamily="18" charset="0"/>
                          <a:cs typeface="Arial" panose="020B0604020202020204" pitchFamily="34" charset="0"/>
                        </a:rPr>
                        <a:t>granos</a:t>
                      </a:r>
                      <a:r>
                        <a:rPr lang="en-US" sz="2400" b="1" dirty="0">
                          <a:solidFill>
                            <a:schemeClr val="tx1"/>
                          </a:solidFill>
                          <a:effectLst/>
                          <a:uFillTx/>
                          <a:latin typeface="Times New Roman" panose="02020603050405020304" pitchFamily="18" charset="0"/>
                          <a:cs typeface="Arial" panose="020B0604020202020204" pitchFamily="34" charset="0"/>
                        </a:rPr>
                        <a:t> vaina</a:t>
                      </a:r>
                      <a:r>
                        <a:rPr lang="en-US" sz="2400" b="1" baseline="30000" dirty="0">
                          <a:solidFill>
                            <a:schemeClr val="tx1"/>
                          </a:solidFill>
                          <a:effectLst/>
                          <a:uFillTx/>
                          <a:latin typeface="Times New Roman" panose="02020603050405020304" pitchFamily="18" charset="0"/>
                          <a:cs typeface="Arial" panose="020B0604020202020204" pitchFamily="34" charset="0"/>
                        </a:rPr>
                        <a:t>-1</a:t>
                      </a:r>
                      <a:endParaRPr lang="en-US" sz="2400" b="1" baseline="30000" dirty="0">
                        <a:solidFill>
                          <a:schemeClr val="tx1"/>
                        </a:solidFill>
                        <a:effectLst/>
                        <a:uFillTx/>
                        <a:latin typeface="Times New Roman" panose="02020603050405020304" pitchFamily="18" charset="0"/>
                        <a:ea typeface="Calibri" panose="020F0502020204030204" charset="0"/>
                        <a:cs typeface="Arial" panose="020B0604020202020204" pitchFamily="34" charset="0"/>
                      </a:endParaRPr>
                    </a:p>
                  </a:txBody>
                  <a:tcPr marL="68580" marR="68580" marT="0" marB="0"/>
                </a:tc>
                <a:tc>
                  <a:txBody>
                    <a:bodyPr/>
                    <a:p>
                      <a:pPr algn="ctr">
                        <a:lnSpc>
                          <a:spcPct val="107000"/>
                        </a:lnSpc>
                        <a:spcAft>
                          <a:spcPts val="0"/>
                        </a:spcAft>
                      </a:pPr>
                      <a:r>
                        <a:rPr lang="en-US" sz="2400" b="1" dirty="0">
                          <a:solidFill>
                            <a:schemeClr val="tx1"/>
                          </a:solidFill>
                          <a:effectLst/>
                          <a:uFillTx/>
                          <a:latin typeface="Times New Roman" panose="02020603050405020304" pitchFamily="18" charset="0"/>
                          <a:cs typeface="Arial" panose="020B0604020202020204" pitchFamily="34" charset="0"/>
                        </a:rPr>
                        <a:t>No. </a:t>
                      </a:r>
                      <a:r>
                        <a:rPr lang="en-US" sz="2400" b="1" dirty="0" err="1">
                          <a:solidFill>
                            <a:schemeClr val="tx1"/>
                          </a:solidFill>
                          <a:effectLst/>
                          <a:uFillTx/>
                          <a:latin typeface="Times New Roman" panose="02020603050405020304" pitchFamily="18" charset="0"/>
                          <a:cs typeface="Arial" panose="020B0604020202020204" pitchFamily="34" charset="0"/>
                        </a:rPr>
                        <a:t>granos</a:t>
                      </a:r>
                      <a:endParaRPr lang="es-ES" sz="2400" b="1" dirty="0">
                        <a:solidFill>
                          <a:schemeClr val="tx1"/>
                        </a:solidFill>
                        <a:effectLst/>
                        <a:uFillTx/>
                        <a:latin typeface="Times New Roman" panose="02020603050405020304" pitchFamily="18" charset="0"/>
                        <a:cs typeface="Arial" panose="020B0604020202020204" pitchFamily="34" charset="0"/>
                      </a:endParaRPr>
                    </a:p>
                    <a:p>
                      <a:pPr algn="ctr">
                        <a:lnSpc>
                          <a:spcPct val="107000"/>
                        </a:lnSpc>
                        <a:spcAft>
                          <a:spcPts val="0"/>
                        </a:spcAft>
                      </a:pPr>
                      <a:r>
                        <a:rPr lang="en-US" sz="2400" b="1" dirty="0">
                          <a:solidFill>
                            <a:schemeClr val="tx1"/>
                          </a:solidFill>
                          <a:effectLst/>
                          <a:uFillTx/>
                          <a:latin typeface="Times New Roman" panose="02020603050405020304" pitchFamily="18" charset="0"/>
                          <a:cs typeface="Arial" panose="020B0604020202020204" pitchFamily="34" charset="0"/>
                        </a:rPr>
                        <a:t>planta</a:t>
                      </a:r>
                      <a:r>
                        <a:rPr lang="en-US" sz="2400" b="1" baseline="30000" dirty="0">
                          <a:solidFill>
                            <a:schemeClr val="tx1"/>
                          </a:solidFill>
                          <a:effectLst/>
                          <a:uFillTx/>
                          <a:latin typeface="Times New Roman" panose="02020603050405020304" pitchFamily="18" charset="0"/>
                          <a:cs typeface="Arial" panose="020B0604020202020204" pitchFamily="34" charset="0"/>
                        </a:rPr>
                        <a:t>-1</a:t>
                      </a:r>
                      <a:endParaRPr lang="en-US" sz="2400" b="1" baseline="30000" dirty="0">
                        <a:solidFill>
                          <a:schemeClr val="tx1"/>
                        </a:solidFill>
                        <a:effectLst/>
                        <a:uFillTx/>
                        <a:latin typeface="Times New Roman" panose="02020603050405020304" pitchFamily="18" charset="0"/>
                        <a:ea typeface="Calibri" panose="020F0502020204030204" charset="0"/>
                        <a:cs typeface="Arial" panose="020B0604020202020204" pitchFamily="34" charset="0"/>
                      </a:endParaRPr>
                    </a:p>
                  </a:txBody>
                  <a:tcPr marL="68580" marR="68580" marT="0" marB="0"/>
                </a:tc>
                <a:tc>
                  <a:txBody>
                    <a:bodyPr/>
                    <a:p>
                      <a:pPr algn="ctr">
                        <a:lnSpc>
                          <a:spcPct val="107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Masa de granos </a:t>
                      </a:r>
                      <a:r>
                        <a:rPr lang="es-ES" sz="2400" b="1" dirty="0" smtClean="0">
                          <a:solidFill>
                            <a:schemeClr val="tx1"/>
                          </a:solidFill>
                          <a:effectLst/>
                          <a:uFillTx/>
                          <a:latin typeface="Times New Roman" panose="02020603050405020304" pitchFamily="18" charset="0"/>
                          <a:cs typeface="Arial" panose="020B0604020202020204" pitchFamily="34" charset="0"/>
                        </a:rPr>
                        <a:t>planta</a:t>
                      </a:r>
                      <a:r>
                        <a:rPr lang="es-ES" sz="2400" b="1" baseline="30000" dirty="0" smtClean="0">
                          <a:solidFill>
                            <a:schemeClr val="tx1"/>
                          </a:solidFill>
                          <a:effectLst/>
                          <a:uFillTx/>
                          <a:latin typeface="Times New Roman" panose="02020603050405020304" pitchFamily="18" charset="0"/>
                          <a:cs typeface="Arial" panose="020B0604020202020204" pitchFamily="34" charset="0"/>
                        </a:rPr>
                        <a:t>-1</a:t>
                      </a:r>
                      <a:endParaRPr lang="es-ES" sz="2400" b="1" baseline="30000" dirty="0" smtClean="0">
                        <a:solidFill>
                          <a:schemeClr val="tx1"/>
                        </a:solidFill>
                        <a:effectLst/>
                        <a:uFillTx/>
                        <a:latin typeface="Times New Roman" panose="02020603050405020304" pitchFamily="18" charset="0"/>
                        <a:cs typeface="Arial" panose="020B0604020202020204" pitchFamily="34" charset="0"/>
                      </a:endParaRPr>
                    </a:p>
                    <a:p>
                      <a:pPr algn="ctr">
                        <a:lnSpc>
                          <a:spcPct val="107000"/>
                        </a:lnSpc>
                        <a:spcAft>
                          <a:spcPts val="0"/>
                        </a:spcAft>
                      </a:pPr>
                      <a:r>
                        <a:rPr lang="es-ES" sz="2400" b="1" dirty="0" smtClean="0">
                          <a:solidFill>
                            <a:schemeClr val="tx1"/>
                          </a:solidFill>
                          <a:effectLst/>
                          <a:uFillTx/>
                          <a:latin typeface="Times New Roman" panose="02020603050405020304" pitchFamily="18" charset="0"/>
                          <a:cs typeface="Arial" panose="020B0604020202020204" pitchFamily="34" charset="0"/>
                        </a:rPr>
                        <a:t> </a:t>
                      </a:r>
                      <a:r>
                        <a:rPr lang="es-ES" sz="2400" b="1" dirty="0">
                          <a:solidFill>
                            <a:schemeClr val="tx1"/>
                          </a:solidFill>
                          <a:effectLst/>
                          <a:uFillTx/>
                          <a:latin typeface="Times New Roman" panose="02020603050405020304" pitchFamily="18" charset="0"/>
                          <a:cs typeface="Arial" panose="020B0604020202020204" pitchFamily="34" charset="0"/>
                        </a:rPr>
                        <a:t>(g)</a:t>
                      </a:r>
                      <a:endParaRPr lang="es-ES" sz="2400" b="1" dirty="0">
                        <a:solidFill>
                          <a:schemeClr val="tx1"/>
                        </a:solidFill>
                        <a:effectLst/>
                        <a:uFillTx/>
                        <a:latin typeface="Times New Roman" panose="02020603050405020304" pitchFamily="18" charset="0"/>
                        <a:ea typeface="Calibri" panose="020F0502020204030204" charset="0"/>
                        <a:cs typeface="Arial" panose="020B0604020202020204" pitchFamily="34" charset="0"/>
                      </a:endParaRPr>
                    </a:p>
                  </a:txBody>
                  <a:tcPr marL="68580" marR="68580" marT="0" marB="0"/>
                </a:tc>
                <a:tc>
                  <a:txBody>
                    <a:bodyPr/>
                    <a:p>
                      <a:pPr algn="ctr">
                        <a:lnSpc>
                          <a:spcPct val="107000"/>
                        </a:lnSpc>
                        <a:spcAft>
                          <a:spcPts val="0"/>
                        </a:spcAft>
                      </a:pPr>
                      <a:r>
                        <a:rPr lang="en-US" sz="2400" b="1" dirty="0" err="1">
                          <a:solidFill>
                            <a:schemeClr val="tx1"/>
                          </a:solidFill>
                          <a:effectLst/>
                          <a:uFillTx/>
                          <a:latin typeface="Times New Roman" panose="02020603050405020304" pitchFamily="18" charset="0"/>
                          <a:cs typeface="Arial" panose="020B0604020202020204" pitchFamily="34" charset="0"/>
                        </a:rPr>
                        <a:t>Masa</a:t>
                      </a:r>
                      <a:r>
                        <a:rPr lang="en-US" sz="2400" b="1" dirty="0">
                          <a:solidFill>
                            <a:schemeClr val="tx1"/>
                          </a:solidFill>
                          <a:effectLst/>
                          <a:uFillTx/>
                          <a:latin typeface="Times New Roman" panose="02020603050405020304" pitchFamily="18" charset="0"/>
                          <a:cs typeface="Arial" panose="020B0604020202020204" pitchFamily="34" charset="0"/>
                        </a:rPr>
                        <a:t> de 100 </a:t>
                      </a:r>
                      <a:r>
                        <a:rPr lang="en-US" sz="2400" b="1" dirty="0" err="1">
                          <a:solidFill>
                            <a:schemeClr val="tx1"/>
                          </a:solidFill>
                          <a:effectLst/>
                          <a:uFillTx/>
                          <a:latin typeface="Times New Roman" panose="02020603050405020304" pitchFamily="18" charset="0"/>
                          <a:cs typeface="Arial" panose="020B0604020202020204" pitchFamily="34" charset="0"/>
                        </a:rPr>
                        <a:t>granos</a:t>
                      </a:r>
                      <a:r>
                        <a:rPr lang="en-US" sz="2400" b="1" dirty="0">
                          <a:solidFill>
                            <a:schemeClr val="tx1"/>
                          </a:solidFill>
                          <a:effectLst/>
                          <a:uFillTx/>
                          <a:latin typeface="Times New Roman" panose="02020603050405020304" pitchFamily="18" charset="0"/>
                          <a:cs typeface="Arial" panose="020B0604020202020204" pitchFamily="34" charset="0"/>
                        </a:rPr>
                        <a:t> (g)</a:t>
                      </a:r>
                      <a:endParaRPr lang="en-US" sz="2400" b="1" dirty="0">
                        <a:solidFill>
                          <a:schemeClr val="tx1"/>
                        </a:solidFill>
                        <a:effectLst/>
                        <a:uFillTx/>
                        <a:latin typeface="Times New Roman" panose="02020603050405020304" pitchFamily="18" charset="0"/>
                        <a:ea typeface="Calibri" panose="020F0502020204030204" charset="0"/>
                        <a:cs typeface="Arial" panose="020B0604020202020204" pitchFamily="34" charset="0"/>
                      </a:endParaRPr>
                    </a:p>
                  </a:txBody>
                  <a:tcPr marL="68580" marR="68580" marT="0" marB="0"/>
                </a:tc>
              </a:tr>
              <a:tr h="477520">
                <a:tc>
                  <a:txBody>
                    <a:bodyPr/>
                    <a:p>
                      <a:pPr fontAlgn="auto">
                        <a:lnSpc>
                          <a:spcPct val="100000"/>
                        </a:lnSpc>
                        <a:spcAft>
                          <a:spcPts val="0"/>
                        </a:spcAft>
                      </a:pPr>
                      <a:r>
                        <a:rPr lang="es-ES" sz="2400" dirty="0">
                          <a:solidFill>
                            <a:schemeClr val="tx1"/>
                          </a:solidFill>
                          <a:effectLst/>
                          <a:latin typeface="Times New Roman" panose="02020603050405020304" pitchFamily="18" charset="0"/>
                          <a:ea typeface="Calibri" panose="020F0502020204030204" charset="0"/>
                          <a:cs typeface="Arial" panose="020B0604020202020204" pitchFamily="34" charset="0"/>
                        </a:rPr>
                        <a:t>Control</a:t>
                      </a:r>
                      <a:endParaRPr lang="es-ES" sz="2400" dirty="0">
                        <a:solidFill>
                          <a:schemeClr val="tx1"/>
                        </a:solidFill>
                        <a:effectLst/>
                        <a:latin typeface="Times New Roman" panose="02020603050405020304" pitchFamily="18" charset="0"/>
                        <a:ea typeface="Calibri" panose="020F0502020204030204"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8,1 ± 1,4</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6,1 ± 0,3</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47,8 ± 7,8</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9,1 ± 1,5</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19,1 ± 0.6</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r>
              <a:tr h="447040">
                <a:tc>
                  <a:txBody>
                    <a:bodyPr/>
                    <a:p>
                      <a:pPr fontAlgn="auto">
                        <a:lnSpc>
                          <a:spcPct val="100000"/>
                        </a:lnSpc>
                        <a:spcAft>
                          <a:spcPts val="0"/>
                        </a:spcAft>
                        <a:buNone/>
                      </a:pPr>
                      <a:r>
                        <a:rPr lang="es-ES" sz="2400" dirty="0">
                          <a:solidFill>
                            <a:schemeClr val="tx1"/>
                          </a:solidFill>
                          <a:effectLst/>
                          <a:latin typeface="Times New Roman" panose="02020603050405020304" pitchFamily="18" charset="0"/>
                          <a:ea typeface="Calibri" panose="020F0502020204030204" charset="0"/>
                          <a:cs typeface="Arial" panose="020B0604020202020204" pitchFamily="34" charset="0"/>
                        </a:rPr>
                        <a:t>Quitomax</a:t>
                      </a:r>
                      <a:r>
                        <a:rPr lang="es-ES" sz="2400" dirty="0">
                          <a:solidFill>
                            <a:schemeClr val="tx1"/>
                          </a:solidFill>
                          <a:effectLst/>
                          <a:latin typeface="Arial" panose="020B0604020202020204" pitchFamily="34" charset="0"/>
                          <a:ea typeface="Calibri" panose="020F0502020204030204" charset="0"/>
                          <a:cs typeface="Arial" panose="020B0604020202020204" pitchFamily="34" charset="0"/>
                        </a:rPr>
                        <a:t>®</a:t>
                      </a:r>
                      <a:endParaRPr lang="es-ES" sz="2400" dirty="0">
                        <a:solidFill>
                          <a:schemeClr val="tx1"/>
                        </a:solidFill>
                        <a:effectLst/>
                        <a:latin typeface="Arial" panose="020B0604020202020204" pitchFamily="34" charset="0"/>
                        <a:ea typeface="Calibri" panose="020F0502020204030204" charset="0"/>
                        <a:cs typeface="Arial" panose="020B0604020202020204" pitchFamily="34" charset="0"/>
                      </a:endParaRPr>
                    </a:p>
                  </a:txBody>
                  <a:tcPr marL="68580" marR="68580" marT="0" marB="0"/>
                </a:tc>
                <a:tc>
                  <a:txBody>
                    <a:bodyPr/>
                    <a:p>
                      <a:pPr algn="ctr" fontAlgn="auto">
                        <a:lnSpc>
                          <a:spcPct val="100000"/>
                        </a:lnSpc>
                        <a:spcAft>
                          <a:spcPts val="0"/>
                        </a:spcAft>
                        <a:buNone/>
                      </a:pPr>
                      <a:r>
                        <a:rPr lang="es-ES" sz="2400" b="1">
                          <a:solidFill>
                            <a:schemeClr val="tx1"/>
                          </a:solidFill>
                          <a:effectLst/>
                          <a:uFillTx/>
                          <a:latin typeface="Times New Roman" panose="02020603050405020304" pitchFamily="18" charset="0"/>
                          <a:cs typeface="Arial" panose="020B0604020202020204" pitchFamily="34" charset="0"/>
                        </a:rPr>
                        <a:t>9,4 </a:t>
                      </a:r>
                      <a:r>
                        <a:rPr lang="es-ES" sz="2400" b="1" dirty="0">
                          <a:solidFill>
                            <a:schemeClr val="tx1"/>
                          </a:solidFill>
                          <a:effectLst/>
                          <a:uFillTx/>
                          <a:latin typeface="Times New Roman" panose="02020603050405020304" pitchFamily="18" charset="0"/>
                          <a:cs typeface="Arial" panose="020B0604020202020204" pitchFamily="34" charset="0"/>
                          <a:sym typeface="+mn-ea"/>
                        </a:rPr>
                        <a:t>± 2,1</a:t>
                      </a:r>
                      <a:endParaRPr lang="es-ES" sz="2400" b="1" dirty="0">
                        <a:solidFill>
                          <a:schemeClr val="tx1"/>
                        </a:solidFill>
                        <a:effectLst/>
                        <a:uFillTx/>
                        <a:latin typeface="Times New Roman" panose="02020603050405020304" pitchFamily="18" charset="0"/>
                        <a:cs typeface="Arial" panose="020B0604020202020204" pitchFamily="34" charset="0"/>
                        <a:sym typeface="+mn-ea"/>
                      </a:endParaRPr>
                    </a:p>
                  </a:txBody>
                  <a:tcPr marL="68580" marR="68580" marT="0" marB="0"/>
                </a:tc>
                <a:tc>
                  <a:txBody>
                    <a:bodyPr/>
                    <a:p>
                      <a:pPr algn="ctr" fontAlgn="auto">
                        <a:lnSpc>
                          <a:spcPct val="100000"/>
                        </a:lnSpc>
                        <a:spcAft>
                          <a:spcPts val="0"/>
                        </a:spcAft>
                        <a:buNone/>
                      </a:pPr>
                      <a:r>
                        <a:rPr lang="es-ES" sz="2400" b="1">
                          <a:solidFill>
                            <a:schemeClr val="tx1"/>
                          </a:solidFill>
                          <a:effectLst/>
                          <a:uFillTx/>
                          <a:latin typeface="Times New Roman" panose="02020603050405020304" pitchFamily="18" charset="0"/>
                          <a:cs typeface="Arial" panose="020B0604020202020204" pitchFamily="34" charset="0"/>
                        </a:rPr>
                        <a:t>5,5 ± 0,3</a:t>
                      </a:r>
                      <a:endParaRPr lang="es-ES" sz="2400" b="1">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buNone/>
                      </a:pPr>
                      <a:r>
                        <a:rPr lang="es-ES" sz="2400" b="1" dirty="0">
                          <a:solidFill>
                            <a:schemeClr val="tx1"/>
                          </a:solidFill>
                          <a:effectLst/>
                          <a:uFillTx/>
                          <a:latin typeface="Times New Roman" panose="02020603050405020304" pitchFamily="18" charset="0"/>
                          <a:cs typeface="Arial" panose="020B0604020202020204" pitchFamily="34" charset="0"/>
                        </a:rPr>
                        <a:t>52,4 ± 11,9</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buNone/>
                      </a:pPr>
                      <a:r>
                        <a:rPr lang="es-ES" sz="2400" b="1" dirty="0">
                          <a:solidFill>
                            <a:schemeClr val="tx1"/>
                          </a:solidFill>
                          <a:effectLst/>
                          <a:uFillTx/>
                          <a:latin typeface="Times New Roman" panose="02020603050405020304" pitchFamily="18" charset="0"/>
                          <a:cs typeface="Arial" panose="020B0604020202020204" pitchFamily="34" charset="0"/>
                        </a:rPr>
                        <a:t>9,9 ± 2,2 (</a:t>
                      </a:r>
                      <a:r>
                        <a:rPr lang="es-ES" sz="2000" b="1" dirty="0">
                          <a:solidFill>
                            <a:schemeClr val="tx1"/>
                          </a:solidFill>
                          <a:effectLst/>
                          <a:uFillTx/>
                          <a:latin typeface="Times New Roman" panose="02020603050405020304" pitchFamily="18" charset="0"/>
                          <a:cs typeface="Arial" panose="020B0604020202020204" pitchFamily="34" charset="0"/>
                        </a:rPr>
                        <a:t>+8,8 %</a:t>
                      </a:r>
                      <a:r>
                        <a:rPr lang="es-ES" sz="2400" b="1" dirty="0">
                          <a:solidFill>
                            <a:schemeClr val="tx1"/>
                          </a:solidFill>
                          <a:effectLst/>
                          <a:uFillTx/>
                          <a:latin typeface="Times New Roman" panose="02020603050405020304" pitchFamily="18" charset="0"/>
                          <a:cs typeface="Arial" panose="020B0604020202020204" pitchFamily="34" charset="0"/>
                        </a:rPr>
                        <a:t>)</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buNone/>
                      </a:pPr>
                      <a:r>
                        <a:rPr lang="es-ES" sz="2400" b="1" dirty="0">
                          <a:solidFill>
                            <a:schemeClr val="tx1"/>
                          </a:solidFill>
                          <a:effectLst/>
                          <a:uFillTx/>
                          <a:latin typeface="Times New Roman" panose="02020603050405020304" pitchFamily="18" charset="0"/>
                          <a:cs typeface="Arial" panose="020B0604020202020204" pitchFamily="34" charset="0"/>
                        </a:rPr>
                        <a:t>18,9 ± 0,6</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r>
              <a:tr h="446405">
                <a:tc>
                  <a:txBody>
                    <a:bodyPr/>
                    <a:p>
                      <a:pPr fontAlgn="auto">
                        <a:lnSpc>
                          <a:spcPct val="100000"/>
                        </a:lnSpc>
                        <a:spcAft>
                          <a:spcPts val="0"/>
                        </a:spcAft>
                      </a:pPr>
                      <a:r>
                        <a:rPr lang="es-ES" sz="2400" dirty="0">
                          <a:solidFill>
                            <a:schemeClr val="tx1"/>
                          </a:solidFill>
                          <a:effectLst/>
                          <a:uFillTx/>
                          <a:latin typeface="Times New Roman" panose="02020603050405020304" pitchFamily="18" charset="0"/>
                          <a:ea typeface="Calibri" panose="020F0502020204030204" charset="0"/>
                          <a:cs typeface="Arial" panose="020B0604020202020204" pitchFamily="34" charset="0"/>
                        </a:rPr>
                        <a:t>Pectimorf</a:t>
                      </a:r>
                      <a:r>
                        <a:rPr lang="es-ES" sz="2400" dirty="0">
                          <a:solidFill>
                            <a:schemeClr val="tx1"/>
                          </a:solidFill>
                          <a:effectLst/>
                          <a:uFillTx/>
                          <a:latin typeface="Times New Roman" panose="02020603050405020304" pitchFamily="18" charset="0"/>
                          <a:ea typeface="Calibri" panose="020F0502020204030204" charset="0"/>
                          <a:cs typeface="Arial" panose="020B0604020202020204" pitchFamily="34" charset="0"/>
                          <a:sym typeface="+mn-ea"/>
                        </a:rPr>
                        <a:t>®</a:t>
                      </a:r>
                      <a:endParaRPr lang="es-ES" sz="2400" dirty="0">
                        <a:solidFill>
                          <a:schemeClr val="tx1"/>
                        </a:solidFill>
                        <a:effectLst/>
                        <a:uFillTx/>
                        <a:latin typeface="Times New Roman" panose="02020603050405020304" pitchFamily="18" charset="0"/>
                        <a:ea typeface="Calibri" panose="020F0502020204030204" charset="0"/>
                        <a:cs typeface="Arial" panose="020B0604020202020204" pitchFamily="34" charset="0"/>
                        <a:sym typeface="+mn-ea"/>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sym typeface="+mn-ea"/>
                        </a:rPr>
                        <a:t>9,0 ± 2,2</a:t>
                      </a:r>
                      <a:endParaRPr lang="es-ES" sz="2400" b="1" dirty="0">
                        <a:solidFill>
                          <a:schemeClr val="tx1"/>
                        </a:solidFill>
                        <a:effectLst/>
                        <a:uFillTx/>
                        <a:latin typeface="Times New Roman" panose="02020603050405020304" pitchFamily="18" charset="0"/>
                        <a:cs typeface="Arial" panose="020B0604020202020204" pitchFamily="34" charset="0"/>
                        <a:sym typeface="+mn-ea"/>
                      </a:endParaRPr>
                    </a:p>
                  </a:txBody>
                  <a:tcPr marL="68580" marR="68580" marT="0" marB="0"/>
                </a:tc>
                <a:tc>
                  <a:txBody>
                    <a:bodyPr/>
                    <a:p>
                      <a:pPr algn="ctr" fontAlgn="auto">
                        <a:lnSpc>
                          <a:spcPct val="100000"/>
                        </a:lnSpc>
                        <a:spcAft>
                          <a:spcPts val="0"/>
                        </a:spcAft>
                      </a:pPr>
                      <a:r>
                        <a:rPr lang="es-ES" sz="2400" b="1">
                          <a:solidFill>
                            <a:schemeClr val="tx1"/>
                          </a:solidFill>
                          <a:effectLst/>
                          <a:uFillTx/>
                          <a:latin typeface="Times New Roman" panose="02020603050405020304" pitchFamily="18" charset="0"/>
                          <a:cs typeface="Arial" panose="020B0604020202020204" pitchFamily="34" charset="0"/>
                        </a:rPr>
                        <a:t>6,2 ± 0,2</a:t>
                      </a:r>
                      <a:endParaRPr lang="es-ES" sz="2400" b="1">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54,0 ± 13,2</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9,4 ± 2,3 (</a:t>
                      </a:r>
                      <a:r>
                        <a:rPr lang="es-ES" sz="2000" b="1" dirty="0">
                          <a:solidFill>
                            <a:schemeClr val="tx1"/>
                          </a:solidFill>
                          <a:effectLst/>
                          <a:uFillTx/>
                          <a:latin typeface="Times New Roman" panose="02020603050405020304" pitchFamily="18" charset="0"/>
                          <a:cs typeface="Arial" panose="020B0604020202020204" pitchFamily="34" charset="0"/>
                        </a:rPr>
                        <a:t>+3,3 %</a:t>
                      </a:r>
                      <a:r>
                        <a:rPr lang="es-ES" sz="2400" b="1" dirty="0">
                          <a:solidFill>
                            <a:schemeClr val="tx1"/>
                          </a:solidFill>
                          <a:effectLst/>
                          <a:uFillTx/>
                          <a:latin typeface="Times New Roman" panose="02020603050405020304" pitchFamily="18" charset="0"/>
                          <a:cs typeface="Arial" panose="020B0604020202020204" pitchFamily="34" charset="0"/>
                        </a:rPr>
                        <a:t>)</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17,4 ± 0,2*</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r>
              <a:tr h="456565">
                <a:tc>
                  <a:txBody>
                    <a:bodyPr/>
                    <a:p>
                      <a:pPr fontAlgn="auto">
                        <a:lnSpc>
                          <a:spcPct val="100000"/>
                        </a:lnSpc>
                        <a:spcAft>
                          <a:spcPts val="0"/>
                        </a:spcAft>
                      </a:pPr>
                      <a:r>
                        <a:rPr lang="es-ES" sz="2400" dirty="0">
                          <a:solidFill>
                            <a:schemeClr val="tx1"/>
                          </a:solidFill>
                          <a:effectLst/>
                          <a:uFillTx/>
                          <a:latin typeface="Times New Roman" panose="02020603050405020304" pitchFamily="18" charset="0"/>
                          <a:ea typeface="Calibri" panose="020F0502020204030204" charset="0"/>
                          <a:cs typeface="Arial" panose="020B0604020202020204" pitchFamily="34" charset="0"/>
                        </a:rPr>
                        <a:t>EAS</a:t>
                      </a:r>
                      <a:endParaRPr lang="es-ES" sz="2400" dirty="0">
                        <a:solidFill>
                          <a:schemeClr val="tx1"/>
                        </a:solidFill>
                        <a:effectLst/>
                        <a:uFillTx/>
                        <a:latin typeface="Times New Roman" panose="02020603050405020304" pitchFamily="18" charset="0"/>
                        <a:ea typeface="Calibri" panose="020F0502020204030204"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a:solidFill>
                            <a:schemeClr val="tx1"/>
                          </a:solidFill>
                          <a:effectLst/>
                          <a:uFillTx/>
                          <a:latin typeface="Times New Roman" panose="02020603050405020304" pitchFamily="18" charset="0"/>
                          <a:cs typeface="Arial" panose="020B0604020202020204" pitchFamily="34" charset="0"/>
                        </a:rPr>
                        <a:t>8,0 ± 1,3</a:t>
                      </a:r>
                      <a:endParaRPr lang="es-ES" sz="2400" b="1">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5,8 ± 0,3</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45,2 ± 7,7</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 8,2 ± 1,4 (</a:t>
                      </a:r>
                      <a:r>
                        <a:rPr lang="es-ES" sz="2000" b="1" dirty="0">
                          <a:solidFill>
                            <a:schemeClr val="tx1"/>
                          </a:solidFill>
                          <a:effectLst/>
                          <a:uFillTx/>
                          <a:latin typeface="Times New Roman" panose="02020603050405020304" pitchFamily="18" charset="0"/>
                          <a:cs typeface="Arial" panose="020B0604020202020204" pitchFamily="34" charset="0"/>
                        </a:rPr>
                        <a:t>-8,9 %</a:t>
                      </a:r>
                      <a:r>
                        <a:rPr lang="es-ES" sz="2400" b="1" dirty="0">
                          <a:solidFill>
                            <a:schemeClr val="tx1"/>
                          </a:solidFill>
                          <a:effectLst/>
                          <a:uFillTx/>
                          <a:latin typeface="Times New Roman" panose="02020603050405020304" pitchFamily="18" charset="0"/>
                          <a:cs typeface="Arial" panose="020B0604020202020204" pitchFamily="34" charset="0"/>
                        </a:rPr>
                        <a:t>)</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18,1 ± 0,5</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r>
              <a:tr h="534670">
                <a:tc>
                  <a:txBody>
                    <a:bodyPr/>
                    <a:p>
                      <a:pPr fontAlgn="auto">
                        <a:lnSpc>
                          <a:spcPct val="100000"/>
                        </a:lnSpc>
                        <a:spcAft>
                          <a:spcPts val="0"/>
                        </a:spcAft>
                      </a:pPr>
                      <a:r>
                        <a:rPr lang="es-ES" sz="2400" dirty="0">
                          <a:solidFill>
                            <a:schemeClr val="tx1"/>
                          </a:solidFill>
                          <a:effectLst/>
                          <a:uFillTx/>
                          <a:latin typeface="Times New Roman" panose="02020603050405020304" pitchFamily="18" charset="0"/>
                          <a:ea typeface="Calibri" panose="020F0502020204030204" charset="0"/>
                          <a:cs typeface="Arial" panose="020B0604020202020204" pitchFamily="34" charset="0"/>
                        </a:rPr>
                        <a:t>EASp</a:t>
                      </a:r>
                      <a:endParaRPr lang="es-ES" sz="2400" dirty="0">
                        <a:solidFill>
                          <a:schemeClr val="tx1"/>
                        </a:solidFill>
                        <a:effectLst/>
                        <a:uFillTx/>
                        <a:latin typeface="Times New Roman" panose="02020603050405020304" pitchFamily="18" charset="0"/>
                        <a:ea typeface="Calibri" panose="020F0502020204030204"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a:solidFill>
                            <a:schemeClr val="tx1"/>
                          </a:solidFill>
                          <a:effectLst/>
                          <a:uFillTx/>
                          <a:latin typeface="Times New Roman" panose="02020603050405020304" pitchFamily="18" charset="0"/>
                          <a:cs typeface="Arial" panose="020B0604020202020204" pitchFamily="34" charset="0"/>
                        </a:rPr>
                        <a:t>6,1 ± 0,8</a:t>
                      </a:r>
                      <a:endParaRPr lang="es-ES" sz="2400" b="1">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a:solidFill>
                            <a:schemeClr val="tx1"/>
                          </a:solidFill>
                          <a:effectLst/>
                          <a:uFillTx/>
                          <a:latin typeface="Times New Roman" panose="02020603050405020304" pitchFamily="18" charset="0"/>
                          <a:cs typeface="Arial" panose="020B0604020202020204" pitchFamily="34" charset="0"/>
                        </a:rPr>
                        <a:t>5,6 ± 0,3</a:t>
                      </a:r>
                      <a:endParaRPr lang="es-ES" sz="2400" b="1">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34,4 ± 5,0*</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6,3 ± 0,9* (</a:t>
                      </a:r>
                      <a:r>
                        <a:rPr lang="es-ES" sz="2000" b="1" dirty="0">
                          <a:solidFill>
                            <a:schemeClr val="tx1"/>
                          </a:solidFill>
                          <a:effectLst/>
                          <a:uFillTx/>
                          <a:latin typeface="Times New Roman" panose="02020603050405020304" pitchFamily="18" charset="0"/>
                          <a:cs typeface="Arial" panose="020B0604020202020204" pitchFamily="34" charset="0"/>
                        </a:rPr>
                        <a:t>-30,8 %</a:t>
                      </a:r>
                      <a:r>
                        <a:rPr lang="es-ES" sz="2400" b="1" dirty="0">
                          <a:solidFill>
                            <a:schemeClr val="tx1"/>
                          </a:solidFill>
                          <a:effectLst/>
                          <a:uFillTx/>
                          <a:latin typeface="Times New Roman" panose="02020603050405020304" pitchFamily="18" charset="0"/>
                          <a:cs typeface="Arial" panose="020B0604020202020204" pitchFamily="34" charset="0"/>
                        </a:rPr>
                        <a:t>)</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18,0 ± 0,7</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r>
              <a:tr h="1125855">
                <a:tc>
                  <a:txBody>
                    <a:bodyPr/>
                    <a:p>
                      <a:pPr fontAlgn="auto">
                        <a:lnSpc>
                          <a:spcPct val="100000"/>
                        </a:lnSpc>
                        <a:spcAft>
                          <a:spcPts val="0"/>
                        </a:spcAft>
                      </a:pPr>
                      <a:r>
                        <a:rPr lang="es-ES" sz="2400" dirty="0">
                          <a:solidFill>
                            <a:schemeClr val="tx1"/>
                          </a:solidFill>
                          <a:effectLst/>
                          <a:uFillTx/>
                          <a:latin typeface="Times New Roman" panose="02020603050405020304" pitchFamily="18" charset="0"/>
                          <a:ea typeface="Calibri" panose="020F0502020204030204" charset="0"/>
                          <a:cs typeface="Arial" panose="020B0604020202020204" pitchFamily="34" charset="0"/>
                        </a:rPr>
                        <a:t>EASp Plus</a:t>
                      </a:r>
                      <a:endParaRPr lang="es-ES" sz="2400" dirty="0">
                        <a:solidFill>
                          <a:schemeClr val="tx1"/>
                        </a:solidFill>
                        <a:effectLst/>
                        <a:uFillTx/>
                        <a:latin typeface="Times New Roman" panose="02020603050405020304" pitchFamily="18" charset="0"/>
                        <a:ea typeface="Calibri" panose="020F0502020204030204"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8,5 ± 1,5</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6,0 ± 0,2</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49,5 ± 9,0</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8,9 ± 1,6 (</a:t>
                      </a:r>
                      <a:r>
                        <a:rPr lang="es-ES" sz="2000" b="1" dirty="0">
                          <a:solidFill>
                            <a:schemeClr val="tx1"/>
                          </a:solidFill>
                          <a:effectLst/>
                          <a:uFillTx/>
                          <a:latin typeface="Times New Roman" panose="02020603050405020304" pitchFamily="18" charset="0"/>
                          <a:cs typeface="Arial" panose="020B0604020202020204" pitchFamily="34" charset="0"/>
                        </a:rPr>
                        <a:t>-2,2 %</a:t>
                      </a:r>
                      <a:r>
                        <a:rPr lang="es-ES" sz="2400" b="1" dirty="0">
                          <a:solidFill>
                            <a:schemeClr val="tx1"/>
                          </a:solidFill>
                          <a:effectLst/>
                          <a:uFillTx/>
                          <a:latin typeface="Times New Roman" panose="02020603050405020304" pitchFamily="18" charset="0"/>
                          <a:cs typeface="Arial" panose="020B0604020202020204" pitchFamily="34" charset="0"/>
                        </a:rPr>
                        <a:t>)</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c>
                  <a:txBody>
                    <a:bodyPr/>
                    <a:p>
                      <a:pPr algn="ctr" fontAlgn="auto">
                        <a:lnSpc>
                          <a:spcPct val="100000"/>
                        </a:lnSpc>
                        <a:spcAft>
                          <a:spcPts val="0"/>
                        </a:spcAft>
                      </a:pPr>
                      <a:r>
                        <a:rPr lang="es-ES" sz="2400" b="1" dirty="0">
                          <a:solidFill>
                            <a:schemeClr val="tx1"/>
                          </a:solidFill>
                          <a:effectLst/>
                          <a:uFillTx/>
                          <a:latin typeface="Times New Roman" panose="02020603050405020304" pitchFamily="18" charset="0"/>
                          <a:cs typeface="Arial" panose="020B0604020202020204" pitchFamily="34" charset="0"/>
                        </a:rPr>
                        <a:t>17,9 ± 0,3*</a:t>
                      </a:r>
                      <a:endParaRPr lang="es-ES" sz="2400" b="1" dirty="0">
                        <a:solidFill>
                          <a:schemeClr val="tx1"/>
                        </a:solidFill>
                        <a:effectLst/>
                        <a:uFillTx/>
                        <a:latin typeface="Times New Roman" panose="02020603050405020304" pitchFamily="18" charset="0"/>
                        <a:cs typeface="Arial" panose="020B0604020202020204" pitchFamily="34" charset="0"/>
                      </a:endParaRPr>
                    </a:p>
                  </a:txBody>
                  <a:tcPr marL="68580" marR="68580" marT="0" marB="0"/>
                </a:tc>
              </a:tr>
            </a:tbl>
          </a:graphicData>
        </a:graphic>
      </p:graphicFrame>
      <p:sp>
        <p:nvSpPr>
          <p:cNvPr id="2" name="Text Box 1"/>
          <p:cNvSpPr txBox="1"/>
          <p:nvPr/>
        </p:nvSpPr>
        <p:spPr>
          <a:xfrm>
            <a:off x="4156075" y="1933575"/>
            <a:ext cx="4733290" cy="2030095"/>
          </a:xfrm>
          <a:prstGeom prst="rect">
            <a:avLst/>
          </a:prstGeom>
          <a:noFill/>
        </p:spPr>
        <p:txBody>
          <a:bodyPr wrap="square" rtlCol="0" anchor="t">
            <a:spAutoFit/>
          </a:bodyPr>
          <a:p>
            <a:pPr algn="just"/>
            <a:r>
              <a:rPr lang="es-ES" altLang="en-US" b="1">
                <a:uFillTx/>
                <a:latin typeface="Times New Roman" panose="02020603050405020304" pitchFamily="18" charset="0"/>
                <a:sym typeface="+mn-ea"/>
              </a:rPr>
              <a:t>La suspensión del riego, </a:t>
            </a:r>
            <a:r>
              <a:rPr lang="es-ES" altLang="en-US" b="1">
                <a:uFillTx/>
                <a:latin typeface="Times New Roman" panose="02020603050405020304" pitchFamily="18" charset="0"/>
                <a:sym typeface="+mn-ea"/>
              </a:rPr>
              <a:t>durante 15 días, </a:t>
            </a:r>
            <a:r>
              <a:rPr lang="es-ES" altLang="en-US" b="1">
                <a:uFillTx/>
                <a:latin typeface="Times New Roman" panose="02020603050405020304" pitchFamily="18" charset="0"/>
                <a:sym typeface="+mn-ea"/>
              </a:rPr>
              <a:t>a las plantas que fueron asperjadas con los bioestimulantes,  disminuyó significativamente la humedad del suelo (40 % como promedio). De esto se infiere que las plantas estuvieron  sometidas a un déficit hídrico, que como se mostró, anteriormente, afecta el rendimiento.</a:t>
            </a:r>
            <a:endParaRPr lang="en-US"/>
          </a:p>
        </p:txBody>
      </p:sp>
      <p:sp>
        <p:nvSpPr>
          <p:cNvPr id="3" name="Text Box 2"/>
          <p:cNvSpPr txBox="1"/>
          <p:nvPr/>
        </p:nvSpPr>
        <p:spPr>
          <a:xfrm>
            <a:off x="458470" y="2540"/>
            <a:ext cx="4638040" cy="829945"/>
          </a:xfrm>
          <a:prstGeom prst="rect">
            <a:avLst/>
          </a:prstGeom>
          <a:noFill/>
        </p:spPr>
        <p:txBody>
          <a:bodyPr wrap="square" rtlCol="0" anchor="t">
            <a:spAutoFit/>
          </a:bodyPr>
          <a:p>
            <a:r>
              <a:rPr lang="es-ES" altLang="en-US" sz="1600" b="1">
                <a:uFillTx/>
                <a:latin typeface="Times New Roman" panose="02020603050405020304" pitchFamily="18" charset="0"/>
                <a:sym typeface="+mn-ea"/>
              </a:rPr>
              <a:t>Efecto de la suspensión del riego durante</a:t>
            </a:r>
            <a:endParaRPr lang="es-ES" altLang="en-US" sz="1600" b="1">
              <a:uFillTx/>
              <a:latin typeface="Times New Roman" panose="02020603050405020304" pitchFamily="18" charset="0"/>
              <a:sym typeface="+mn-ea"/>
            </a:endParaRPr>
          </a:p>
          <a:p>
            <a:r>
              <a:rPr lang="es-ES" altLang="en-US" sz="1600" b="1">
                <a:uFillTx/>
                <a:latin typeface="Times New Roman" panose="02020603050405020304" pitchFamily="18" charset="0"/>
                <a:sym typeface="+mn-ea"/>
              </a:rPr>
              <a:t> 15 días en la humedad del suelo</a:t>
            </a:r>
            <a:endParaRPr lang="es-ES" altLang="en-US" sz="1600" b="1">
              <a:uFillTx/>
              <a:latin typeface="Times New Roman" panose="02020603050405020304" pitchFamily="18" charset="0"/>
              <a:sym typeface="+mn-ea"/>
            </a:endParaRPr>
          </a:p>
          <a:p>
            <a:r>
              <a:rPr lang="es-ES" altLang="en-US" sz="1600" b="1">
                <a:uFillTx/>
                <a:latin typeface="Times New Roman" panose="02020603050405020304" pitchFamily="18" charset="0"/>
                <a:sym typeface="+mn-ea"/>
              </a:rPr>
              <a:t> </a:t>
            </a:r>
            <a:r>
              <a:rPr lang="es-ES" altLang="en-US" sz="1200" b="1">
                <a:uFillTx/>
                <a:latin typeface="Times New Roman" panose="02020603050405020304" pitchFamily="18" charset="0"/>
                <a:sym typeface="+mn-ea"/>
              </a:rPr>
              <a:t>(Medias ± Intervalos de confianza a </a:t>
            </a:r>
            <a:r>
              <a:rPr lang="es-ES" altLang="en-US" sz="1200" b="1">
                <a:uFillTx/>
                <a:latin typeface="Times New Roman" panose="02020603050405020304" pitchFamily="18" charset="0"/>
                <a:cs typeface="Arial" panose="020B0604020202020204" pitchFamily="34" charset="0"/>
                <a:sym typeface="+mn-ea"/>
              </a:rPr>
              <a:t>α=0,05)</a:t>
            </a:r>
            <a:endParaRPr lang="en-US"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graphicFrame>
        <p:nvGraphicFramePr>
          <p:cNvPr id="7" name="6 Tabla"/>
          <p:cNvGraphicFramePr>
            <a:graphicFrameLocks noGrp="1"/>
          </p:cNvGraphicFramePr>
          <p:nvPr>
            <p:ph idx="1"/>
          </p:nvPr>
        </p:nvGraphicFramePr>
        <p:xfrm>
          <a:off x="574675" y="1047115"/>
          <a:ext cx="7965440" cy="4612005"/>
        </p:xfrm>
        <a:graphic>
          <a:graphicData uri="http://schemas.openxmlformats.org/drawingml/2006/table">
            <a:tbl>
              <a:tblPr firstRow="1" firstCol="1" bandRow="1">
                <a:tableStyleId>{5C22544A-7EE6-4342-B048-85BDC9FD1C3A}</a:tableStyleId>
              </a:tblPr>
              <a:tblGrid>
                <a:gridCol w="1494155"/>
                <a:gridCol w="979805"/>
                <a:gridCol w="1116330"/>
                <a:gridCol w="1255395"/>
                <a:gridCol w="1753870"/>
                <a:gridCol w="1365885"/>
              </a:tblGrid>
              <a:tr h="1173480">
                <a:tc>
                  <a:txBody>
                    <a:bodyPr/>
                    <a:lstStyle/>
                    <a:p>
                      <a:pPr algn="ctr">
                        <a:lnSpc>
                          <a:spcPct val="107000"/>
                        </a:lnSpc>
                        <a:spcAft>
                          <a:spcPts val="0"/>
                        </a:spcAft>
                      </a:pPr>
                      <a:r>
                        <a:rPr lang="es-ES" sz="1800" b="1" dirty="0" err="1">
                          <a:solidFill>
                            <a:schemeClr val="tx1"/>
                          </a:solidFill>
                          <a:effectLst/>
                          <a:uFillTx/>
                          <a:latin typeface="Times New Roman" panose="02020603050405020304" pitchFamily="18" charset="0"/>
                          <a:cs typeface="Times New Roman" panose="02020603050405020304" pitchFamily="18" charset="0"/>
                        </a:rPr>
                        <a:t>Tratam</a:t>
                      </a:r>
                      <a:r>
                        <a:rPr lang="en-US" sz="1800" b="1" dirty="0" err="1">
                          <a:solidFill>
                            <a:schemeClr val="tx1"/>
                          </a:solidFill>
                          <a:effectLst/>
                          <a:uFillTx/>
                          <a:latin typeface="Times New Roman" panose="02020603050405020304" pitchFamily="18" charset="0"/>
                          <a:cs typeface="Times New Roman" panose="02020603050405020304" pitchFamily="18" charset="0"/>
                        </a:rPr>
                        <a:t>ientos</a:t>
                      </a:r>
                      <a:endParaRPr lang="es-ES" altLang="en-US" sz="1800" b="1" dirty="0" err="1">
                        <a:solidFill>
                          <a:schemeClr val="tx1"/>
                        </a:solidFill>
                        <a:effectLst/>
                        <a:uFillTx/>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800" b="1" dirty="0">
                          <a:solidFill>
                            <a:schemeClr val="tx1"/>
                          </a:solidFill>
                          <a:effectLst/>
                          <a:uFillTx/>
                          <a:latin typeface="Times New Roman" panose="02020603050405020304" pitchFamily="18" charset="0"/>
                          <a:cs typeface="Times New Roman" panose="02020603050405020304" pitchFamily="18" charset="0"/>
                        </a:rPr>
                        <a:t>No. </a:t>
                      </a:r>
                      <a:r>
                        <a:rPr lang="en-US" sz="1800" b="1" dirty="0" err="1">
                          <a:solidFill>
                            <a:schemeClr val="tx1"/>
                          </a:solidFill>
                          <a:effectLst/>
                          <a:uFillTx/>
                          <a:latin typeface="Times New Roman" panose="02020603050405020304" pitchFamily="18" charset="0"/>
                          <a:cs typeface="Times New Roman" panose="02020603050405020304" pitchFamily="18" charset="0"/>
                        </a:rPr>
                        <a:t>vainas</a:t>
                      </a:r>
                      <a:endParaRPr lang="es-ES" sz="1800" b="1" dirty="0">
                        <a:solidFill>
                          <a:schemeClr val="tx1"/>
                        </a:solidFill>
                        <a:effectLst/>
                        <a:uFillTx/>
                        <a:latin typeface="Times New Roman" panose="02020603050405020304" pitchFamily="18" charset="0"/>
                        <a:cs typeface="Times New Roman" panose="02020603050405020304" pitchFamily="18" charset="0"/>
                      </a:endParaRPr>
                    </a:p>
                    <a:p>
                      <a:pPr algn="ctr">
                        <a:lnSpc>
                          <a:spcPct val="107000"/>
                        </a:lnSpc>
                        <a:spcAft>
                          <a:spcPts val="0"/>
                        </a:spcAft>
                      </a:pPr>
                      <a:r>
                        <a:rPr lang="en-US" sz="1800" b="1" dirty="0">
                          <a:solidFill>
                            <a:schemeClr val="tx1"/>
                          </a:solidFill>
                          <a:effectLst/>
                          <a:uFillTx/>
                          <a:latin typeface="Times New Roman" panose="02020603050405020304" pitchFamily="18" charset="0"/>
                          <a:cs typeface="Times New Roman" panose="02020603050405020304" pitchFamily="18" charset="0"/>
                        </a:rPr>
                        <a:t>planta</a:t>
                      </a:r>
                      <a:r>
                        <a:rPr lang="en-US" sz="1800" b="1" baseline="30000" dirty="0">
                          <a:solidFill>
                            <a:schemeClr val="tx1"/>
                          </a:solidFill>
                          <a:effectLst/>
                          <a:uFillTx/>
                          <a:latin typeface="Times New Roman" panose="02020603050405020304" pitchFamily="18" charset="0"/>
                          <a:cs typeface="Times New Roman" panose="02020603050405020304" pitchFamily="18" charset="0"/>
                        </a:rPr>
                        <a:t>-1</a:t>
                      </a:r>
                      <a:endParaRPr lang="en-US" sz="1800" b="1" baseline="300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800" b="1" dirty="0">
                          <a:solidFill>
                            <a:schemeClr val="tx1"/>
                          </a:solidFill>
                          <a:effectLst/>
                          <a:uFillTx/>
                          <a:latin typeface="Times New Roman" panose="02020603050405020304" pitchFamily="18" charset="0"/>
                          <a:cs typeface="Times New Roman" panose="02020603050405020304" pitchFamily="18" charset="0"/>
                        </a:rPr>
                        <a:t>No. </a:t>
                      </a:r>
                      <a:r>
                        <a:rPr lang="en-US" sz="1800" b="1" dirty="0" err="1">
                          <a:solidFill>
                            <a:schemeClr val="tx1"/>
                          </a:solidFill>
                          <a:effectLst/>
                          <a:uFillTx/>
                          <a:latin typeface="Times New Roman" panose="02020603050405020304" pitchFamily="18" charset="0"/>
                          <a:cs typeface="Times New Roman" panose="02020603050405020304" pitchFamily="18" charset="0"/>
                        </a:rPr>
                        <a:t>granos</a:t>
                      </a:r>
                      <a:r>
                        <a:rPr lang="en-US" sz="1800" b="1" dirty="0">
                          <a:solidFill>
                            <a:schemeClr val="tx1"/>
                          </a:solidFill>
                          <a:effectLst/>
                          <a:uFillTx/>
                          <a:latin typeface="Times New Roman" panose="02020603050405020304" pitchFamily="18" charset="0"/>
                          <a:cs typeface="Times New Roman" panose="02020603050405020304" pitchFamily="18" charset="0"/>
                        </a:rPr>
                        <a:t> vaina</a:t>
                      </a:r>
                      <a:r>
                        <a:rPr lang="en-US" sz="1800" b="1" baseline="30000" dirty="0">
                          <a:solidFill>
                            <a:schemeClr val="tx1"/>
                          </a:solidFill>
                          <a:effectLst/>
                          <a:uFillTx/>
                          <a:latin typeface="Times New Roman" panose="02020603050405020304" pitchFamily="18" charset="0"/>
                          <a:cs typeface="Times New Roman" panose="02020603050405020304" pitchFamily="18" charset="0"/>
                        </a:rPr>
                        <a:t>-1</a:t>
                      </a:r>
                      <a:endParaRPr lang="en-US" sz="1800" b="1" baseline="300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800" b="1" dirty="0">
                          <a:solidFill>
                            <a:schemeClr val="tx1"/>
                          </a:solidFill>
                          <a:effectLst/>
                          <a:uFillTx/>
                          <a:latin typeface="Times New Roman" panose="02020603050405020304" pitchFamily="18" charset="0"/>
                          <a:cs typeface="Times New Roman" panose="02020603050405020304" pitchFamily="18" charset="0"/>
                        </a:rPr>
                        <a:t>No. </a:t>
                      </a:r>
                      <a:r>
                        <a:rPr lang="en-US" sz="1800" b="1" dirty="0" err="1">
                          <a:solidFill>
                            <a:schemeClr val="tx1"/>
                          </a:solidFill>
                          <a:effectLst/>
                          <a:uFillTx/>
                          <a:latin typeface="Times New Roman" panose="02020603050405020304" pitchFamily="18" charset="0"/>
                          <a:cs typeface="Times New Roman" panose="02020603050405020304" pitchFamily="18" charset="0"/>
                        </a:rPr>
                        <a:t>granos</a:t>
                      </a:r>
                      <a:endParaRPr lang="es-ES" sz="1800" b="1" dirty="0">
                        <a:solidFill>
                          <a:schemeClr val="tx1"/>
                        </a:solidFill>
                        <a:effectLst/>
                        <a:uFillTx/>
                        <a:latin typeface="Times New Roman" panose="02020603050405020304" pitchFamily="18" charset="0"/>
                        <a:cs typeface="Times New Roman" panose="02020603050405020304" pitchFamily="18" charset="0"/>
                      </a:endParaRPr>
                    </a:p>
                    <a:p>
                      <a:pPr algn="ctr">
                        <a:lnSpc>
                          <a:spcPct val="107000"/>
                        </a:lnSpc>
                        <a:spcAft>
                          <a:spcPts val="0"/>
                        </a:spcAft>
                      </a:pPr>
                      <a:r>
                        <a:rPr lang="en-US" sz="1800" b="1" dirty="0">
                          <a:solidFill>
                            <a:schemeClr val="tx1"/>
                          </a:solidFill>
                          <a:effectLst/>
                          <a:uFillTx/>
                          <a:latin typeface="Times New Roman" panose="02020603050405020304" pitchFamily="18" charset="0"/>
                          <a:cs typeface="Times New Roman" panose="02020603050405020304" pitchFamily="18" charset="0"/>
                        </a:rPr>
                        <a:t>planta</a:t>
                      </a:r>
                      <a:r>
                        <a:rPr lang="en-US" sz="1800" b="1" baseline="30000" dirty="0">
                          <a:solidFill>
                            <a:schemeClr val="tx1"/>
                          </a:solidFill>
                          <a:effectLst/>
                          <a:uFillTx/>
                          <a:latin typeface="Times New Roman" panose="02020603050405020304" pitchFamily="18" charset="0"/>
                          <a:cs typeface="Times New Roman" panose="02020603050405020304" pitchFamily="18" charset="0"/>
                        </a:rPr>
                        <a:t>-1</a:t>
                      </a:r>
                      <a:endParaRPr lang="en-US" sz="1800" b="1" baseline="300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Masa de granos </a:t>
                      </a:r>
                      <a:r>
                        <a:rPr lang="es-ES" sz="1800" b="1" dirty="0" smtClean="0">
                          <a:solidFill>
                            <a:schemeClr val="tx1"/>
                          </a:solidFill>
                          <a:effectLst/>
                          <a:uFillTx/>
                          <a:latin typeface="Times New Roman" panose="02020603050405020304" pitchFamily="18" charset="0"/>
                          <a:cs typeface="Times New Roman" panose="02020603050405020304" pitchFamily="18" charset="0"/>
                        </a:rPr>
                        <a:t>planta</a:t>
                      </a:r>
                      <a:r>
                        <a:rPr lang="es-ES" sz="1800" b="1" baseline="30000" dirty="0" smtClean="0">
                          <a:solidFill>
                            <a:schemeClr val="tx1"/>
                          </a:solidFill>
                          <a:effectLst/>
                          <a:uFillTx/>
                          <a:latin typeface="Times New Roman" panose="02020603050405020304" pitchFamily="18" charset="0"/>
                          <a:cs typeface="Times New Roman" panose="02020603050405020304" pitchFamily="18" charset="0"/>
                        </a:rPr>
                        <a:t>-1</a:t>
                      </a:r>
                      <a:endParaRPr lang="es-ES" sz="1800" b="1" baseline="30000" dirty="0" smtClean="0">
                        <a:solidFill>
                          <a:schemeClr val="tx1"/>
                        </a:solidFill>
                        <a:effectLst/>
                        <a:uFillTx/>
                        <a:latin typeface="Times New Roman" panose="02020603050405020304" pitchFamily="18" charset="0"/>
                        <a:cs typeface="Times New Roman" panose="02020603050405020304" pitchFamily="18" charset="0"/>
                      </a:endParaRPr>
                    </a:p>
                    <a:p>
                      <a:pPr algn="ctr">
                        <a:lnSpc>
                          <a:spcPct val="107000"/>
                        </a:lnSpc>
                        <a:spcAft>
                          <a:spcPts val="0"/>
                        </a:spcAft>
                      </a:pPr>
                      <a:r>
                        <a:rPr lang="es-ES" sz="1800" b="1" dirty="0" smtClean="0">
                          <a:solidFill>
                            <a:schemeClr val="tx1"/>
                          </a:solidFill>
                          <a:effectLst/>
                          <a:uFillTx/>
                          <a:latin typeface="Times New Roman" panose="02020603050405020304" pitchFamily="18" charset="0"/>
                          <a:cs typeface="Times New Roman" panose="02020603050405020304" pitchFamily="18" charset="0"/>
                        </a:rPr>
                        <a:t> </a:t>
                      </a:r>
                      <a:r>
                        <a:rPr lang="es-ES" sz="1800" b="1" dirty="0">
                          <a:solidFill>
                            <a:schemeClr val="tx1"/>
                          </a:solidFill>
                          <a:effectLst/>
                          <a:uFillTx/>
                          <a:latin typeface="Times New Roman" panose="02020603050405020304" pitchFamily="18" charset="0"/>
                          <a:cs typeface="Times New Roman" panose="02020603050405020304" pitchFamily="18" charset="0"/>
                        </a:rPr>
                        <a:t>(g)</a:t>
                      </a:r>
                      <a:endParaRPr lang="es-ES" sz="1800" b="1"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800" b="1" dirty="0" err="1">
                          <a:solidFill>
                            <a:schemeClr val="tx1"/>
                          </a:solidFill>
                          <a:effectLst/>
                          <a:uFillTx/>
                          <a:latin typeface="Times New Roman" panose="02020603050405020304" pitchFamily="18" charset="0"/>
                          <a:cs typeface="Times New Roman" panose="02020603050405020304" pitchFamily="18" charset="0"/>
                        </a:rPr>
                        <a:t>Masa</a:t>
                      </a:r>
                      <a:r>
                        <a:rPr lang="en-US" sz="1800" b="1" dirty="0">
                          <a:solidFill>
                            <a:schemeClr val="tx1"/>
                          </a:solidFill>
                          <a:effectLst/>
                          <a:uFillTx/>
                          <a:latin typeface="Times New Roman" panose="02020603050405020304" pitchFamily="18" charset="0"/>
                          <a:cs typeface="Times New Roman" panose="02020603050405020304" pitchFamily="18" charset="0"/>
                        </a:rPr>
                        <a:t> 100 </a:t>
                      </a:r>
                      <a:r>
                        <a:rPr lang="en-US" sz="1800" b="1" dirty="0" err="1">
                          <a:solidFill>
                            <a:schemeClr val="tx1"/>
                          </a:solidFill>
                          <a:effectLst/>
                          <a:uFillTx/>
                          <a:latin typeface="Times New Roman" panose="02020603050405020304" pitchFamily="18" charset="0"/>
                          <a:cs typeface="Times New Roman" panose="02020603050405020304" pitchFamily="18" charset="0"/>
                        </a:rPr>
                        <a:t>granos</a:t>
                      </a:r>
                      <a:r>
                        <a:rPr lang="en-US" sz="1800" b="1" dirty="0">
                          <a:solidFill>
                            <a:schemeClr val="tx1"/>
                          </a:solidFill>
                          <a:effectLst/>
                          <a:uFillTx/>
                          <a:latin typeface="Times New Roman" panose="02020603050405020304" pitchFamily="18" charset="0"/>
                          <a:cs typeface="Times New Roman" panose="02020603050405020304" pitchFamily="18" charset="0"/>
                        </a:rPr>
                        <a:t> (g)</a:t>
                      </a:r>
                      <a:endParaRPr lang="en-US" sz="1800" b="1"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r>
              <a:tr h="370205">
                <a:tc>
                  <a:txBody>
                    <a:bodyPr/>
                    <a:lstStyle/>
                    <a:p>
                      <a:pPr fontAlgn="auto">
                        <a:lnSpc>
                          <a:spcPct val="100000"/>
                        </a:lnSpc>
                        <a:spcAft>
                          <a:spcPts val="0"/>
                        </a:spcAft>
                      </a:pPr>
                      <a:r>
                        <a:rPr lang="es-ES" sz="1800" dirty="0">
                          <a:solidFill>
                            <a:schemeClr val="tx1"/>
                          </a:solidFill>
                          <a:effectLst/>
                          <a:latin typeface="Times New Roman" panose="02020603050405020304" pitchFamily="18" charset="0"/>
                          <a:ea typeface="Calibri" panose="020F0502020204030204" charset="0"/>
                          <a:cs typeface="Times New Roman" panose="02020603050405020304" pitchFamily="18" charset="0"/>
                        </a:rPr>
                        <a:t>Control</a:t>
                      </a:r>
                      <a:endParaRPr lang="es-ES" sz="18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8,1 ± 1,4</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6,1 ± 0,3</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47,8 ± 7,8</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9,1 ± 1,5</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19,1 ± 0.6</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r>
              <a:tr h="548640">
                <a:tc>
                  <a:txBody>
                    <a:bodyPr/>
                    <a:p>
                      <a:pPr fontAlgn="auto">
                        <a:lnSpc>
                          <a:spcPct val="100000"/>
                        </a:lnSpc>
                        <a:spcAft>
                          <a:spcPts val="0"/>
                        </a:spcAft>
                        <a:buNone/>
                      </a:pPr>
                      <a:r>
                        <a:rPr lang="es-ES" sz="1800" dirty="0">
                          <a:solidFill>
                            <a:schemeClr val="tx1"/>
                          </a:solidFill>
                          <a:effectLst/>
                          <a:latin typeface="Times New Roman" panose="02020603050405020304" pitchFamily="18" charset="0"/>
                          <a:ea typeface="Calibri" panose="020F0502020204030204" charset="0"/>
                          <a:cs typeface="Times New Roman" panose="02020603050405020304" pitchFamily="18" charset="0"/>
                        </a:rPr>
                        <a:t>Quitomax®</a:t>
                      </a:r>
                      <a:endParaRPr lang="es-ES" sz="1800" dirty="0">
                        <a:solidFill>
                          <a:schemeClr val="tx1"/>
                        </a:solidFill>
                        <a:effectLst/>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p>
                      <a:pPr algn="ctr" fontAlgn="auto">
                        <a:lnSpc>
                          <a:spcPct val="100000"/>
                        </a:lnSpc>
                        <a:spcAft>
                          <a:spcPts val="0"/>
                        </a:spcAft>
                        <a:buNone/>
                      </a:pPr>
                      <a:r>
                        <a:rPr lang="es-ES" sz="1800" b="1">
                          <a:solidFill>
                            <a:schemeClr val="tx1"/>
                          </a:solidFill>
                          <a:effectLst/>
                          <a:uFillTx/>
                          <a:latin typeface="Times New Roman" panose="02020603050405020304" pitchFamily="18" charset="0"/>
                          <a:cs typeface="Times New Roman" panose="02020603050405020304" pitchFamily="18" charset="0"/>
                        </a:rPr>
                        <a:t>9,4 </a:t>
                      </a:r>
                      <a:r>
                        <a:rPr lang="es-ES" sz="1800" b="1" dirty="0">
                          <a:solidFill>
                            <a:schemeClr val="tx1"/>
                          </a:solidFill>
                          <a:effectLst/>
                          <a:uFillTx/>
                          <a:latin typeface="Times New Roman" panose="02020603050405020304" pitchFamily="18" charset="0"/>
                          <a:cs typeface="Times New Roman" panose="02020603050405020304" pitchFamily="18" charset="0"/>
                          <a:sym typeface="+mn-ea"/>
                        </a:rPr>
                        <a:t>± 2,1</a:t>
                      </a:r>
                      <a:endParaRPr lang="es-ES" sz="1800" b="1" dirty="0">
                        <a:solidFill>
                          <a:schemeClr val="tx1"/>
                        </a:solidFill>
                        <a:effectLst/>
                        <a:uFillTx/>
                        <a:latin typeface="Times New Roman" panose="02020603050405020304" pitchFamily="18" charset="0"/>
                        <a:cs typeface="Times New Roman" panose="02020603050405020304" pitchFamily="18" charset="0"/>
                        <a:sym typeface="+mn-ea"/>
                      </a:endParaRPr>
                    </a:p>
                  </a:txBody>
                  <a:tcPr marL="68580" marR="68580" marT="0" marB="0"/>
                </a:tc>
                <a:tc>
                  <a:txBody>
                    <a:bodyPr/>
                    <a:p>
                      <a:pPr algn="ctr" fontAlgn="auto">
                        <a:lnSpc>
                          <a:spcPct val="100000"/>
                        </a:lnSpc>
                        <a:spcAft>
                          <a:spcPts val="0"/>
                        </a:spcAft>
                        <a:buNone/>
                      </a:pPr>
                      <a:r>
                        <a:rPr lang="es-ES" sz="1800" b="1">
                          <a:solidFill>
                            <a:schemeClr val="tx1"/>
                          </a:solidFill>
                          <a:effectLst/>
                          <a:uFillTx/>
                          <a:latin typeface="Times New Roman" panose="02020603050405020304" pitchFamily="18" charset="0"/>
                          <a:cs typeface="Times New Roman" panose="02020603050405020304" pitchFamily="18" charset="0"/>
                        </a:rPr>
                        <a:t>5,5 ± 0,3</a:t>
                      </a:r>
                      <a:endParaRPr lang="es-ES" sz="1800" b="1">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p>
                      <a:pPr algn="ctr" fontAlgn="auto">
                        <a:lnSpc>
                          <a:spcPct val="100000"/>
                        </a:lnSpc>
                        <a:spcAft>
                          <a:spcPts val="0"/>
                        </a:spcAft>
                        <a:buNone/>
                      </a:pPr>
                      <a:r>
                        <a:rPr lang="es-ES" sz="1800" b="1" dirty="0">
                          <a:solidFill>
                            <a:schemeClr val="tx1"/>
                          </a:solidFill>
                          <a:effectLst/>
                          <a:uFillTx/>
                          <a:latin typeface="Times New Roman" panose="02020603050405020304" pitchFamily="18" charset="0"/>
                          <a:cs typeface="Times New Roman" panose="02020603050405020304" pitchFamily="18" charset="0"/>
                        </a:rPr>
                        <a:t>52,4 ± 11,9</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p>
                      <a:pPr algn="ctr" fontAlgn="auto">
                        <a:lnSpc>
                          <a:spcPct val="100000"/>
                        </a:lnSpc>
                        <a:spcAft>
                          <a:spcPts val="0"/>
                        </a:spcAft>
                        <a:buNone/>
                      </a:pPr>
                      <a:r>
                        <a:rPr lang="es-ES" sz="1800" b="1" dirty="0">
                          <a:solidFill>
                            <a:schemeClr val="tx1"/>
                          </a:solidFill>
                          <a:effectLst/>
                          <a:uFillTx/>
                          <a:latin typeface="Times New Roman" panose="02020603050405020304" pitchFamily="18" charset="0"/>
                          <a:cs typeface="Times New Roman" panose="02020603050405020304" pitchFamily="18" charset="0"/>
                        </a:rPr>
                        <a:t>9,9 ± 2,2</a:t>
                      </a:r>
                      <a:endParaRPr lang="es-ES" sz="1800" b="1" dirty="0">
                        <a:solidFill>
                          <a:schemeClr val="tx1"/>
                        </a:solidFill>
                        <a:effectLst/>
                        <a:uFillTx/>
                        <a:latin typeface="Times New Roman" panose="02020603050405020304" pitchFamily="18" charset="0"/>
                        <a:cs typeface="Times New Roman" panose="02020603050405020304" pitchFamily="18" charset="0"/>
                      </a:endParaRPr>
                    </a:p>
                    <a:p>
                      <a:pPr algn="ctr" fontAlgn="auto">
                        <a:lnSpc>
                          <a:spcPct val="100000"/>
                        </a:lnSpc>
                        <a:spcAft>
                          <a:spcPts val="0"/>
                        </a:spcAft>
                        <a:buNone/>
                      </a:pPr>
                      <a:r>
                        <a:rPr lang="es-ES" sz="1800" b="1" dirty="0">
                          <a:solidFill>
                            <a:schemeClr val="tx1"/>
                          </a:solidFill>
                          <a:effectLst/>
                          <a:uFillTx/>
                          <a:latin typeface="Times New Roman" panose="02020603050405020304" pitchFamily="18" charset="0"/>
                          <a:cs typeface="Times New Roman" panose="02020603050405020304" pitchFamily="18" charset="0"/>
                        </a:rPr>
                        <a:t> (+8,8 %)</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p>
                      <a:pPr algn="ctr" fontAlgn="auto">
                        <a:lnSpc>
                          <a:spcPct val="100000"/>
                        </a:lnSpc>
                        <a:spcAft>
                          <a:spcPts val="0"/>
                        </a:spcAft>
                        <a:buNone/>
                      </a:pPr>
                      <a:r>
                        <a:rPr lang="es-ES" sz="1800" b="1" dirty="0">
                          <a:solidFill>
                            <a:schemeClr val="tx1"/>
                          </a:solidFill>
                          <a:effectLst/>
                          <a:uFillTx/>
                          <a:latin typeface="Times New Roman" panose="02020603050405020304" pitchFamily="18" charset="0"/>
                          <a:cs typeface="Times New Roman" panose="02020603050405020304" pitchFamily="18" charset="0"/>
                        </a:rPr>
                        <a:t>18,9 ± 0,6</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r>
              <a:tr h="548640">
                <a:tc>
                  <a:txBody>
                    <a:bodyPr/>
                    <a:lstStyle/>
                    <a:p>
                      <a:pPr fontAlgn="auto">
                        <a:lnSpc>
                          <a:spcPct val="100000"/>
                        </a:lnSpc>
                        <a:spcAft>
                          <a:spcPts val="0"/>
                        </a:spcAft>
                      </a:pPr>
                      <a:r>
                        <a:rPr lang="es-ES" sz="18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rPr>
                        <a:t>Pectimorf</a:t>
                      </a:r>
                      <a:r>
                        <a:rPr lang="es-ES" sz="18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sym typeface="+mn-ea"/>
                        </a:rPr>
                        <a:t>®</a:t>
                      </a:r>
                      <a:endParaRPr lang="es-ES" sz="18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sym typeface="+mn-ea"/>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sym typeface="+mn-ea"/>
                        </a:rPr>
                        <a:t>9,0 ± 2,2</a:t>
                      </a:r>
                      <a:endParaRPr lang="es-ES" sz="1800" b="1" dirty="0">
                        <a:solidFill>
                          <a:schemeClr val="tx1"/>
                        </a:solidFill>
                        <a:effectLst/>
                        <a:uFillTx/>
                        <a:latin typeface="Times New Roman" panose="02020603050405020304" pitchFamily="18" charset="0"/>
                        <a:cs typeface="Times New Roman" panose="02020603050405020304" pitchFamily="18" charset="0"/>
                        <a:sym typeface="+mn-ea"/>
                      </a:endParaRPr>
                    </a:p>
                  </a:txBody>
                  <a:tcPr marL="68580" marR="68580" marT="0" marB="0"/>
                </a:tc>
                <a:tc>
                  <a:txBody>
                    <a:bodyPr/>
                    <a:lstStyle/>
                    <a:p>
                      <a:pPr algn="ctr" fontAlgn="auto">
                        <a:lnSpc>
                          <a:spcPct val="100000"/>
                        </a:lnSpc>
                        <a:spcAft>
                          <a:spcPts val="0"/>
                        </a:spcAft>
                      </a:pPr>
                      <a:r>
                        <a:rPr lang="es-ES" sz="1800" b="1">
                          <a:solidFill>
                            <a:schemeClr val="tx1"/>
                          </a:solidFill>
                          <a:effectLst/>
                          <a:uFillTx/>
                          <a:latin typeface="Times New Roman" panose="02020603050405020304" pitchFamily="18" charset="0"/>
                          <a:cs typeface="Times New Roman" panose="02020603050405020304" pitchFamily="18" charset="0"/>
                        </a:rPr>
                        <a:t>6,2 ± 0,2</a:t>
                      </a:r>
                      <a:endParaRPr lang="es-ES" sz="1800" b="1">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54,0 ± 13,2</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9,4 ± 2,3 </a:t>
                      </a:r>
                      <a:endParaRPr lang="es-ES" sz="1800" b="1" dirty="0">
                        <a:solidFill>
                          <a:schemeClr val="tx1"/>
                        </a:solidFill>
                        <a:effectLst/>
                        <a:uFillTx/>
                        <a:latin typeface="Times New Roman" panose="02020603050405020304" pitchFamily="18" charset="0"/>
                        <a:cs typeface="Times New Roman" panose="02020603050405020304" pitchFamily="18" charset="0"/>
                      </a:endParaRPr>
                    </a:p>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(+3,3 %)</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17,4 ± 0,2*</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r>
              <a:tr h="548640">
                <a:tc>
                  <a:txBody>
                    <a:bodyPr/>
                    <a:lstStyle/>
                    <a:p>
                      <a:pPr fontAlgn="auto">
                        <a:lnSpc>
                          <a:spcPct val="100000"/>
                        </a:lnSpc>
                        <a:spcAft>
                          <a:spcPts val="0"/>
                        </a:spcAft>
                      </a:pPr>
                      <a:r>
                        <a:rPr lang="es-ES" sz="18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rPr>
                        <a:t>EAS</a:t>
                      </a:r>
                      <a:endParaRPr lang="es-ES" sz="18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a:solidFill>
                            <a:schemeClr val="tx1"/>
                          </a:solidFill>
                          <a:effectLst/>
                          <a:uFillTx/>
                          <a:latin typeface="Times New Roman" panose="02020603050405020304" pitchFamily="18" charset="0"/>
                          <a:cs typeface="Times New Roman" panose="02020603050405020304" pitchFamily="18" charset="0"/>
                        </a:rPr>
                        <a:t>8,0 ± 1,3</a:t>
                      </a:r>
                      <a:endParaRPr lang="es-ES" sz="1800" b="1">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5,8 ± 0,3</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45,2 ± 7,7</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 8,2 ± 1,4 </a:t>
                      </a:r>
                      <a:endParaRPr lang="es-ES" sz="1800" b="1" dirty="0">
                        <a:solidFill>
                          <a:schemeClr val="tx1"/>
                        </a:solidFill>
                        <a:effectLst/>
                        <a:uFillTx/>
                        <a:latin typeface="Times New Roman" panose="02020603050405020304" pitchFamily="18" charset="0"/>
                        <a:cs typeface="Times New Roman" panose="02020603050405020304" pitchFamily="18" charset="0"/>
                      </a:endParaRPr>
                    </a:p>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(-8,9 %)</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18,1 ± 0,5</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r>
              <a:tr h="548640">
                <a:tc>
                  <a:txBody>
                    <a:bodyPr/>
                    <a:lstStyle/>
                    <a:p>
                      <a:pPr fontAlgn="auto">
                        <a:lnSpc>
                          <a:spcPct val="100000"/>
                        </a:lnSpc>
                        <a:spcAft>
                          <a:spcPts val="0"/>
                        </a:spcAft>
                      </a:pPr>
                      <a:r>
                        <a:rPr lang="es-ES" sz="18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rPr>
                        <a:t>EASp</a:t>
                      </a:r>
                      <a:endParaRPr lang="es-ES" sz="18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a:solidFill>
                            <a:schemeClr val="tx1"/>
                          </a:solidFill>
                          <a:effectLst/>
                          <a:uFillTx/>
                          <a:latin typeface="Times New Roman" panose="02020603050405020304" pitchFamily="18" charset="0"/>
                          <a:cs typeface="Times New Roman" panose="02020603050405020304" pitchFamily="18" charset="0"/>
                        </a:rPr>
                        <a:t>6,1 ± 0,8</a:t>
                      </a:r>
                      <a:endParaRPr lang="es-ES" sz="1800" b="1">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a:solidFill>
                            <a:schemeClr val="tx1"/>
                          </a:solidFill>
                          <a:effectLst/>
                          <a:uFillTx/>
                          <a:latin typeface="Times New Roman" panose="02020603050405020304" pitchFamily="18" charset="0"/>
                          <a:cs typeface="Times New Roman" panose="02020603050405020304" pitchFamily="18" charset="0"/>
                        </a:rPr>
                        <a:t>5,6 ± 0,3</a:t>
                      </a:r>
                      <a:endParaRPr lang="es-ES" sz="1800" b="1">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34,4 ± 5,0*</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6,3 ± 0,9*</a:t>
                      </a:r>
                      <a:endParaRPr lang="es-ES" sz="1800" b="1" dirty="0">
                        <a:solidFill>
                          <a:schemeClr val="tx1"/>
                        </a:solidFill>
                        <a:effectLst/>
                        <a:uFillTx/>
                        <a:latin typeface="Times New Roman" panose="02020603050405020304" pitchFamily="18" charset="0"/>
                        <a:cs typeface="Times New Roman" panose="02020603050405020304" pitchFamily="18" charset="0"/>
                      </a:endParaRPr>
                    </a:p>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 (-30,8 %)</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18,0 ± 0,7</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r>
              <a:tr h="873760">
                <a:tc>
                  <a:txBody>
                    <a:bodyPr/>
                    <a:lstStyle/>
                    <a:p>
                      <a:pPr fontAlgn="auto">
                        <a:lnSpc>
                          <a:spcPct val="100000"/>
                        </a:lnSpc>
                        <a:spcAft>
                          <a:spcPts val="0"/>
                        </a:spcAft>
                      </a:pPr>
                      <a:r>
                        <a:rPr lang="es-ES" sz="18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rPr>
                        <a:t>EASp Plus</a:t>
                      </a:r>
                      <a:endParaRPr lang="es-ES" sz="1800" dirty="0">
                        <a:solidFill>
                          <a:schemeClr val="tx1"/>
                        </a:solidFill>
                        <a:effectLst/>
                        <a:uFillTx/>
                        <a:latin typeface="Times New Roman" panose="02020603050405020304" pitchFamily="18" charset="0"/>
                        <a:ea typeface="Calibri" panose="020F0502020204030204"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8,5 ± 1,5</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6,0 ± 0,2</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49,5 ± 9,0</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8,9 ± 1,6</a:t>
                      </a:r>
                      <a:endParaRPr lang="es-ES" sz="1800" b="1" dirty="0">
                        <a:solidFill>
                          <a:schemeClr val="tx1"/>
                        </a:solidFill>
                        <a:effectLst/>
                        <a:uFillTx/>
                        <a:latin typeface="Times New Roman" panose="02020603050405020304" pitchFamily="18" charset="0"/>
                        <a:cs typeface="Times New Roman" panose="02020603050405020304" pitchFamily="18" charset="0"/>
                      </a:endParaRPr>
                    </a:p>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 (-2,2 %)</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c>
                  <a:txBody>
                    <a:bodyPr/>
                    <a:lstStyle/>
                    <a:p>
                      <a:pPr algn="ctr" fontAlgn="auto">
                        <a:lnSpc>
                          <a:spcPct val="100000"/>
                        </a:lnSpc>
                        <a:spcAft>
                          <a:spcPts val="0"/>
                        </a:spcAft>
                      </a:pPr>
                      <a:r>
                        <a:rPr lang="es-ES" sz="1800" b="1" dirty="0">
                          <a:solidFill>
                            <a:schemeClr val="tx1"/>
                          </a:solidFill>
                          <a:effectLst/>
                          <a:uFillTx/>
                          <a:latin typeface="Times New Roman" panose="02020603050405020304" pitchFamily="18" charset="0"/>
                          <a:cs typeface="Times New Roman" panose="02020603050405020304" pitchFamily="18" charset="0"/>
                        </a:rPr>
                        <a:t>17,9 ± 0,3*</a:t>
                      </a:r>
                      <a:endParaRPr lang="es-ES" sz="1800" b="1" dirty="0">
                        <a:solidFill>
                          <a:schemeClr val="tx1"/>
                        </a:solidFill>
                        <a:effectLst/>
                        <a:uFillTx/>
                        <a:latin typeface="Times New Roman" panose="02020603050405020304" pitchFamily="18" charset="0"/>
                        <a:cs typeface="Times New Roman" panose="02020603050405020304" pitchFamily="18" charset="0"/>
                      </a:endParaRPr>
                    </a:p>
                  </a:txBody>
                  <a:tcPr marL="68580" marR="68580" marT="0" marB="0"/>
                </a:tc>
              </a:tr>
            </a:tbl>
          </a:graphicData>
        </a:graphic>
      </p:graphicFrame>
      <p:sp>
        <p:nvSpPr>
          <p:cNvPr id="100" name="Text Box 99"/>
          <p:cNvSpPr txBox="1"/>
          <p:nvPr/>
        </p:nvSpPr>
        <p:spPr>
          <a:xfrm>
            <a:off x="469900" y="5659120"/>
            <a:ext cx="8069580" cy="1076325"/>
          </a:xfrm>
          <a:prstGeom prst="rect">
            <a:avLst/>
          </a:prstGeom>
          <a:noFill/>
          <a:ln w="9525">
            <a:noFill/>
          </a:ln>
        </p:spPr>
        <p:txBody>
          <a:bodyPr wrap="square">
            <a:spAutoFit/>
          </a:bodyPr>
          <a:p>
            <a:pPr indent="0" algn="just"/>
            <a:r>
              <a:rPr lang="es-ES" altLang="en-US" sz="1600" b="1">
                <a:solidFill>
                  <a:srgbClr val="000000"/>
                </a:solidFill>
                <a:latin typeface="Times New Roman" panose="02020603050405020304" pitchFamily="18" charset="0"/>
                <a:ea typeface="SimSun" panose="02010600030101010101" pitchFamily="2" charset="-122"/>
              </a:rPr>
              <a:t>Las plantas </a:t>
            </a:r>
            <a:r>
              <a:rPr lang="en-US" sz="1600" b="1">
                <a:solidFill>
                  <a:srgbClr val="000000"/>
                </a:solidFill>
                <a:latin typeface="Times New Roman" panose="02020603050405020304" pitchFamily="18" charset="0"/>
                <a:ea typeface="SimSun" panose="02010600030101010101" pitchFamily="2" charset="-122"/>
              </a:rPr>
              <a:t>asperjadas con Quitomax®, Pectimorf®, EAS o EASp Plus presentaron una producción de granos que no difirió significativamente de las plantas del tratamiento control con riego, destacándose los productos Quitomax® y Pectimorf®, los cuales incrementaron la masa de granos por planta en 8, 8 y 3,3 %, respectivamente. </a:t>
            </a:r>
            <a:endParaRPr lang="en-US" sz="1600" b="1"/>
          </a:p>
        </p:txBody>
      </p:sp>
      <p:sp>
        <p:nvSpPr>
          <p:cNvPr id="2" name="Text Box 1"/>
          <p:cNvSpPr txBox="1"/>
          <p:nvPr/>
        </p:nvSpPr>
        <p:spPr>
          <a:xfrm>
            <a:off x="575310" y="363220"/>
            <a:ext cx="7963535" cy="583565"/>
          </a:xfrm>
          <a:prstGeom prst="rect">
            <a:avLst/>
          </a:prstGeom>
          <a:noFill/>
          <a:ln w="9525">
            <a:noFill/>
          </a:ln>
        </p:spPr>
        <p:txBody>
          <a:bodyPr wrap="square">
            <a:spAutoFit/>
          </a:bodyPr>
          <a:p>
            <a:pPr indent="0"/>
            <a:r>
              <a:rPr lang="en-US" sz="1600" b="1">
                <a:solidFill>
                  <a:srgbClr val="000000"/>
                </a:solidFill>
                <a:latin typeface="Times New Roman" panose="02020603050405020304" pitchFamily="18" charset="0"/>
                <a:ea typeface="SimSun" panose="02010600030101010101" pitchFamily="2" charset="-122"/>
              </a:rPr>
              <a:t>Efecto de la aspersión foliar con bioestimulantes en la producción de granos de plantas de frijol cv. Triunfo 70 sometidas a déficit hídrico </a:t>
            </a:r>
            <a:r>
              <a:rPr lang="en-US" sz="1000" b="1">
                <a:solidFill>
                  <a:srgbClr val="000000"/>
                </a:solidFill>
                <a:latin typeface="Times New Roman" panose="02020603050405020304" pitchFamily="18" charset="0"/>
                <a:ea typeface="SimSun" panose="02010600030101010101" pitchFamily="2" charset="-122"/>
              </a:rPr>
              <a:t>(Medias ± intervalos de confianza)</a:t>
            </a:r>
            <a:r>
              <a:rPr lang="en-US" sz="1600" b="1">
                <a:solidFill>
                  <a:srgbClr val="000000"/>
                </a:solidFill>
                <a:latin typeface="Times New Roman" panose="02020603050405020304" pitchFamily="18" charset="0"/>
                <a:ea typeface="SimSun" panose="02010600030101010101" pitchFamily="2" charset="-122"/>
              </a:rPr>
              <a:t>.</a:t>
            </a:r>
            <a:endParaRPr lang="en-US" sz="1600" b="1"/>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