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23589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3815980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359486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766827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1240981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4048144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306402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398451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56457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721586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2C1A577-ABA4-444C-98AE-F357905B8F29}" type="datetimeFigureOut">
              <a:rPr lang="es-ES" smtClean="0"/>
              <a:t>19/04/2022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A184F0E-456B-4B5E-9325-4C31F4851E32}" type="slidenum">
              <a:rPr lang="es-ES" smtClean="0"/>
              <a:t>‹Nº›</a:t>
            </a:fld>
            <a:endParaRPr lang="es-ES"/>
          </a:p>
        </p:txBody>
      </p:sp>
    </p:spTree>
    <p:extLst>
      <p:ext uri="{BB962C8B-B14F-4D97-AF65-F5344CB8AC3E}">
        <p14:creationId xmlns:p14="http://schemas.microsoft.com/office/powerpoint/2010/main" val="36212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1A577-ABA4-444C-98AE-F357905B8F29}" type="datetimeFigureOut">
              <a:rPr lang="es-ES" smtClean="0"/>
              <a:t>19/04/2022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84F0E-456B-4B5E-9325-4C31F4851E32}" type="slidenum">
              <a:rPr lang="es-ES" smtClean="0"/>
              <a:t>‹Nº›</a:t>
            </a:fld>
            <a:endParaRPr lang="es-ES"/>
          </a:p>
        </p:txBody>
      </p:sp>
    </p:spTree>
    <p:extLst>
      <p:ext uri="{BB962C8B-B14F-4D97-AF65-F5344CB8AC3E}">
        <p14:creationId xmlns:p14="http://schemas.microsoft.com/office/powerpoint/2010/main" val="339990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famjournals.onlinelibrary.wiley.com/action/doSearch?ContribAuthorStored=G%C3%A4nzle,+Michael+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ae-publishing.com/" TargetMode="External"/><Relationship Id="rId2" Type="http://schemas.openxmlformats.org/officeDocument/2006/relationships/hyperlink" Target="http://dx.doi.org/10.4236/ajps.2016.7913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evistas.ucr.ac.cr/index.php/agromeso/index" TargetMode="External"/><Relationship Id="rId2" Type="http://schemas.openxmlformats.org/officeDocument/2006/relationships/hyperlink" Target="https://doi.org/10.15517/am.v32i3.44020" TargetMode="External"/><Relationship Id="rId1" Type="http://schemas.openxmlformats.org/officeDocument/2006/relationships/slideLayout" Target="../slideLayouts/slideLayout2.xml"/><Relationship Id="rId4" Type="http://schemas.openxmlformats.org/officeDocument/2006/relationships/hyperlink" Target="callto:978-959-702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51520" y="1628800"/>
            <a:ext cx="8496944" cy="792088"/>
          </a:xfrm>
        </p:spPr>
        <p:txBody>
          <a:bodyPr>
            <a:normAutofit fontScale="90000"/>
          </a:bodyPr>
          <a:lstStyle/>
          <a:p>
            <a:r>
              <a:rPr lang="es-MX" b="1" dirty="0"/>
              <a:t>Propuesta de Premio CITMA </a:t>
            </a:r>
            <a:r>
              <a:rPr lang="es-MX" b="1" dirty="0" smtClean="0"/>
              <a:t>Provincial</a:t>
            </a:r>
            <a:endParaRPr lang="es-ES" dirty="0"/>
          </a:p>
        </p:txBody>
      </p:sp>
      <p:sp>
        <p:nvSpPr>
          <p:cNvPr id="3" name="2 Subtítulo"/>
          <p:cNvSpPr>
            <a:spLocks noGrp="1"/>
          </p:cNvSpPr>
          <p:nvPr>
            <p:ph type="subTitle" idx="1"/>
          </p:nvPr>
        </p:nvSpPr>
        <p:spPr>
          <a:xfrm>
            <a:off x="395536" y="2996952"/>
            <a:ext cx="8424936" cy="1752600"/>
          </a:xfrm>
        </p:spPr>
        <p:txBody>
          <a:bodyPr>
            <a:normAutofit fontScale="70000" lnSpcReduction="20000"/>
          </a:bodyPr>
          <a:lstStyle/>
          <a:p>
            <a:r>
              <a:rPr lang="es-MX" b="1" dirty="0">
                <a:solidFill>
                  <a:schemeClr val="tx1"/>
                </a:solidFill>
              </a:rPr>
              <a:t>Bioestimulantes nacionales para el desarrollo de la soya en Cuba</a:t>
            </a:r>
            <a:endParaRPr lang="es-ES" b="1" dirty="0">
              <a:solidFill>
                <a:schemeClr val="tx1"/>
              </a:solidFill>
            </a:endParaRPr>
          </a:p>
          <a:p>
            <a:r>
              <a:rPr lang="es-MX" b="1" dirty="0">
                <a:solidFill>
                  <a:schemeClr val="tx1"/>
                </a:solidFill>
              </a:rPr>
              <a:t> </a:t>
            </a:r>
            <a:endParaRPr lang="es-ES" b="1" dirty="0">
              <a:solidFill>
                <a:schemeClr val="tx1"/>
              </a:solidFill>
            </a:endParaRPr>
          </a:p>
          <a:p>
            <a:r>
              <a:rPr lang="es-MX" b="1" dirty="0">
                <a:solidFill>
                  <a:schemeClr val="tx1"/>
                </a:solidFill>
              </a:rPr>
              <a:t>QUITOSANO EN LA ESTIMULACIÓN DEL DESARROLLO DE LA SOYA [</a:t>
            </a:r>
            <a:r>
              <a:rPr lang="es-MX" b="1" i="1" dirty="0">
                <a:solidFill>
                  <a:schemeClr val="tx1"/>
                </a:solidFill>
              </a:rPr>
              <a:t>GLYCINE MAX</a:t>
            </a:r>
            <a:r>
              <a:rPr lang="es-MX" b="1" dirty="0">
                <a:solidFill>
                  <a:schemeClr val="tx1"/>
                </a:solidFill>
              </a:rPr>
              <a:t> (L.) MERRILL] INOCULADA CON </a:t>
            </a:r>
            <a:r>
              <a:rPr lang="es-MX" b="1" i="1" dirty="0">
                <a:solidFill>
                  <a:schemeClr val="tx1"/>
                </a:solidFill>
              </a:rPr>
              <a:t>BRADYRHIZOBIUM</a:t>
            </a:r>
            <a:r>
              <a:rPr lang="en-GB" b="1" dirty="0">
                <a:solidFill>
                  <a:schemeClr val="tx1"/>
                </a:solidFill>
              </a:rPr>
              <a:t> </a:t>
            </a:r>
            <a:endParaRPr lang="es-ES" b="1" dirty="0">
              <a:solidFill>
                <a:schemeClr val="tx1"/>
              </a:solidFill>
            </a:endParaRPr>
          </a:p>
        </p:txBody>
      </p:sp>
      <p:sp>
        <p:nvSpPr>
          <p:cNvPr id="4" name="3 Rectángulo"/>
          <p:cNvSpPr/>
          <p:nvPr/>
        </p:nvSpPr>
        <p:spPr>
          <a:xfrm>
            <a:off x="755576" y="4941168"/>
            <a:ext cx="7632848" cy="923330"/>
          </a:xfrm>
          <a:prstGeom prst="rect">
            <a:avLst/>
          </a:prstGeom>
        </p:spPr>
        <p:txBody>
          <a:bodyPr wrap="square">
            <a:spAutoFit/>
          </a:bodyPr>
          <a:lstStyle/>
          <a:p>
            <a:pPr algn="ctr"/>
            <a:r>
              <a:rPr lang="es-ES_tradnl" b="1" dirty="0"/>
              <a:t>Entidad ejecutora principal: </a:t>
            </a:r>
            <a:r>
              <a:rPr lang="es-ES_tradnl" dirty="0"/>
              <a:t>Instituto Nacional de Ciencias Agrícolas (INCA</a:t>
            </a:r>
            <a:r>
              <a:rPr lang="es-ES_tradnl" dirty="0" smtClean="0"/>
              <a:t>)</a:t>
            </a:r>
          </a:p>
          <a:p>
            <a:pPr algn="ctr"/>
            <a:endParaRPr lang="es-ES_tradnl" dirty="0"/>
          </a:p>
          <a:p>
            <a:pPr algn="ctr"/>
            <a:r>
              <a:rPr lang="es-MX" b="1" dirty="0" err="1"/>
              <a:t>Mayabeque</a:t>
            </a:r>
            <a:r>
              <a:rPr lang="es-MX" b="1" dirty="0"/>
              <a:t>, </a:t>
            </a:r>
            <a:r>
              <a:rPr lang="es-MX" b="1" dirty="0" smtClean="0"/>
              <a:t>2022</a:t>
            </a:r>
            <a:endParaRPr lang="es-ES" dirty="0"/>
          </a:p>
        </p:txBody>
      </p:sp>
      <p:pic>
        <p:nvPicPr>
          <p:cNvPr id="5" name="4 Imagen"/>
          <p:cNvPicPr/>
          <p:nvPr/>
        </p:nvPicPr>
        <p:blipFill>
          <a:blip r:embed="rId2"/>
          <a:srcRect/>
          <a:stretch>
            <a:fillRect/>
          </a:stretch>
        </p:blipFill>
        <p:spPr bwMode="auto">
          <a:xfrm>
            <a:off x="3634224" y="404664"/>
            <a:ext cx="1513840" cy="987425"/>
          </a:xfrm>
          <a:prstGeom prst="rect">
            <a:avLst/>
          </a:prstGeom>
          <a:noFill/>
          <a:ln w="9525">
            <a:noFill/>
            <a:miter lim="800000"/>
            <a:headEnd/>
            <a:tailEnd/>
          </a:ln>
        </p:spPr>
      </p:pic>
    </p:spTree>
    <p:extLst>
      <p:ext uri="{BB962C8B-B14F-4D97-AF65-F5344CB8AC3E}">
        <p14:creationId xmlns:p14="http://schemas.microsoft.com/office/powerpoint/2010/main" val="2237490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404664"/>
            <a:ext cx="8712968" cy="4525963"/>
          </a:xfrm>
        </p:spPr>
        <p:txBody>
          <a:bodyPr>
            <a:normAutofit/>
          </a:bodyPr>
          <a:lstStyle/>
          <a:p>
            <a:pPr marL="0" indent="0" algn="just">
              <a:buNone/>
            </a:pPr>
            <a:r>
              <a:rPr lang="es-MX" sz="1800" b="1" dirty="0"/>
              <a:t>Colaboradores nacionales</a:t>
            </a:r>
            <a:r>
              <a:rPr lang="es-MX" sz="1800" b="1" dirty="0" smtClean="0"/>
              <a:t>:</a:t>
            </a:r>
          </a:p>
          <a:p>
            <a:pPr algn="just"/>
            <a:endParaRPr lang="es-ES" sz="1800" dirty="0"/>
          </a:p>
          <a:p>
            <a:pPr algn="just"/>
            <a:r>
              <a:rPr lang="es-MX" sz="1800" b="1" dirty="0"/>
              <a:t>Técnicos </a:t>
            </a:r>
            <a:r>
              <a:rPr lang="es-MX" sz="1800" b="1" dirty="0" smtClean="0"/>
              <a:t>Alicia </a:t>
            </a:r>
            <a:r>
              <a:rPr lang="es-MX" sz="1800" b="1" dirty="0"/>
              <a:t>Hernández, Juan H. Hernández, </a:t>
            </a:r>
            <a:r>
              <a:rPr lang="es-MX" sz="1800" b="1" dirty="0" err="1"/>
              <a:t>Kirenia</a:t>
            </a:r>
            <a:r>
              <a:rPr lang="es-MX" sz="1800" b="1" dirty="0"/>
              <a:t> Aguilera, </a:t>
            </a:r>
            <a:r>
              <a:rPr lang="es-ES_tradnl" sz="1800" b="1" dirty="0" err="1" smtClean="0"/>
              <a:t>Odalys</a:t>
            </a:r>
            <a:r>
              <a:rPr lang="es-ES_tradnl" sz="1800" b="1" dirty="0" smtClean="0"/>
              <a:t> </a:t>
            </a:r>
            <a:r>
              <a:rPr lang="es-ES_tradnl" sz="1800" b="1" dirty="0"/>
              <a:t>Núñez y </a:t>
            </a:r>
            <a:r>
              <a:rPr lang="es-MX" sz="1800" b="1" dirty="0"/>
              <a:t>Tomás Hernández. Especialistas Belkis Morales y José Zenón Capdevila, </a:t>
            </a:r>
            <a:r>
              <a:rPr lang="es-MX" sz="1800" b="1" dirty="0" err="1"/>
              <a:t>MSc</a:t>
            </a:r>
            <a:r>
              <a:rPr lang="es-MX" sz="1800" b="1" dirty="0"/>
              <a:t>. </a:t>
            </a:r>
            <a:r>
              <a:rPr lang="es-ES_tradnl" sz="1800" b="1" dirty="0" err="1"/>
              <a:t>Danurys</a:t>
            </a:r>
            <a:r>
              <a:rPr lang="es-ES_tradnl" sz="1800" b="1" dirty="0"/>
              <a:t> Lara y </a:t>
            </a:r>
            <a:r>
              <a:rPr lang="es-ES_tradnl" sz="1800" b="1" dirty="0" err="1"/>
              <a:t>Dr.C</a:t>
            </a:r>
            <a:r>
              <a:rPr lang="es-ES_tradnl" sz="1800" b="1" dirty="0"/>
              <a:t>. </a:t>
            </a:r>
            <a:r>
              <a:rPr lang="es-ES_tradnl" sz="1800" b="1" dirty="0" err="1"/>
              <a:t>Idania</a:t>
            </a:r>
            <a:r>
              <a:rPr lang="es-ES_tradnl" sz="1800" b="1" dirty="0"/>
              <a:t> </a:t>
            </a:r>
            <a:r>
              <a:rPr lang="es-ES_tradnl" sz="1800" b="1" dirty="0" err="1"/>
              <a:t>Scull</a:t>
            </a:r>
            <a:r>
              <a:rPr lang="es-ES_tradnl" sz="1800" dirty="0"/>
              <a:t> </a:t>
            </a:r>
            <a:r>
              <a:rPr lang="es-ES_tradnl" sz="1800" b="1" dirty="0"/>
              <a:t>y</a:t>
            </a:r>
            <a:r>
              <a:rPr lang="es-ES_tradnl" sz="1800" dirty="0"/>
              <a:t> </a:t>
            </a:r>
            <a:r>
              <a:rPr lang="es-MX" sz="1800" b="1" dirty="0"/>
              <a:t>Omar E. </a:t>
            </a:r>
            <a:r>
              <a:rPr lang="es-MX" sz="1800" b="1" dirty="0" err="1"/>
              <a:t>Cartaya</a:t>
            </a:r>
            <a:r>
              <a:rPr lang="es-MX" sz="1800" b="1" dirty="0"/>
              <a:t> Rubio, Instituto Nacional de Ciencias Agrícolas. </a:t>
            </a:r>
            <a:r>
              <a:rPr lang="es-MX" sz="1800" dirty="0"/>
              <a:t>Aportaron lo necesario en la preparación de los bioproductos y contribuyeron con el apoyo técnico de protocolos de ensayos químicos, bioquímicos, microbiológicos y evaluaciones agronómicas. </a:t>
            </a:r>
            <a:endParaRPr lang="es-MX" sz="1800" dirty="0" smtClean="0"/>
          </a:p>
          <a:p>
            <a:pPr marL="0" indent="0" algn="just">
              <a:buNone/>
            </a:pPr>
            <a:endParaRPr lang="es-ES" sz="1800" dirty="0"/>
          </a:p>
          <a:p>
            <a:pPr algn="just"/>
            <a:r>
              <a:rPr lang="es-MX" sz="1800" b="1" dirty="0" err="1"/>
              <a:t>Dr.C</a:t>
            </a:r>
            <a:r>
              <a:rPr lang="es-MX" sz="1800" b="1" dirty="0"/>
              <a:t>. Miriam Núñez Vázquez, </a:t>
            </a:r>
            <a:r>
              <a:rPr lang="es-MX" sz="1800" b="1" dirty="0" err="1"/>
              <a:t>Dr.C</a:t>
            </a:r>
            <a:r>
              <a:rPr lang="es-MX" sz="1800" b="1" dirty="0"/>
              <a:t>. </a:t>
            </a:r>
            <a:r>
              <a:rPr lang="es-ES_tradnl" sz="1800" b="1" dirty="0"/>
              <a:t>Ramón Rivera, </a:t>
            </a:r>
            <a:r>
              <a:rPr lang="es-MX" sz="1800" b="1" dirty="0" err="1"/>
              <a:t>Dr.C</a:t>
            </a:r>
            <a:r>
              <a:rPr lang="es-MX" sz="1800" b="1" dirty="0"/>
              <a:t>. Mario Varela </a:t>
            </a:r>
            <a:r>
              <a:rPr lang="es-MX" sz="1800" b="1" dirty="0" err="1"/>
              <a:t>Nualles</a:t>
            </a:r>
            <a:r>
              <a:rPr lang="es-MX" sz="1800" b="1" dirty="0"/>
              <a:t>, Instituto Nacional de Ciencias Agrícolas.</a:t>
            </a:r>
            <a:r>
              <a:rPr lang="es-MX" sz="1800" dirty="0"/>
              <a:t> </a:t>
            </a:r>
            <a:r>
              <a:rPr lang="es-ES_tradnl" sz="1800" dirty="0"/>
              <a:t>Aportaron análisis y discusiones importantes de los resultados que mejoraron el documento y la defensa de la tesis de </a:t>
            </a:r>
            <a:r>
              <a:rPr lang="es-ES_tradnl" sz="1800" dirty="0" smtClean="0"/>
              <a:t>Doctorado</a:t>
            </a:r>
            <a:endParaRPr lang="es-ES" sz="1800" dirty="0"/>
          </a:p>
        </p:txBody>
      </p:sp>
    </p:spTree>
    <p:extLst>
      <p:ext uri="{BB962C8B-B14F-4D97-AF65-F5344CB8AC3E}">
        <p14:creationId xmlns:p14="http://schemas.microsoft.com/office/powerpoint/2010/main" val="2309951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562074"/>
          </a:xfrm>
        </p:spPr>
        <p:txBody>
          <a:bodyPr>
            <a:normAutofit/>
          </a:bodyPr>
          <a:lstStyle/>
          <a:p>
            <a:r>
              <a:rPr lang="es-MX" sz="2800" b="1" dirty="0" smtClean="0"/>
              <a:t>COMUNICACIÓN CORTA</a:t>
            </a:r>
            <a:endParaRPr lang="es-ES" sz="2800" dirty="0"/>
          </a:p>
        </p:txBody>
      </p:sp>
      <p:sp>
        <p:nvSpPr>
          <p:cNvPr id="3" name="2 Marcador de contenido"/>
          <p:cNvSpPr>
            <a:spLocks noGrp="1"/>
          </p:cNvSpPr>
          <p:nvPr>
            <p:ph idx="1"/>
          </p:nvPr>
        </p:nvSpPr>
        <p:spPr>
          <a:xfrm>
            <a:off x="35496" y="692696"/>
            <a:ext cx="9001000" cy="6165304"/>
          </a:xfrm>
        </p:spPr>
        <p:txBody>
          <a:bodyPr>
            <a:noAutofit/>
          </a:bodyPr>
          <a:lstStyle/>
          <a:p>
            <a:pPr marL="0" indent="0" algn="just">
              <a:buNone/>
            </a:pPr>
            <a:r>
              <a:rPr lang="es-ES" sz="2400" b="1" dirty="0" smtClean="0"/>
              <a:t>Título: </a:t>
            </a:r>
            <a:r>
              <a:rPr lang="es-ES" sz="2400" dirty="0" smtClean="0"/>
              <a:t>Quitosano </a:t>
            </a:r>
            <a:r>
              <a:rPr lang="es-ES" sz="2400" dirty="0"/>
              <a:t>en la estimulación del desarrollo de la soya [</a:t>
            </a:r>
            <a:r>
              <a:rPr lang="es-ES" sz="2400" i="1" dirty="0" err="1"/>
              <a:t>Glycine</a:t>
            </a:r>
            <a:r>
              <a:rPr lang="es-ES" sz="2400" i="1" dirty="0"/>
              <a:t> </a:t>
            </a:r>
            <a:r>
              <a:rPr lang="es-ES" sz="2400" i="1" dirty="0" err="1"/>
              <a:t>max</a:t>
            </a:r>
            <a:r>
              <a:rPr lang="es-ES" sz="2400" dirty="0"/>
              <a:t> (L.) Merrill] inoculada con </a:t>
            </a:r>
            <a:r>
              <a:rPr lang="es-ES" sz="2400" i="1" dirty="0" err="1"/>
              <a:t>Bradyrhizobium</a:t>
            </a:r>
            <a:r>
              <a:rPr lang="es-ES" sz="2400" dirty="0"/>
              <a:t> </a:t>
            </a:r>
          </a:p>
          <a:p>
            <a:pPr marL="0" indent="0" algn="just">
              <a:buNone/>
            </a:pPr>
            <a:endParaRPr lang="es-ES" sz="2400" b="1" dirty="0" smtClean="0"/>
          </a:p>
          <a:p>
            <a:pPr marL="0" indent="0" algn="just">
              <a:buNone/>
            </a:pPr>
            <a:r>
              <a:rPr lang="es-ES" sz="2400" b="1" dirty="0" smtClean="0"/>
              <a:t>ABSTRACT</a:t>
            </a:r>
            <a:endParaRPr lang="es-ES" sz="2400" dirty="0"/>
          </a:p>
          <a:p>
            <a:pPr marL="0" indent="0" algn="just">
              <a:buNone/>
            </a:pPr>
            <a:r>
              <a:rPr lang="en-US" sz="2000" dirty="0" err="1"/>
              <a:t>Chitosaccharides</a:t>
            </a:r>
            <a:r>
              <a:rPr lang="en-US" sz="2000" dirty="0"/>
              <a:t> are poly and oligosaccharides from microbial and animal origin with biological activity in plants as growth and development promotion and anti-stress protection. In this work, chitosan derivatives promote germination, growth and yield in soybean inoculated with </a:t>
            </a:r>
            <a:r>
              <a:rPr lang="en-US" sz="2000" i="1" dirty="0" err="1"/>
              <a:t>Bradyrhizobium</a:t>
            </a:r>
            <a:r>
              <a:rPr lang="en-US" sz="2000" i="1" dirty="0"/>
              <a:t> </a:t>
            </a:r>
            <a:r>
              <a:rPr lang="en-US" sz="2000" dirty="0"/>
              <a:t>without impaired bacteria viability on seeds. Chitosan enhanced the development of </a:t>
            </a:r>
            <a:r>
              <a:rPr lang="en-US" sz="2000" i="1" dirty="0"/>
              <a:t>cv</a:t>
            </a:r>
            <a:r>
              <a:rPr lang="en-US" sz="2000" dirty="0"/>
              <a:t> 'INCASOY-27' soybean when applied combined with the </a:t>
            </a:r>
            <a:r>
              <a:rPr lang="en-US" sz="2000" dirty="0" err="1"/>
              <a:t>Azofert</a:t>
            </a:r>
            <a:r>
              <a:rPr lang="en-US" sz="2000" baseline="30000" dirty="0"/>
              <a:t>®</a:t>
            </a:r>
            <a:r>
              <a:rPr lang="en-US" sz="2000" dirty="0"/>
              <a:t>-S</a:t>
            </a:r>
            <a:r>
              <a:rPr lang="en-US" sz="2000" i="1" dirty="0"/>
              <a:t> </a:t>
            </a:r>
            <a:r>
              <a:rPr lang="en-US" sz="2000" dirty="0"/>
              <a:t>(No. RCF 005/13, 2013) inoculant to the seeds or by polymer foliar spray on inoculated plants. All results allow developing a new method to apply both </a:t>
            </a:r>
            <a:r>
              <a:rPr lang="en-US" sz="2000" dirty="0" err="1"/>
              <a:t>biostimulants</a:t>
            </a:r>
            <a:r>
              <a:rPr lang="en-US" sz="2000" dirty="0"/>
              <a:t> or to generate a new </a:t>
            </a:r>
            <a:r>
              <a:rPr lang="en-US" sz="2000" dirty="0" err="1"/>
              <a:t>biostimulant</a:t>
            </a:r>
            <a:r>
              <a:rPr lang="en-US" sz="2000" dirty="0"/>
              <a:t> to benefit soybean development and protection for Cuban </a:t>
            </a:r>
            <a:r>
              <a:rPr lang="en-US" sz="2000" dirty="0" smtClean="0"/>
              <a:t>producers</a:t>
            </a:r>
            <a:endParaRPr lang="es-ES" sz="2400" dirty="0"/>
          </a:p>
        </p:txBody>
      </p:sp>
    </p:spTree>
    <p:extLst>
      <p:ext uri="{BB962C8B-B14F-4D97-AF65-F5344CB8AC3E}">
        <p14:creationId xmlns:p14="http://schemas.microsoft.com/office/powerpoint/2010/main" val="776394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562074"/>
          </a:xfrm>
        </p:spPr>
        <p:txBody>
          <a:bodyPr>
            <a:normAutofit/>
          </a:bodyPr>
          <a:lstStyle/>
          <a:p>
            <a:r>
              <a:rPr lang="es-MX" sz="2800" b="1" dirty="0" smtClean="0"/>
              <a:t>ANTECEDENTES</a:t>
            </a:r>
            <a:endParaRPr lang="es-ES" sz="2800" dirty="0"/>
          </a:p>
        </p:txBody>
      </p:sp>
      <p:sp>
        <p:nvSpPr>
          <p:cNvPr id="3" name="2 Marcador de contenido"/>
          <p:cNvSpPr>
            <a:spLocks noGrp="1"/>
          </p:cNvSpPr>
          <p:nvPr>
            <p:ph idx="1"/>
          </p:nvPr>
        </p:nvSpPr>
        <p:spPr>
          <a:xfrm>
            <a:off x="251520" y="692696"/>
            <a:ext cx="8712968" cy="6165304"/>
          </a:xfrm>
        </p:spPr>
        <p:txBody>
          <a:bodyPr>
            <a:noAutofit/>
          </a:bodyPr>
          <a:lstStyle/>
          <a:p>
            <a:pPr marL="0" indent="0" algn="just">
              <a:buNone/>
            </a:pPr>
            <a:r>
              <a:rPr lang="es-MX" sz="1600" dirty="0" smtClean="0"/>
              <a:t>El </a:t>
            </a:r>
            <a:r>
              <a:rPr lang="es-MX" sz="1600" dirty="0"/>
              <a:t>quitosano es un biopolímero lineal formado por monómeros de glucosamina y una menor cantidad de monómeros de N-acetil-glucosamina, unidos por enlaces β 1-4. Constituye el principal derivado de la quitina, la cual es el segundo polímero más abundante en la naturaleza después de la celulosa y conforma la estructura de la pared celular de los hongos, las algas verdes, la cutícula de los insectos y el exoesqueleto de los crustáceos (</a:t>
            </a:r>
            <a:r>
              <a:rPr lang="es-MX" sz="1600" dirty="0" err="1"/>
              <a:t>Morin-Crini</a:t>
            </a:r>
            <a:r>
              <a:rPr lang="es-MX" sz="1600" dirty="0"/>
              <a:t> </a:t>
            </a:r>
            <a:r>
              <a:rPr lang="es-MX" sz="1600" i="1" dirty="0"/>
              <a:t>et al</a:t>
            </a:r>
            <a:r>
              <a:rPr lang="es-MX" sz="1600" dirty="0"/>
              <a:t>., 2019). En la actualidad, los </a:t>
            </a:r>
            <a:r>
              <a:rPr lang="es-MX" sz="1600" dirty="0" err="1"/>
              <a:t>quitosacáridos</a:t>
            </a:r>
            <a:r>
              <a:rPr lang="es-MX" sz="1600" dirty="0"/>
              <a:t> (quitosano y </a:t>
            </a:r>
            <a:r>
              <a:rPr lang="es-MX" sz="1600" dirty="0" err="1"/>
              <a:t>quitooligosacáridos</a:t>
            </a:r>
            <a:r>
              <a:rPr lang="es-MX" sz="1600" dirty="0"/>
              <a:t>) se reconocen como bioestimulantes agrícolas (</a:t>
            </a:r>
            <a:r>
              <a:rPr lang="es-MX" sz="1600" dirty="0" err="1"/>
              <a:t>Rouphael</a:t>
            </a:r>
            <a:r>
              <a:rPr lang="es-MX" sz="1600" dirty="0"/>
              <a:t> y Colla, 2020). Estos poseen propiedades biológicas que los hacen atractivos para su uso en la agricultura ya que mejoran la germinación, el crecimiento y los rendimientos de los cultivos tanto en condiciones normales como en estrés (</a:t>
            </a:r>
            <a:r>
              <a:rPr lang="es-MX" sz="1600" dirty="0" err="1"/>
              <a:t>Morin-Crini</a:t>
            </a:r>
            <a:r>
              <a:rPr lang="es-MX" sz="1600" dirty="0"/>
              <a:t> </a:t>
            </a:r>
            <a:r>
              <a:rPr lang="es-MX" sz="1600" i="1" dirty="0"/>
              <a:t>et al</a:t>
            </a:r>
            <a:r>
              <a:rPr lang="es-MX" sz="1600" dirty="0"/>
              <a:t>., 2019). Se reconocen, además, por su potente actividad antimicrobiana contra hongos, bacterias y </a:t>
            </a:r>
            <a:r>
              <a:rPr lang="es-MX" sz="1600" dirty="0" err="1"/>
              <a:t>oomycetes</a:t>
            </a:r>
            <a:r>
              <a:rPr lang="es-MX" sz="1600" dirty="0"/>
              <a:t> y están involucrados en la activación de una gran variedad de respuestas defensivas que conllevan al aumento de la resistencia basal en la planta (</a:t>
            </a:r>
            <a:r>
              <a:rPr lang="es-MX" sz="1600" dirty="0" err="1"/>
              <a:t>Xing</a:t>
            </a:r>
            <a:r>
              <a:rPr lang="es-MX" sz="1600" dirty="0"/>
              <a:t> </a:t>
            </a:r>
            <a:r>
              <a:rPr lang="es-MX" sz="1600" i="1" dirty="0"/>
              <a:t>et al</a:t>
            </a:r>
            <a:r>
              <a:rPr lang="es-MX" sz="1600" dirty="0"/>
              <a:t>., 2015; </a:t>
            </a:r>
            <a:r>
              <a:rPr lang="es-MX" sz="1600" dirty="0" err="1"/>
              <a:t>Hu</a:t>
            </a:r>
            <a:r>
              <a:rPr lang="es-MX" sz="1600" dirty="0"/>
              <a:t> y </a:t>
            </a:r>
            <a:r>
              <a:rPr lang="es-MX" sz="1600" u="sng" dirty="0" err="1">
                <a:hlinkClick r:id="rId2"/>
              </a:rPr>
              <a:t>Gänzle</a:t>
            </a:r>
            <a:r>
              <a:rPr lang="es-MX" sz="1600" dirty="0"/>
              <a:t>, 2018; </a:t>
            </a:r>
            <a:r>
              <a:rPr lang="es-MX" sz="1600" dirty="0" err="1"/>
              <a:t>Ke</a:t>
            </a:r>
            <a:r>
              <a:rPr lang="es-MX" sz="1600" dirty="0"/>
              <a:t> </a:t>
            </a:r>
            <a:r>
              <a:rPr lang="es-MX" sz="1600" i="1" dirty="0"/>
              <a:t>et al</a:t>
            </a:r>
            <a:r>
              <a:rPr lang="es-MX" sz="1600" dirty="0"/>
              <a:t>., 2021). </a:t>
            </a:r>
            <a:endParaRPr lang="es-ES" sz="1600" dirty="0"/>
          </a:p>
          <a:p>
            <a:pPr marL="0" indent="0" algn="just">
              <a:buNone/>
            </a:pPr>
            <a:r>
              <a:rPr lang="es-MX" sz="1600" dirty="0"/>
              <a:t>La mayor parte de la información que aparece en la literatura refiere un amplio rango de concentraciones del quitosano con efecto estimulante en las plantas, que varía desde concentraciones muy bajas (0,001 g L</a:t>
            </a:r>
            <a:r>
              <a:rPr lang="es-MX" sz="1600" baseline="30000" dirty="0"/>
              <a:t>-1</a:t>
            </a:r>
            <a:r>
              <a:rPr lang="es-MX" sz="1600" dirty="0"/>
              <a:t>) a muy altas (50 g L</a:t>
            </a:r>
            <a:r>
              <a:rPr lang="es-MX" sz="1600" baseline="30000" dirty="0"/>
              <a:t>-1</a:t>
            </a:r>
            <a:r>
              <a:rPr lang="es-MX" sz="1600" dirty="0"/>
              <a:t>), en dependencia del cultivo, las características físico-químicas del </a:t>
            </a:r>
            <a:r>
              <a:rPr lang="es-MX" sz="1600" dirty="0" err="1"/>
              <a:t>quitosacárido</a:t>
            </a:r>
            <a:r>
              <a:rPr lang="es-MX" sz="1600" dirty="0"/>
              <a:t>, la forma de aplicación y la acción biológica que cause (</a:t>
            </a:r>
            <a:r>
              <a:rPr lang="es-MX" sz="1600" dirty="0" err="1"/>
              <a:t>Songlin</a:t>
            </a:r>
            <a:r>
              <a:rPr lang="es-MX" sz="1600" dirty="0"/>
              <a:t> y </a:t>
            </a:r>
            <a:r>
              <a:rPr lang="es-MX" sz="1600" dirty="0" err="1"/>
              <a:t>Qingzhong</a:t>
            </a:r>
            <a:r>
              <a:rPr lang="es-MX" sz="1600" dirty="0"/>
              <a:t>, 2002; Hernández-Hernández, 2018; </a:t>
            </a:r>
            <a:r>
              <a:rPr lang="es-MX" sz="1600" dirty="0" err="1"/>
              <a:t>Mukhtar</a:t>
            </a:r>
            <a:r>
              <a:rPr lang="es-MX" sz="1600" dirty="0"/>
              <a:t> Ahmed </a:t>
            </a:r>
            <a:r>
              <a:rPr lang="es-MX" sz="1600" i="1" dirty="0"/>
              <a:t>et al</a:t>
            </a:r>
            <a:r>
              <a:rPr lang="es-MX" sz="1600" dirty="0"/>
              <a:t>., 2020). Sin embargo, en Cuba, no existen investigaciones que demuestren la concentración y forma de aplicación del quitosano que mejor beneficia la fisiología y productividad de la soya inoculada con </a:t>
            </a:r>
            <a:r>
              <a:rPr lang="es-MX" sz="1600" dirty="0" err="1"/>
              <a:t>Azofert</a:t>
            </a:r>
            <a:r>
              <a:rPr lang="es-MX" sz="1600" baseline="30000" dirty="0"/>
              <a:t>®</a:t>
            </a:r>
            <a:r>
              <a:rPr lang="es-MX" sz="1600" dirty="0"/>
              <a:t>-S, ni tampoco la compatibilidad del quitosano con </a:t>
            </a:r>
            <a:r>
              <a:rPr lang="es-MX" sz="1600" dirty="0" err="1"/>
              <a:t>rizobios</a:t>
            </a:r>
            <a:r>
              <a:rPr lang="es-MX" sz="1600" dirty="0"/>
              <a:t>, cuando se aplican de conjunto a la semilla en el momento de la siembra.</a:t>
            </a:r>
            <a:r>
              <a:rPr lang="es-MX" sz="1600" i="1" dirty="0"/>
              <a:t> </a:t>
            </a:r>
            <a:endParaRPr lang="es-ES" sz="1600" dirty="0"/>
          </a:p>
          <a:p>
            <a:pPr marL="0" indent="0" algn="just">
              <a:buNone/>
            </a:pPr>
            <a:r>
              <a:rPr lang="es-MX" sz="1600" dirty="0"/>
              <a:t>Por todo lo anterior, el Grupo de Productos </a:t>
            </a:r>
            <a:r>
              <a:rPr lang="es-MX" sz="1600" dirty="0" err="1"/>
              <a:t>Bioactivos</a:t>
            </a:r>
            <a:r>
              <a:rPr lang="es-MX" sz="1600" dirty="0"/>
              <a:t> (GPB) del INCA, se propuso estudiar el efecto de diferentes concentraciones y formas de aplicación de compuestos de quitosano en el crecimiento y desarrollo de la soya cultivada en diferentes condiciones experimentales, así como determinar la supervivencia de </a:t>
            </a:r>
            <a:r>
              <a:rPr lang="es-MX" sz="1600" dirty="0" err="1"/>
              <a:t>rizobios</a:t>
            </a:r>
            <a:r>
              <a:rPr lang="es-MX" sz="1600" dirty="0"/>
              <a:t> y semillas cuando se aplican de conjunto con inoculantes a base de </a:t>
            </a:r>
            <a:r>
              <a:rPr lang="es-MX" sz="1600" dirty="0" err="1"/>
              <a:t>rizobios</a:t>
            </a:r>
            <a:r>
              <a:rPr lang="es-MX" sz="1600" dirty="0"/>
              <a:t>.</a:t>
            </a:r>
            <a:endParaRPr lang="es-ES" sz="1600" dirty="0"/>
          </a:p>
          <a:p>
            <a:pPr algn="just"/>
            <a:endParaRPr lang="es-ES" sz="1600" dirty="0"/>
          </a:p>
        </p:txBody>
      </p:sp>
    </p:spTree>
    <p:extLst>
      <p:ext uri="{BB962C8B-B14F-4D97-AF65-F5344CB8AC3E}">
        <p14:creationId xmlns:p14="http://schemas.microsoft.com/office/powerpoint/2010/main" val="3152621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562074"/>
          </a:xfrm>
        </p:spPr>
        <p:txBody>
          <a:bodyPr>
            <a:normAutofit/>
          </a:bodyPr>
          <a:lstStyle/>
          <a:p>
            <a:r>
              <a:rPr lang="es-MX" sz="2800" b="1" dirty="0"/>
              <a:t>RESUMEN DE </a:t>
            </a:r>
            <a:r>
              <a:rPr lang="es-MX" sz="2800" b="1" dirty="0" smtClean="0"/>
              <a:t>RESULTADOS</a:t>
            </a:r>
            <a:endParaRPr lang="es-ES" sz="2800" dirty="0"/>
          </a:p>
        </p:txBody>
      </p:sp>
      <p:sp>
        <p:nvSpPr>
          <p:cNvPr id="3" name="2 Marcador de contenido"/>
          <p:cNvSpPr>
            <a:spLocks noGrp="1"/>
          </p:cNvSpPr>
          <p:nvPr>
            <p:ph idx="1"/>
          </p:nvPr>
        </p:nvSpPr>
        <p:spPr>
          <a:xfrm>
            <a:off x="251520" y="775245"/>
            <a:ext cx="8712968" cy="5966123"/>
          </a:xfrm>
        </p:spPr>
        <p:txBody>
          <a:bodyPr>
            <a:noAutofit/>
          </a:bodyPr>
          <a:lstStyle/>
          <a:p>
            <a:pPr lvl="0" algn="just">
              <a:buFont typeface="+mj-lt"/>
              <a:buAutoNum type="arabicPeriod"/>
            </a:pPr>
            <a:r>
              <a:rPr lang="es-ES_tradnl" sz="1800" b="1" dirty="0" smtClean="0"/>
              <a:t>EFECTO DEL QUITOSANO EN LA VIABILIDAD BACTERIANA SOBRE SEMILLAS ALMACENADAS</a:t>
            </a:r>
            <a:endParaRPr lang="es-ES" sz="1800" dirty="0" smtClean="0"/>
          </a:p>
          <a:p>
            <a:pPr marL="0" indent="0" algn="just">
              <a:buNone/>
            </a:pPr>
            <a:r>
              <a:rPr lang="es-ES" sz="1800" dirty="0" smtClean="0"/>
              <a:t>Este </a:t>
            </a:r>
            <a:r>
              <a:rPr lang="es-ES" sz="1800" dirty="0"/>
              <a:t>trabajo informa, por primera vez, la compatibilidad de inoculantes a base de </a:t>
            </a:r>
            <a:r>
              <a:rPr lang="es-ES" sz="1800" dirty="0" err="1"/>
              <a:t>bradyrhizobios</a:t>
            </a:r>
            <a:r>
              <a:rPr lang="es-ES" sz="1800" dirty="0"/>
              <a:t> y polímeros de quitosano en la viabilidad bacteriana (# UFC mL</a:t>
            </a:r>
            <a:r>
              <a:rPr lang="es-ES" sz="1800" baseline="30000" dirty="0"/>
              <a:t>-1</a:t>
            </a:r>
            <a:r>
              <a:rPr lang="es-ES" sz="1800" dirty="0"/>
              <a:t>) sobre semillas almacenadas con un rango de concentraciones de 10 a 1000 mg L</a:t>
            </a:r>
            <a:r>
              <a:rPr lang="es-ES" sz="1800" baseline="30000" dirty="0"/>
              <a:t>-1</a:t>
            </a:r>
            <a:r>
              <a:rPr lang="es-ES" sz="1800" dirty="0"/>
              <a:t>. En el primer ensayo, el quitosano de bajo peso molecular no afectó la viabilidad de la bacteria y concentraciones por encima de 100 mg L</a:t>
            </a:r>
            <a:r>
              <a:rPr lang="es-ES" sz="1800" baseline="30000" dirty="0"/>
              <a:t>-1</a:t>
            </a:r>
            <a:r>
              <a:rPr lang="es-ES" sz="1800" dirty="0"/>
              <a:t> favorecieron el número de viables de </a:t>
            </a:r>
            <a:r>
              <a:rPr lang="es-ES" sz="1800" i="1" dirty="0" err="1"/>
              <a:t>Bradyrhizobium</a:t>
            </a:r>
            <a:r>
              <a:rPr lang="es-ES" sz="1800" i="1" dirty="0"/>
              <a:t> </a:t>
            </a:r>
            <a:r>
              <a:rPr lang="es-ES" sz="1800" dirty="0"/>
              <a:t>en placas </a:t>
            </a:r>
            <a:r>
              <a:rPr lang="es-ES" sz="1800" i="1" dirty="0"/>
              <a:t>Petri</a:t>
            </a:r>
            <a:r>
              <a:rPr lang="es-ES" sz="1800" dirty="0"/>
              <a:t> cuando las semillas (</a:t>
            </a:r>
            <a:r>
              <a:rPr lang="es-ES" sz="1800" i="1" dirty="0"/>
              <a:t>cv</a:t>
            </a:r>
            <a:r>
              <a:rPr lang="es-ES" sz="1800" dirty="0"/>
              <a:t> Don Mario) pre-tratadas con el polímero y el inoculante </a:t>
            </a:r>
            <a:r>
              <a:rPr lang="es-ES" sz="1800" i="1" dirty="0" err="1"/>
              <a:t>Signum</a:t>
            </a:r>
            <a:r>
              <a:rPr lang="es-ES" sz="1800" i="1" dirty="0"/>
              <a:t> </a:t>
            </a:r>
            <a:r>
              <a:rPr lang="es-ES" sz="1800" dirty="0"/>
              <a:t>(</a:t>
            </a:r>
            <a:r>
              <a:rPr lang="es-ES" sz="1800" i="1" dirty="0"/>
              <a:t>B. </a:t>
            </a:r>
            <a:r>
              <a:rPr lang="es-ES" sz="1800" i="1" dirty="0" err="1"/>
              <a:t>japonicum</a:t>
            </a:r>
            <a:r>
              <a:rPr lang="es-ES" sz="1800" dirty="0"/>
              <a:t>), fueron almacenadas durante 5, 30 y 60 días (</a:t>
            </a:r>
            <a:r>
              <a:rPr lang="es-ES" sz="1800" b="1" dirty="0"/>
              <a:t>Costales </a:t>
            </a:r>
            <a:r>
              <a:rPr lang="es-ES" sz="1800" b="1" i="1" dirty="0"/>
              <a:t>et al</a:t>
            </a:r>
            <a:r>
              <a:rPr lang="es-ES" sz="1800" b="1" dirty="0"/>
              <a:t>., 2019</a:t>
            </a:r>
            <a:r>
              <a:rPr lang="es-ES" sz="1800" dirty="0"/>
              <a:t>). En el segundo ensayo </a:t>
            </a:r>
            <a:r>
              <a:rPr lang="es-MX" sz="1800" dirty="0"/>
              <a:t>se evaluó </a:t>
            </a:r>
            <a:r>
              <a:rPr lang="es-ES" sz="1800" dirty="0"/>
              <a:t>la aplicación combinada de quitosano (</a:t>
            </a:r>
            <a:r>
              <a:rPr lang="es-MX" sz="1800" dirty="0"/>
              <a:t>100 </a:t>
            </a:r>
            <a:r>
              <a:rPr lang="es-MX" sz="1800" dirty="0" err="1"/>
              <a:t>kDa</a:t>
            </a:r>
            <a:r>
              <a:rPr lang="es-MX" sz="1800" dirty="0"/>
              <a:t>)</a:t>
            </a:r>
            <a:r>
              <a:rPr lang="es-ES" sz="1800" dirty="0"/>
              <a:t> e inoculante </a:t>
            </a:r>
            <a:r>
              <a:rPr lang="es-ES" sz="1800" dirty="0" err="1"/>
              <a:t>Azofert</a:t>
            </a:r>
            <a:r>
              <a:rPr lang="es-ES" sz="1800" baseline="30000" dirty="0"/>
              <a:t>®</a:t>
            </a:r>
            <a:r>
              <a:rPr lang="es-ES" sz="1800" dirty="0"/>
              <a:t>-S</a:t>
            </a:r>
            <a:r>
              <a:rPr lang="es-MX" sz="1800" dirty="0"/>
              <a:t> (cepa ICA 8001 de </a:t>
            </a:r>
            <a:r>
              <a:rPr lang="es-MX" sz="1800" i="1" dirty="0"/>
              <a:t>B. </a:t>
            </a:r>
            <a:r>
              <a:rPr lang="es-MX" sz="1800" i="1" dirty="0" err="1"/>
              <a:t>elkanii</a:t>
            </a:r>
            <a:r>
              <a:rPr lang="es-MX" sz="1800" dirty="0"/>
              <a:t>) sobre semillas de soya </a:t>
            </a:r>
            <a:r>
              <a:rPr lang="es-MX" sz="1800" i="1" dirty="0"/>
              <a:t>cv</a:t>
            </a:r>
            <a:r>
              <a:rPr lang="es-MX" sz="1800" dirty="0"/>
              <a:t> 'INCASOY-27' previo a la siembra a los 0, 3 y 10 días de almacenadas, donde </a:t>
            </a:r>
            <a:r>
              <a:rPr lang="es-ES" sz="1800" dirty="0"/>
              <a:t>las distintas concentraciones de quitosano no afectaron la viabilidad bacteriana y </a:t>
            </a:r>
            <a:r>
              <a:rPr lang="es-MX" sz="1800" dirty="0"/>
              <a:t>que se redujo con todos los tratamientos evaluados a partir de los 10 días </a:t>
            </a:r>
            <a:r>
              <a:rPr lang="es-MX" sz="1800" b="1" dirty="0"/>
              <a:t>(Costales </a:t>
            </a:r>
            <a:r>
              <a:rPr lang="es-MX" sz="1800" b="1" i="1" dirty="0"/>
              <a:t>et al</a:t>
            </a:r>
            <a:r>
              <a:rPr lang="es-MX" sz="1800" b="1" dirty="0"/>
              <a:t>., 2021)</a:t>
            </a:r>
            <a:r>
              <a:rPr lang="es-MX" sz="1800" dirty="0"/>
              <a:t>. La diferencia de viabilidad en el tiempo entre ambos experimentos se debe a las diferencias de estabilidad entre ambos inoculantes bacterianos. </a:t>
            </a:r>
            <a:r>
              <a:rPr lang="es-MX" sz="1800" b="1" i="1" dirty="0"/>
              <a:t>Este resultado </a:t>
            </a:r>
            <a:r>
              <a:rPr lang="es-ES" sz="1800" b="1" i="1" dirty="0"/>
              <a:t>demostró la compatibilidad entre los inoculantes y el quitosano al aplicarse sobre semillas, por lo que</a:t>
            </a:r>
            <a:r>
              <a:rPr lang="es-MX" sz="1800" b="1" i="1" dirty="0"/>
              <a:t> posee relevancia práctica en el cultivo de la soya, teniendo en cuenta que es más fácil y económica la aplicación de ambos bioproductos a la semilla. Por tanto, se validó en un tercer ensayo con los bioestimulantes combinados </a:t>
            </a:r>
            <a:r>
              <a:rPr lang="es-MX" sz="1800" b="1" i="1" dirty="0" err="1"/>
              <a:t>Azofert</a:t>
            </a:r>
            <a:r>
              <a:rPr lang="es-MX" sz="1800" b="1" i="1" baseline="30000" dirty="0"/>
              <a:t>®</a:t>
            </a:r>
            <a:r>
              <a:rPr lang="es-MX" sz="1800" b="1" i="1" dirty="0"/>
              <a:t>-S y </a:t>
            </a:r>
            <a:r>
              <a:rPr lang="es-MX" sz="1800" b="1" i="1" dirty="0" err="1"/>
              <a:t>Quitomax</a:t>
            </a:r>
            <a:r>
              <a:rPr lang="es-MX" sz="1800" b="1" i="1" baseline="30000" dirty="0"/>
              <a:t>®</a:t>
            </a:r>
            <a:r>
              <a:rPr lang="es-MX" sz="1800" b="1" i="1" dirty="0"/>
              <a:t> y se obtuvo que tampoco hubo afectación de los </a:t>
            </a:r>
            <a:r>
              <a:rPr lang="es-MX" sz="1800" b="1" i="1" dirty="0" err="1"/>
              <a:t>bradyrhizobios</a:t>
            </a:r>
            <a:r>
              <a:rPr lang="es-MX" sz="1800" b="1" i="1" dirty="0"/>
              <a:t> sobre semillas almacenadas.</a:t>
            </a:r>
            <a:endParaRPr lang="es-ES" sz="1800" b="1" dirty="0"/>
          </a:p>
          <a:p>
            <a:pPr algn="just"/>
            <a:endParaRPr lang="es-ES" sz="1800" dirty="0"/>
          </a:p>
        </p:txBody>
      </p:sp>
    </p:spTree>
    <p:extLst>
      <p:ext uri="{BB962C8B-B14F-4D97-AF65-F5344CB8AC3E}">
        <p14:creationId xmlns:p14="http://schemas.microsoft.com/office/powerpoint/2010/main" val="3147905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548680"/>
            <a:ext cx="8661648" cy="4968552"/>
          </a:xfrm>
        </p:spPr>
        <p:txBody>
          <a:bodyPr>
            <a:noAutofit/>
          </a:bodyPr>
          <a:lstStyle/>
          <a:p>
            <a:pPr marL="0" indent="0" algn="just">
              <a:buNone/>
            </a:pPr>
            <a:r>
              <a:rPr lang="es-ES" sz="1600" b="1" dirty="0"/>
              <a:t>2. </a:t>
            </a:r>
            <a:r>
              <a:rPr lang="es-ES" sz="1600" b="1" dirty="0" smtClean="0"/>
              <a:t>EFECTO DE DERIVADOS DE QUITOSANO EN LA GERMINACIÓN Y SUPERVIVENCIA DE SEMILLAS INOCULADAS CON </a:t>
            </a:r>
            <a:r>
              <a:rPr lang="es-ES" sz="1600" b="1" i="1" dirty="0" smtClean="0"/>
              <a:t>BRADYRHIZOBIUM </a:t>
            </a:r>
            <a:endParaRPr lang="es-ES" sz="1600" dirty="0" smtClean="0"/>
          </a:p>
          <a:p>
            <a:pPr marL="0" indent="0" algn="just">
              <a:buNone/>
            </a:pPr>
            <a:endParaRPr lang="es-ES" sz="1600" dirty="0" smtClean="0"/>
          </a:p>
          <a:p>
            <a:pPr marL="0" indent="0" algn="just">
              <a:buNone/>
            </a:pPr>
            <a:r>
              <a:rPr lang="es-ES" sz="1600" dirty="0" smtClean="0"/>
              <a:t>Se </a:t>
            </a:r>
            <a:r>
              <a:rPr lang="es-ES" sz="1600" dirty="0"/>
              <a:t>realizaron dos experimentos en condiciones controladas para determinar el efecto del quitosano en la germinación y supervivencia de semillas de dos cultivares de soya. En el primero se adicionó un polímero de baja masa molecular en concentraciones desde 10 hasta 1000 mg L</a:t>
            </a:r>
            <a:r>
              <a:rPr lang="es-ES" sz="1600" baseline="30000" dirty="0"/>
              <a:t>-1</a:t>
            </a:r>
            <a:r>
              <a:rPr lang="es-ES" sz="1600" dirty="0"/>
              <a:t> en combinación con </a:t>
            </a:r>
            <a:r>
              <a:rPr lang="es-ES" sz="1600" i="1" dirty="0" err="1"/>
              <a:t>Signum</a:t>
            </a:r>
            <a:r>
              <a:rPr lang="es-ES" sz="1600" dirty="0"/>
              <a:t> sobre semillas </a:t>
            </a:r>
            <a:r>
              <a:rPr lang="es-ES" sz="1600" i="1" dirty="0"/>
              <a:t>cv</a:t>
            </a:r>
            <a:r>
              <a:rPr lang="es-ES" sz="1600" dirty="0"/>
              <a:t> Don Mario, en dos sucesiones y diferentes tiempos de almacenamiento de las semillas. </a:t>
            </a:r>
            <a:r>
              <a:rPr lang="es-ES_tradnl" sz="1600" dirty="0"/>
              <a:t>La aplicación del quitosano entre 100 y 1000 mg L</a:t>
            </a:r>
            <a:r>
              <a:rPr lang="es-ES_tradnl" sz="1600" baseline="30000" dirty="0"/>
              <a:t>-1</a:t>
            </a:r>
            <a:r>
              <a:rPr lang="es-ES_tradnl" sz="1600" dirty="0"/>
              <a:t> antes del inoculante mejoró la germinación y el número de colonias bacterianas en las semillas, así como la nodulación y calidad de las plántulas crecidas a partir de semillas de hasta 30 días de almacenadas (</a:t>
            </a:r>
            <a:r>
              <a:rPr lang="es-ES_tradnl" sz="1600" b="1" dirty="0"/>
              <a:t>Costales </a:t>
            </a:r>
            <a:r>
              <a:rPr lang="es-ES_tradnl" sz="1600" b="1" i="1" dirty="0"/>
              <a:t>et al</a:t>
            </a:r>
            <a:r>
              <a:rPr lang="es-ES_tradnl" sz="1600" b="1" dirty="0"/>
              <a:t>., 2019</a:t>
            </a:r>
            <a:r>
              <a:rPr lang="es-ES_tradnl" sz="1600" dirty="0"/>
              <a:t>)</a:t>
            </a:r>
            <a:r>
              <a:rPr lang="es-ES" sz="1600" dirty="0"/>
              <a:t>. En un ensayo </a:t>
            </a:r>
            <a:r>
              <a:rPr lang="es-ES" sz="1600" i="1" dirty="0"/>
              <a:t>in vitro</a:t>
            </a:r>
            <a:r>
              <a:rPr lang="es-ES" sz="1600" dirty="0"/>
              <a:t> se investigó la influencia de la masa molar de polímeros (Q</a:t>
            </a:r>
            <a:r>
              <a:rPr lang="es-ES" sz="1600" baseline="-25000" dirty="0"/>
              <a:t>1</a:t>
            </a:r>
            <a:r>
              <a:rPr lang="es-ES" sz="1600" dirty="0"/>
              <a:t>-100 y Q</a:t>
            </a:r>
            <a:r>
              <a:rPr lang="es-ES" sz="1600" baseline="-25000" dirty="0"/>
              <a:t>2</a:t>
            </a:r>
            <a:r>
              <a:rPr lang="es-ES" sz="1600" dirty="0"/>
              <a:t>-25,3 </a:t>
            </a:r>
            <a:r>
              <a:rPr lang="es-ES" sz="1600" dirty="0" err="1"/>
              <a:t>kDa</a:t>
            </a:r>
            <a:r>
              <a:rPr lang="es-ES" sz="1600" dirty="0"/>
              <a:t>) mediante imbibición por 1 hora de las semillas (10, 100 y 500 mg L</a:t>
            </a:r>
            <a:r>
              <a:rPr lang="es-ES" sz="1600" baseline="30000" dirty="0"/>
              <a:t>-1</a:t>
            </a:r>
            <a:r>
              <a:rPr lang="es-ES" sz="1600" dirty="0"/>
              <a:t>) previo a la siembra, en la germinación y el crecimiento vegetativo inicial (etapa V1) del </a:t>
            </a:r>
            <a:r>
              <a:rPr lang="es-ES" sz="1600" i="1" dirty="0"/>
              <a:t>cv</a:t>
            </a:r>
            <a:r>
              <a:rPr lang="es-ES" sz="1600" dirty="0"/>
              <a:t> 'NCASOY-27'. Los dos quitosanos mejoraron la germinación y el crecimiento en dependencia de la concentración (</a:t>
            </a:r>
            <a:r>
              <a:rPr lang="es-ES" sz="1600" b="1" dirty="0"/>
              <a:t>Costales </a:t>
            </a:r>
            <a:r>
              <a:rPr lang="es-ES" sz="1600" b="1" i="1" dirty="0"/>
              <a:t>et al</a:t>
            </a:r>
            <a:r>
              <a:rPr lang="es-ES" sz="1600" b="1" dirty="0"/>
              <a:t>., 2020</a:t>
            </a:r>
            <a:r>
              <a:rPr lang="es-ES" sz="1600" dirty="0"/>
              <a:t>). </a:t>
            </a:r>
            <a:r>
              <a:rPr lang="es-ES" sz="1600" b="1" i="1" dirty="0"/>
              <a:t>Ambos experimentos demuestran que la aplicación con quitosano a las semillas independiente de la forma y la masa del polímero utilizado, mejora la germinación, supervivencia bacteriana y crecimiento inicial de las plántulas, en dependencia de la concentración empleada. Lo anterior, unido a los resultados en la viabilidad bacteriana permitió sugerir concentraciones con acción biológica para definir las más eficaces en el desarrollo de soya inoculada</a:t>
            </a:r>
            <a:r>
              <a:rPr lang="es-ES" sz="1600" b="1" dirty="0" smtClean="0"/>
              <a:t>.</a:t>
            </a:r>
            <a:endParaRPr lang="es-ES" sz="1600" b="1" dirty="0"/>
          </a:p>
        </p:txBody>
      </p:sp>
    </p:spTree>
    <p:extLst>
      <p:ext uri="{BB962C8B-B14F-4D97-AF65-F5344CB8AC3E}">
        <p14:creationId xmlns:p14="http://schemas.microsoft.com/office/powerpoint/2010/main" val="2915235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3528" y="260648"/>
            <a:ext cx="8712968" cy="6336704"/>
          </a:xfrm>
        </p:spPr>
        <p:txBody>
          <a:bodyPr>
            <a:noAutofit/>
          </a:bodyPr>
          <a:lstStyle/>
          <a:p>
            <a:pPr marL="0" indent="0" algn="just">
              <a:buNone/>
            </a:pPr>
            <a:r>
              <a:rPr lang="es-ES" sz="1600" b="1" dirty="0"/>
              <a:t>3. </a:t>
            </a:r>
            <a:r>
              <a:rPr lang="es-ES" sz="1600" b="1" dirty="0" smtClean="0"/>
              <a:t>EFECTO DE LA FORMA DE APLICACIÓN Y LA CONCENTRACIÓN DE QUITOSANO EN LA NODULACIÓN, LA NUTRICIÓN Y EL CRECIMIENTO DE SOYA EN CONDICIONES CONTROLADAS</a:t>
            </a:r>
            <a:endParaRPr lang="es-ES" sz="1600" dirty="0" smtClean="0"/>
          </a:p>
          <a:p>
            <a:pPr marL="0" indent="0" algn="just">
              <a:buNone/>
            </a:pPr>
            <a:endParaRPr lang="es-ES" sz="1600" dirty="0" smtClean="0"/>
          </a:p>
          <a:p>
            <a:pPr marL="0" indent="0" algn="just">
              <a:buNone/>
            </a:pPr>
            <a:r>
              <a:rPr lang="es-ES" sz="1600" dirty="0" smtClean="0"/>
              <a:t>Para </a:t>
            </a:r>
            <a:r>
              <a:rPr lang="es-ES" sz="1600" dirty="0"/>
              <a:t>este estudio se ejecutaron dos experimentos en un cuarto de crecimiento con el objetivo de definir las concentraciones de quitosano que mejor estimulan la fisiología asociada al crecimiento vegetativo (etapa V4) de soya </a:t>
            </a:r>
            <a:r>
              <a:rPr lang="es-ES" sz="1600" i="1" dirty="0"/>
              <a:t>cv</a:t>
            </a:r>
            <a:r>
              <a:rPr lang="es-ES" sz="1600" dirty="0"/>
              <a:t> 'INCASOY-27' inoculado con </a:t>
            </a:r>
            <a:r>
              <a:rPr lang="es-ES" sz="1600" dirty="0" err="1"/>
              <a:t>Azofert</a:t>
            </a:r>
            <a:r>
              <a:rPr lang="es-ES" sz="1600" baseline="30000" dirty="0"/>
              <a:t>®</a:t>
            </a:r>
            <a:r>
              <a:rPr lang="es-ES" sz="1600" dirty="0"/>
              <a:t>-S, aplicadas a las semillas (10 a </a:t>
            </a:r>
            <a:r>
              <a:rPr lang="es-MX" sz="1600" dirty="0"/>
              <a:t>2000 mg L</a:t>
            </a:r>
            <a:r>
              <a:rPr lang="es-MX" sz="1600" baseline="30000" dirty="0"/>
              <a:t>-1</a:t>
            </a:r>
            <a:r>
              <a:rPr lang="es-MX" sz="1600" dirty="0"/>
              <a:t>) </a:t>
            </a:r>
            <a:r>
              <a:rPr lang="es-ES" sz="1600" dirty="0"/>
              <a:t>o por aspersión foliar (1 a </a:t>
            </a:r>
            <a:r>
              <a:rPr lang="es-MX" sz="1600" dirty="0"/>
              <a:t>1000 mg L</a:t>
            </a:r>
            <a:r>
              <a:rPr lang="es-MX" sz="1600" baseline="30000" dirty="0"/>
              <a:t>-1</a:t>
            </a:r>
            <a:r>
              <a:rPr lang="es-MX" sz="1600" dirty="0"/>
              <a:t>) en las </a:t>
            </a:r>
            <a:r>
              <a:rPr lang="es-ES" sz="1600" dirty="0"/>
              <a:t>etapas V2 y V3. En ambos experimentos se obtuvo que el quitosano en el rango de concentraciones evaluadas no </a:t>
            </a:r>
            <a:r>
              <a:rPr lang="es-MX" sz="1600" dirty="0"/>
              <a:t>modificó la respuesta de nodulación encontrada con la sola inoculación con </a:t>
            </a:r>
            <a:r>
              <a:rPr lang="es-MX" sz="1600" dirty="0" err="1"/>
              <a:t>Azofert</a:t>
            </a:r>
            <a:r>
              <a:rPr lang="es-MX" sz="1600" baseline="30000" dirty="0"/>
              <a:t>®</a:t>
            </a:r>
            <a:r>
              <a:rPr lang="es-MX" sz="1600" dirty="0"/>
              <a:t>-S, la cual aumentó significativamente el número y la masa seca de los nódulos en las raíces de las plantas en comparación con las plantas no inoculadas.</a:t>
            </a:r>
            <a:r>
              <a:rPr lang="es-ES" sz="1600" dirty="0"/>
              <a:t> En estos experimentos </a:t>
            </a:r>
            <a:r>
              <a:rPr lang="es-MX" sz="1600" dirty="0"/>
              <a:t>el quitosano estimuló la concentración de </a:t>
            </a:r>
            <a:r>
              <a:rPr lang="es-ES" sz="1600" dirty="0"/>
              <a:t>l</a:t>
            </a:r>
            <a:r>
              <a:rPr lang="es-MX" sz="1600" dirty="0"/>
              <a:t>os macronutrientes (N, P, K, Ca y Mg)</a:t>
            </a:r>
            <a:r>
              <a:rPr lang="es-ES" sz="1600" dirty="0"/>
              <a:t>, en dependencia de la concentración empleada, en cada forma de aplicación del polímero y del órgano de la planta. El quitosano aplicado a las semillas (1000 y 2000 mg L</a:t>
            </a:r>
            <a:r>
              <a:rPr lang="es-ES" sz="1600" baseline="30000" dirty="0"/>
              <a:t>-1</a:t>
            </a:r>
            <a:r>
              <a:rPr lang="es-ES" sz="1600" dirty="0"/>
              <a:t>) mostró los mayores aumentos de las concentraciones de K y Ca en nódulos y hojas y Mg en hojas </a:t>
            </a:r>
            <a:r>
              <a:rPr lang="es-ES" sz="1600" b="1" dirty="0"/>
              <a:t>(Costales </a:t>
            </a:r>
            <a:r>
              <a:rPr lang="es-ES" sz="1600" b="1" i="1" dirty="0"/>
              <a:t>et al</a:t>
            </a:r>
            <a:r>
              <a:rPr lang="es-ES" sz="1600" b="1" dirty="0"/>
              <a:t>., 2021)</a:t>
            </a:r>
            <a:r>
              <a:rPr lang="es-ES" sz="1600" dirty="0"/>
              <a:t>, mientras que la aspersión foliar de 1000 mg L</a:t>
            </a:r>
            <a:r>
              <a:rPr lang="es-ES" sz="1600" baseline="30000" dirty="0"/>
              <a:t>-1</a:t>
            </a:r>
            <a:r>
              <a:rPr lang="es-ES" sz="1600" dirty="0"/>
              <a:t> aumentó la concentración de N en los nódulos y concentraciones desde 50 hasta 1000 mg L</a:t>
            </a:r>
            <a:r>
              <a:rPr lang="es-ES" sz="1600" baseline="30000" dirty="0"/>
              <a:t>-1</a:t>
            </a:r>
            <a:r>
              <a:rPr lang="es-ES" sz="1600" dirty="0"/>
              <a:t> del polímero</a:t>
            </a:r>
            <a:r>
              <a:rPr lang="es-MX" sz="1600" dirty="0"/>
              <a:t>, </a:t>
            </a:r>
            <a:r>
              <a:rPr lang="es-ES" sz="1600" dirty="0"/>
              <a:t>la concentración de Ca en las hojas</a:t>
            </a:r>
            <a:r>
              <a:rPr lang="es-MX" sz="1600" dirty="0"/>
              <a:t>, con </a:t>
            </a:r>
            <a:r>
              <a:rPr lang="es-ES" sz="1600" dirty="0"/>
              <a:t>incrementos del 10 % y entre 56 y 87 % por encima del tratamiento control, respectivamente </a:t>
            </a:r>
            <a:r>
              <a:rPr lang="es-ES" sz="1600" b="1" dirty="0"/>
              <a:t>(Costales </a:t>
            </a:r>
            <a:r>
              <a:rPr lang="es-ES" sz="1600" b="1" i="1" dirty="0"/>
              <a:t>et al</a:t>
            </a:r>
            <a:r>
              <a:rPr lang="es-ES" sz="1600" b="1" dirty="0"/>
              <a:t>., 2020)</a:t>
            </a:r>
            <a:r>
              <a:rPr lang="es-ES" sz="1600" dirty="0"/>
              <a:t>. En ambos experimentos, las concentraciones más efectivas en estimular el crecimiento de las plantas fueron las ≥ 100 mg L</a:t>
            </a:r>
            <a:r>
              <a:rPr lang="es-ES" sz="1600" baseline="30000" dirty="0"/>
              <a:t>-1</a:t>
            </a:r>
            <a:r>
              <a:rPr lang="es-ES" sz="1600" dirty="0"/>
              <a:t>, así como los incrementos del contenido de Ca y las reducciones de Mg en ambos órganos de las plantas ocurrieron en correspondencia con el aumento de la concentración utilizada del polímero </a:t>
            </a:r>
            <a:r>
              <a:rPr lang="es-ES" sz="1600" b="1" dirty="0"/>
              <a:t>(Costales </a:t>
            </a:r>
            <a:r>
              <a:rPr lang="es-ES" sz="1600" b="1" i="1" dirty="0"/>
              <a:t>et al</a:t>
            </a:r>
            <a:r>
              <a:rPr lang="es-ES" sz="1600" b="1" dirty="0"/>
              <a:t>., 2020 y 2021)</a:t>
            </a:r>
            <a:r>
              <a:rPr lang="es-ES" sz="1600" dirty="0"/>
              <a:t>. </a:t>
            </a:r>
            <a:r>
              <a:rPr lang="es-MX" sz="1600" b="1" i="1" dirty="0"/>
              <a:t>A partir de estos resultados se seleccionaron del rango de concentraciones por cada forma de aplicación del quitosano, las concentraciones 10, 100, 500 y 1000 mg L</a:t>
            </a:r>
            <a:r>
              <a:rPr lang="es-MX" sz="1600" b="1" i="1" baseline="30000" dirty="0"/>
              <a:t>-1</a:t>
            </a:r>
            <a:r>
              <a:rPr lang="es-MX" sz="1600" b="1" i="1" dirty="0"/>
              <a:t> para determinar su efecto en el comportamiento de indicadores </a:t>
            </a:r>
            <a:r>
              <a:rPr lang="es-MX" sz="1600" b="1" i="1" dirty="0" err="1"/>
              <a:t>fisio</a:t>
            </a:r>
            <a:r>
              <a:rPr lang="es-MX" sz="1600" b="1" i="1" dirty="0"/>
              <a:t>-bioquímicos asociados al crecimiento de las plantas en condiciones de invernadero y en el crecimiento y el rendimiento en condiciones de campo.</a:t>
            </a:r>
            <a:r>
              <a:rPr lang="es-MX" sz="1600" b="1" dirty="0"/>
              <a:t> </a:t>
            </a:r>
            <a:endParaRPr lang="es-ES" sz="1600" b="1" dirty="0"/>
          </a:p>
          <a:p>
            <a:pPr marL="0" indent="0" algn="just">
              <a:buNone/>
            </a:pPr>
            <a:endParaRPr lang="es-ES" sz="1600" dirty="0"/>
          </a:p>
        </p:txBody>
      </p:sp>
    </p:spTree>
    <p:extLst>
      <p:ext uri="{BB962C8B-B14F-4D97-AF65-F5344CB8AC3E}">
        <p14:creationId xmlns:p14="http://schemas.microsoft.com/office/powerpoint/2010/main" val="495017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332656"/>
            <a:ext cx="8784976" cy="6192688"/>
          </a:xfrm>
        </p:spPr>
        <p:txBody>
          <a:bodyPr>
            <a:noAutofit/>
          </a:bodyPr>
          <a:lstStyle/>
          <a:p>
            <a:pPr marL="0" indent="0" algn="just">
              <a:buNone/>
            </a:pPr>
            <a:r>
              <a:rPr lang="es-ES_tradnl" sz="1600" b="1" dirty="0"/>
              <a:t>4. </a:t>
            </a:r>
            <a:r>
              <a:rPr lang="es-ES_tradnl" sz="1600" b="1" dirty="0" smtClean="0"/>
              <a:t>EFECTO DEL QUITOSANO EN EL COMPORTAMIENTO FISIO-BIOQUÍMICO ASOCIADO AL CRECIMIENTO </a:t>
            </a:r>
            <a:r>
              <a:rPr lang="es-MX" sz="1600" b="1" dirty="0" smtClean="0"/>
              <a:t>DE SOYA INOCULADA EN CONDICIONES DE INVERNADERO</a:t>
            </a:r>
            <a:endParaRPr lang="es-ES" sz="1600" dirty="0" smtClean="0"/>
          </a:p>
          <a:p>
            <a:pPr marL="0" indent="0" algn="just">
              <a:buNone/>
            </a:pPr>
            <a:endParaRPr lang="es-ES" sz="1600" dirty="0" smtClean="0"/>
          </a:p>
          <a:p>
            <a:pPr marL="0" indent="0" algn="just">
              <a:buNone/>
            </a:pPr>
            <a:r>
              <a:rPr lang="es-ES" sz="1600" dirty="0" smtClean="0"/>
              <a:t>En </a:t>
            </a:r>
            <a:r>
              <a:rPr lang="es-ES" sz="1600" dirty="0"/>
              <a:t>este experimento, las mismas concentraciones de quitosano coincidieron en ambas formas de aplicación, en acumular los mayores contenidos totales de cada macronutriente (N, P y K) en soya </a:t>
            </a:r>
            <a:r>
              <a:rPr lang="es-ES" sz="1600" i="1" dirty="0"/>
              <a:t>cv</a:t>
            </a:r>
            <a:r>
              <a:rPr lang="es-ES" sz="1600" dirty="0"/>
              <a:t> 'INCASOY-27'. Se corroboró el efecto </a:t>
            </a:r>
            <a:r>
              <a:rPr lang="es-ES" sz="1600" dirty="0" err="1"/>
              <a:t>bioestimulador</a:t>
            </a:r>
            <a:r>
              <a:rPr lang="es-ES" sz="1600" dirty="0"/>
              <a:t> de la aspersión foliar de 100 a 1000 mg L</a:t>
            </a:r>
            <a:r>
              <a:rPr lang="es-ES" sz="1600" baseline="30000" dirty="0"/>
              <a:t>-1</a:t>
            </a:r>
            <a:r>
              <a:rPr lang="es-ES" sz="1600" dirty="0"/>
              <a:t> del polímero en el crecimiento (longitud del tallo, biomasa seca, área foliar y contenido relativo de clorofilas totales) de las plantas, además de aumentar la actividad enzimática nitrato </a:t>
            </a:r>
            <a:r>
              <a:rPr lang="es-ES" sz="1600" dirty="0" err="1"/>
              <a:t>reductasa</a:t>
            </a:r>
            <a:r>
              <a:rPr lang="es-ES" sz="1600" dirty="0"/>
              <a:t> (NR) en raíces y hojas y el contenido de ureidos en nódulos y hojas con 500 y 1000 mg L</a:t>
            </a:r>
            <a:r>
              <a:rPr lang="es-ES" sz="1600" baseline="30000" dirty="0"/>
              <a:t>-1 </a:t>
            </a:r>
            <a:r>
              <a:rPr lang="es-ES" sz="1600" dirty="0"/>
              <a:t>del quitosano. Estos resultados confirman que esta forma de aplicación del polímero aumenta la absorción de macronutrientes desde el suelo en beneficio de varios procesos metabólicos y la reducción de NO</a:t>
            </a:r>
            <a:r>
              <a:rPr lang="es-ES" sz="1600" baseline="-25000" dirty="0"/>
              <a:t>3</a:t>
            </a:r>
            <a:r>
              <a:rPr lang="es-ES" sz="1600" baseline="30000" dirty="0"/>
              <a:t>- </a:t>
            </a:r>
            <a:r>
              <a:rPr lang="es-ES" sz="1600" dirty="0"/>
              <a:t>por la vía actividad NR, lo que pudo contribuir al mayor contenido de N encontrado y a la mayor síntesis de clorofilas en la planta, lo que a su vez, pudo favorecer la actividad fotosintética. También, la aplicación de quitosano a las semillas (desde 100</a:t>
            </a:r>
            <a:r>
              <a:rPr lang="es-ES" sz="1600" b="1" dirty="0"/>
              <a:t> </a:t>
            </a:r>
            <a:r>
              <a:rPr lang="es-ES" sz="1600" dirty="0"/>
              <a:t>hasta 1000</a:t>
            </a:r>
            <a:r>
              <a:rPr lang="es-ES" sz="1600" b="1" dirty="0"/>
              <a:t> </a:t>
            </a:r>
            <a:r>
              <a:rPr lang="es-ES" sz="1600" dirty="0"/>
              <a:t>mg L</a:t>
            </a:r>
            <a:r>
              <a:rPr lang="es-ES" sz="1600" baseline="30000" dirty="0"/>
              <a:t>-1</a:t>
            </a:r>
            <a:r>
              <a:rPr lang="es-ES" sz="1600" dirty="0"/>
              <a:t>) aumentó el contenido de ureidos en raíces y de proteínas en hojas, lo que pudo estar relacionado con la mayor nodulación encontrada con esta metodología, así como aumentó la actividad NR, pero en menor cuantía en comparación con la aspersión foliar del polímero. Este resultado confirma lo obtenido previamente en condiciones </a:t>
            </a:r>
            <a:r>
              <a:rPr lang="es-ES" sz="1600" i="1" dirty="0"/>
              <a:t>in vitro</a:t>
            </a:r>
            <a:r>
              <a:rPr lang="es-ES" sz="1600" dirty="0"/>
              <a:t> en este cultivar inoculado con </a:t>
            </a:r>
            <a:r>
              <a:rPr lang="es-ES" sz="1600" i="1" dirty="0"/>
              <a:t>B. </a:t>
            </a:r>
            <a:r>
              <a:rPr lang="es-ES" sz="1600" i="1" dirty="0" err="1"/>
              <a:t>elkanii</a:t>
            </a:r>
            <a:r>
              <a:rPr lang="es-ES" sz="1600" dirty="0"/>
              <a:t>, donde se demostró aumentos de la concentración de proteínas en raíces y hojas, pero con la adición de </a:t>
            </a:r>
            <a:r>
              <a:rPr lang="es-ES" sz="1600" dirty="0" err="1"/>
              <a:t>quitosacáridos</a:t>
            </a:r>
            <a:r>
              <a:rPr lang="es-ES" sz="1600" dirty="0"/>
              <a:t> en el medio de cultivo vegetal </a:t>
            </a:r>
            <a:r>
              <a:rPr lang="es-ES" sz="1600" b="1" dirty="0"/>
              <a:t>(Costales </a:t>
            </a:r>
            <a:r>
              <a:rPr lang="es-ES" sz="1600" b="1" i="1" dirty="0"/>
              <a:t>et al</a:t>
            </a:r>
            <a:r>
              <a:rPr lang="es-ES" sz="1600" b="1" dirty="0"/>
              <a:t>., 2021).</a:t>
            </a:r>
            <a:r>
              <a:rPr lang="es-ES" sz="1600" dirty="0"/>
              <a:t> </a:t>
            </a:r>
            <a:r>
              <a:rPr lang="es-ES" sz="1600" b="1" i="1" dirty="0"/>
              <a:t>Los resultados obtenidos indican que existen efectos diferenciados en la estimulación biológica entre ambas formas de aplicación del quitosano, los cuales demuestran que el aumento de los indicadores del crecimiento de las plantas se debe mayormente a la aspersión foliar y menos al tratamiento de semillas. Es probable que esta última forma de aplicación del quitosano favorezca otros mecanismos y/o procesos fisiológicos del desarrollo del cultivo, en los que habría que profundizar en investigaciones futuras. </a:t>
            </a:r>
            <a:endParaRPr lang="es-ES" sz="1600" b="1" dirty="0"/>
          </a:p>
          <a:p>
            <a:pPr marL="0" indent="0" algn="just">
              <a:buNone/>
            </a:pPr>
            <a:endParaRPr lang="es-ES" sz="1600" dirty="0"/>
          </a:p>
        </p:txBody>
      </p:sp>
    </p:spTree>
    <p:extLst>
      <p:ext uri="{BB962C8B-B14F-4D97-AF65-F5344CB8AC3E}">
        <p14:creationId xmlns:p14="http://schemas.microsoft.com/office/powerpoint/2010/main" val="1426366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116632"/>
            <a:ext cx="8712968" cy="6264696"/>
          </a:xfrm>
        </p:spPr>
        <p:txBody>
          <a:bodyPr>
            <a:noAutofit/>
          </a:bodyPr>
          <a:lstStyle/>
          <a:p>
            <a:pPr marL="0" indent="0" algn="just">
              <a:buNone/>
            </a:pPr>
            <a:r>
              <a:rPr lang="es-ES_tradnl" sz="1600" b="1" dirty="0"/>
              <a:t>5. </a:t>
            </a:r>
            <a:r>
              <a:rPr lang="es-ES_tradnl" sz="1600" b="1" dirty="0" smtClean="0"/>
              <a:t>EFECTO DEL QUITOSANO EN EL RENDIMIENTO Y SUS COMPONENTES  </a:t>
            </a:r>
          </a:p>
          <a:p>
            <a:pPr marL="0" indent="0" algn="just">
              <a:buNone/>
            </a:pPr>
            <a:endParaRPr lang="es-ES" sz="1600" dirty="0" smtClean="0"/>
          </a:p>
          <a:p>
            <a:pPr marL="0" indent="0" algn="just">
              <a:buNone/>
            </a:pPr>
            <a:r>
              <a:rPr lang="es-ES_tradnl" sz="1600" dirty="0" smtClean="0"/>
              <a:t>La </a:t>
            </a:r>
            <a:r>
              <a:rPr lang="es-ES_tradnl" sz="1600" dirty="0"/>
              <a:t>investigación se realizó con un diseño de Bloques al Azar en</a:t>
            </a:r>
            <a:r>
              <a:rPr lang="es-MX" sz="1600" dirty="0"/>
              <a:t> condiciones de campo durante dos años sucesivos (2015 y 2016). Los indicadores de la nodulación en etapa de prefloración (R1) se estimularon en dependencia de la forma de aplicación y concentración del polímero, respecto a la sola inoculación del </a:t>
            </a:r>
            <a:r>
              <a:rPr lang="es-MX" sz="1600" dirty="0" err="1"/>
              <a:t>Azofert</a:t>
            </a:r>
            <a:r>
              <a:rPr lang="es-MX" sz="1600" baseline="30000" dirty="0"/>
              <a:t>®</a:t>
            </a:r>
            <a:r>
              <a:rPr lang="es-MX" sz="1600" dirty="0"/>
              <a:t>-S e influidos también por las características de </a:t>
            </a:r>
            <a:r>
              <a:rPr lang="es-MX" sz="1600" dirty="0" err="1"/>
              <a:t>edafoclimáticas</a:t>
            </a:r>
            <a:r>
              <a:rPr lang="es-MX" sz="1600" dirty="0"/>
              <a:t> de cada experimento. Ambas formas de aplicación del quitosano favorecieron el crecimiento, en dependencia de la concentración: 500 mg L</a:t>
            </a:r>
            <a:r>
              <a:rPr lang="es-MX" sz="1600" baseline="30000" dirty="0"/>
              <a:t>-1 </a:t>
            </a:r>
            <a:r>
              <a:rPr lang="es-MX" sz="1600" dirty="0"/>
              <a:t>a las semillas y desde 100 a 1000 mg L</a:t>
            </a:r>
            <a:r>
              <a:rPr lang="es-MX" sz="1600" baseline="30000" dirty="0"/>
              <a:t>-1</a:t>
            </a:r>
            <a:r>
              <a:rPr lang="es-MX" sz="1600" dirty="0"/>
              <a:t> por aspersión foliar, lo que demostró que una sola aplicación foliar del polímero en la etapa V2 es suficiente y efectiva para aumentar el crecimiento respecto a la sola inoculación de las plantas. El tratamiento más eficaz y factible en aumentar el rendimiento estimado del cultivo en ambos años fue la aplicación de 100 mg L</a:t>
            </a:r>
            <a:r>
              <a:rPr lang="es-MX" sz="1600" baseline="30000" dirty="0"/>
              <a:t>-1</a:t>
            </a:r>
            <a:r>
              <a:rPr lang="es-MX" sz="1600" dirty="0"/>
              <a:t> (dosis de 0,1 g ha</a:t>
            </a:r>
            <a:r>
              <a:rPr lang="es-MX" sz="1600" baseline="30000" dirty="0"/>
              <a:t>-1</a:t>
            </a:r>
            <a:r>
              <a:rPr lang="es-MX" sz="1600" dirty="0"/>
              <a:t>) del polímero a las semillas, con incrementos de hasta 60 %, seguido de la aplicación a semillas de 500 y 10 mg L</a:t>
            </a:r>
            <a:r>
              <a:rPr lang="es-MX" sz="1600" baseline="30000" dirty="0"/>
              <a:t>-1</a:t>
            </a:r>
            <a:r>
              <a:rPr lang="es-MX" sz="1600" dirty="0"/>
              <a:t> y la aspersión foliar de 500 y 1000 mg L</a:t>
            </a:r>
            <a:r>
              <a:rPr lang="es-MX" sz="1600" baseline="30000" dirty="0"/>
              <a:t>-1</a:t>
            </a:r>
            <a:r>
              <a:rPr lang="es-MX" sz="1600" dirty="0"/>
              <a:t>. Este resultado fue reproducible entre ambos años, aunque los valores máximos del rendimiento estimado fueron diferentes, que podría deberse a la influencia de las variables meteorológicas en cada año, ya que ambas repeticiones de los experimentos se ejecutaron en los mismos meses de primavera-verano y con la misma densidad de siembra de las plantas. Sin embargo, en un experimento realizado en época de invierno de 2015, donde se combinaron ambas formas de aplicación del quitosano y variando el segundo momento de la aspersión foliar (etapa R2) en el cultivo, el polímero no modificó la respuesta encontrada en el crecimiento (etapa R5) ni tampoco el rendimiento, respecto a las plantas controles, aunque la estimulación de la nodulación y el crecimiento en la etapa R2, dependió de la concentración del polímero (</a:t>
            </a:r>
            <a:r>
              <a:rPr lang="es-MX" sz="1600" b="1" dirty="0"/>
              <a:t>Costales y Falcón, 2018)</a:t>
            </a:r>
            <a:r>
              <a:rPr lang="es-MX" sz="1600" dirty="0"/>
              <a:t>. </a:t>
            </a:r>
            <a:r>
              <a:rPr lang="es-MX" sz="1600" b="1" i="1" dirty="0"/>
              <a:t>Estos resultados demostraron como las condiciones </a:t>
            </a:r>
            <a:r>
              <a:rPr lang="es-MX" sz="1600" b="1" i="1" dirty="0" err="1"/>
              <a:t>edafoclimáticas</a:t>
            </a:r>
            <a:r>
              <a:rPr lang="es-MX" sz="1600" b="1" i="1" dirty="0"/>
              <a:t>, fundamentalmente la fecha de siembra, influyen en la productividad del cultivar en la misma localidad, así como el momento fisiológico de la soya en que se realiza la segunda aspersión foliar y la dosis de quitosano.</a:t>
            </a:r>
            <a:endParaRPr lang="es-ES" sz="1600" b="1" dirty="0"/>
          </a:p>
          <a:p>
            <a:pPr marL="0" indent="0" algn="just">
              <a:buNone/>
            </a:pPr>
            <a:endParaRPr lang="es-ES" sz="1600" dirty="0"/>
          </a:p>
        </p:txBody>
      </p:sp>
    </p:spTree>
    <p:extLst>
      <p:ext uri="{BB962C8B-B14F-4D97-AF65-F5344CB8AC3E}">
        <p14:creationId xmlns:p14="http://schemas.microsoft.com/office/powerpoint/2010/main" val="3778823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271189"/>
            <a:ext cx="8784976" cy="5246043"/>
          </a:xfrm>
        </p:spPr>
        <p:txBody>
          <a:bodyPr>
            <a:noAutofit/>
          </a:bodyPr>
          <a:lstStyle/>
          <a:p>
            <a:pPr marL="0" indent="0" algn="just">
              <a:buNone/>
            </a:pPr>
            <a:r>
              <a:rPr lang="es-ES_tradnl" sz="1600" b="1" dirty="0" smtClean="0"/>
              <a:t>6. EFECTO DEL QUITOSANO EN LA INDUCCIÓN DE </a:t>
            </a:r>
            <a:r>
              <a:rPr lang="es-MX" sz="1600" b="1" dirty="0" smtClean="0"/>
              <a:t>RESPUESTAS DEFENSIVAS</a:t>
            </a:r>
          </a:p>
          <a:p>
            <a:pPr marL="0" indent="0" algn="just">
              <a:buNone/>
            </a:pPr>
            <a:endParaRPr lang="es-ES" sz="1600" dirty="0"/>
          </a:p>
          <a:p>
            <a:pPr marL="0" indent="0" algn="just">
              <a:buNone/>
            </a:pPr>
            <a:r>
              <a:rPr lang="es-MX" sz="1600" dirty="0"/>
              <a:t>En este trabajo el comportamiento de los niveles enzimáticos de resistencia basal inducidas (β 1-3 </a:t>
            </a:r>
            <a:r>
              <a:rPr lang="es-MX" sz="1600" dirty="0" err="1"/>
              <a:t>glucanasa</a:t>
            </a:r>
            <a:r>
              <a:rPr lang="es-MX" sz="1600" dirty="0"/>
              <a:t>, </a:t>
            </a:r>
            <a:r>
              <a:rPr lang="es-MX" sz="1600" dirty="0" err="1"/>
              <a:t>quitinasa</a:t>
            </a:r>
            <a:r>
              <a:rPr lang="es-MX" sz="1600" dirty="0"/>
              <a:t> y fenilalanina-amoniaco-</a:t>
            </a:r>
            <a:r>
              <a:rPr lang="es-MX" sz="1600" dirty="0" err="1"/>
              <a:t>liasa</a:t>
            </a:r>
            <a:r>
              <a:rPr lang="es-MX" sz="1600" dirty="0"/>
              <a:t>) fueron diferente en hojas y raíces de soya e inversamente proporcional al contenido de proteínas en plantas inoculadas con </a:t>
            </a:r>
            <a:r>
              <a:rPr lang="es-MX" sz="1600" i="1" dirty="0"/>
              <a:t>B. </a:t>
            </a:r>
            <a:r>
              <a:rPr lang="es-MX" sz="1600" i="1" dirty="0" err="1"/>
              <a:t>elkanii</a:t>
            </a:r>
            <a:r>
              <a:rPr lang="es-MX" sz="1600" dirty="0"/>
              <a:t> y crecidas en un medio de cultivo </a:t>
            </a:r>
            <a:r>
              <a:rPr lang="es-MX" sz="1600" i="1" dirty="0"/>
              <a:t>in vitro</a:t>
            </a:r>
            <a:r>
              <a:rPr lang="es-MX" sz="1600" dirty="0"/>
              <a:t>, en presencia de diferentes concentraciones de quitosano </a:t>
            </a:r>
            <a:r>
              <a:rPr lang="es-MX" sz="1600" b="1" dirty="0"/>
              <a:t>(Costales </a:t>
            </a:r>
            <a:r>
              <a:rPr lang="es-MX" sz="1600" b="1" i="1" dirty="0"/>
              <a:t>et al</a:t>
            </a:r>
            <a:r>
              <a:rPr lang="es-MX" sz="1600" b="1" dirty="0"/>
              <a:t>., 2021)</a:t>
            </a:r>
            <a:r>
              <a:rPr lang="es-MX" sz="1600" dirty="0"/>
              <a:t>. En condiciones controladas y de invernadero, las plantas inoculadas con </a:t>
            </a:r>
            <a:r>
              <a:rPr lang="es-MX" sz="1600" dirty="0" err="1"/>
              <a:t>Azofert</a:t>
            </a:r>
            <a:r>
              <a:rPr lang="es-MX" sz="1600" baseline="30000" dirty="0"/>
              <a:t>®</a:t>
            </a:r>
            <a:r>
              <a:rPr lang="es-MX" sz="1600" dirty="0"/>
              <a:t>-S acumularon mayores contenidos de metabolitos secundarios (flavonoides y fenoles totales) en raíces y hojas, en diferentes etapas de crecimiento vegetativo de la soya </a:t>
            </a:r>
            <a:r>
              <a:rPr lang="es-MX" sz="1600" i="1" dirty="0"/>
              <a:t>cv</a:t>
            </a:r>
            <a:r>
              <a:rPr lang="es-MX" sz="1600" dirty="0"/>
              <a:t> 'INCASOY-27', respecto a las plantas controles, mientras que la aplicación  del quitosano combinado con el </a:t>
            </a:r>
            <a:r>
              <a:rPr lang="es-MX" sz="1600" dirty="0" err="1"/>
              <a:t>Azofert</a:t>
            </a:r>
            <a:r>
              <a:rPr lang="es-MX" sz="1600" baseline="30000" dirty="0"/>
              <a:t>®</a:t>
            </a:r>
            <a:r>
              <a:rPr lang="es-MX" sz="1600" dirty="0"/>
              <a:t>-S sobre semillas aumentó la acumulación de ambos metabolitos en hojas, con la concentración menor (10 mg L</a:t>
            </a:r>
            <a:r>
              <a:rPr lang="es-MX" sz="1600" baseline="30000" dirty="0"/>
              <a:t>-1</a:t>
            </a:r>
            <a:r>
              <a:rPr lang="es-MX" sz="1600" dirty="0"/>
              <a:t>) del polímero en etapa V4 </a:t>
            </a:r>
            <a:r>
              <a:rPr lang="es-MX" sz="1600" b="1" dirty="0"/>
              <a:t>(Costales </a:t>
            </a:r>
            <a:r>
              <a:rPr lang="es-MX" sz="1600" b="1" i="1" dirty="0"/>
              <a:t>et al</a:t>
            </a:r>
            <a:r>
              <a:rPr lang="es-MX" sz="1600" b="1" dirty="0"/>
              <a:t>., 2021, 2022).</a:t>
            </a:r>
            <a:r>
              <a:rPr lang="es-MX" sz="1600" dirty="0"/>
              <a:t> La aspersión foliar de las concentraciones mayores de quitosano (500 y 1000 mg L</a:t>
            </a:r>
            <a:r>
              <a:rPr lang="es-MX" sz="1600" baseline="30000" dirty="0"/>
              <a:t>-1</a:t>
            </a:r>
            <a:r>
              <a:rPr lang="es-MX" sz="1600" dirty="0"/>
              <a:t>) redujo los niveles de flavonoides en hojas, todas las concentraciones del polímero (desde 10 hasta 1000 mg L</a:t>
            </a:r>
            <a:r>
              <a:rPr lang="es-MX" sz="1600" baseline="30000" dirty="0"/>
              <a:t>-1</a:t>
            </a:r>
            <a:r>
              <a:rPr lang="es-MX" sz="1600" dirty="0"/>
              <a:t>) elevaron los contenidos fenólicos en este mismo órgano durante la etapa V4, respecto a la aplicación a las semillas y a las plantas controles </a:t>
            </a:r>
            <a:r>
              <a:rPr lang="es-MX" sz="1600" b="1" dirty="0"/>
              <a:t>(Costales </a:t>
            </a:r>
            <a:r>
              <a:rPr lang="es-MX" sz="1600" b="1" i="1" dirty="0"/>
              <a:t>et al</a:t>
            </a:r>
            <a:r>
              <a:rPr lang="es-MX" sz="1600" b="1" dirty="0"/>
              <a:t>., 2022).</a:t>
            </a:r>
            <a:r>
              <a:rPr lang="es-MX" sz="1600" dirty="0"/>
              <a:t> En los distintos ensayos realizados, la respuesta defensiva inducida por el polímero dependió de su concentración, del órgano y de la etapa de crecimiento de la planta. </a:t>
            </a:r>
            <a:r>
              <a:rPr lang="es-MX" sz="1600" b="1" i="1" dirty="0"/>
              <a:t>Estos resultados revelan, por primera vez, las potencialidades de ambos bioestimulantes nacionales, en inducir respuestas defensivas por la vía de los </a:t>
            </a:r>
            <a:r>
              <a:rPr lang="es-MX" sz="1600" b="1" i="1" dirty="0" err="1"/>
              <a:t>fenilpropanoides</a:t>
            </a:r>
            <a:r>
              <a:rPr lang="es-MX" sz="1600" b="1" dirty="0"/>
              <a:t>, </a:t>
            </a:r>
            <a:r>
              <a:rPr lang="es-MX" sz="1600" b="1" i="1" dirty="0"/>
              <a:t>sin afectar el proceso simbiótico que se lleva a cabo con B. </a:t>
            </a:r>
            <a:r>
              <a:rPr lang="es-MX" sz="1600" b="1" i="1" dirty="0" err="1"/>
              <a:t>elkanii</a:t>
            </a:r>
            <a:r>
              <a:rPr lang="es-MX" sz="1600" b="1" i="1" dirty="0"/>
              <a:t>, por lo que podrían emplearse también como mitigadores de los efectos adversos por estrés biótico en soya.</a:t>
            </a:r>
            <a:endParaRPr lang="es-ES" sz="1600" b="1" dirty="0"/>
          </a:p>
          <a:p>
            <a:pPr marL="0" indent="0" algn="just">
              <a:buNone/>
            </a:pPr>
            <a:endParaRPr lang="es-ES" sz="1600" dirty="0"/>
          </a:p>
        </p:txBody>
      </p:sp>
    </p:spTree>
    <p:extLst>
      <p:ext uri="{BB962C8B-B14F-4D97-AF65-F5344CB8AC3E}">
        <p14:creationId xmlns:p14="http://schemas.microsoft.com/office/powerpoint/2010/main" val="3509184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0"/>
            <a:ext cx="8856984" cy="548680"/>
          </a:xfrm>
        </p:spPr>
        <p:txBody>
          <a:bodyPr>
            <a:noAutofit/>
          </a:bodyPr>
          <a:lstStyle/>
          <a:p>
            <a:r>
              <a:rPr lang="es-MX" sz="1600" b="1" dirty="0"/>
              <a:t>SALIDAS PRINCIPALES REIVINDICADAS EN LA PROPUESTA A PREMIO CITMA PROVINCIAL </a:t>
            </a:r>
            <a:r>
              <a:rPr lang="es-MX" sz="1600" b="1" dirty="0" smtClean="0"/>
              <a:t>2022</a:t>
            </a:r>
            <a:endParaRPr lang="es-ES" sz="1600" dirty="0"/>
          </a:p>
        </p:txBody>
      </p:sp>
      <p:sp>
        <p:nvSpPr>
          <p:cNvPr id="3" name="2 Marcador de contenido"/>
          <p:cNvSpPr>
            <a:spLocks noGrp="1"/>
          </p:cNvSpPr>
          <p:nvPr>
            <p:ph idx="1"/>
          </p:nvPr>
        </p:nvSpPr>
        <p:spPr>
          <a:xfrm>
            <a:off x="107504" y="447175"/>
            <a:ext cx="8928992" cy="6381328"/>
          </a:xfrm>
        </p:spPr>
        <p:txBody>
          <a:bodyPr>
            <a:noAutofit/>
          </a:bodyPr>
          <a:lstStyle/>
          <a:p>
            <a:pPr marL="0" indent="0" algn="just">
              <a:buNone/>
            </a:pPr>
            <a:r>
              <a:rPr lang="es-MX" sz="1400" b="1" dirty="0" smtClean="0"/>
              <a:t>PUBLICACIONES EN REVISTAS ARBITRADAS</a:t>
            </a:r>
          </a:p>
          <a:p>
            <a:pPr lvl="0" algn="just">
              <a:buFont typeface="+mj-lt"/>
              <a:buAutoNum type="arabicPeriod"/>
            </a:pPr>
            <a:r>
              <a:rPr lang="en-US" sz="1400" dirty="0" smtClean="0"/>
              <a:t>Effect </a:t>
            </a:r>
            <a:r>
              <a:rPr lang="en-US" sz="1400" dirty="0"/>
              <a:t>of </a:t>
            </a:r>
            <a:r>
              <a:rPr lang="en-US" sz="1400" dirty="0" err="1"/>
              <a:t>chitosaccharides</a:t>
            </a:r>
            <a:r>
              <a:rPr lang="en-US" sz="1400" dirty="0"/>
              <a:t> in nodulation and growth </a:t>
            </a:r>
            <a:r>
              <a:rPr lang="en-US" sz="1400" i="1" dirty="0"/>
              <a:t>in vitro</a:t>
            </a:r>
            <a:r>
              <a:rPr lang="en-US" sz="1400" dirty="0"/>
              <a:t> of inoculated soybean (2016). </a:t>
            </a:r>
            <a:r>
              <a:rPr lang="es-MX" sz="1400" b="1" dirty="0" err="1"/>
              <a:t>Daimy</a:t>
            </a:r>
            <a:r>
              <a:rPr lang="es-MX" sz="1400" b="1" dirty="0"/>
              <a:t> Costales</a:t>
            </a:r>
            <a:r>
              <a:rPr lang="es-MX" sz="1400" dirty="0"/>
              <a:t>, Alejandro Bernardo Falcón-Rodríguez, María Caridad Nápoles, </a:t>
            </a:r>
            <a:r>
              <a:rPr lang="es-MX" sz="1400" dirty="0" err="1"/>
              <a:t>Julien</a:t>
            </a:r>
            <a:r>
              <a:rPr lang="es-MX" sz="1400" dirty="0"/>
              <a:t> De Winter, Pascal </a:t>
            </a:r>
            <a:r>
              <a:rPr lang="es-MX" sz="1400" dirty="0" err="1"/>
              <a:t>Gerbaux</a:t>
            </a:r>
            <a:r>
              <a:rPr lang="es-MX" sz="1400" dirty="0"/>
              <a:t>, </a:t>
            </a:r>
            <a:r>
              <a:rPr lang="es-MX" sz="1400" dirty="0" err="1"/>
              <a:t>Robertus</a:t>
            </a:r>
            <a:r>
              <a:rPr lang="es-MX" sz="1400" dirty="0"/>
              <a:t> </a:t>
            </a:r>
            <a:r>
              <a:rPr lang="es-MX" sz="1400" dirty="0" err="1"/>
              <a:t>Cornelis</a:t>
            </a:r>
            <a:r>
              <a:rPr lang="es-MX" sz="1400" dirty="0"/>
              <a:t> </a:t>
            </a:r>
            <a:r>
              <a:rPr lang="es-MX" sz="1400" dirty="0" err="1"/>
              <a:t>Adrianus</a:t>
            </a:r>
            <a:r>
              <a:rPr lang="es-MX" sz="1400" dirty="0"/>
              <a:t> </a:t>
            </a:r>
            <a:r>
              <a:rPr lang="es-MX" sz="1400" dirty="0" err="1"/>
              <a:t>Onderwater</a:t>
            </a:r>
            <a:r>
              <a:rPr lang="es-MX" sz="1400" dirty="0"/>
              <a:t>, </a:t>
            </a:r>
            <a:r>
              <a:rPr lang="es-MX" sz="1400" dirty="0" err="1"/>
              <a:t>Ruddy</a:t>
            </a:r>
            <a:r>
              <a:rPr lang="es-MX" sz="1400" dirty="0"/>
              <a:t> </a:t>
            </a:r>
            <a:r>
              <a:rPr lang="es-MX" sz="1400" dirty="0" err="1"/>
              <a:t>Wattiez</a:t>
            </a:r>
            <a:r>
              <a:rPr lang="es-MX" sz="1400" dirty="0"/>
              <a:t> and Juan Carlos Cabrera. </a:t>
            </a:r>
            <a:r>
              <a:rPr lang="en-US" sz="1400" i="1" dirty="0"/>
              <a:t>American Journal of Plant Sciences </a:t>
            </a:r>
            <a:r>
              <a:rPr lang="en-US" sz="1400" dirty="0"/>
              <a:t>7: 1380-1391. </a:t>
            </a:r>
            <a:r>
              <a:rPr lang="en-US" sz="1400" u="sng" dirty="0">
                <a:hlinkClick r:id="rId2"/>
              </a:rPr>
              <a:t>http://dx.doi.org/10.4236/ajps.2016.79131</a:t>
            </a:r>
            <a:r>
              <a:rPr lang="en-US" sz="1400" dirty="0"/>
              <a:t>.</a:t>
            </a:r>
            <a:endParaRPr lang="es-ES" sz="1400" dirty="0"/>
          </a:p>
          <a:p>
            <a:pPr lvl="0" algn="just">
              <a:buFont typeface="+mj-lt"/>
              <a:buAutoNum type="arabicPeriod"/>
            </a:pPr>
            <a:r>
              <a:rPr lang="es-MX" sz="1400" dirty="0"/>
              <a:t>Influencia de </a:t>
            </a:r>
            <a:r>
              <a:rPr lang="es-MX" sz="1400" dirty="0" err="1"/>
              <a:t>quitosanas</a:t>
            </a:r>
            <a:r>
              <a:rPr lang="es-MX" sz="1400" dirty="0"/>
              <a:t> en la nodulación y el crecimiento vegetativo de soya [</a:t>
            </a:r>
            <a:r>
              <a:rPr lang="es-MX" sz="1400" i="1" dirty="0" err="1"/>
              <a:t>Glycine</a:t>
            </a:r>
            <a:r>
              <a:rPr lang="es-MX" sz="1400" i="1" dirty="0"/>
              <a:t> </a:t>
            </a:r>
            <a:r>
              <a:rPr lang="es-MX" sz="1400" i="1" dirty="0" err="1"/>
              <a:t>max</a:t>
            </a:r>
            <a:r>
              <a:rPr lang="es-MX" sz="1400" dirty="0"/>
              <a:t> (L.) Merrill] (2017). </a:t>
            </a:r>
            <a:r>
              <a:rPr lang="es-MX" sz="1400" b="1" dirty="0"/>
              <a:t>Costales D</a:t>
            </a:r>
            <a:r>
              <a:rPr lang="es-MX" sz="1400" dirty="0"/>
              <a:t>, Nápoles MC, Falcón A, González-Anta G; Ferreira A, </a:t>
            </a:r>
            <a:r>
              <a:rPr lang="es-MX" sz="1400" dirty="0" err="1"/>
              <a:t>Rossi</a:t>
            </a:r>
            <a:r>
              <a:rPr lang="es-MX" sz="1400" dirty="0"/>
              <a:t> A. </a:t>
            </a:r>
            <a:r>
              <a:rPr lang="es-MX" sz="1400" i="1" dirty="0"/>
              <a:t>Cultivos Tropicales</a:t>
            </a:r>
            <a:r>
              <a:rPr lang="es-MX" sz="1400" dirty="0"/>
              <a:t> 38(1): 138-146. ISSN digital: 1819-4087.</a:t>
            </a:r>
            <a:r>
              <a:rPr lang="es-MX" sz="1400" i="1" dirty="0"/>
              <a:t> </a:t>
            </a:r>
            <a:r>
              <a:rPr lang="es-MX" sz="1400" dirty="0"/>
              <a:t>DOI: 10.13140/RG.2.2.16534.75843.</a:t>
            </a:r>
            <a:endParaRPr lang="es-ES" sz="1400" dirty="0"/>
          </a:p>
          <a:p>
            <a:pPr lvl="0" algn="just">
              <a:buFont typeface="+mj-lt"/>
              <a:buAutoNum type="arabicPeriod"/>
            </a:pPr>
            <a:r>
              <a:rPr lang="es-MX" sz="1400" dirty="0" err="1"/>
              <a:t>Quitosacáridos</a:t>
            </a:r>
            <a:r>
              <a:rPr lang="es-MX" sz="1400" dirty="0"/>
              <a:t> en la nodulación y el crecimiento de soya. </a:t>
            </a:r>
            <a:r>
              <a:rPr lang="es-MX" sz="1400" b="1" dirty="0" err="1"/>
              <a:t>Daimy</a:t>
            </a:r>
            <a:r>
              <a:rPr lang="es-MX" sz="1400" b="1" dirty="0"/>
              <a:t> Costales</a:t>
            </a:r>
            <a:r>
              <a:rPr lang="es-MX" sz="1400" dirty="0"/>
              <a:t>, María Caridad Nápoles y Alejandro B. Falcón. </a:t>
            </a:r>
            <a:r>
              <a:rPr lang="es-MX" sz="1400" i="1" dirty="0"/>
              <a:t>Editorial Académica Española</a:t>
            </a:r>
            <a:r>
              <a:rPr lang="es-MX" sz="1400" dirty="0"/>
              <a:t> (12-09-2016), 96 páginas. ISBN-13: 978-3-639-60143-5; ISBN-10: 3639601432; EAN: 9783639601435. Disponible en: </a:t>
            </a:r>
            <a:r>
              <a:rPr lang="es-MX" sz="1400" u="sng" dirty="0">
                <a:hlinkClick r:id="rId3"/>
              </a:rPr>
              <a:t>https://www.eae-publishing.com/</a:t>
            </a:r>
            <a:r>
              <a:rPr lang="es-MX" sz="1400" dirty="0"/>
              <a:t> </a:t>
            </a:r>
            <a:endParaRPr lang="es-ES" sz="1400" dirty="0"/>
          </a:p>
          <a:p>
            <a:pPr lvl="0" algn="just">
              <a:buFont typeface="+mj-lt"/>
              <a:buAutoNum type="arabicPeriod"/>
            </a:pPr>
            <a:r>
              <a:rPr lang="es-MX" sz="1400" u="sng" dirty="0"/>
              <a:t>Inducción de la nodulación en soya por </a:t>
            </a:r>
            <a:r>
              <a:rPr lang="es-MX" sz="1400" i="1" u="sng" dirty="0" err="1"/>
              <a:t>Bradyrhizobium</a:t>
            </a:r>
            <a:r>
              <a:rPr lang="es-MX" sz="1400" u="sng" dirty="0"/>
              <a:t>. </a:t>
            </a:r>
            <a:r>
              <a:rPr lang="es-MX" sz="1400" dirty="0"/>
              <a:t>María Caridad Nápoles y</a:t>
            </a:r>
            <a:r>
              <a:rPr lang="es-MX" sz="1400" b="1" dirty="0"/>
              <a:t> </a:t>
            </a:r>
            <a:r>
              <a:rPr lang="es-MX" sz="1400" b="1" dirty="0" err="1"/>
              <a:t>Daimy</a:t>
            </a:r>
            <a:r>
              <a:rPr lang="es-MX" sz="1400" b="1" dirty="0"/>
              <a:t> Costales. </a:t>
            </a:r>
            <a:r>
              <a:rPr lang="es-MX" sz="1400" i="1" dirty="0"/>
              <a:t>Editorial Académica Española</a:t>
            </a:r>
            <a:r>
              <a:rPr lang="es-MX" sz="1400" dirty="0"/>
              <a:t>, 2016. ISBN: 978-3-639-60577-8.</a:t>
            </a:r>
            <a:r>
              <a:rPr lang="en-GB" sz="1400" dirty="0"/>
              <a:t> </a:t>
            </a:r>
            <a:endParaRPr lang="es-ES" sz="1400" dirty="0"/>
          </a:p>
          <a:p>
            <a:pPr lvl="0" algn="just">
              <a:buFont typeface="+mj-lt"/>
              <a:buAutoNum type="arabicPeriod"/>
            </a:pPr>
            <a:r>
              <a:rPr lang="es-ES" sz="1400" dirty="0"/>
              <a:t>Combinación de formas de aplicación de quitosano en el desarrollo de soya </a:t>
            </a:r>
            <a:r>
              <a:rPr lang="es-ES" sz="1400" dirty="0" err="1"/>
              <a:t>biofertilizada</a:t>
            </a:r>
            <a:r>
              <a:rPr lang="es-ES" sz="1400" dirty="0"/>
              <a:t> (2018). </a:t>
            </a:r>
            <a:r>
              <a:rPr lang="es-ES" sz="1400" b="1" dirty="0" err="1"/>
              <a:t>Daimy</a:t>
            </a:r>
            <a:r>
              <a:rPr lang="es-ES" sz="1400" b="1" dirty="0"/>
              <a:t> Costales Menéndez</a:t>
            </a:r>
            <a:r>
              <a:rPr lang="es-ES" sz="1400" dirty="0"/>
              <a:t> y Alejandro B. Falcón Rodríguez. </a:t>
            </a:r>
            <a:r>
              <a:rPr lang="es-ES" sz="1400" i="1" dirty="0"/>
              <a:t>Cultivos Tropicales</a:t>
            </a:r>
            <a:r>
              <a:rPr lang="es-ES" sz="1400" dirty="0"/>
              <a:t> 3(39): 73-81. </a:t>
            </a:r>
          </a:p>
          <a:p>
            <a:pPr lvl="0" algn="just">
              <a:buFont typeface="+mj-lt"/>
              <a:buAutoNum type="arabicPeriod"/>
            </a:pPr>
            <a:r>
              <a:rPr lang="en-US" sz="1400" dirty="0"/>
              <a:t>Effect of chitosan polymer and inoculated with </a:t>
            </a:r>
            <a:r>
              <a:rPr lang="en-US" sz="1400" i="1" dirty="0"/>
              <a:t>B. </a:t>
            </a:r>
            <a:r>
              <a:rPr lang="en-US" sz="1400" i="1" dirty="0" err="1"/>
              <a:t>japonicum</a:t>
            </a:r>
            <a:r>
              <a:rPr lang="en-US" sz="1400" i="1" dirty="0"/>
              <a:t> </a:t>
            </a:r>
            <a:r>
              <a:rPr lang="en-US" sz="1400" dirty="0"/>
              <a:t>on soybean germination survival of seedling, </a:t>
            </a:r>
            <a:r>
              <a:rPr lang="en-US" sz="1400" dirty="0" err="1"/>
              <a:t>nodulati</a:t>
            </a:r>
            <a:r>
              <a:rPr lang="en-GB" sz="1400" dirty="0"/>
              <a:t>on and bacteria viability on seeds (2019). </a:t>
            </a:r>
            <a:r>
              <a:rPr lang="es-ES" sz="1400" b="1" dirty="0"/>
              <a:t>Costales D</a:t>
            </a:r>
            <a:r>
              <a:rPr lang="es-ES" sz="1400" dirty="0"/>
              <a:t>, Nápoles MC, Falcón-Rodríguez A, González-Anta G, </a:t>
            </a:r>
            <a:r>
              <a:rPr lang="es-ES" sz="1400" dirty="0" err="1"/>
              <a:t>Petit</a:t>
            </a:r>
            <a:r>
              <a:rPr lang="es-ES" sz="1400" dirty="0"/>
              <a:t> C, </a:t>
            </a:r>
            <a:r>
              <a:rPr lang="es-ES" sz="1400" dirty="0" err="1"/>
              <a:t>Solá</a:t>
            </a:r>
            <a:r>
              <a:rPr lang="es-ES" sz="1400" dirty="0"/>
              <a:t> S, </a:t>
            </a:r>
            <a:r>
              <a:rPr lang="es-ES" sz="1400" dirty="0" err="1"/>
              <a:t>Perrig</a:t>
            </a:r>
            <a:r>
              <a:rPr lang="es-ES" sz="1400" dirty="0"/>
              <a:t> Diego. </a:t>
            </a:r>
            <a:r>
              <a:rPr lang="en-GB" sz="1400" i="1" dirty="0"/>
              <a:t>Legume Research</a:t>
            </a:r>
            <a:r>
              <a:rPr lang="en-GB" sz="1400" dirty="0"/>
              <a:t> 42(2): 265-269. Online ISSN: 0976-0571.</a:t>
            </a:r>
            <a:r>
              <a:rPr lang="en-GB" sz="1400" b="1" dirty="0"/>
              <a:t> </a:t>
            </a:r>
            <a:r>
              <a:rPr lang="en-GB" sz="1400" dirty="0"/>
              <a:t>DOI: 10.18805/LR-410.</a:t>
            </a:r>
            <a:endParaRPr lang="es-ES" sz="1400" dirty="0"/>
          </a:p>
          <a:p>
            <a:pPr lvl="0" algn="just">
              <a:buFont typeface="+mj-lt"/>
              <a:buAutoNum type="arabicPeriod"/>
            </a:pPr>
            <a:r>
              <a:rPr lang="es-ES" sz="1400" dirty="0"/>
              <a:t>Efecto de la masa molecular de quitosanos en el crecimiento </a:t>
            </a:r>
            <a:r>
              <a:rPr lang="es-ES" sz="1400" i="1" dirty="0"/>
              <a:t>in vitro</a:t>
            </a:r>
            <a:r>
              <a:rPr lang="es-ES" sz="1400" dirty="0"/>
              <a:t> de soya (2020). </a:t>
            </a:r>
            <a:r>
              <a:rPr lang="es-ES" sz="1400" b="1" dirty="0"/>
              <a:t>Costales D</a:t>
            </a:r>
            <a:r>
              <a:rPr lang="es-ES" sz="1400" dirty="0"/>
              <a:t> y Falcón-Rodríguez A. </a:t>
            </a:r>
            <a:r>
              <a:rPr lang="es-ES" sz="1400" i="1" dirty="0"/>
              <a:t>Cultivos Tropicales</a:t>
            </a:r>
            <a:r>
              <a:rPr lang="es-ES" sz="1400" b="1" dirty="0"/>
              <a:t> </a:t>
            </a:r>
            <a:r>
              <a:rPr lang="es-ES" sz="1400" dirty="0"/>
              <a:t>41(1), e05. ISSN digital: 1819-4087.</a:t>
            </a:r>
          </a:p>
          <a:p>
            <a:pPr lvl="0" algn="just">
              <a:buFont typeface="+mj-lt"/>
              <a:buAutoNum type="arabicPeriod"/>
            </a:pPr>
            <a:r>
              <a:rPr lang="es-ES" sz="1400" dirty="0"/>
              <a:t>Efecto de la aspersión foliar de quitosano en el desarrollo vegetativo de soya inoculada (2020). </a:t>
            </a:r>
            <a:r>
              <a:rPr lang="es-ES" sz="1400" b="1" dirty="0" err="1"/>
              <a:t>Daimy</a:t>
            </a:r>
            <a:r>
              <a:rPr lang="es-ES" sz="1400" b="1" dirty="0"/>
              <a:t> Costales</a:t>
            </a:r>
            <a:r>
              <a:rPr lang="es-ES" sz="1400" dirty="0"/>
              <a:t>, Alejandro B. Falcón, Richard García y José Zenón Capdevila. </a:t>
            </a:r>
            <a:r>
              <a:rPr lang="es-ES" sz="1400" i="1" dirty="0"/>
              <a:t>Cultivos Tropicales</a:t>
            </a:r>
            <a:r>
              <a:rPr lang="es-ES" sz="1400" dirty="0"/>
              <a:t> 41(4), e07. ISSN: 1819-4087. </a:t>
            </a:r>
          </a:p>
          <a:p>
            <a:pPr lvl="0" algn="just">
              <a:buFont typeface="+mj-lt"/>
              <a:buAutoNum type="arabicPeriod"/>
            </a:pPr>
            <a:r>
              <a:rPr lang="es-ES" sz="1400" dirty="0"/>
              <a:t>Quitosano induce respuestas defensivas en plantas de soya inoculada con </a:t>
            </a:r>
            <a:r>
              <a:rPr lang="es-ES" sz="1400" i="1" dirty="0" err="1"/>
              <a:t>Bradyrhizobium</a:t>
            </a:r>
            <a:r>
              <a:rPr lang="es-ES" sz="1400" i="1" dirty="0"/>
              <a:t> </a:t>
            </a:r>
            <a:r>
              <a:rPr lang="es-ES" sz="1400" i="1" dirty="0" err="1"/>
              <a:t>elkanii</a:t>
            </a:r>
            <a:r>
              <a:rPr lang="es-ES" sz="1400" i="1" dirty="0"/>
              <a:t> </a:t>
            </a:r>
            <a:r>
              <a:rPr lang="es-ES" sz="1400" dirty="0"/>
              <a:t>(2021)</a:t>
            </a:r>
            <a:r>
              <a:rPr lang="es-ES" sz="1400" i="1" dirty="0"/>
              <a:t>.</a:t>
            </a:r>
            <a:r>
              <a:rPr lang="es-ES" sz="1400" dirty="0"/>
              <a:t> </a:t>
            </a:r>
            <a:r>
              <a:rPr lang="es-ES" sz="1400" b="1" dirty="0" err="1"/>
              <a:t>Daimy</a:t>
            </a:r>
            <a:r>
              <a:rPr lang="es-ES" sz="1400" b="1" dirty="0"/>
              <a:t> Costales</a:t>
            </a:r>
            <a:r>
              <a:rPr lang="es-ES" sz="1400" dirty="0"/>
              <a:t>, Alejandro B. Falcón Rodríguez, María C. Nápoles, Juan C. Cabrera, </a:t>
            </a:r>
            <a:r>
              <a:rPr lang="es-ES" sz="1400" dirty="0" err="1"/>
              <a:t>Lisbel</a:t>
            </a:r>
            <a:r>
              <a:rPr lang="es-ES" sz="1400" dirty="0"/>
              <a:t> Travieso y Mario Varela. </a:t>
            </a:r>
            <a:r>
              <a:rPr lang="es-ES" sz="1400" i="1" dirty="0"/>
              <a:t>Cultivos Tropicales</a:t>
            </a:r>
            <a:r>
              <a:rPr lang="es-ES" sz="1400" dirty="0"/>
              <a:t> 42(2), e07. ISSN: 1819-4087</a:t>
            </a:r>
            <a:r>
              <a:rPr lang="es-ES" sz="1400" dirty="0" smtClean="0"/>
              <a:t>.</a:t>
            </a:r>
            <a:endParaRPr lang="es-ES" sz="1400" dirty="0"/>
          </a:p>
        </p:txBody>
      </p:sp>
    </p:spTree>
    <p:extLst>
      <p:ext uri="{BB962C8B-B14F-4D97-AF65-F5344CB8AC3E}">
        <p14:creationId xmlns:p14="http://schemas.microsoft.com/office/powerpoint/2010/main" val="16184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496" y="44624"/>
            <a:ext cx="9036496" cy="6813376"/>
          </a:xfrm>
        </p:spPr>
        <p:txBody>
          <a:bodyPr>
            <a:noAutofit/>
          </a:bodyPr>
          <a:lstStyle/>
          <a:p>
            <a:pPr marL="0" indent="0" algn="just">
              <a:buNone/>
            </a:pPr>
            <a:r>
              <a:rPr lang="es-MX" sz="2000" b="1" dirty="0" smtClean="0"/>
              <a:t>Autores principales:</a:t>
            </a:r>
            <a:r>
              <a:rPr lang="es-MX" sz="2000" dirty="0" smtClean="0"/>
              <a:t> </a:t>
            </a:r>
            <a:r>
              <a:rPr lang="es-MX" sz="2000" dirty="0" err="1" smtClean="0"/>
              <a:t>Dr.C</a:t>
            </a:r>
            <a:r>
              <a:rPr lang="es-MX" sz="2000" dirty="0" smtClean="0"/>
              <a:t>.</a:t>
            </a:r>
            <a:r>
              <a:rPr lang="es-MX" sz="2000" baseline="30000" dirty="0" smtClean="0"/>
              <a:t> </a:t>
            </a:r>
            <a:r>
              <a:rPr lang="es-MX" sz="2000" dirty="0" err="1" smtClean="0"/>
              <a:t>Daimy</a:t>
            </a:r>
            <a:r>
              <a:rPr lang="es-MX" sz="2000" dirty="0" smtClean="0"/>
              <a:t> Costales Menéndez</a:t>
            </a:r>
            <a:r>
              <a:rPr lang="es-MX" sz="2000" baseline="30000" dirty="0" smtClean="0"/>
              <a:t>1</a:t>
            </a:r>
            <a:br>
              <a:rPr lang="es-MX" sz="2000" baseline="30000" dirty="0" smtClean="0"/>
            </a:br>
            <a:r>
              <a:rPr lang="es-MX" sz="2000" baseline="30000" dirty="0" smtClean="0"/>
              <a:t>                                                                                             </a:t>
            </a:r>
            <a:r>
              <a:rPr lang="es-MX" sz="2000" dirty="0" err="1" smtClean="0"/>
              <a:t>Dr.C</a:t>
            </a:r>
            <a:r>
              <a:rPr lang="es-MX" sz="2000" dirty="0" smtClean="0"/>
              <a:t>.</a:t>
            </a:r>
            <a:r>
              <a:rPr lang="es-MX" sz="2000" baseline="30000" dirty="0" smtClean="0"/>
              <a:t> </a:t>
            </a:r>
            <a:r>
              <a:rPr lang="es-MX" sz="2000" dirty="0" smtClean="0"/>
              <a:t>Alejandro B. Falcón Rodríguez</a:t>
            </a:r>
            <a:r>
              <a:rPr lang="es-MX" sz="2000" baseline="30000" dirty="0" smtClean="0"/>
              <a:t>1</a:t>
            </a:r>
          </a:p>
          <a:p>
            <a:pPr marL="0" indent="0" algn="just">
              <a:buNone/>
            </a:pPr>
            <a:r>
              <a:rPr lang="es-MX" sz="2000" b="1" dirty="0" smtClean="0"/>
              <a:t>Otros </a:t>
            </a:r>
            <a:r>
              <a:rPr lang="es-MX" sz="2000" b="1" dirty="0"/>
              <a:t>autores: </a:t>
            </a:r>
            <a:r>
              <a:rPr lang="es-MX" sz="2000" dirty="0" err="1" smtClean="0"/>
              <a:t>Dr.C</a:t>
            </a:r>
            <a:r>
              <a:rPr lang="es-MX" sz="2000" dirty="0" smtClean="0"/>
              <a:t>.</a:t>
            </a:r>
            <a:r>
              <a:rPr lang="es-MX" sz="2000" baseline="30000" dirty="0" smtClean="0"/>
              <a:t> </a:t>
            </a:r>
            <a:r>
              <a:rPr lang="es-MX" sz="2000" dirty="0" smtClean="0"/>
              <a:t>María C. Nápoles García</a:t>
            </a:r>
            <a:r>
              <a:rPr lang="es-MX" sz="2000" baseline="30000" dirty="0" smtClean="0"/>
              <a:t>1</a:t>
            </a:r>
          </a:p>
          <a:p>
            <a:pPr marL="0" indent="0" algn="just">
              <a:buNone/>
            </a:pPr>
            <a:r>
              <a:rPr lang="es-MX" sz="2000" baseline="30000" dirty="0"/>
              <a:t> </a:t>
            </a:r>
            <a:r>
              <a:rPr lang="es-MX" sz="2000" baseline="30000" dirty="0" smtClean="0"/>
              <a:t>                                         </a:t>
            </a:r>
            <a:r>
              <a:rPr lang="es-MX" sz="2000" dirty="0" smtClean="0"/>
              <a:t>Ing</a:t>
            </a:r>
            <a:r>
              <a:rPr lang="es-MX" sz="2000" dirty="0"/>
              <a:t>.</a:t>
            </a:r>
            <a:r>
              <a:rPr lang="es-MX" sz="2000" b="1" dirty="0"/>
              <a:t> </a:t>
            </a:r>
            <a:r>
              <a:rPr lang="es-MX" sz="2000" dirty="0" err="1"/>
              <a:t>Lisbel</a:t>
            </a:r>
            <a:r>
              <a:rPr lang="es-MX" sz="2000" dirty="0"/>
              <a:t> Travieso </a:t>
            </a:r>
            <a:r>
              <a:rPr lang="es-MX" sz="2000" dirty="0" smtClean="0"/>
              <a:t>Hernández</a:t>
            </a:r>
            <a:r>
              <a:rPr lang="es-MX" sz="2000" baseline="30000" dirty="0" smtClean="0"/>
              <a:t>1</a:t>
            </a:r>
            <a:endParaRPr lang="es-MX" sz="2000" dirty="0"/>
          </a:p>
          <a:p>
            <a:pPr marL="0" indent="0" algn="just">
              <a:buNone/>
            </a:pPr>
            <a:r>
              <a:rPr lang="es-ES_tradnl" sz="2000" dirty="0" smtClean="0"/>
              <a:t>                            Elisa </a:t>
            </a:r>
            <a:r>
              <a:rPr lang="es-ES_tradnl" sz="2000" dirty="0"/>
              <a:t>T. </a:t>
            </a:r>
            <a:r>
              <a:rPr lang="es-ES_tradnl" sz="2000" dirty="0" smtClean="0"/>
              <a:t>Ravelo</a:t>
            </a:r>
            <a:r>
              <a:rPr lang="es-ES_tradnl" sz="2000" baseline="30000" dirty="0" smtClean="0"/>
              <a:t>1</a:t>
            </a:r>
            <a:endParaRPr lang="es-ES_tradnl" sz="2000" dirty="0" smtClean="0"/>
          </a:p>
          <a:p>
            <a:pPr marL="0" indent="0" algn="just">
              <a:buNone/>
            </a:pPr>
            <a:r>
              <a:rPr lang="es-ES_tradnl" sz="2000" dirty="0"/>
              <a:t> </a:t>
            </a:r>
            <a:r>
              <a:rPr lang="es-ES_tradnl" sz="2000" dirty="0" smtClean="0"/>
              <a:t>                           </a:t>
            </a:r>
            <a:r>
              <a:rPr lang="es-ES_tradnl" sz="2000" dirty="0" err="1" smtClean="0"/>
              <a:t>Mislaidys</a:t>
            </a:r>
            <a:r>
              <a:rPr lang="es-ES_tradnl" sz="2000" dirty="0" smtClean="0"/>
              <a:t> Castillo</a:t>
            </a:r>
            <a:r>
              <a:rPr lang="es-ES_tradnl" sz="2000" baseline="30000" dirty="0" smtClean="0"/>
              <a:t>1</a:t>
            </a:r>
          </a:p>
          <a:p>
            <a:pPr marL="0" indent="0" algn="just">
              <a:buNone/>
            </a:pPr>
            <a:r>
              <a:rPr lang="es-ES_tradnl" sz="2000" baseline="30000" dirty="0"/>
              <a:t> </a:t>
            </a:r>
            <a:r>
              <a:rPr lang="es-ES_tradnl" sz="2000" baseline="30000" dirty="0" smtClean="0"/>
              <a:t>                                        </a:t>
            </a:r>
            <a:r>
              <a:rPr lang="es-ES_tradnl" sz="2000" dirty="0" err="1" smtClean="0"/>
              <a:t>Yenisel</a:t>
            </a:r>
            <a:r>
              <a:rPr lang="es-ES_tradnl" sz="2000" dirty="0" smtClean="0"/>
              <a:t> </a:t>
            </a:r>
            <a:r>
              <a:rPr lang="es-ES_tradnl" sz="2000" dirty="0"/>
              <a:t>de la Rosa</a:t>
            </a:r>
            <a:r>
              <a:rPr lang="es-ES_tradnl" sz="2000" baseline="30000" dirty="0"/>
              <a:t>1</a:t>
            </a:r>
            <a:endParaRPr lang="es-ES" sz="2000" dirty="0"/>
          </a:p>
          <a:p>
            <a:pPr marL="0" indent="0" algn="just">
              <a:buNone/>
            </a:pPr>
            <a:endParaRPr lang="es-MX" sz="2000" b="1" dirty="0" smtClean="0"/>
          </a:p>
          <a:p>
            <a:pPr marL="0" indent="0" algn="just">
              <a:buNone/>
            </a:pPr>
            <a:r>
              <a:rPr lang="es-MX" sz="2000" b="1" dirty="0" smtClean="0"/>
              <a:t>Cantidad </a:t>
            </a:r>
            <a:r>
              <a:rPr lang="es-MX" sz="2000" b="1" dirty="0"/>
              <a:t>de colaboradores</a:t>
            </a:r>
            <a:r>
              <a:rPr lang="es-MX" sz="2000" dirty="0"/>
              <a:t>: </a:t>
            </a:r>
            <a:r>
              <a:rPr lang="es-MX" sz="2000" b="1" dirty="0"/>
              <a:t>13</a:t>
            </a:r>
            <a:r>
              <a:rPr lang="es-MX" sz="2000" dirty="0"/>
              <a:t>. </a:t>
            </a:r>
            <a:r>
              <a:rPr lang="es-MX" sz="2000" dirty="0" err="1"/>
              <a:t>Dr.C</a:t>
            </a:r>
            <a:r>
              <a:rPr lang="es-MX" sz="2000" dirty="0"/>
              <a:t>. Juan Carlos Cabrera Pino</a:t>
            </a:r>
            <a:r>
              <a:rPr lang="es-MX" sz="2000" baseline="30000" dirty="0"/>
              <a:t>2</a:t>
            </a:r>
            <a:r>
              <a:rPr lang="es-MX" sz="2000" dirty="0"/>
              <a:t>, </a:t>
            </a:r>
            <a:r>
              <a:rPr lang="es-MX" sz="2000" dirty="0" err="1"/>
              <a:t>Dr.C</a:t>
            </a:r>
            <a:r>
              <a:rPr lang="es-MX" sz="2000" dirty="0"/>
              <a:t>. Miriam Núñez Vázquez</a:t>
            </a:r>
            <a:r>
              <a:rPr lang="es-MX" sz="2000" baseline="30000" dirty="0"/>
              <a:t>1</a:t>
            </a:r>
            <a:r>
              <a:rPr lang="es-MX" sz="2000" dirty="0"/>
              <a:t>, </a:t>
            </a:r>
            <a:r>
              <a:rPr lang="es-MX" sz="2000" dirty="0" err="1"/>
              <a:t>Dr.C</a:t>
            </a:r>
            <a:r>
              <a:rPr lang="es-MX" sz="2000" dirty="0"/>
              <a:t>. </a:t>
            </a:r>
            <a:r>
              <a:rPr lang="es-ES_tradnl" sz="2000" dirty="0"/>
              <a:t>Ramón Rivera</a:t>
            </a:r>
            <a:r>
              <a:rPr lang="es-MX" sz="2000" baseline="30000" dirty="0"/>
              <a:t>1</a:t>
            </a:r>
            <a:r>
              <a:rPr lang="es-ES_tradnl" sz="2000" dirty="0"/>
              <a:t>, </a:t>
            </a:r>
            <a:r>
              <a:rPr lang="es-MX" sz="2000" dirty="0" err="1"/>
              <a:t>Dr.C</a:t>
            </a:r>
            <a:r>
              <a:rPr lang="es-MX" sz="2000" dirty="0"/>
              <a:t>. Mario Varela </a:t>
            </a:r>
            <a:r>
              <a:rPr lang="es-MX" sz="2000" dirty="0" err="1"/>
              <a:t>Nualles</a:t>
            </a:r>
            <a:r>
              <a:rPr lang="es-MX" sz="2000" dirty="0"/>
              <a:t>, </a:t>
            </a:r>
            <a:r>
              <a:rPr lang="es-ES_tradnl" sz="2000" dirty="0" err="1"/>
              <a:t>Dr.C</a:t>
            </a:r>
            <a:r>
              <a:rPr lang="es-ES_tradnl" sz="2000" dirty="0"/>
              <a:t>. </a:t>
            </a:r>
            <a:r>
              <a:rPr lang="es-MX" sz="2000" dirty="0"/>
              <a:t>Omar E. </a:t>
            </a:r>
            <a:r>
              <a:rPr lang="es-MX" sz="2000" dirty="0" err="1"/>
              <a:t>Cartaya</a:t>
            </a:r>
            <a:r>
              <a:rPr lang="es-MX" sz="2000" dirty="0"/>
              <a:t> Rubio</a:t>
            </a:r>
            <a:r>
              <a:rPr lang="es-MX" sz="2000" baseline="30000" dirty="0"/>
              <a:t>1</a:t>
            </a:r>
            <a:r>
              <a:rPr lang="es-MX" sz="2000" dirty="0"/>
              <a:t>, </a:t>
            </a:r>
            <a:r>
              <a:rPr lang="es-ES_tradnl" sz="2000" dirty="0" err="1"/>
              <a:t>Dr.C</a:t>
            </a:r>
            <a:r>
              <a:rPr lang="es-ES_tradnl" sz="2000" dirty="0"/>
              <a:t>. </a:t>
            </a:r>
            <a:r>
              <a:rPr lang="es-ES_tradnl" sz="2000" dirty="0" err="1"/>
              <a:t>Idania</a:t>
            </a:r>
            <a:r>
              <a:rPr lang="es-ES_tradnl" sz="2000" dirty="0"/>
              <a:t> </a:t>
            </a:r>
            <a:r>
              <a:rPr lang="es-ES_tradnl" sz="2000" dirty="0" err="1"/>
              <a:t>Scull</a:t>
            </a:r>
            <a:r>
              <a:rPr lang="es-ES_tradnl" sz="2000" dirty="0"/>
              <a:t> Rodríguez</a:t>
            </a:r>
            <a:r>
              <a:rPr lang="es-ES_tradnl" sz="2000" baseline="30000" dirty="0"/>
              <a:t>3</a:t>
            </a:r>
            <a:r>
              <a:rPr lang="es-ES_tradnl" sz="2000" dirty="0"/>
              <a:t>, </a:t>
            </a:r>
            <a:r>
              <a:rPr lang="es-ES_tradnl" sz="2000" dirty="0" err="1"/>
              <a:t>MsC</a:t>
            </a:r>
            <a:r>
              <a:rPr lang="es-ES_tradnl" sz="2000" dirty="0"/>
              <a:t>. </a:t>
            </a:r>
            <a:r>
              <a:rPr lang="es-ES_tradnl" sz="2000" dirty="0" err="1"/>
              <a:t>Danurys</a:t>
            </a:r>
            <a:r>
              <a:rPr lang="es-ES_tradnl" sz="2000" dirty="0"/>
              <a:t> Lara, </a:t>
            </a:r>
            <a:r>
              <a:rPr lang="es-MX" sz="2000" dirty="0"/>
              <a:t>Ing. Gustavo González Anta</a:t>
            </a:r>
            <a:r>
              <a:rPr lang="es-MX" sz="2000" baseline="30000" dirty="0"/>
              <a:t>4</a:t>
            </a:r>
            <a:r>
              <a:rPr lang="es-MX" sz="2000" dirty="0"/>
              <a:t>, </a:t>
            </a:r>
            <a:r>
              <a:rPr lang="es-ES_tradnl" sz="2000" dirty="0"/>
              <a:t>Juan H. Hernández</a:t>
            </a:r>
            <a:r>
              <a:rPr lang="es-ES_tradnl" sz="2000" baseline="30000" dirty="0"/>
              <a:t>1</a:t>
            </a:r>
            <a:r>
              <a:rPr lang="es-ES_tradnl" sz="2000" dirty="0"/>
              <a:t>, Tomás Hernández</a:t>
            </a:r>
            <a:r>
              <a:rPr lang="es-MX" sz="2000" baseline="30000" dirty="0"/>
              <a:t>1</a:t>
            </a:r>
            <a:r>
              <a:rPr lang="es-MX" sz="2000" dirty="0"/>
              <a:t>,</a:t>
            </a:r>
            <a:r>
              <a:rPr lang="es-ES_tradnl" sz="2000" dirty="0"/>
              <a:t> Alicia Hernández</a:t>
            </a:r>
            <a:r>
              <a:rPr lang="es-ES_tradnl" sz="2000" baseline="30000" dirty="0"/>
              <a:t>1</a:t>
            </a:r>
            <a:r>
              <a:rPr lang="es-ES_tradnl" sz="2000" dirty="0"/>
              <a:t>, </a:t>
            </a:r>
            <a:r>
              <a:rPr lang="es-ES_tradnl" sz="2000" dirty="0" err="1"/>
              <a:t>Odalys</a:t>
            </a:r>
            <a:r>
              <a:rPr lang="es-ES_tradnl" sz="2000" dirty="0"/>
              <a:t> Núñez Peñalver</a:t>
            </a:r>
            <a:r>
              <a:rPr lang="es-ES_tradnl" sz="2000" baseline="30000" dirty="0"/>
              <a:t>3</a:t>
            </a:r>
            <a:r>
              <a:rPr lang="es-ES_tradnl" sz="2000" dirty="0"/>
              <a:t> y </a:t>
            </a:r>
            <a:r>
              <a:rPr lang="es-MX" sz="2000" dirty="0"/>
              <a:t>José Zenón Capdevila Valera</a:t>
            </a:r>
            <a:r>
              <a:rPr lang="es-MX" sz="2000" baseline="30000" dirty="0"/>
              <a:t>5</a:t>
            </a:r>
            <a:r>
              <a:rPr lang="es-MX" sz="2000" dirty="0"/>
              <a:t>.  </a:t>
            </a:r>
            <a:endParaRPr lang="es-ES" sz="2000" dirty="0"/>
          </a:p>
          <a:p>
            <a:pPr marL="0" indent="0" algn="just">
              <a:buNone/>
            </a:pPr>
            <a:endParaRPr lang="es-ES_tradnl" sz="2000" b="1" dirty="0" smtClean="0"/>
          </a:p>
          <a:p>
            <a:pPr marL="0" indent="0" algn="just">
              <a:buNone/>
            </a:pPr>
            <a:r>
              <a:rPr lang="es-ES_tradnl" sz="2000" b="1" dirty="0" smtClean="0"/>
              <a:t>Filiaciones </a:t>
            </a:r>
            <a:r>
              <a:rPr lang="es-ES_tradnl" sz="2000" b="1" dirty="0"/>
              <a:t>de entidades participantes y colaboradoras:</a:t>
            </a:r>
            <a:endParaRPr lang="es-ES" sz="2000" dirty="0"/>
          </a:p>
          <a:p>
            <a:pPr marL="0" indent="0" algn="just">
              <a:buNone/>
            </a:pPr>
            <a:r>
              <a:rPr lang="es-MX" sz="1800" baseline="30000" dirty="0"/>
              <a:t>1</a:t>
            </a:r>
            <a:r>
              <a:rPr lang="es-MX" sz="1800" dirty="0"/>
              <a:t>Instituto Nacional de Ciencias Agrícolas (INCA)</a:t>
            </a:r>
            <a:endParaRPr lang="es-ES" sz="1800" dirty="0"/>
          </a:p>
          <a:p>
            <a:pPr marL="0" indent="0" algn="just">
              <a:buNone/>
            </a:pPr>
            <a:r>
              <a:rPr lang="es-ES" sz="1800" baseline="30000" dirty="0"/>
              <a:t>2</a:t>
            </a:r>
            <a:r>
              <a:rPr lang="es-ES" sz="1800" dirty="0"/>
              <a:t>Fyteko S.A., Bélgica</a:t>
            </a:r>
          </a:p>
          <a:p>
            <a:pPr marL="0" indent="0" algn="just">
              <a:buNone/>
            </a:pPr>
            <a:r>
              <a:rPr lang="es-ES" sz="1800" baseline="30000" dirty="0"/>
              <a:t>3</a:t>
            </a:r>
            <a:r>
              <a:rPr lang="es-ES" sz="1800" dirty="0"/>
              <a:t>Instittuto Nacional de Ciencia Animal (ICA)</a:t>
            </a:r>
          </a:p>
          <a:p>
            <a:pPr marL="0" indent="0" algn="just">
              <a:buNone/>
            </a:pPr>
            <a:r>
              <a:rPr lang="es-ES_tradnl" sz="1800" baseline="30000" dirty="0"/>
              <a:t>4</a:t>
            </a:r>
            <a:r>
              <a:rPr lang="es-ES_tradnl" sz="1800" dirty="0"/>
              <a:t>Empresa </a:t>
            </a:r>
            <a:r>
              <a:rPr lang="es-ES_tradnl" sz="1800" dirty="0" err="1"/>
              <a:t>Rizobacter</a:t>
            </a:r>
            <a:r>
              <a:rPr lang="es-ES_tradnl" sz="1800" dirty="0"/>
              <a:t> S. A., Argentina</a:t>
            </a:r>
            <a:endParaRPr lang="es-ES" sz="1800" dirty="0"/>
          </a:p>
          <a:p>
            <a:pPr marL="0" indent="0" algn="just">
              <a:buNone/>
            </a:pPr>
            <a:r>
              <a:rPr lang="es-ES_tradnl" sz="1800" baseline="30000" dirty="0"/>
              <a:t>5</a:t>
            </a:r>
            <a:r>
              <a:rPr lang="es-ES_tradnl" sz="1800" dirty="0"/>
              <a:t>Centro Nacional de Sanidad Agropecuaria (CENSA</a:t>
            </a:r>
            <a:r>
              <a:rPr lang="es-ES_tradnl" sz="1800" dirty="0" smtClean="0"/>
              <a:t>)</a:t>
            </a:r>
            <a:endParaRPr lang="es-ES" sz="1800" dirty="0"/>
          </a:p>
        </p:txBody>
      </p:sp>
    </p:spTree>
    <p:extLst>
      <p:ext uri="{BB962C8B-B14F-4D97-AF65-F5344CB8AC3E}">
        <p14:creationId xmlns:p14="http://schemas.microsoft.com/office/powerpoint/2010/main" val="420942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7504" y="703237"/>
            <a:ext cx="8784976" cy="4525963"/>
          </a:xfrm>
          <a:ln>
            <a:solidFill>
              <a:srgbClr val="FFFF00"/>
            </a:solidFill>
          </a:ln>
        </p:spPr>
        <p:txBody>
          <a:bodyPr>
            <a:normAutofit fontScale="92500" lnSpcReduction="10000"/>
          </a:bodyPr>
          <a:lstStyle/>
          <a:p>
            <a:pPr marL="0" lvl="0" indent="0" algn="just">
              <a:buNone/>
            </a:pPr>
            <a:r>
              <a:rPr lang="es-ES" sz="1800" dirty="0" smtClean="0"/>
              <a:t>11. Efecto del quitosano aplicado a semillas en la compatibilidad con </a:t>
            </a:r>
            <a:r>
              <a:rPr lang="es-ES" sz="1800" i="1" dirty="0" err="1" smtClean="0"/>
              <a:t>Bradyrhizobium</a:t>
            </a:r>
            <a:r>
              <a:rPr lang="es-ES" sz="1800" i="1" dirty="0" smtClean="0"/>
              <a:t> </a:t>
            </a:r>
            <a:r>
              <a:rPr lang="es-ES" sz="1800" dirty="0" smtClean="0"/>
              <a:t>y en el desarrollo vegetativo de soya (</a:t>
            </a:r>
            <a:r>
              <a:rPr lang="es-ES" sz="1800" i="1" dirty="0" err="1" smtClean="0"/>
              <a:t>Glycine</a:t>
            </a:r>
            <a:r>
              <a:rPr lang="es-ES" sz="1800" i="1" dirty="0" smtClean="0"/>
              <a:t> </a:t>
            </a:r>
            <a:r>
              <a:rPr lang="es-ES" sz="1800" i="1" dirty="0" err="1" smtClean="0"/>
              <a:t>max</a:t>
            </a:r>
            <a:r>
              <a:rPr lang="es-ES" sz="1800" dirty="0" smtClean="0"/>
              <a:t> (L.) Merrill) (2021). </a:t>
            </a:r>
            <a:r>
              <a:rPr lang="es-ES" sz="1800" b="1" dirty="0" err="1" smtClean="0"/>
              <a:t>Daimy</a:t>
            </a:r>
            <a:r>
              <a:rPr lang="es-ES" sz="1800" b="1" dirty="0" smtClean="0"/>
              <a:t> Costales</a:t>
            </a:r>
            <a:r>
              <a:rPr lang="es-ES" sz="1800" dirty="0" smtClean="0"/>
              <a:t>, María C. Nápoles, </a:t>
            </a:r>
            <a:r>
              <a:rPr lang="es-ES" sz="1800" dirty="0" err="1" smtClean="0"/>
              <a:t>Lisbel</a:t>
            </a:r>
            <a:r>
              <a:rPr lang="es-ES" sz="1800" dirty="0" smtClean="0"/>
              <a:t> Travieso, Omar </a:t>
            </a:r>
            <a:r>
              <a:rPr lang="es-ES" sz="1800" dirty="0" err="1" smtClean="0"/>
              <a:t>Cartaya</a:t>
            </a:r>
            <a:r>
              <a:rPr lang="es-ES" sz="1800" dirty="0" smtClean="0"/>
              <a:t> y Alejandro B. Falcón (octubre, 2020). </a:t>
            </a:r>
            <a:r>
              <a:rPr lang="en-US" sz="1800" i="1" dirty="0" err="1" smtClean="0"/>
              <a:t>Agronomía</a:t>
            </a:r>
            <a:r>
              <a:rPr lang="en-US" sz="1800" i="1" dirty="0" smtClean="0"/>
              <a:t> </a:t>
            </a:r>
            <a:r>
              <a:rPr lang="en-US" sz="1800" i="1" dirty="0" err="1" smtClean="0"/>
              <a:t>Mesoamericana</a:t>
            </a:r>
            <a:r>
              <a:rPr lang="en-US" sz="1800" dirty="0" smtClean="0"/>
              <a:t> 3(2): 869-887. e-ISSN: 2215-3608. </a:t>
            </a:r>
            <a:r>
              <a:rPr lang="en-US" sz="1800" u="sng" dirty="0" smtClean="0">
                <a:hlinkClick r:id="rId2"/>
              </a:rPr>
              <a:t>https://doi.org/10.15517/am.v32i3.44020</a:t>
            </a:r>
            <a:endParaRPr lang="es-ES" sz="1800" dirty="0" smtClean="0"/>
          </a:p>
          <a:p>
            <a:pPr marL="0" indent="0" algn="just">
              <a:buNone/>
            </a:pPr>
            <a:r>
              <a:rPr lang="es-AR" sz="1800" u="sng" dirty="0" smtClean="0"/>
              <a:t>12. Efecto del momento de inducción en la interacción </a:t>
            </a:r>
            <a:r>
              <a:rPr lang="es-AR" sz="1800" i="1" u="sng" dirty="0" err="1" smtClean="0"/>
              <a:t>Bradyrhizobium</a:t>
            </a:r>
            <a:r>
              <a:rPr lang="es-AR" sz="1800" u="sng" dirty="0" smtClean="0"/>
              <a:t>-soya (</a:t>
            </a:r>
            <a:r>
              <a:rPr lang="es-AR" sz="1800" i="1" u="sng" dirty="0" err="1" smtClean="0"/>
              <a:t>Glycine</a:t>
            </a:r>
            <a:r>
              <a:rPr lang="es-AR" sz="1800" i="1" u="sng" dirty="0" smtClean="0"/>
              <a:t> </a:t>
            </a:r>
            <a:r>
              <a:rPr lang="es-AR" sz="1800" i="1" u="sng" dirty="0" err="1" smtClean="0"/>
              <a:t>max</a:t>
            </a:r>
            <a:r>
              <a:rPr lang="es-AR" sz="1800" u="sng" dirty="0" smtClean="0"/>
              <a:t>) (2022). María C. Nápoles-García, </a:t>
            </a:r>
            <a:r>
              <a:rPr lang="es-AR" sz="1800" b="1" u="sng" dirty="0" err="1" smtClean="0"/>
              <a:t>Daimy</a:t>
            </a:r>
            <a:r>
              <a:rPr lang="es-AR" sz="1800" b="1" u="sng" dirty="0" smtClean="0"/>
              <a:t> Costales-Menéndez</a:t>
            </a:r>
            <a:r>
              <a:rPr lang="es-AR" sz="1800" u="sng" dirty="0" smtClean="0"/>
              <a:t>, </a:t>
            </a:r>
            <a:r>
              <a:rPr lang="es-AR" sz="1800" u="sng" dirty="0" err="1" smtClean="0"/>
              <a:t>Ionel</a:t>
            </a:r>
            <a:r>
              <a:rPr lang="es-AR" sz="1800" u="sng" dirty="0" smtClean="0"/>
              <a:t> Hernández-Forte, </a:t>
            </a:r>
            <a:r>
              <a:rPr lang="es-AR" sz="1800" u="sng" dirty="0" err="1" smtClean="0"/>
              <a:t>Reneé</a:t>
            </a:r>
            <a:r>
              <a:rPr lang="es-AR" sz="1800" u="sng" dirty="0" smtClean="0"/>
              <a:t> Pérez-Pérez, </a:t>
            </a:r>
            <a:r>
              <a:rPr lang="es-AR" sz="1800" u="sng" dirty="0" err="1" smtClean="0"/>
              <a:t>Guilleaume</a:t>
            </a:r>
            <a:r>
              <a:rPr lang="es-AR" sz="1800" u="sng" dirty="0" smtClean="0"/>
              <a:t> </a:t>
            </a:r>
            <a:r>
              <a:rPr lang="es-AR" sz="1800" u="sng" dirty="0" err="1" smtClean="0"/>
              <a:t>Wegria</a:t>
            </a:r>
            <a:r>
              <a:rPr lang="es-AR" sz="1800" u="sng" dirty="0" smtClean="0"/>
              <a:t> y Juan C. Cabrera-Pino. </a:t>
            </a:r>
            <a:r>
              <a:rPr lang="es-AR" sz="1800" i="1" u="sng" dirty="0" smtClean="0"/>
              <a:t>Agronomía Mesoamericana</a:t>
            </a:r>
            <a:r>
              <a:rPr lang="es-AR" sz="1800" u="sng" dirty="0" smtClean="0"/>
              <a:t> 33(2): Artículo 46404, e-ISSN: 2215-3608. doi:10.15517/am.v33i2.46404 </a:t>
            </a:r>
            <a:r>
              <a:rPr lang="es-AR" sz="1800" u="sng" dirty="0" smtClean="0">
                <a:hlinkClick r:id="rId3"/>
              </a:rPr>
              <a:t>https://revistas.ucr.ac.cr/index.php/agromeso/index</a:t>
            </a:r>
            <a:r>
              <a:rPr lang="en-GB" sz="1800" dirty="0" smtClean="0"/>
              <a:t> </a:t>
            </a:r>
            <a:r>
              <a:rPr lang="es-ES" sz="1800" dirty="0" smtClean="0">
                <a:effectLst/>
              </a:rPr>
              <a:t> </a:t>
            </a:r>
            <a:r>
              <a:rPr lang="en-GB" sz="1800" dirty="0" smtClean="0"/>
              <a:t> </a:t>
            </a:r>
            <a:r>
              <a:rPr lang="es-ES" sz="1800" b="1" dirty="0" smtClean="0"/>
              <a:t>Conversar con Tere y si no está REIVINDICADO EN ALGÚN PREMIO</a:t>
            </a:r>
          </a:p>
          <a:p>
            <a:pPr marL="0" indent="0" algn="just">
              <a:buNone/>
            </a:pPr>
            <a:endParaRPr lang="es-ES" sz="1800" b="1" dirty="0"/>
          </a:p>
          <a:p>
            <a:pPr marL="0" indent="0">
              <a:buNone/>
            </a:pPr>
            <a:r>
              <a:rPr lang="es-MX" sz="1800" b="1" dirty="0"/>
              <a:t>PUBLICACIONES ELECTRÓNICAS EN</a:t>
            </a:r>
            <a:r>
              <a:rPr lang="es-MX" sz="1800" b="1" dirty="0" smtClean="0"/>
              <a:t>:</a:t>
            </a:r>
          </a:p>
          <a:p>
            <a:endParaRPr lang="es-ES" sz="1800" dirty="0"/>
          </a:p>
          <a:p>
            <a:pPr lvl="0"/>
            <a:r>
              <a:rPr lang="es-MX" sz="1800" b="1" dirty="0"/>
              <a:t>Memorias del XVIX Congreso Científico Internacional del INCA </a:t>
            </a:r>
            <a:r>
              <a:rPr lang="es-MX" sz="1800" dirty="0"/>
              <a:t>(Noviembre, 2014). La Habana, Cuba. ISBN</a:t>
            </a:r>
            <a:r>
              <a:rPr lang="es-MX" sz="1800" dirty="0">
                <a:hlinkClick r:id="rId4"/>
              </a:rPr>
              <a:t> 978-959-7023</a:t>
            </a:r>
            <a:r>
              <a:rPr lang="es-MX" sz="1800" dirty="0"/>
              <a:t>-73-9.</a:t>
            </a:r>
            <a:endParaRPr lang="es-ES" sz="1800" dirty="0"/>
          </a:p>
          <a:p>
            <a:pPr lvl="0"/>
            <a:r>
              <a:rPr lang="es-MX" sz="1800" b="1" dirty="0"/>
              <a:t>Memorias del II Congreso Internacional de Agricultura Urbana, Suburbana y familiar </a:t>
            </a:r>
            <a:r>
              <a:rPr lang="es-MX" sz="1800" dirty="0"/>
              <a:t>(Abril, 2015). La Habana, Cuba. </a:t>
            </a:r>
            <a:endParaRPr lang="es-ES" sz="1800" dirty="0"/>
          </a:p>
          <a:p>
            <a:pPr marL="0" indent="0" algn="just">
              <a:buNone/>
            </a:pPr>
            <a:endParaRPr lang="es-ES" sz="1800" b="1" dirty="0"/>
          </a:p>
        </p:txBody>
      </p:sp>
    </p:spTree>
    <p:extLst>
      <p:ext uri="{BB962C8B-B14F-4D97-AF65-F5344CB8AC3E}">
        <p14:creationId xmlns:p14="http://schemas.microsoft.com/office/powerpoint/2010/main" val="4131751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90066"/>
          </a:xfrm>
        </p:spPr>
        <p:txBody>
          <a:bodyPr>
            <a:normAutofit fontScale="90000"/>
          </a:bodyPr>
          <a:lstStyle/>
          <a:p>
            <a:r>
              <a:rPr lang="es-ES" sz="2800" b="1" dirty="0"/>
              <a:t>TESIS REIVINDICADAS EN LA PROPUESTA A </a:t>
            </a:r>
            <a:r>
              <a:rPr lang="es-ES" sz="2800" b="1" dirty="0" smtClean="0"/>
              <a:t>PREMIO</a:t>
            </a:r>
            <a:endParaRPr lang="es-ES" sz="2800" dirty="0"/>
          </a:p>
        </p:txBody>
      </p:sp>
      <p:sp>
        <p:nvSpPr>
          <p:cNvPr id="3" name="2 Marcador de contenido"/>
          <p:cNvSpPr>
            <a:spLocks noGrp="1"/>
          </p:cNvSpPr>
          <p:nvPr>
            <p:ph idx="1"/>
          </p:nvPr>
        </p:nvSpPr>
        <p:spPr>
          <a:xfrm>
            <a:off x="251520" y="908720"/>
            <a:ext cx="8712968" cy="5616624"/>
          </a:xfrm>
        </p:spPr>
        <p:txBody>
          <a:bodyPr>
            <a:noAutofit/>
          </a:bodyPr>
          <a:lstStyle/>
          <a:p>
            <a:pPr lvl="0" algn="just">
              <a:buFont typeface="+mj-lt"/>
              <a:buAutoNum type="arabicPeriod"/>
            </a:pPr>
            <a:r>
              <a:rPr lang="es-ES" sz="1600" dirty="0"/>
              <a:t>Quitosano en la simbiosis </a:t>
            </a:r>
            <a:r>
              <a:rPr lang="es-ES" sz="1600" i="1" dirty="0" err="1"/>
              <a:t>Bradyrhizobium</a:t>
            </a:r>
            <a:r>
              <a:rPr lang="es-ES" sz="1600" dirty="0"/>
              <a:t>- soya [</a:t>
            </a:r>
            <a:r>
              <a:rPr lang="es-ES" sz="1600" i="1" dirty="0" err="1"/>
              <a:t>Glycine</a:t>
            </a:r>
            <a:r>
              <a:rPr lang="es-ES" sz="1600" i="1" dirty="0"/>
              <a:t> </a:t>
            </a:r>
            <a:r>
              <a:rPr lang="es-ES" sz="1600" i="1" dirty="0" err="1"/>
              <a:t>max</a:t>
            </a:r>
            <a:r>
              <a:rPr lang="es-ES" sz="1600" dirty="0"/>
              <a:t> (L.) Merrill]. Tesis en opción al título de Máster en Nutrición de las Plantas y Biofertilizantes (INCA). Aspirante: </a:t>
            </a:r>
            <a:r>
              <a:rPr lang="es-ES" sz="1600" b="1" dirty="0" err="1"/>
              <a:t>Daimy</a:t>
            </a:r>
            <a:r>
              <a:rPr lang="es-ES" sz="1600" b="1" dirty="0"/>
              <a:t> Costales Menéndez</a:t>
            </a:r>
            <a:r>
              <a:rPr lang="es-ES" sz="1600" dirty="0"/>
              <a:t>, Tutores: </a:t>
            </a:r>
            <a:r>
              <a:rPr lang="es-ES" sz="1600" dirty="0" err="1"/>
              <a:t>Dr.C</a:t>
            </a:r>
            <a:r>
              <a:rPr lang="es-ES" sz="1600" dirty="0"/>
              <a:t>. María C. Nápoles y </a:t>
            </a:r>
            <a:r>
              <a:rPr lang="es-ES" sz="1600" dirty="0" err="1"/>
              <a:t>Dr.C</a:t>
            </a:r>
            <a:r>
              <a:rPr lang="es-ES" sz="1600" dirty="0"/>
              <a:t>. Alejandro B. Falcón. 2010. 57 pp.</a:t>
            </a:r>
          </a:p>
          <a:p>
            <a:pPr lvl="0" algn="just">
              <a:buFont typeface="+mj-lt"/>
              <a:buAutoNum type="arabicPeriod"/>
            </a:pPr>
            <a:r>
              <a:rPr lang="es-MX" sz="1600" dirty="0"/>
              <a:t>Efecto de aplicaciones de compuestos de </a:t>
            </a:r>
            <a:r>
              <a:rPr lang="es-MX" sz="1600" dirty="0" err="1"/>
              <a:t>quitosana</a:t>
            </a:r>
            <a:r>
              <a:rPr lang="es-MX" sz="1600" dirty="0"/>
              <a:t> en la nodulación, el crecimiento y desarrollo de la soya (</a:t>
            </a:r>
            <a:r>
              <a:rPr lang="es-MX" sz="1600" i="1" dirty="0" err="1"/>
              <a:t>Glycine</a:t>
            </a:r>
            <a:r>
              <a:rPr lang="es-MX" sz="1600" i="1" dirty="0"/>
              <a:t> </a:t>
            </a:r>
            <a:r>
              <a:rPr lang="es-MX" sz="1600" i="1" dirty="0" err="1"/>
              <a:t>max</a:t>
            </a:r>
            <a:r>
              <a:rPr lang="es-MX" sz="1600" i="1" dirty="0"/>
              <a:t> </a:t>
            </a:r>
            <a:r>
              <a:rPr lang="es-MX" sz="1600" dirty="0"/>
              <a:t>(L.) </a:t>
            </a:r>
            <a:r>
              <a:rPr lang="es-MX" sz="1600" dirty="0" err="1"/>
              <a:t>Merril</a:t>
            </a:r>
            <a:r>
              <a:rPr lang="es-MX" sz="1600" dirty="0"/>
              <a:t>) inoculada con </a:t>
            </a:r>
            <a:r>
              <a:rPr lang="es-MX" sz="1600" i="1" dirty="0" err="1"/>
              <a:t>Bradyrhizobium</a:t>
            </a:r>
            <a:r>
              <a:rPr lang="es-MX" sz="1600" i="1" dirty="0"/>
              <a:t> </a:t>
            </a:r>
            <a:r>
              <a:rPr lang="es-MX" sz="1600" i="1" dirty="0" err="1"/>
              <a:t>elkanii</a:t>
            </a:r>
            <a:r>
              <a:rPr lang="es-MX" sz="1600" dirty="0"/>
              <a:t>. Tesis en opción al Título de Ingeniería en Agronomía (Facultad Agraria de la Habana, UNAH). Aspirante: </a:t>
            </a:r>
            <a:r>
              <a:rPr lang="es-MX" sz="1600" b="1" dirty="0" err="1"/>
              <a:t>Bachir</a:t>
            </a:r>
            <a:r>
              <a:rPr lang="es-MX" sz="1600" b="1" dirty="0"/>
              <a:t> Mohamed </a:t>
            </a:r>
            <a:r>
              <a:rPr lang="es-MX" sz="1600" b="1" dirty="0" err="1"/>
              <a:t>Ali</a:t>
            </a:r>
            <a:r>
              <a:rPr lang="es-MX" sz="1600" b="1" dirty="0"/>
              <a:t>,</a:t>
            </a:r>
            <a:r>
              <a:rPr lang="es-MX" sz="1600" dirty="0"/>
              <a:t> Tutora: </a:t>
            </a:r>
            <a:r>
              <a:rPr lang="es-MX" sz="1600" dirty="0" err="1"/>
              <a:t>MSc</a:t>
            </a:r>
            <a:r>
              <a:rPr lang="es-MX" sz="1600" dirty="0"/>
              <a:t>. </a:t>
            </a:r>
            <a:r>
              <a:rPr lang="es-MX" sz="1600" dirty="0" err="1"/>
              <a:t>Daimy</a:t>
            </a:r>
            <a:r>
              <a:rPr lang="es-MX" sz="1600" dirty="0"/>
              <a:t> Costales y Alejandro B. Falcón. 2014. 57 pp.</a:t>
            </a:r>
            <a:endParaRPr lang="es-ES" sz="1600" dirty="0"/>
          </a:p>
          <a:p>
            <a:pPr lvl="0" algn="just">
              <a:buFont typeface="+mj-lt"/>
              <a:buAutoNum type="arabicPeriod"/>
            </a:pPr>
            <a:r>
              <a:rPr lang="es-MX" sz="1600" dirty="0" err="1"/>
              <a:t>QuitoMax</a:t>
            </a:r>
            <a:r>
              <a:rPr lang="es-MX" sz="1600" baseline="30000" dirty="0"/>
              <a:t>®</a:t>
            </a:r>
            <a:r>
              <a:rPr lang="es-MX" sz="1600" dirty="0"/>
              <a:t> en el desarrollo y la productividad de soya (</a:t>
            </a:r>
            <a:r>
              <a:rPr lang="es-MX" sz="1600" i="1" dirty="0" err="1"/>
              <a:t>Glycine</a:t>
            </a:r>
            <a:r>
              <a:rPr lang="es-MX" sz="1600" i="1" dirty="0"/>
              <a:t> </a:t>
            </a:r>
            <a:r>
              <a:rPr lang="es-MX" sz="1600" i="1" dirty="0" err="1"/>
              <a:t>max</a:t>
            </a:r>
            <a:r>
              <a:rPr lang="es-MX" sz="1600" i="1" dirty="0"/>
              <a:t> </a:t>
            </a:r>
            <a:r>
              <a:rPr lang="es-MX" sz="1600" dirty="0"/>
              <a:t>(L.) </a:t>
            </a:r>
            <a:r>
              <a:rPr lang="es-MX" sz="1600" dirty="0" err="1"/>
              <a:t>Merril</a:t>
            </a:r>
            <a:r>
              <a:rPr lang="es-MX" sz="1600" dirty="0"/>
              <a:t>) </a:t>
            </a:r>
            <a:r>
              <a:rPr lang="es-MX" sz="1600" i="1" dirty="0"/>
              <a:t>cv</a:t>
            </a:r>
            <a:r>
              <a:rPr lang="es-MX" sz="1600" dirty="0"/>
              <a:t> IS-27 inoculada con </a:t>
            </a:r>
            <a:r>
              <a:rPr lang="es-MX" sz="1600" dirty="0" err="1"/>
              <a:t>Azofert</a:t>
            </a:r>
            <a:r>
              <a:rPr lang="es-MX" sz="1600" baseline="30000" dirty="0"/>
              <a:t>®</a:t>
            </a:r>
            <a:r>
              <a:rPr lang="es-MX" sz="1600" dirty="0"/>
              <a:t>-S. Tesis en opción al Título de Ingeniería en Agronomía (Facultad Agraria de la Habana, UNAH). Aspirante: </a:t>
            </a:r>
            <a:r>
              <a:rPr lang="es-MX" sz="1600" b="1" dirty="0" err="1"/>
              <a:t>Osmel</a:t>
            </a:r>
            <a:r>
              <a:rPr lang="es-MX" sz="1600" b="1" dirty="0"/>
              <a:t> Hernández Serrano</a:t>
            </a:r>
            <a:r>
              <a:rPr lang="es-MX" sz="1600" dirty="0"/>
              <a:t>, Tutora: </a:t>
            </a:r>
            <a:r>
              <a:rPr lang="es-MX" sz="1600" dirty="0" err="1"/>
              <a:t>MSc</a:t>
            </a:r>
            <a:r>
              <a:rPr lang="es-MX" sz="1600" dirty="0"/>
              <a:t>. </a:t>
            </a:r>
            <a:r>
              <a:rPr lang="es-MX" sz="1600" dirty="0" err="1"/>
              <a:t>Daimy</a:t>
            </a:r>
            <a:r>
              <a:rPr lang="es-MX" sz="1600" dirty="0"/>
              <a:t> Costales y Alejandro B. Falcón. 2017. 33 pp.</a:t>
            </a:r>
            <a:endParaRPr lang="es-ES" sz="1600" dirty="0"/>
          </a:p>
          <a:p>
            <a:pPr lvl="0" algn="just">
              <a:buFont typeface="+mj-lt"/>
              <a:buAutoNum type="arabicPeriod"/>
            </a:pPr>
            <a:r>
              <a:rPr lang="es-ES" sz="1600" dirty="0"/>
              <a:t>Efecto de la aspersión foliar de quitosano en el desarrollo vegetativo de soya (</a:t>
            </a:r>
            <a:r>
              <a:rPr lang="es-ES" sz="1600" i="1" dirty="0" err="1"/>
              <a:t>Glycine</a:t>
            </a:r>
            <a:r>
              <a:rPr lang="es-ES" sz="1600" i="1" dirty="0"/>
              <a:t> </a:t>
            </a:r>
            <a:r>
              <a:rPr lang="es-ES" sz="1600" i="1" dirty="0" err="1"/>
              <a:t>max</a:t>
            </a:r>
            <a:r>
              <a:rPr lang="es-ES" sz="1600" dirty="0"/>
              <a:t>). Tesis en opción al título de Ingeniería en Agronomía (Facultad Agraria de la Habana, UNAH). Aspirante: </a:t>
            </a:r>
            <a:r>
              <a:rPr lang="es-ES" sz="1600" b="1" dirty="0"/>
              <a:t>Richard García Domínguez</a:t>
            </a:r>
            <a:r>
              <a:rPr lang="es-ES" sz="1600" dirty="0"/>
              <a:t>, Tutora: </a:t>
            </a:r>
            <a:r>
              <a:rPr lang="es-ES" sz="1600" dirty="0" err="1"/>
              <a:t>MSc</a:t>
            </a:r>
            <a:r>
              <a:rPr lang="es-ES" sz="1600" dirty="0"/>
              <a:t>. </a:t>
            </a:r>
            <a:r>
              <a:rPr lang="es-ES" sz="1600" dirty="0" err="1"/>
              <a:t>Daimy</a:t>
            </a:r>
            <a:r>
              <a:rPr lang="es-ES" sz="1600" dirty="0"/>
              <a:t> Costales y Alejandro B. Falcón. 2018. 35 pp.</a:t>
            </a:r>
          </a:p>
          <a:p>
            <a:pPr lvl="0" algn="just">
              <a:buFont typeface="+mj-lt"/>
              <a:buAutoNum type="arabicPeriod"/>
            </a:pPr>
            <a:r>
              <a:rPr lang="es-MX" sz="1600" dirty="0"/>
              <a:t>Quitosano en el desarrollo vegetativo de soya (</a:t>
            </a:r>
            <a:r>
              <a:rPr lang="es-MX" sz="1600" i="1" dirty="0" err="1"/>
              <a:t>Glycine</a:t>
            </a:r>
            <a:r>
              <a:rPr lang="es-MX" sz="1600" i="1" dirty="0"/>
              <a:t> </a:t>
            </a:r>
            <a:r>
              <a:rPr lang="es-MX" sz="1600" i="1" dirty="0" err="1"/>
              <a:t>max</a:t>
            </a:r>
            <a:r>
              <a:rPr lang="es-MX" sz="1600" i="1" dirty="0"/>
              <a:t> (L.) </a:t>
            </a:r>
            <a:r>
              <a:rPr lang="es-MX" sz="1600" dirty="0"/>
              <a:t>Merrill) inoculada con </a:t>
            </a:r>
            <a:r>
              <a:rPr lang="es-MX" sz="1600" i="1" dirty="0" err="1"/>
              <a:t>Bradyrhizobium</a:t>
            </a:r>
            <a:r>
              <a:rPr lang="es-MX" sz="1600" i="1" dirty="0"/>
              <a:t> </a:t>
            </a:r>
            <a:r>
              <a:rPr lang="es-MX" sz="1600" i="1" dirty="0" err="1"/>
              <a:t>elkanii</a:t>
            </a:r>
            <a:r>
              <a:rPr lang="es-MX" sz="1600" i="1" dirty="0"/>
              <a:t>. </a:t>
            </a:r>
            <a:r>
              <a:rPr lang="es-MX" sz="1600" dirty="0"/>
              <a:t>Tesis en opción al título de Ingeniería en Agronomía (Facultad Agraria de la Habana, UNAH). Aspirante: </a:t>
            </a:r>
            <a:r>
              <a:rPr lang="es-MX" sz="1600" b="1" dirty="0"/>
              <a:t>Daniel Acosta Rivero</a:t>
            </a:r>
            <a:r>
              <a:rPr lang="es-MX" sz="1600" dirty="0"/>
              <a:t>, Tutora: </a:t>
            </a:r>
            <a:r>
              <a:rPr lang="es-MX" sz="1600" dirty="0" err="1"/>
              <a:t>MSc</a:t>
            </a:r>
            <a:r>
              <a:rPr lang="es-MX" sz="1600" dirty="0"/>
              <a:t>. </a:t>
            </a:r>
            <a:r>
              <a:rPr lang="es-MX" sz="1600" dirty="0" err="1"/>
              <a:t>Daimy</a:t>
            </a:r>
            <a:r>
              <a:rPr lang="es-MX" sz="1600" dirty="0"/>
              <a:t> Costales y Alejandro B. Falcón. 2020. 49 pp.</a:t>
            </a:r>
            <a:endParaRPr lang="es-ES" sz="1600" dirty="0"/>
          </a:p>
          <a:p>
            <a:pPr lvl="0" algn="just">
              <a:buFont typeface="+mj-lt"/>
              <a:buAutoNum type="arabicPeriod"/>
            </a:pPr>
            <a:r>
              <a:rPr lang="es-ES" sz="1600" dirty="0"/>
              <a:t>Quitosano en la estimulación del desarrollo de soya [</a:t>
            </a:r>
            <a:r>
              <a:rPr lang="es-ES" sz="1600" i="1" dirty="0" err="1"/>
              <a:t>Glycine</a:t>
            </a:r>
            <a:r>
              <a:rPr lang="es-ES" sz="1600" i="1" dirty="0"/>
              <a:t> </a:t>
            </a:r>
            <a:r>
              <a:rPr lang="es-ES" sz="1600" i="1" dirty="0" err="1"/>
              <a:t>max</a:t>
            </a:r>
            <a:r>
              <a:rPr lang="es-ES" sz="1600" dirty="0"/>
              <a:t> (L.) Merrill] </a:t>
            </a:r>
            <a:r>
              <a:rPr lang="es-ES" sz="1600" i="1" dirty="0"/>
              <a:t>cv</a:t>
            </a:r>
            <a:r>
              <a:rPr lang="es-ES" sz="1600" dirty="0"/>
              <a:t> 'INCASOY-27' inoculado con </a:t>
            </a:r>
            <a:r>
              <a:rPr lang="es-ES" sz="1600" dirty="0" err="1"/>
              <a:t>Azofert</a:t>
            </a:r>
            <a:r>
              <a:rPr lang="es-ES" sz="1600" baseline="30000" dirty="0"/>
              <a:t>®</a:t>
            </a:r>
            <a:r>
              <a:rPr lang="es-ES" sz="1600" dirty="0"/>
              <a:t>-S. Tesis en opción al título de Doctora en Ciencias Agrícolas (UNAH e INCA). Aspirante: </a:t>
            </a:r>
            <a:r>
              <a:rPr lang="es-ES" sz="1600" b="1" dirty="0" err="1"/>
              <a:t>Daimy</a:t>
            </a:r>
            <a:r>
              <a:rPr lang="es-ES" sz="1600" b="1" dirty="0"/>
              <a:t> Costales Menéndez</a:t>
            </a:r>
            <a:r>
              <a:rPr lang="es-ES" sz="1600" dirty="0"/>
              <a:t>, Tutor: </a:t>
            </a:r>
            <a:r>
              <a:rPr lang="es-ES" sz="1600" dirty="0" err="1"/>
              <a:t>Dr.C</a:t>
            </a:r>
            <a:r>
              <a:rPr lang="es-ES" sz="1600" dirty="0"/>
              <a:t>. Alejandro B. Falcón. 2022. 97 pp</a:t>
            </a:r>
            <a:r>
              <a:rPr lang="es-ES" sz="1600" dirty="0" smtClean="0"/>
              <a:t>.</a:t>
            </a:r>
            <a:endParaRPr lang="es-ES" sz="1600" dirty="0"/>
          </a:p>
        </p:txBody>
      </p:sp>
    </p:spTree>
    <p:extLst>
      <p:ext uri="{BB962C8B-B14F-4D97-AF65-F5344CB8AC3E}">
        <p14:creationId xmlns:p14="http://schemas.microsoft.com/office/powerpoint/2010/main" val="2387098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008" y="-27384"/>
            <a:ext cx="9036496" cy="504056"/>
          </a:xfrm>
        </p:spPr>
        <p:txBody>
          <a:bodyPr>
            <a:noAutofit/>
          </a:bodyPr>
          <a:lstStyle/>
          <a:p>
            <a:r>
              <a:rPr lang="es-MX" sz="2000" b="1" dirty="0"/>
              <a:t>PARTICIPACIÓN EN EVENTOS CIENTÍFICOS NACIONALES E </a:t>
            </a:r>
            <a:r>
              <a:rPr lang="es-MX" sz="2000" b="1" dirty="0" smtClean="0"/>
              <a:t>INTERNACIONALES</a:t>
            </a:r>
            <a:endParaRPr lang="es-ES" sz="2000" dirty="0"/>
          </a:p>
        </p:txBody>
      </p:sp>
      <p:sp>
        <p:nvSpPr>
          <p:cNvPr id="3" name="2 Marcador de contenido"/>
          <p:cNvSpPr>
            <a:spLocks noGrp="1"/>
          </p:cNvSpPr>
          <p:nvPr>
            <p:ph idx="1"/>
          </p:nvPr>
        </p:nvSpPr>
        <p:spPr>
          <a:xfrm>
            <a:off x="72008" y="692696"/>
            <a:ext cx="8964488" cy="6048672"/>
          </a:xfrm>
        </p:spPr>
        <p:txBody>
          <a:bodyPr>
            <a:noAutofit/>
          </a:bodyPr>
          <a:lstStyle/>
          <a:p>
            <a:pPr lvl="0" algn="just"/>
            <a:r>
              <a:rPr lang="es-MX" sz="1800" b="1" dirty="0"/>
              <a:t>XVIII Congreso Científico Internacional del INCA (</a:t>
            </a:r>
            <a:r>
              <a:rPr lang="es-MX" sz="1800" b="1" dirty="0" err="1"/>
              <a:t>Mayabeque</a:t>
            </a:r>
            <a:r>
              <a:rPr lang="es-MX" sz="1800" b="1" dirty="0"/>
              <a:t>, Cuba, 2012). </a:t>
            </a:r>
            <a:r>
              <a:rPr lang="es-MX" sz="1800" dirty="0"/>
              <a:t>Compuestos de </a:t>
            </a:r>
            <a:r>
              <a:rPr lang="es-MX" sz="1800" dirty="0" err="1"/>
              <a:t>quitosana</a:t>
            </a:r>
            <a:r>
              <a:rPr lang="es-MX" sz="1800" dirty="0"/>
              <a:t> como activadores de la nodulación y del crecimiento de plantas de soya (</a:t>
            </a:r>
            <a:r>
              <a:rPr lang="es-MX" sz="1800" i="1" dirty="0" err="1"/>
              <a:t>Glycine</a:t>
            </a:r>
            <a:r>
              <a:rPr lang="es-MX" sz="1800" i="1" dirty="0"/>
              <a:t> </a:t>
            </a:r>
            <a:r>
              <a:rPr lang="es-MX" sz="1800" i="1" dirty="0" err="1"/>
              <a:t>max</a:t>
            </a:r>
            <a:r>
              <a:rPr lang="es-MX" sz="1800" dirty="0"/>
              <a:t> (L.) </a:t>
            </a:r>
            <a:r>
              <a:rPr lang="es-MX" sz="1800" dirty="0" err="1"/>
              <a:t>Merril</a:t>
            </a:r>
            <a:r>
              <a:rPr lang="es-MX" sz="1800" dirty="0"/>
              <a:t>).</a:t>
            </a:r>
            <a:endParaRPr lang="es-ES" sz="1800" dirty="0"/>
          </a:p>
          <a:p>
            <a:pPr lvl="0" algn="just"/>
            <a:r>
              <a:rPr lang="es-MX" sz="1800" b="1" dirty="0"/>
              <a:t>V Encuentro Internacional de Jóvenes Agropecuarios del ICA (</a:t>
            </a:r>
            <a:r>
              <a:rPr lang="es-MX" sz="1800" b="1" dirty="0" err="1"/>
              <a:t>Mayabeque</a:t>
            </a:r>
            <a:r>
              <a:rPr lang="es-MX" sz="1800" b="1" dirty="0"/>
              <a:t>, Cuba, 2012). </a:t>
            </a:r>
            <a:r>
              <a:rPr lang="es-MX" sz="1800" dirty="0"/>
              <a:t>Compuestos de </a:t>
            </a:r>
            <a:r>
              <a:rPr lang="es-MX" sz="1800" dirty="0" err="1"/>
              <a:t>quitosana</a:t>
            </a:r>
            <a:r>
              <a:rPr lang="es-MX" sz="1800" dirty="0"/>
              <a:t> como activadores de la nodulación y del crecimiento de plantas de soya </a:t>
            </a:r>
            <a:endParaRPr lang="es-ES" sz="1800" dirty="0"/>
          </a:p>
          <a:p>
            <a:pPr lvl="0" algn="just"/>
            <a:r>
              <a:rPr lang="en-US" sz="1800" b="1" dirty="0"/>
              <a:t>Renewable Resources and </a:t>
            </a:r>
            <a:r>
              <a:rPr lang="en-US" sz="1800" b="1" dirty="0" err="1"/>
              <a:t>Biorefineries</a:t>
            </a:r>
            <a:r>
              <a:rPr lang="en-US" sz="1800" b="1" dirty="0"/>
              <a:t> </a:t>
            </a:r>
            <a:r>
              <a:rPr lang="en-US" sz="1800" dirty="0"/>
              <a:t>(</a:t>
            </a:r>
            <a:r>
              <a:rPr lang="en-US" sz="1800" dirty="0" err="1"/>
              <a:t>Amberes</a:t>
            </a:r>
            <a:r>
              <a:rPr lang="en-US" sz="1800" dirty="0"/>
              <a:t>, </a:t>
            </a:r>
            <a:r>
              <a:rPr lang="en-US" sz="1800" dirty="0" err="1"/>
              <a:t>Bélgica</a:t>
            </a:r>
            <a:r>
              <a:rPr lang="en-US" sz="1800" dirty="0"/>
              <a:t>, 2013): Biomass as source of Bioactive Oligosaccharides for Agricultural Use.</a:t>
            </a:r>
            <a:endParaRPr lang="es-ES" sz="1800" dirty="0"/>
          </a:p>
          <a:p>
            <a:pPr lvl="0" algn="just"/>
            <a:r>
              <a:rPr lang="es-MX" sz="1800" b="1" dirty="0"/>
              <a:t>VI Encuentro Internacional de Jóvenes Agropecuarios del ICA (</a:t>
            </a:r>
            <a:r>
              <a:rPr lang="es-MX" sz="1800" b="1" dirty="0" err="1"/>
              <a:t>Mayabeque</a:t>
            </a:r>
            <a:r>
              <a:rPr lang="es-MX" sz="1800" b="1" dirty="0"/>
              <a:t>, Cuba, 2014). </a:t>
            </a:r>
            <a:r>
              <a:rPr lang="es-MX" sz="1800" dirty="0"/>
              <a:t>Efecto de la masa molar y dosis de </a:t>
            </a:r>
            <a:r>
              <a:rPr lang="es-MX" sz="1800" dirty="0" err="1"/>
              <a:t>quitosana</a:t>
            </a:r>
            <a:r>
              <a:rPr lang="es-MX" sz="1800" dirty="0"/>
              <a:t>, mediante aspersión foliar, en la nodulación y el crecimiento </a:t>
            </a:r>
            <a:r>
              <a:rPr lang="es-MX" sz="1800" i="1" dirty="0"/>
              <a:t>in vivo</a:t>
            </a:r>
            <a:r>
              <a:rPr lang="es-MX" sz="1800" dirty="0"/>
              <a:t> de soya inoculada con </a:t>
            </a:r>
            <a:r>
              <a:rPr lang="es-MX" sz="1800" i="1" dirty="0" err="1"/>
              <a:t>Bradyrhizobium</a:t>
            </a:r>
            <a:r>
              <a:rPr lang="es-MX" sz="1800" i="1" dirty="0"/>
              <a:t> </a:t>
            </a:r>
            <a:r>
              <a:rPr lang="es-MX" sz="1800" i="1" dirty="0" err="1"/>
              <a:t>elkanii</a:t>
            </a:r>
            <a:r>
              <a:rPr lang="es-MX" sz="1800" dirty="0"/>
              <a:t>.</a:t>
            </a:r>
            <a:endParaRPr lang="es-ES" sz="1800" dirty="0"/>
          </a:p>
          <a:p>
            <a:pPr lvl="0" algn="just"/>
            <a:r>
              <a:rPr lang="es-MX" sz="1800" b="1" dirty="0"/>
              <a:t>XIX Congreso Científico Internacional del INCA (</a:t>
            </a:r>
            <a:r>
              <a:rPr lang="es-MX" sz="1800" b="1" dirty="0" err="1"/>
              <a:t>Mayabeque</a:t>
            </a:r>
            <a:r>
              <a:rPr lang="es-MX" sz="1800" b="1" dirty="0"/>
              <a:t>, Cuba, 2014). </a:t>
            </a:r>
            <a:r>
              <a:rPr lang="es-MX" sz="1800" dirty="0"/>
              <a:t>Aplicación combinada de </a:t>
            </a:r>
            <a:r>
              <a:rPr lang="es-MX" sz="1800" dirty="0" err="1"/>
              <a:t>QuitoMax</a:t>
            </a:r>
            <a:r>
              <a:rPr lang="es-MX" sz="1800" baseline="30000" dirty="0"/>
              <a:t>®</a:t>
            </a:r>
            <a:r>
              <a:rPr lang="es-MX" sz="1800" dirty="0"/>
              <a:t> y </a:t>
            </a:r>
            <a:r>
              <a:rPr lang="es-MX" sz="1800" dirty="0" err="1"/>
              <a:t>Azofert</a:t>
            </a:r>
            <a:r>
              <a:rPr lang="es-MX" sz="1800" baseline="30000" dirty="0"/>
              <a:t>®</a:t>
            </a:r>
            <a:r>
              <a:rPr lang="es-MX" sz="1800" dirty="0"/>
              <a:t>-S, en la nodulación y el crecimiento </a:t>
            </a:r>
            <a:r>
              <a:rPr lang="es-MX" sz="1800" i="1" dirty="0"/>
              <a:t>in vivo</a:t>
            </a:r>
            <a:r>
              <a:rPr lang="es-MX" sz="1800" dirty="0"/>
              <a:t> de la soya (</a:t>
            </a:r>
            <a:r>
              <a:rPr lang="es-MX" sz="1800" i="1" dirty="0" err="1"/>
              <a:t>Glycine</a:t>
            </a:r>
            <a:r>
              <a:rPr lang="es-MX" sz="1800" i="1" dirty="0"/>
              <a:t> </a:t>
            </a:r>
            <a:r>
              <a:rPr lang="es-MX" sz="1800" i="1" dirty="0" err="1"/>
              <a:t>max</a:t>
            </a:r>
            <a:r>
              <a:rPr lang="es-MX" sz="1800" dirty="0"/>
              <a:t> L. Merrill). </a:t>
            </a:r>
            <a:endParaRPr lang="es-ES" sz="1800" dirty="0"/>
          </a:p>
          <a:p>
            <a:pPr lvl="0" algn="just"/>
            <a:r>
              <a:rPr lang="nl-BE" sz="1800" b="1" dirty="0"/>
              <a:t>II Congreso Internacional de Biotecnología y Biodiversidad CIBB-2014 </a:t>
            </a:r>
            <a:r>
              <a:rPr lang="nl-BE" sz="1800" dirty="0"/>
              <a:t>(Guayaquil, </a:t>
            </a:r>
            <a:r>
              <a:rPr lang="es-MX" sz="1800" dirty="0"/>
              <a:t>Ecuador, 2014).</a:t>
            </a:r>
            <a:r>
              <a:rPr lang="es-MX" sz="1800" b="1" dirty="0"/>
              <a:t> </a:t>
            </a:r>
            <a:r>
              <a:rPr lang="nl-BE" sz="1800" dirty="0"/>
              <a:t>Cell wall derived oligosaccharides as plant biostimulants: recent advances in their biological activities and applications.</a:t>
            </a:r>
            <a:endParaRPr lang="es-ES" sz="1800" dirty="0"/>
          </a:p>
          <a:p>
            <a:pPr lvl="0" algn="just"/>
            <a:r>
              <a:rPr lang="es-MX" sz="1800" b="1" dirty="0"/>
              <a:t>Congreso de Biotecnología, CIGB (2014): </a:t>
            </a:r>
            <a:r>
              <a:rPr lang="es-MX" sz="1800" dirty="0"/>
              <a:t>Aplicación combinada de </a:t>
            </a:r>
            <a:r>
              <a:rPr lang="es-MX" sz="1800" dirty="0" err="1"/>
              <a:t>QuitoMax</a:t>
            </a:r>
            <a:r>
              <a:rPr lang="es-MX" sz="1800" baseline="30000" dirty="0"/>
              <a:t>®</a:t>
            </a:r>
            <a:r>
              <a:rPr lang="es-MX" sz="1800" dirty="0"/>
              <a:t> y </a:t>
            </a:r>
            <a:r>
              <a:rPr lang="es-MX" sz="1800" dirty="0" err="1"/>
              <a:t>Azofer</a:t>
            </a:r>
            <a:r>
              <a:rPr lang="es-MX" sz="1800" dirty="0"/>
              <a:t>-S</a:t>
            </a:r>
            <a:r>
              <a:rPr lang="es-MX" sz="1800" baseline="30000" dirty="0"/>
              <a:t>®</a:t>
            </a:r>
            <a:r>
              <a:rPr lang="es-MX" sz="1800" dirty="0"/>
              <a:t>, en la nodulación y el crecimiento </a:t>
            </a:r>
            <a:r>
              <a:rPr lang="es-MX" sz="1800" i="1" dirty="0"/>
              <a:t>in vivo</a:t>
            </a:r>
            <a:r>
              <a:rPr lang="es-MX" sz="1800" dirty="0"/>
              <a:t> de la soya (</a:t>
            </a:r>
            <a:r>
              <a:rPr lang="es-MX" sz="1800" i="1" dirty="0" err="1"/>
              <a:t>Glycine</a:t>
            </a:r>
            <a:r>
              <a:rPr lang="es-MX" sz="1800" i="1" dirty="0"/>
              <a:t> </a:t>
            </a:r>
            <a:r>
              <a:rPr lang="es-MX" sz="1800" i="1" dirty="0" err="1"/>
              <a:t>max</a:t>
            </a:r>
            <a:r>
              <a:rPr lang="es-MX" sz="1800" dirty="0"/>
              <a:t> L. Merrill). </a:t>
            </a:r>
            <a:endParaRPr lang="es-ES" sz="1800" dirty="0"/>
          </a:p>
          <a:p>
            <a:pPr lvl="0" algn="just"/>
            <a:r>
              <a:rPr lang="es-MX" sz="1800" b="1" dirty="0"/>
              <a:t>Evento XIV Forjadores del Futuro de las BTJ (2014 y 2015): TÍTULOS </a:t>
            </a:r>
            <a:r>
              <a:rPr lang="es-MX" sz="1800" b="1" dirty="0" smtClean="0"/>
              <a:t>LILI</a:t>
            </a:r>
            <a:endParaRPr lang="es-ES" sz="1800" dirty="0"/>
          </a:p>
        </p:txBody>
      </p:sp>
    </p:spTree>
    <p:extLst>
      <p:ext uri="{BB962C8B-B14F-4D97-AF65-F5344CB8AC3E}">
        <p14:creationId xmlns:p14="http://schemas.microsoft.com/office/powerpoint/2010/main" val="2397553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1520" y="476672"/>
            <a:ext cx="8712968" cy="5760640"/>
          </a:xfrm>
        </p:spPr>
        <p:txBody>
          <a:bodyPr>
            <a:noAutofit/>
          </a:bodyPr>
          <a:lstStyle/>
          <a:p>
            <a:pPr lvl="0" algn="just"/>
            <a:r>
              <a:rPr lang="en-US" sz="1600" b="1" dirty="0" smtClean="0"/>
              <a:t>11th International Conference on Renewable Resources and </a:t>
            </a:r>
            <a:r>
              <a:rPr lang="en-US" sz="1600" b="1" dirty="0" err="1" smtClean="0"/>
              <a:t>Biorefineries</a:t>
            </a:r>
            <a:r>
              <a:rPr lang="en-US" sz="1600" b="1" dirty="0" smtClean="0"/>
              <a:t> </a:t>
            </a:r>
            <a:r>
              <a:rPr lang="en-US" sz="1600" dirty="0" smtClean="0"/>
              <a:t>(York, UK, 2015):</a:t>
            </a:r>
            <a:r>
              <a:rPr lang="en-US" sz="1600" b="1" i="1" dirty="0" smtClean="0"/>
              <a:t> </a:t>
            </a:r>
            <a:r>
              <a:rPr lang="en-US" sz="1600" dirty="0" smtClean="0"/>
              <a:t>Bioactive derived from biomass in the </a:t>
            </a:r>
            <a:r>
              <a:rPr lang="en-US" sz="1600" dirty="0" err="1" smtClean="0"/>
              <a:t>developmente</a:t>
            </a:r>
            <a:r>
              <a:rPr lang="en-US" sz="1600" dirty="0" smtClean="0"/>
              <a:t> of plant </a:t>
            </a:r>
            <a:r>
              <a:rPr lang="en-US" sz="1600" dirty="0" err="1" smtClean="0"/>
              <a:t>biostimulants</a:t>
            </a:r>
            <a:r>
              <a:rPr lang="en-US" sz="1600" i="1" dirty="0" smtClean="0"/>
              <a:t>.</a:t>
            </a:r>
            <a:r>
              <a:rPr lang="en-US" sz="1600" dirty="0" smtClean="0"/>
              <a:t> </a:t>
            </a:r>
            <a:endParaRPr lang="es-ES" sz="1600" dirty="0" smtClean="0"/>
          </a:p>
          <a:p>
            <a:pPr lvl="0" algn="just"/>
            <a:r>
              <a:rPr lang="en-US" sz="1600" b="1" dirty="0" smtClean="0"/>
              <a:t>Crops and Chemicals Europe 2016 (</a:t>
            </a:r>
            <a:r>
              <a:rPr lang="en-US" sz="1600" dirty="0" smtClean="0"/>
              <a:t>Berlin, </a:t>
            </a:r>
            <a:r>
              <a:rPr lang="en-US" sz="1600" dirty="0" err="1" smtClean="0"/>
              <a:t>Alemania</a:t>
            </a:r>
            <a:r>
              <a:rPr lang="en-US" sz="1600" dirty="0" smtClean="0"/>
              <a:t>, 2016). Developing </a:t>
            </a:r>
            <a:r>
              <a:rPr lang="en-US" sz="1600" dirty="0" err="1" smtClean="0"/>
              <a:t>biostimulant</a:t>
            </a:r>
            <a:r>
              <a:rPr lang="en-US" sz="1600" dirty="0" smtClean="0"/>
              <a:t> products to enhance plant growth and tolerance to abiotic stresses. </a:t>
            </a:r>
          </a:p>
          <a:p>
            <a:pPr lvl="0" algn="just"/>
            <a:r>
              <a:rPr lang="es-MX" sz="1600" b="1" dirty="0" smtClean="0"/>
              <a:t>XX Congreso Científico Internacional del INCA (</a:t>
            </a:r>
            <a:r>
              <a:rPr lang="es-MX" sz="1600" b="1" dirty="0" err="1" smtClean="0"/>
              <a:t>Mayabeque</a:t>
            </a:r>
            <a:r>
              <a:rPr lang="es-MX" sz="1600" b="1" dirty="0" smtClean="0"/>
              <a:t>, Cuba, 2016).</a:t>
            </a:r>
            <a:r>
              <a:rPr lang="es-MX" sz="1600" dirty="0" smtClean="0"/>
              <a:t> Efecto de diferentes formas de aplicación del </a:t>
            </a:r>
            <a:r>
              <a:rPr lang="es-MX" sz="1600" dirty="0" err="1" smtClean="0"/>
              <a:t>QuitoMax</a:t>
            </a:r>
            <a:r>
              <a:rPr lang="es-MX" sz="1600" baseline="30000" dirty="0" smtClean="0"/>
              <a:t>®</a:t>
            </a:r>
            <a:r>
              <a:rPr lang="es-MX" sz="1600" dirty="0" smtClean="0"/>
              <a:t> en la nodulación, el crecimiento y el rendimiento de soya inoculada con </a:t>
            </a:r>
            <a:r>
              <a:rPr lang="es-MX" sz="1600" dirty="0" err="1" smtClean="0"/>
              <a:t>Azofert</a:t>
            </a:r>
            <a:r>
              <a:rPr lang="es-MX" sz="1600" baseline="30000" dirty="0" smtClean="0"/>
              <a:t>®</a:t>
            </a:r>
            <a:r>
              <a:rPr lang="es-MX" sz="1600" dirty="0" smtClean="0"/>
              <a:t>.</a:t>
            </a:r>
            <a:endParaRPr lang="es-ES" sz="1600" dirty="0" smtClean="0"/>
          </a:p>
          <a:p>
            <a:pPr lvl="0" algn="just"/>
            <a:r>
              <a:rPr lang="es-MX" sz="1600" b="1" dirty="0" smtClean="0"/>
              <a:t>11</a:t>
            </a:r>
            <a:r>
              <a:rPr lang="es-MX" sz="1600" b="1" baseline="30000" dirty="0" smtClean="0"/>
              <a:t>no</a:t>
            </a:r>
            <a:r>
              <a:rPr lang="es-MX" sz="1600" b="1" dirty="0" smtClean="0"/>
              <a:t> Congreso Internacional en Biotecnología Vegetal y Agricultura (BIOVEG, Ciego de Ávila, Cuba, 2017). </a:t>
            </a:r>
            <a:r>
              <a:rPr lang="es-MX" sz="1600" dirty="0" smtClean="0"/>
              <a:t>Aplicación sinérgica de bioestimulantes en el cultivo de la soya (</a:t>
            </a:r>
            <a:r>
              <a:rPr lang="es-MX" sz="1600" i="1" dirty="0" err="1" smtClean="0"/>
              <a:t>Glycine</a:t>
            </a:r>
            <a:r>
              <a:rPr lang="es-MX" sz="1600" i="1" dirty="0" smtClean="0"/>
              <a:t> </a:t>
            </a:r>
            <a:r>
              <a:rPr lang="es-MX" sz="1600" i="1" dirty="0" err="1" smtClean="0"/>
              <a:t>max</a:t>
            </a:r>
            <a:r>
              <a:rPr lang="es-MX" sz="1600" dirty="0" smtClean="0"/>
              <a:t> L. Merrill).</a:t>
            </a:r>
            <a:endParaRPr lang="es-ES" sz="1600" dirty="0" smtClean="0"/>
          </a:p>
          <a:p>
            <a:pPr lvl="0" algn="just"/>
            <a:r>
              <a:rPr lang="en-US" sz="1600" b="1" dirty="0" smtClean="0"/>
              <a:t>6</a:t>
            </a:r>
            <a:r>
              <a:rPr lang="en-US" sz="1600" b="1" baseline="30000" dirty="0" smtClean="0"/>
              <a:t>to</a:t>
            </a:r>
            <a:r>
              <a:rPr lang="en-US" sz="1600" b="1" dirty="0" smtClean="0"/>
              <a:t> Congress International on </a:t>
            </a:r>
            <a:r>
              <a:rPr lang="en-US" sz="1600" b="1" dirty="0" err="1" smtClean="0"/>
              <a:t>Biobassed</a:t>
            </a:r>
            <a:r>
              <a:rPr lang="en-US" sz="1600" b="1" dirty="0" smtClean="0"/>
              <a:t> and Biodegradable Polymers, BIOPOL</a:t>
            </a:r>
            <a:r>
              <a:rPr lang="en-US" sz="1600" dirty="0" smtClean="0"/>
              <a:t> (</a:t>
            </a:r>
            <a:r>
              <a:rPr lang="en-US" sz="1600" dirty="0" err="1" smtClean="0"/>
              <a:t>Bélgica</a:t>
            </a:r>
            <a:r>
              <a:rPr lang="en-US" sz="1600" dirty="0" smtClean="0"/>
              <a:t>, 2017): Biomass polysaccharides for the development of materials plant </a:t>
            </a:r>
            <a:r>
              <a:rPr lang="en-US" sz="1600" dirty="0" err="1" smtClean="0"/>
              <a:t>biostimulants</a:t>
            </a:r>
            <a:r>
              <a:rPr lang="en-US" sz="1600" dirty="0" smtClean="0"/>
              <a:t>. </a:t>
            </a:r>
            <a:endParaRPr lang="es-ES" sz="1600" dirty="0" smtClean="0"/>
          </a:p>
          <a:p>
            <a:pPr lvl="0" algn="just"/>
            <a:r>
              <a:rPr lang="es-MX" sz="1600" b="1" dirty="0" smtClean="0"/>
              <a:t>VII Encuentro Ecosistemas Arroceros y I Simposio sobre Granos Alimenticios</a:t>
            </a:r>
            <a:r>
              <a:rPr lang="es-MX" sz="1600" dirty="0" smtClean="0"/>
              <a:t> (Los Palacios, Pinar del Río, Cuba, 2017): Avances en la nutrición y uso de Bioestimulantes en granos.</a:t>
            </a:r>
            <a:endParaRPr lang="es-ES" sz="1600" dirty="0" smtClean="0"/>
          </a:p>
          <a:p>
            <a:pPr lvl="0" algn="just"/>
            <a:r>
              <a:rPr lang="es-ES" sz="1600" b="1" dirty="0" smtClean="0"/>
              <a:t>XXX Congreso Científico Internacional del INCA </a:t>
            </a:r>
            <a:r>
              <a:rPr lang="es-ES" sz="1600" dirty="0" smtClean="0"/>
              <a:t>(</a:t>
            </a:r>
            <a:r>
              <a:rPr lang="es-ES" sz="1600" dirty="0" err="1" smtClean="0"/>
              <a:t>Mayabeque</a:t>
            </a:r>
            <a:r>
              <a:rPr lang="es-ES" sz="1600" dirty="0" smtClean="0"/>
              <a:t>, Cuba, 2018). Efecto de la aspersión foliar de quitosano en el desarrollo vegetativo de soya (</a:t>
            </a:r>
            <a:r>
              <a:rPr lang="es-ES" sz="1600" i="1" dirty="0" err="1" smtClean="0"/>
              <a:t>Glycine</a:t>
            </a:r>
            <a:r>
              <a:rPr lang="es-ES" sz="1600" i="1" dirty="0" smtClean="0"/>
              <a:t> </a:t>
            </a:r>
            <a:r>
              <a:rPr lang="es-ES" sz="1600" i="1" dirty="0" err="1" smtClean="0"/>
              <a:t>max</a:t>
            </a:r>
            <a:r>
              <a:rPr lang="es-ES" sz="1600" dirty="0" smtClean="0"/>
              <a:t>). </a:t>
            </a:r>
          </a:p>
          <a:p>
            <a:pPr lvl="0" algn="just"/>
            <a:r>
              <a:rPr lang="es-ES" sz="1600" b="1" dirty="0" smtClean="0"/>
              <a:t>12</a:t>
            </a:r>
            <a:r>
              <a:rPr lang="es-ES" sz="1600" b="1" baseline="30000" dirty="0" smtClean="0"/>
              <a:t>no</a:t>
            </a:r>
            <a:r>
              <a:rPr lang="es-ES" sz="1600" b="1" dirty="0" smtClean="0"/>
              <a:t> Congreso Internacional en Biotecnología Vegetal y Agricultura</a:t>
            </a:r>
            <a:r>
              <a:rPr lang="es-ES" sz="1600" dirty="0" smtClean="0"/>
              <a:t> (BIOVEG, Ciego de Ávila, Cuba, 2019). Efecto de la aspersión foliar de quitosano en el desarrollo vegetativo de soya (</a:t>
            </a:r>
            <a:r>
              <a:rPr lang="es-ES" sz="1600" i="1" dirty="0" err="1" smtClean="0"/>
              <a:t>Glycine</a:t>
            </a:r>
            <a:r>
              <a:rPr lang="es-ES" sz="1600" i="1" dirty="0" smtClean="0"/>
              <a:t> </a:t>
            </a:r>
            <a:r>
              <a:rPr lang="es-ES" sz="1600" i="1" dirty="0" err="1" smtClean="0"/>
              <a:t>max</a:t>
            </a:r>
            <a:r>
              <a:rPr lang="es-ES" sz="1600" dirty="0" smtClean="0"/>
              <a:t>). </a:t>
            </a:r>
          </a:p>
          <a:p>
            <a:pPr lvl="0" algn="just"/>
            <a:r>
              <a:rPr lang="es-ES" sz="1600" b="1" dirty="0" smtClean="0"/>
              <a:t>X Evento Internacional “La Universidad en el Siglo XXI” </a:t>
            </a:r>
            <a:r>
              <a:rPr lang="es-ES" sz="1600" dirty="0" smtClean="0"/>
              <a:t>Bioproductos de uso agrícola. Experiencia en Cuba (2021). </a:t>
            </a:r>
            <a:r>
              <a:rPr lang="en-GB" sz="1600" dirty="0" smtClean="0"/>
              <a:t> </a:t>
            </a:r>
            <a:r>
              <a:rPr lang="es-ES" sz="1600" dirty="0" smtClean="0"/>
              <a:t>Conversar con Tere</a:t>
            </a:r>
            <a:endParaRPr lang="es-ES" sz="1600" dirty="0"/>
          </a:p>
        </p:txBody>
      </p:sp>
    </p:spTree>
    <p:extLst>
      <p:ext uri="{BB962C8B-B14F-4D97-AF65-F5344CB8AC3E}">
        <p14:creationId xmlns:p14="http://schemas.microsoft.com/office/powerpoint/2010/main" val="3548343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95736" y="0"/>
            <a:ext cx="4690864" cy="404664"/>
          </a:xfrm>
        </p:spPr>
        <p:txBody>
          <a:bodyPr>
            <a:normAutofit/>
          </a:bodyPr>
          <a:lstStyle/>
          <a:p>
            <a:r>
              <a:rPr lang="es-MX" sz="2000" b="1" dirty="0" smtClean="0"/>
              <a:t>RESUMEN</a:t>
            </a:r>
            <a:endParaRPr lang="es-ES" sz="2000" dirty="0"/>
          </a:p>
        </p:txBody>
      </p:sp>
      <p:sp>
        <p:nvSpPr>
          <p:cNvPr id="3" name="2 Marcador de contenido"/>
          <p:cNvSpPr>
            <a:spLocks noGrp="1"/>
          </p:cNvSpPr>
          <p:nvPr>
            <p:ph idx="1"/>
          </p:nvPr>
        </p:nvSpPr>
        <p:spPr>
          <a:xfrm>
            <a:off x="179512" y="404664"/>
            <a:ext cx="8784976" cy="6264696"/>
          </a:xfrm>
        </p:spPr>
        <p:txBody>
          <a:bodyPr>
            <a:noAutofit/>
          </a:bodyPr>
          <a:lstStyle/>
          <a:p>
            <a:pPr marL="0" indent="0" algn="just">
              <a:buNone/>
            </a:pPr>
            <a:r>
              <a:rPr lang="es-ES" sz="1600" dirty="0" smtClean="0"/>
              <a:t>El </a:t>
            </a:r>
            <a:r>
              <a:rPr lang="es-ES" sz="1600" dirty="0"/>
              <a:t>uso de bioestimulantes agrícolas constituye una alternativa muy utilizada en la actualidad para el beneficio de los rendimientos y la protección de los cultivos. Durante más de una década el grupo de productos </a:t>
            </a:r>
            <a:r>
              <a:rPr lang="es-ES" sz="1600" dirty="0" err="1"/>
              <a:t>bioactivos</a:t>
            </a:r>
            <a:r>
              <a:rPr lang="es-ES" sz="1600" dirty="0"/>
              <a:t> (GPB) del INCA ha realizado investigaciones como parte de 4 proyectos nacionales y 2 internacionales para conocer las potencialidades del quitosano en el desarrollo de una variedad de soya nacional (INCASOY-27) inoculada con </a:t>
            </a:r>
            <a:r>
              <a:rPr lang="es-ES" sz="1600" dirty="0" err="1"/>
              <a:t>Azofert</a:t>
            </a:r>
            <a:r>
              <a:rPr lang="es-ES" sz="1600" baseline="30000" dirty="0"/>
              <a:t>®</a:t>
            </a:r>
            <a:r>
              <a:rPr lang="es-ES" sz="1600" dirty="0"/>
              <a:t>-S. El trabajo comenzó con estudios en condiciones </a:t>
            </a:r>
            <a:r>
              <a:rPr lang="es-ES" sz="1600" i="1" dirty="0"/>
              <a:t>in vitro</a:t>
            </a:r>
            <a:r>
              <a:rPr lang="es-ES" sz="1600" dirty="0"/>
              <a:t> para conocer el efecto biológico de derivados de quitosano en la nodulación y el crecimiento de plántulas de soya inoculadas con </a:t>
            </a:r>
            <a:r>
              <a:rPr lang="es-ES" sz="1600" i="1" dirty="0" err="1"/>
              <a:t>Bradyrhizobium</a:t>
            </a:r>
            <a:r>
              <a:rPr lang="es-ES" sz="1600" i="1" dirty="0"/>
              <a:t> </a:t>
            </a:r>
            <a:r>
              <a:rPr lang="es-ES" sz="1600" i="1" dirty="0" err="1"/>
              <a:t>elkanii</a:t>
            </a:r>
            <a:r>
              <a:rPr lang="es-ES" sz="1600" dirty="0"/>
              <a:t>. Los resultados formaron parte de 3 publicaciones, se defendieron como parte de la maestría de la autora principal del premio y se recogieron en un premio CITMA provincial de </a:t>
            </a:r>
            <a:r>
              <a:rPr lang="es-ES" sz="1600" dirty="0" err="1"/>
              <a:t>Mayabeque</a:t>
            </a:r>
            <a:r>
              <a:rPr lang="es-ES" sz="1600" dirty="0"/>
              <a:t> que se va a reivindicar como parte de la propuesta que se hace en este documento a la ACC. Tomando en cuenta la actividad antimicrobiana demostrada de los derivados de quitosano, se realizaron varias investigaciones para evaluar un posible efecto perjudicial contra el </a:t>
            </a:r>
            <a:r>
              <a:rPr lang="es-ES" sz="1600" dirty="0" err="1"/>
              <a:t>microsimbionte</a:t>
            </a:r>
            <a:r>
              <a:rPr lang="es-ES" sz="1600" dirty="0"/>
              <a:t> utilizando diferentes especies de </a:t>
            </a:r>
            <a:r>
              <a:rPr lang="es-ES" sz="1600" i="1" dirty="0" err="1"/>
              <a:t>Bradyrhizobium</a:t>
            </a:r>
            <a:r>
              <a:rPr lang="es-ES" sz="1600" dirty="0"/>
              <a:t> y </a:t>
            </a:r>
            <a:r>
              <a:rPr lang="es-ES" sz="1600" dirty="0" smtClean="0"/>
              <a:t>dos </a:t>
            </a:r>
            <a:r>
              <a:rPr lang="es-ES" sz="1600" dirty="0"/>
              <a:t>genotipos de soya cuando se aplican al medio de cultivo bacteriano o de conjunto con el inoculante a las semillas. Los resultados, ya publicados, demostraron el potencial de ambos bioestimulantes combinados y su efecto beneficioso en la nodulación y el crecimiento de la soya. En el trabajo también se seleccionaron las mejores concentraciones de quitosano aplicadas a la semilla y por aspersión foliar que mejoraron la fisiología asociada al crecimiento y desarrollo del cultivo más allá del beneficio causado por la inoculación con </a:t>
            </a:r>
            <a:r>
              <a:rPr lang="es-ES" sz="1600" dirty="0" err="1"/>
              <a:t>Azofert</a:t>
            </a:r>
            <a:r>
              <a:rPr lang="es-ES" sz="1600" baseline="30000" dirty="0"/>
              <a:t>®</a:t>
            </a:r>
            <a:r>
              <a:rPr lang="es-ES" sz="1600" dirty="0"/>
              <a:t>-S. Se investigaron también el comportamiento de indicadores </a:t>
            </a:r>
            <a:r>
              <a:rPr lang="es-ES" sz="1600" dirty="0" err="1"/>
              <a:t>fisio</a:t>
            </a:r>
            <a:r>
              <a:rPr lang="es-ES" sz="1600" dirty="0"/>
              <a:t>-bioquímicos en plantas en condiciones de invernadero, así como del crecimiento y el rendimiento en condiciones de campo, en respuesta a las concentraciones </a:t>
            </a:r>
            <a:r>
              <a:rPr lang="es-ES" sz="1600" dirty="0" smtClean="0"/>
              <a:t>seleccionadas. Los resultados demostraron los beneficios de la aplicación conjunta de ambos bioestimulantes para mejorar la entrada de nutrientes a la planta y el crecimiento vegetativo, así como el aumento de los rendimientos en el cultivo. En la actualidad, se validan las mejores combinaciones de ambos bioestimulantes dentro de un proyecto de desarrollo e innovación en curso con el objetivo de desarrollar aplicaciones combinadas o un nuevo bioestimulante para este cultivo</a:t>
            </a:r>
            <a:endParaRPr lang="es-ES" sz="1600" dirty="0"/>
          </a:p>
        </p:txBody>
      </p:sp>
    </p:spTree>
    <p:extLst>
      <p:ext uri="{BB962C8B-B14F-4D97-AF65-F5344CB8AC3E}">
        <p14:creationId xmlns:p14="http://schemas.microsoft.com/office/powerpoint/2010/main" val="1801086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850106"/>
          </a:xfrm>
        </p:spPr>
        <p:txBody>
          <a:bodyPr>
            <a:normAutofit fontScale="90000"/>
          </a:bodyPr>
          <a:lstStyle/>
          <a:p>
            <a:r>
              <a:rPr lang="es-ES" sz="3200" b="1" dirty="0" smtClean="0"/>
              <a:t>RESULTADOS OBTENIDOS EN LA INVESTIGACIÓN </a:t>
            </a:r>
            <a:endParaRPr lang="es-ES" sz="3200" b="1" dirty="0"/>
          </a:p>
        </p:txBody>
      </p:sp>
      <p:sp>
        <p:nvSpPr>
          <p:cNvPr id="3" name="2 Marcador de contenido"/>
          <p:cNvSpPr>
            <a:spLocks noGrp="1"/>
          </p:cNvSpPr>
          <p:nvPr>
            <p:ph idx="1"/>
          </p:nvPr>
        </p:nvSpPr>
        <p:spPr>
          <a:xfrm>
            <a:off x="179512" y="1351309"/>
            <a:ext cx="8784976" cy="4525963"/>
          </a:xfrm>
        </p:spPr>
        <p:txBody>
          <a:bodyPr>
            <a:normAutofit/>
          </a:bodyPr>
          <a:lstStyle/>
          <a:p>
            <a:pPr algn="just">
              <a:buFont typeface="Wingdings" pitchFamily="2" charset="2"/>
              <a:buChar char="ü"/>
            </a:pPr>
            <a:r>
              <a:rPr lang="es-ES" sz="2400" dirty="0" smtClean="0"/>
              <a:t>Ejecución y defensa de 1 tesis de Maestría (2010)</a:t>
            </a:r>
          </a:p>
          <a:p>
            <a:pPr algn="just">
              <a:buFont typeface="Wingdings" pitchFamily="2" charset="2"/>
              <a:buChar char="ü"/>
            </a:pPr>
            <a:r>
              <a:rPr lang="es-ES" sz="2400" dirty="0" smtClean="0"/>
              <a:t>Ejecución y defensa de 4 tesis de Diploma (2022)</a:t>
            </a:r>
          </a:p>
          <a:p>
            <a:pPr algn="just">
              <a:buFont typeface="Wingdings" pitchFamily="2" charset="2"/>
              <a:buChar char="ü"/>
            </a:pPr>
            <a:r>
              <a:rPr lang="es-ES" sz="2400" dirty="0" smtClean="0"/>
              <a:t>Ejecución y defensa de 1 tesis de Doctorado (2022)</a:t>
            </a:r>
          </a:p>
          <a:p>
            <a:pPr algn="just">
              <a:buFont typeface="Wingdings" pitchFamily="2" charset="2"/>
              <a:buChar char="ü"/>
            </a:pPr>
            <a:r>
              <a:rPr lang="es-ES" sz="2400" dirty="0" smtClean="0"/>
              <a:t>10 Artículos científicos en revistas con arbitraje: </a:t>
            </a:r>
            <a:r>
              <a:rPr lang="es-MX" sz="2400" dirty="0" smtClean="0"/>
              <a:t>5 artículos en la revista Cultivos Tropicales (2020-2021), </a:t>
            </a:r>
            <a:r>
              <a:rPr lang="es-ES" sz="2400" dirty="0" smtClean="0"/>
              <a:t>4 de ellos en </a:t>
            </a:r>
            <a:r>
              <a:rPr lang="es-MX" sz="2400" dirty="0" smtClean="0"/>
              <a:t>revistas </a:t>
            </a:r>
            <a:r>
              <a:rPr lang="es-ES" sz="2400" dirty="0" smtClean="0"/>
              <a:t>de impacto (American </a:t>
            </a:r>
            <a:r>
              <a:rPr lang="es-ES" sz="2400" dirty="0" err="1" smtClean="0"/>
              <a:t>Journal</a:t>
            </a:r>
            <a:r>
              <a:rPr lang="es-ES" sz="2400" dirty="0" smtClean="0"/>
              <a:t> of </a:t>
            </a:r>
            <a:r>
              <a:rPr lang="es-ES" sz="2400" dirty="0" err="1" smtClean="0"/>
              <a:t>Plant</a:t>
            </a:r>
            <a:r>
              <a:rPr lang="es-ES" sz="2400" dirty="0" smtClean="0"/>
              <a:t> </a:t>
            </a:r>
            <a:r>
              <a:rPr lang="es-ES" sz="2400" dirty="0" err="1" smtClean="0"/>
              <a:t>Sciences</a:t>
            </a:r>
            <a:r>
              <a:rPr lang="es-ES" sz="2400" dirty="0" smtClean="0"/>
              <a:t> (2016),</a:t>
            </a:r>
            <a:r>
              <a:rPr lang="es-ES" sz="2400" i="1" dirty="0" smtClean="0"/>
              <a:t> </a:t>
            </a:r>
            <a:r>
              <a:rPr lang="es-ES" sz="2400" dirty="0" err="1" smtClean="0"/>
              <a:t>Legume</a:t>
            </a:r>
            <a:r>
              <a:rPr lang="es-ES" sz="2400" dirty="0" smtClean="0"/>
              <a:t> </a:t>
            </a:r>
            <a:r>
              <a:rPr lang="es-ES" sz="2400" dirty="0" err="1" smtClean="0"/>
              <a:t>Research</a:t>
            </a:r>
            <a:r>
              <a:rPr lang="es-ES" sz="2400" dirty="0" smtClean="0"/>
              <a:t> (2019), 2 en </a:t>
            </a:r>
            <a:r>
              <a:rPr lang="es-MX" sz="2400" dirty="0" smtClean="0"/>
              <a:t>Agronomía Mesoamericana (2021 y 2022)</a:t>
            </a:r>
          </a:p>
          <a:p>
            <a:pPr algn="just">
              <a:buFont typeface="Wingdings" pitchFamily="2" charset="2"/>
              <a:buChar char="ü"/>
            </a:pPr>
            <a:r>
              <a:rPr lang="es-ES" sz="2400" dirty="0" smtClean="0"/>
              <a:t>10 Congresos y </a:t>
            </a:r>
            <a:r>
              <a:rPr lang="es-MX" sz="2400" dirty="0" smtClean="0"/>
              <a:t>eventos científicos nacionales e internacionales </a:t>
            </a:r>
          </a:p>
          <a:p>
            <a:pPr algn="just">
              <a:buFont typeface="Wingdings" pitchFamily="2" charset="2"/>
              <a:buChar char="ü"/>
            </a:pPr>
            <a:r>
              <a:rPr lang="es-MX" sz="2400" dirty="0" smtClean="0"/>
              <a:t>Trabajo premiado (Relevante) en el Fórum Municipal de Ciencia y Técnica en </a:t>
            </a:r>
            <a:r>
              <a:rPr lang="es-MX" sz="2400" dirty="0" err="1" smtClean="0"/>
              <a:t>Mayabeque</a:t>
            </a:r>
            <a:r>
              <a:rPr lang="es-MX" sz="2400" dirty="0" smtClean="0"/>
              <a:t> (2021)</a:t>
            </a:r>
            <a:endParaRPr lang="es-ES" sz="2400" dirty="0"/>
          </a:p>
        </p:txBody>
      </p:sp>
    </p:spTree>
    <p:extLst>
      <p:ext uri="{BB962C8B-B14F-4D97-AF65-F5344CB8AC3E}">
        <p14:creationId xmlns:p14="http://schemas.microsoft.com/office/powerpoint/2010/main" val="578245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16632"/>
            <a:ext cx="9144000" cy="720080"/>
          </a:xfrm>
        </p:spPr>
        <p:txBody>
          <a:bodyPr>
            <a:normAutofit/>
          </a:bodyPr>
          <a:lstStyle/>
          <a:p>
            <a:r>
              <a:rPr lang="es-ES" sz="2800" b="1" dirty="0" smtClean="0"/>
              <a:t>PROYECTOS RELACIONADOS CON LA PROPUESTA DE PREMIO</a:t>
            </a:r>
            <a:endParaRPr lang="es-ES" sz="2800" dirty="0"/>
          </a:p>
        </p:txBody>
      </p:sp>
      <p:sp>
        <p:nvSpPr>
          <p:cNvPr id="3" name="2 Marcador de contenido"/>
          <p:cNvSpPr>
            <a:spLocks noGrp="1"/>
          </p:cNvSpPr>
          <p:nvPr>
            <p:ph idx="1"/>
          </p:nvPr>
        </p:nvSpPr>
        <p:spPr>
          <a:xfrm>
            <a:off x="179512" y="1124744"/>
            <a:ext cx="8686800" cy="5001419"/>
          </a:xfrm>
        </p:spPr>
        <p:txBody>
          <a:bodyPr>
            <a:normAutofit fontScale="62500" lnSpcReduction="20000"/>
          </a:bodyPr>
          <a:lstStyle/>
          <a:p>
            <a:pPr lvl="0" algn="just"/>
            <a:r>
              <a:rPr lang="es-ES" b="1" dirty="0" smtClean="0"/>
              <a:t>Proyecto </a:t>
            </a:r>
            <a:r>
              <a:rPr lang="es-ES" b="1" dirty="0"/>
              <a:t>Nacional del CITMA (2010-2012). </a:t>
            </a:r>
            <a:r>
              <a:rPr lang="es-ES" dirty="0"/>
              <a:t>Compuestos de </a:t>
            </a:r>
            <a:r>
              <a:rPr lang="es-ES" dirty="0" err="1"/>
              <a:t>quitosana</a:t>
            </a:r>
            <a:r>
              <a:rPr lang="es-ES" dirty="0"/>
              <a:t> como activadores del metabolismo, el crecimiento y la resistencia contra el estrés biótico en cultivos de interés económico. </a:t>
            </a:r>
          </a:p>
          <a:p>
            <a:pPr lvl="0" algn="just"/>
            <a:r>
              <a:rPr lang="en-US" b="1" dirty="0"/>
              <a:t>International Foundation for Science (IFS- F/4446-2F) (2011-2013).</a:t>
            </a:r>
            <a:r>
              <a:rPr lang="en-US" dirty="0"/>
              <a:t> Preparation and research of </a:t>
            </a:r>
            <a:r>
              <a:rPr lang="en-US" dirty="0" err="1"/>
              <a:t>chitosans</a:t>
            </a:r>
            <a:r>
              <a:rPr lang="en-US" dirty="0"/>
              <a:t> of </a:t>
            </a:r>
            <a:r>
              <a:rPr lang="en-US" dirty="0" err="1"/>
              <a:t>diferent</a:t>
            </a:r>
            <a:r>
              <a:rPr lang="en-US" dirty="0"/>
              <a:t> molecular weight in a reactor system. </a:t>
            </a:r>
            <a:r>
              <a:rPr lang="es-ES" dirty="0" err="1"/>
              <a:t>Their</a:t>
            </a:r>
            <a:r>
              <a:rPr lang="es-ES" dirty="0"/>
              <a:t> </a:t>
            </a:r>
            <a:r>
              <a:rPr lang="es-ES" dirty="0" err="1"/>
              <a:t>biological</a:t>
            </a:r>
            <a:r>
              <a:rPr lang="es-ES" dirty="0"/>
              <a:t> </a:t>
            </a:r>
            <a:r>
              <a:rPr lang="es-ES" dirty="0" err="1"/>
              <a:t>propierties</a:t>
            </a:r>
            <a:r>
              <a:rPr lang="es-ES" dirty="0"/>
              <a:t> </a:t>
            </a:r>
            <a:r>
              <a:rPr lang="es-ES" dirty="0" err="1"/>
              <a:t>to</a:t>
            </a:r>
            <a:r>
              <a:rPr lang="es-ES" dirty="0"/>
              <a:t> </a:t>
            </a:r>
            <a:r>
              <a:rPr lang="es-ES" dirty="0" err="1"/>
              <a:t>maximize</a:t>
            </a:r>
            <a:r>
              <a:rPr lang="es-ES" dirty="0"/>
              <a:t> </a:t>
            </a:r>
            <a:r>
              <a:rPr lang="es-ES" dirty="0" err="1"/>
              <a:t>crops</a:t>
            </a:r>
            <a:r>
              <a:rPr lang="es-ES" dirty="0"/>
              <a:t> </a:t>
            </a:r>
            <a:r>
              <a:rPr lang="es-ES" dirty="0" err="1"/>
              <a:t>efficiency</a:t>
            </a:r>
            <a:r>
              <a:rPr lang="es-ES" dirty="0"/>
              <a:t>. </a:t>
            </a:r>
          </a:p>
          <a:p>
            <a:pPr lvl="0" algn="just"/>
            <a:r>
              <a:rPr lang="es-ES" b="1" dirty="0"/>
              <a:t>Proyecto Integral de Investigación y Desarrollo (INCA, Cuba- Empresa </a:t>
            </a:r>
            <a:r>
              <a:rPr lang="es-ES" b="1" dirty="0" err="1"/>
              <a:t>Rizobacter</a:t>
            </a:r>
            <a:r>
              <a:rPr lang="es-ES" b="1" dirty="0"/>
              <a:t> Argentina, S.A., 2011-2013). </a:t>
            </a:r>
            <a:r>
              <a:rPr lang="es-ES" dirty="0"/>
              <a:t>Compuestos de </a:t>
            </a:r>
            <a:r>
              <a:rPr lang="es-ES" dirty="0" err="1"/>
              <a:t>quitosana</a:t>
            </a:r>
            <a:r>
              <a:rPr lang="es-ES" dirty="0"/>
              <a:t> como activadores de la nodulación, el crecimiento y la resistencia contra el estrés biótico en el cultivo de la soja. </a:t>
            </a:r>
          </a:p>
          <a:p>
            <a:pPr lvl="0" algn="just"/>
            <a:r>
              <a:rPr lang="es-ES" b="1" dirty="0"/>
              <a:t>Megaproyecto en Programa de Alimento humano (2014-2018).</a:t>
            </a:r>
            <a:r>
              <a:rPr lang="es-ES" dirty="0"/>
              <a:t> Desarrollo de </a:t>
            </a:r>
            <a:r>
              <a:rPr lang="es-ES" dirty="0" err="1"/>
              <a:t>bioestimuladores</a:t>
            </a:r>
            <a:r>
              <a:rPr lang="es-ES" dirty="0"/>
              <a:t> nacionales para la protección y el beneficio de cultivos de interés económico.</a:t>
            </a:r>
          </a:p>
          <a:p>
            <a:pPr lvl="0" algn="just"/>
            <a:r>
              <a:rPr lang="es-ES" b="1" dirty="0"/>
              <a:t>Proyecto FONCI (2016-2018). </a:t>
            </a:r>
            <a:r>
              <a:rPr lang="es-ES" dirty="0"/>
              <a:t>Desarrollo de </a:t>
            </a:r>
            <a:r>
              <a:rPr lang="es-ES" dirty="0" err="1"/>
              <a:t>bioestimuladores</a:t>
            </a:r>
            <a:r>
              <a:rPr lang="es-ES" dirty="0"/>
              <a:t> nacionales para la protección y el beneficio de cultivos de interés económico.</a:t>
            </a:r>
          </a:p>
          <a:p>
            <a:pPr lvl="0" algn="just"/>
            <a:r>
              <a:rPr lang="es-ES" b="1" dirty="0"/>
              <a:t>Proyecto Sectorial del Programa Desarrollo y Uso Sostenible de </a:t>
            </a:r>
            <a:r>
              <a:rPr lang="es-ES" b="1" dirty="0" err="1"/>
              <a:t>Bioinsumos</a:t>
            </a:r>
            <a:r>
              <a:rPr lang="es-ES" b="1" dirty="0"/>
              <a:t> Agropecuarios y Medicamentos Veterinarios de </a:t>
            </a:r>
            <a:r>
              <a:rPr lang="es-ES" b="1" dirty="0" err="1"/>
              <a:t>Labiofam</a:t>
            </a:r>
            <a:r>
              <a:rPr lang="es-ES" b="1" dirty="0"/>
              <a:t> (2021-2024). </a:t>
            </a:r>
            <a:r>
              <a:rPr lang="es-ES" dirty="0"/>
              <a:t>Nuevos Bioestimulantes a base de </a:t>
            </a:r>
            <a:r>
              <a:rPr lang="es-ES" dirty="0" err="1"/>
              <a:t>Rizobios</a:t>
            </a:r>
            <a:r>
              <a:rPr lang="es-ES" dirty="0"/>
              <a:t> y Oligosacarinas para Frijol y Soya. </a:t>
            </a:r>
          </a:p>
        </p:txBody>
      </p:sp>
    </p:spTree>
    <p:extLst>
      <p:ext uri="{BB962C8B-B14F-4D97-AF65-F5344CB8AC3E}">
        <p14:creationId xmlns:p14="http://schemas.microsoft.com/office/powerpoint/2010/main" val="28735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634082"/>
          </a:xfrm>
        </p:spPr>
        <p:txBody>
          <a:bodyPr>
            <a:normAutofit/>
          </a:bodyPr>
          <a:lstStyle/>
          <a:p>
            <a:r>
              <a:rPr lang="es-MX" sz="2800" b="1" dirty="0"/>
              <a:t>ANTECEDENTES DE </a:t>
            </a:r>
            <a:r>
              <a:rPr lang="es-MX" sz="2800" b="1" dirty="0" smtClean="0"/>
              <a:t>PREMIACIÓN</a:t>
            </a:r>
            <a:endParaRPr lang="es-ES" sz="2800" dirty="0"/>
          </a:p>
        </p:txBody>
      </p:sp>
      <p:sp>
        <p:nvSpPr>
          <p:cNvPr id="3" name="2 Marcador de contenido"/>
          <p:cNvSpPr>
            <a:spLocks noGrp="1"/>
          </p:cNvSpPr>
          <p:nvPr>
            <p:ph idx="1"/>
          </p:nvPr>
        </p:nvSpPr>
        <p:spPr>
          <a:xfrm>
            <a:off x="107504" y="620688"/>
            <a:ext cx="8945395" cy="6048672"/>
          </a:xfrm>
        </p:spPr>
        <p:txBody>
          <a:bodyPr>
            <a:noAutofit/>
          </a:bodyPr>
          <a:lstStyle/>
          <a:p>
            <a:pPr marL="0" indent="0" algn="just">
              <a:buNone/>
            </a:pPr>
            <a:r>
              <a:rPr lang="es-ES" sz="1800" dirty="0"/>
              <a:t>Una parte de las investigaciones equivalente al 30% de esta propuesta a premio de la ACC fue premiada como Premio CITMA Provincial (</a:t>
            </a:r>
            <a:r>
              <a:rPr lang="es-ES" sz="1800" dirty="0" err="1"/>
              <a:t>Mayabeque</a:t>
            </a:r>
            <a:r>
              <a:rPr lang="es-ES" sz="1800" dirty="0"/>
              <a:t>, 2011) “Avances en el conocimiento de las potencialidades de la </a:t>
            </a:r>
            <a:r>
              <a:rPr lang="es-ES" sz="1800" dirty="0" err="1"/>
              <a:t>quitosana</a:t>
            </a:r>
            <a:r>
              <a:rPr lang="es-ES" sz="1800" dirty="0"/>
              <a:t> en la interacción </a:t>
            </a:r>
            <a:r>
              <a:rPr lang="es-ES" sz="1800" i="1" dirty="0" err="1"/>
              <a:t>Bradyrhizobium</a:t>
            </a:r>
            <a:r>
              <a:rPr lang="es-ES" sz="1800" dirty="0"/>
              <a:t>-soya (</a:t>
            </a:r>
            <a:r>
              <a:rPr lang="es-ES" sz="1800" i="1" dirty="0" err="1"/>
              <a:t>Glycine</a:t>
            </a:r>
            <a:r>
              <a:rPr lang="es-ES" sz="1800" i="1" dirty="0"/>
              <a:t> </a:t>
            </a:r>
            <a:r>
              <a:rPr lang="es-ES" sz="1800" i="1" dirty="0" err="1"/>
              <a:t>max</a:t>
            </a:r>
            <a:r>
              <a:rPr lang="es-ES" sz="1800" dirty="0"/>
              <a:t> (L.) Merrill)”. Dicho premio estuvo enfocado al estudio de la influencia de las características físico-químicas del quitosano en la multiplicación celular y viabilidad de </a:t>
            </a:r>
            <a:r>
              <a:rPr lang="es-ES" sz="1800" i="1" dirty="0" err="1"/>
              <a:t>Bradyrhizobium</a:t>
            </a:r>
            <a:r>
              <a:rPr lang="es-ES" sz="1800" i="1" dirty="0"/>
              <a:t> </a:t>
            </a:r>
            <a:r>
              <a:rPr lang="es-ES" sz="1800" i="1" dirty="0" err="1"/>
              <a:t>elkanii</a:t>
            </a:r>
            <a:r>
              <a:rPr lang="es-ES" sz="1800" dirty="0"/>
              <a:t> ICA 8001, así como su influencia en la nodulación y el crecimiento </a:t>
            </a:r>
            <a:r>
              <a:rPr lang="es-ES" sz="1800" i="1" dirty="0"/>
              <a:t>in vitro</a:t>
            </a:r>
            <a:r>
              <a:rPr lang="es-ES" sz="1800" dirty="0"/>
              <a:t> de plántulas de soya </a:t>
            </a:r>
            <a:r>
              <a:rPr lang="es-ES" sz="1800" i="1" dirty="0"/>
              <a:t>cv</a:t>
            </a:r>
            <a:r>
              <a:rPr lang="es-ES" sz="1800" dirty="0"/>
              <a:t> 'INCASOY-27', aplicado en el medio de cultivo vegetal o por imbibición de semillas, demostrándose el efecto bioestimulante del quitosano.</a:t>
            </a:r>
          </a:p>
          <a:p>
            <a:pPr marL="0" indent="0" algn="just">
              <a:buNone/>
            </a:pPr>
            <a:endParaRPr lang="es-ES" sz="1800" dirty="0" smtClean="0"/>
          </a:p>
          <a:p>
            <a:pPr marL="0" indent="0" algn="just">
              <a:buNone/>
            </a:pPr>
            <a:r>
              <a:rPr lang="es-ES" sz="1800" dirty="0" smtClean="0"/>
              <a:t>El </a:t>
            </a:r>
            <a:r>
              <a:rPr lang="es-ES" sz="1800" dirty="0"/>
              <a:t>premio CITMA provincial que ahora se propone es la continuación de las investigaciones del quitosano en el cultivo de la soya inoculada con el </a:t>
            </a:r>
            <a:r>
              <a:rPr lang="es-ES" sz="1800" dirty="0" err="1"/>
              <a:t>bioinoculante</a:t>
            </a:r>
            <a:r>
              <a:rPr lang="es-ES" sz="1800" dirty="0"/>
              <a:t> </a:t>
            </a:r>
            <a:r>
              <a:rPr lang="es-ES" sz="1800" dirty="0" err="1"/>
              <a:t>Azofert</a:t>
            </a:r>
            <a:r>
              <a:rPr lang="es-ES" sz="1800" baseline="30000" dirty="0"/>
              <a:t>®</a:t>
            </a:r>
            <a:r>
              <a:rPr lang="es-ES" sz="1800" dirty="0"/>
              <a:t>-S, e incluye resultados en la fisiología y el comportamiento bioquímico asociados al crecimiento </a:t>
            </a:r>
            <a:r>
              <a:rPr lang="es-ES" sz="1800" i="1" dirty="0"/>
              <a:t>ex vitro</a:t>
            </a:r>
            <a:r>
              <a:rPr lang="es-ES" sz="1800" dirty="0"/>
              <a:t> de las plantas, cultivadas en diferentes condiciones experimentales y la productividad de la soya c</a:t>
            </a:r>
            <a:r>
              <a:rPr lang="es-ES" sz="1800" i="1" dirty="0"/>
              <a:t>v</a:t>
            </a:r>
            <a:r>
              <a:rPr lang="es-ES" sz="1800" dirty="0"/>
              <a:t> 'INCASOY-27' en campo, en respuesta a diferentes concentraciones o dosis seleccionadas de un polímero, aplicadas sobre semillas conjuntamente con el inóculo bacteriano previo a la siembra y por aspersión foliar. Además, se determinó la viabilidad de </a:t>
            </a:r>
            <a:r>
              <a:rPr lang="es-ES" sz="1800" dirty="0" err="1"/>
              <a:t>bradyrhizobios</a:t>
            </a:r>
            <a:r>
              <a:rPr lang="es-ES" sz="1800" dirty="0"/>
              <a:t> sobre semillas almacenadas y tratadas con la combinación de </a:t>
            </a:r>
            <a:r>
              <a:rPr lang="es-ES" sz="1800" dirty="0" err="1"/>
              <a:t>Azofert</a:t>
            </a:r>
            <a:r>
              <a:rPr lang="es-ES" sz="1800" baseline="30000" dirty="0"/>
              <a:t>®</a:t>
            </a:r>
            <a:r>
              <a:rPr lang="es-ES" sz="1800" dirty="0"/>
              <a:t>-S y quitosano.</a:t>
            </a:r>
          </a:p>
          <a:p>
            <a:pPr marL="0" indent="0" algn="just">
              <a:buNone/>
            </a:pPr>
            <a:endParaRPr lang="es-ES" sz="1800" b="1" i="1" dirty="0" smtClean="0"/>
          </a:p>
          <a:p>
            <a:pPr marL="0" indent="0" algn="just">
              <a:buNone/>
            </a:pPr>
            <a:r>
              <a:rPr lang="es-ES" sz="1800" b="1" i="1" dirty="0" smtClean="0"/>
              <a:t>Tanto </a:t>
            </a:r>
            <a:r>
              <a:rPr lang="es-ES" sz="1800" b="1" i="1" dirty="0"/>
              <a:t>el premio CITMA 2011 como la propuesta actual se proponen de conjunto a premio de la Academia de Ciencias de Cuba</a:t>
            </a:r>
            <a:r>
              <a:rPr lang="es-ES" sz="1800" b="1" i="1" dirty="0" smtClean="0"/>
              <a:t>.</a:t>
            </a:r>
            <a:endParaRPr lang="es-ES" sz="1800" b="1" dirty="0"/>
          </a:p>
        </p:txBody>
      </p:sp>
    </p:spTree>
    <p:extLst>
      <p:ext uri="{BB962C8B-B14F-4D97-AF65-F5344CB8AC3E}">
        <p14:creationId xmlns:p14="http://schemas.microsoft.com/office/powerpoint/2010/main" val="1766975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44624"/>
            <a:ext cx="8928992" cy="778098"/>
          </a:xfrm>
        </p:spPr>
        <p:txBody>
          <a:bodyPr>
            <a:noAutofit/>
          </a:bodyPr>
          <a:lstStyle/>
          <a:p>
            <a:r>
              <a:rPr lang="es-MX" sz="2800" b="1" dirty="0"/>
              <a:t>PROBLEMA RESUELTO, IMPACTO Y NOVEDAD CIENTÍFICO TÉCNICA DE LOS </a:t>
            </a:r>
            <a:r>
              <a:rPr lang="es-MX" sz="2800" b="1" dirty="0" smtClean="0"/>
              <a:t>RESULTADOS</a:t>
            </a:r>
            <a:endParaRPr lang="es-ES" sz="2800" dirty="0"/>
          </a:p>
        </p:txBody>
      </p:sp>
      <p:sp>
        <p:nvSpPr>
          <p:cNvPr id="3" name="2 Marcador de contenido"/>
          <p:cNvSpPr>
            <a:spLocks noGrp="1"/>
          </p:cNvSpPr>
          <p:nvPr>
            <p:ph idx="1"/>
          </p:nvPr>
        </p:nvSpPr>
        <p:spPr>
          <a:xfrm>
            <a:off x="107504" y="1600200"/>
            <a:ext cx="8964488" cy="4525963"/>
          </a:xfrm>
        </p:spPr>
        <p:txBody>
          <a:bodyPr>
            <a:normAutofit fontScale="62500" lnSpcReduction="20000"/>
          </a:bodyPr>
          <a:lstStyle/>
          <a:p>
            <a:pPr marL="0" indent="0" algn="just">
              <a:buNone/>
            </a:pPr>
            <a:r>
              <a:rPr lang="es-MX" dirty="0"/>
              <a:t>Los resultados demostraron estimulación en la germinación </a:t>
            </a:r>
            <a:r>
              <a:rPr lang="es-MX" i="1" dirty="0"/>
              <a:t>in vitro</a:t>
            </a:r>
            <a:r>
              <a:rPr lang="es-MX" dirty="0"/>
              <a:t> y </a:t>
            </a:r>
            <a:r>
              <a:rPr lang="es-MX" i="1" dirty="0"/>
              <a:t>ex vitro</a:t>
            </a:r>
            <a:r>
              <a:rPr lang="es-MX" dirty="0"/>
              <a:t> de la soya, el retardo en la supervivencia de las semillas y de la concentración celular de bacterias sobre semillas almacenadas con las dos metodologías descritas. También, se demostró las potencialidades de los bioproductos nacionales (</a:t>
            </a:r>
            <a:r>
              <a:rPr lang="es-MX" dirty="0" err="1"/>
              <a:t>Azofert</a:t>
            </a:r>
            <a:r>
              <a:rPr lang="es-MX" baseline="30000" dirty="0"/>
              <a:t>®</a:t>
            </a:r>
            <a:r>
              <a:rPr lang="es-MX" dirty="0"/>
              <a:t>-S y quitosano) en el </a:t>
            </a:r>
            <a:r>
              <a:rPr lang="es-MX" i="1" dirty="0"/>
              <a:t>cv</a:t>
            </a:r>
            <a:r>
              <a:rPr lang="es-MX" dirty="0"/>
              <a:t> 'INCASOY-27', cuando se aplican de forma combinada, en la estimulación de la fisiología y bioquímica asociadas al crecimiento en etapas vegetativas y al incremento del rendimiento (60 %) en época de primavera-verano en condiciones de campo.  </a:t>
            </a:r>
            <a:endParaRPr lang="es-ES" dirty="0"/>
          </a:p>
          <a:p>
            <a:pPr marL="0" indent="0" algn="just">
              <a:buNone/>
            </a:pPr>
            <a:r>
              <a:rPr lang="es-MX" dirty="0"/>
              <a:t>El empleo de estos bioproductos, como parte de las tecnologías de producción de soya en el país aumentaría la nutrición y los rendimientos del cultivo en suelos deficientes en nutrientes, considerando la baja disponibilidad de fertilizantes minerales además de impactar positivamente en la economía nacional al favorecer la sustitución de importaciones mediante la disminución de los gastos por la compra de soya en el mercado internacional. A lo anterior se debe añadir, la reducción potencial de la contaminación ambiental por el aprovechamiento de residuos y subproductos de la industria pesquera (exoesqueletos de crustáceos), en su utilización como materia prima para la elaboración del nuevo bioestimulante</a:t>
            </a:r>
            <a:r>
              <a:rPr lang="es-MX" dirty="0" smtClean="0"/>
              <a:t>.</a:t>
            </a:r>
            <a:endParaRPr lang="es-ES" dirty="0"/>
          </a:p>
        </p:txBody>
      </p:sp>
    </p:spTree>
    <p:extLst>
      <p:ext uri="{BB962C8B-B14F-4D97-AF65-F5344CB8AC3E}">
        <p14:creationId xmlns:p14="http://schemas.microsoft.com/office/powerpoint/2010/main" val="1764549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30622"/>
            <a:ext cx="8229600" cy="490066"/>
          </a:xfrm>
        </p:spPr>
        <p:txBody>
          <a:bodyPr>
            <a:normAutofit fontScale="90000"/>
          </a:bodyPr>
          <a:lstStyle/>
          <a:p>
            <a:r>
              <a:rPr lang="es-MX" sz="2800" b="1" dirty="0" smtClean="0"/>
              <a:t>PRINCIPALES APORTES CIENTÍFICOS Y PRÁCTICOS</a:t>
            </a:r>
            <a:endParaRPr lang="es-ES" sz="2800" dirty="0"/>
          </a:p>
        </p:txBody>
      </p:sp>
      <p:sp>
        <p:nvSpPr>
          <p:cNvPr id="3" name="2 Marcador de contenido"/>
          <p:cNvSpPr>
            <a:spLocks noGrp="1"/>
          </p:cNvSpPr>
          <p:nvPr>
            <p:ph idx="1"/>
          </p:nvPr>
        </p:nvSpPr>
        <p:spPr>
          <a:xfrm>
            <a:off x="179512" y="764704"/>
            <a:ext cx="8856984" cy="5949280"/>
          </a:xfrm>
        </p:spPr>
        <p:txBody>
          <a:bodyPr>
            <a:noAutofit/>
          </a:bodyPr>
          <a:lstStyle/>
          <a:p>
            <a:pPr lvl="0" algn="just"/>
            <a:r>
              <a:rPr lang="es-MX" sz="1800" dirty="0" smtClean="0"/>
              <a:t>Se </a:t>
            </a:r>
            <a:r>
              <a:rPr lang="es-MX" sz="1800" dirty="0"/>
              <a:t>demostró la estimulación de la germinación de las semillas independientemente de la masa molecular y de la concentración del quitosano en un ensayo </a:t>
            </a:r>
            <a:r>
              <a:rPr lang="es-MX" sz="1800" i="1" dirty="0"/>
              <a:t>in vitro</a:t>
            </a:r>
            <a:r>
              <a:rPr lang="es-MX" sz="1800" dirty="0"/>
              <a:t>; así como el aumento del poder germinativo con sucesiones de quitosano e inoculantes, en un ensayo </a:t>
            </a:r>
            <a:r>
              <a:rPr lang="es-MX" sz="1800" i="1" dirty="0"/>
              <a:t>ex vitro</a:t>
            </a:r>
            <a:r>
              <a:rPr lang="es-MX" sz="1800" dirty="0" smtClean="0"/>
              <a:t>.</a:t>
            </a:r>
          </a:p>
          <a:p>
            <a:pPr lvl="0" algn="just"/>
            <a:endParaRPr lang="es-ES" sz="1800" dirty="0"/>
          </a:p>
          <a:p>
            <a:pPr lvl="0" algn="just"/>
            <a:r>
              <a:rPr lang="es-MX" sz="1800" dirty="0"/>
              <a:t>Desarrollo de bioensayos </a:t>
            </a:r>
            <a:r>
              <a:rPr lang="es-MX" sz="1800" i="1" dirty="0"/>
              <a:t>in vitro</a:t>
            </a:r>
            <a:r>
              <a:rPr lang="es-MX" sz="1800" dirty="0"/>
              <a:t> y </a:t>
            </a:r>
            <a:r>
              <a:rPr lang="es-MX" sz="1800" i="1" dirty="0"/>
              <a:t>ex vitro</a:t>
            </a:r>
            <a:r>
              <a:rPr lang="es-MX" sz="1800" dirty="0"/>
              <a:t> que permitieron demostrar la compatibilidad de concentraciones (0, 10, 50, 100, 500 y 1000 g L</a:t>
            </a:r>
            <a:r>
              <a:rPr lang="es-MX" sz="1800" baseline="30000" dirty="0"/>
              <a:t>-1</a:t>
            </a:r>
            <a:r>
              <a:rPr lang="es-MX" sz="1800" dirty="0"/>
              <a:t>) de quitosano en combinación con los inoculantes </a:t>
            </a:r>
            <a:r>
              <a:rPr lang="es-MX" sz="1800" i="1" dirty="0" err="1"/>
              <a:t>Signum</a:t>
            </a:r>
            <a:r>
              <a:rPr lang="es-MX" sz="1800" dirty="0"/>
              <a:t> (</a:t>
            </a:r>
            <a:r>
              <a:rPr lang="es-ES_tradnl" sz="1800" i="1" dirty="0"/>
              <a:t>B. </a:t>
            </a:r>
            <a:r>
              <a:rPr lang="es-ES_tradnl" sz="1800" i="1" dirty="0" err="1"/>
              <a:t>japonicum</a:t>
            </a:r>
            <a:r>
              <a:rPr lang="es-ES_tradnl" sz="1800" dirty="0"/>
              <a:t>) </a:t>
            </a:r>
            <a:r>
              <a:rPr lang="es-MX" sz="1800" dirty="0"/>
              <a:t>y </a:t>
            </a:r>
            <a:r>
              <a:rPr lang="es-MX" sz="1800" dirty="0" err="1"/>
              <a:t>Azofert</a:t>
            </a:r>
            <a:r>
              <a:rPr lang="es-MX" sz="1800" dirty="0"/>
              <a:t>-S</a:t>
            </a:r>
            <a:r>
              <a:rPr lang="es-MX" sz="1800" baseline="30000" dirty="0"/>
              <a:t>® </a:t>
            </a:r>
            <a:r>
              <a:rPr lang="es-MX" sz="1800" dirty="0"/>
              <a:t>(</a:t>
            </a:r>
            <a:r>
              <a:rPr lang="es-ES_tradnl" sz="1800" i="1" dirty="0"/>
              <a:t>B. </a:t>
            </a:r>
            <a:r>
              <a:rPr lang="es-ES_tradnl" sz="1800" i="1" dirty="0" err="1"/>
              <a:t>elkanii</a:t>
            </a:r>
            <a:r>
              <a:rPr lang="es-ES_tradnl" sz="1800" dirty="0"/>
              <a:t>) </a:t>
            </a:r>
            <a:r>
              <a:rPr lang="es-MX" sz="1800" dirty="0"/>
              <a:t>en </a:t>
            </a:r>
            <a:r>
              <a:rPr lang="es-ES_tradnl" sz="1800" dirty="0"/>
              <a:t>la viabilidad bacteriana sobre semillas almacenadas en diferentes tiempos</a:t>
            </a:r>
            <a:r>
              <a:rPr lang="es-MX" sz="1800" dirty="0"/>
              <a:t>. </a:t>
            </a:r>
            <a:endParaRPr lang="es-MX" sz="1800" dirty="0" smtClean="0"/>
          </a:p>
          <a:p>
            <a:pPr lvl="0" algn="just"/>
            <a:endParaRPr lang="es-ES" sz="1800" dirty="0"/>
          </a:p>
          <a:p>
            <a:pPr lvl="0" algn="just"/>
            <a:r>
              <a:rPr lang="es-MX" sz="1800" dirty="0"/>
              <a:t>Se demostró el efecto bioestimulante de ambos bioproductos aplicados a las semillas previo a la siembra y por aspersión foliar del polímero en la nodulación, la nutrición y el crecimiento de soya </a:t>
            </a:r>
            <a:r>
              <a:rPr lang="es-MX" sz="1800" i="1" dirty="0"/>
              <a:t>cv </a:t>
            </a:r>
            <a:r>
              <a:rPr lang="es-MX" sz="1800" dirty="0"/>
              <a:t>'INCASOY-27', en condiciones controladas. </a:t>
            </a:r>
            <a:r>
              <a:rPr lang="es-ES_tradnl" sz="1800" dirty="0"/>
              <a:t>Se </a:t>
            </a:r>
            <a:r>
              <a:rPr lang="es-MX" sz="1800" dirty="0"/>
              <a:t>seleccionaron las mejores concentraciones por cada forma de aplicación del quitosano a las plantas y se evaluaron en la fisiología asociada al crecimiento en etapas vegetativas y el comportamiento bioquímico en condiciones de invernadero</a:t>
            </a:r>
            <a:r>
              <a:rPr lang="es-MX" sz="1800" dirty="0" smtClean="0"/>
              <a:t>.</a:t>
            </a:r>
          </a:p>
          <a:p>
            <a:pPr lvl="0" algn="just"/>
            <a:endParaRPr lang="es-ES" sz="1800" dirty="0"/>
          </a:p>
          <a:p>
            <a:pPr algn="just"/>
            <a:r>
              <a:rPr lang="es-MX" sz="1800" dirty="0"/>
              <a:t>Por primera vez en Cuba, se emplean ambos bioproductos combinados en la productividad del cultivo y se definen las mejores concentraciones/dosis de cada forma de aplicación del polímero en aumentar los rendimientos del </a:t>
            </a:r>
            <a:r>
              <a:rPr lang="es-MX" sz="1800" i="1" dirty="0"/>
              <a:t>cv</a:t>
            </a:r>
            <a:r>
              <a:rPr lang="es-MX" sz="1800" dirty="0"/>
              <a:t> ´INCASOY-27´.</a:t>
            </a:r>
            <a:endParaRPr lang="es-ES" sz="1800" dirty="0"/>
          </a:p>
        </p:txBody>
      </p:sp>
    </p:spTree>
    <p:extLst>
      <p:ext uri="{BB962C8B-B14F-4D97-AF65-F5344CB8AC3E}">
        <p14:creationId xmlns:p14="http://schemas.microsoft.com/office/powerpoint/2010/main" val="121951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4674"/>
            <a:ext cx="8712968" cy="596014"/>
          </a:xfrm>
        </p:spPr>
        <p:txBody>
          <a:bodyPr>
            <a:normAutofit/>
          </a:bodyPr>
          <a:lstStyle/>
          <a:p>
            <a:r>
              <a:rPr lang="es-MX" sz="2800" b="1" dirty="0" smtClean="0"/>
              <a:t>APORTE </a:t>
            </a:r>
            <a:r>
              <a:rPr lang="es-MX" sz="2800" b="1" dirty="0"/>
              <a:t>CIENTÍFICO-TÉCNICO POR </a:t>
            </a:r>
            <a:r>
              <a:rPr lang="es-MX" sz="2800" b="1" dirty="0" smtClean="0"/>
              <a:t>AUTORES</a:t>
            </a:r>
            <a:endParaRPr lang="es-ES" sz="2800" dirty="0"/>
          </a:p>
        </p:txBody>
      </p:sp>
      <p:sp>
        <p:nvSpPr>
          <p:cNvPr id="3" name="2 Marcador de contenido"/>
          <p:cNvSpPr>
            <a:spLocks noGrp="1"/>
          </p:cNvSpPr>
          <p:nvPr>
            <p:ph idx="1"/>
          </p:nvPr>
        </p:nvSpPr>
        <p:spPr>
          <a:xfrm>
            <a:off x="107504" y="692696"/>
            <a:ext cx="8856984" cy="6048672"/>
          </a:xfrm>
        </p:spPr>
        <p:txBody>
          <a:bodyPr>
            <a:noAutofit/>
          </a:bodyPr>
          <a:lstStyle/>
          <a:p>
            <a:pPr algn="just"/>
            <a:r>
              <a:rPr lang="es-MX" sz="1400" b="1" dirty="0" err="1"/>
              <a:t>Dr.C</a:t>
            </a:r>
            <a:r>
              <a:rPr lang="es-MX" sz="1400" b="1" dirty="0"/>
              <a:t>. </a:t>
            </a:r>
            <a:r>
              <a:rPr lang="es-MX" sz="1400" b="1" dirty="0" err="1"/>
              <a:t>Daimy</a:t>
            </a:r>
            <a:r>
              <a:rPr lang="es-MX" sz="1400" b="1" dirty="0"/>
              <a:t> Costales Menéndez (35 %), Instituto Nacional de Ciencias Agrícolas. </a:t>
            </a:r>
            <a:r>
              <a:rPr lang="es-MX" sz="1400" dirty="0"/>
              <a:t>Redacto el documento, </a:t>
            </a:r>
            <a:r>
              <a:rPr lang="es-ES_tradnl" sz="1400" dirty="0"/>
              <a:t>diseñó, dirigió y ejecutó todas las investigaciones con quitosano realizadas en el cultivo de la soya inoculada con inoculantes a base de </a:t>
            </a:r>
            <a:r>
              <a:rPr lang="es-ES_tradnl" sz="1400" i="1" dirty="0" err="1"/>
              <a:t>Bradyrhizobium</a:t>
            </a:r>
            <a:r>
              <a:rPr lang="es-ES_tradnl" sz="1400" dirty="0"/>
              <a:t> </a:t>
            </a:r>
            <a:r>
              <a:rPr lang="es-ES_tradnl" sz="1400" i="1" dirty="0" err="1"/>
              <a:t>sp</a:t>
            </a:r>
            <a:r>
              <a:rPr lang="es-ES_tradnl" sz="1400" dirty="0"/>
              <a:t>., en la institución. Realizó todos los análisis estadísticos de los datos obtenidos en cada experimento. Es autor de 10 publicaciones reivindicadas en la propuesta. A partir de los resultados obtenidos, propuso las concentraciones más efectivas de cada forma de aplicación del quitosano para aumentar los rendimientos del cultivo. Presentó los principales resultados obtenidos en varios congresos nacionales e internacionales. Fue tutor de 4 tesis de diploma defendidas y reivindicadas en la propuesta. Defendió exitosamente la tesis de maestría y se prepara para la defensa final del doctorado que se incluye en la propuesta. Preparó esta propuesta de premio CITMA provincial.</a:t>
            </a:r>
            <a:endParaRPr lang="es-ES" sz="1400" dirty="0"/>
          </a:p>
          <a:p>
            <a:pPr algn="just"/>
            <a:r>
              <a:rPr lang="es-MX" sz="1400" b="1" dirty="0" err="1"/>
              <a:t>Dr.C</a:t>
            </a:r>
            <a:r>
              <a:rPr lang="es-MX" sz="1400" b="1" dirty="0"/>
              <a:t>. Alejandro B. Falcón Rodríguez (30 %), Instituto Nacional de Ciencias Agrícolas. </a:t>
            </a:r>
            <a:r>
              <a:rPr lang="es-ES_tradnl" sz="1400" dirty="0"/>
              <a:t>Concibió y dirigió 4 proyectos, un PNCT de Biotecnología Agrícola y otro Megaproyecto en el Programa de Alimento Humano, un FONCI y un proyecto internacional IFS (International </a:t>
            </a:r>
            <a:r>
              <a:rPr lang="es-ES_tradnl" sz="1400" dirty="0" err="1"/>
              <a:t>Foundation</a:t>
            </a:r>
            <a:r>
              <a:rPr lang="es-ES_tradnl" sz="1400" dirty="0"/>
              <a:t> </a:t>
            </a:r>
            <a:r>
              <a:rPr lang="es-ES_tradnl" sz="1400" dirty="0" err="1"/>
              <a:t>for</a:t>
            </a:r>
            <a:r>
              <a:rPr lang="es-ES_tradnl" sz="1400" dirty="0"/>
              <a:t> </a:t>
            </a:r>
            <a:r>
              <a:rPr lang="es-ES_tradnl" sz="1400" dirty="0" err="1"/>
              <a:t>Science</a:t>
            </a:r>
            <a:r>
              <a:rPr lang="es-ES_tradnl" sz="1400" dirty="0"/>
              <a:t>) que financiaron y donde se enmarcaron todas las investigaciones por más de 10 años y que continúan en un proyecto del programa sectorial de </a:t>
            </a:r>
            <a:r>
              <a:rPr lang="es-ES_tradnl" sz="1400" dirty="0" err="1"/>
              <a:t>Bioinsumos</a:t>
            </a:r>
            <a:r>
              <a:rPr lang="es-ES_tradnl" sz="1400" dirty="0"/>
              <a:t> que también es dirigido por el investigador. Contribuyó al análisis y a la discusión de los resultados, así como a la escritura del documento y de las publicaciones. Es responsable de la ejecución de los experimentos, coautor de los trabajos científicos presentados en los eventos, de los artículos publicados y de tesis de diplomas en Ingeniería en Agronomía. Fue tutor de las tesis de maestría y de doctorado defendidas por la autora principal del premio. </a:t>
            </a:r>
            <a:endParaRPr lang="es-ES" sz="1400" dirty="0"/>
          </a:p>
          <a:p>
            <a:pPr algn="just"/>
            <a:r>
              <a:rPr lang="es-MX" sz="1400" b="1" dirty="0"/>
              <a:t>Ing. </a:t>
            </a:r>
            <a:r>
              <a:rPr lang="es-MX" sz="1400" b="1" dirty="0" err="1"/>
              <a:t>Lisbel</a:t>
            </a:r>
            <a:r>
              <a:rPr lang="es-MX" sz="1400" b="1" dirty="0"/>
              <a:t> Travieso Hernández (15 %), Instituto Nacional de Ciencias Agrícolas. </a:t>
            </a:r>
            <a:r>
              <a:rPr lang="es-ES_tradnl" sz="1400" dirty="0"/>
              <a:t>Ayudó a la ejecución </a:t>
            </a:r>
            <a:r>
              <a:rPr lang="es-MX" sz="1400" dirty="0"/>
              <a:t>de varios ensayos de laboratorio que se recogen en la propuesta a premio, en cuanto a su evaluación en plantas y análisis de los datos bioquímicos obtenidos. Es coautora de algunos artículos publicados.</a:t>
            </a:r>
            <a:endParaRPr lang="es-ES" sz="1400" dirty="0"/>
          </a:p>
          <a:p>
            <a:pPr algn="just"/>
            <a:r>
              <a:rPr lang="es-MX" sz="1400" b="1" dirty="0" err="1"/>
              <a:t>Dr.C</a:t>
            </a:r>
            <a:r>
              <a:rPr lang="es-MX" sz="1400" b="1" dirty="0"/>
              <a:t>. María C. Nápoles García (15 %), Instituto Nacional de Ciencias Agrícolas. </a:t>
            </a:r>
            <a:r>
              <a:rPr lang="es-ES_tradnl" sz="1400" dirty="0"/>
              <a:t>Fue tutora de la tesis de maestría defendida, contribuyó en el diseño de experimentos, </a:t>
            </a:r>
            <a:r>
              <a:rPr lang="es-MX" sz="1400" dirty="0"/>
              <a:t>coautora de publicaciones y jefa del proyecto de colaboración con la Empresa </a:t>
            </a:r>
            <a:r>
              <a:rPr lang="es-MX" sz="1400" dirty="0" err="1"/>
              <a:t>Rizobacter</a:t>
            </a:r>
            <a:r>
              <a:rPr lang="es-MX" sz="1400" dirty="0"/>
              <a:t> Argentina, S.A.</a:t>
            </a:r>
            <a:endParaRPr lang="es-ES" sz="1400" dirty="0"/>
          </a:p>
          <a:p>
            <a:pPr algn="just"/>
            <a:r>
              <a:rPr lang="es-ES_tradnl" sz="1400" b="1" dirty="0"/>
              <a:t>Técnicos: Elisa T. Ravelo, </a:t>
            </a:r>
            <a:r>
              <a:rPr lang="es-ES_tradnl" sz="1400" b="1" dirty="0" err="1"/>
              <a:t>Mislaidys</a:t>
            </a:r>
            <a:r>
              <a:rPr lang="es-ES_tradnl" sz="1400" b="1" dirty="0"/>
              <a:t> Castillo y </a:t>
            </a:r>
            <a:r>
              <a:rPr lang="es-ES_tradnl" sz="1400" b="1" dirty="0" err="1"/>
              <a:t>Yenisel</a:t>
            </a:r>
            <a:r>
              <a:rPr lang="es-ES_tradnl" sz="1400" b="1" dirty="0"/>
              <a:t> de la Rosa (5 %), </a:t>
            </a:r>
            <a:r>
              <a:rPr lang="es-MX" sz="1400" b="1" dirty="0"/>
              <a:t>Instituto Nacional de Ciencias Agrícolas. </a:t>
            </a:r>
            <a:r>
              <a:rPr lang="es-ES_tradnl" sz="1400" dirty="0"/>
              <a:t>Apoyaron la ejecución </a:t>
            </a:r>
            <a:r>
              <a:rPr lang="es-MX" sz="1400" dirty="0"/>
              <a:t>de los experimentos en campo, la realización de ensayos bioquímicos y la evaluación en plantas que se recogen en la propuesta a premio</a:t>
            </a:r>
            <a:r>
              <a:rPr lang="es-MX" sz="1400" dirty="0" smtClean="0"/>
              <a:t>.</a:t>
            </a:r>
            <a:endParaRPr lang="es-ES" sz="1400" dirty="0"/>
          </a:p>
        </p:txBody>
      </p:sp>
    </p:spTree>
    <p:extLst>
      <p:ext uri="{BB962C8B-B14F-4D97-AF65-F5344CB8AC3E}">
        <p14:creationId xmlns:p14="http://schemas.microsoft.com/office/powerpoint/2010/main" val="155330959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TotalTime>
  <Words>5935</Words>
  <Application>Microsoft Office PowerPoint</Application>
  <PresentationFormat>Presentación en pantalla (4:3)</PresentationFormat>
  <Paragraphs>136</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Propuesta de Premio CITMA Provincial</vt:lpstr>
      <vt:lpstr>Presentación de PowerPoint</vt:lpstr>
      <vt:lpstr>RESUMEN</vt:lpstr>
      <vt:lpstr>RESULTADOS OBTENIDOS EN LA INVESTIGACIÓN </vt:lpstr>
      <vt:lpstr>PROYECTOS RELACIONADOS CON LA PROPUESTA DE PREMIO</vt:lpstr>
      <vt:lpstr>ANTECEDENTES DE PREMIACIÓN</vt:lpstr>
      <vt:lpstr>PROBLEMA RESUELTO, IMPACTO Y NOVEDAD CIENTÍFICO TÉCNICA DE LOS RESULTADOS</vt:lpstr>
      <vt:lpstr>PRINCIPALES APORTES CIENTÍFICOS Y PRÁCTICOS</vt:lpstr>
      <vt:lpstr>APORTE CIENTÍFICO-TÉCNICO POR AUTORES</vt:lpstr>
      <vt:lpstr>Presentación de PowerPoint</vt:lpstr>
      <vt:lpstr>COMUNICACIÓN CORTA</vt:lpstr>
      <vt:lpstr>ANTECEDENTES</vt:lpstr>
      <vt:lpstr>RESUMEN DE RESULTADOS</vt:lpstr>
      <vt:lpstr>Presentación de PowerPoint</vt:lpstr>
      <vt:lpstr>Presentación de PowerPoint</vt:lpstr>
      <vt:lpstr>Presentación de PowerPoint</vt:lpstr>
      <vt:lpstr>Presentación de PowerPoint</vt:lpstr>
      <vt:lpstr>Presentación de PowerPoint</vt:lpstr>
      <vt:lpstr>SALIDAS PRINCIPALES REIVINDICADAS EN LA PROPUESTA A PREMIO CITMA PROVINCIAL 2022</vt:lpstr>
      <vt:lpstr>Presentación de PowerPoint</vt:lpstr>
      <vt:lpstr>TESIS REIVINDICADAS EN LA PROPUESTA A PREMIO</vt:lpstr>
      <vt:lpstr>PARTICIPACIÓN EN EVENTOS CIENTÍFICOS NACIONALES E INTERNACIONALES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Propuesta de Premio CITMA Provincial</dc:title>
  <dc:creator>yo</dc:creator>
  <cp:lastModifiedBy>yo</cp:lastModifiedBy>
  <cp:revision>8</cp:revision>
  <dcterms:created xsi:type="dcterms:W3CDTF">2022-04-20T01:46:09Z</dcterms:created>
  <dcterms:modified xsi:type="dcterms:W3CDTF">2022-04-20T03:03:17Z</dcterms:modified>
</cp:coreProperties>
</file>