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25203150" cy="36004500"/>
  <p:notesSz cx="6858000" cy="9144000"/>
  <p:defaultTextStyle>
    <a:defPPr>
      <a:defRPr lang="es-ES"/>
    </a:defPPr>
    <a:lvl1pPr marL="0" algn="l" defTabSz="3497477" rtl="0" eaLnBrk="1" latinLnBrk="0" hangingPunct="1">
      <a:defRPr sz="6900" kern="1200">
        <a:solidFill>
          <a:schemeClr val="tx1"/>
        </a:solidFill>
        <a:latin typeface="+mn-lt"/>
        <a:ea typeface="+mn-ea"/>
        <a:cs typeface="+mn-cs"/>
      </a:defRPr>
    </a:lvl1pPr>
    <a:lvl2pPr marL="1748739" algn="l" defTabSz="3497477" rtl="0" eaLnBrk="1" latinLnBrk="0" hangingPunct="1">
      <a:defRPr sz="6900" kern="1200">
        <a:solidFill>
          <a:schemeClr val="tx1"/>
        </a:solidFill>
        <a:latin typeface="+mn-lt"/>
        <a:ea typeface="+mn-ea"/>
        <a:cs typeface="+mn-cs"/>
      </a:defRPr>
    </a:lvl2pPr>
    <a:lvl3pPr marL="3497477" algn="l" defTabSz="3497477" rtl="0" eaLnBrk="1" latinLnBrk="0" hangingPunct="1">
      <a:defRPr sz="6900" kern="1200">
        <a:solidFill>
          <a:schemeClr val="tx1"/>
        </a:solidFill>
        <a:latin typeface="+mn-lt"/>
        <a:ea typeface="+mn-ea"/>
        <a:cs typeface="+mn-cs"/>
      </a:defRPr>
    </a:lvl3pPr>
    <a:lvl4pPr marL="5246216" algn="l" defTabSz="3497477" rtl="0" eaLnBrk="1" latinLnBrk="0" hangingPunct="1">
      <a:defRPr sz="6900" kern="1200">
        <a:solidFill>
          <a:schemeClr val="tx1"/>
        </a:solidFill>
        <a:latin typeface="+mn-lt"/>
        <a:ea typeface="+mn-ea"/>
        <a:cs typeface="+mn-cs"/>
      </a:defRPr>
    </a:lvl4pPr>
    <a:lvl5pPr marL="6994954" algn="l" defTabSz="3497477" rtl="0" eaLnBrk="1" latinLnBrk="0" hangingPunct="1">
      <a:defRPr sz="6900" kern="1200">
        <a:solidFill>
          <a:schemeClr val="tx1"/>
        </a:solidFill>
        <a:latin typeface="+mn-lt"/>
        <a:ea typeface="+mn-ea"/>
        <a:cs typeface="+mn-cs"/>
      </a:defRPr>
    </a:lvl5pPr>
    <a:lvl6pPr marL="8743693" algn="l" defTabSz="3497477" rtl="0" eaLnBrk="1" latinLnBrk="0" hangingPunct="1">
      <a:defRPr sz="6900" kern="1200">
        <a:solidFill>
          <a:schemeClr val="tx1"/>
        </a:solidFill>
        <a:latin typeface="+mn-lt"/>
        <a:ea typeface="+mn-ea"/>
        <a:cs typeface="+mn-cs"/>
      </a:defRPr>
    </a:lvl6pPr>
    <a:lvl7pPr marL="10492431" algn="l" defTabSz="3497477" rtl="0" eaLnBrk="1" latinLnBrk="0" hangingPunct="1">
      <a:defRPr sz="6900" kern="1200">
        <a:solidFill>
          <a:schemeClr val="tx1"/>
        </a:solidFill>
        <a:latin typeface="+mn-lt"/>
        <a:ea typeface="+mn-ea"/>
        <a:cs typeface="+mn-cs"/>
      </a:defRPr>
    </a:lvl7pPr>
    <a:lvl8pPr marL="12241170" algn="l" defTabSz="3497477" rtl="0" eaLnBrk="1" latinLnBrk="0" hangingPunct="1">
      <a:defRPr sz="6900" kern="1200">
        <a:solidFill>
          <a:schemeClr val="tx1"/>
        </a:solidFill>
        <a:latin typeface="+mn-lt"/>
        <a:ea typeface="+mn-ea"/>
        <a:cs typeface="+mn-cs"/>
      </a:defRPr>
    </a:lvl8pPr>
    <a:lvl9pPr marL="13989909" algn="l" defTabSz="3497477" rtl="0" eaLnBrk="1" latinLnBrk="0" hangingPunct="1">
      <a:defRPr sz="6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340">
          <p15:clr>
            <a:srgbClr val="A4A3A4"/>
          </p15:clr>
        </p15:guide>
        <p15:guide id="2" pos="793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5DB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64" autoAdjust="0"/>
  </p:normalViewPr>
  <p:slideViewPr>
    <p:cSldViewPr>
      <p:cViewPr>
        <p:scale>
          <a:sx n="37" d="100"/>
          <a:sy n="37" d="100"/>
        </p:scale>
        <p:origin x="522" y="-5184"/>
      </p:cViewPr>
      <p:guideLst>
        <p:guide orient="horz" pos="11340"/>
        <p:guide pos="79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D:\yanebis\memoria%20maestria\encuesta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yanebis\memoria%20maestria\encuesta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yanebis\memoria%20maestria\encuesta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yanebis\memoria%20maestria\Para%20la%20revista%20publicaci&#243;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cene3d>
              <a:camera prst="orthographicFront"/>
              <a:lightRig rig="threePt" dir="t"/>
            </a:scene3d>
            <a:sp3d>
              <a:bevelT/>
            </a:sp3d>
          </c:spPr>
          <c:invertIfNegative val="0"/>
          <c:errBars>
            <c:errBarType val="both"/>
            <c:errValType val="stdErr"/>
            <c:noEndCap val="0"/>
          </c:errBars>
          <c:cat>
            <c:strRef>
              <c:f>'granja rosita'!$H$22:$H$25</c:f>
              <c:strCache>
                <c:ptCount val="3"/>
                <c:pt idx="0">
                  <c:v>Ácaro blanco</c:v>
                </c:pt>
                <c:pt idx="1">
                  <c:v>Araña roja</c:v>
                </c:pt>
                <c:pt idx="2">
                  <c:v>Otros</c:v>
                </c:pt>
              </c:strCache>
            </c:strRef>
          </c:cat>
          <c:val>
            <c:numRef>
              <c:f>'granja rosita'!$I$22:$I$25</c:f>
              <c:numCache>
                <c:formatCode>General</c:formatCode>
                <c:ptCount val="4"/>
                <c:pt idx="0">
                  <c:v>80</c:v>
                </c:pt>
                <c:pt idx="1">
                  <c:v>60</c:v>
                </c:pt>
                <c:pt idx="2">
                  <c:v>40</c:v>
                </c:pt>
              </c:numCache>
            </c:numRef>
          </c:val>
          <c:extLst>
            <c:ext xmlns:c16="http://schemas.microsoft.com/office/drawing/2014/chart" uri="{C3380CC4-5D6E-409C-BE32-E72D297353CC}">
              <c16:uniqueId val="{00000000-1EE1-4CE7-A34D-B22CEE322CF1}"/>
            </c:ext>
          </c:extLst>
        </c:ser>
        <c:dLbls>
          <c:showLegendKey val="0"/>
          <c:showVal val="0"/>
          <c:showCatName val="0"/>
          <c:showSerName val="0"/>
          <c:showPercent val="0"/>
          <c:showBubbleSize val="0"/>
        </c:dLbls>
        <c:gapWidth val="300"/>
        <c:axId val="302542008"/>
        <c:axId val="302541616"/>
      </c:barChart>
      <c:catAx>
        <c:axId val="302542008"/>
        <c:scaling>
          <c:orientation val="minMax"/>
        </c:scaling>
        <c:delete val="0"/>
        <c:axPos val="b"/>
        <c:numFmt formatCode="General" sourceLinked="0"/>
        <c:majorTickMark val="none"/>
        <c:minorTickMark val="none"/>
        <c:tickLblPos val="nextTo"/>
        <c:spPr>
          <a:ln w="22225">
            <a:solidFill>
              <a:schemeClr val="tx1"/>
            </a:solidFill>
          </a:ln>
        </c:spPr>
        <c:crossAx val="302541616"/>
        <c:crosses val="autoZero"/>
        <c:auto val="1"/>
        <c:lblAlgn val="ctr"/>
        <c:lblOffset val="100"/>
        <c:noMultiLvlLbl val="0"/>
      </c:catAx>
      <c:valAx>
        <c:axId val="302541616"/>
        <c:scaling>
          <c:orientation val="minMax"/>
        </c:scaling>
        <c:delete val="0"/>
        <c:axPos val="l"/>
        <c:title>
          <c:tx>
            <c:rich>
              <a:bodyPr/>
              <a:lstStyle/>
              <a:p>
                <a:pPr>
                  <a:defRPr/>
                </a:pPr>
                <a:r>
                  <a:rPr lang="en-US"/>
                  <a:t>Porcentaje</a:t>
                </a:r>
              </a:p>
            </c:rich>
          </c:tx>
          <c:layout/>
          <c:overlay val="0"/>
        </c:title>
        <c:numFmt formatCode="General" sourceLinked="1"/>
        <c:majorTickMark val="out"/>
        <c:minorTickMark val="none"/>
        <c:tickLblPos val="nextTo"/>
        <c:spPr>
          <a:ln w="22225">
            <a:solidFill>
              <a:schemeClr val="tx1"/>
            </a:solidFill>
          </a:ln>
        </c:spPr>
        <c:crossAx val="302542008"/>
        <c:crosses val="autoZero"/>
        <c:crossBetween val="between"/>
      </c:valAx>
    </c:plotArea>
    <c:plotVisOnly val="1"/>
    <c:dispBlanksAs val="gap"/>
    <c:showDLblsOverMax val="0"/>
  </c:chart>
  <c:spPr>
    <a:ln>
      <a:noFill/>
    </a:ln>
  </c:spPr>
  <c:txPr>
    <a:bodyPr/>
    <a:lstStyle/>
    <a:p>
      <a:pPr>
        <a:defRPr sz="1600">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cene3d>
              <a:camera prst="orthographicFront"/>
              <a:lightRig rig="threePt" dir="t"/>
            </a:scene3d>
            <a:sp3d>
              <a:bevelT/>
            </a:sp3d>
          </c:spPr>
          <c:invertIfNegative val="0"/>
          <c:cat>
            <c:strRef>
              <c:f>'granja rosita'!$A$43:$A$59</c:f>
              <c:strCache>
                <c:ptCount val="17"/>
                <c:pt idx="0">
                  <c:v>Frijol</c:v>
                </c:pt>
                <c:pt idx="1">
                  <c:v>Tomate</c:v>
                </c:pt>
                <c:pt idx="2">
                  <c:v>Platano</c:v>
                </c:pt>
                <c:pt idx="3">
                  <c:v>Cebolla</c:v>
                </c:pt>
                <c:pt idx="4">
                  <c:v>Ajo</c:v>
                </c:pt>
                <c:pt idx="5">
                  <c:v>Pimiento</c:v>
                </c:pt>
                <c:pt idx="6">
                  <c:v>Aji</c:v>
                </c:pt>
                <c:pt idx="7">
                  <c:v>Boniato</c:v>
                </c:pt>
                <c:pt idx="8">
                  <c:v>Yuca</c:v>
                </c:pt>
                <c:pt idx="9">
                  <c:v>Maiz</c:v>
                </c:pt>
                <c:pt idx="10">
                  <c:v>Pepino</c:v>
                </c:pt>
                <c:pt idx="11">
                  <c:v>Col</c:v>
                </c:pt>
                <c:pt idx="12">
                  <c:v>Habichuela</c:v>
                </c:pt>
                <c:pt idx="13">
                  <c:v>Berenjena</c:v>
                </c:pt>
                <c:pt idx="14">
                  <c:v>Quimbombo</c:v>
                </c:pt>
                <c:pt idx="15">
                  <c:v>Ornamentales</c:v>
                </c:pt>
                <c:pt idx="16">
                  <c:v>otros</c:v>
                </c:pt>
              </c:strCache>
            </c:strRef>
          </c:cat>
          <c:val>
            <c:numRef>
              <c:f>'granja rosita'!$B$43:$B$59</c:f>
              <c:numCache>
                <c:formatCode>General</c:formatCode>
                <c:ptCount val="17"/>
                <c:pt idx="0">
                  <c:v>50</c:v>
                </c:pt>
                <c:pt idx="1">
                  <c:v>60</c:v>
                </c:pt>
                <c:pt idx="2">
                  <c:v>0</c:v>
                </c:pt>
                <c:pt idx="3">
                  <c:v>10</c:v>
                </c:pt>
                <c:pt idx="4">
                  <c:v>0</c:v>
                </c:pt>
                <c:pt idx="5">
                  <c:v>90</c:v>
                </c:pt>
                <c:pt idx="6">
                  <c:v>20</c:v>
                </c:pt>
                <c:pt idx="7">
                  <c:v>0</c:v>
                </c:pt>
                <c:pt idx="8">
                  <c:v>0</c:v>
                </c:pt>
                <c:pt idx="9">
                  <c:v>10</c:v>
                </c:pt>
                <c:pt idx="10">
                  <c:v>30</c:v>
                </c:pt>
                <c:pt idx="11">
                  <c:v>20</c:v>
                </c:pt>
                <c:pt idx="12">
                  <c:v>50</c:v>
                </c:pt>
                <c:pt idx="13">
                  <c:v>0</c:v>
                </c:pt>
                <c:pt idx="14">
                  <c:v>0</c:v>
                </c:pt>
                <c:pt idx="15">
                  <c:v>0</c:v>
                </c:pt>
                <c:pt idx="16">
                  <c:v>10</c:v>
                </c:pt>
              </c:numCache>
            </c:numRef>
          </c:val>
          <c:extLst>
            <c:ext xmlns:c16="http://schemas.microsoft.com/office/drawing/2014/chart" uri="{C3380CC4-5D6E-409C-BE32-E72D297353CC}">
              <c16:uniqueId val="{00000000-0FCD-4C96-B94F-21C9CA2FDA7D}"/>
            </c:ext>
          </c:extLst>
        </c:ser>
        <c:dLbls>
          <c:showLegendKey val="0"/>
          <c:showVal val="0"/>
          <c:showCatName val="0"/>
          <c:showSerName val="0"/>
          <c:showPercent val="0"/>
          <c:showBubbleSize val="0"/>
        </c:dLbls>
        <c:gapWidth val="150"/>
        <c:axId val="304536912"/>
        <c:axId val="304536520"/>
      </c:barChart>
      <c:catAx>
        <c:axId val="304536912"/>
        <c:scaling>
          <c:orientation val="minMax"/>
        </c:scaling>
        <c:delete val="0"/>
        <c:axPos val="b"/>
        <c:title>
          <c:tx>
            <c:rich>
              <a:bodyPr/>
              <a:lstStyle/>
              <a:p>
                <a:pPr>
                  <a:defRPr/>
                </a:pPr>
                <a:r>
                  <a:rPr lang="en-US"/>
                  <a:t>Cultivos</a:t>
                </a:r>
              </a:p>
            </c:rich>
          </c:tx>
          <c:layout>
            <c:manualLayout>
              <c:xMode val="edge"/>
              <c:yMode val="edge"/>
              <c:x val="0.44452887139107655"/>
              <c:y val="0.83238407699037664"/>
            </c:manualLayout>
          </c:layout>
          <c:overlay val="0"/>
        </c:title>
        <c:numFmt formatCode="General" sourceLinked="0"/>
        <c:majorTickMark val="none"/>
        <c:minorTickMark val="none"/>
        <c:tickLblPos val="nextTo"/>
        <c:spPr>
          <a:ln w="22225">
            <a:solidFill>
              <a:schemeClr val="tx1"/>
            </a:solidFill>
          </a:ln>
        </c:spPr>
        <c:crossAx val="304536520"/>
        <c:crosses val="autoZero"/>
        <c:auto val="1"/>
        <c:lblAlgn val="ctr"/>
        <c:lblOffset val="100"/>
        <c:noMultiLvlLbl val="0"/>
      </c:catAx>
      <c:valAx>
        <c:axId val="304536520"/>
        <c:scaling>
          <c:orientation val="minMax"/>
        </c:scaling>
        <c:delete val="0"/>
        <c:axPos val="l"/>
        <c:title>
          <c:tx>
            <c:rich>
              <a:bodyPr/>
              <a:lstStyle/>
              <a:p>
                <a:pPr>
                  <a:defRPr/>
                </a:pPr>
                <a:r>
                  <a:rPr lang="en-US"/>
                  <a:t>Porcentaje</a:t>
                </a:r>
              </a:p>
            </c:rich>
          </c:tx>
          <c:layout/>
          <c:overlay val="0"/>
        </c:title>
        <c:numFmt formatCode="General" sourceLinked="1"/>
        <c:majorTickMark val="none"/>
        <c:minorTickMark val="none"/>
        <c:tickLblPos val="nextTo"/>
        <c:spPr>
          <a:ln w="22225">
            <a:solidFill>
              <a:schemeClr val="tx1"/>
            </a:solidFill>
          </a:ln>
        </c:spPr>
        <c:crossAx val="304536912"/>
        <c:crosses val="autoZero"/>
        <c:crossBetween val="between"/>
      </c:valAx>
    </c:plotArea>
    <c:plotVisOnly val="1"/>
    <c:dispBlanksAs val="gap"/>
    <c:showDLblsOverMax val="0"/>
  </c:chart>
  <c:spPr>
    <a:ln>
      <a:noFill/>
    </a:ln>
  </c:spPr>
  <c:txPr>
    <a:bodyPr/>
    <a:lstStyle/>
    <a:p>
      <a:pPr>
        <a:defRPr sz="1600">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cene3d>
              <a:camera prst="orthographicFront"/>
              <a:lightRig rig="threePt" dir="t"/>
            </a:scene3d>
            <a:sp3d>
              <a:bevelT/>
            </a:sp3d>
          </c:spPr>
          <c:invertIfNegative val="0"/>
          <c:cat>
            <c:strRef>
              <c:f>'granja rosita'!$A$64:$A$66</c:f>
              <c:strCache>
                <c:ptCount val="3"/>
                <c:pt idx="0">
                  <c:v>Productos biológicos</c:v>
                </c:pt>
                <c:pt idx="1">
                  <c:v>Productos químicos</c:v>
                </c:pt>
                <c:pt idx="2">
                  <c:v>Ambos</c:v>
                </c:pt>
              </c:strCache>
            </c:strRef>
          </c:cat>
          <c:val>
            <c:numRef>
              <c:f>'granja rosita'!$B$64:$B$66</c:f>
              <c:numCache>
                <c:formatCode>General</c:formatCode>
                <c:ptCount val="3"/>
                <c:pt idx="0">
                  <c:v>20</c:v>
                </c:pt>
                <c:pt idx="1">
                  <c:v>80</c:v>
                </c:pt>
                <c:pt idx="2">
                  <c:v>10</c:v>
                </c:pt>
              </c:numCache>
            </c:numRef>
          </c:val>
          <c:extLst>
            <c:ext xmlns:c16="http://schemas.microsoft.com/office/drawing/2014/chart" uri="{C3380CC4-5D6E-409C-BE32-E72D297353CC}">
              <c16:uniqueId val="{00000000-B1A5-4B5A-BEB8-B550C733FEBA}"/>
            </c:ext>
          </c:extLst>
        </c:ser>
        <c:dLbls>
          <c:showLegendKey val="0"/>
          <c:showVal val="0"/>
          <c:showCatName val="0"/>
          <c:showSerName val="0"/>
          <c:showPercent val="0"/>
          <c:showBubbleSize val="0"/>
        </c:dLbls>
        <c:gapWidth val="150"/>
        <c:axId val="304537696"/>
        <c:axId val="304537304"/>
      </c:barChart>
      <c:catAx>
        <c:axId val="304537696"/>
        <c:scaling>
          <c:orientation val="minMax"/>
        </c:scaling>
        <c:delete val="0"/>
        <c:axPos val="b"/>
        <c:numFmt formatCode="General" sourceLinked="0"/>
        <c:majorTickMark val="none"/>
        <c:minorTickMark val="none"/>
        <c:tickLblPos val="nextTo"/>
        <c:spPr>
          <a:ln w="22225">
            <a:solidFill>
              <a:schemeClr val="tx1"/>
            </a:solidFill>
          </a:ln>
        </c:spPr>
        <c:crossAx val="304537304"/>
        <c:crosses val="autoZero"/>
        <c:auto val="1"/>
        <c:lblAlgn val="ctr"/>
        <c:lblOffset val="100"/>
        <c:noMultiLvlLbl val="0"/>
      </c:catAx>
      <c:valAx>
        <c:axId val="304537304"/>
        <c:scaling>
          <c:orientation val="minMax"/>
        </c:scaling>
        <c:delete val="0"/>
        <c:axPos val="l"/>
        <c:title>
          <c:tx>
            <c:rich>
              <a:bodyPr/>
              <a:lstStyle/>
              <a:p>
                <a:pPr>
                  <a:defRPr/>
                </a:pPr>
                <a:r>
                  <a:rPr lang="en-US"/>
                  <a:t>Porcentaje</a:t>
                </a:r>
              </a:p>
            </c:rich>
          </c:tx>
          <c:layout/>
          <c:overlay val="0"/>
        </c:title>
        <c:numFmt formatCode="General" sourceLinked="1"/>
        <c:majorTickMark val="none"/>
        <c:minorTickMark val="none"/>
        <c:tickLblPos val="nextTo"/>
        <c:spPr>
          <a:ln w="22225">
            <a:solidFill>
              <a:schemeClr val="tx1"/>
            </a:solidFill>
          </a:ln>
        </c:spPr>
        <c:crossAx val="304537696"/>
        <c:crosses val="autoZero"/>
        <c:crossBetween val="between"/>
      </c:valAx>
    </c:plotArea>
    <c:plotVisOnly val="1"/>
    <c:dispBlanksAs val="gap"/>
    <c:showDLblsOverMax val="0"/>
  </c:chart>
  <c:spPr>
    <a:ln>
      <a:noFill/>
    </a:ln>
  </c:spPr>
  <c:txPr>
    <a:bodyPr/>
    <a:lstStyle/>
    <a:p>
      <a:pPr>
        <a:defRPr sz="1600">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86160016275825"/>
          <c:y val="3.0915581228506635E-2"/>
          <c:w val="0.88192337902849538"/>
          <c:h val="0.77042240708248055"/>
        </c:manualLayout>
      </c:layout>
      <c:barChart>
        <c:barDir val="col"/>
        <c:grouping val="clustered"/>
        <c:varyColors val="0"/>
        <c:ser>
          <c:idx val="0"/>
          <c:order val="0"/>
          <c:spPr>
            <a:scene3d>
              <a:camera prst="orthographicFront"/>
              <a:lightRig rig="threePt" dir="t"/>
            </a:scene3d>
            <a:sp3d>
              <a:bevelT/>
            </a:sp3d>
          </c:spPr>
          <c:invertIfNegative val="0"/>
          <c:errBars>
            <c:errBarType val="both"/>
            <c:errValType val="stdErr"/>
            <c:noEndCap val="0"/>
          </c:errBars>
          <c:cat>
            <c:strRef>
              <c:f>'granja rosita'!$K$25:$K$30</c:f>
              <c:strCache>
                <c:ptCount val="6"/>
                <c:pt idx="0">
                  <c:v>Azufre</c:v>
                </c:pt>
                <c:pt idx="1">
                  <c:v>Tamaron</c:v>
                </c:pt>
                <c:pt idx="2">
                  <c:v>Dicofol</c:v>
                </c:pt>
                <c:pt idx="3">
                  <c:v>Abamectina</c:v>
                </c:pt>
                <c:pt idx="4">
                  <c:v>Mitigan CE18,5</c:v>
                </c:pt>
                <c:pt idx="5">
                  <c:v>Otros</c:v>
                </c:pt>
              </c:strCache>
            </c:strRef>
          </c:cat>
          <c:val>
            <c:numRef>
              <c:f>'granja rosita'!$L$25:$L$30</c:f>
              <c:numCache>
                <c:formatCode>General</c:formatCode>
                <c:ptCount val="6"/>
                <c:pt idx="0">
                  <c:v>80</c:v>
                </c:pt>
                <c:pt idx="1">
                  <c:v>40</c:v>
                </c:pt>
                <c:pt idx="2">
                  <c:v>50</c:v>
                </c:pt>
                <c:pt idx="3">
                  <c:v>30</c:v>
                </c:pt>
                <c:pt idx="4">
                  <c:v>40</c:v>
                </c:pt>
                <c:pt idx="5">
                  <c:v>10</c:v>
                </c:pt>
              </c:numCache>
            </c:numRef>
          </c:val>
          <c:extLst>
            <c:ext xmlns:c16="http://schemas.microsoft.com/office/drawing/2014/chart" uri="{C3380CC4-5D6E-409C-BE32-E72D297353CC}">
              <c16:uniqueId val="{00000000-54FE-4163-A307-172EC9C40C55}"/>
            </c:ext>
          </c:extLst>
        </c:ser>
        <c:dLbls>
          <c:showLegendKey val="0"/>
          <c:showVal val="0"/>
          <c:showCatName val="0"/>
          <c:showSerName val="0"/>
          <c:showPercent val="0"/>
          <c:showBubbleSize val="0"/>
        </c:dLbls>
        <c:gapWidth val="150"/>
        <c:axId val="78430208"/>
        <c:axId val="78431744"/>
      </c:barChart>
      <c:catAx>
        <c:axId val="78430208"/>
        <c:scaling>
          <c:orientation val="minMax"/>
        </c:scaling>
        <c:delete val="0"/>
        <c:axPos val="b"/>
        <c:numFmt formatCode="General" sourceLinked="0"/>
        <c:majorTickMark val="none"/>
        <c:minorTickMark val="none"/>
        <c:tickLblPos val="nextTo"/>
        <c:spPr>
          <a:ln w="22225">
            <a:solidFill>
              <a:schemeClr val="tx1"/>
            </a:solidFill>
          </a:ln>
        </c:spPr>
        <c:crossAx val="78431744"/>
        <c:crosses val="autoZero"/>
        <c:auto val="1"/>
        <c:lblAlgn val="ctr"/>
        <c:lblOffset val="100"/>
        <c:noMultiLvlLbl val="0"/>
      </c:catAx>
      <c:valAx>
        <c:axId val="78431744"/>
        <c:scaling>
          <c:orientation val="minMax"/>
        </c:scaling>
        <c:delete val="0"/>
        <c:axPos val="l"/>
        <c:title>
          <c:tx>
            <c:rich>
              <a:bodyPr/>
              <a:lstStyle/>
              <a:p>
                <a:pPr>
                  <a:defRPr/>
                </a:pPr>
                <a:r>
                  <a:rPr lang="en-US"/>
                  <a:t>Porcentaje</a:t>
                </a:r>
              </a:p>
            </c:rich>
          </c:tx>
          <c:layout/>
          <c:overlay val="0"/>
        </c:title>
        <c:numFmt formatCode="General" sourceLinked="1"/>
        <c:majorTickMark val="none"/>
        <c:minorTickMark val="none"/>
        <c:tickLblPos val="nextTo"/>
        <c:spPr>
          <a:ln w="22225">
            <a:solidFill>
              <a:schemeClr val="tx1"/>
            </a:solidFill>
          </a:ln>
        </c:spPr>
        <c:crossAx val="78430208"/>
        <c:crosses val="autoZero"/>
        <c:crossBetween val="between"/>
      </c:valAx>
    </c:plotArea>
    <c:plotVisOnly val="1"/>
    <c:dispBlanksAs val="gap"/>
    <c:showDLblsOverMax val="0"/>
  </c:chart>
  <c:txPr>
    <a:bodyPr/>
    <a:lstStyle/>
    <a:p>
      <a:pPr>
        <a:defRPr sz="1600">
          <a:latin typeface="Arial" panose="020B0604020202020204" pitchFamily="34" charset="0"/>
          <a:cs typeface="Arial" panose="020B0604020202020204" pitchFamily="34" charset="0"/>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png"/><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BC3BD5-165B-4C1F-B5CD-C391320EAE91}" type="datetimeFigureOut">
              <a:rPr lang="es-ES" smtClean="0"/>
              <a:t>12/12/2021</a:t>
            </a:fld>
            <a:endParaRPr lang="es-ES"/>
          </a:p>
        </p:txBody>
      </p:sp>
      <p:sp>
        <p:nvSpPr>
          <p:cNvPr id="4" name="3 Marcador de imagen de diapositiva"/>
          <p:cNvSpPr>
            <a:spLocks noGrp="1" noRot="1" noChangeAspect="1"/>
          </p:cNvSpPr>
          <p:nvPr>
            <p:ph type="sldImg" idx="2"/>
          </p:nvPr>
        </p:nvSpPr>
        <p:spPr>
          <a:xfrm>
            <a:off x="2228850" y="685800"/>
            <a:ext cx="24003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1AC73E-676F-4FF2-99AE-6681BB677572}" type="slidenum">
              <a:rPr lang="es-ES" smtClean="0"/>
              <a:t>‹Nº›</a:t>
            </a:fld>
            <a:endParaRPr lang="es-ES"/>
          </a:p>
        </p:txBody>
      </p:sp>
    </p:spTree>
    <p:extLst>
      <p:ext uri="{BB962C8B-B14F-4D97-AF65-F5344CB8AC3E}">
        <p14:creationId xmlns:p14="http://schemas.microsoft.com/office/powerpoint/2010/main" val="2543244942"/>
      </p:ext>
    </p:extLst>
  </p:cSld>
  <p:clrMap bg1="lt1" tx1="dk1" bg2="lt2" tx2="dk2" accent1="accent1" accent2="accent2" accent3="accent3" accent4="accent4" accent5="accent5" accent6="accent6" hlink="hlink" folHlink="folHlink"/>
  <p:notesStyle>
    <a:lvl1pPr marL="0" algn="l" defTabSz="740207" rtl="0" eaLnBrk="1" latinLnBrk="0" hangingPunct="1">
      <a:defRPr sz="1000" kern="1200">
        <a:solidFill>
          <a:schemeClr val="tx1"/>
        </a:solidFill>
        <a:latin typeface="+mn-lt"/>
        <a:ea typeface="+mn-ea"/>
        <a:cs typeface="+mn-cs"/>
      </a:defRPr>
    </a:lvl1pPr>
    <a:lvl2pPr marL="370103" algn="l" defTabSz="740207" rtl="0" eaLnBrk="1" latinLnBrk="0" hangingPunct="1">
      <a:defRPr sz="1000" kern="1200">
        <a:solidFill>
          <a:schemeClr val="tx1"/>
        </a:solidFill>
        <a:latin typeface="+mn-lt"/>
        <a:ea typeface="+mn-ea"/>
        <a:cs typeface="+mn-cs"/>
      </a:defRPr>
    </a:lvl2pPr>
    <a:lvl3pPr marL="740207" algn="l" defTabSz="740207" rtl="0" eaLnBrk="1" latinLnBrk="0" hangingPunct="1">
      <a:defRPr sz="1000" kern="1200">
        <a:solidFill>
          <a:schemeClr val="tx1"/>
        </a:solidFill>
        <a:latin typeface="+mn-lt"/>
        <a:ea typeface="+mn-ea"/>
        <a:cs typeface="+mn-cs"/>
      </a:defRPr>
    </a:lvl3pPr>
    <a:lvl4pPr marL="1110310" algn="l" defTabSz="740207" rtl="0" eaLnBrk="1" latinLnBrk="0" hangingPunct="1">
      <a:defRPr sz="1000" kern="1200">
        <a:solidFill>
          <a:schemeClr val="tx1"/>
        </a:solidFill>
        <a:latin typeface="+mn-lt"/>
        <a:ea typeface="+mn-ea"/>
        <a:cs typeface="+mn-cs"/>
      </a:defRPr>
    </a:lvl4pPr>
    <a:lvl5pPr marL="1480414" algn="l" defTabSz="740207" rtl="0" eaLnBrk="1" latinLnBrk="0" hangingPunct="1">
      <a:defRPr sz="1000" kern="1200">
        <a:solidFill>
          <a:schemeClr val="tx1"/>
        </a:solidFill>
        <a:latin typeface="+mn-lt"/>
        <a:ea typeface="+mn-ea"/>
        <a:cs typeface="+mn-cs"/>
      </a:defRPr>
    </a:lvl5pPr>
    <a:lvl6pPr marL="1850517" algn="l" defTabSz="740207" rtl="0" eaLnBrk="1" latinLnBrk="0" hangingPunct="1">
      <a:defRPr sz="1000" kern="1200">
        <a:solidFill>
          <a:schemeClr val="tx1"/>
        </a:solidFill>
        <a:latin typeface="+mn-lt"/>
        <a:ea typeface="+mn-ea"/>
        <a:cs typeface="+mn-cs"/>
      </a:defRPr>
    </a:lvl6pPr>
    <a:lvl7pPr marL="2220620" algn="l" defTabSz="740207" rtl="0" eaLnBrk="1" latinLnBrk="0" hangingPunct="1">
      <a:defRPr sz="1000" kern="1200">
        <a:solidFill>
          <a:schemeClr val="tx1"/>
        </a:solidFill>
        <a:latin typeface="+mn-lt"/>
        <a:ea typeface="+mn-ea"/>
        <a:cs typeface="+mn-cs"/>
      </a:defRPr>
    </a:lvl7pPr>
    <a:lvl8pPr marL="2590724" algn="l" defTabSz="740207" rtl="0" eaLnBrk="1" latinLnBrk="0" hangingPunct="1">
      <a:defRPr sz="1000" kern="1200">
        <a:solidFill>
          <a:schemeClr val="tx1"/>
        </a:solidFill>
        <a:latin typeface="+mn-lt"/>
        <a:ea typeface="+mn-ea"/>
        <a:cs typeface="+mn-cs"/>
      </a:defRPr>
    </a:lvl8pPr>
    <a:lvl9pPr marL="2960827" algn="l" defTabSz="740207"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D71AC73E-676F-4FF2-99AE-6681BB677572}" type="slidenum">
              <a:rPr lang="es-ES" smtClean="0"/>
              <a:t>1</a:t>
            </a:fld>
            <a:endParaRPr lang="es-ES"/>
          </a:p>
        </p:txBody>
      </p:sp>
    </p:spTree>
    <p:extLst>
      <p:ext uri="{BB962C8B-B14F-4D97-AF65-F5344CB8AC3E}">
        <p14:creationId xmlns:p14="http://schemas.microsoft.com/office/powerpoint/2010/main" val="2886525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890237" y="11184733"/>
            <a:ext cx="21422678" cy="7717632"/>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3780473" y="20402550"/>
            <a:ext cx="17642205" cy="9201150"/>
          </a:xfrm>
        </p:spPr>
        <p:txBody>
          <a:bodyPr/>
          <a:lstStyle>
            <a:lvl1pPr marL="0" indent="0" algn="ctr">
              <a:buNone/>
              <a:defRPr>
                <a:solidFill>
                  <a:schemeClr val="tx1">
                    <a:tint val="75000"/>
                  </a:schemeClr>
                </a:solidFill>
              </a:defRPr>
            </a:lvl1pPr>
            <a:lvl2pPr marL="1748739" indent="0" algn="ctr">
              <a:buNone/>
              <a:defRPr>
                <a:solidFill>
                  <a:schemeClr val="tx1">
                    <a:tint val="75000"/>
                  </a:schemeClr>
                </a:solidFill>
              </a:defRPr>
            </a:lvl2pPr>
            <a:lvl3pPr marL="3497477" indent="0" algn="ctr">
              <a:buNone/>
              <a:defRPr>
                <a:solidFill>
                  <a:schemeClr val="tx1">
                    <a:tint val="75000"/>
                  </a:schemeClr>
                </a:solidFill>
              </a:defRPr>
            </a:lvl3pPr>
            <a:lvl4pPr marL="5246216" indent="0" algn="ctr">
              <a:buNone/>
              <a:defRPr>
                <a:solidFill>
                  <a:schemeClr val="tx1">
                    <a:tint val="75000"/>
                  </a:schemeClr>
                </a:solidFill>
              </a:defRPr>
            </a:lvl4pPr>
            <a:lvl5pPr marL="6994954" indent="0" algn="ctr">
              <a:buNone/>
              <a:defRPr>
                <a:solidFill>
                  <a:schemeClr val="tx1">
                    <a:tint val="75000"/>
                  </a:schemeClr>
                </a:solidFill>
              </a:defRPr>
            </a:lvl5pPr>
            <a:lvl6pPr marL="8743693" indent="0" algn="ctr">
              <a:buNone/>
              <a:defRPr>
                <a:solidFill>
                  <a:schemeClr val="tx1">
                    <a:tint val="75000"/>
                  </a:schemeClr>
                </a:solidFill>
              </a:defRPr>
            </a:lvl6pPr>
            <a:lvl7pPr marL="10492431" indent="0" algn="ctr">
              <a:buNone/>
              <a:defRPr>
                <a:solidFill>
                  <a:schemeClr val="tx1">
                    <a:tint val="75000"/>
                  </a:schemeClr>
                </a:solidFill>
              </a:defRPr>
            </a:lvl7pPr>
            <a:lvl8pPr marL="12241170" indent="0" algn="ctr">
              <a:buNone/>
              <a:defRPr>
                <a:solidFill>
                  <a:schemeClr val="tx1">
                    <a:tint val="75000"/>
                  </a:schemeClr>
                </a:solidFill>
              </a:defRPr>
            </a:lvl8pPr>
            <a:lvl9pPr marL="13989909"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44F78496-7C09-4B09-9DB4-9A386D63EDCE}" type="datetimeFigureOut">
              <a:rPr lang="es-ES" smtClean="0"/>
              <a:t>12/12/2021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F60A68A-6740-4C70-AD4C-AE23EE3D0823}" type="slidenum">
              <a:rPr lang="es-ES" smtClean="0"/>
              <a:t>‹Nº›</a:t>
            </a:fld>
            <a:endParaRPr lang="es-ES"/>
          </a:p>
        </p:txBody>
      </p:sp>
    </p:spTree>
    <p:extLst>
      <p:ext uri="{BB962C8B-B14F-4D97-AF65-F5344CB8AC3E}">
        <p14:creationId xmlns:p14="http://schemas.microsoft.com/office/powerpoint/2010/main" val="3519695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4F78496-7C09-4B09-9DB4-9A386D63EDCE}" type="datetimeFigureOut">
              <a:rPr lang="es-ES" smtClean="0"/>
              <a:t>12/12/2021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F60A68A-6740-4C70-AD4C-AE23EE3D0823}" type="slidenum">
              <a:rPr lang="es-ES" smtClean="0"/>
              <a:t>‹Nº›</a:t>
            </a:fld>
            <a:endParaRPr lang="es-ES"/>
          </a:p>
        </p:txBody>
      </p:sp>
    </p:spTree>
    <p:extLst>
      <p:ext uri="{BB962C8B-B14F-4D97-AF65-F5344CB8AC3E}">
        <p14:creationId xmlns:p14="http://schemas.microsoft.com/office/powerpoint/2010/main" val="1814324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4753720" y="9084471"/>
            <a:ext cx="20092511" cy="193540857"/>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467437" y="9084471"/>
            <a:ext cx="59866232" cy="19354085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4F78496-7C09-4B09-9DB4-9A386D63EDCE}" type="datetimeFigureOut">
              <a:rPr lang="es-ES" smtClean="0"/>
              <a:t>12/12/2021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F60A68A-6740-4C70-AD4C-AE23EE3D0823}" type="slidenum">
              <a:rPr lang="es-ES" smtClean="0"/>
              <a:t>‹Nº›</a:t>
            </a:fld>
            <a:endParaRPr lang="es-ES"/>
          </a:p>
        </p:txBody>
      </p:sp>
    </p:spTree>
    <p:extLst>
      <p:ext uri="{BB962C8B-B14F-4D97-AF65-F5344CB8AC3E}">
        <p14:creationId xmlns:p14="http://schemas.microsoft.com/office/powerpoint/2010/main" val="1362409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4F78496-7C09-4B09-9DB4-9A386D63EDCE}" type="datetimeFigureOut">
              <a:rPr lang="es-ES" smtClean="0"/>
              <a:t>12/12/2021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F60A68A-6740-4C70-AD4C-AE23EE3D0823}" type="slidenum">
              <a:rPr lang="es-ES" smtClean="0"/>
              <a:t>‹Nº›</a:t>
            </a:fld>
            <a:endParaRPr lang="es-ES"/>
          </a:p>
        </p:txBody>
      </p:sp>
    </p:spTree>
    <p:extLst>
      <p:ext uri="{BB962C8B-B14F-4D97-AF65-F5344CB8AC3E}">
        <p14:creationId xmlns:p14="http://schemas.microsoft.com/office/powerpoint/2010/main" val="1774520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990875" y="23136228"/>
            <a:ext cx="21422678" cy="7150894"/>
          </a:xfrm>
        </p:spPr>
        <p:txBody>
          <a:bodyPr anchor="t"/>
          <a:lstStyle>
            <a:lvl1pPr algn="l">
              <a:defRPr sz="153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1990875" y="15260246"/>
            <a:ext cx="21422678" cy="7875982"/>
          </a:xfrm>
        </p:spPr>
        <p:txBody>
          <a:bodyPr anchor="b"/>
          <a:lstStyle>
            <a:lvl1pPr marL="0" indent="0">
              <a:buNone/>
              <a:defRPr sz="7700">
                <a:solidFill>
                  <a:schemeClr val="tx1">
                    <a:tint val="75000"/>
                  </a:schemeClr>
                </a:solidFill>
              </a:defRPr>
            </a:lvl1pPr>
            <a:lvl2pPr marL="1748739" indent="0">
              <a:buNone/>
              <a:defRPr sz="6900">
                <a:solidFill>
                  <a:schemeClr val="tx1">
                    <a:tint val="75000"/>
                  </a:schemeClr>
                </a:solidFill>
              </a:defRPr>
            </a:lvl2pPr>
            <a:lvl3pPr marL="3497477" indent="0">
              <a:buNone/>
              <a:defRPr sz="6200">
                <a:solidFill>
                  <a:schemeClr val="tx1">
                    <a:tint val="75000"/>
                  </a:schemeClr>
                </a:solidFill>
              </a:defRPr>
            </a:lvl3pPr>
            <a:lvl4pPr marL="5246216" indent="0">
              <a:buNone/>
              <a:defRPr sz="5300">
                <a:solidFill>
                  <a:schemeClr val="tx1">
                    <a:tint val="75000"/>
                  </a:schemeClr>
                </a:solidFill>
              </a:defRPr>
            </a:lvl4pPr>
            <a:lvl5pPr marL="6994954" indent="0">
              <a:buNone/>
              <a:defRPr sz="5300">
                <a:solidFill>
                  <a:schemeClr val="tx1">
                    <a:tint val="75000"/>
                  </a:schemeClr>
                </a:solidFill>
              </a:defRPr>
            </a:lvl5pPr>
            <a:lvl6pPr marL="8743693" indent="0">
              <a:buNone/>
              <a:defRPr sz="5300">
                <a:solidFill>
                  <a:schemeClr val="tx1">
                    <a:tint val="75000"/>
                  </a:schemeClr>
                </a:solidFill>
              </a:defRPr>
            </a:lvl6pPr>
            <a:lvl7pPr marL="10492431" indent="0">
              <a:buNone/>
              <a:defRPr sz="5300">
                <a:solidFill>
                  <a:schemeClr val="tx1">
                    <a:tint val="75000"/>
                  </a:schemeClr>
                </a:solidFill>
              </a:defRPr>
            </a:lvl7pPr>
            <a:lvl8pPr marL="12241170" indent="0">
              <a:buNone/>
              <a:defRPr sz="5300">
                <a:solidFill>
                  <a:schemeClr val="tx1">
                    <a:tint val="75000"/>
                  </a:schemeClr>
                </a:solidFill>
              </a:defRPr>
            </a:lvl8pPr>
            <a:lvl9pPr marL="13989909" indent="0">
              <a:buNone/>
              <a:defRPr sz="53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44F78496-7C09-4B09-9DB4-9A386D63EDCE}" type="datetimeFigureOut">
              <a:rPr lang="es-ES" smtClean="0"/>
              <a:t>12/12/2021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F60A68A-6740-4C70-AD4C-AE23EE3D0823}" type="slidenum">
              <a:rPr lang="es-ES" smtClean="0"/>
              <a:t>‹Nº›</a:t>
            </a:fld>
            <a:endParaRPr lang="es-ES"/>
          </a:p>
        </p:txBody>
      </p:sp>
    </p:spTree>
    <p:extLst>
      <p:ext uri="{BB962C8B-B14F-4D97-AF65-F5344CB8AC3E}">
        <p14:creationId xmlns:p14="http://schemas.microsoft.com/office/powerpoint/2010/main" val="2615655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467436" y="52923284"/>
            <a:ext cx="39979371" cy="149702044"/>
          </a:xfrm>
        </p:spPr>
        <p:txBody>
          <a:bodyPr/>
          <a:lstStyle>
            <a:lvl1pPr>
              <a:defRPr sz="10700"/>
            </a:lvl1pPr>
            <a:lvl2pPr>
              <a:defRPr sz="9100"/>
            </a:lvl2pPr>
            <a:lvl3pPr>
              <a:defRPr sz="7700"/>
            </a:lvl3pPr>
            <a:lvl4pPr>
              <a:defRPr sz="6900"/>
            </a:lvl4pPr>
            <a:lvl5pPr>
              <a:defRPr sz="6900"/>
            </a:lvl5pPr>
            <a:lvl6pPr>
              <a:defRPr sz="6900"/>
            </a:lvl6pPr>
            <a:lvl7pPr>
              <a:defRPr sz="6900"/>
            </a:lvl7pPr>
            <a:lvl8pPr>
              <a:defRPr sz="6900"/>
            </a:lvl8pPr>
            <a:lvl9pPr>
              <a:defRPr sz="69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4866858" y="52923284"/>
            <a:ext cx="39979373" cy="149702044"/>
          </a:xfrm>
        </p:spPr>
        <p:txBody>
          <a:bodyPr/>
          <a:lstStyle>
            <a:lvl1pPr>
              <a:defRPr sz="10700"/>
            </a:lvl1pPr>
            <a:lvl2pPr>
              <a:defRPr sz="9100"/>
            </a:lvl2pPr>
            <a:lvl3pPr>
              <a:defRPr sz="7700"/>
            </a:lvl3pPr>
            <a:lvl4pPr>
              <a:defRPr sz="6900"/>
            </a:lvl4pPr>
            <a:lvl5pPr>
              <a:defRPr sz="6900"/>
            </a:lvl5pPr>
            <a:lvl6pPr>
              <a:defRPr sz="6900"/>
            </a:lvl6pPr>
            <a:lvl7pPr>
              <a:defRPr sz="6900"/>
            </a:lvl7pPr>
            <a:lvl8pPr>
              <a:defRPr sz="6900"/>
            </a:lvl8pPr>
            <a:lvl9pPr>
              <a:defRPr sz="69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44F78496-7C09-4B09-9DB4-9A386D63EDCE}" type="datetimeFigureOut">
              <a:rPr lang="es-ES" smtClean="0"/>
              <a:t>12/12/2021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F60A68A-6740-4C70-AD4C-AE23EE3D0823}" type="slidenum">
              <a:rPr lang="es-ES" smtClean="0"/>
              <a:t>‹Nº›</a:t>
            </a:fld>
            <a:endParaRPr lang="es-ES"/>
          </a:p>
        </p:txBody>
      </p:sp>
    </p:spTree>
    <p:extLst>
      <p:ext uri="{BB962C8B-B14F-4D97-AF65-F5344CB8AC3E}">
        <p14:creationId xmlns:p14="http://schemas.microsoft.com/office/powerpoint/2010/main" val="2904181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1260158" y="1441849"/>
            <a:ext cx="22682835" cy="600075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1260158" y="8059344"/>
            <a:ext cx="11135768" cy="3358751"/>
          </a:xfrm>
        </p:spPr>
        <p:txBody>
          <a:bodyPr anchor="b"/>
          <a:lstStyle>
            <a:lvl1pPr marL="0" indent="0">
              <a:buNone/>
              <a:defRPr sz="9100" b="1"/>
            </a:lvl1pPr>
            <a:lvl2pPr marL="1748739" indent="0">
              <a:buNone/>
              <a:defRPr sz="7700" b="1"/>
            </a:lvl2pPr>
            <a:lvl3pPr marL="3497477" indent="0">
              <a:buNone/>
              <a:defRPr sz="6900" b="1"/>
            </a:lvl3pPr>
            <a:lvl4pPr marL="5246216" indent="0">
              <a:buNone/>
              <a:defRPr sz="6200" b="1"/>
            </a:lvl4pPr>
            <a:lvl5pPr marL="6994954" indent="0">
              <a:buNone/>
              <a:defRPr sz="6200" b="1"/>
            </a:lvl5pPr>
            <a:lvl6pPr marL="8743693" indent="0">
              <a:buNone/>
              <a:defRPr sz="6200" b="1"/>
            </a:lvl6pPr>
            <a:lvl7pPr marL="10492431" indent="0">
              <a:buNone/>
              <a:defRPr sz="6200" b="1"/>
            </a:lvl7pPr>
            <a:lvl8pPr marL="12241170" indent="0">
              <a:buNone/>
              <a:defRPr sz="6200" b="1"/>
            </a:lvl8pPr>
            <a:lvl9pPr marL="13989909" indent="0">
              <a:buNone/>
              <a:defRPr sz="62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1260158" y="11418094"/>
            <a:ext cx="11135768" cy="20744262"/>
          </a:xfrm>
        </p:spPr>
        <p:txBody>
          <a:bodyPr/>
          <a:lstStyle>
            <a:lvl1pPr>
              <a:defRPr sz="9100"/>
            </a:lvl1pPr>
            <a:lvl2pPr>
              <a:defRPr sz="7700"/>
            </a:lvl2pPr>
            <a:lvl3pPr>
              <a:defRPr sz="6900"/>
            </a:lvl3pPr>
            <a:lvl4pPr>
              <a:defRPr sz="6200"/>
            </a:lvl4pPr>
            <a:lvl5pPr>
              <a:defRPr sz="6200"/>
            </a:lvl5pPr>
            <a:lvl6pPr>
              <a:defRPr sz="6200"/>
            </a:lvl6pPr>
            <a:lvl7pPr>
              <a:defRPr sz="6200"/>
            </a:lvl7pPr>
            <a:lvl8pPr>
              <a:defRPr sz="6200"/>
            </a:lvl8pPr>
            <a:lvl9pPr>
              <a:defRPr sz="6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12802852" y="8059344"/>
            <a:ext cx="11140142" cy="3358751"/>
          </a:xfrm>
        </p:spPr>
        <p:txBody>
          <a:bodyPr anchor="b"/>
          <a:lstStyle>
            <a:lvl1pPr marL="0" indent="0">
              <a:buNone/>
              <a:defRPr sz="9100" b="1"/>
            </a:lvl1pPr>
            <a:lvl2pPr marL="1748739" indent="0">
              <a:buNone/>
              <a:defRPr sz="7700" b="1"/>
            </a:lvl2pPr>
            <a:lvl3pPr marL="3497477" indent="0">
              <a:buNone/>
              <a:defRPr sz="6900" b="1"/>
            </a:lvl3pPr>
            <a:lvl4pPr marL="5246216" indent="0">
              <a:buNone/>
              <a:defRPr sz="6200" b="1"/>
            </a:lvl4pPr>
            <a:lvl5pPr marL="6994954" indent="0">
              <a:buNone/>
              <a:defRPr sz="6200" b="1"/>
            </a:lvl5pPr>
            <a:lvl6pPr marL="8743693" indent="0">
              <a:buNone/>
              <a:defRPr sz="6200" b="1"/>
            </a:lvl6pPr>
            <a:lvl7pPr marL="10492431" indent="0">
              <a:buNone/>
              <a:defRPr sz="6200" b="1"/>
            </a:lvl7pPr>
            <a:lvl8pPr marL="12241170" indent="0">
              <a:buNone/>
              <a:defRPr sz="6200" b="1"/>
            </a:lvl8pPr>
            <a:lvl9pPr marL="13989909" indent="0">
              <a:buNone/>
              <a:defRPr sz="62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12802852" y="11418094"/>
            <a:ext cx="11140142" cy="20744262"/>
          </a:xfrm>
        </p:spPr>
        <p:txBody>
          <a:bodyPr/>
          <a:lstStyle>
            <a:lvl1pPr>
              <a:defRPr sz="9100"/>
            </a:lvl1pPr>
            <a:lvl2pPr>
              <a:defRPr sz="7700"/>
            </a:lvl2pPr>
            <a:lvl3pPr>
              <a:defRPr sz="6900"/>
            </a:lvl3pPr>
            <a:lvl4pPr>
              <a:defRPr sz="6200"/>
            </a:lvl4pPr>
            <a:lvl5pPr>
              <a:defRPr sz="6200"/>
            </a:lvl5pPr>
            <a:lvl6pPr>
              <a:defRPr sz="6200"/>
            </a:lvl6pPr>
            <a:lvl7pPr>
              <a:defRPr sz="6200"/>
            </a:lvl7pPr>
            <a:lvl8pPr>
              <a:defRPr sz="6200"/>
            </a:lvl8pPr>
            <a:lvl9pPr>
              <a:defRPr sz="6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44F78496-7C09-4B09-9DB4-9A386D63EDCE}" type="datetimeFigureOut">
              <a:rPr lang="es-ES" smtClean="0"/>
              <a:t>12/12/2021</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BF60A68A-6740-4C70-AD4C-AE23EE3D0823}" type="slidenum">
              <a:rPr lang="es-ES" smtClean="0"/>
              <a:t>‹Nº›</a:t>
            </a:fld>
            <a:endParaRPr lang="es-ES"/>
          </a:p>
        </p:txBody>
      </p:sp>
    </p:spTree>
    <p:extLst>
      <p:ext uri="{BB962C8B-B14F-4D97-AF65-F5344CB8AC3E}">
        <p14:creationId xmlns:p14="http://schemas.microsoft.com/office/powerpoint/2010/main" val="2642957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44F78496-7C09-4B09-9DB4-9A386D63EDCE}" type="datetimeFigureOut">
              <a:rPr lang="es-ES" smtClean="0"/>
              <a:t>12/12/2021</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BF60A68A-6740-4C70-AD4C-AE23EE3D0823}" type="slidenum">
              <a:rPr lang="es-ES" smtClean="0"/>
              <a:t>‹Nº›</a:t>
            </a:fld>
            <a:endParaRPr lang="es-ES"/>
          </a:p>
        </p:txBody>
      </p:sp>
    </p:spTree>
    <p:extLst>
      <p:ext uri="{BB962C8B-B14F-4D97-AF65-F5344CB8AC3E}">
        <p14:creationId xmlns:p14="http://schemas.microsoft.com/office/powerpoint/2010/main" val="2405627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4F78496-7C09-4B09-9DB4-9A386D63EDCE}" type="datetimeFigureOut">
              <a:rPr lang="es-ES" smtClean="0"/>
              <a:t>12/12/2021</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BF60A68A-6740-4C70-AD4C-AE23EE3D0823}" type="slidenum">
              <a:rPr lang="es-ES" smtClean="0"/>
              <a:t>‹Nº›</a:t>
            </a:fld>
            <a:endParaRPr lang="es-ES"/>
          </a:p>
        </p:txBody>
      </p:sp>
    </p:spTree>
    <p:extLst>
      <p:ext uri="{BB962C8B-B14F-4D97-AF65-F5344CB8AC3E}">
        <p14:creationId xmlns:p14="http://schemas.microsoft.com/office/powerpoint/2010/main" val="3779002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260159" y="1433513"/>
            <a:ext cx="8291663" cy="6100763"/>
          </a:xfrm>
        </p:spPr>
        <p:txBody>
          <a:bodyPr anchor="b"/>
          <a:lstStyle>
            <a:lvl1pPr algn="l">
              <a:defRPr sz="77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9853731" y="1433515"/>
            <a:ext cx="14089261" cy="30728843"/>
          </a:xfrm>
        </p:spPr>
        <p:txBody>
          <a:bodyPr/>
          <a:lstStyle>
            <a:lvl1pPr>
              <a:defRPr sz="12200"/>
            </a:lvl1pPr>
            <a:lvl2pPr>
              <a:defRPr sz="10700"/>
            </a:lvl2pPr>
            <a:lvl3pPr>
              <a:defRPr sz="9100"/>
            </a:lvl3pPr>
            <a:lvl4pPr>
              <a:defRPr sz="7700"/>
            </a:lvl4pPr>
            <a:lvl5pPr>
              <a:defRPr sz="7700"/>
            </a:lvl5pPr>
            <a:lvl6pPr>
              <a:defRPr sz="7700"/>
            </a:lvl6pPr>
            <a:lvl7pPr>
              <a:defRPr sz="7700"/>
            </a:lvl7pPr>
            <a:lvl8pPr>
              <a:defRPr sz="7700"/>
            </a:lvl8pPr>
            <a:lvl9pPr>
              <a:defRPr sz="77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1260159" y="7534278"/>
            <a:ext cx="8291663" cy="24628081"/>
          </a:xfrm>
        </p:spPr>
        <p:txBody>
          <a:bodyPr/>
          <a:lstStyle>
            <a:lvl1pPr marL="0" indent="0">
              <a:buNone/>
              <a:defRPr sz="5300"/>
            </a:lvl1pPr>
            <a:lvl2pPr marL="1748739" indent="0">
              <a:buNone/>
              <a:defRPr sz="4600"/>
            </a:lvl2pPr>
            <a:lvl3pPr marL="3497477" indent="0">
              <a:buNone/>
              <a:defRPr sz="3800"/>
            </a:lvl3pPr>
            <a:lvl4pPr marL="5246216" indent="0">
              <a:buNone/>
              <a:defRPr sz="3500"/>
            </a:lvl4pPr>
            <a:lvl5pPr marL="6994954" indent="0">
              <a:buNone/>
              <a:defRPr sz="3500"/>
            </a:lvl5pPr>
            <a:lvl6pPr marL="8743693" indent="0">
              <a:buNone/>
              <a:defRPr sz="3500"/>
            </a:lvl6pPr>
            <a:lvl7pPr marL="10492431" indent="0">
              <a:buNone/>
              <a:defRPr sz="3500"/>
            </a:lvl7pPr>
            <a:lvl8pPr marL="12241170" indent="0">
              <a:buNone/>
              <a:defRPr sz="3500"/>
            </a:lvl8pPr>
            <a:lvl9pPr marL="13989909" indent="0">
              <a:buNone/>
              <a:defRPr sz="35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4F78496-7C09-4B09-9DB4-9A386D63EDCE}" type="datetimeFigureOut">
              <a:rPr lang="es-ES" smtClean="0"/>
              <a:t>12/12/2021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F60A68A-6740-4C70-AD4C-AE23EE3D0823}" type="slidenum">
              <a:rPr lang="es-ES" smtClean="0"/>
              <a:t>‹Nº›</a:t>
            </a:fld>
            <a:endParaRPr lang="es-ES"/>
          </a:p>
        </p:txBody>
      </p:sp>
    </p:spTree>
    <p:extLst>
      <p:ext uri="{BB962C8B-B14F-4D97-AF65-F5344CB8AC3E}">
        <p14:creationId xmlns:p14="http://schemas.microsoft.com/office/powerpoint/2010/main" val="3985840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39994" y="25203151"/>
            <a:ext cx="15121890" cy="2975374"/>
          </a:xfrm>
        </p:spPr>
        <p:txBody>
          <a:bodyPr anchor="b"/>
          <a:lstStyle>
            <a:lvl1pPr algn="l">
              <a:defRPr sz="77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4939994" y="3217069"/>
            <a:ext cx="15121890" cy="21602700"/>
          </a:xfrm>
        </p:spPr>
        <p:txBody>
          <a:bodyPr/>
          <a:lstStyle>
            <a:lvl1pPr marL="0" indent="0">
              <a:buNone/>
              <a:defRPr sz="12200"/>
            </a:lvl1pPr>
            <a:lvl2pPr marL="1748739" indent="0">
              <a:buNone/>
              <a:defRPr sz="10700"/>
            </a:lvl2pPr>
            <a:lvl3pPr marL="3497477" indent="0">
              <a:buNone/>
              <a:defRPr sz="9100"/>
            </a:lvl3pPr>
            <a:lvl4pPr marL="5246216" indent="0">
              <a:buNone/>
              <a:defRPr sz="7700"/>
            </a:lvl4pPr>
            <a:lvl5pPr marL="6994954" indent="0">
              <a:buNone/>
              <a:defRPr sz="7700"/>
            </a:lvl5pPr>
            <a:lvl6pPr marL="8743693" indent="0">
              <a:buNone/>
              <a:defRPr sz="7700"/>
            </a:lvl6pPr>
            <a:lvl7pPr marL="10492431" indent="0">
              <a:buNone/>
              <a:defRPr sz="7700"/>
            </a:lvl7pPr>
            <a:lvl8pPr marL="12241170" indent="0">
              <a:buNone/>
              <a:defRPr sz="7700"/>
            </a:lvl8pPr>
            <a:lvl9pPr marL="13989909" indent="0">
              <a:buNone/>
              <a:defRPr sz="7700"/>
            </a:lvl9pPr>
          </a:lstStyle>
          <a:p>
            <a:endParaRPr lang="es-ES"/>
          </a:p>
        </p:txBody>
      </p:sp>
      <p:sp>
        <p:nvSpPr>
          <p:cNvPr id="4" name="3 Marcador de texto"/>
          <p:cNvSpPr>
            <a:spLocks noGrp="1"/>
          </p:cNvSpPr>
          <p:nvPr>
            <p:ph type="body" sz="half" idx="2"/>
          </p:nvPr>
        </p:nvSpPr>
        <p:spPr>
          <a:xfrm>
            <a:off x="4939994" y="28178525"/>
            <a:ext cx="15121890" cy="4225526"/>
          </a:xfrm>
        </p:spPr>
        <p:txBody>
          <a:bodyPr/>
          <a:lstStyle>
            <a:lvl1pPr marL="0" indent="0">
              <a:buNone/>
              <a:defRPr sz="5300"/>
            </a:lvl1pPr>
            <a:lvl2pPr marL="1748739" indent="0">
              <a:buNone/>
              <a:defRPr sz="4600"/>
            </a:lvl2pPr>
            <a:lvl3pPr marL="3497477" indent="0">
              <a:buNone/>
              <a:defRPr sz="3800"/>
            </a:lvl3pPr>
            <a:lvl4pPr marL="5246216" indent="0">
              <a:buNone/>
              <a:defRPr sz="3500"/>
            </a:lvl4pPr>
            <a:lvl5pPr marL="6994954" indent="0">
              <a:buNone/>
              <a:defRPr sz="3500"/>
            </a:lvl5pPr>
            <a:lvl6pPr marL="8743693" indent="0">
              <a:buNone/>
              <a:defRPr sz="3500"/>
            </a:lvl6pPr>
            <a:lvl7pPr marL="10492431" indent="0">
              <a:buNone/>
              <a:defRPr sz="3500"/>
            </a:lvl7pPr>
            <a:lvl8pPr marL="12241170" indent="0">
              <a:buNone/>
              <a:defRPr sz="3500"/>
            </a:lvl8pPr>
            <a:lvl9pPr marL="13989909" indent="0">
              <a:buNone/>
              <a:defRPr sz="35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4F78496-7C09-4B09-9DB4-9A386D63EDCE}" type="datetimeFigureOut">
              <a:rPr lang="es-ES" smtClean="0"/>
              <a:t>12/12/2021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F60A68A-6740-4C70-AD4C-AE23EE3D0823}" type="slidenum">
              <a:rPr lang="es-ES" smtClean="0"/>
              <a:t>‹Nº›</a:t>
            </a:fld>
            <a:endParaRPr lang="es-ES"/>
          </a:p>
        </p:txBody>
      </p:sp>
    </p:spTree>
    <p:extLst>
      <p:ext uri="{BB962C8B-B14F-4D97-AF65-F5344CB8AC3E}">
        <p14:creationId xmlns:p14="http://schemas.microsoft.com/office/powerpoint/2010/main" val="3746215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1260158" y="1441849"/>
            <a:ext cx="22682835" cy="6000750"/>
          </a:xfrm>
          <a:prstGeom prst="rect">
            <a:avLst/>
          </a:prstGeom>
        </p:spPr>
        <p:txBody>
          <a:bodyPr vert="horz" lIns="349748" tIns="174874" rIns="349748" bIns="174874"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1260158" y="8401053"/>
            <a:ext cx="22682835" cy="23761306"/>
          </a:xfrm>
          <a:prstGeom prst="rect">
            <a:avLst/>
          </a:prstGeom>
        </p:spPr>
        <p:txBody>
          <a:bodyPr vert="horz" lIns="349748" tIns="174874" rIns="349748" bIns="174874"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1260158" y="33370840"/>
            <a:ext cx="5880735" cy="1916907"/>
          </a:xfrm>
          <a:prstGeom prst="rect">
            <a:avLst/>
          </a:prstGeom>
        </p:spPr>
        <p:txBody>
          <a:bodyPr vert="horz" lIns="349748" tIns="174874" rIns="349748" bIns="174874" rtlCol="0" anchor="ctr"/>
          <a:lstStyle>
            <a:lvl1pPr algn="l">
              <a:defRPr sz="4600">
                <a:solidFill>
                  <a:schemeClr val="tx1">
                    <a:tint val="75000"/>
                  </a:schemeClr>
                </a:solidFill>
              </a:defRPr>
            </a:lvl1pPr>
          </a:lstStyle>
          <a:p>
            <a:fld id="{44F78496-7C09-4B09-9DB4-9A386D63EDCE}" type="datetimeFigureOut">
              <a:rPr lang="es-ES" smtClean="0"/>
              <a:t>12/12/2021</a:t>
            </a:fld>
            <a:endParaRPr lang="es-ES"/>
          </a:p>
        </p:txBody>
      </p:sp>
      <p:sp>
        <p:nvSpPr>
          <p:cNvPr id="5" name="4 Marcador de pie de página"/>
          <p:cNvSpPr>
            <a:spLocks noGrp="1"/>
          </p:cNvSpPr>
          <p:nvPr>
            <p:ph type="ftr" sz="quarter" idx="3"/>
          </p:nvPr>
        </p:nvSpPr>
        <p:spPr>
          <a:xfrm>
            <a:off x="8611077" y="33370840"/>
            <a:ext cx="7980998" cy="1916907"/>
          </a:xfrm>
          <a:prstGeom prst="rect">
            <a:avLst/>
          </a:prstGeom>
        </p:spPr>
        <p:txBody>
          <a:bodyPr vert="horz" lIns="349748" tIns="174874" rIns="349748" bIns="174874" rtlCol="0" anchor="ctr"/>
          <a:lstStyle>
            <a:lvl1pPr algn="ctr">
              <a:defRPr sz="46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18062258" y="33370840"/>
            <a:ext cx="5880735" cy="1916907"/>
          </a:xfrm>
          <a:prstGeom prst="rect">
            <a:avLst/>
          </a:prstGeom>
        </p:spPr>
        <p:txBody>
          <a:bodyPr vert="horz" lIns="349748" tIns="174874" rIns="349748" bIns="174874" rtlCol="0" anchor="ctr"/>
          <a:lstStyle>
            <a:lvl1pPr algn="r">
              <a:defRPr sz="4600">
                <a:solidFill>
                  <a:schemeClr val="tx1">
                    <a:tint val="75000"/>
                  </a:schemeClr>
                </a:solidFill>
              </a:defRPr>
            </a:lvl1pPr>
          </a:lstStyle>
          <a:p>
            <a:fld id="{BF60A68A-6740-4C70-AD4C-AE23EE3D0823}" type="slidenum">
              <a:rPr lang="es-ES" smtClean="0"/>
              <a:t>‹Nº›</a:t>
            </a:fld>
            <a:endParaRPr lang="es-ES"/>
          </a:p>
        </p:txBody>
      </p:sp>
    </p:spTree>
    <p:extLst>
      <p:ext uri="{BB962C8B-B14F-4D97-AF65-F5344CB8AC3E}">
        <p14:creationId xmlns:p14="http://schemas.microsoft.com/office/powerpoint/2010/main" val="1966107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97477" rtl="0" eaLnBrk="1" latinLnBrk="0" hangingPunct="1">
        <a:spcBef>
          <a:spcPct val="0"/>
        </a:spcBef>
        <a:buNone/>
        <a:defRPr sz="16800" kern="1200">
          <a:solidFill>
            <a:schemeClr val="tx1"/>
          </a:solidFill>
          <a:latin typeface="+mj-lt"/>
          <a:ea typeface="+mj-ea"/>
          <a:cs typeface="+mj-cs"/>
        </a:defRPr>
      </a:lvl1pPr>
    </p:titleStyle>
    <p:bodyStyle>
      <a:lvl1pPr marL="1311554" indent="-1311554" algn="l" defTabSz="3497477" rtl="0" eaLnBrk="1" latinLnBrk="0" hangingPunct="1">
        <a:spcBef>
          <a:spcPct val="20000"/>
        </a:spcBef>
        <a:buFont typeface="Arial" pitchFamily="34" charset="0"/>
        <a:buChar char="•"/>
        <a:defRPr sz="12200" kern="1200">
          <a:solidFill>
            <a:schemeClr val="tx1"/>
          </a:solidFill>
          <a:latin typeface="+mn-lt"/>
          <a:ea typeface="+mn-ea"/>
          <a:cs typeface="+mn-cs"/>
        </a:defRPr>
      </a:lvl1pPr>
      <a:lvl2pPr marL="2841700" indent="-1092962" algn="l" defTabSz="3497477" rtl="0" eaLnBrk="1" latinLnBrk="0" hangingPunct="1">
        <a:spcBef>
          <a:spcPct val="20000"/>
        </a:spcBef>
        <a:buFont typeface="Arial" pitchFamily="34" charset="0"/>
        <a:buChar char="–"/>
        <a:defRPr sz="10700" kern="1200">
          <a:solidFill>
            <a:schemeClr val="tx1"/>
          </a:solidFill>
          <a:latin typeface="+mn-lt"/>
          <a:ea typeface="+mn-ea"/>
          <a:cs typeface="+mn-cs"/>
        </a:defRPr>
      </a:lvl2pPr>
      <a:lvl3pPr marL="4371846" indent="-874369" algn="l" defTabSz="3497477" rtl="0" eaLnBrk="1" latinLnBrk="0" hangingPunct="1">
        <a:spcBef>
          <a:spcPct val="20000"/>
        </a:spcBef>
        <a:buFont typeface="Arial" pitchFamily="34" charset="0"/>
        <a:buChar char="•"/>
        <a:defRPr sz="9100" kern="1200">
          <a:solidFill>
            <a:schemeClr val="tx1"/>
          </a:solidFill>
          <a:latin typeface="+mn-lt"/>
          <a:ea typeface="+mn-ea"/>
          <a:cs typeface="+mn-cs"/>
        </a:defRPr>
      </a:lvl3pPr>
      <a:lvl4pPr marL="6120585" indent="-874369" algn="l" defTabSz="3497477" rtl="0" eaLnBrk="1" latinLnBrk="0" hangingPunct="1">
        <a:spcBef>
          <a:spcPct val="20000"/>
        </a:spcBef>
        <a:buFont typeface="Arial" pitchFamily="34" charset="0"/>
        <a:buChar char="–"/>
        <a:defRPr sz="7700" kern="1200">
          <a:solidFill>
            <a:schemeClr val="tx1"/>
          </a:solidFill>
          <a:latin typeface="+mn-lt"/>
          <a:ea typeface="+mn-ea"/>
          <a:cs typeface="+mn-cs"/>
        </a:defRPr>
      </a:lvl4pPr>
      <a:lvl5pPr marL="7869324" indent="-874369" algn="l" defTabSz="3497477" rtl="0" eaLnBrk="1" latinLnBrk="0" hangingPunct="1">
        <a:spcBef>
          <a:spcPct val="20000"/>
        </a:spcBef>
        <a:buFont typeface="Arial" pitchFamily="34" charset="0"/>
        <a:buChar char="»"/>
        <a:defRPr sz="7700" kern="1200">
          <a:solidFill>
            <a:schemeClr val="tx1"/>
          </a:solidFill>
          <a:latin typeface="+mn-lt"/>
          <a:ea typeface="+mn-ea"/>
          <a:cs typeface="+mn-cs"/>
        </a:defRPr>
      </a:lvl5pPr>
      <a:lvl6pPr marL="9618062" indent="-874369" algn="l" defTabSz="3497477" rtl="0" eaLnBrk="1" latinLnBrk="0" hangingPunct="1">
        <a:spcBef>
          <a:spcPct val="20000"/>
        </a:spcBef>
        <a:buFont typeface="Arial" pitchFamily="34" charset="0"/>
        <a:buChar char="•"/>
        <a:defRPr sz="7700" kern="1200">
          <a:solidFill>
            <a:schemeClr val="tx1"/>
          </a:solidFill>
          <a:latin typeface="+mn-lt"/>
          <a:ea typeface="+mn-ea"/>
          <a:cs typeface="+mn-cs"/>
        </a:defRPr>
      </a:lvl6pPr>
      <a:lvl7pPr marL="11366801" indent="-874369" algn="l" defTabSz="3497477" rtl="0" eaLnBrk="1" latinLnBrk="0" hangingPunct="1">
        <a:spcBef>
          <a:spcPct val="20000"/>
        </a:spcBef>
        <a:buFont typeface="Arial" pitchFamily="34" charset="0"/>
        <a:buChar char="•"/>
        <a:defRPr sz="7700" kern="1200">
          <a:solidFill>
            <a:schemeClr val="tx1"/>
          </a:solidFill>
          <a:latin typeface="+mn-lt"/>
          <a:ea typeface="+mn-ea"/>
          <a:cs typeface="+mn-cs"/>
        </a:defRPr>
      </a:lvl7pPr>
      <a:lvl8pPr marL="13115539" indent="-874369" algn="l" defTabSz="3497477" rtl="0" eaLnBrk="1" latinLnBrk="0" hangingPunct="1">
        <a:spcBef>
          <a:spcPct val="20000"/>
        </a:spcBef>
        <a:buFont typeface="Arial" pitchFamily="34" charset="0"/>
        <a:buChar char="•"/>
        <a:defRPr sz="7700" kern="1200">
          <a:solidFill>
            <a:schemeClr val="tx1"/>
          </a:solidFill>
          <a:latin typeface="+mn-lt"/>
          <a:ea typeface="+mn-ea"/>
          <a:cs typeface="+mn-cs"/>
        </a:defRPr>
      </a:lvl8pPr>
      <a:lvl9pPr marL="14864278" indent="-874369" algn="l" defTabSz="3497477" rtl="0" eaLnBrk="1" latinLnBrk="0" hangingPunct="1">
        <a:spcBef>
          <a:spcPct val="20000"/>
        </a:spcBef>
        <a:buFont typeface="Arial" pitchFamily="34" charset="0"/>
        <a:buChar char="•"/>
        <a:defRPr sz="7700" kern="1200">
          <a:solidFill>
            <a:schemeClr val="tx1"/>
          </a:solidFill>
          <a:latin typeface="+mn-lt"/>
          <a:ea typeface="+mn-ea"/>
          <a:cs typeface="+mn-cs"/>
        </a:defRPr>
      </a:lvl9pPr>
    </p:bodyStyle>
    <p:otherStyle>
      <a:defPPr>
        <a:defRPr lang="es-ES"/>
      </a:defPPr>
      <a:lvl1pPr marL="0" algn="l" defTabSz="3497477" rtl="0" eaLnBrk="1" latinLnBrk="0" hangingPunct="1">
        <a:defRPr sz="6900" kern="1200">
          <a:solidFill>
            <a:schemeClr val="tx1"/>
          </a:solidFill>
          <a:latin typeface="+mn-lt"/>
          <a:ea typeface="+mn-ea"/>
          <a:cs typeface="+mn-cs"/>
        </a:defRPr>
      </a:lvl1pPr>
      <a:lvl2pPr marL="1748739" algn="l" defTabSz="3497477" rtl="0" eaLnBrk="1" latinLnBrk="0" hangingPunct="1">
        <a:defRPr sz="6900" kern="1200">
          <a:solidFill>
            <a:schemeClr val="tx1"/>
          </a:solidFill>
          <a:latin typeface="+mn-lt"/>
          <a:ea typeface="+mn-ea"/>
          <a:cs typeface="+mn-cs"/>
        </a:defRPr>
      </a:lvl2pPr>
      <a:lvl3pPr marL="3497477" algn="l" defTabSz="3497477" rtl="0" eaLnBrk="1" latinLnBrk="0" hangingPunct="1">
        <a:defRPr sz="6900" kern="1200">
          <a:solidFill>
            <a:schemeClr val="tx1"/>
          </a:solidFill>
          <a:latin typeface="+mn-lt"/>
          <a:ea typeface="+mn-ea"/>
          <a:cs typeface="+mn-cs"/>
        </a:defRPr>
      </a:lvl3pPr>
      <a:lvl4pPr marL="5246216" algn="l" defTabSz="3497477" rtl="0" eaLnBrk="1" latinLnBrk="0" hangingPunct="1">
        <a:defRPr sz="6900" kern="1200">
          <a:solidFill>
            <a:schemeClr val="tx1"/>
          </a:solidFill>
          <a:latin typeface="+mn-lt"/>
          <a:ea typeface="+mn-ea"/>
          <a:cs typeface="+mn-cs"/>
        </a:defRPr>
      </a:lvl4pPr>
      <a:lvl5pPr marL="6994954" algn="l" defTabSz="3497477" rtl="0" eaLnBrk="1" latinLnBrk="0" hangingPunct="1">
        <a:defRPr sz="6900" kern="1200">
          <a:solidFill>
            <a:schemeClr val="tx1"/>
          </a:solidFill>
          <a:latin typeface="+mn-lt"/>
          <a:ea typeface="+mn-ea"/>
          <a:cs typeface="+mn-cs"/>
        </a:defRPr>
      </a:lvl5pPr>
      <a:lvl6pPr marL="8743693" algn="l" defTabSz="3497477" rtl="0" eaLnBrk="1" latinLnBrk="0" hangingPunct="1">
        <a:defRPr sz="6900" kern="1200">
          <a:solidFill>
            <a:schemeClr val="tx1"/>
          </a:solidFill>
          <a:latin typeface="+mn-lt"/>
          <a:ea typeface="+mn-ea"/>
          <a:cs typeface="+mn-cs"/>
        </a:defRPr>
      </a:lvl6pPr>
      <a:lvl7pPr marL="10492431" algn="l" defTabSz="3497477" rtl="0" eaLnBrk="1" latinLnBrk="0" hangingPunct="1">
        <a:defRPr sz="6900" kern="1200">
          <a:solidFill>
            <a:schemeClr val="tx1"/>
          </a:solidFill>
          <a:latin typeface="+mn-lt"/>
          <a:ea typeface="+mn-ea"/>
          <a:cs typeface="+mn-cs"/>
        </a:defRPr>
      </a:lvl7pPr>
      <a:lvl8pPr marL="12241170" algn="l" defTabSz="3497477" rtl="0" eaLnBrk="1" latinLnBrk="0" hangingPunct="1">
        <a:defRPr sz="6900" kern="1200">
          <a:solidFill>
            <a:schemeClr val="tx1"/>
          </a:solidFill>
          <a:latin typeface="+mn-lt"/>
          <a:ea typeface="+mn-ea"/>
          <a:cs typeface="+mn-cs"/>
        </a:defRPr>
      </a:lvl8pPr>
      <a:lvl9pPr marL="13989909" algn="l" defTabSz="3497477" rtl="0" eaLnBrk="1" latinLnBrk="0" hangingPunct="1">
        <a:defRPr sz="6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13" Type="http://schemas.openxmlformats.org/officeDocument/2006/relationships/image" Target="../media/image1.png"/><Relationship Id="rId18" Type="http://schemas.openxmlformats.org/officeDocument/2006/relationships/image" Target="../media/image10.png"/><Relationship Id="rId26" Type="http://schemas.openxmlformats.org/officeDocument/2006/relationships/image" Target="../media/image16.png"/><Relationship Id="rId3" Type="http://schemas.openxmlformats.org/officeDocument/2006/relationships/notesSlide" Target="../notesSlides/notesSlide1.xml"/><Relationship Id="rId21" Type="http://schemas.openxmlformats.org/officeDocument/2006/relationships/oleObject" Target="../embeddings/oleObject3.bin"/><Relationship Id="rId7" Type="http://schemas.openxmlformats.org/officeDocument/2006/relationships/chart" Target="../charts/chart1.xml"/><Relationship Id="rId12" Type="http://schemas.openxmlformats.org/officeDocument/2006/relationships/oleObject" Target="../embeddings/oleObject1.bin"/><Relationship Id="rId17" Type="http://schemas.openxmlformats.org/officeDocument/2006/relationships/image" Target="../media/image9.jpeg"/><Relationship Id="rId25" Type="http://schemas.openxmlformats.org/officeDocument/2006/relationships/image" Target="../media/image15.png"/><Relationship Id="rId2" Type="http://schemas.openxmlformats.org/officeDocument/2006/relationships/slideLayout" Target="../slideLayouts/slideLayout2.xml"/><Relationship Id="rId16" Type="http://schemas.openxmlformats.org/officeDocument/2006/relationships/image" Target="../media/image2.png"/><Relationship Id="rId20" Type="http://schemas.openxmlformats.org/officeDocument/2006/relationships/image" Target="../media/image12.png"/><Relationship Id="rId1" Type="http://schemas.openxmlformats.org/officeDocument/2006/relationships/vmlDrawing" Target="../drawings/vmlDrawing1.vml"/><Relationship Id="rId6" Type="http://schemas.openxmlformats.org/officeDocument/2006/relationships/image" Target="../media/image6.jpeg"/><Relationship Id="rId11" Type="http://schemas.openxmlformats.org/officeDocument/2006/relationships/image" Target="../media/image8.png"/><Relationship Id="rId24" Type="http://schemas.openxmlformats.org/officeDocument/2006/relationships/image" Target="../media/image14.png"/><Relationship Id="rId5" Type="http://schemas.openxmlformats.org/officeDocument/2006/relationships/image" Target="../media/image5.png"/><Relationship Id="rId15" Type="http://schemas.openxmlformats.org/officeDocument/2006/relationships/oleObject" Target="../embeddings/oleObject2.bin"/><Relationship Id="rId23" Type="http://schemas.openxmlformats.org/officeDocument/2006/relationships/image" Target="../media/image13.png"/><Relationship Id="rId10" Type="http://schemas.openxmlformats.org/officeDocument/2006/relationships/image" Target="../media/image7.png"/><Relationship Id="rId19" Type="http://schemas.openxmlformats.org/officeDocument/2006/relationships/image" Target="../media/image11.png"/><Relationship Id="rId4" Type="http://schemas.openxmlformats.org/officeDocument/2006/relationships/image" Target="../media/image4.png"/><Relationship Id="rId9" Type="http://schemas.openxmlformats.org/officeDocument/2006/relationships/chart" Target="../charts/chart3.xml"/><Relationship Id="rId14" Type="http://schemas.openxmlformats.org/officeDocument/2006/relationships/chart" Target="../charts/chart4.xml"/><Relationship Id="rId22" Type="http://schemas.openxmlformats.org/officeDocument/2006/relationships/image" Target="../media/image3.wmf"/><Relationship Id="rId27"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CuadroTexto 50"/>
          <p:cNvSpPr txBox="1"/>
          <p:nvPr/>
        </p:nvSpPr>
        <p:spPr>
          <a:xfrm>
            <a:off x="5541747" y="21599181"/>
            <a:ext cx="2038853" cy="338554"/>
          </a:xfrm>
          <a:prstGeom prst="rect">
            <a:avLst/>
          </a:prstGeom>
          <a:noFill/>
        </p:spPr>
        <p:txBody>
          <a:bodyPr wrap="square" rtlCol="0">
            <a:spAutoFit/>
          </a:bodyPr>
          <a:lstStyle/>
          <a:p>
            <a:r>
              <a:rPr lang="es-ES" sz="1600" i="1" dirty="0" err="1" smtClean="0">
                <a:latin typeface="Arial" panose="020B0604020202020204" pitchFamily="34" charset="0"/>
                <a:cs typeface="Arial" panose="020B0604020202020204" pitchFamily="34" charset="0"/>
              </a:rPr>
              <a:t>Aculops</a:t>
            </a:r>
            <a:r>
              <a:rPr lang="es-ES" sz="1600" i="1" dirty="0" smtClean="0">
                <a:latin typeface="Arial" panose="020B0604020202020204" pitchFamily="34" charset="0"/>
                <a:cs typeface="Arial" panose="020B0604020202020204" pitchFamily="34" charset="0"/>
              </a:rPr>
              <a:t> </a:t>
            </a:r>
            <a:r>
              <a:rPr lang="es-ES" sz="1600" i="1" dirty="0" err="1" smtClean="0">
                <a:latin typeface="Arial" panose="020B0604020202020204" pitchFamily="34" charset="0"/>
                <a:cs typeface="Arial" panose="020B0604020202020204" pitchFamily="34" charset="0"/>
              </a:rPr>
              <a:t>licopersici</a:t>
            </a:r>
            <a:endParaRPr lang="en-US" sz="1600" i="1" dirty="0">
              <a:latin typeface="Arial" panose="020B0604020202020204" pitchFamily="34" charset="0"/>
              <a:cs typeface="Arial" panose="020B0604020202020204" pitchFamily="34" charset="0"/>
            </a:endParaRPr>
          </a:p>
        </p:txBody>
      </p:sp>
      <p:grpSp>
        <p:nvGrpSpPr>
          <p:cNvPr id="82" name="Grupo 81"/>
          <p:cNvGrpSpPr/>
          <p:nvPr/>
        </p:nvGrpSpPr>
        <p:grpSpPr>
          <a:xfrm>
            <a:off x="-1" y="0"/>
            <a:ext cx="25203151" cy="35624375"/>
            <a:chOff x="-1" y="0"/>
            <a:chExt cx="25203151" cy="35624375"/>
          </a:xfrm>
        </p:grpSpPr>
        <p:sp>
          <p:nvSpPr>
            <p:cNvPr id="4" name="Título 1"/>
            <p:cNvSpPr txBox="1">
              <a:spLocks/>
            </p:cNvSpPr>
            <p:nvPr/>
          </p:nvSpPr>
          <p:spPr>
            <a:xfrm>
              <a:off x="1068401" y="2160490"/>
              <a:ext cx="23780619" cy="1865106"/>
            </a:xfrm>
            <a:prstGeom prst="rect">
              <a:avLst/>
            </a:prstGeom>
          </p:spPr>
          <p:txBody>
            <a:bodyPr vert="horz" lIns="349748" tIns="174874" rIns="349748" bIns="174874" rtlCol="0" anchor="ctr">
              <a:noAutofit/>
            </a:bodyPr>
            <a:lstStyle>
              <a:lvl1pPr algn="ctr" defTabSz="3497477" rtl="0" eaLnBrk="1" latinLnBrk="0" hangingPunct="1">
                <a:spcBef>
                  <a:spcPct val="0"/>
                </a:spcBef>
                <a:buNone/>
                <a:defRPr sz="16800" kern="1200">
                  <a:solidFill>
                    <a:schemeClr val="tx1"/>
                  </a:solidFill>
                  <a:latin typeface="+mj-lt"/>
                  <a:ea typeface="+mj-ea"/>
                  <a:cs typeface="+mj-cs"/>
                </a:defRPr>
              </a:lvl1pPr>
            </a:lstStyle>
            <a:p>
              <a:r>
                <a:rPr lang="es-MX" sz="5000" b="1" dirty="0">
                  <a:latin typeface="Arial" panose="020B0604020202020204" pitchFamily="34" charset="0"/>
                  <a:cs typeface="Arial" panose="020B0604020202020204" pitchFamily="34" charset="0"/>
                </a:rPr>
                <a:t>Percepción de los trabajadores agrícolas de la granja “La Rosita” sobre la incidencia de ácaros plagas en sus cultivos y sus formas de control.</a:t>
              </a:r>
              <a:endParaRPr lang="es-ES" sz="5000" b="1" dirty="0">
                <a:latin typeface="Arial" pitchFamily="34" charset="0"/>
                <a:cs typeface="Arial" pitchFamily="34" charset="0"/>
              </a:endParaRPr>
            </a:p>
          </p:txBody>
        </p:sp>
        <p:sp>
          <p:nvSpPr>
            <p:cNvPr id="5" name="Rectangle 3"/>
            <p:cNvSpPr>
              <a:spLocks noChangeArrowheads="1"/>
            </p:cNvSpPr>
            <p:nvPr/>
          </p:nvSpPr>
          <p:spPr bwMode="auto">
            <a:xfrm>
              <a:off x="216798" y="4025596"/>
              <a:ext cx="24020957" cy="2160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6626" tIns="28313" rIns="56626" bIns="28313" anchor="ctr"/>
            <a:lstStyle/>
            <a:p>
              <a:pPr algn="ctr" defTabSz="2831034">
                <a:spcBef>
                  <a:spcPct val="20000"/>
                </a:spcBef>
              </a:pPr>
              <a:endParaRPr lang="es-ES" sz="2400" b="1" dirty="0" smtClean="0">
                <a:latin typeface="Arial" pitchFamily="34" charset="0"/>
                <a:cs typeface="Arial" pitchFamily="34" charset="0"/>
              </a:endParaRPr>
            </a:p>
            <a:p>
              <a:pPr algn="ctr"/>
              <a:r>
                <a:rPr lang="es-ES" sz="2400" b="1" dirty="0" smtClean="0">
                  <a:latin typeface="Arial" pitchFamily="34" charset="0"/>
                  <a:cs typeface="Arial" pitchFamily="34" charset="0"/>
                </a:rPr>
                <a:t>     </a:t>
              </a:r>
              <a:r>
                <a:rPr lang="es-ES" sz="2400" dirty="0" err="1" smtClean="0">
                  <a:latin typeface="Arial" pitchFamily="34" charset="0"/>
                  <a:cs typeface="Arial" pitchFamily="34" charset="0"/>
                </a:rPr>
                <a:t>Yanebis</a:t>
              </a:r>
              <a:r>
                <a:rPr lang="es-ES" sz="2400" dirty="0" smtClean="0">
                  <a:latin typeface="Arial" pitchFamily="34" charset="0"/>
                  <a:cs typeface="Arial" pitchFamily="34" charset="0"/>
                </a:rPr>
                <a:t> </a:t>
              </a:r>
              <a:r>
                <a:rPr lang="es-ES" sz="2400" dirty="0">
                  <a:latin typeface="Arial" pitchFamily="34" charset="0"/>
                  <a:cs typeface="Arial" pitchFamily="34" charset="0"/>
                </a:rPr>
                <a:t>Pérez- Madruga</a:t>
              </a:r>
              <a:r>
                <a:rPr lang="es-ES" sz="2400" baseline="30000" dirty="0">
                  <a:latin typeface="Arial" pitchFamily="34" charset="0"/>
                  <a:cs typeface="Arial" pitchFamily="34" charset="0"/>
                </a:rPr>
                <a:t>1</a:t>
              </a:r>
              <a:r>
                <a:rPr lang="es-ES" sz="2400" dirty="0">
                  <a:latin typeface="Arial" pitchFamily="34" charset="0"/>
                  <a:cs typeface="Arial" pitchFamily="34" charset="0"/>
                </a:rPr>
                <a:t>, Dagoberto López Pérez</a:t>
              </a:r>
              <a:r>
                <a:rPr lang="es-ES" sz="2400" baseline="30000" dirty="0">
                  <a:latin typeface="Arial" panose="020B0604020202020204" pitchFamily="34" charset="0"/>
                  <a:cs typeface="Arial" panose="020B0604020202020204" pitchFamily="34" charset="0"/>
                </a:rPr>
                <a:t>2</a:t>
              </a:r>
              <a:r>
                <a:rPr lang="es-ES" sz="2400" dirty="0">
                  <a:latin typeface="Arial" panose="020B0604020202020204" pitchFamily="34" charset="0"/>
                  <a:cs typeface="Arial" panose="020B0604020202020204" pitchFamily="34" charset="0"/>
                </a:rPr>
                <a:t>, Yanet Vallejo Zamora</a:t>
              </a:r>
              <a:r>
                <a:rPr lang="es-ES" sz="2400" baseline="30000" dirty="0">
                  <a:latin typeface="Arial" panose="020B0604020202020204" pitchFamily="34" charset="0"/>
                  <a:cs typeface="Arial" panose="020B0604020202020204" pitchFamily="34" charset="0"/>
                </a:rPr>
                <a:t>3</a:t>
              </a:r>
              <a:r>
                <a:rPr lang="es-ES" sz="2400" dirty="0">
                  <a:latin typeface="Arial" panose="020B0604020202020204" pitchFamily="34" charset="0"/>
                  <a:cs typeface="Arial" panose="020B0604020202020204" pitchFamily="34" charset="0"/>
                </a:rPr>
                <a:t> y Héctor Rodríguez Morell</a:t>
              </a:r>
              <a:r>
                <a:rPr lang="es-ES" sz="2400" baseline="30000" dirty="0">
                  <a:latin typeface="Arial" panose="020B0604020202020204" pitchFamily="34" charset="0"/>
                  <a:cs typeface="Arial" panose="020B0604020202020204" pitchFamily="34" charset="0"/>
                </a:rPr>
                <a:t>3</a:t>
              </a:r>
              <a:r>
                <a:rPr lang="es-ES" sz="2400" dirty="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a:p>
              <a:pPr algn="ctr"/>
              <a:r>
                <a:rPr lang="es-ES" sz="2400" baseline="30000" dirty="0" smtClean="0">
                  <a:latin typeface="Arial" pitchFamily="34" charset="0"/>
                  <a:cs typeface="Arial" pitchFamily="34" charset="0"/>
                </a:rPr>
                <a:t>1</a:t>
              </a:r>
              <a:r>
                <a:rPr lang="es-ES" sz="2400" dirty="0" smtClean="0">
                  <a:latin typeface="Arial" pitchFamily="34" charset="0"/>
                  <a:cs typeface="Arial" pitchFamily="34" charset="0"/>
                </a:rPr>
                <a:t>Departamento </a:t>
              </a:r>
              <a:r>
                <a:rPr lang="es-ES" sz="2400" dirty="0">
                  <a:latin typeface="Arial" pitchFamily="34" charset="0"/>
                  <a:cs typeface="Arial" pitchFamily="34" charset="0"/>
                </a:rPr>
                <a:t>de Fisiología y Bioquímica Vegetal. Instituto Nacional de Ciencias Agrícolas. Gaveta  Postal No. 1, San José de las Lajas, </a:t>
              </a:r>
              <a:r>
                <a:rPr lang="es-ES" sz="2400" dirty="0" err="1">
                  <a:latin typeface="Arial" pitchFamily="34" charset="0"/>
                  <a:cs typeface="Arial" pitchFamily="34" charset="0"/>
                </a:rPr>
                <a:t>Mayabeque</a:t>
              </a:r>
              <a:r>
                <a:rPr lang="es-ES" sz="2400" dirty="0">
                  <a:latin typeface="Arial" pitchFamily="34" charset="0"/>
                  <a:cs typeface="Arial" pitchFamily="34" charset="0"/>
                </a:rPr>
                <a:t>, Cuba. C. P.  32700</a:t>
              </a:r>
              <a:r>
                <a:rPr lang="es-ES" sz="2400" dirty="0" smtClean="0">
                  <a:latin typeface="Arial" pitchFamily="34" charset="0"/>
                  <a:cs typeface="Arial" pitchFamily="34" charset="0"/>
                </a:rPr>
                <a:t>.</a:t>
              </a:r>
            </a:p>
            <a:p>
              <a:pPr algn="just"/>
              <a:r>
                <a:rPr lang="es-MX" sz="2400" baseline="30000" dirty="0" smtClean="0">
                  <a:latin typeface="Arial" panose="020B0604020202020204" pitchFamily="34" charset="0"/>
                  <a:cs typeface="Arial" panose="020B0604020202020204" pitchFamily="34" charset="0"/>
                </a:rPr>
                <a:t>        2</a:t>
              </a:r>
              <a:r>
                <a:rPr lang="es-MX" sz="2400" dirty="0" smtClean="0">
                  <a:latin typeface="Arial" panose="020B0604020202020204" pitchFamily="34" charset="0"/>
                  <a:cs typeface="Arial" panose="020B0604020202020204" pitchFamily="34" charset="0"/>
                </a:rPr>
                <a:t> </a:t>
              </a:r>
              <a:r>
                <a:rPr lang="es-MX" sz="2400" dirty="0">
                  <a:latin typeface="Arial" panose="020B0604020202020204" pitchFamily="34" charset="0"/>
                  <a:cs typeface="Arial" panose="020B0604020202020204" pitchFamily="34" charset="0"/>
                </a:rPr>
                <a:t>Granja “La Rosita” Carretera de </a:t>
              </a:r>
              <a:r>
                <a:rPr lang="es-MX" sz="2400" dirty="0" err="1">
                  <a:latin typeface="Arial" panose="020B0604020202020204" pitchFamily="34" charset="0"/>
                  <a:cs typeface="Arial" panose="020B0604020202020204" pitchFamily="34" charset="0"/>
                </a:rPr>
                <a:t>Bajurayabo</a:t>
              </a:r>
              <a:r>
                <a:rPr lang="es-MX" sz="2400" dirty="0">
                  <a:latin typeface="Arial" panose="020B0604020202020204" pitchFamily="34" charset="0"/>
                  <a:cs typeface="Arial" panose="020B0604020202020204" pitchFamily="34" charset="0"/>
                </a:rPr>
                <a:t>, Habana del Este</a:t>
              </a:r>
              <a:endParaRPr lang="en-US" sz="2400" dirty="0">
                <a:latin typeface="Arial" panose="020B0604020202020204" pitchFamily="34" charset="0"/>
                <a:cs typeface="Arial" panose="020B0604020202020204" pitchFamily="34" charset="0"/>
              </a:endParaRPr>
            </a:p>
            <a:p>
              <a:pPr algn="just"/>
              <a:r>
                <a:rPr lang="es-MX" sz="2400" baseline="30000" dirty="0" smtClean="0">
                  <a:latin typeface="Arial" panose="020B0604020202020204" pitchFamily="34" charset="0"/>
                  <a:cs typeface="Arial" panose="020B0604020202020204" pitchFamily="34" charset="0"/>
                </a:rPr>
                <a:t>        3 </a:t>
              </a:r>
              <a:r>
                <a:rPr lang="es-MX" sz="2400" dirty="0">
                  <a:latin typeface="Arial" panose="020B0604020202020204" pitchFamily="34" charset="0"/>
                  <a:cs typeface="Arial" panose="020B0604020202020204" pitchFamily="34" charset="0"/>
                </a:rPr>
                <a:t>Universidad Agraria de La Habana (UNAH). Carretera de Tapaste y Autopista Nacional. CP 32 700. San José de las Lajas, </a:t>
              </a:r>
              <a:r>
                <a:rPr lang="es-MX" sz="2400" dirty="0" err="1">
                  <a:latin typeface="Arial" panose="020B0604020202020204" pitchFamily="34" charset="0"/>
                  <a:cs typeface="Arial" panose="020B0604020202020204" pitchFamily="34" charset="0"/>
                </a:rPr>
                <a:t>Mayabeque</a:t>
              </a:r>
              <a:r>
                <a:rPr lang="es-MX" sz="2400" dirty="0">
                  <a:latin typeface="Arial" panose="020B0604020202020204" pitchFamily="34" charset="0"/>
                  <a:cs typeface="Arial" panose="020B0604020202020204" pitchFamily="34" charset="0"/>
                </a:rPr>
                <a:t>, Cuba.</a:t>
              </a:r>
              <a:endParaRPr lang="en-US" sz="2400" dirty="0">
                <a:latin typeface="Arial" panose="020B0604020202020204" pitchFamily="34" charset="0"/>
                <a:cs typeface="Arial" panose="020B0604020202020204" pitchFamily="34" charset="0"/>
              </a:endParaRPr>
            </a:p>
            <a:p>
              <a:pPr algn="ctr"/>
              <a:r>
                <a:rPr lang="es-ES" sz="2400" dirty="0" smtClean="0">
                  <a:latin typeface="Arial" pitchFamily="34" charset="0"/>
                  <a:cs typeface="Arial" pitchFamily="34" charset="0"/>
                </a:rPr>
                <a:t> </a:t>
              </a:r>
              <a:r>
                <a:rPr lang="es-ES" sz="2400" dirty="0">
                  <a:latin typeface="Arial" pitchFamily="34" charset="0"/>
                  <a:cs typeface="Arial" pitchFamily="34" charset="0"/>
                </a:rPr>
                <a:t>Email: </a:t>
              </a:r>
              <a:r>
                <a:rPr lang="es-ES" sz="2400" u="sng" dirty="0">
                  <a:latin typeface="Arial" pitchFamily="34" charset="0"/>
                  <a:cs typeface="Arial" pitchFamily="34" charset="0"/>
                </a:rPr>
                <a:t>yanebis@inca.edu.cu</a:t>
              </a:r>
              <a:endParaRPr lang="es-ES" sz="2400" b="1" dirty="0">
                <a:latin typeface="Arial" pitchFamily="34" charset="0"/>
                <a:cs typeface="Arial" pitchFamily="34" charset="0"/>
              </a:endParaRPr>
            </a:p>
          </p:txBody>
        </p:sp>
        <p:grpSp>
          <p:nvGrpSpPr>
            <p:cNvPr id="6" name="Group 242"/>
            <p:cNvGrpSpPr>
              <a:grpSpLocks/>
            </p:cNvGrpSpPr>
            <p:nvPr/>
          </p:nvGrpSpPr>
          <p:grpSpPr bwMode="auto">
            <a:xfrm>
              <a:off x="9478287" y="6382156"/>
              <a:ext cx="6029790" cy="890902"/>
              <a:chOff x="3149" y="20447"/>
              <a:chExt cx="3908" cy="717"/>
            </a:xfrm>
          </p:grpSpPr>
          <p:sp>
            <p:nvSpPr>
              <p:cNvPr id="7" name="AutoShape 243"/>
              <p:cNvSpPr>
                <a:spLocks noChangeArrowheads="1"/>
              </p:cNvSpPr>
              <p:nvPr/>
            </p:nvSpPr>
            <p:spPr bwMode="auto">
              <a:xfrm>
                <a:off x="3564" y="20528"/>
                <a:ext cx="3182" cy="600"/>
              </a:xfrm>
              <a:prstGeom prst="roundRect">
                <a:avLst>
                  <a:gd name="adj" fmla="val 16667"/>
                </a:avLst>
              </a:prstGeom>
              <a:solidFill>
                <a:schemeClr val="accent3">
                  <a:lumMod val="50000"/>
                </a:schemeClr>
              </a:solidFill>
              <a:ln w="9525">
                <a:noFill/>
                <a:round/>
                <a:headEnd/>
                <a:tailEnd/>
              </a:ln>
              <a:scene3d>
                <a:camera prst="orthographicFront"/>
                <a:lightRig rig="threePt" dir="t"/>
              </a:scene3d>
              <a:sp3d>
                <a:bevelT/>
              </a:sp3d>
            </p:spPr>
            <p:txBody>
              <a:bodyPr wrap="none" anchor="ctr"/>
              <a:lstStyle/>
              <a:p>
                <a:pPr>
                  <a:defRPr/>
                </a:pPr>
                <a:endParaRPr lang="es-ES" sz="3700">
                  <a:latin typeface="Times New Roman" pitchFamily="18" charset="0"/>
                  <a:cs typeface="Times New Roman" pitchFamily="18" charset="0"/>
                </a:endParaRPr>
              </a:p>
            </p:txBody>
          </p:sp>
          <p:sp>
            <p:nvSpPr>
              <p:cNvPr id="8" name="Rectangle 244"/>
              <p:cNvSpPr>
                <a:spLocks noChangeArrowheads="1"/>
              </p:cNvSpPr>
              <p:nvPr/>
            </p:nvSpPr>
            <p:spPr bwMode="auto">
              <a:xfrm>
                <a:off x="3149" y="20447"/>
                <a:ext cx="3908" cy="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9952" tIns="34976" rIns="69952" bIns="34976" anchor="ctr"/>
              <a:lstStyle/>
              <a:p>
                <a:pPr algn="ctr" defTabSz="2831034"/>
                <a:r>
                  <a:rPr lang="es-ES" sz="3600" b="1" dirty="0">
                    <a:solidFill>
                      <a:srgbClr val="FFFFFF"/>
                    </a:solidFill>
                    <a:latin typeface="Arial" pitchFamily="34" charset="0"/>
                    <a:cs typeface="Arial" pitchFamily="34" charset="0"/>
                  </a:rPr>
                  <a:t>INTRODUCCIÓN</a:t>
                </a:r>
              </a:p>
            </p:txBody>
          </p:sp>
        </p:grpSp>
        <p:pic>
          <p:nvPicPr>
            <p:cNvPr id="9" name="1 Imagen" descr="Identidad INCA-01.png"/>
            <p:cNvPicPr/>
            <p:nvPr/>
          </p:nvPicPr>
          <p:blipFill>
            <a:blip r:embed="rId4" cstate="print"/>
            <a:stretch>
              <a:fillRect/>
            </a:stretch>
          </p:blipFill>
          <p:spPr>
            <a:xfrm>
              <a:off x="-1" y="0"/>
              <a:ext cx="3495600" cy="2448522"/>
            </a:xfrm>
            <a:prstGeom prst="rect">
              <a:avLst/>
            </a:prstGeom>
          </p:spPr>
        </p:pic>
        <p:sp>
          <p:nvSpPr>
            <p:cNvPr id="10" name="1 Rectángulo"/>
            <p:cNvSpPr/>
            <p:nvPr/>
          </p:nvSpPr>
          <p:spPr>
            <a:xfrm>
              <a:off x="458654" y="7603936"/>
              <a:ext cx="24464290" cy="3952728"/>
            </a:xfrm>
            <a:prstGeom prst="rect">
              <a:avLst/>
            </a:prstGeom>
          </p:spPr>
          <p:txBody>
            <a:bodyPr wrap="square" lIns="74021" tIns="37010" rIns="74021" bIns="37010">
              <a:spAutoFit/>
            </a:bodyPr>
            <a:lstStyle/>
            <a:p>
              <a:pPr algn="just"/>
              <a:r>
                <a:rPr lang="es-MX" sz="2100" dirty="0">
                  <a:latin typeface="Arial" panose="020B0604020202020204" pitchFamily="34" charset="0"/>
                  <a:cs typeface="Arial" panose="020B0604020202020204" pitchFamily="34" charset="0"/>
                </a:rPr>
                <a:t>El aumento de la población humana durante el último siglo ha hecho necesaria la intensificación de la agricultura, lo que ha provocado el agravamiento de los problemas de plagas y el aumento de las pérdidas asociadas a las </a:t>
              </a:r>
              <a:r>
                <a:rPr lang="es-MX" sz="2100" dirty="0" smtClean="0">
                  <a:latin typeface="Arial" panose="020B0604020202020204" pitchFamily="34" charset="0"/>
                  <a:cs typeface="Arial" panose="020B0604020202020204" pitchFamily="34" charset="0"/>
                </a:rPr>
                <a:t>mismas. Los </a:t>
              </a:r>
              <a:r>
                <a:rPr lang="es-MX" sz="2100" dirty="0">
                  <a:latin typeface="Arial" panose="020B0604020202020204" pitchFamily="34" charset="0"/>
                  <a:cs typeface="Arial" panose="020B0604020202020204" pitchFamily="34" charset="0"/>
                </a:rPr>
                <a:t>cultivos de mayor importancia pueden ser afectados por especies de plagas específicas que atacan cada vez que se siembra, por lo que el agricultor debe conocerlas bien para actuar en su prevención o realizar intervenciones </a:t>
              </a:r>
              <a:r>
                <a:rPr lang="es-MX" sz="2100" dirty="0" smtClean="0">
                  <a:latin typeface="Arial" panose="020B0604020202020204" pitchFamily="34" charset="0"/>
                  <a:cs typeface="Arial" panose="020B0604020202020204" pitchFamily="34" charset="0"/>
                </a:rPr>
                <a:t>oportunas. </a:t>
              </a:r>
              <a:r>
                <a:rPr lang="es-MX" sz="2100" dirty="0">
                  <a:latin typeface="Arial" panose="020B0604020202020204" pitchFamily="34" charset="0"/>
                  <a:cs typeface="Arial" panose="020B0604020202020204" pitchFamily="34" charset="0"/>
                </a:rPr>
                <a:t>Los insectos y ácaros causan la mayor parte del daño a los </a:t>
              </a:r>
              <a:r>
                <a:rPr lang="es-MX" sz="2100" dirty="0" smtClean="0">
                  <a:latin typeface="Arial" panose="020B0604020202020204" pitchFamily="34" charset="0"/>
                  <a:cs typeface="Arial" panose="020B0604020202020204" pitchFamily="34" charset="0"/>
                </a:rPr>
                <a:t>cultivos. </a:t>
              </a:r>
              <a:r>
                <a:rPr lang="es-MX" sz="2100" dirty="0">
                  <a:latin typeface="Arial" panose="020B0604020202020204" pitchFamily="34" charset="0"/>
                  <a:cs typeface="Arial" panose="020B0604020202020204" pitchFamily="34" charset="0"/>
                </a:rPr>
                <a:t>Entre los ácaros, las plagas más dañinas se encuentran en los órdenes </a:t>
              </a:r>
              <a:r>
                <a:rPr lang="es-MX" sz="2100" dirty="0" err="1">
                  <a:latin typeface="Arial" panose="020B0604020202020204" pitchFamily="34" charset="0"/>
                  <a:cs typeface="Arial" panose="020B0604020202020204" pitchFamily="34" charset="0"/>
                </a:rPr>
                <a:t>Trombidiformes</a:t>
              </a:r>
              <a:r>
                <a:rPr lang="es-MX" sz="2100" dirty="0">
                  <a:latin typeface="Arial" panose="020B0604020202020204" pitchFamily="34" charset="0"/>
                  <a:cs typeface="Arial" panose="020B0604020202020204" pitchFamily="34" charset="0"/>
                </a:rPr>
                <a:t> (familias </a:t>
              </a:r>
              <a:r>
                <a:rPr lang="es-MX" sz="2100" dirty="0" err="1">
                  <a:latin typeface="Arial" panose="020B0604020202020204" pitchFamily="34" charset="0"/>
                  <a:cs typeface="Arial" panose="020B0604020202020204" pitchFamily="34" charset="0"/>
                </a:rPr>
                <a:t>Tydeidae</a:t>
              </a:r>
              <a:r>
                <a:rPr lang="es-MX" sz="2100" dirty="0">
                  <a:latin typeface="Arial" panose="020B0604020202020204" pitchFamily="34" charset="0"/>
                  <a:cs typeface="Arial" panose="020B0604020202020204" pitchFamily="34" charset="0"/>
                </a:rPr>
                <a:t>, </a:t>
              </a:r>
              <a:r>
                <a:rPr lang="es-MX" sz="2100" dirty="0" err="1">
                  <a:latin typeface="Arial" panose="020B0604020202020204" pitchFamily="34" charset="0"/>
                  <a:cs typeface="Arial" panose="020B0604020202020204" pitchFamily="34" charset="0"/>
                </a:rPr>
                <a:t>Phytoptidae</a:t>
              </a:r>
              <a:r>
                <a:rPr lang="es-MX" sz="2100" dirty="0">
                  <a:latin typeface="Arial" panose="020B0604020202020204" pitchFamily="34" charset="0"/>
                  <a:cs typeface="Arial" panose="020B0604020202020204" pitchFamily="34" charset="0"/>
                </a:rPr>
                <a:t>, </a:t>
              </a:r>
              <a:r>
                <a:rPr lang="es-MX" sz="2100" dirty="0" err="1">
                  <a:latin typeface="Arial" panose="020B0604020202020204" pitchFamily="34" charset="0"/>
                  <a:cs typeface="Arial" panose="020B0604020202020204" pitchFamily="34" charset="0"/>
                </a:rPr>
                <a:t>Diptilomiopidae</a:t>
              </a:r>
              <a:r>
                <a:rPr lang="es-MX" sz="2100" dirty="0">
                  <a:latin typeface="Arial" panose="020B0604020202020204" pitchFamily="34" charset="0"/>
                  <a:cs typeface="Arial" panose="020B0604020202020204" pitchFamily="34" charset="0"/>
                </a:rPr>
                <a:t>, </a:t>
              </a:r>
              <a:r>
                <a:rPr lang="es-MX" sz="2100" dirty="0" err="1">
                  <a:latin typeface="Arial" panose="020B0604020202020204" pitchFamily="34" charset="0"/>
                  <a:cs typeface="Arial" panose="020B0604020202020204" pitchFamily="34" charset="0"/>
                </a:rPr>
                <a:t>Eriophyidae</a:t>
              </a:r>
              <a:r>
                <a:rPr lang="es-MX" sz="2100" dirty="0">
                  <a:latin typeface="Arial" panose="020B0604020202020204" pitchFamily="34" charset="0"/>
                  <a:cs typeface="Arial" panose="020B0604020202020204" pitchFamily="34" charset="0"/>
                </a:rPr>
                <a:t>, </a:t>
              </a:r>
              <a:r>
                <a:rPr lang="es-MX" sz="2100" dirty="0" err="1">
                  <a:latin typeface="Arial" panose="020B0604020202020204" pitchFamily="34" charset="0"/>
                  <a:cs typeface="Arial" panose="020B0604020202020204" pitchFamily="34" charset="0"/>
                </a:rPr>
                <a:t>Tetranychidae</a:t>
              </a:r>
              <a:r>
                <a:rPr lang="es-MX" sz="2100" dirty="0">
                  <a:latin typeface="Arial" panose="020B0604020202020204" pitchFamily="34" charset="0"/>
                  <a:cs typeface="Arial" panose="020B0604020202020204" pitchFamily="34" charset="0"/>
                </a:rPr>
                <a:t>, </a:t>
              </a:r>
              <a:r>
                <a:rPr lang="es-MX" sz="2100" dirty="0" err="1">
                  <a:latin typeface="Arial" panose="020B0604020202020204" pitchFamily="34" charset="0"/>
                  <a:cs typeface="Arial" panose="020B0604020202020204" pitchFamily="34" charset="0"/>
                </a:rPr>
                <a:t>Tenuipalpidae</a:t>
              </a:r>
              <a:r>
                <a:rPr lang="es-MX" sz="2100" dirty="0">
                  <a:latin typeface="Arial" panose="020B0604020202020204" pitchFamily="34" charset="0"/>
                  <a:cs typeface="Arial" panose="020B0604020202020204" pitchFamily="34" charset="0"/>
                </a:rPr>
                <a:t>, </a:t>
              </a:r>
              <a:r>
                <a:rPr lang="es-MX" sz="2100" dirty="0" err="1">
                  <a:latin typeface="Arial" panose="020B0604020202020204" pitchFamily="34" charset="0"/>
                  <a:cs typeface="Arial" panose="020B0604020202020204" pitchFamily="34" charset="0"/>
                </a:rPr>
                <a:t>Tuckerellidae</a:t>
              </a:r>
              <a:r>
                <a:rPr lang="es-MX" sz="2100" dirty="0">
                  <a:latin typeface="Arial" panose="020B0604020202020204" pitchFamily="34" charset="0"/>
                  <a:cs typeface="Arial" panose="020B0604020202020204" pitchFamily="34" charset="0"/>
                </a:rPr>
                <a:t> y </a:t>
              </a:r>
              <a:r>
                <a:rPr lang="es-MX" sz="2100" dirty="0" err="1">
                  <a:latin typeface="Arial" panose="020B0604020202020204" pitchFamily="34" charset="0"/>
                  <a:cs typeface="Arial" panose="020B0604020202020204" pitchFamily="34" charset="0"/>
                </a:rPr>
                <a:t>Tarsonemidae</a:t>
              </a:r>
              <a:r>
                <a:rPr lang="es-MX" sz="2100" dirty="0">
                  <a:latin typeface="Arial" panose="020B0604020202020204" pitchFamily="34" charset="0"/>
                  <a:cs typeface="Arial" panose="020B0604020202020204" pitchFamily="34" charset="0"/>
                </a:rPr>
                <a:t>) y </a:t>
              </a:r>
              <a:r>
                <a:rPr lang="es-MX" sz="2100" dirty="0" err="1" smtClean="0">
                  <a:latin typeface="Arial" panose="020B0604020202020204" pitchFamily="34" charset="0"/>
                  <a:cs typeface="Arial" panose="020B0604020202020204" pitchFamily="34" charset="0"/>
                </a:rPr>
                <a:t>Sarcoptiformes</a:t>
              </a:r>
              <a:r>
                <a:rPr lang="es-MX" sz="2100" dirty="0">
                  <a:latin typeface="Arial" panose="020B0604020202020204" pitchFamily="34" charset="0"/>
                  <a:cs typeface="Arial" panose="020B0604020202020204" pitchFamily="34" charset="0"/>
                </a:rPr>
                <a:t>.</a:t>
              </a:r>
              <a:endParaRPr lang="en-US" sz="2100" dirty="0">
                <a:latin typeface="Arial" panose="020B0604020202020204" pitchFamily="34" charset="0"/>
                <a:cs typeface="Arial" panose="020B0604020202020204" pitchFamily="34" charset="0"/>
              </a:endParaRPr>
            </a:p>
            <a:p>
              <a:pPr algn="just"/>
              <a:endParaRPr lang="es-MX" sz="2100" dirty="0" smtClean="0">
                <a:latin typeface="Arial" panose="020B0604020202020204" pitchFamily="34" charset="0"/>
                <a:cs typeface="Arial" panose="020B0604020202020204" pitchFamily="34" charset="0"/>
              </a:endParaRPr>
            </a:p>
            <a:p>
              <a:pPr algn="just"/>
              <a:r>
                <a:rPr lang="es-MX" sz="2100" dirty="0" smtClean="0">
                  <a:latin typeface="Arial" panose="020B0604020202020204" pitchFamily="34" charset="0"/>
                  <a:cs typeface="Arial" panose="020B0604020202020204" pitchFamily="34" charset="0"/>
                </a:rPr>
                <a:t>Actualmente</a:t>
              </a:r>
              <a:r>
                <a:rPr lang="es-MX" sz="2100" dirty="0">
                  <a:latin typeface="Arial" panose="020B0604020202020204" pitchFamily="34" charset="0"/>
                  <a:cs typeface="Arial" panose="020B0604020202020204" pitchFamily="34" charset="0"/>
                </a:rPr>
                <a:t>, a nivel mundial se utilizan grandes cantidades de plaguicidas con el propósito de eliminar las plagas y enfermedades que atacan a los </a:t>
              </a:r>
              <a:r>
                <a:rPr lang="es-MX" sz="2100" dirty="0" smtClean="0">
                  <a:latin typeface="Arial" panose="020B0604020202020204" pitchFamily="34" charset="0"/>
                  <a:cs typeface="Arial" panose="020B0604020202020204" pitchFamily="34" charset="0"/>
                </a:rPr>
                <a:t>cultivos. </a:t>
              </a:r>
              <a:r>
                <a:rPr lang="es-MX" sz="2100" dirty="0">
                  <a:latin typeface="Arial" panose="020B0604020202020204" pitchFamily="34" charset="0"/>
                  <a:cs typeface="Arial" panose="020B0604020202020204" pitchFamily="34" charset="0"/>
                </a:rPr>
                <a:t>Se logra con ello garantizar una mayor productividad del campo y obtener mejores beneficios </a:t>
              </a:r>
              <a:r>
                <a:rPr lang="es-MX" sz="2100" dirty="0" smtClean="0">
                  <a:latin typeface="Arial" panose="020B0604020202020204" pitchFamily="34" charset="0"/>
                  <a:cs typeface="Arial" panose="020B0604020202020204" pitchFamily="34" charset="0"/>
                </a:rPr>
                <a:t>económicos. </a:t>
              </a:r>
              <a:r>
                <a:rPr lang="es-MX" sz="2100" dirty="0">
                  <a:latin typeface="Arial" panose="020B0604020202020204" pitchFamily="34" charset="0"/>
                  <a:cs typeface="Arial" panose="020B0604020202020204" pitchFamily="34" charset="0"/>
                </a:rPr>
                <a:t>Para ácaros se ha utilizado productos como </a:t>
              </a:r>
              <a:r>
                <a:rPr lang="es-MX" sz="2100" dirty="0" err="1">
                  <a:latin typeface="Arial" panose="020B0604020202020204" pitchFamily="34" charset="0"/>
                  <a:cs typeface="Arial" panose="020B0604020202020204" pitchFamily="34" charset="0"/>
                </a:rPr>
                <a:t>Abamectina</a:t>
              </a:r>
              <a:r>
                <a:rPr lang="es-MX" sz="2100" dirty="0">
                  <a:latin typeface="Arial" panose="020B0604020202020204" pitchFamily="34" charset="0"/>
                  <a:cs typeface="Arial" panose="020B0604020202020204" pitchFamily="34" charset="0"/>
                </a:rPr>
                <a:t>, Azufre, </a:t>
              </a:r>
              <a:r>
                <a:rPr lang="es-MX" sz="2100" dirty="0" err="1">
                  <a:latin typeface="Arial" panose="020B0604020202020204" pitchFamily="34" charset="0"/>
                  <a:cs typeface="Arial" panose="020B0604020202020204" pitchFamily="34" charset="0"/>
                </a:rPr>
                <a:t>Dicofol</a:t>
              </a:r>
              <a:r>
                <a:rPr lang="es-MX" sz="2100" dirty="0">
                  <a:latin typeface="Arial" panose="020B0604020202020204" pitchFamily="34" charset="0"/>
                  <a:cs typeface="Arial" panose="020B0604020202020204" pitchFamily="34" charset="0"/>
                </a:rPr>
                <a:t>, </a:t>
              </a:r>
              <a:r>
                <a:rPr lang="es-MX" sz="2100" dirty="0" err="1">
                  <a:latin typeface="Arial" panose="020B0604020202020204" pitchFamily="34" charset="0"/>
                  <a:cs typeface="Arial" panose="020B0604020202020204" pitchFamily="34" charset="0"/>
                </a:rPr>
                <a:t>Spiridiclofen</a:t>
              </a:r>
              <a:r>
                <a:rPr lang="es-MX" sz="2100" dirty="0">
                  <a:latin typeface="Arial" panose="020B0604020202020204" pitchFamily="34" charset="0"/>
                  <a:cs typeface="Arial" panose="020B0604020202020204" pitchFamily="34" charset="0"/>
                </a:rPr>
                <a:t> y </a:t>
              </a:r>
              <a:r>
                <a:rPr lang="es-MX" sz="2100" dirty="0" err="1" smtClean="0">
                  <a:latin typeface="Arial" panose="020B0604020202020204" pitchFamily="34" charset="0"/>
                  <a:cs typeface="Arial" panose="020B0604020202020204" pitchFamily="34" charset="0"/>
                </a:rPr>
                <a:t>Vertimec</a:t>
              </a:r>
              <a:r>
                <a:rPr lang="es-MX" sz="2100" dirty="0" smtClean="0">
                  <a:latin typeface="Arial" panose="020B0604020202020204" pitchFamily="34" charset="0"/>
                  <a:cs typeface="Arial" panose="020B0604020202020204" pitchFamily="34" charset="0"/>
                </a:rPr>
                <a:t>. </a:t>
              </a:r>
              <a:r>
                <a:rPr lang="es-MX" sz="2100" dirty="0">
                  <a:latin typeface="Arial" panose="020B0604020202020204" pitchFamily="34" charset="0"/>
                  <a:cs typeface="Arial" panose="020B0604020202020204" pitchFamily="34" charset="0"/>
                </a:rPr>
                <a:t>Se ha informado el rebrote de las plagas después de las aplicaciones de estos plaguicidas, desarrollo de resistencia de las poblaciones, eliminación de los enemigos naturales y aumento de las plagas secundarias por encima del umbral causando daños económicos, por lo que, ha sido un fracaso el uso de estos productos </a:t>
              </a:r>
              <a:r>
                <a:rPr lang="es-MX" sz="2100" dirty="0" smtClean="0">
                  <a:latin typeface="Arial" panose="020B0604020202020204" pitchFamily="34" charset="0"/>
                  <a:cs typeface="Arial" panose="020B0604020202020204" pitchFamily="34" charset="0"/>
                </a:rPr>
                <a:t>químicos. </a:t>
              </a:r>
              <a:r>
                <a:rPr lang="es-MX" sz="2100" dirty="0">
                  <a:latin typeface="Arial" panose="020B0604020202020204" pitchFamily="34" charset="0"/>
                  <a:cs typeface="Arial" panose="020B0604020202020204" pitchFamily="34" charset="0"/>
                </a:rPr>
                <a:t>Por estas razones, surge la necesidad de buscar nuevas tecnologías más amigables con el ecosistema para incrementar la producción y ofrecer productos libres de residuos tóxicos a los consumidores, como son los productos </a:t>
              </a:r>
              <a:r>
                <a:rPr lang="es-MX" sz="2100" dirty="0" smtClean="0">
                  <a:latin typeface="Arial" panose="020B0604020202020204" pitchFamily="34" charset="0"/>
                  <a:cs typeface="Arial" panose="020B0604020202020204" pitchFamily="34" charset="0"/>
                </a:rPr>
                <a:t>biológicos. </a:t>
              </a:r>
              <a:r>
                <a:rPr lang="es-MX" sz="2100" dirty="0">
                  <a:latin typeface="Arial" panose="020B0604020202020204" pitchFamily="34" charset="0"/>
                  <a:cs typeface="Arial" panose="020B0604020202020204" pitchFamily="34" charset="0"/>
                </a:rPr>
                <a:t>Varias alternativas se han utilizado, tal es el caso de los extractos vegetales y aceites </a:t>
              </a:r>
              <a:r>
                <a:rPr lang="es-MX" sz="2100" dirty="0" smtClean="0">
                  <a:latin typeface="Arial" panose="020B0604020202020204" pitchFamily="34" charset="0"/>
                  <a:cs typeface="Arial" panose="020B0604020202020204" pitchFamily="34" charset="0"/>
                </a:rPr>
                <a:t>esenciales, bacterias, </a:t>
              </a:r>
              <a:r>
                <a:rPr lang="es-MX" sz="2100" dirty="0">
                  <a:latin typeface="Arial" panose="020B0604020202020204" pitchFamily="34" charset="0"/>
                  <a:cs typeface="Arial" panose="020B0604020202020204" pitchFamily="34" charset="0"/>
                </a:rPr>
                <a:t>hongos </a:t>
              </a:r>
              <a:r>
                <a:rPr lang="es-MX" sz="2100" dirty="0" smtClean="0">
                  <a:latin typeface="Arial" panose="020B0604020202020204" pitchFamily="34" charset="0"/>
                  <a:cs typeface="Arial" panose="020B0604020202020204" pitchFamily="34" charset="0"/>
                </a:rPr>
                <a:t>y </a:t>
              </a:r>
              <a:r>
                <a:rPr lang="es-MX" sz="2100" dirty="0">
                  <a:latin typeface="Arial" panose="020B0604020202020204" pitchFamily="34" charset="0"/>
                  <a:cs typeface="Arial" panose="020B0604020202020204" pitchFamily="34" charset="0"/>
                </a:rPr>
                <a:t>ácaros </a:t>
              </a:r>
              <a:r>
                <a:rPr lang="es-MX" sz="2100" dirty="0" smtClean="0">
                  <a:latin typeface="Arial" panose="020B0604020202020204" pitchFamily="34" charset="0"/>
                  <a:cs typeface="Arial" panose="020B0604020202020204" pitchFamily="34" charset="0"/>
                </a:rPr>
                <a:t>depredadores. Por estas razones, </a:t>
              </a:r>
              <a:r>
                <a:rPr lang="es-MX" sz="2100" dirty="0">
                  <a:latin typeface="Arial" panose="020B0604020202020204" pitchFamily="34" charset="0"/>
                  <a:cs typeface="Arial" panose="020B0604020202020204" pitchFamily="34" charset="0"/>
                </a:rPr>
                <a:t>el objetivo de este trabajo fue conocer la percepción de los trabajadores agrícolas de la granja “La Rosita”, sobre la incidencia de los ácaros plagas en sus cultivos y sus formas de control</a:t>
              </a:r>
              <a:r>
                <a:rPr lang="es-MX" sz="2100" dirty="0" smtClean="0">
                  <a:latin typeface="Arial" panose="020B0604020202020204" pitchFamily="34" charset="0"/>
                  <a:cs typeface="Arial" panose="020B0604020202020204" pitchFamily="34" charset="0"/>
                </a:rPr>
                <a:t>.</a:t>
              </a:r>
              <a:endParaRPr lang="es-ES" sz="2100" dirty="0">
                <a:latin typeface="Arial" pitchFamily="34" charset="0"/>
                <a:cs typeface="Arial" pitchFamily="34" charset="0"/>
              </a:endParaRPr>
            </a:p>
          </p:txBody>
        </p:sp>
        <p:sp>
          <p:nvSpPr>
            <p:cNvPr id="11" name="Line 182"/>
            <p:cNvSpPr>
              <a:spLocks noChangeShapeType="1"/>
            </p:cNvSpPr>
            <p:nvPr/>
          </p:nvSpPr>
          <p:spPr bwMode="auto">
            <a:xfrm>
              <a:off x="17810" y="11619077"/>
              <a:ext cx="25185340" cy="118477"/>
            </a:xfrm>
            <a:prstGeom prst="line">
              <a:avLst/>
            </a:prstGeom>
            <a:noFill/>
            <a:ln w="127000">
              <a:solidFill>
                <a:schemeClr val="accent3">
                  <a:lumMod val="50000"/>
                </a:schemeClr>
              </a:solidFill>
              <a:round/>
              <a:headEnd/>
              <a:tailEnd/>
            </a:ln>
          </p:spPr>
          <p:txBody>
            <a:bodyPr lIns="74021" tIns="37010" rIns="74021" bIns="37010"/>
            <a:lstStyle/>
            <a:p>
              <a:pPr>
                <a:defRPr/>
              </a:pPr>
              <a:endParaRPr lang="es-ES">
                <a:latin typeface="+mn-lt"/>
              </a:endParaRPr>
            </a:p>
          </p:txBody>
        </p:sp>
        <p:grpSp>
          <p:nvGrpSpPr>
            <p:cNvPr id="76" name="Grupo 75"/>
            <p:cNvGrpSpPr/>
            <p:nvPr/>
          </p:nvGrpSpPr>
          <p:grpSpPr>
            <a:xfrm>
              <a:off x="-1" y="11732430"/>
              <a:ext cx="24788203" cy="23891945"/>
              <a:chOff x="-1" y="11732430"/>
              <a:chExt cx="24788203" cy="23891945"/>
            </a:xfrm>
          </p:grpSpPr>
          <p:grpSp>
            <p:nvGrpSpPr>
              <p:cNvPr id="40" name="Grupo 39"/>
              <p:cNvGrpSpPr/>
              <p:nvPr/>
            </p:nvGrpSpPr>
            <p:grpSpPr>
              <a:xfrm>
                <a:off x="458654" y="11732430"/>
                <a:ext cx="24329548" cy="13137323"/>
                <a:chOff x="458654" y="11732430"/>
                <a:chExt cx="24329548" cy="13137323"/>
              </a:xfrm>
            </p:grpSpPr>
            <p:grpSp>
              <p:nvGrpSpPr>
                <p:cNvPr id="17" name="Grupo 16"/>
                <p:cNvGrpSpPr/>
                <p:nvPr/>
              </p:nvGrpSpPr>
              <p:grpSpPr>
                <a:xfrm>
                  <a:off x="1224311" y="11732430"/>
                  <a:ext cx="23563891" cy="7552868"/>
                  <a:chOff x="1224311" y="11732430"/>
                  <a:chExt cx="23563891" cy="7552868"/>
                </a:xfrm>
              </p:grpSpPr>
              <p:grpSp>
                <p:nvGrpSpPr>
                  <p:cNvPr id="12" name="Group 221"/>
                  <p:cNvGrpSpPr>
                    <a:grpSpLocks/>
                  </p:cNvGrpSpPr>
                  <p:nvPr/>
                </p:nvGrpSpPr>
                <p:grpSpPr bwMode="auto">
                  <a:xfrm>
                    <a:off x="7965920" y="11732430"/>
                    <a:ext cx="8948134" cy="1661308"/>
                    <a:chOff x="8877" y="22541"/>
                    <a:chExt cx="3855" cy="749"/>
                  </a:xfrm>
                </p:grpSpPr>
                <p:sp>
                  <p:nvSpPr>
                    <p:cNvPr id="13" name="AutoShape 179"/>
                    <p:cNvSpPr>
                      <a:spLocks noChangeArrowheads="1"/>
                    </p:cNvSpPr>
                    <p:nvPr/>
                  </p:nvSpPr>
                  <p:spPr bwMode="auto">
                    <a:xfrm>
                      <a:off x="9394" y="22691"/>
                      <a:ext cx="2818" cy="454"/>
                    </a:xfrm>
                    <a:prstGeom prst="roundRect">
                      <a:avLst>
                        <a:gd name="adj" fmla="val 16667"/>
                      </a:avLst>
                    </a:prstGeom>
                    <a:solidFill>
                      <a:schemeClr val="accent3">
                        <a:lumMod val="50000"/>
                      </a:schemeClr>
                    </a:solidFill>
                    <a:ln w="9525">
                      <a:noFill/>
                      <a:round/>
                      <a:headEnd/>
                      <a:tailEnd/>
                    </a:ln>
                    <a:scene3d>
                      <a:camera prst="orthographicFront"/>
                      <a:lightRig rig="threePt" dir="t"/>
                    </a:scene3d>
                    <a:sp3d>
                      <a:bevelT/>
                    </a:sp3d>
                  </p:spPr>
                  <p:txBody>
                    <a:bodyPr wrap="none" anchor="ctr"/>
                    <a:lstStyle/>
                    <a:p>
                      <a:pPr>
                        <a:defRPr/>
                      </a:pPr>
                      <a:endParaRPr lang="es-ES" sz="3600" dirty="0">
                        <a:latin typeface="Arial" pitchFamily="34" charset="0"/>
                        <a:cs typeface="Arial" pitchFamily="34" charset="0"/>
                      </a:endParaRPr>
                    </a:p>
                  </p:txBody>
                </p:sp>
                <p:sp>
                  <p:nvSpPr>
                    <p:cNvPr id="14" name="Rectangle 49"/>
                    <p:cNvSpPr>
                      <a:spLocks noChangeArrowheads="1"/>
                    </p:cNvSpPr>
                    <p:nvPr/>
                  </p:nvSpPr>
                  <p:spPr bwMode="auto">
                    <a:xfrm>
                      <a:off x="8877" y="22541"/>
                      <a:ext cx="3855"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9952" tIns="34976" rIns="69952" bIns="34976" anchor="ctr"/>
                    <a:lstStyle/>
                    <a:p>
                      <a:pPr algn="ctr" defTabSz="2831034"/>
                      <a:r>
                        <a:rPr lang="es-ES" sz="3600" b="1" dirty="0">
                          <a:solidFill>
                            <a:srgbClr val="FFFFFF"/>
                          </a:solidFill>
                          <a:latin typeface="Arial" pitchFamily="34" charset="0"/>
                          <a:cs typeface="Arial" pitchFamily="34" charset="0"/>
                        </a:rPr>
                        <a:t>MATERIALES Y MÉTODOS</a:t>
                      </a:r>
                    </a:p>
                  </p:txBody>
                </p:sp>
              </p:grpSp>
              <p:pic>
                <p:nvPicPr>
                  <p:cNvPr id="15"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3761" t="27975" r="33291" b="16867"/>
                  <a:stretch/>
                </p:blipFill>
                <p:spPr bwMode="auto">
                  <a:xfrm>
                    <a:off x="1440335" y="14185826"/>
                    <a:ext cx="3576283" cy="3015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uadroTexto 1"/>
                  <p:cNvSpPr txBox="1"/>
                  <p:nvPr/>
                </p:nvSpPr>
                <p:spPr>
                  <a:xfrm>
                    <a:off x="1224311" y="17426186"/>
                    <a:ext cx="4680520" cy="707886"/>
                  </a:xfrm>
                  <a:prstGeom prst="rect">
                    <a:avLst/>
                  </a:prstGeom>
                  <a:noFill/>
                </p:spPr>
                <p:txBody>
                  <a:bodyPr wrap="square" rtlCol="0">
                    <a:spAutoFit/>
                  </a:bodyPr>
                  <a:lstStyle/>
                  <a:p>
                    <a:r>
                      <a:rPr lang="es-ES" sz="2000" dirty="0" smtClean="0">
                        <a:latin typeface="Arial" panose="020B0604020202020204" pitchFamily="34" charset="0"/>
                        <a:cs typeface="Arial" panose="020B0604020202020204" pitchFamily="34" charset="0"/>
                      </a:rPr>
                      <a:t>Granja “La Rosita”  </a:t>
                    </a:r>
                    <a:r>
                      <a:rPr lang="es-MX" sz="2000" dirty="0">
                        <a:latin typeface="Arial" panose="020B0604020202020204" pitchFamily="34" charset="0"/>
                        <a:cs typeface="Arial" panose="020B0604020202020204" pitchFamily="34" charset="0"/>
                      </a:rPr>
                      <a:t>23°07'44.1"LN 82°10'49.5"LW</a:t>
                    </a:r>
                    <a:endParaRPr lang="en-US" sz="2000" dirty="0">
                      <a:latin typeface="Arial" panose="020B0604020202020204" pitchFamily="34" charset="0"/>
                      <a:cs typeface="Arial" panose="020B0604020202020204" pitchFamily="34" charset="0"/>
                    </a:endParaRPr>
                  </a:p>
                </p:txBody>
              </p:sp>
              <p:sp>
                <p:nvSpPr>
                  <p:cNvPr id="16" name="65 Flecha curvada hacia la izquierda"/>
                  <p:cNvSpPr/>
                  <p:nvPr/>
                </p:nvSpPr>
                <p:spPr>
                  <a:xfrm rot="16997614" flipV="1">
                    <a:off x="5092235" y="14465269"/>
                    <a:ext cx="877345" cy="2279860"/>
                  </a:xfrm>
                  <a:prstGeom prst="curvedLef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74021" tIns="37010" rIns="74021" bIns="37010" rtlCol="0" anchor="ctr"/>
                  <a:lstStyle/>
                  <a:p>
                    <a:pPr algn="ctr"/>
                    <a:endParaRPr lang="es-ES">
                      <a:solidFill>
                        <a:schemeClr val="tx1"/>
                      </a:solidFill>
                    </a:endParaRPr>
                  </a:p>
                </p:txBody>
              </p:sp>
              <p:sp>
                <p:nvSpPr>
                  <p:cNvPr id="3" name="CuadroTexto 2"/>
                  <p:cNvSpPr txBox="1"/>
                  <p:nvPr/>
                </p:nvSpPr>
                <p:spPr>
                  <a:xfrm>
                    <a:off x="5639058" y="16413306"/>
                    <a:ext cx="3573456" cy="707886"/>
                  </a:xfrm>
                  <a:prstGeom prst="rect">
                    <a:avLst/>
                  </a:prstGeom>
                  <a:noFill/>
                </p:spPr>
                <p:txBody>
                  <a:bodyPr wrap="square" rtlCol="0">
                    <a:spAutoFit/>
                  </a:bodyPr>
                  <a:lstStyle/>
                  <a:p>
                    <a:pPr algn="just"/>
                    <a:r>
                      <a:rPr lang="es-ES" sz="2000" dirty="0" smtClean="0">
                        <a:latin typeface="Arial" panose="020B0604020202020204" pitchFamily="34" charset="0"/>
                        <a:cs typeface="Arial" panose="020B0604020202020204" pitchFamily="34" charset="0"/>
                      </a:rPr>
                      <a:t>Encuesta semiestructurada a 100% trabajadores agrícolas</a:t>
                    </a:r>
                    <a:endParaRPr lang="en-US" sz="2000" dirty="0">
                      <a:latin typeface="Arial" panose="020B0604020202020204" pitchFamily="34" charset="0"/>
                      <a:cs typeface="Arial" panose="020B0604020202020204" pitchFamily="34" charset="0"/>
                    </a:endParaRPr>
                  </a:p>
                </p:txBody>
              </p:sp>
              <p:sp>
                <p:nvSpPr>
                  <p:cNvPr id="18" name="Rectángulo 17"/>
                  <p:cNvSpPr/>
                  <p:nvPr/>
                </p:nvSpPr>
                <p:spPr>
                  <a:xfrm>
                    <a:off x="10118605" y="14185826"/>
                    <a:ext cx="12601575" cy="1631216"/>
                  </a:xfrm>
                  <a:prstGeom prst="rect">
                    <a:avLst/>
                  </a:prstGeom>
                </p:spPr>
                <p:txBody>
                  <a:bodyPr>
                    <a:spAutoFit/>
                  </a:bodyPr>
                  <a:lstStyle/>
                  <a:p>
                    <a:pPr marL="457200" indent="-457200" algn="just">
                      <a:buFont typeface="+mj-lt"/>
                      <a:buAutoNum type="arabicPeriod"/>
                    </a:pPr>
                    <a:r>
                      <a:rPr lang="es-MX" sz="2000" dirty="0">
                        <a:solidFill>
                          <a:srgbClr val="000000"/>
                        </a:solidFill>
                        <a:latin typeface="Arial" panose="020B0604020202020204" pitchFamily="34" charset="0"/>
                        <a:ea typeface="Calibri" panose="020F0502020204030204" pitchFamily="34" charset="0"/>
                        <a:cs typeface="Arial" panose="020B0604020202020204" pitchFamily="34" charset="0"/>
                      </a:rPr>
                      <a:t>El primero estuvo enfocado a </a:t>
                    </a:r>
                    <a:r>
                      <a:rPr lang="es-ES" sz="2000" dirty="0">
                        <a:solidFill>
                          <a:srgbClr val="000000"/>
                        </a:solidFill>
                        <a:latin typeface="Arial" panose="020B0604020202020204" pitchFamily="34" charset="0"/>
                        <a:ea typeface="Calibri" panose="020F0502020204030204" pitchFamily="34" charset="0"/>
                        <a:cs typeface="Arial" panose="020B0604020202020204" pitchFamily="34" charset="0"/>
                      </a:rPr>
                      <a:t>conocer las plagas de ácaros que más frecuentemente se presentan en la granja y en qué cultivo. </a:t>
                    </a:r>
                    <a:endParaRPr lang="es-ES" sz="2000"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marL="457200" indent="-457200" algn="just">
                      <a:buFont typeface="+mj-lt"/>
                      <a:buAutoNum type="arabicPeriod"/>
                    </a:pPr>
                    <a:r>
                      <a:rPr lang="es-ES" sz="2000" dirty="0" smtClean="0">
                        <a:solidFill>
                          <a:srgbClr val="000000"/>
                        </a:solidFill>
                        <a:latin typeface="Arial" panose="020B0604020202020204" pitchFamily="34" charset="0"/>
                        <a:ea typeface="Calibri" panose="020F0502020204030204" pitchFamily="34" charset="0"/>
                        <a:cs typeface="Arial" panose="020B0604020202020204" pitchFamily="34" charset="0"/>
                      </a:rPr>
                      <a:t>El </a:t>
                    </a:r>
                    <a:r>
                      <a:rPr lang="es-ES" sz="2000" dirty="0">
                        <a:solidFill>
                          <a:srgbClr val="000000"/>
                        </a:solidFill>
                        <a:latin typeface="Arial" panose="020B0604020202020204" pitchFamily="34" charset="0"/>
                        <a:ea typeface="Calibri" panose="020F0502020204030204" pitchFamily="34" charset="0"/>
                        <a:cs typeface="Arial" panose="020B0604020202020204" pitchFamily="34" charset="0"/>
                      </a:rPr>
                      <a:t>segundo estuvo dedicado a las </a:t>
                    </a:r>
                    <a:r>
                      <a:rPr lang="es-MX" sz="2000" dirty="0">
                        <a:solidFill>
                          <a:srgbClr val="000000"/>
                        </a:solidFill>
                        <a:latin typeface="Arial" panose="020B0604020202020204" pitchFamily="34" charset="0"/>
                        <a:ea typeface="Calibri" panose="020F0502020204030204" pitchFamily="34" charset="0"/>
                        <a:cs typeface="Arial" panose="020B0604020202020204" pitchFamily="34" charset="0"/>
                      </a:rPr>
                      <a:t>formas que utilizan para el control de estos ácaros plagas. </a:t>
                    </a:r>
                    <a:endParaRPr lang="es-MX" sz="2000"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marL="457200" indent="-457200" algn="just">
                      <a:buFont typeface="+mj-lt"/>
                      <a:buAutoNum type="arabicPeriod"/>
                    </a:pPr>
                    <a:r>
                      <a:rPr lang="es-MX" sz="2000" dirty="0" smtClean="0">
                        <a:solidFill>
                          <a:srgbClr val="000000"/>
                        </a:solidFill>
                        <a:latin typeface="Arial" panose="020B0604020202020204" pitchFamily="34" charset="0"/>
                        <a:ea typeface="Calibri" panose="020F0502020204030204" pitchFamily="34" charset="0"/>
                        <a:cs typeface="Arial" panose="020B0604020202020204" pitchFamily="34" charset="0"/>
                      </a:rPr>
                      <a:t>El </a:t>
                    </a:r>
                    <a:r>
                      <a:rPr lang="es-MX" sz="2000" dirty="0">
                        <a:solidFill>
                          <a:srgbClr val="000000"/>
                        </a:solidFill>
                        <a:latin typeface="Arial" panose="020B0604020202020204" pitchFamily="34" charset="0"/>
                        <a:ea typeface="Calibri" panose="020F0502020204030204" pitchFamily="34" charset="0"/>
                        <a:cs typeface="Arial" panose="020B0604020202020204" pitchFamily="34" charset="0"/>
                      </a:rPr>
                      <a:t>último se destinó a profundizar sobre el </a:t>
                    </a:r>
                    <a:r>
                      <a:rPr lang="es-ES" sz="2000" dirty="0">
                        <a:solidFill>
                          <a:srgbClr val="000000"/>
                        </a:solidFill>
                        <a:latin typeface="Arial" panose="020B0604020202020204" pitchFamily="34" charset="0"/>
                        <a:ea typeface="Calibri" panose="020F0502020204030204" pitchFamily="34" charset="0"/>
                        <a:cs typeface="Arial" panose="020B0604020202020204" pitchFamily="34" charset="0"/>
                      </a:rPr>
                      <a:t>uso de ácaros depredadores como control biológico, </a:t>
                    </a:r>
                    <a:r>
                      <a:rPr lang="es-MX" sz="2000" dirty="0">
                        <a:solidFill>
                          <a:srgbClr val="000000"/>
                        </a:solidFill>
                        <a:latin typeface="Arial" panose="020B0604020202020204" pitchFamily="34" charset="0"/>
                        <a:ea typeface="Calibri" panose="020F0502020204030204" pitchFamily="34" charset="0"/>
                        <a:cs typeface="Arial" panose="020B0604020202020204" pitchFamily="34" charset="0"/>
                      </a:rPr>
                      <a:t>con el objetivo de determinar el nivel de conocimiento y las necesidades de capacitación presentes. </a:t>
                    </a:r>
                    <a:endParaRPr lang="en-US" sz="2000" dirty="0">
                      <a:latin typeface="Arial" panose="020B0604020202020204" pitchFamily="34" charset="0"/>
                      <a:cs typeface="Arial" panose="020B0604020202020204" pitchFamily="34" charset="0"/>
                    </a:endParaRPr>
                  </a:p>
                </p:txBody>
              </p:sp>
              <p:sp>
                <p:nvSpPr>
                  <p:cNvPr id="19" name="59 CuadroTexto"/>
                  <p:cNvSpPr txBox="1"/>
                  <p:nvPr/>
                </p:nvSpPr>
                <p:spPr>
                  <a:xfrm>
                    <a:off x="10297319" y="16529642"/>
                    <a:ext cx="3315420" cy="428686"/>
                  </a:xfrm>
                  <a:prstGeom prst="rect">
                    <a:avLst/>
                  </a:prstGeom>
                  <a:solidFill>
                    <a:schemeClr val="accent3">
                      <a:lumMod val="60000"/>
                      <a:lumOff val="40000"/>
                    </a:schemeClr>
                  </a:solidFill>
                  <a:scene3d>
                    <a:camera prst="orthographicFront"/>
                    <a:lightRig rig="threePt" dir="t"/>
                  </a:scene3d>
                  <a:sp3d>
                    <a:bevelT/>
                  </a:sp3d>
                </p:spPr>
                <p:txBody>
                  <a:bodyPr wrap="square" lIns="74021" tIns="37010" rIns="74021" bIns="37010" rtlCol="0">
                    <a:spAutoFit/>
                  </a:bodyPr>
                  <a:lstStyle/>
                  <a:p>
                    <a:pPr algn="ctr"/>
                    <a:r>
                      <a:rPr lang="es-ES" sz="2300" b="1" dirty="0">
                        <a:latin typeface="Arial" pitchFamily="34" charset="0"/>
                        <a:cs typeface="Arial" pitchFamily="34" charset="0"/>
                      </a:rPr>
                      <a:t>Análisis estadístico</a:t>
                    </a:r>
                  </a:p>
                </p:txBody>
              </p:sp>
              <p:sp>
                <p:nvSpPr>
                  <p:cNvPr id="20" name="59 CuadroTexto"/>
                  <p:cNvSpPr txBox="1"/>
                  <p:nvPr/>
                </p:nvSpPr>
                <p:spPr>
                  <a:xfrm>
                    <a:off x="14901216" y="13432401"/>
                    <a:ext cx="4025675" cy="428686"/>
                  </a:xfrm>
                  <a:prstGeom prst="rect">
                    <a:avLst/>
                  </a:prstGeom>
                  <a:solidFill>
                    <a:schemeClr val="accent3">
                      <a:lumMod val="60000"/>
                      <a:lumOff val="40000"/>
                    </a:schemeClr>
                  </a:solidFill>
                  <a:scene3d>
                    <a:camera prst="orthographicFront"/>
                    <a:lightRig rig="threePt" dir="t"/>
                  </a:scene3d>
                  <a:sp3d>
                    <a:bevelT/>
                  </a:sp3d>
                </p:spPr>
                <p:txBody>
                  <a:bodyPr wrap="square" lIns="74021" tIns="37010" rIns="74021" bIns="37010" rtlCol="0">
                    <a:spAutoFit/>
                  </a:bodyPr>
                  <a:lstStyle/>
                  <a:p>
                    <a:pPr algn="ctr"/>
                    <a:r>
                      <a:rPr lang="es-ES" sz="2300" b="1" dirty="0" smtClean="0">
                        <a:latin typeface="Arial" pitchFamily="34" charset="0"/>
                        <a:cs typeface="Arial" pitchFamily="34" charset="0"/>
                      </a:rPr>
                      <a:t>Acápites de la encuesta</a:t>
                    </a:r>
                    <a:endParaRPr lang="es-ES" sz="2300" b="1" dirty="0">
                      <a:latin typeface="Arial" pitchFamily="34" charset="0"/>
                      <a:cs typeface="Arial" pitchFamily="34" charset="0"/>
                    </a:endParaRPr>
                  </a:p>
                </p:txBody>
              </p:sp>
              <p:sp>
                <p:nvSpPr>
                  <p:cNvPr id="21" name="Rectángulo 20"/>
                  <p:cNvSpPr/>
                  <p:nvPr/>
                </p:nvSpPr>
                <p:spPr>
                  <a:xfrm>
                    <a:off x="14185751" y="16360384"/>
                    <a:ext cx="10225136" cy="1015663"/>
                  </a:xfrm>
                  <a:prstGeom prst="rect">
                    <a:avLst/>
                  </a:prstGeom>
                </p:spPr>
                <p:txBody>
                  <a:bodyPr wrap="square">
                    <a:spAutoFit/>
                  </a:bodyPr>
                  <a:lstStyle/>
                  <a:p>
                    <a:pPr algn="just"/>
                    <a:r>
                      <a:rPr lang="es-MX" sz="2000" dirty="0">
                        <a:solidFill>
                          <a:srgbClr val="000000"/>
                        </a:solidFill>
                        <a:latin typeface="Arial" panose="020B0604020202020204" pitchFamily="34" charset="0"/>
                        <a:ea typeface="Calibri" panose="020F0502020204030204" pitchFamily="34" charset="0"/>
                        <a:cs typeface="Arial" panose="020B0604020202020204" pitchFamily="34" charset="0"/>
                      </a:rPr>
                      <a:t>Los datos se procesaron mediante hojas de cálculo electrónica Microsoft Excel</a:t>
                    </a:r>
                    <a:r>
                      <a:rPr lang="es-MX" sz="2000" baseline="30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s-MX" sz="2000" dirty="0">
                        <a:solidFill>
                          <a:srgbClr val="000000"/>
                        </a:solidFill>
                        <a:latin typeface="Arial" panose="020B0604020202020204" pitchFamily="34" charset="0"/>
                        <a:ea typeface="Calibri" panose="020F0502020204030204" pitchFamily="34" charset="0"/>
                        <a:cs typeface="Arial" panose="020B0604020202020204" pitchFamily="34" charset="0"/>
                      </a:rPr>
                      <a:t>2016 y se analizaron por medio de la estadística descriptiva, determinándose las frecuencias de aparición de las respuestas</a:t>
                    </a:r>
                    <a:endParaRPr lang="en-US" sz="2000" dirty="0">
                      <a:latin typeface="Arial" panose="020B0604020202020204" pitchFamily="34" charset="0"/>
                      <a:cs typeface="Arial" panose="020B0604020202020204" pitchFamily="34" charset="0"/>
                    </a:endParaRPr>
                  </a:p>
                </p:txBody>
              </p:sp>
              <p:pic>
                <p:nvPicPr>
                  <p:cNvPr id="22" name="Imagen 7"/>
                  <p:cNvPicPr>
                    <a:picLocks noChangeAspect="1" noChangeArrowheads="1"/>
                  </p:cNvPicPr>
                  <p:nvPr/>
                </p:nvPicPr>
                <p:blipFill>
                  <a:blip r:embed="rId6"/>
                  <a:srcRect/>
                  <a:stretch>
                    <a:fillRect/>
                  </a:stretch>
                </p:blipFill>
                <p:spPr bwMode="auto">
                  <a:xfrm rot="18817266">
                    <a:off x="23038587" y="14485422"/>
                    <a:ext cx="1777142" cy="1722088"/>
                  </a:xfrm>
                  <a:prstGeom prst="ellipse">
                    <a:avLst/>
                  </a:prstGeom>
                  <a:ln>
                    <a:noFill/>
                  </a:ln>
                  <a:effectLst>
                    <a:softEdge rad="112500"/>
                  </a:effectLst>
                </p:spPr>
              </p:pic>
              <p:grpSp>
                <p:nvGrpSpPr>
                  <p:cNvPr id="23" name="Group 242"/>
                  <p:cNvGrpSpPr>
                    <a:grpSpLocks/>
                  </p:cNvGrpSpPr>
                  <p:nvPr/>
                </p:nvGrpSpPr>
                <p:grpSpPr bwMode="auto">
                  <a:xfrm>
                    <a:off x="9551517" y="18146266"/>
                    <a:ext cx="6278563" cy="1139032"/>
                    <a:chOff x="3149" y="20447"/>
                    <a:chExt cx="3908" cy="717"/>
                  </a:xfrm>
                </p:grpSpPr>
                <p:sp>
                  <p:nvSpPr>
                    <p:cNvPr id="24" name="AutoShape 243"/>
                    <p:cNvSpPr>
                      <a:spLocks noChangeArrowheads="1"/>
                    </p:cNvSpPr>
                    <p:nvPr/>
                  </p:nvSpPr>
                  <p:spPr bwMode="auto">
                    <a:xfrm>
                      <a:off x="3668" y="20528"/>
                      <a:ext cx="2716" cy="636"/>
                    </a:xfrm>
                    <a:prstGeom prst="roundRect">
                      <a:avLst>
                        <a:gd name="adj" fmla="val 16667"/>
                      </a:avLst>
                    </a:prstGeom>
                    <a:solidFill>
                      <a:schemeClr val="accent3">
                        <a:lumMod val="50000"/>
                      </a:schemeClr>
                    </a:solidFill>
                    <a:ln w="9525">
                      <a:noFill/>
                      <a:round/>
                      <a:headEnd/>
                      <a:tailEnd/>
                    </a:ln>
                    <a:scene3d>
                      <a:camera prst="orthographicFront"/>
                      <a:lightRig rig="threePt" dir="t"/>
                    </a:scene3d>
                    <a:sp3d>
                      <a:bevelT/>
                    </a:sp3d>
                  </p:spPr>
                  <p:txBody>
                    <a:bodyPr wrap="none" anchor="ctr"/>
                    <a:lstStyle/>
                    <a:p>
                      <a:pPr>
                        <a:defRPr/>
                      </a:pPr>
                      <a:endParaRPr lang="es-ES" sz="3600" dirty="0">
                        <a:latin typeface="Arial" pitchFamily="34" charset="0"/>
                        <a:cs typeface="Arial" pitchFamily="34" charset="0"/>
                      </a:endParaRPr>
                    </a:p>
                  </p:txBody>
                </p:sp>
                <p:sp>
                  <p:nvSpPr>
                    <p:cNvPr id="25" name="Rectangle 244"/>
                    <p:cNvSpPr>
                      <a:spLocks noChangeArrowheads="1"/>
                    </p:cNvSpPr>
                    <p:nvPr/>
                  </p:nvSpPr>
                  <p:spPr bwMode="auto">
                    <a:xfrm>
                      <a:off x="3149" y="20447"/>
                      <a:ext cx="3908" cy="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9952" tIns="34976" rIns="69952" bIns="34976" anchor="ctr"/>
                    <a:lstStyle/>
                    <a:p>
                      <a:pPr algn="ctr" defTabSz="2831034"/>
                      <a:r>
                        <a:rPr lang="es-ES" sz="3600" b="1" dirty="0">
                          <a:solidFill>
                            <a:srgbClr val="FFFFFF"/>
                          </a:solidFill>
                          <a:latin typeface="Arial" pitchFamily="34" charset="0"/>
                          <a:cs typeface="Arial" pitchFamily="34" charset="0"/>
                        </a:rPr>
                        <a:t>RESULTADOS</a:t>
                      </a:r>
                    </a:p>
                  </p:txBody>
                </p:sp>
              </p:grpSp>
            </p:grpSp>
            <p:grpSp>
              <p:nvGrpSpPr>
                <p:cNvPr id="59" name="Grupo 58"/>
                <p:cNvGrpSpPr/>
                <p:nvPr/>
              </p:nvGrpSpPr>
              <p:grpSpPr>
                <a:xfrm>
                  <a:off x="458654" y="20299879"/>
                  <a:ext cx="6726034" cy="4050588"/>
                  <a:chOff x="458654" y="20072342"/>
                  <a:chExt cx="6726034" cy="4050588"/>
                </a:xfrm>
              </p:grpSpPr>
              <p:graphicFrame>
                <p:nvGraphicFramePr>
                  <p:cNvPr id="26" name="Gráfico 25"/>
                  <p:cNvGraphicFramePr/>
                  <p:nvPr>
                    <p:extLst>
                      <p:ext uri="{D42A27DB-BD31-4B8C-83A1-F6EECF244321}">
                        <p14:modId xmlns:p14="http://schemas.microsoft.com/office/powerpoint/2010/main" val="322101533"/>
                      </p:ext>
                    </p:extLst>
                  </p:nvPr>
                </p:nvGraphicFramePr>
                <p:xfrm>
                  <a:off x="525393" y="20072342"/>
                  <a:ext cx="6034177" cy="3469756"/>
                </p:xfrm>
                <a:graphic>
                  <a:graphicData uri="http://schemas.openxmlformats.org/drawingml/2006/chart">
                    <c:chart xmlns:c="http://schemas.openxmlformats.org/drawingml/2006/chart" xmlns:r="http://schemas.openxmlformats.org/officeDocument/2006/relationships" r:id="rId7"/>
                  </a:graphicData>
                </a:graphic>
              </p:graphicFrame>
              <p:sp>
                <p:nvSpPr>
                  <p:cNvPr id="27" name="Rectángulo 26"/>
                  <p:cNvSpPr/>
                  <p:nvPr/>
                </p:nvSpPr>
                <p:spPr>
                  <a:xfrm>
                    <a:off x="458654" y="23784376"/>
                    <a:ext cx="6726034" cy="338554"/>
                  </a:xfrm>
                  <a:prstGeom prst="rect">
                    <a:avLst/>
                  </a:prstGeom>
                </p:spPr>
                <p:txBody>
                  <a:bodyPr wrap="square">
                    <a:spAutoFit/>
                  </a:bodyPr>
                  <a:lstStyle/>
                  <a:p>
                    <a:r>
                      <a:rPr lang="es-ES" sz="1600" b="1" dirty="0" smtClean="0">
                        <a:latin typeface="Arial" panose="020B0604020202020204" pitchFamily="34" charset="0"/>
                        <a:ea typeface="Calibri" panose="020F0502020204030204" pitchFamily="34" charset="0"/>
                        <a:cs typeface="Arial" panose="020B0604020202020204" pitchFamily="34" charset="0"/>
                      </a:rPr>
                      <a:t>Figura 1. </a:t>
                    </a:r>
                    <a:r>
                      <a:rPr lang="es-ES" sz="1600" dirty="0" smtClean="0">
                        <a:latin typeface="Arial" panose="020B0604020202020204" pitchFamily="34" charset="0"/>
                        <a:ea typeface="Calibri" panose="020F0502020204030204" pitchFamily="34" charset="0"/>
                        <a:cs typeface="Arial" panose="020B0604020202020204" pitchFamily="34" charset="0"/>
                      </a:rPr>
                      <a:t>Principales </a:t>
                    </a:r>
                    <a:r>
                      <a:rPr lang="es-ES" sz="1600" dirty="0">
                        <a:latin typeface="Arial" panose="020B0604020202020204" pitchFamily="34" charset="0"/>
                        <a:ea typeface="Calibri" panose="020F0502020204030204" pitchFamily="34" charset="0"/>
                        <a:cs typeface="Arial" panose="020B0604020202020204" pitchFamily="34" charset="0"/>
                      </a:rPr>
                      <a:t>ácaros plagas presente en los cultivos de la granja</a:t>
                    </a:r>
                    <a:endParaRPr lang="en-US" sz="1600" dirty="0">
                      <a:latin typeface="Arial" panose="020B0604020202020204" pitchFamily="34" charset="0"/>
                      <a:cs typeface="Arial" panose="020B0604020202020204" pitchFamily="34" charset="0"/>
                    </a:endParaRPr>
                  </a:p>
                </p:txBody>
              </p:sp>
            </p:grpSp>
            <p:grpSp>
              <p:nvGrpSpPr>
                <p:cNvPr id="58" name="Grupo 57"/>
                <p:cNvGrpSpPr/>
                <p:nvPr/>
              </p:nvGrpSpPr>
              <p:grpSpPr>
                <a:xfrm>
                  <a:off x="16358598" y="20090482"/>
                  <a:ext cx="8419135" cy="4654808"/>
                  <a:chOff x="8273667" y="21131189"/>
                  <a:chExt cx="8419135" cy="4654808"/>
                </a:xfrm>
              </p:grpSpPr>
              <p:graphicFrame>
                <p:nvGraphicFramePr>
                  <p:cNvPr id="28" name="Gráfico 27"/>
                  <p:cNvGraphicFramePr/>
                  <p:nvPr>
                    <p:extLst>
                      <p:ext uri="{D42A27DB-BD31-4B8C-83A1-F6EECF244321}">
                        <p14:modId xmlns:p14="http://schemas.microsoft.com/office/powerpoint/2010/main" val="3959094828"/>
                      </p:ext>
                    </p:extLst>
                  </p:nvPr>
                </p:nvGraphicFramePr>
                <p:xfrm>
                  <a:off x="8273667" y="21131189"/>
                  <a:ext cx="8419135" cy="4654808"/>
                </p:xfrm>
                <a:graphic>
                  <a:graphicData uri="http://schemas.openxmlformats.org/drawingml/2006/chart">
                    <c:chart xmlns:c="http://schemas.openxmlformats.org/drawingml/2006/chart" xmlns:r="http://schemas.openxmlformats.org/officeDocument/2006/relationships" r:id="rId8"/>
                  </a:graphicData>
                </a:graphic>
              </p:graphicFrame>
              <p:sp>
                <p:nvSpPr>
                  <p:cNvPr id="29" name="Rectángulo 28"/>
                  <p:cNvSpPr/>
                  <p:nvPr/>
                </p:nvSpPr>
                <p:spPr>
                  <a:xfrm>
                    <a:off x="10190024" y="25173433"/>
                    <a:ext cx="5413611" cy="461665"/>
                  </a:xfrm>
                  <a:prstGeom prst="rect">
                    <a:avLst/>
                  </a:prstGeom>
                </p:spPr>
                <p:txBody>
                  <a:bodyPr wrap="square">
                    <a:spAutoFit/>
                  </a:bodyPr>
                  <a:lstStyle/>
                  <a:p>
                    <a:pPr algn="ctr">
                      <a:lnSpc>
                        <a:spcPct val="150000"/>
                      </a:lnSpc>
                      <a:spcAft>
                        <a:spcPts val="0"/>
                      </a:spcAft>
                    </a:pPr>
                    <a:r>
                      <a:rPr lang="es-ES" sz="1600" b="1" dirty="0" smtClean="0">
                        <a:latin typeface="Arial" panose="020B0604020202020204" pitchFamily="34" charset="0"/>
                        <a:ea typeface="Calibri" panose="020F0502020204030204" pitchFamily="34" charset="0"/>
                        <a:cs typeface="Arial" panose="020B0604020202020204" pitchFamily="34" charset="0"/>
                      </a:rPr>
                      <a:t>Figura 2. </a:t>
                    </a:r>
                    <a:r>
                      <a:rPr lang="es-ES" sz="1600" dirty="0" smtClean="0">
                        <a:latin typeface="Arial" panose="020B0604020202020204" pitchFamily="34" charset="0"/>
                        <a:ea typeface="Calibri" panose="020F0502020204030204" pitchFamily="34" charset="0"/>
                        <a:cs typeface="Arial" panose="020B0604020202020204" pitchFamily="34" charset="0"/>
                      </a:rPr>
                      <a:t>Cultivos </a:t>
                    </a:r>
                    <a:r>
                      <a:rPr lang="es-ES" sz="1600" dirty="0">
                        <a:latin typeface="Arial" panose="020B0604020202020204" pitchFamily="34" charset="0"/>
                        <a:ea typeface="Calibri" panose="020F0502020204030204" pitchFamily="34" charset="0"/>
                        <a:cs typeface="Arial" panose="020B0604020202020204" pitchFamily="34" charset="0"/>
                      </a:rPr>
                      <a:t>más afectados por ácaros plagas</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grpSp>
            <p:grpSp>
              <p:nvGrpSpPr>
                <p:cNvPr id="57" name="Grupo 56"/>
                <p:cNvGrpSpPr/>
                <p:nvPr/>
              </p:nvGrpSpPr>
              <p:grpSpPr>
                <a:xfrm>
                  <a:off x="8725256" y="20882570"/>
                  <a:ext cx="7323654" cy="3987183"/>
                  <a:chOff x="525393" y="25536347"/>
                  <a:chExt cx="7323654" cy="3987183"/>
                </a:xfrm>
              </p:grpSpPr>
              <p:graphicFrame>
                <p:nvGraphicFramePr>
                  <p:cNvPr id="30" name="Gráfico 29"/>
                  <p:cNvGraphicFramePr/>
                  <p:nvPr>
                    <p:extLst>
                      <p:ext uri="{D42A27DB-BD31-4B8C-83A1-F6EECF244321}">
                        <p14:modId xmlns:p14="http://schemas.microsoft.com/office/powerpoint/2010/main" val="3775934160"/>
                      </p:ext>
                    </p:extLst>
                  </p:nvPr>
                </p:nvGraphicFramePr>
                <p:xfrm>
                  <a:off x="525393" y="25536347"/>
                  <a:ext cx="7323654" cy="3459892"/>
                </p:xfrm>
                <a:graphic>
                  <a:graphicData uri="http://schemas.openxmlformats.org/drawingml/2006/chart">
                    <c:chart xmlns:c="http://schemas.openxmlformats.org/drawingml/2006/chart" xmlns:r="http://schemas.openxmlformats.org/officeDocument/2006/relationships" r:id="rId9"/>
                  </a:graphicData>
                </a:graphic>
              </p:graphicFrame>
              <p:sp>
                <p:nvSpPr>
                  <p:cNvPr id="31" name="Rectángulo 30"/>
                  <p:cNvSpPr/>
                  <p:nvPr/>
                </p:nvSpPr>
                <p:spPr>
                  <a:xfrm>
                    <a:off x="690965" y="29061865"/>
                    <a:ext cx="6726034" cy="461665"/>
                  </a:xfrm>
                  <a:prstGeom prst="rect">
                    <a:avLst/>
                  </a:prstGeom>
                </p:spPr>
                <p:txBody>
                  <a:bodyPr wrap="square">
                    <a:spAutoFit/>
                  </a:bodyPr>
                  <a:lstStyle/>
                  <a:p>
                    <a:pPr algn="ctr">
                      <a:lnSpc>
                        <a:spcPct val="150000"/>
                      </a:lnSpc>
                      <a:spcAft>
                        <a:spcPts val="0"/>
                      </a:spcAft>
                    </a:pPr>
                    <a:r>
                      <a:rPr lang="es-ES" sz="1600" b="1" dirty="0" smtClean="0">
                        <a:latin typeface="Arial" panose="020B0604020202020204" pitchFamily="34" charset="0"/>
                        <a:ea typeface="Calibri" panose="020F0502020204030204" pitchFamily="34" charset="0"/>
                        <a:cs typeface="Arial" panose="020B0604020202020204" pitchFamily="34" charset="0"/>
                      </a:rPr>
                      <a:t>Figura 3</a:t>
                    </a:r>
                    <a:r>
                      <a:rPr lang="es-ES" sz="1600" dirty="0" smtClean="0">
                        <a:latin typeface="Arial" panose="020B0604020202020204" pitchFamily="34" charset="0"/>
                        <a:ea typeface="Calibri" panose="020F0502020204030204" pitchFamily="34" charset="0"/>
                        <a:cs typeface="Arial" panose="020B0604020202020204" pitchFamily="34" charset="0"/>
                      </a:rPr>
                      <a:t>. Medidas </a:t>
                    </a:r>
                    <a:r>
                      <a:rPr lang="es-ES" sz="1600" dirty="0">
                        <a:latin typeface="Arial" panose="020B0604020202020204" pitchFamily="34" charset="0"/>
                        <a:ea typeface="Calibri" panose="020F0502020204030204" pitchFamily="34" charset="0"/>
                        <a:cs typeface="Arial" panose="020B0604020202020204" pitchFamily="34" charset="0"/>
                      </a:rPr>
                      <a:t>fitosanitarias para el control de las plagas de ácaros</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grpSp>
            <p:pic>
              <p:nvPicPr>
                <p:cNvPr id="50"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51788" y="20038801"/>
                  <a:ext cx="2215563" cy="15586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65 Flecha curvada hacia la izquierda"/>
                <p:cNvSpPr/>
                <p:nvPr/>
              </p:nvSpPr>
              <p:spPr>
                <a:xfrm rot="12881820" flipH="1" flipV="1">
                  <a:off x="6912431" y="21262374"/>
                  <a:ext cx="783378" cy="2466172"/>
                </a:xfrm>
                <a:prstGeom prst="curvedLeftArrow">
                  <a:avLst>
                    <a:gd name="adj1" fmla="val 25000"/>
                    <a:gd name="adj2" fmla="val 50000"/>
                    <a:gd name="adj3" fmla="val 51497"/>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74021" tIns="37010" rIns="74021" bIns="37010" rtlCol="0" anchor="ctr"/>
                <a:lstStyle/>
                <a:p>
                  <a:pPr algn="ctr"/>
                  <a:endParaRPr lang="es-ES">
                    <a:solidFill>
                      <a:schemeClr val="tx1"/>
                    </a:solidFill>
                  </a:endParaRPr>
                </a:p>
              </p:txBody>
            </p:sp>
            <p:pic>
              <p:nvPicPr>
                <p:cNvPr id="55" name="Picture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612118" y="17986574"/>
                  <a:ext cx="1316042" cy="2106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6" name="Object 6"/>
                <p:cNvGraphicFramePr>
                  <a:graphicFrameLocks noChangeAspect="1"/>
                </p:cNvGraphicFramePr>
                <p:nvPr>
                  <p:extLst>
                    <p:ext uri="{D42A27DB-BD31-4B8C-83A1-F6EECF244321}">
                      <p14:modId xmlns:p14="http://schemas.microsoft.com/office/powerpoint/2010/main" val="3260069437"/>
                    </p:ext>
                  </p:extLst>
                </p:nvPr>
              </p:nvGraphicFramePr>
              <p:xfrm>
                <a:off x="19974886" y="18824430"/>
                <a:ext cx="1606070" cy="1414743"/>
              </p:xfrm>
              <a:graphic>
                <a:graphicData uri="http://schemas.openxmlformats.org/presentationml/2006/ole">
                  <mc:AlternateContent xmlns:mc="http://schemas.openxmlformats.org/markup-compatibility/2006">
                    <mc:Choice xmlns:v="urn:schemas-microsoft-com:vml" Requires="v">
                      <p:oleObj spid="_x0000_s1067" r:id="rId12" imgW="1076475" imgH="1428949" progId="MSPhotoEd.3">
                        <p:embed/>
                      </p:oleObj>
                    </mc:Choice>
                    <mc:Fallback>
                      <p:oleObj r:id="rId12" imgW="1076475" imgH="1428949" progId="MSPhotoEd.3">
                        <p:embed/>
                        <p:pic>
                          <p:nvPicPr>
                            <p:cNvPr id="32774" name="Object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974886" y="18824430"/>
                              <a:ext cx="1606070" cy="1414743"/>
                            </a:xfrm>
                            <a:prstGeom prst="rect">
                              <a:avLst/>
                            </a:prstGeom>
                            <a:noFill/>
                          </p:spPr>
                        </p:pic>
                      </p:oleObj>
                    </mc:Fallback>
                  </mc:AlternateContent>
                </a:graphicData>
              </a:graphic>
            </p:graphicFrame>
            <p:sp>
              <p:nvSpPr>
                <p:cNvPr id="60" name="CuadroTexto 59"/>
                <p:cNvSpPr txBox="1"/>
                <p:nvPr/>
              </p:nvSpPr>
              <p:spPr>
                <a:xfrm>
                  <a:off x="22753807" y="20163061"/>
                  <a:ext cx="1227963" cy="584775"/>
                </a:xfrm>
                <a:prstGeom prst="rect">
                  <a:avLst/>
                </a:prstGeom>
                <a:noFill/>
              </p:spPr>
              <p:txBody>
                <a:bodyPr wrap="square" rtlCol="0">
                  <a:spAutoFit/>
                </a:bodyPr>
                <a:lstStyle/>
                <a:p>
                  <a:pPr algn="ctr"/>
                  <a:r>
                    <a:rPr lang="es-ES" sz="1600" dirty="0" smtClean="0">
                      <a:latin typeface="Arial" panose="020B0604020202020204" pitchFamily="34" charset="0"/>
                      <a:cs typeface="Arial" panose="020B0604020202020204" pitchFamily="34" charset="0"/>
                    </a:rPr>
                    <a:t>Daño en pimiento</a:t>
                  </a:r>
                  <a:endParaRPr lang="en-US" sz="1600" dirty="0">
                    <a:latin typeface="Arial" panose="020B0604020202020204" pitchFamily="34" charset="0"/>
                    <a:cs typeface="Arial" panose="020B0604020202020204" pitchFamily="34" charset="0"/>
                  </a:endParaRPr>
                </a:p>
              </p:txBody>
            </p:sp>
            <p:sp>
              <p:nvSpPr>
                <p:cNvPr id="61" name="CuadroTexto 60"/>
                <p:cNvSpPr txBox="1"/>
                <p:nvPr/>
              </p:nvSpPr>
              <p:spPr>
                <a:xfrm>
                  <a:off x="20172291" y="20225787"/>
                  <a:ext cx="1227963" cy="584775"/>
                </a:xfrm>
                <a:prstGeom prst="rect">
                  <a:avLst/>
                </a:prstGeom>
                <a:noFill/>
              </p:spPr>
              <p:txBody>
                <a:bodyPr wrap="square" rtlCol="0">
                  <a:spAutoFit/>
                </a:bodyPr>
                <a:lstStyle/>
                <a:p>
                  <a:pPr algn="ctr"/>
                  <a:r>
                    <a:rPr lang="es-ES" sz="1600" dirty="0" smtClean="0">
                      <a:latin typeface="Arial" panose="020B0604020202020204" pitchFamily="34" charset="0"/>
                      <a:cs typeface="Arial" panose="020B0604020202020204" pitchFamily="34" charset="0"/>
                    </a:rPr>
                    <a:t>Daño en frijol</a:t>
                  </a:r>
                  <a:endParaRPr lang="en-US" sz="1600" dirty="0">
                    <a:latin typeface="Arial" panose="020B0604020202020204" pitchFamily="34" charset="0"/>
                    <a:cs typeface="Arial" panose="020B0604020202020204" pitchFamily="34" charset="0"/>
                  </a:endParaRPr>
                </a:p>
              </p:txBody>
            </p:sp>
          </p:grpSp>
          <p:grpSp>
            <p:nvGrpSpPr>
              <p:cNvPr id="62" name="Grupo 61"/>
              <p:cNvGrpSpPr/>
              <p:nvPr/>
            </p:nvGrpSpPr>
            <p:grpSpPr>
              <a:xfrm>
                <a:off x="149911" y="24965935"/>
                <a:ext cx="24483934" cy="4429616"/>
                <a:chOff x="149911" y="24965935"/>
                <a:chExt cx="24483934" cy="4429616"/>
              </a:xfrm>
            </p:grpSpPr>
            <p:graphicFrame>
              <p:nvGraphicFramePr>
                <p:cNvPr id="32" name="Gráfico 31"/>
                <p:cNvGraphicFramePr/>
                <p:nvPr>
                  <p:extLst>
                    <p:ext uri="{D42A27DB-BD31-4B8C-83A1-F6EECF244321}">
                      <p14:modId xmlns:p14="http://schemas.microsoft.com/office/powerpoint/2010/main" val="919249041"/>
                    </p:ext>
                  </p:extLst>
                </p:nvPr>
              </p:nvGraphicFramePr>
              <p:xfrm>
                <a:off x="149911" y="25229672"/>
                <a:ext cx="9181716" cy="3671482"/>
              </p:xfrm>
              <a:graphic>
                <a:graphicData uri="http://schemas.openxmlformats.org/drawingml/2006/chart">
                  <c:chart xmlns:c="http://schemas.openxmlformats.org/drawingml/2006/chart" xmlns:r="http://schemas.openxmlformats.org/officeDocument/2006/relationships" r:id="rId14"/>
                </a:graphicData>
              </a:graphic>
            </p:graphicFrame>
            <p:sp>
              <p:nvSpPr>
                <p:cNvPr id="33" name="Rectángulo 32"/>
                <p:cNvSpPr/>
                <p:nvPr/>
              </p:nvSpPr>
              <p:spPr>
                <a:xfrm>
                  <a:off x="957290" y="28933886"/>
                  <a:ext cx="7239703" cy="461665"/>
                </a:xfrm>
                <a:prstGeom prst="rect">
                  <a:avLst/>
                </a:prstGeom>
              </p:spPr>
              <p:txBody>
                <a:bodyPr wrap="square">
                  <a:spAutoFit/>
                </a:bodyPr>
                <a:lstStyle/>
                <a:p>
                  <a:pPr algn="ctr">
                    <a:lnSpc>
                      <a:spcPct val="150000"/>
                    </a:lnSpc>
                    <a:spcAft>
                      <a:spcPts val="0"/>
                    </a:spcAft>
                  </a:pPr>
                  <a:r>
                    <a:rPr lang="es-ES" sz="1600" b="1" dirty="0">
                      <a:latin typeface="Arial" panose="020B0604020202020204" pitchFamily="34" charset="0"/>
                      <a:ea typeface="Calibri" panose="020F0502020204030204" pitchFamily="34" charset="0"/>
                      <a:cs typeface="Arial" panose="020B0604020202020204" pitchFamily="34" charset="0"/>
                    </a:rPr>
                    <a:t>Figura 4.</a:t>
                  </a:r>
                  <a:r>
                    <a:rPr lang="es-ES" sz="1600" dirty="0">
                      <a:latin typeface="Arial" panose="020B0604020202020204" pitchFamily="34" charset="0"/>
                      <a:ea typeface="Calibri" panose="020F0502020204030204" pitchFamily="34" charset="0"/>
                      <a:cs typeface="Arial" panose="020B0604020202020204" pitchFamily="34" charset="0"/>
                    </a:rPr>
                    <a:t> Productos químicos más utilizados para el control de ácaros plagas</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37" name="Rectángulo 36"/>
                <p:cNvSpPr/>
                <p:nvPr/>
              </p:nvSpPr>
              <p:spPr>
                <a:xfrm>
                  <a:off x="14151997" y="28803450"/>
                  <a:ext cx="10081119" cy="584775"/>
                </a:xfrm>
                <a:prstGeom prst="rect">
                  <a:avLst/>
                </a:prstGeom>
              </p:spPr>
              <p:txBody>
                <a:bodyPr wrap="square">
                  <a:spAutoFit/>
                </a:bodyPr>
                <a:lstStyle/>
                <a:p>
                  <a:pPr algn="just"/>
                  <a:r>
                    <a:rPr lang="es-ES" sz="1600" dirty="0">
                      <a:latin typeface="Arial" panose="020B0604020202020204" pitchFamily="34" charset="0"/>
                      <a:ea typeface="Calibri" panose="020F0502020204030204" pitchFamily="34" charset="0"/>
                      <a:cs typeface="Arial" panose="020B0604020202020204" pitchFamily="34" charset="0"/>
                    </a:rPr>
                    <a:t>Un grupo señaló cultivos como maíz, cebolla y col con incidencia de </a:t>
                  </a:r>
                  <a:r>
                    <a:rPr lang="es-ES" sz="1600" dirty="0" smtClean="0">
                      <a:latin typeface="Arial" panose="020B0604020202020204" pitchFamily="34" charset="0"/>
                      <a:ea typeface="Calibri" panose="020F0502020204030204" pitchFamily="34" charset="0"/>
                      <a:cs typeface="Arial" panose="020B0604020202020204" pitchFamily="34" charset="0"/>
                    </a:rPr>
                    <a:t>araña roja y ácaro blanco, </a:t>
                  </a:r>
                  <a:r>
                    <a:rPr lang="es-ES" sz="1600" dirty="0">
                      <a:latin typeface="Arial" panose="020B0604020202020204" pitchFamily="34" charset="0"/>
                      <a:ea typeface="Calibri" panose="020F0502020204030204" pitchFamily="34" charset="0"/>
                      <a:cs typeface="Arial" panose="020B0604020202020204" pitchFamily="34" charset="0"/>
                    </a:rPr>
                    <a:t>lo que sugiere que podrían estar confundiéndolas con algunos insectos como por ejemplo, los </a:t>
                  </a:r>
                  <a:r>
                    <a:rPr lang="es-ES" sz="1600" dirty="0" err="1">
                      <a:latin typeface="Arial" panose="020B0604020202020204" pitchFamily="34" charset="0"/>
                      <a:ea typeface="Calibri" panose="020F0502020204030204" pitchFamily="34" charset="0"/>
                      <a:cs typeface="Arial" panose="020B0604020202020204" pitchFamily="34" charset="0"/>
                    </a:rPr>
                    <a:t>áfidos</a:t>
                  </a:r>
                  <a:endParaRPr lang="en-US" sz="1600" dirty="0">
                    <a:latin typeface="Arial" panose="020B0604020202020204" pitchFamily="34" charset="0"/>
                    <a:cs typeface="Arial" panose="020B0604020202020204" pitchFamily="34" charset="0"/>
                  </a:endParaRPr>
                </a:p>
              </p:txBody>
            </p:sp>
            <p:graphicFrame>
              <p:nvGraphicFramePr>
                <p:cNvPr id="48" name="Object 4"/>
                <p:cNvGraphicFramePr>
                  <a:graphicFrameLocks noChangeAspect="1"/>
                </p:cNvGraphicFramePr>
                <p:nvPr>
                  <p:extLst>
                    <p:ext uri="{D42A27DB-BD31-4B8C-83A1-F6EECF244321}">
                      <p14:modId xmlns:p14="http://schemas.microsoft.com/office/powerpoint/2010/main" val="2812677567"/>
                    </p:ext>
                  </p:extLst>
                </p:nvPr>
              </p:nvGraphicFramePr>
              <p:xfrm>
                <a:off x="13540139" y="25491082"/>
                <a:ext cx="2308056" cy="1471585"/>
              </p:xfrm>
              <a:graphic>
                <a:graphicData uri="http://schemas.openxmlformats.org/presentationml/2006/ole">
                  <mc:AlternateContent xmlns:mc="http://schemas.openxmlformats.org/markup-compatibility/2006">
                    <mc:Choice xmlns:v="urn:schemas-microsoft-com:vml" Requires="v">
                      <p:oleObj spid="_x0000_s1068" r:id="rId15" imgW="2781688" imgH="1666667" progId="MSPhotoEd.3">
                        <p:embed/>
                      </p:oleObj>
                    </mc:Choice>
                    <mc:Fallback>
                      <p:oleObj r:id="rId15" imgW="2781688" imgH="1666667" progId="MSPhotoEd.3">
                        <p:embed/>
                        <p:pic>
                          <p:nvPicPr>
                            <p:cNvPr id="3074" name="Object 4"/>
                            <p:cNvPicPr>
                              <a:picLocks noChangeAspect="1" noChangeArrowheads="1"/>
                            </p:cNvPicPr>
                            <p:nvPr/>
                          </p:nvPicPr>
                          <p:blipFill>
                            <a:blip r:embed="rId16">
                              <a:lum bright="24000" contrast="36000"/>
                              <a:extLst>
                                <a:ext uri="{28A0092B-C50C-407E-A947-70E740481C1C}">
                                  <a14:useLocalDpi xmlns:a14="http://schemas.microsoft.com/office/drawing/2010/main" val="0"/>
                                </a:ext>
                              </a:extLst>
                            </a:blip>
                            <a:srcRect l="27289" t="11119" r="15485" b="28070"/>
                            <a:stretch>
                              <a:fillRect/>
                            </a:stretch>
                          </p:blipFill>
                          <p:spPr bwMode="auto">
                            <a:xfrm>
                              <a:off x="13540139" y="25491082"/>
                              <a:ext cx="2308056" cy="1471585"/>
                            </a:xfrm>
                            <a:prstGeom prst="rect">
                              <a:avLst/>
                            </a:prstGeom>
                            <a:noFill/>
                          </p:spPr>
                        </p:pic>
                      </p:oleObj>
                    </mc:Fallback>
                  </mc:AlternateContent>
                </a:graphicData>
              </a:graphic>
            </p:graphicFrame>
            <p:sp>
              <p:nvSpPr>
                <p:cNvPr id="49" name="CuadroTexto 48"/>
                <p:cNvSpPr txBox="1"/>
                <p:nvPr/>
              </p:nvSpPr>
              <p:spPr>
                <a:xfrm>
                  <a:off x="14096470" y="27099358"/>
                  <a:ext cx="1609492" cy="338554"/>
                </a:xfrm>
                <a:prstGeom prst="rect">
                  <a:avLst/>
                </a:prstGeom>
                <a:noFill/>
              </p:spPr>
              <p:txBody>
                <a:bodyPr wrap="square" rtlCol="0">
                  <a:spAutoFit/>
                </a:bodyPr>
                <a:lstStyle/>
                <a:p>
                  <a:r>
                    <a:rPr lang="es-ES" sz="1600" dirty="0" smtClean="0">
                      <a:latin typeface="Arial" panose="020B0604020202020204" pitchFamily="34" charset="0"/>
                      <a:cs typeface="Arial" panose="020B0604020202020204" pitchFamily="34" charset="0"/>
                    </a:rPr>
                    <a:t>Araña roja</a:t>
                  </a:r>
                  <a:endParaRPr lang="en-US" sz="1600" dirty="0">
                    <a:latin typeface="Arial" panose="020B0604020202020204" pitchFamily="34" charset="0"/>
                    <a:cs typeface="Arial" panose="020B0604020202020204" pitchFamily="34" charset="0"/>
                  </a:endParaRPr>
                </a:p>
              </p:txBody>
            </p:sp>
            <p:pic>
              <p:nvPicPr>
                <p:cNvPr id="53" name="Picture 4" descr="D:\Tesis doctoral\Espirulina\fotos\Qué-es-el-maíz.-Historia-expansión-y-consumo..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1862974" y="24965935"/>
                  <a:ext cx="2770871" cy="14431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4" name="CuadroTexto 53"/>
                <p:cNvSpPr txBox="1"/>
                <p:nvPr/>
              </p:nvSpPr>
              <p:spPr>
                <a:xfrm>
                  <a:off x="23001717" y="26540279"/>
                  <a:ext cx="925440" cy="338554"/>
                </a:xfrm>
                <a:prstGeom prst="rect">
                  <a:avLst/>
                </a:prstGeom>
                <a:noFill/>
              </p:spPr>
              <p:txBody>
                <a:bodyPr wrap="square" rtlCol="0">
                  <a:spAutoFit/>
                </a:bodyPr>
                <a:lstStyle/>
                <a:p>
                  <a:pPr algn="ctr"/>
                  <a:r>
                    <a:rPr lang="es-ES" sz="1600" dirty="0" smtClean="0">
                      <a:latin typeface="Arial" panose="020B0604020202020204" pitchFamily="34" charset="0"/>
                      <a:cs typeface="Arial" panose="020B0604020202020204" pitchFamily="34" charset="0"/>
                    </a:rPr>
                    <a:t>Maíz</a:t>
                  </a:r>
                  <a:endParaRPr lang="en-US" sz="1600" dirty="0">
                    <a:latin typeface="Arial" panose="020B0604020202020204" pitchFamily="34" charset="0"/>
                    <a:cs typeface="Arial" panose="020B0604020202020204" pitchFamily="34" charset="0"/>
                  </a:endParaRPr>
                </a:p>
              </p:txBody>
            </p:sp>
            <p:pic>
              <p:nvPicPr>
                <p:cNvPr id="63" name="Imagen 62"/>
                <p:cNvPicPr>
                  <a:picLocks noChangeAspect="1"/>
                </p:cNvPicPr>
                <p:nvPr/>
              </p:nvPicPr>
              <p:blipFill>
                <a:blip r:embed="rId18"/>
                <a:stretch>
                  <a:fillRect/>
                </a:stretch>
              </p:blipFill>
              <p:spPr>
                <a:xfrm>
                  <a:off x="17656342" y="25109575"/>
                  <a:ext cx="2705100" cy="1685925"/>
                </a:xfrm>
                <a:prstGeom prst="rect">
                  <a:avLst/>
                </a:prstGeom>
                <a:ln>
                  <a:noFill/>
                </a:ln>
                <a:effectLst>
                  <a:softEdge rad="112500"/>
                </a:effectLst>
              </p:spPr>
            </p:pic>
            <p:pic>
              <p:nvPicPr>
                <p:cNvPr id="64" name="Imagen 63"/>
                <p:cNvPicPr>
                  <a:picLocks noChangeAspect="1"/>
                </p:cNvPicPr>
                <p:nvPr/>
              </p:nvPicPr>
              <p:blipFill>
                <a:blip r:embed="rId19"/>
                <a:stretch>
                  <a:fillRect/>
                </a:stretch>
              </p:blipFill>
              <p:spPr>
                <a:xfrm>
                  <a:off x="20134432" y="26593641"/>
                  <a:ext cx="2619375" cy="1743075"/>
                </a:xfrm>
                <a:prstGeom prst="rect">
                  <a:avLst/>
                </a:prstGeom>
              </p:spPr>
            </p:pic>
            <p:pic>
              <p:nvPicPr>
                <p:cNvPr id="65" name="Imagen 64"/>
                <p:cNvPicPr>
                  <a:picLocks noChangeAspect="1"/>
                </p:cNvPicPr>
                <p:nvPr/>
              </p:nvPicPr>
              <p:blipFill>
                <a:blip r:embed="rId20"/>
                <a:stretch>
                  <a:fillRect/>
                </a:stretch>
              </p:blipFill>
              <p:spPr>
                <a:xfrm>
                  <a:off x="11114163" y="26921703"/>
                  <a:ext cx="2686050" cy="1695450"/>
                </a:xfrm>
                <a:prstGeom prst="rect">
                  <a:avLst/>
                </a:prstGeom>
              </p:spPr>
            </p:pic>
            <p:sp>
              <p:nvSpPr>
                <p:cNvPr id="72" name="CuadroTexto 71"/>
                <p:cNvSpPr txBox="1"/>
                <p:nvPr/>
              </p:nvSpPr>
              <p:spPr>
                <a:xfrm>
                  <a:off x="18316660" y="26790855"/>
                  <a:ext cx="925440" cy="338554"/>
                </a:xfrm>
                <a:prstGeom prst="rect">
                  <a:avLst/>
                </a:prstGeom>
                <a:noFill/>
              </p:spPr>
              <p:txBody>
                <a:bodyPr wrap="square" rtlCol="0">
                  <a:spAutoFit/>
                </a:bodyPr>
                <a:lstStyle/>
                <a:p>
                  <a:pPr algn="ctr"/>
                  <a:r>
                    <a:rPr lang="es-ES" sz="1600" dirty="0" smtClean="0">
                      <a:latin typeface="Arial" panose="020B0604020202020204" pitchFamily="34" charset="0"/>
                      <a:cs typeface="Arial" panose="020B0604020202020204" pitchFamily="34" charset="0"/>
                    </a:rPr>
                    <a:t>Col</a:t>
                  </a:r>
                  <a:endParaRPr lang="en-US" sz="1600" dirty="0">
                    <a:latin typeface="Arial" panose="020B0604020202020204" pitchFamily="34" charset="0"/>
                    <a:cs typeface="Arial" panose="020B0604020202020204" pitchFamily="34" charset="0"/>
                  </a:endParaRPr>
                </a:p>
              </p:txBody>
            </p:sp>
            <p:sp>
              <p:nvSpPr>
                <p:cNvPr id="73" name="CuadroTexto 72"/>
                <p:cNvSpPr txBox="1"/>
                <p:nvPr/>
              </p:nvSpPr>
              <p:spPr>
                <a:xfrm>
                  <a:off x="20954850" y="28359112"/>
                  <a:ext cx="925440" cy="338554"/>
                </a:xfrm>
                <a:prstGeom prst="rect">
                  <a:avLst/>
                </a:prstGeom>
                <a:noFill/>
              </p:spPr>
              <p:txBody>
                <a:bodyPr wrap="square" rtlCol="0">
                  <a:spAutoFit/>
                </a:bodyPr>
                <a:lstStyle/>
                <a:p>
                  <a:pPr algn="ctr"/>
                  <a:r>
                    <a:rPr lang="es-ES" sz="1600" dirty="0">
                      <a:latin typeface="Arial" panose="020B0604020202020204" pitchFamily="34" charset="0"/>
                      <a:cs typeface="Arial" panose="020B0604020202020204" pitchFamily="34" charset="0"/>
                    </a:rPr>
                    <a:t>C</a:t>
                  </a:r>
                  <a:r>
                    <a:rPr lang="es-ES" sz="1600" dirty="0" smtClean="0">
                      <a:latin typeface="Arial" panose="020B0604020202020204" pitchFamily="34" charset="0"/>
                      <a:cs typeface="Arial" panose="020B0604020202020204" pitchFamily="34" charset="0"/>
                    </a:rPr>
                    <a:t>ebolla</a:t>
                  </a:r>
                  <a:endParaRPr lang="en-US" sz="1600" dirty="0">
                    <a:latin typeface="Arial" panose="020B0604020202020204" pitchFamily="34" charset="0"/>
                    <a:cs typeface="Arial" panose="020B0604020202020204" pitchFamily="34" charset="0"/>
                  </a:endParaRPr>
                </a:p>
              </p:txBody>
            </p:sp>
            <p:sp>
              <p:nvSpPr>
                <p:cNvPr id="74" name="CuadroTexto 73"/>
                <p:cNvSpPr txBox="1"/>
                <p:nvPr/>
              </p:nvSpPr>
              <p:spPr>
                <a:xfrm>
                  <a:off x="11631759" y="28753844"/>
                  <a:ext cx="1609492" cy="338554"/>
                </a:xfrm>
                <a:prstGeom prst="rect">
                  <a:avLst/>
                </a:prstGeom>
                <a:noFill/>
              </p:spPr>
              <p:txBody>
                <a:bodyPr wrap="square" rtlCol="0">
                  <a:spAutoFit/>
                </a:bodyPr>
                <a:lstStyle/>
                <a:p>
                  <a:r>
                    <a:rPr lang="es-ES" sz="1600" dirty="0" smtClean="0">
                      <a:latin typeface="Arial" panose="020B0604020202020204" pitchFamily="34" charset="0"/>
                      <a:cs typeface="Arial" panose="020B0604020202020204" pitchFamily="34" charset="0"/>
                    </a:rPr>
                    <a:t>Ácaro blanco</a:t>
                  </a:r>
                  <a:endParaRPr lang="en-US" sz="1600" dirty="0">
                    <a:latin typeface="Arial" panose="020B0604020202020204" pitchFamily="34" charset="0"/>
                    <a:cs typeface="Arial" panose="020B0604020202020204" pitchFamily="34" charset="0"/>
                  </a:endParaRPr>
                </a:p>
              </p:txBody>
            </p:sp>
            <p:sp>
              <p:nvSpPr>
                <p:cNvPr id="77" name="Flecha derecha 76"/>
                <p:cNvSpPr/>
                <p:nvPr/>
              </p:nvSpPr>
              <p:spPr>
                <a:xfrm>
                  <a:off x="15705962" y="27651322"/>
                  <a:ext cx="3088301" cy="564550"/>
                </a:xfrm>
                <a:prstGeom prst="rightArrow">
                  <a:avLst/>
                </a:prstGeom>
                <a:solidFill>
                  <a:srgbClr val="92D05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CuadroTexto 77"/>
                <p:cNvSpPr txBox="1"/>
                <p:nvPr/>
              </p:nvSpPr>
              <p:spPr>
                <a:xfrm>
                  <a:off x="16434631" y="27790275"/>
                  <a:ext cx="1377201" cy="338554"/>
                </a:xfrm>
                <a:prstGeom prst="rect">
                  <a:avLst/>
                </a:prstGeom>
                <a:noFill/>
              </p:spPr>
              <p:txBody>
                <a:bodyPr wrap="square" rtlCol="0">
                  <a:spAutoFit/>
                </a:bodyPr>
                <a:lstStyle/>
                <a:p>
                  <a:pPr algn="ctr"/>
                  <a:r>
                    <a:rPr lang="es-ES" sz="1600" dirty="0" smtClean="0">
                      <a:latin typeface="Arial" panose="020B0604020202020204" pitchFamily="34" charset="0"/>
                      <a:cs typeface="Arial" panose="020B0604020202020204" pitchFamily="34" charset="0"/>
                    </a:rPr>
                    <a:t>Presencia</a:t>
                  </a:r>
                  <a:endParaRPr lang="en-US" sz="1600" dirty="0">
                    <a:latin typeface="Arial" panose="020B0604020202020204" pitchFamily="34" charset="0"/>
                    <a:cs typeface="Arial" panose="020B0604020202020204" pitchFamily="34" charset="0"/>
                  </a:endParaRPr>
                </a:p>
              </p:txBody>
            </p:sp>
          </p:grpSp>
          <p:grpSp>
            <p:nvGrpSpPr>
              <p:cNvPr id="75" name="Grupo 74"/>
              <p:cNvGrpSpPr/>
              <p:nvPr/>
            </p:nvGrpSpPr>
            <p:grpSpPr>
              <a:xfrm>
                <a:off x="-1" y="29883570"/>
                <a:ext cx="24410888" cy="5740805"/>
                <a:chOff x="-1" y="29883570"/>
                <a:chExt cx="24410888" cy="5740805"/>
              </a:xfrm>
            </p:grpSpPr>
            <p:grpSp>
              <p:nvGrpSpPr>
                <p:cNvPr id="34" name="Group 242"/>
                <p:cNvGrpSpPr>
                  <a:grpSpLocks/>
                </p:cNvGrpSpPr>
                <p:nvPr/>
              </p:nvGrpSpPr>
              <p:grpSpPr bwMode="auto">
                <a:xfrm>
                  <a:off x="-1" y="34172055"/>
                  <a:ext cx="6278563" cy="1139031"/>
                  <a:chOff x="2971" y="20447"/>
                  <a:chExt cx="3908" cy="717"/>
                </a:xfrm>
              </p:grpSpPr>
              <p:sp>
                <p:nvSpPr>
                  <p:cNvPr id="35" name="AutoShape 243"/>
                  <p:cNvSpPr>
                    <a:spLocks noChangeArrowheads="1"/>
                  </p:cNvSpPr>
                  <p:nvPr/>
                </p:nvSpPr>
                <p:spPr bwMode="auto">
                  <a:xfrm>
                    <a:off x="3334" y="20528"/>
                    <a:ext cx="3182" cy="600"/>
                  </a:xfrm>
                  <a:prstGeom prst="roundRect">
                    <a:avLst>
                      <a:gd name="adj" fmla="val 16667"/>
                    </a:avLst>
                  </a:prstGeom>
                  <a:solidFill>
                    <a:schemeClr val="accent3">
                      <a:lumMod val="50000"/>
                    </a:schemeClr>
                  </a:solidFill>
                  <a:ln w="9525">
                    <a:noFill/>
                    <a:round/>
                    <a:headEnd/>
                    <a:tailEnd/>
                  </a:ln>
                  <a:scene3d>
                    <a:camera prst="orthographicFront"/>
                    <a:lightRig rig="threePt" dir="t"/>
                  </a:scene3d>
                  <a:sp3d>
                    <a:bevelT/>
                  </a:sp3d>
                </p:spPr>
                <p:txBody>
                  <a:bodyPr wrap="none" anchor="ctr"/>
                  <a:lstStyle/>
                  <a:p>
                    <a:pPr>
                      <a:defRPr/>
                    </a:pPr>
                    <a:endParaRPr lang="es-ES" sz="3600" dirty="0">
                      <a:latin typeface="Arial" pitchFamily="34" charset="0"/>
                      <a:cs typeface="Arial" pitchFamily="34" charset="0"/>
                    </a:endParaRPr>
                  </a:p>
                </p:txBody>
              </p:sp>
              <p:sp>
                <p:nvSpPr>
                  <p:cNvPr id="36" name="Rectangle 244"/>
                  <p:cNvSpPr>
                    <a:spLocks noChangeArrowheads="1"/>
                  </p:cNvSpPr>
                  <p:nvPr/>
                </p:nvSpPr>
                <p:spPr bwMode="auto">
                  <a:xfrm>
                    <a:off x="2971" y="20447"/>
                    <a:ext cx="3908" cy="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9952" tIns="34976" rIns="69952" bIns="34976" anchor="ctr"/>
                  <a:lstStyle/>
                  <a:p>
                    <a:pPr algn="ctr" defTabSz="2831034"/>
                    <a:r>
                      <a:rPr lang="es-ES" sz="3600" b="1" dirty="0">
                        <a:solidFill>
                          <a:srgbClr val="FFFFFF"/>
                        </a:solidFill>
                        <a:latin typeface="Arial" pitchFamily="34" charset="0"/>
                        <a:cs typeface="Arial" pitchFamily="34" charset="0"/>
                      </a:rPr>
                      <a:t>CONCLUSIÓN</a:t>
                    </a:r>
                  </a:p>
                </p:txBody>
              </p:sp>
            </p:grpSp>
            <p:sp>
              <p:nvSpPr>
                <p:cNvPr id="38" name="Rectángulo 37"/>
                <p:cNvSpPr/>
                <p:nvPr/>
              </p:nvSpPr>
              <p:spPr>
                <a:xfrm>
                  <a:off x="10809913" y="33123930"/>
                  <a:ext cx="6701295" cy="584775"/>
                </a:xfrm>
                <a:prstGeom prst="rect">
                  <a:avLst/>
                </a:prstGeom>
              </p:spPr>
              <p:txBody>
                <a:bodyPr wrap="square">
                  <a:spAutoFit/>
                </a:bodyPr>
                <a:lstStyle/>
                <a:p>
                  <a:pPr algn="just"/>
                  <a:r>
                    <a:rPr lang="es-ES" sz="1600" dirty="0">
                      <a:latin typeface="Arial" panose="020B0604020202020204" pitchFamily="34" charset="0"/>
                      <a:ea typeface="Calibri" panose="020F0502020204030204" pitchFamily="34" charset="0"/>
                      <a:cs typeface="Arial" panose="020B0604020202020204" pitchFamily="34" charset="0"/>
                    </a:rPr>
                    <a:t>El 100 % de los encuestados no conoce ninguno de estos </a:t>
                  </a:r>
                  <a:r>
                    <a:rPr lang="es-ES" sz="1600" dirty="0" smtClean="0">
                      <a:latin typeface="Arial" panose="020B0604020202020204" pitchFamily="34" charset="0"/>
                      <a:ea typeface="Calibri" panose="020F0502020204030204" pitchFamily="34" charset="0"/>
                      <a:cs typeface="Arial" panose="020B0604020202020204" pitchFamily="34" charset="0"/>
                    </a:rPr>
                    <a:t>organismos</a:t>
                  </a:r>
                </a:p>
                <a:p>
                  <a:pPr algn="just"/>
                  <a:r>
                    <a:rPr lang="es-ES" sz="1600" dirty="0" smtClean="0">
                      <a:latin typeface="Arial" panose="020B0604020202020204" pitchFamily="34" charset="0"/>
                      <a:ea typeface="Calibri" panose="020F050202020403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39" name="Rectángulo 38"/>
                <p:cNvSpPr/>
                <p:nvPr/>
              </p:nvSpPr>
              <p:spPr>
                <a:xfrm>
                  <a:off x="6282743" y="34204050"/>
                  <a:ext cx="18128144" cy="1420325"/>
                </a:xfrm>
                <a:prstGeom prst="rect">
                  <a:avLst/>
                </a:prstGeom>
              </p:spPr>
              <p:txBody>
                <a:bodyPr wrap="square">
                  <a:spAutoFit/>
                </a:bodyPr>
                <a:lstStyle/>
                <a:p>
                  <a:pPr algn="just">
                    <a:lnSpc>
                      <a:spcPct val="150000"/>
                    </a:lnSpc>
                    <a:spcAft>
                      <a:spcPts val="0"/>
                    </a:spcAft>
                  </a:pPr>
                  <a:r>
                    <a:rPr lang="es-ES" sz="2000" b="1" dirty="0">
                      <a:latin typeface="Arial" panose="020B0604020202020204" pitchFamily="34" charset="0"/>
                      <a:ea typeface="Calibri" panose="020F0502020204030204" pitchFamily="34" charset="0"/>
                      <a:cs typeface="Arial" panose="020B0604020202020204" pitchFamily="34" charset="0"/>
                    </a:rPr>
                    <a:t>De los temas evaluados en la encuesta, los mayores porcentajes de desconocimiento entre los trabajadores fue el relacionado con los productos biológicos y enemigos naturales que se pueden utilizar para el control de los ácaros plagas; de ello se infiere que este tema constituye una de las principales necesidades de capacitación para los trabajadores agrícolas de la granja.</a:t>
                  </a:r>
                  <a:endParaRPr lang="en-US" sz="2000" b="1"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41" name="Object 2"/>
                <p:cNvGraphicFramePr>
                  <a:graphicFrameLocks noChangeAspect="1"/>
                </p:cNvGraphicFramePr>
                <p:nvPr>
                  <p:extLst>
                    <p:ext uri="{D42A27DB-BD31-4B8C-83A1-F6EECF244321}">
                      <p14:modId xmlns:p14="http://schemas.microsoft.com/office/powerpoint/2010/main" val="1479233184"/>
                    </p:ext>
                  </p:extLst>
                </p:nvPr>
              </p:nvGraphicFramePr>
              <p:xfrm>
                <a:off x="1781858" y="30668554"/>
                <a:ext cx="2237214" cy="1529892"/>
              </p:xfrm>
              <a:graphic>
                <a:graphicData uri="http://schemas.openxmlformats.org/presentationml/2006/ole">
                  <mc:AlternateContent xmlns:mc="http://schemas.openxmlformats.org/markup-compatibility/2006">
                    <mc:Choice xmlns:v="urn:schemas-microsoft-com:vml" Requires="v">
                      <p:oleObj spid="_x0000_s1069" name="Imagen" r:id="rId21" imgW="2006600" imgH="1371600" progId="Word.Picture.8">
                        <p:embed/>
                      </p:oleObj>
                    </mc:Choice>
                    <mc:Fallback>
                      <p:oleObj name="Imagen" r:id="rId21" imgW="2006600" imgH="1371600" progId="Word.Picture.8">
                        <p:embed/>
                        <p:pic>
                          <p:nvPicPr>
                            <p:cNvPr id="1026" name="Object 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781858" y="30668554"/>
                              <a:ext cx="2237214" cy="1529892"/>
                            </a:xfrm>
                            <a:prstGeom prst="rect">
                              <a:avLst/>
                            </a:prstGeom>
                            <a:noFill/>
                            <a:ln>
                              <a:noFill/>
                            </a:ln>
                          </p:spPr>
                        </p:pic>
                      </p:oleObj>
                    </mc:Fallback>
                  </mc:AlternateContent>
                </a:graphicData>
              </a:graphic>
            </p:graphicFrame>
            <p:pic>
              <p:nvPicPr>
                <p:cNvPr id="42" name="Picture 4"/>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415782" y="30765546"/>
                  <a:ext cx="2401812" cy="154402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5"/>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204888" y="29963495"/>
                  <a:ext cx="2153808" cy="163862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CuadroTexto 43"/>
                <p:cNvSpPr txBox="1"/>
                <p:nvPr/>
              </p:nvSpPr>
              <p:spPr>
                <a:xfrm>
                  <a:off x="1620070" y="32409674"/>
                  <a:ext cx="2590895" cy="338554"/>
                </a:xfrm>
                <a:prstGeom prst="rect">
                  <a:avLst/>
                </a:prstGeom>
                <a:noFill/>
              </p:spPr>
              <p:txBody>
                <a:bodyPr wrap="square" rtlCol="0">
                  <a:spAutoFit/>
                </a:bodyPr>
                <a:lstStyle/>
                <a:p>
                  <a:r>
                    <a:rPr lang="es-ES" sz="1600" i="1" dirty="0" err="1" smtClean="0">
                      <a:latin typeface="Arial" panose="020B0604020202020204" pitchFamily="34" charset="0"/>
                      <a:cs typeface="Arial" panose="020B0604020202020204" pitchFamily="34" charset="0"/>
                    </a:rPr>
                    <a:t>Neoseiulus</a:t>
                  </a:r>
                  <a:r>
                    <a:rPr lang="es-ES" sz="1600" i="1" dirty="0" smtClean="0">
                      <a:latin typeface="Arial" panose="020B0604020202020204" pitchFamily="34" charset="0"/>
                      <a:cs typeface="Arial" panose="020B0604020202020204" pitchFamily="34" charset="0"/>
                    </a:rPr>
                    <a:t> </a:t>
                  </a:r>
                  <a:r>
                    <a:rPr lang="es-ES" sz="1600" i="1" dirty="0" err="1" smtClean="0">
                      <a:latin typeface="Arial" panose="020B0604020202020204" pitchFamily="34" charset="0"/>
                      <a:cs typeface="Arial" panose="020B0604020202020204" pitchFamily="34" charset="0"/>
                    </a:rPr>
                    <a:t>longispinosus</a:t>
                  </a:r>
                  <a:endParaRPr lang="en-US" sz="1600" i="1" dirty="0">
                    <a:latin typeface="Arial" panose="020B0604020202020204" pitchFamily="34" charset="0"/>
                    <a:cs typeface="Arial" panose="020B0604020202020204" pitchFamily="34" charset="0"/>
                  </a:endParaRPr>
                </a:p>
              </p:txBody>
            </p:sp>
            <p:sp>
              <p:nvSpPr>
                <p:cNvPr id="45" name="CuadroTexto 44"/>
                <p:cNvSpPr txBox="1"/>
                <p:nvPr/>
              </p:nvSpPr>
              <p:spPr>
                <a:xfrm>
                  <a:off x="6986344" y="31720508"/>
                  <a:ext cx="2590895" cy="338554"/>
                </a:xfrm>
                <a:prstGeom prst="rect">
                  <a:avLst/>
                </a:prstGeom>
                <a:noFill/>
              </p:spPr>
              <p:txBody>
                <a:bodyPr wrap="square" rtlCol="0">
                  <a:spAutoFit/>
                </a:bodyPr>
                <a:lstStyle/>
                <a:p>
                  <a:r>
                    <a:rPr lang="es-ES" sz="1600" i="1" dirty="0" err="1" smtClean="0">
                      <a:latin typeface="Arial" panose="020B0604020202020204" pitchFamily="34" charset="0"/>
                      <a:cs typeface="Arial" panose="020B0604020202020204" pitchFamily="34" charset="0"/>
                    </a:rPr>
                    <a:t>Amblyseius</a:t>
                  </a:r>
                  <a:r>
                    <a:rPr lang="es-ES" sz="1600" i="1" dirty="0" smtClean="0">
                      <a:latin typeface="Arial" panose="020B0604020202020204" pitchFamily="34" charset="0"/>
                      <a:cs typeface="Arial" panose="020B0604020202020204" pitchFamily="34" charset="0"/>
                    </a:rPr>
                    <a:t> </a:t>
                  </a:r>
                  <a:r>
                    <a:rPr lang="es-ES" sz="1600" i="1" dirty="0" err="1" smtClean="0">
                      <a:latin typeface="Arial" panose="020B0604020202020204" pitchFamily="34" charset="0"/>
                      <a:cs typeface="Arial" panose="020B0604020202020204" pitchFamily="34" charset="0"/>
                    </a:rPr>
                    <a:t>largoensis</a:t>
                  </a:r>
                  <a:endParaRPr lang="en-US" sz="1600" i="1" dirty="0">
                    <a:latin typeface="Arial" panose="020B0604020202020204" pitchFamily="34" charset="0"/>
                    <a:cs typeface="Arial" panose="020B0604020202020204" pitchFamily="34" charset="0"/>
                  </a:endParaRPr>
                </a:p>
              </p:txBody>
            </p:sp>
            <p:sp>
              <p:nvSpPr>
                <p:cNvPr id="46" name="CuadroTexto 45"/>
                <p:cNvSpPr txBox="1"/>
                <p:nvPr/>
              </p:nvSpPr>
              <p:spPr>
                <a:xfrm>
                  <a:off x="4290751" y="32326625"/>
                  <a:ext cx="2590895" cy="338554"/>
                </a:xfrm>
                <a:prstGeom prst="rect">
                  <a:avLst/>
                </a:prstGeom>
                <a:noFill/>
              </p:spPr>
              <p:txBody>
                <a:bodyPr wrap="square" rtlCol="0">
                  <a:spAutoFit/>
                </a:bodyPr>
                <a:lstStyle/>
                <a:p>
                  <a:r>
                    <a:rPr lang="es-ES" sz="1600" i="1" dirty="0" err="1" smtClean="0">
                      <a:latin typeface="Arial" panose="020B0604020202020204" pitchFamily="34" charset="0"/>
                      <a:cs typeface="Arial" panose="020B0604020202020204" pitchFamily="34" charset="0"/>
                    </a:rPr>
                    <a:t>Phytoseiulus</a:t>
                  </a:r>
                  <a:r>
                    <a:rPr lang="es-ES" sz="1600" i="1" dirty="0" smtClean="0">
                      <a:latin typeface="Arial" panose="020B0604020202020204" pitchFamily="34" charset="0"/>
                      <a:cs typeface="Arial" panose="020B0604020202020204" pitchFamily="34" charset="0"/>
                    </a:rPr>
                    <a:t> </a:t>
                  </a:r>
                  <a:r>
                    <a:rPr lang="es-ES" sz="1600" i="1" dirty="0" err="1" smtClean="0">
                      <a:latin typeface="Arial" panose="020B0604020202020204" pitchFamily="34" charset="0"/>
                      <a:cs typeface="Arial" panose="020B0604020202020204" pitchFamily="34" charset="0"/>
                    </a:rPr>
                    <a:t>macropilis</a:t>
                  </a:r>
                  <a:endParaRPr lang="en-US" sz="1600" i="1" dirty="0">
                    <a:latin typeface="Arial" panose="020B0604020202020204" pitchFamily="34" charset="0"/>
                    <a:cs typeface="Arial" panose="020B0604020202020204" pitchFamily="34" charset="0"/>
                  </a:endParaRPr>
                </a:p>
              </p:txBody>
            </p:sp>
            <p:sp>
              <p:nvSpPr>
                <p:cNvPr id="47" name="59 CuadroTexto"/>
                <p:cNvSpPr txBox="1"/>
                <p:nvPr/>
              </p:nvSpPr>
              <p:spPr>
                <a:xfrm>
                  <a:off x="3397413" y="33029443"/>
                  <a:ext cx="3315420" cy="382519"/>
                </a:xfrm>
                <a:prstGeom prst="rect">
                  <a:avLst/>
                </a:prstGeom>
                <a:solidFill>
                  <a:schemeClr val="accent3">
                    <a:lumMod val="60000"/>
                    <a:lumOff val="40000"/>
                  </a:schemeClr>
                </a:solidFill>
                <a:scene3d>
                  <a:camera prst="orthographicFront"/>
                  <a:lightRig rig="threePt" dir="t"/>
                </a:scene3d>
                <a:sp3d>
                  <a:bevelT/>
                </a:sp3d>
              </p:spPr>
              <p:txBody>
                <a:bodyPr wrap="square" lIns="74021" tIns="37010" rIns="74021" bIns="37010" rtlCol="0">
                  <a:spAutoFit/>
                </a:bodyPr>
                <a:lstStyle/>
                <a:p>
                  <a:pPr algn="ctr"/>
                  <a:r>
                    <a:rPr lang="es-ES" sz="2000" b="1" dirty="0" smtClean="0">
                      <a:latin typeface="Arial" pitchFamily="34" charset="0"/>
                      <a:cs typeface="Arial" pitchFamily="34" charset="0"/>
                    </a:rPr>
                    <a:t>Ácaros depredadores</a:t>
                  </a:r>
                  <a:endParaRPr lang="es-ES" sz="2000" b="1" dirty="0">
                    <a:latin typeface="Arial" pitchFamily="34" charset="0"/>
                    <a:cs typeface="Arial" pitchFamily="34" charset="0"/>
                  </a:endParaRPr>
                </a:p>
              </p:txBody>
            </p:sp>
            <p:pic>
              <p:nvPicPr>
                <p:cNvPr id="66" name="Imagen 65"/>
                <p:cNvPicPr>
                  <a:picLocks noChangeAspect="1"/>
                </p:cNvPicPr>
                <p:nvPr/>
              </p:nvPicPr>
              <p:blipFill>
                <a:blip r:embed="rId25"/>
                <a:stretch>
                  <a:fillRect/>
                </a:stretch>
              </p:blipFill>
              <p:spPr>
                <a:xfrm>
                  <a:off x="12896777" y="29883570"/>
                  <a:ext cx="2381250" cy="1924050"/>
                </a:xfrm>
                <a:prstGeom prst="rect">
                  <a:avLst/>
                </a:prstGeom>
              </p:spPr>
            </p:pic>
            <p:pic>
              <p:nvPicPr>
                <p:cNvPr id="67" name="Imagen 66"/>
                <p:cNvPicPr>
                  <a:picLocks noChangeAspect="1"/>
                </p:cNvPicPr>
                <p:nvPr/>
              </p:nvPicPr>
              <p:blipFill>
                <a:blip r:embed="rId26"/>
                <a:stretch>
                  <a:fillRect/>
                </a:stretch>
              </p:blipFill>
              <p:spPr>
                <a:xfrm>
                  <a:off x="16004402" y="30150270"/>
                  <a:ext cx="2609850" cy="1390650"/>
                </a:xfrm>
                <a:prstGeom prst="rect">
                  <a:avLst/>
                </a:prstGeom>
              </p:spPr>
            </p:pic>
            <p:sp>
              <p:nvSpPr>
                <p:cNvPr id="68" name="Rectángulo 67"/>
                <p:cNvSpPr/>
                <p:nvPr/>
              </p:nvSpPr>
              <p:spPr>
                <a:xfrm>
                  <a:off x="16254620" y="31658194"/>
                  <a:ext cx="2153154" cy="338554"/>
                </a:xfrm>
                <a:prstGeom prst="rect">
                  <a:avLst/>
                </a:prstGeom>
              </p:spPr>
              <p:txBody>
                <a:bodyPr wrap="none">
                  <a:spAutoFit/>
                </a:bodyPr>
                <a:lstStyle/>
                <a:p>
                  <a:r>
                    <a:rPr lang="es-ES" sz="1600" i="1" dirty="0" err="1" smtClean="0">
                      <a:latin typeface="Arial" panose="020B0604020202020204" pitchFamily="34" charset="0"/>
                      <a:ea typeface="Calibri" panose="020F0502020204030204" pitchFamily="34" charset="0"/>
                      <a:cs typeface="Arial" panose="020B0604020202020204" pitchFamily="34" charset="0"/>
                    </a:rPr>
                    <a:t>Bacillus</a:t>
                  </a:r>
                  <a:r>
                    <a:rPr lang="es-ES" sz="1600" i="1" dirty="0" smtClean="0">
                      <a:latin typeface="Arial" panose="020B0604020202020204" pitchFamily="34" charset="0"/>
                      <a:ea typeface="Calibri" panose="020F0502020204030204" pitchFamily="34" charset="0"/>
                      <a:cs typeface="Arial" panose="020B0604020202020204" pitchFamily="34" charset="0"/>
                    </a:rPr>
                    <a:t> </a:t>
                  </a:r>
                  <a:r>
                    <a:rPr lang="es-ES" sz="1600" i="1" dirty="0" err="1" smtClean="0">
                      <a:latin typeface="Arial" panose="020B0604020202020204" pitchFamily="34" charset="0"/>
                      <a:ea typeface="Calibri" panose="020F0502020204030204" pitchFamily="34" charset="0"/>
                      <a:cs typeface="Arial" panose="020B0604020202020204" pitchFamily="34" charset="0"/>
                    </a:rPr>
                    <a:t>thuringiensis</a:t>
                  </a:r>
                  <a:r>
                    <a:rPr lang="es-ES" sz="1600" i="1" dirty="0" smtClean="0">
                      <a:latin typeface="Arial" panose="020B0604020202020204" pitchFamily="34" charset="0"/>
                      <a:ea typeface="Calibri" panose="020F050202020403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69" name="Rectángulo 68"/>
                <p:cNvSpPr/>
                <p:nvPr/>
              </p:nvSpPr>
              <p:spPr>
                <a:xfrm>
                  <a:off x="12889607" y="31996926"/>
                  <a:ext cx="2040943" cy="338554"/>
                </a:xfrm>
                <a:prstGeom prst="rect">
                  <a:avLst/>
                </a:prstGeom>
              </p:spPr>
              <p:txBody>
                <a:bodyPr wrap="none">
                  <a:spAutoFit/>
                </a:bodyPr>
                <a:lstStyle/>
                <a:p>
                  <a:r>
                    <a:rPr lang="es-ES" sz="1600" i="1" dirty="0" err="1">
                      <a:latin typeface="Arial" panose="020B0604020202020204" pitchFamily="34" charset="0"/>
                      <a:ea typeface="Calibri" panose="020F0502020204030204" pitchFamily="34" charset="0"/>
                      <a:cs typeface="Arial" panose="020B0604020202020204" pitchFamily="34" charset="0"/>
                    </a:rPr>
                    <a:t>Beauveria</a:t>
                  </a:r>
                  <a:r>
                    <a:rPr lang="es-ES" sz="1600" i="1" dirty="0">
                      <a:latin typeface="Arial" panose="020B0604020202020204" pitchFamily="34" charset="0"/>
                      <a:ea typeface="Calibri" panose="020F0502020204030204" pitchFamily="34" charset="0"/>
                      <a:cs typeface="Arial" panose="020B0604020202020204" pitchFamily="34" charset="0"/>
                    </a:rPr>
                    <a:t> </a:t>
                  </a:r>
                  <a:r>
                    <a:rPr lang="es-ES" sz="1600" i="1" dirty="0" err="1">
                      <a:latin typeface="Arial" panose="020B0604020202020204" pitchFamily="34" charset="0"/>
                      <a:ea typeface="Calibri" panose="020F0502020204030204" pitchFamily="34" charset="0"/>
                      <a:cs typeface="Arial" panose="020B0604020202020204" pitchFamily="34" charset="0"/>
                    </a:rPr>
                    <a:t>bassiana</a:t>
                  </a:r>
                  <a:r>
                    <a:rPr lang="es-ES" sz="1600" dirty="0">
                      <a:latin typeface="Arial" panose="020B0604020202020204" pitchFamily="34" charset="0"/>
                      <a:ea typeface="Calibri" panose="020F050202020403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pic>
              <p:nvPicPr>
                <p:cNvPr id="70" name="Imagen 69"/>
                <p:cNvPicPr>
                  <a:picLocks noChangeAspect="1"/>
                </p:cNvPicPr>
                <p:nvPr/>
              </p:nvPicPr>
              <p:blipFill>
                <a:blip r:embed="rId27"/>
                <a:stretch>
                  <a:fillRect/>
                </a:stretch>
              </p:blipFill>
              <p:spPr>
                <a:xfrm>
                  <a:off x="19766380" y="30082063"/>
                  <a:ext cx="2543175" cy="1800225"/>
                </a:xfrm>
                <a:prstGeom prst="rect">
                  <a:avLst/>
                </a:prstGeom>
              </p:spPr>
            </p:pic>
            <p:sp>
              <p:nvSpPr>
                <p:cNvPr id="71" name="Rectángulo 70"/>
                <p:cNvSpPr/>
                <p:nvPr/>
              </p:nvSpPr>
              <p:spPr>
                <a:xfrm>
                  <a:off x="19805202" y="32025569"/>
                  <a:ext cx="1991251" cy="338554"/>
                </a:xfrm>
                <a:prstGeom prst="rect">
                  <a:avLst/>
                </a:prstGeom>
              </p:spPr>
              <p:txBody>
                <a:bodyPr wrap="none">
                  <a:spAutoFit/>
                </a:bodyPr>
                <a:lstStyle/>
                <a:p>
                  <a:r>
                    <a:rPr lang="es-MX" sz="1600" i="1" dirty="0" err="1">
                      <a:latin typeface="Arial" panose="020B0604020202020204" pitchFamily="34" charset="0"/>
                      <a:ea typeface="Calibri" panose="020F0502020204030204" pitchFamily="34" charset="0"/>
                      <a:cs typeface="Arial" panose="020B0604020202020204" pitchFamily="34" charset="0"/>
                    </a:rPr>
                    <a:t>Lecanicillium</a:t>
                  </a:r>
                  <a:r>
                    <a:rPr lang="es-MX" sz="1600" i="1" dirty="0">
                      <a:latin typeface="Arial" panose="020B0604020202020204" pitchFamily="34" charset="0"/>
                      <a:ea typeface="Calibri" panose="020F0502020204030204" pitchFamily="34" charset="0"/>
                      <a:cs typeface="Arial" panose="020B0604020202020204" pitchFamily="34" charset="0"/>
                    </a:rPr>
                    <a:t> </a:t>
                  </a:r>
                  <a:r>
                    <a:rPr lang="es-MX" sz="1600" i="1" dirty="0" err="1">
                      <a:latin typeface="Arial" panose="020B0604020202020204" pitchFamily="34" charset="0"/>
                      <a:ea typeface="Calibri" panose="020F0502020204030204" pitchFamily="34" charset="0"/>
                      <a:cs typeface="Arial" panose="020B0604020202020204" pitchFamily="34" charset="0"/>
                    </a:rPr>
                    <a:t>lecanii</a:t>
                  </a:r>
                  <a:endParaRPr lang="en-US" sz="1600" dirty="0">
                    <a:latin typeface="Arial" panose="020B0604020202020204" pitchFamily="34" charset="0"/>
                    <a:cs typeface="Arial" panose="020B0604020202020204" pitchFamily="34" charset="0"/>
                  </a:endParaRPr>
                </a:p>
              </p:txBody>
            </p:sp>
            <p:sp>
              <p:nvSpPr>
                <p:cNvPr id="79" name="Flecha arriba 78"/>
                <p:cNvSpPr/>
                <p:nvPr/>
              </p:nvSpPr>
              <p:spPr>
                <a:xfrm rot="18371702">
                  <a:off x="9902055" y="32280029"/>
                  <a:ext cx="648072" cy="102391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lecha arriba 79"/>
                <p:cNvSpPr/>
                <p:nvPr/>
              </p:nvSpPr>
              <p:spPr>
                <a:xfrm rot="2493978">
                  <a:off x="17681632" y="32273903"/>
                  <a:ext cx="648072" cy="102391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ángulo 80"/>
                <p:cNvSpPr/>
                <p:nvPr/>
              </p:nvSpPr>
              <p:spPr>
                <a:xfrm>
                  <a:off x="10057811" y="33483970"/>
                  <a:ext cx="7754022" cy="338554"/>
                </a:xfrm>
                <a:prstGeom prst="rect">
                  <a:avLst/>
                </a:prstGeom>
              </p:spPr>
              <p:txBody>
                <a:bodyPr wrap="square">
                  <a:spAutoFit/>
                </a:bodyPr>
                <a:lstStyle/>
                <a:p>
                  <a:pPr algn="just"/>
                  <a:r>
                    <a:rPr lang="es-ES" sz="1600" dirty="0" smtClean="0">
                      <a:latin typeface="Arial" panose="020B0604020202020204" pitchFamily="34" charset="0"/>
                      <a:ea typeface="Calibri" panose="020F0502020204030204" pitchFamily="34" charset="0"/>
                      <a:cs typeface="Arial" panose="020B0604020202020204" pitchFamily="34" charset="0"/>
                    </a:rPr>
                    <a:t>Solo </a:t>
                  </a:r>
                  <a:r>
                    <a:rPr lang="es-ES" sz="1600" dirty="0">
                      <a:latin typeface="Arial" panose="020B0604020202020204" pitchFamily="34" charset="0"/>
                      <a:ea typeface="Calibri" panose="020F0502020204030204" pitchFamily="34" charset="0"/>
                      <a:cs typeface="Arial" panose="020B0604020202020204" pitchFamily="34" charset="0"/>
                    </a:rPr>
                    <a:t>el 20 % conoce la </a:t>
                  </a:r>
                  <a:r>
                    <a:rPr lang="es-ES" sz="1600" dirty="0" err="1">
                      <a:latin typeface="Arial" panose="020B0604020202020204" pitchFamily="34" charset="0"/>
                      <a:ea typeface="Calibri" panose="020F0502020204030204" pitchFamily="34" charset="0"/>
                      <a:cs typeface="Arial" panose="020B0604020202020204" pitchFamily="34" charset="0"/>
                    </a:rPr>
                    <a:t>tabaquina</a:t>
                  </a:r>
                  <a:r>
                    <a:rPr lang="es-ES" sz="1600" dirty="0">
                      <a:latin typeface="Arial" panose="020B0604020202020204" pitchFamily="34" charset="0"/>
                      <a:ea typeface="Calibri" panose="020F0502020204030204" pitchFamily="34" charset="0"/>
                      <a:cs typeface="Arial" panose="020B0604020202020204" pitchFamily="34" charset="0"/>
                    </a:rPr>
                    <a:t> y el extracto del árbol del </a:t>
                  </a:r>
                  <a:r>
                    <a:rPr lang="es-ES" sz="1600" dirty="0" err="1">
                      <a:latin typeface="Arial" panose="020B0604020202020204" pitchFamily="34" charset="0"/>
                      <a:ea typeface="Calibri" panose="020F0502020204030204" pitchFamily="34" charset="0"/>
                      <a:cs typeface="Arial" panose="020B0604020202020204" pitchFamily="34" charset="0"/>
                    </a:rPr>
                    <a:t>Neem</a:t>
                  </a:r>
                  <a:r>
                    <a:rPr lang="es-ES" sz="1600" dirty="0">
                      <a:latin typeface="Arial" panose="020B0604020202020204" pitchFamily="34" charset="0"/>
                      <a:ea typeface="Calibri" panose="020F0502020204030204" pitchFamily="34" charset="0"/>
                      <a:cs typeface="Arial" panose="020B0604020202020204" pitchFamily="34" charset="0"/>
                    </a:rPr>
                    <a:t> como plaguicidas</a:t>
                  </a:r>
                  <a:endParaRPr lang="en-US" sz="1600" dirty="0">
                    <a:latin typeface="Arial" panose="020B0604020202020204" pitchFamily="34" charset="0"/>
                    <a:cs typeface="Arial" panose="020B0604020202020204" pitchFamily="34" charset="0"/>
                  </a:endParaRPr>
                </a:p>
              </p:txBody>
            </p:sp>
          </p:grpSp>
        </p:grpSp>
      </p:grpSp>
    </p:spTree>
    <p:extLst>
      <p:ext uri="{BB962C8B-B14F-4D97-AF65-F5344CB8AC3E}">
        <p14:creationId xmlns:p14="http://schemas.microsoft.com/office/powerpoint/2010/main" val="54549226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4093954</TotalTime>
  <Words>812</Words>
  <Application>Microsoft Office PowerPoint</Application>
  <PresentationFormat>Personalizado</PresentationFormat>
  <Paragraphs>53</Paragraphs>
  <Slides>1</Slides>
  <Notes>1</Notes>
  <HiddenSlides>0</HiddenSlides>
  <MMClips>0</MMClips>
  <ScaleCrop>false</ScaleCrop>
  <HeadingPairs>
    <vt:vector size="8" baseType="variant">
      <vt:variant>
        <vt:lpstr>Fuentes usadas</vt:lpstr>
      </vt:variant>
      <vt:variant>
        <vt:i4>3</vt:i4>
      </vt:variant>
      <vt:variant>
        <vt:lpstr>Tema</vt:lpstr>
      </vt:variant>
      <vt:variant>
        <vt:i4>1</vt:i4>
      </vt:variant>
      <vt:variant>
        <vt:lpstr>Servidores OLE incrustados</vt:lpstr>
      </vt:variant>
      <vt:variant>
        <vt:i4>2</vt:i4>
      </vt:variant>
      <vt:variant>
        <vt:lpstr>Títulos de diapositiva</vt:lpstr>
      </vt:variant>
      <vt:variant>
        <vt:i4>1</vt:i4>
      </vt:variant>
    </vt:vector>
  </HeadingPairs>
  <TitlesOfParts>
    <vt:vector size="7" baseType="lpstr">
      <vt:lpstr>Arial</vt:lpstr>
      <vt:lpstr>Calibri</vt:lpstr>
      <vt:lpstr>Times New Roman</vt:lpstr>
      <vt:lpstr>Tema de Office</vt:lpstr>
      <vt:lpstr>Imagen</vt:lpstr>
      <vt:lpstr>MSPhotoEd.3</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Influencia del Quitomax y Ecomic en diferentes momentos de aplicación en el cultivo del maíz (Zea mays L.)</dc:title>
  <dc:creator>Yanebis Pérez Madruga</dc:creator>
  <cp:lastModifiedBy>A</cp:lastModifiedBy>
  <cp:revision>68</cp:revision>
  <dcterms:created xsi:type="dcterms:W3CDTF">2018-09-21T18:26:07Z</dcterms:created>
  <dcterms:modified xsi:type="dcterms:W3CDTF">2021-12-12T23:50:44Z</dcterms:modified>
</cp:coreProperties>
</file>