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es-ES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>
        <p:scale>
          <a:sx n="33" d="100"/>
          <a:sy n="33" d="100"/>
        </p:scale>
        <p:origin x="69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21\eventos\evento%20online%20depart\germinaci&#243;n11-2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wner\AppData\Roaming\Microsoft\Excel\germinaci&#243;n11-21%20(version%201).xlsb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wner\AppData\Roaming\Microsoft\Excel\germinaci&#243;n11-21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21\eventos\evento%20online%20depart\germinaci&#243;n10-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21\eventos\evento%20online%20depart\germinaci&#243;n10-2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21\eventos\evento%20online%20depart\germinaci&#243;n10-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'velocidad de germinacion'!$Y$12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'velocidad de germinacion'!$Y$14</c:f>
                <c:numCache>
                  <c:formatCode>General</c:formatCode>
                  <c:ptCount val="1"/>
                  <c:pt idx="0">
                    <c:v>0.1229375365183803</c:v>
                  </c:pt>
                </c:numCache>
              </c:numRef>
            </c:plus>
            <c:minus>
              <c:numRef>
                <c:f>'velocidad de germinacion'!$Y$14</c:f>
                <c:numCache>
                  <c:formatCode>General</c:formatCode>
                  <c:ptCount val="1"/>
                  <c:pt idx="0">
                    <c:v>0.1229375365183803</c:v>
                  </c:pt>
                </c:numCache>
              </c:numRef>
            </c:minus>
          </c:errBars>
          <c:val>
            <c:numRef>
              <c:f>'velocidad de germinacion'!$Y$13</c:f>
              <c:numCache>
                <c:formatCode>General</c:formatCode>
                <c:ptCount val="1"/>
                <c:pt idx="0">
                  <c:v>5.0961904761904764</c:v>
                </c:pt>
              </c:numCache>
            </c:numRef>
          </c:val>
        </c:ser>
        <c:ser>
          <c:idx val="1"/>
          <c:order val="1"/>
          <c:tx>
            <c:strRef>
              <c:f>'velocidad de germinacion'!$Z$12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'velocidad de germinacion'!$Z$14</c:f>
                <c:numCache>
                  <c:formatCode>General</c:formatCode>
                  <c:ptCount val="1"/>
                  <c:pt idx="0">
                    <c:v>0.21723089875846763</c:v>
                  </c:pt>
                </c:numCache>
              </c:numRef>
            </c:plus>
            <c:minus>
              <c:numRef>
                <c:f>'velocidad de germinacion'!$Z$14</c:f>
                <c:numCache>
                  <c:formatCode>General</c:formatCode>
                  <c:ptCount val="1"/>
                  <c:pt idx="0">
                    <c:v>0.21723089875846763</c:v>
                  </c:pt>
                </c:numCache>
              </c:numRef>
            </c:minus>
          </c:errBars>
          <c:val>
            <c:numRef>
              <c:f>'velocidad de germinacion'!$Z$13</c:f>
              <c:numCache>
                <c:formatCode>General</c:formatCode>
                <c:ptCount val="1"/>
                <c:pt idx="0">
                  <c:v>6.974444444444444</c:v>
                </c:pt>
              </c:numCache>
            </c:numRef>
          </c:val>
        </c:ser>
        <c:ser>
          <c:idx val="2"/>
          <c:order val="2"/>
          <c:tx>
            <c:strRef>
              <c:f>'velocidad de germinacion'!$AA$12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'velocidad de germinacion'!$AA$14</c:f>
                <c:numCache>
                  <c:formatCode>General</c:formatCode>
                  <c:ptCount val="1"/>
                  <c:pt idx="0">
                    <c:v>0.17949936238300099</c:v>
                  </c:pt>
                </c:numCache>
              </c:numRef>
            </c:plus>
            <c:minus>
              <c:numRef>
                <c:f>'velocidad de germinacion'!$AA$14</c:f>
                <c:numCache>
                  <c:formatCode>General</c:formatCode>
                  <c:ptCount val="1"/>
                  <c:pt idx="0">
                    <c:v>0.17949936238300099</c:v>
                  </c:pt>
                </c:numCache>
              </c:numRef>
            </c:minus>
          </c:errBars>
          <c:val>
            <c:numRef>
              <c:f>'velocidad de germinacion'!$AA$13</c:f>
              <c:numCache>
                <c:formatCode>General</c:formatCode>
                <c:ptCount val="1"/>
                <c:pt idx="0">
                  <c:v>7.7714285714285696</c:v>
                </c:pt>
              </c:numCache>
            </c:numRef>
          </c:val>
        </c:ser>
        <c:ser>
          <c:idx val="3"/>
          <c:order val="3"/>
          <c:tx>
            <c:strRef>
              <c:f>'velocidad de germinacion'!$AB$12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'velocidad de germinacion'!$AB$14</c:f>
                <c:numCache>
                  <c:formatCode>General</c:formatCode>
                  <c:ptCount val="1"/>
                  <c:pt idx="0">
                    <c:v>8.5146901044400564E-2</c:v>
                  </c:pt>
                </c:numCache>
              </c:numRef>
            </c:plus>
            <c:minus>
              <c:numRef>
                <c:f>'velocidad de germinacion'!$AB$14</c:f>
                <c:numCache>
                  <c:formatCode>General</c:formatCode>
                  <c:ptCount val="1"/>
                  <c:pt idx="0">
                    <c:v>8.5146901044400564E-2</c:v>
                  </c:pt>
                </c:numCache>
              </c:numRef>
            </c:minus>
          </c:errBars>
          <c:val>
            <c:numRef>
              <c:f>'velocidad de germinacion'!$AB$13</c:f>
              <c:numCache>
                <c:formatCode>General</c:formatCode>
                <c:ptCount val="1"/>
                <c:pt idx="0">
                  <c:v>5.3657142857142857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50"/>
        <c:axId val="-266153664"/>
        <c:axId val="-266158016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'velocidad de germinacion'!$AC$12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/>
                            <a:t>*</a:t>
                          </a:r>
                        </a:p>
                      </c:rich>
                    </c:tx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'velocidad de germinacion'!$AC$14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'velocidad de germinacion'!$AC$14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'velocidad de germinacion'!$AC$13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</c15:ser>
            </c15:filteredBarSeries>
          </c:ext>
        </c:extLst>
      </c:barChart>
      <c:catAx>
        <c:axId val="-266153664"/>
        <c:scaling>
          <c:orientation val="minMax"/>
        </c:scaling>
        <c:delete val="1"/>
        <c:axPos val="b"/>
        <c:majorTickMark val="out"/>
        <c:minorTickMark val="none"/>
        <c:tickLblPos val="nextTo"/>
        <c:crossAx val="-266158016"/>
        <c:crosses val="autoZero"/>
        <c:auto val="1"/>
        <c:lblAlgn val="ctr"/>
        <c:lblOffset val="100"/>
        <c:noMultiLvlLbl val="0"/>
      </c:catAx>
      <c:valAx>
        <c:axId val="-2661580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s-ES" sz="1800"/>
                  <a:t>VG </a:t>
                </a:r>
                <a:r>
                  <a:rPr lang="es-ES" sz="1800" baseline="0"/>
                  <a:t>(semillas día </a:t>
                </a:r>
                <a:r>
                  <a:rPr lang="es-ES" sz="1800" baseline="30000"/>
                  <a:t>-1</a:t>
                </a:r>
                <a:r>
                  <a:rPr lang="es-ES" sz="1800" baseline="0"/>
                  <a:t>)</a:t>
                </a:r>
                <a:endParaRPr lang="es-E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661536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8842731945711246E-2"/>
          <c:y val="0.90513923070287972"/>
          <c:w val="0.90392475940507477"/>
          <c:h val="8.3717191601049942E-2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'tiempo med y tasade germinacion'!$Y$10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germinacion'!$Y$12</c:f>
                <c:numCache>
                  <c:formatCode>General</c:formatCode>
                  <c:ptCount val="1"/>
                  <c:pt idx="0">
                    <c:v>0.76210052223791613</c:v>
                  </c:pt>
                </c:numCache>
              </c:numRef>
            </c:plus>
            <c:minus>
              <c:numRef>
                <c:f>'tiempo med y tasade germinacion'!$Y$12</c:f>
                <c:numCache>
                  <c:formatCode>General</c:formatCode>
                  <c:ptCount val="1"/>
                  <c:pt idx="0">
                    <c:v>0.76210052223791613</c:v>
                  </c:pt>
                </c:numCache>
              </c:numRef>
            </c:minus>
          </c:errBars>
          <c:val>
            <c:numRef>
              <c:f>'tiempo med y tasade germinacion'!$Y$11</c:f>
              <c:numCache>
                <c:formatCode>General</c:formatCode>
                <c:ptCount val="1"/>
                <c:pt idx="0">
                  <c:v>2.5265151515151514</c:v>
                </c:pt>
              </c:numCache>
            </c:numRef>
          </c:val>
        </c:ser>
        <c:ser>
          <c:idx val="1"/>
          <c:order val="1"/>
          <c:tx>
            <c:strRef>
              <c:f>'tiempo med y tasade germinacion'!$Z$10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germinacion'!$Z$12</c:f>
                <c:numCache>
                  <c:formatCode>General</c:formatCode>
                  <c:ptCount val="1"/>
                  <c:pt idx="0">
                    <c:v>0.60227650267173971</c:v>
                  </c:pt>
                </c:numCache>
              </c:numRef>
            </c:plus>
            <c:minus>
              <c:numRef>
                <c:f>'tiempo med y tasade germinacion'!$Z$12</c:f>
                <c:numCache>
                  <c:formatCode>General</c:formatCode>
                  <c:ptCount val="1"/>
                  <c:pt idx="0">
                    <c:v>0.60227650267173971</c:v>
                  </c:pt>
                </c:numCache>
              </c:numRef>
            </c:minus>
          </c:errBars>
          <c:val>
            <c:numRef>
              <c:f>'tiempo med y tasade germinacion'!$Z$11</c:f>
              <c:numCache>
                <c:formatCode>General</c:formatCode>
                <c:ptCount val="1"/>
                <c:pt idx="0">
                  <c:v>1.9966666666666668</c:v>
                </c:pt>
              </c:numCache>
            </c:numRef>
          </c:val>
        </c:ser>
        <c:ser>
          <c:idx val="2"/>
          <c:order val="2"/>
          <c:tx>
            <c:strRef>
              <c:f>'tiempo med y tasade germinacion'!$AA$10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germinacion'!$AA$12</c:f>
                <c:numCache>
                  <c:formatCode>General</c:formatCode>
                  <c:ptCount val="1"/>
                  <c:pt idx="0">
                    <c:v>0.5680905242229265</c:v>
                  </c:pt>
                </c:numCache>
              </c:numRef>
            </c:plus>
            <c:minus>
              <c:numRef>
                <c:f>'tiempo med y tasade germinacion'!$AA$12</c:f>
                <c:numCache>
                  <c:formatCode>General</c:formatCode>
                  <c:ptCount val="1"/>
                  <c:pt idx="0">
                    <c:v>0.5680905242229265</c:v>
                  </c:pt>
                </c:numCache>
              </c:numRef>
            </c:minus>
          </c:errBars>
          <c:val>
            <c:numRef>
              <c:f>'tiempo med y tasade germinacion'!$AA$11</c:f>
              <c:numCache>
                <c:formatCode>General</c:formatCode>
                <c:ptCount val="1"/>
                <c:pt idx="0">
                  <c:v>1.8833333333333335</c:v>
                </c:pt>
              </c:numCache>
            </c:numRef>
          </c:val>
        </c:ser>
        <c:ser>
          <c:idx val="3"/>
          <c:order val="3"/>
          <c:tx>
            <c:strRef>
              <c:f>'tiempo med y tasade germinacion'!$AB$10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germinacion'!$AB$12</c:f>
                <c:numCache>
                  <c:formatCode>General</c:formatCode>
                  <c:ptCount val="1"/>
                  <c:pt idx="0">
                    <c:v>0.73239345540405432</c:v>
                  </c:pt>
                </c:numCache>
              </c:numRef>
            </c:plus>
            <c:minus>
              <c:numRef>
                <c:f>'tiempo med y tasade germinacion'!$AB$12</c:f>
                <c:numCache>
                  <c:formatCode>General</c:formatCode>
                  <c:ptCount val="1"/>
                  <c:pt idx="0">
                    <c:v>0.73239345540405432</c:v>
                  </c:pt>
                </c:numCache>
              </c:numRef>
            </c:minus>
          </c:errBars>
          <c:val>
            <c:numRef>
              <c:f>'tiempo med y tasade germinacion'!$AB$11</c:f>
              <c:numCache>
                <c:formatCode>General</c:formatCode>
                <c:ptCount val="1"/>
                <c:pt idx="0">
                  <c:v>2.4280303030303032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50"/>
        <c:axId val="-226328592"/>
        <c:axId val="-226328048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'tiempo med y tasade germinacion'!$AC$10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/>
                            <a:t>*</a:t>
                          </a:r>
                        </a:p>
                      </c:rich>
                    </c:tx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'tiempo med y tasade germinacion'!$AC$12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'tiempo med y tasade germinacion'!$AC$12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'tiempo med y tasade germinacion'!$AC$11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</c15:ser>
            </c15:filteredBarSeries>
          </c:ext>
        </c:extLst>
      </c:barChart>
      <c:catAx>
        <c:axId val="-226328592"/>
        <c:scaling>
          <c:orientation val="minMax"/>
        </c:scaling>
        <c:delete val="1"/>
        <c:axPos val="b"/>
        <c:majorTickMark val="out"/>
        <c:minorTickMark val="none"/>
        <c:tickLblPos val="nextTo"/>
        <c:crossAx val="-226328048"/>
        <c:crosses val="autoZero"/>
        <c:auto val="1"/>
        <c:lblAlgn val="ctr"/>
        <c:lblOffset val="100"/>
        <c:noMultiLvlLbl val="0"/>
      </c:catAx>
      <c:valAx>
        <c:axId val="-2263280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s-ES" sz="1800"/>
                  <a:t>Tiempo</a:t>
                </a:r>
                <a:r>
                  <a:rPr lang="es-ES" sz="1800" baseline="0"/>
                  <a:t> medio</a:t>
                </a:r>
                <a:r>
                  <a:rPr lang="es-ES" sz="1800"/>
                  <a:t> de germinación</a:t>
                </a:r>
                <a:r>
                  <a:rPr lang="es-ES" sz="1800" baseline="0"/>
                  <a:t> ( días)</a:t>
                </a:r>
                <a:endParaRPr lang="es-E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263285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7204286964129482E-2"/>
          <c:y val="0.88850503062117325"/>
          <c:w val="0.903924759405075"/>
          <c:h val="8.37171916010499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'tiempo med y tasade germinacion'!$AD$30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germinacion'!$AD$32</c:f>
                <c:numCache>
                  <c:formatCode>General</c:formatCode>
                  <c:ptCount val="1"/>
                  <c:pt idx="0">
                    <c:v>8.1704860648102624E-3</c:v>
                  </c:pt>
                </c:numCache>
              </c:numRef>
            </c:plus>
            <c:minus>
              <c:numRef>
                <c:f>'tiempo med y tasade germinacion'!$AD$32</c:f>
                <c:numCache>
                  <c:formatCode>General</c:formatCode>
                  <c:ptCount val="1"/>
                  <c:pt idx="0">
                    <c:v>8.1704860648102624E-3</c:v>
                  </c:pt>
                </c:numCache>
              </c:numRef>
            </c:minus>
          </c:errBars>
          <c:val>
            <c:numRef>
              <c:f>'tiempo med y tasade germinacion'!$AD$31</c:f>
              <c:numCache>
                <c:formatCode>General</c:formatCode>
                <c:ptCount val="1"/>
                <c:pt idx="0">
                  <c:v>0.39731211317418219</c:v>
                </c:pt>
              </c:numCache>
            </c:numRef>
          </c:val>
        </c:ser>
        <c:ser>
          <c:idx val="1"/>
          <c:order val="1"/>
          <c:tx>
            <c:strRef>
              <c:f>'tiempo med y tasade germinacion'!$AE$30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'tiempo med y tasade germinacion'!$AE$32</c:f>
                <c:numCache>
                  <c:formatCode>General</c:formatCode>
                  <c:ptCount val="1"/>
                  <c:pt idx="0">
                    <c:v>1.3687118809320763E-2</c:v>
                  </c:pt>
                </c:numCache>
              </c:numRef>
            </c:plus>
            <c:minus>
              <c:numRef>
                <c:f>'tiempo med y tasade germinacion'!$AE$32</c:f>
                <c:numCache>
                  <c:formatCode>General</c:formatCode>
                  <c:ptCount val="1"/>
                  <c:pt idx="0">
                    <c:v>1.3687118809320763E-2</c:v>
                  </c:pt>
                </c:numCache>
              </c:numRef>
            </c:minus>
          </c:errBars>
          <c:val>
            <c:numRef>
              <c:f>'tiempo med y tasade germinacion'!$AE$31</c:f>
              <c:numCache>
                <c:formatCode>General</c:formatCode>
                <c:ptCount val="1"/>
                <c:pt idx="0">
                  <c:v>0.50441617878688816</c:v>
                </c:pt>
              </c:numCache>
            </c:numRef>
          </c:val>
        </c:ser>
        <c:ser>
          <c:idx val="2"/>
          <c:order val="2"/>
          <c:tx>
            <c:strRef>
              <c:f>'tiempo med y tasade germinacion'!$AF$30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'tiempo med y tasade germinacion'!$AF$32</c:f>
                <c:numCache>
                  <c:formatCode>General</c:formatCode>
                  <c:ptCount val="1"/>
                  <c:pt idx="0">
                    <c:v>1.2944175733562964E-2</c:v>
                  </c:pt>
                </c:numCache>
              </c:numRef>
            </c:plus>
            <c:minus>
              <c:numRef>
                <c:f>'tiempo med y tasade germinacion'!$AF$32</c:f>
                <c:numCache>
                  <c:formatCode>General</c:formatCode>
                  <c:ptCount val="1"/>
                  <c:pt idx="0">
                    <c:v>1.2944175733562964E-2</c:v>
                  </c:pt>
                </c:numCache>
              </c:numRef>
            </c:minus>
          </c:errBars>
          <c:val>
            <c:numRef>
              <c:f>'tiempo med y tasade germinacion'!$AF$31</c:f>
              <c:numCache>
                <c:formatCode>General</c:formatCode>
                <c:ptCount val="1"/>
                <c:pt idx="0">
                  <c:v>0.53397888932772652</c:v>
                </c:pt>
              </c:numCache>
            </c:numRef>
          </c:val>
        </c:ser>
        <c:ser>
          <c:idx val="3"/>
          <c:order val="3"/>
          <c:tx>
            <c:strRef>
              <c:f>'tiempo med y tasade germinacion'!$AG$30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'tiempo med y tasade germinacion'!$AG$32</c:f>
                <c:numCache>
                  <c:formatCode>General</c:formatCode>
                  <c:ptCount val="1"/>
                  <c:pt idx="0">
                    <c:v>8.7343184251951148E-3</c:v>
                  </c:pt>
                </c:numCache>
              </c:numRef>
            </c:plus>
            <c:minus>
              <c:numRef>
                <c:f>'tiempo med y tasade germinacion'!$AG$32</c:f>
                <c:numCache>
                  <c:formatCode>General</c:formatCode>
                  <c:ptCount val="1"/>
                  <c:pt idx="0">
                    <c:v>8.7343184251951148E-3</c:v>
                  </c:pt>
                </c:numCache>
              </c:numRef>
            </c:minus>
          </c:errBars>
          <c:val>
            <c:numRef>
              <c:f>'tiempo med y tasade germinacion'!$AG$31</c:f>
              <c:numCache>
                <c:formatCode>General</c:formatCode>
                <c:ptCount val="1"/>
                <c:pt idx="0">
                  <c:v>0.41342360137632223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50"/>
        <c:axId val="-145737216"/>
        <c:axId val="-145743744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'tiempo med y tasade germinacion'!$AH$30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/>
                            <a:t>*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'tiempo med y tasade germinacion'!$AH$32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'tiempo med y tasade germinacion'!$AH$32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'tiempo med y tasade germinacion'!$AH$31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</c15:ser>
            </c15:filteredBarSeries>
          </c:ext>
        </c:extLst>
      </c:barChart>
      <c:catAx>
        <c:axId val="-145737216"/>
        <c:scaling>
          <c:orientation val="minMax"/>
        </c:scaling>
        <c:delete val="1"/>
        <c:axPos val="b"/>
        <c:majorTickMark val="out"/>
        <c:minorTickMark val="none"/>
        <c:tickLblPos val="nextTo"/>
        <c:crossAx val="-145743744"/>
        <c:crosses val="autoZero"/>
        <c:auto val="1"/>
        <c:lblAlgn val="ctr"/>
        <c:lblOffset val="100"/>
        <c:noMultiLvlLbl val="0"/>
      </c:catAx>
      <c:valAx>
        <c:axId val="-145743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s-ES" sz="1800"/>
                  <a:t>Tasa de germinación   </a:t>
                </a:r>
                <a:r>
                  <a:rPr lang="es-ES" sz="1800" baseline="0"/>
                  <a:t> ( días</a:t>
                </a:r>
                <a:r>
                  <a:rPr lang="es-ES" sz="1800" baseline="30000"/>
                  <a:t>-1</a:t>
                </a:r>
                <a:r>
                  <a:rPr lang="es-ES" sz="1800" baseline="0"/>
                  <a:t>)</a:t>
                </a:r>
                <a:endParaRPr lang="es-ES" sz="1800"/>
              </a:p>
            </c:rich>
          </c:tx>
          <c:layout>
            <c:manualLayout>
              <c:xMode val="edge"/>
              <c:yMode val="edge"/>
              <c:x val="2.7777777777777776E-2"/>
              <c:y val="9.765529308836393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1457372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0360934906780338"/>
          <c:y val="0.9149718021246771"/>
          <c:w val="0.8455914260717412"/>
          <c:h val="8.3717191601049901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'indice de vigor'!$F$10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'indice de vigor'!$F$19</c:f>
                <c:numCache>
                  <c:formatCode>General</c:formatCode>
                  <c:ptCount val="1"/>
                  <c:pt idx="0">
                    <c:v>1.3767964372647439</c:v>
                  </c:pt>
                </c:numCache>
              </c:numRef>
            </c:plus>
            <c:minus>
              <c:numRef>
                <c:f>'indice de vigor'!$F$19</c:f>
                <c:numCache>
                  <c:formatCode>General</c:formatCode>
                  <c:ptCount val="1"/>
                  <c:pt idx="0">
                    <c:v>1.3767964372647439</c:v>
                  </c:pt>
                </c:numCache>
              </c:numRef>
            </c:minus>
          </c:errBars>
          <c:val>
            <c:numRef>
              <c:f>'indice de vigor'!$F$17</c:f>
              <c:numCache>
                <c:formatCode>0.0</c:formatCode>
                <c:ptCount val="1"/>
                <c:pt idx="0">
                  <c:v>96.666666666666657</c:v>
                </c:pt>
              </c:numCache>
            </c:numRef>
          </c:val>
        </c:ser>
        <c:ser>
          <c:idx val="1"/>
          <c:order val="1"/>
          <c:tx>
            <c:strRef>
              <c:f>'indice de vigor'!$G$10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'indice de vigor'!$G$19</c:f>
                <c:numCache>
                  <c:formatCode>General</c:formatCode>
                  <c:ptCount val="1"/>
                  <c:pt idx="0">
                    <c:v>2.2482991673202717</c:v>
                  </c:pt>
                </c:numCache>
              </c:numRef>
            </c:plus>
            <c:minus>
              <c:numRef>
                <c:f>'indice de vigor'!$G$19</c:f>
                <c:numCache>
                  <c:formatCode>General</c:formatCode>
                  <c:ptCount val="1"/>
                  <c:pt idx="0">
                    <c:v>2.2482991673202717</c:v>
                  </c:pt>
                </c:numCache>
              </c:numRef>
            </c:minus>
          </c:errBars>
          <c:val>
            <c:numRef>
              <c:f>'indice de vigor'!$G$17</c:f>
              <c:numCache>
                <c:formatCode>0.0</c:formatCode>
                <c:ptCount val="1"/>
                <c:pt idx="0">
                  <c:v>96.666666666666671</c:v>
                </c:pt>
              </c:numCache>
            </c:numRef>
          </c:val>
        </c:ser>
        <c:ser>
          <c:idx val="2"/>
          <c:order val="2"/>
          <c:tx>
            <c:strRef>
              <c:f>'indice de vigor'!$H$10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'indice de vigor'!$H$19</c:f>
                <c:numCache>
                  <c:formatCode>General</c:formatCode>
                  <c:ptCount val="1"/>
                  <c:pt idx="0">
                    <c:v>0</c:v>
                  </c:pt>
                </c:numCache>
              </c:numRef>
            </c:plus>
            <c:minus>
              <c:numRef>
                <c:f>'indice de vigor'!$H$19</c:f>
                <c:numCache>
                  <c:formatCode>General</c:formatCode>
                  <c:ptCount val="1"/>
                  <c:pt idx="0">
                    <c:v>0</c:v>
                  </c:pt>
                </c:numCache>
              </c:numRef>
            </c:minus>
          </c:errBars>
          <c:val>
            <c:numRef>
              <c:f>'indice de vigor'!$H$17</c:f>
              <c:numCache>
                <c:formatCode>0.0</c:formatCode>
                <c:ptCount val="1"/>
                <c:pt idx="0">
                  <c:v>100</c:v>
                </c:pt>
              </c:numCache>
            </c:numRef>
          </c:val>
        </c:ser>
        <c:ser>
          <c:idx val="3"/>
          <c:order val="3"/>
          <c:tx>
            <c:strRef>
              <c:f>'indice de vigor'!$I$10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'indice de vigor'!$I$19</c:f>
                <c:numCache>
                  <c:formatCode>General</c:formatCode>
                  <c:ptCount val="1"/>
                  <c:pt idx="0">
                    <c:v>1.1241495836601378</c:v>
                  </c:pt>
                </c:numCache>
              </c:numRef>
            </c:plus>
            <c:minus>
              <c:numRef>
                <c:f>'indice de vigor'!$I$19</c:f>
                <c:numCache>
                  <c:formatCode>General</c:formatCode>
                  <c:ptCount val="1"/>
                  <c:pt idx="0">
                    <c:v>1.1241495836601378</c:v>
                  </c:pt>
                </c:numCache>
              </c:numRef>
            </c:minus>
          </c:errBars>
          <c:val>
            <c:numRef>
              <c:f>'indice de vigor'!$I$17</c:f>
              <c:numCache>
                <c:formatCode>0.0</c:formatCode>
                <c:ptCount val="1"/>
                <c:pt idx="0">
                  <c:v>98.333333333333329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50"/>
        <c:axId val="-145731232"/>
        <c:axId val="-145729600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'indice de vigor'!$J$10</c15:sqref>
                        </c15:formulaRef>
                      </c:ext>
                    </c:extLst>
                    <c:strCache>
                      <c:ptCount val="1"/>
                      <c:pt idx="0">
                        <c:v>PEG + 0,1 E2</c:v>
                      </c:pt>
                    </c:strCache>
                  </c:strRef>
                </c:tx>
                <c:invertIfNegative val="0"/>
                <c:dLbls>
                  <c:delete val="1"/>
                </c:dLbls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'indice de vigor'!$J$19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1.4219492460384133</c:v>
                        </c:pt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'indice de vigor'!$J$19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1.4219492460384133</c:v>
                        </c:pt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'indice de vigor'!$J$17</c15:sqref>
                        </c15:formulaRef>
                      </c:ext>
                    </c:extLst>
                    <c:numCache>
                      <c:formatCode>0.0</c:formatCode>
                      <c:ptCount val="1"/>
                      <c:pt idx="0">
                        <c:v>66.666666666666657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-145731232"/>
        <c:scaling>
          <c:orientation val="minMax"/>
        </c:scaling>
        <c:delete val="1"/>
        <c:axPos val="b"/>
        <c:majorTickMark val="out"/>
        <c:minorTickMark val="none"/>
        <c:tickLblPos val="nextTo"/>
        <c:crossAx val="-145729600"/>
        <c:crosses val="autoZero"/>
        <c:auto val="1"/>
        <c:lblAlgn val="ctr"/>
        <c:lblOffset val="100"/>
        <c:noMultiLvlLbl val="0"/>
      </c:catAx>
      <c:valAx>
        <c:axId val="-145729600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s-ES" sz="1600"/>
                  <a:t>Porcentaje</a:t>
                </a:r>
                <a:r>
                  <a:rPr lang="es-ES" sz="1600" baseline="0"/>
                  <a:t> final de</a:t>
                </a:r>
                <a:r>
                  <a:rPr lang="es-ES" sz="1600"/>
                  <a:t> germinación</a:t>
                </a:r>
                <a:r>
                  <a:rPr lang="es-ES" sz="1600" baseline="0"/>
                  <a:t> ( %)</a:t>
                </a:r>
                <a:endParaRPr lang="es-ES" sz="1600"/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-14573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220428696412949"/>
          <c:y val="0.88387540099154271"/>
          <c:w val="0.8455914260717412"/>
          <c:h val="8.371719160104990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'indice de vigor'!$M$10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'indice de vigor'!$M$19</c:f>
                <c:numCache>
                  <c:formatCode>General</c:formatCode>
                  <c:ptCount val="1"/>
                  <c:pt idx="0">
                    <c:v>0.10903585282190757</c:v>
                  </c:pt>
                </c:numCache>
              </c:numRef>
            </c:plus>
            <c:minus>
              <c:numRef>
                <c:f>'indice de vigor'!$M$19</c:f>
                <c:numCache>
                  <c:formatCode>General</c:formatCode>
                  <c:ptCount val="1"/>
                  <c:pt idx="0">
                    <c:v>0.10903585282190757</c:v>
                  </c:pt>
                </c:numCache>
              </c:numRef>
            </c:minus>
          </c:errBars>
          <c:val>
            <c:numRef>
              <c:f>'indice de vigor'!$M$17</c:f>
              <c:numCache>
                <c:formatCode>0.0</c:formatCode>
                <c:ptCount val="1"/>
                <c:pt idx="0">
                  <c:v>11.06969696969697</c:v>
                </c:pt>
              </c:numCache>
            </c:numRef>
          </c:val>
        </c:ser>
        <c:ser>
          <c:idx val="1"/>
          <c:order val="1"/>
          <c:tx>
            <c:strRef>
              <c:f>'indice de vigor'!$N$10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'indice de vigor'!$N$19</c:f>
                <c:numCache>
                  <c:formatCode>General</c:formatCode>
                  <c:ptCount val="1"/>
                  <c:pt idx="0">
                    <c:v>0.1549288584115408</c:v>
                  </c:pt>
                </c:numCache>
              </c:numRef>
            </c:plus>
            <c:minus>
              <c:numRef>
                <c:f>'indice de vigor'!$N$19</c:f>
                <c:numCache>
                  <c:formatCode>General</c:formatCode>
                  <c:ptCount val="1"/>
                  <c:pt idx="0">
                    <c:v>0.1549288584115408</c:v>
                  </c:pt>
                </c:numCache>
              </c:numRef>
            </c:minus>
          </c:errBars>
          <c:val>
            <c:numRef>
              <c:f>'indice de vigor'!$N$17</c:f>
              <c:numCache>
                <c:formatCode>0.0</c:formatCode>
                <c:ptCount val="1"/>
                <c:pt idx="0">
                  <c:v>13.646666666666667</c:v>
                </c:pt>
              </c:numCache>
            </c:numRef>
          </c:val>
        </c:ser>
        <c:ser>
          <c:idx val="2"/>
          <c:order val="2"/>
          <c:tx>
            <c:strRef>
              <c:f>'indice de vigor'!$O$10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'indice de vigor'!$O$19</c:f>
                <c:numCache>
                  <c:formatCode>General</c:formatCode>
                  <c:ptCount val="1"/>
                  <c:pt idx="0">
                    <c:v>0.13767964372647432</c:v>
                  </c:pt>
                </c:numCache>
              </c:numRef>
            </c:plus>
            <c:minus>
              <c:numRef>
                <c:f>'indice de vigor'!$O$19</c:f>
                <c:numCache>
                  <c:formatCode>General</c:formatCode>
                  <c:ptCount val="1"/>
                  <c:pt idx="0">
                    <c:v>0.13767964372647432</c:v>
                  </c:pt>
                </c:numCache>
              </c:numRef>
            </c:minus>
          </c:errBars>
          <c:val>
            <c:numRef>
              <c:f>'indice de vigor'!$O$17</c:f>
              <c:numCache>
                <c:formatCode>0.0</c:formatCode>
                <c:ptCount val="1"/>
                <c:pt idx="0">
                  <c:v>13.916666666666666</c:v>
                </c:pt>
              </c:numCache>
            </c:numRef>
          </c:val>
        </c:ser>
        <c:ser>
          <c:idx val="3"/>
          <c:order val="3"/>
          <c:tx>
            <c:strRef>
              <c:f>'indice de vigor'!$I$10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'indice de vigor'!$P$19</c:f>
                <c:numCache>
                  <c:formatCode>General</c:formatCode>
                  <c:ptCount val="1"/>
                  <c:pt idx="0">
                    <c:v>0.10204712575317393</c:v>
                  </c:pt>
                </c:numCache>
              </c:numRef>
            </c:plus>
            <c:minus>
              <c:numRef>
                <c:f>'indice de vigor'!$P$19</c:f>
                <c:numCache>
                  <c:formatCode>General</c:formatCode>
                  <c:ptCount val="1"/>
                  <c:pt idx="0">
                    <c:v>0.10204712575317393</c:v>
                  </c:pt>
                </c:numCache>
              </c:numRef>
            </c:minus>
          </c:errBars>
          <c:val>
            <c:numRef>
              <c:f>'indice de vigor'!$P$17</c:f>
              <c:numCache>
                <c:formatCode>0.0</c:formatCode>
                <c:ptCount val="1"/>
                <c:pt idx="0">
                  <c:v>11.41060606060606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50"/>
        <c:axId val="-221971440"/>
        <c:axId val="-221963824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'indice de vigor'!$J$10</c15:sqref>
                        </c15:formulaRef>
                      </c:ext>
                    </c:extLst>
                    <c:strCache>
                      <c:ptCount val="1"/>
                      <c:pt idx="0">
                        <c:v>PEG + 0,1 E2</c:v>
                      </c:pt>
                    </c:strCache>
                  </c:strRef>
                </c:tx>
                <c:invertIfNegative val="0"/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/>
                            <a:t>*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'indice de vigor'!$Q$19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7.8346920038484713</c:v>
                        </c:pt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'indice de vigor'!$Q$19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7.8346920038484713</c:v>
                        </c:pt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'indice de vigor'!$Q$17</c15:sqref>
                        </c15:formulaRef>
                      </c:ext>
                    </c:extLst>
                    <c:numCache>
                      <c:formatCode>0.0</c:formatCode>
                      <c:ptCount val="1"/>
                      <c:pt idx="0">
                        <c:v>284.452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-221971440"/>
        <c:scaling>
          <c:orientation val="minMax"/>
        </c:scaling>
        <c:delete val="1"/>
        <c:axPos val="b"/>
        <c:majorTickMark val="out"/>
        <c:minorTickMark val="none"/>
        <c:tickLblPos val="nextTo"/>
        <c:crossAx val="-221963824"/>
        <c:crosses val="autoZero"/>
        <c:auto val="1"/>
        <c:lblAlgn val="ctr"/>
        <c:lblOffset val="100"/>
        <c:noMultiLvlLbl val="0"/>
      </c:catAx>
      <c:valAx>
        <c:axId val="-221963824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s-ES" sz="1800"/>
                  <a:t>Masa seca de la plántula </a:t>
                </a:r>
                <a:r>
                  <a:rPr lang="es-ES" sz="1800" baseline="0"/>
                  <a:t>( mg)</a:t>
                </a:r>
                <a:endParaRPr lang="es-ES" sz="1800"/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-2219714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849698354290922"/>
          <c:y val="0.89332049611872988"/>
          <c:w val="0.8455914260717412"/>
          <c:h val="8.371719160104990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'indice de vigor'!$T$10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'indice de vigor'!$T$19</c:f>
                <c:numCache>
                  <c:formatCode>General</c:formatCode>
                  <c:ptCount val="1"/>
                  <c:pt idx="0">
                    <c:v>18.265268780420982</c:v>
                  </c:pt>
                </c:numCache>
              </c:numRef>
            </c:plus>
            <c:minus>
              <c:numRef>
                <c:f>'indice de vigor'!$T$19</c:f>
                <c:numCache>
                  <c:formatCode>General</c:formatCode>
                  <c:ptCount val="1"/>
                  <c:pt idx="0">
                    <c:v>18.265268780420982</c:v>
                  </c:pt>
                </c:numCache>
              </c:numRef>
            </c:minus>
          </c:errBars>
          <c:val>
            <c:numRef>
              <c:f>'indice de vigor'!$T$17</c:f>
              <c:numCache>
                <c:formatCode>0.0</c:formatCode>
                <c:ptCount val="1"/>
                <c:pt idx="0">
                  <c:v>1070</c:v>
                </c:pt>
              </c:numCache>
            </c:numRef>
          </c:val>
        </c:ser>
        <c:ser>
          <c:idx val="1"/>
          <c:order val="1"/>
          <c:tx>
            <c:strRef>
              <c:f>'indice de vigor'!$U$10</c:f>
              <c:strCache>
                <c:ptCount val="1"/>
                <c:pt idx="0">
                  <c:v>T1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'indice de vigor'!$U$19</c:f>
                <c:numCache>
                  <c:formatCode>General</c:formatCode>
                  <c:ptCount val="1"/>
                  <c:pt idx="0">
                    <c:v>37.39381827186768</c:v>
                  </c:pt>
                </c:numCache>
              </c:numRef>
            </c:plus>
            <c:minus>
              <c:numRef>
                <c:f>'indice de vigor'!$U$19</c:f>
                <c:numCache>
                  <c:formatCode>General</c:formatCode>
                  <c:ptCount val="1"/>
                  <c:pt idx="0">
                    <c:v>37.39381827186768</c:v>
                  </c:pt>
                </c:numCache>
              </c:numRef>
            </c:minus>
          </c:errBars>
          <c:val>
            <c:numRef>
              <c:f>'indice de vigor'!$U$17</c:f>
              <c:numCache>
                <c:formatCode>0.0</c:formatCode>
                <c:ptCount val="1"/>
                <c:pt idx="0">
                  <c:v>1320.0000000000002</c:v>
                </c:pt>
              </c:numCache>
            </c:numRef>
          </c:val>
        </c:ser>
        <c:ser>
          <c:idx val="2"/>
          <c:order val="2"/>
          <c:tx>
            <c:strRef>
              <c:f>'indice de vigor'!$V$10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'indice de vigor'!$V$19</c:f>
                <c:numCache>
                  <c:formatCode>General</c:formatCode>
                  <c:ptCount val="1"/>
                  <c:pt idx="0">
                    <c:v>13.767964372647448</c:v>
                  </c:pt>
                </c:numCache>
              </c:numRef>
            </c:plus>
            <c:minus>
              <c:numRef>
                <c:f>'indice de vigor'!$V$19</c:f>
                <c:numCache>
                  <c:formatCode>General</c:formatCode>
                  <c:ptCount val="1"/>
                  <c:pt idx="0">
                    <c:v>13.767964372647448</c:v>
                  </c:pt>
                </c:numCache>
              </c:numRef>
            </c:minus>
          </c:errBars>
          <c:val>
            <c:numRef>
              <c:f>'indice de vigor'!$V$17</c:f>
              <c:numCache>
                <c:formatCode>0.0</c:formatCode>
                <c:ptCount val="1"/>
                <c:pt idx="0">
                  <c:v>1391.6666666666667</c:v>
                </c:pt>
              </c:numCache>
            </c:numRef>
          </c:val>
        </c:ser>
        <c:ser>
          <c:idx val="3"/>
          <c:order val="3"/>
          <c:tx>
            <c:strRef>
              <c:f>'indice de vigor'!$W$10</c:f>
              <c:strCache>
                <c:ptCount val="1"/>
                <c:pt idx="0">
                  <c:v>T3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'indice de vigor'!$W$19</c:f>
                <c:numCache>
                  <c:formatCode>General</c:formatCode>
                  <c:ptCount val="1"/>
                  <c:pt idx="0">
                    <c:v>13.253528127091805</c:v>
                  </c:pt>
                </c:numCache>
              </c:numRef>
            </c:plus>
            <c:minus>
              <c:numRef>
                <c:f>'indice de vigor'!$W$19</c:f>
                <c:numCache>
                  <c:formatCode>General</c:formatCode>
                  <c:ptCount val="1"/>
                  <c:pt idx="0">
                    <c:v>13.253528127091805</c:v>
                  </c:pt>
                </c:numCache>
              </c:numRef>
            </c:minus>
          </c:errBars>
          <c:val>
            <c:numRef>
              <c:f>'indice de vigor'!$W$17</c:f>
              <c:numCache>
                <c:formatCode>0.0</c:formatCode>
                <c:ptCount val="1"/>
                <c:pt idx="0">
                  <c:v>1121.6666666666665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-226333488"/>
        <c:axId val="-226339472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'indice de vigor'!$X$10</c15:sqref>
                        </c15:formulaRef>
                      </c:ext>
                    </c:extLst>
                    <c:strCache>
                      <c:ptCount val="1"/>
                      <c:pt idx="0">
                        <c:v>PEG + 0,1 E2</c:v>
                      </c:pt>
                    </c:strCache>
                  </c:strRef>
                </c:tx>
                <c:invertIfNegative val="0"/>
                <c:errBars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'indice de vigor'!$X$19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869.19489299177371</c:v>
                        </c:pt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'indice de vigor'!$X$19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  <c:pt idx="0">
                          <c:v>869.19489299177371</c:v>
                        </c:pt>
                      </c:numCache>
                    </c:numRef>
                  </c:minus>
                </c:errBars>
                <c:val>
                  <c:numRef>
                    <c:extLst>
                      <c:ext uri="{02D57815-91ED-43cb-92C2-25804820EDAC}">
                        <c15:formulaRef>
                          <c15:sqref>'indice de vigor'!$X$17</c15:sqref>
                        </c15:formulaRef>
                      </c:ext>
                    </c:extLst>
                    <c:numCache>
                      <c:formatCode>0.0</c:formatCode>
                      <c:ptCount val="1"/>
                      <c:pt idx="0">
                        <c:v>19044.453333333331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-226333488"/>
        <c:scaling>
          <c:orientation val="minMax"/>
        </c:scaling>
        <c:delete val="1"/>
        <c:axPos val="b"/>
        <c:majorTickMark val="out"/>
        <c:minorTickMark val="none"/>
        <c:tickLblPos val="nextTo"/>
        <c:crossAx val="-226339472"/>
        <c:crosses val="autoZero"/>
        <c:auto val="1"/>
        <c:lblAlgn val="ctr"/>
        <c:lblOffset val="100"/>
        <c:noMultiLvlLbl val="0"/>
      </c:catAx>
      <c:valAx>
        <c:axId val="-226339472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s-ES" sz="1800"/>
                  <a:t>Indice de vigor 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-2263334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5116781405785112E-2"/>
          <c:y val="0.9162828687251412"/>
          <c:w val="0.8455914260717412"/>
          <c:h val="8.3717191601049901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0EFED-BF98-4890-870A-A743DDB8DB48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8CAFB-DBA3-4525-847A-45C2A42FD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07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8CAFB-DBA3-4525-847A-45C2A42FDA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53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867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21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96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01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56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592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5986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418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872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303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179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198F8-F2D1-446E-BF8C-161F701209A1}" type="datetimeFigureOut">
              <a:rPr lang="es-ES" smtClean="0"/>
              <a:t>10/12/2021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85AD9-DAF2-43F7-9158-5F5335C55F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80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10" Type="http://schemas.openxmlformats.org/officeDocument/2006/relationships/chart" Target="../charts/chart6.xml"/><Relationship Id="rId4" Type="http://schemas.openxmlformats.org/officeDocument/2006/relationships/image" Target="../media/image2.pn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6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49"/>
            <a:ext cx="25199975" cy="3486855"/>
          </a:xfrm>
          <a:prstGeom prst="rect">
            <a:avLst/>
          </a:prstGeom>
          <a:ln>
            <a:noFill/>
          </a:ln>
          <a:effectLst>
            <a:glow>
              <a:schemeClr val="accent1"/>
            </a:glow>
            <a:softEdge rad="112500"/>
          </a:effectLst>
        </p:spPr>
      </p:pic>
      <p:sp>
        <p:nvSpPr>
          <p:cNvPr id="5" name="Rectángulo 5"/>
          <p:cNvSpPr>
            <a:spLocks noChangeArrowheads="1"/>
          </p:cNvSpPr>
          <p:nvPr/>
        </p:nvSpPr>
        <p:spPr bwMode="auto">
          <a:xfrm>
            <a:off x="2582160" y="0"/>
            <a:ext cx="2003565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5400" b="1" dirty="0" smtClean="0">
                <a:ln/>
              </a:rPr>
              <a:t>EFECTO DE UN EXTRACTO HIDROALCOHÓLICO DE SPIRULINA EN SEMILLAS DE GARBANZO (</a:t>
            </a:r>
            <a:r>
              <a:rPr lang="es-ES" sz="5400" b="1" i="1" dirty="0" err="1" smtClean="0">
                <a:ln/>
              </a:rPr>
              <a:t>Cicer</a:t>
            </a:r>
            <a:r>
              <a:rPr lang="es-ES" sz="5400" b="1" i="1" dirty="0" smtClean="0">
                <a:ln/>
              </a:rPr>
              <a:t> </a:t>
            </a:r>
            <a:r>
              <a:rPr lang="es-ES" sz="5400" b="1" i="1" dirty="0" err="1" smtClean="0">
                <a:ln/>
              </a:rPr>
              <a:t>arietinum</a:t>
            </a:r>
            <a:r>
              <a:rPr lang="es-ES" sz="5400" b="1" dirty="0" smtClean="0">
                <a:ln/>
              </a:rPr>
              <a:t>).</a:t>
            </a:r>
            <a:endParaRPr lang="es-ES" sz="5400" b="1" dirty="0">
              <a:ln/>
            </a:endParaRPr>
          </a:p>
        </p:txBody>
      </p:sp>
      <p:pic>
        <p:nvPicPr>
          <p:cNvPr id="6" name="1 Imagen" descr="Identidad INCA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47" y="-102917"/>
            <a:ext cx="25300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25"/>
          <p:cNvSpPr>
            <a:spLocks noChangeArrowheads="1"/>
          </p:cNvSpPr>
          <p:nvPr/>
        </p:nvSpPr>
        <p:spPr bwMode="auto">
          <a:xfrm>
            <a:off x="7583972" y="2749948"/>
            <a:ext cx="10032027" cy="696934"/>
          </a:xfrm>
          <a:prstGeom prst="flowChartAlternateProcess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defTabSz="3703638">
              <a:spcBef>
                <a:spcPct val="20000"/>
              </a:spcBef>
              <a:buFont typeface="Arial" panose="020B0604020202020204" pitchFamily="34" charset="0"/>
              <a:buChar char="•"/>
              <a:defRPr sz="1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3703638">
              <a:spcBef>
                <a:spcPct val="20000"/>
              </a:spcBef>
              <a:buFont typeface="Arial" panose="020B0604020202020204" pitchFamily="34" charset="0"/>
              <a:buChar char="–"/>
              <a:defRPr sz="10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3703638">
              <a:spcBef>
                <a:spcPct val="20000"/>
              </a:spcBef>
              <a:buFont typeface="Arial" panose="020B0604020202020204" pitchFamily="34" charset="0"/>
              <a:buChar char="•"/>
              <a:defRPr sz="9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3703638">
              <a:spcBef>
                <a:spcPct val="20000"/>
              </a:spcBef>
              <a:buFont typeface="Arial" panose="020B0604020202020204" pitchFamily="34" charset="0"/>
              <a:buChar char="–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3703638">
              <a:spcBef>
                <a:spcPct val="20000"/>
              </a:spcBef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703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703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703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703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_tradnl" altLang="es-ES" sz="2400" b="1" i="1" dirty="0"/>
              <a:t> </a:t>
            </a:r>
            <a:r>
              <a:rPr lang="es-ES_tradnl" alt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 1. Instituto Nacional de Ciencias Agrícolas (INCA, MES), </a:t>
            </a:r>
            <a:r>
              <a:rPr lang="es-ES_tradnl" alt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Cuba</a:t>
            </a:r>
            <a:endParaRPr lang="es-ES_tradnl" alt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5"/>
          <p:cNvSpPr>
            <a:spLocks noChangeArrowheads="1"/>
          </p:cNvSpPr>
          <p:nvPr/>
        </p:nvSpPr>
        <p:spPr bwMode="auto">
          <a:xfrm>
            <a:off x="235947" y="1668241"/>
            <a:ext cx="24669482" cy="108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78"/>
              </a:spcAft>
              <a:defRPr/>
            </a:pPr>
            <a:r>
              <a:rPr lang="es-ES" sz="2800" dirty="0">
                <a:latin typeface="Arial" pitchFamily="34" charset="0"/>
                <a:cs typeface="Arial" pitchFamily="34" charset="0"/>
              </a:rPr>
              <a:t>Lic. Indira López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Padrón</a:t>
            </a:r>
            <a:r>
              <a:rPr lang="es-ES" sz="28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MSc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. 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Lisbel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Martínez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González</a:t>
            </a:r>
            <a:r>
              <a:rPr lang="es-ES" sz="28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Lic.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Geydi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Pérez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Domínguez</a:t>
            </a:r>
            <a:r>
              <a:rPr lang="es-ES" sz="28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Dr.C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Yanelis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Reyes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Guerrero</a:t>
            </a:r>
            <a:r>
              <a:rPr lang="es-ES" sz="28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Dr.C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. Miriam Núñez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Vázquez</a:t>
            </a:r>
            <a:r>
              <a:rPr lang="es-ES" sz="28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Dr.C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Juan A. Cabrera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Rodríguez</a:t>
            </a:r>
            <a:r>
              <a:rPr lang="es-ES" sz="2800" baseline="30000" dirty="0">
                <a:latin typeface="Arial" pitchFamily="34" charset="0"/>
                <a:cs typeface="Arial" pitchFamily="34" charset="0"/>
              </a:rPr>
              <a:t>1</a:t>
            </a:r>
            <a:endParaRPr lang="es-E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09041" y="4754832"/>
            <a:ext cx="24496387" cy="2677656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El garbanzo (</a:t>
            </a:r>
            <a:r>
              <a:rPr lang="es-ES" sz="2400" i="1" dirty="0" err="1"/>
              <a:t>Cicer</a:t>
            </a:r>
            <a:r>
              <a:rPr lang="es-ES" sz="2400" i="1" dirty="0"/>
              <a:t> </a:t>
            </a:r>
            <a:r>
              <a:rPr lang="es-ES" sz="2400" i="1" dirty="0" err="1"/>
              <a:t>arietinum</a:t>
            </a:r>
            <a:r>
              <a:rPr lang="es-ES" sz="2400" i="1" dirty="0"/>
              <a:t> </a:t>
            </a:r>
            <a:r>
              <a:rPr lang="es-ES" sz="2400" dirty="0"/>
              <a:t>L.), es una de las leguminosas más importantes del mundo con una producción que ronda los 9 millones de toneladas y en el cual se ha ido incrementando el uso de productos </a:t>
            </a:r>
            <a:r>
              <a:rPr lang="es-ES" sz="2400" dirty="0" err="1"/>
              <a:t>bioactivos</a:t>
            </a:r>
            <a:r>
              <a:rPr lang="es-ES" sz="2400" dirty="0"/>
              <a:t> con diferentes propósitos. El objetivo del presente trabajo fue determinar si el uso de extractos de </a:t>
            </a:r>
            <a:r>
              <a:rPr lang="es-ES" sz="2400" dirty="0" err="1"/>
              <a:t>Spirulina</a:t>
            </a:r>
            <a:r>
              <a:rPr lang="es-ES" sz="2400" dirty="0"/>
              <a:t> estimula la germinación de semillas de garbanzo cultivar BS-70. Para dar cumplimiento a este objetivo se ejecutó un experimento donde se aplicó al medio de germinación (suelo), extractos de </a:t>
            </a:r>
            <a:r>
              <a:rPr lang="es-ES" sz="2400" dirty="0" err="1"/>
              <a:t>Spirulina</a:t>
            </a:r>
            <a:r>
              <a:rPr lang="es-ES" sz="2400" dirty="0"/>
              <a:t> en diferentes concentraciones (1 µL mL</a:t>
            </a:r>
            <a:r>
              <a:rPr lang="es-ES" sz="2400" baseline="30000" dirty="0"/>
              <a:t>-1</a:t>
            </a:r>
            <a:r>
              <a:rPr lang="es-ES" sz="2400" dirty="0"/>
              <a:t>, 0,5 µL mL</a:t>
            </a:r>
            <a:r>
              <a:rPr lang="es-ES" sz="2400" baseline="30000" dirty="0"/>
              <a:t>-1 </a:t>
            </a:r>
            <a:r>
              <a:rPr lang="es-ES" sz="2400" dirty="0"/>
              <a:t>y 0,1 µL mL</a:t>
            </a:r>
            <a:r>
              <a:rPr lang="es-ES" sz="2400" baseline="30000" dirty="0"/>
              <a:t>-1</a:t>
            </a:r>
            <a:r>
              <a:rPr lang="es-ES" sz="2400" dirty="0"/>
              <a:t>), cada 72 h, se pusieron a germinar las semillas por </a:t>
            </a:r>
            <a:r>
              <a:rPr lang="es-ES" sz="2400" dirty="0" smtClean="0"/>
              <a:t>seis días </a:t>
            </a:r>
            <a:r>
              <a:rPr lang="es-ES" sz="2400" dirty="0"/>
              <a:t>y se evaluó </a:t>
            </a:r>
            <a:r>
              <a:rPr lang="es-ES" sz="2400" dirty="0" smtClean="0"/>
              <a:t>la velocidad de germinación, tiempo medio de germinación, tasa de germinación, porcentaje </a:t>
            </a:r>
            <a:r>
              <a:rPr lang="es-ES" sz="2400" dirty="0"/>
              <a:t>final de germinación, la masa seca de las plántulas y el índice de vigor. Los resultados demostraron que la aplicación </a:t>
            </a:r>
            <a:r>
              <a:rPr lang="es-ES" sz="2400" dirty="0" smtClean="0"/>
              <a:t>del extracto a diferentes concentraciones</a:t>
            </a:r>
            <a:r>
              <a:rPr lang="es-ES" sz="2400" baseline="30000" dirty="0" smtClean="0"/>
              <a:t> </a:t>
            </a:r>
            <a:r>
              <a:rPr lang="es-ES" sz="2400" dirty="0"/>
              <a:t>estimularon significativamente la </a:t>
            </a:r>
            <a:r>
              <a:rPr lang="es-ES" sz="2400" dirty="0" err="1"/>
              <a:t>la</a:t>
            </a:r>
            <a:r>
              <a:rPr lang="es-ES" sz="2400" dirty="0"/>
              <a:t> velocidad de germinación, </a:t>
            </a:r>
            <a:r>
              <a:rPr lang="es-ES" sz="2400" dirty="0" smtClean="0"/>
              <a:t>la tasa </a:t>
            </a:r>
            <a:r>
              <a:rPr lang="es-ES" sz="2400" dirty="0"/>
              <a:t>de germinación, </a:t>
            </a:r>
            <a:r>
              <a:rPr lang="es-ES" sz="2400" dirty="0" smtClean="0"/>
              <a:t>la </a:t>
            </a:r>
            <a:r>
              <a:rPr lang="es-ES" sz="2400" dirty="0"/>
              <a:t>masa seca de las plántulas y el índice de </a:t>
            </a:r>
            <a:r>
              <a:rPr lang="es-ES" sz="2400" dirty="0" smtClean="0"/>
              <a:t>vigor y que sólo el extracto a una concentración de 0.5 </a:t>
            </a:r>
            <a:r>
              <a:rPr lang="es-ES" sz="2400" dirty="0"/>
              <a:t>µL mL</a:t>
            </a:r>
            <a:r>
              <a:rPr lang="es-ES" sz="2400" baseline="30000" dirty="0"/>
              <a:t>-1 </a:t>
            </a:r>
            <a:r>
              <a:rPr lang="es-ES" sz="2400" dirty="0" smtClean="0"/>
              <a:t>estimuló el porcentaje final de germinación</a:t>
            </a:r>
            <a:endParaRPr lang="en-US" sz="2400" dirty="0"/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0758219" y="3824667"/>
            <a:ext cx="32608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2880402">
              <a:defRPr/>
            </a:pPr>
            <a:r>
              <a:rPr lang="es-ES" sz="4800" b="1" dirty="0" smtClean="0">
                <a:solidFill>
                  <a:srgbClr val="9BBB59">
                    <a:lumMod val="75000"/>
                  </a:srgbClr>
                </a:solidFill>
                <a:latin typeface="Arial" panose="020B0604020202020204" pitchFamily="34" charset="0"/>
                <a:cs typeface="Arial" pitchFamily="34" charset="0"/>
              </a:rPr>
              <a:t>RESUMEN</a:t>
            </a:r>
            <a:endParaRPr lang="es-ES" sz="4800" b="1" dirty="0">
              <a:solidFill>
                <a:srgbClr val="9BBB59">
                  <a:lumMod val="75000"/>
                </a:srgb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973405" y="7152153"/>
            <a:ext cx="79732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97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800" b="1" dirty="0">
                <a:solidFill>
                  <a:srgbClr val="9BBB59">
                    <a:lumMod val="75000"/>
                  </a:srgbClr>
                </a:solidFill>
                <a:latin typeface="Arial" panose="020B0604020202020204" pitchFamily="34" charset="0"/>
                <a:cs typeface="Arial" pitchFamily="34" charset="0"/>
              </a:rPr>
              <a:t>MATERIALES Y MÉTODOS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03821" y="8051859"/>
            <a:ext cx="11456188" cy="6090859"/>
            <a:chOff x="503821" y="8051859"/>
            <a:chExt cx="11456188" cy="6090859"/>
          </a:xfrm>
        </p:grpSpPr>
        <p:sp>
          <p:nvSpPr>
            <p:cNvPr id="26" name="Rectángulo redondeado 25"/>
            <p:cNvSpPr/>
            <p:nvPr/>
          </p:nvSpPr>
          <p:spPr bwMode="auto">
            <a:xfrm>
              <a:off x="503821" y="8051859"/>
              <a:ext cx="11456188" cy="6090859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3497263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7" name="CuadroTexto 42"/>
            <p:cNvSpPr txBox="1">
              <a:spLocks noChangeArrowheads="1"/>
            </p:cNvSpPr>
            <p:nvPr/>
          </p:nvSpPr>
          <p:spPr bwMode="auto">
            <a:xfrm>
              <a:off x="704178" y="8440108"/>
              <a:ext cx="11126082" cy="5262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628650" indent="-628650" algn="just">
                <a:defRPr/>
              </a:pPr>
              <a:r>
                <a:rPr lang="es-E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Tratamientos</a:t>
              </a:r>
            </a:p>
            <a:p>
              <a:pPr marL="628650" indent="-628650" algn="just">
                <a:buFont typeface="Arial" panose="020B0604020202020204" pitchFamily="34" charset="0"/>
                <a:buChar char="•"/>
                <a:defRPr/>
              </a:pPr>
              <a:r>
                <a:rPr lang="en-US" sz="2400" b="1" dirty="0"/>
                <a:t>Control: </a:t>
              </a:r>
              <a:r>
                <a:rPr lang="en-US" sz="2400" dirty="0" smtClean="0"/>
                <a:t>Agua</a:t>
              </a:r>
            </a:p>
            <a:p>
              <a:pPr marL="628650" indent="-628650" algn="just">
                <a:buFont typeface="Arial" panose="020B0604020202020204" pitchFamily="34" charset="0"/>
                <a:buChar char="•"/>
                <a:defRPr/>
              </a:pPr>
              <a:r>
                <a:rPr lang="pl-PL" sz="2400" b="1" dirty="0"/>
                <a:t>T1: </a:t>
              </a:r>
              <a:r>
                <a:rPr lang="pl-PL" sz="2400" dirty="0"/>
                <a:t>Sp (ext alcoholico) 1 </a:t>
              </a:r>
              <a:r>
                <a:rPr lang="pl-PL" sz="2400" dirty="0" smtClean="0"/>
                <a:t>uL</a:t>
              </a:r>
              <a:r>
                <a:rPr lang="es-ES" sz="2400" dirty="0" smtClean="0"/>
                <a:t> mL</a:t>
              </a:r>
              <a:r>
                <a:rPr lang="es-ES" sz="2400" baseline="30000" dirty="0" smtClean="0"/>
                <a:t>-1</a:t>
              </a:r>
              <a:r>
                <a:rPr lang="es-ES" sz="2400" dirty="0"/>
                <a:t>.</a:t>
              </a:r>
              <a:endParaRPr lang="es-ES" sz="2400" dirty="0" smtClean="0"/>
            </a:p>
            <a:p>
              <a:pPr marL="628650" indent="-628650" algn="just">
                <a:buFont typeface="Arial" panose="020B0604020202020204" pitchFamily="34" charset="0"/>
                <a:buChar char="•"/>
                <a:defRPr/>
              </a:pPr>
              <a:r>
                <a:rPr lang="pl-PL" sz="2400" b="1" dirty="0"/>
                <a:t>T2</a:t>
              </a:r>
              <a:r>
                <a:rPr lang="pl-PL" sz="2400" dirty="0"/>
                <a:t>: Sp (ext alcoholico) 0.5 </a:t>
              </a:r>
              <a:r>
                <a:rPr lang="pl-PL" sz="2400" dirty="0" smtClean="0"/>
                <a:t>uL</a:t>
              </a:r>
              <a:r>
                <a:rPr lang="es-ES" sz="2400" dirty="0" smtClean="0"/>
                <a:t> mL</a:t>
              </a:r>
              <a:r>
                <a:rPr lang="es-ES" sz="2400" baseline="30000" dirty="0" smtClean="0"/>
                <a:t>-1</a:t>
              </a:r>
              <a:r>
                <a:rPr lang="es-ES" sz="2400" dirty="0"/>
                <a:t>.</a:t>
              </a:r>
              <a:endParaRPr lang="es-ES" sz="2400" dirty="0" smtClean="0"/>
            </a:p>
            <a:p>
              <a:pPr marL="628650" indent="-628650" algn="just">
                <a:buFont typeface="Arial" panose="020B0604020202020204" pitchFamily="34" charset="0"/>
                <a:buChar char="•"/>
                <a:defRPr/>
              </a:pPr>
              <a:r>
                <a:rPr lang="pl-PL" sz="2400" b="1" dirty="0"/>
                <a:t>T3</a:t>
              </a:r>
              <a:r>
                <a:rPr lang="pl-PL" sz="2400" dirty="0"/>
                <a:t>: Sp (ext alcoholico) 0.1 </a:t>
              </a:r>
              <a:r>
                <a:rPr lang="pl-PL" sz="2400" dirty="0" smtClean="0"/>
                <a:t>uL</a:t>
              </a:r>
              <a:r>
                <a:rPr lang="es-ES" sz="2400" dirty="0" smtClean="0"/>
                <a:t> </a:t>
              </a:r>
              <a:r>
                <a:rPr lang="es-ES" sz="2400" dirty="0"/>
                <a:t>mL</a:t>
              </a:r>
              <a:r>
                <a:rPr lang="es-ES" sz="2400" baseline="30000" dirty="0"/>
                <a:t>-1</a:t>
              </a:r>
              <a:r>
                <a:rPr lang="es-ES" sz="2400" dirty="0"/>
                <a:t>.</a:t>
              </a:r>
              <a:endParaRPr lang="es-ES" sz="2400" dirty="0" smtClean="0"/>
            </a:p>
            <a:p>
              <a:pPr marL="628650" indent="-628650" algn="just">
                <a:buFont typeface="Arial" panose="020B0604020202020204" pitchFamily="34" charset="0"/>
                <a:buChar char="•"/>
                <a:defRPr/>
              </a:pPr>
              <a:endParaRPr lang="es-ES" sz="2400" b="1" dirty="0" smtClean="0">
                <a:solidFill>
                  <a:srgbClr val="9966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628650" indent="-628650" algn="just">
                <a:defRPr/>
              </a:pPr>
              <a:r>
                <a:rPr lang="es-ES" sz="2400" b="1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Cultivar: BS-70</a:t>
              </a:r>
            </a:p>
            <a:p>
              <a:pPr marL="457200" indent="-457200" algn="just">
                <a:buFont typeface="Arial" panose="020B0604020202020204" pitchFamily="34" charset="0"/>
                <a:buChar char="•"/>
                <a:defRPr/>
              </a:pP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colocaron en placas Petri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 suelo (12 semillas 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 placa y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placas por tratamiento).</a:t>
              </a:r>
            </a:p>
            <a:p>
              <a:pPr marL="457200" indent="-457200" algn="just">
                <a:buFont typeface="Arial" panose="020B0604020202020204" pitchFamily="34" charset="0"/>
                <a:buChar char="•"/>
                <a:defRPr/>
              </a:pP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le adicionó a cada placa 50 </a:t>
              </a:r>
              <a:r>
                <a:rPr lang="es-ES" sz="2400" dirty="0" err="1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agua u extracto según tratamiento cada 72 h. </a:t>
              </a:r>
              <a:endParaRPr lang="es-ES" sz="2400" dirty="0">
                <a:solidFill>
                  <a:srgbClr val="9966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  <a:defRPr/>
              </a:pP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 placas se colocaron en la oscuridad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una temperatura entre 28-30 </a:t>
              </a:r>
              <a:r>
                <a:rPr lang="es-ES" sz="2400" dirty="0" err="1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durante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seis días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El número de semillas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germinadas 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contabilizó en cada placa a las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12, 24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36, 48</a:t>
              </a:r>
              <a:r>
                <a:rPr lang="es-ES" sz="2400" dirty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72, </a:t>
              </a:r>
              <a:r>
                <a:rPr lang="es-ES" sz="2400" dirty="0" smtClean="0">
                  <a:solidFill>
                    <a:srgbClr val="9966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96, 120, 144, 168  y 192 horas.</a:t>
              </a:r>
              <a:endParaRPr 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upo 44"/>
          <p:cNvGrpSpPr>
            <a:grpSpLocks/>
          </p:cNvGrpSpPr>
          <p:nvPr/>
        </p:nvGrpSpPr>
        <p:grpSpPr bwMode="auto">
          <a:xfrm>
            <a:off x="13436067" y="8650345"/>
            <a:ext cx="11269336" cy="5061325"/>
            <a:chOff x="2016400" y="10952802"/>
            <a:chExt cx="9726850" cy="4706434"/>
          </a:xfrm>
        </p:grpSpPr>
        <p:sp>
          <p:nvSpPr>
            <p:cNvPr id="29" name="Rectángulo redondeado 28"/>
            <p:cNvSpPr/>
            <p:nvPr/>
          </p:nvSpPr>
          <p:spPr>
            <a:xfrm>
              <a:off x="2016400" y="10952802"/>
              <a:ext cx="9726850" cy="4706434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3497263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CuadroTexto 46"/>
            <p:cNvSpPr txBox="1">
              <a:spLocks noChangeArrowheads="1"/>
            </p:cNvSpPr>
            <p:nvPr/>
          </p:nvSpPr>
          <p:spPr bwMode="auto">
            <a:xfrm>
              <a:off x="2175507" y="11096623"/>
              <a:ext cx="9438683" cy="4207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449263" indent="-449263" algn="just">
                <a:defRPr/>
              </a:pPr>
              <a:endParaRPr lang="es-ES" sz="2400" dirty="0">
                <a:solidFill>
                  <a:srgbClr val="0070C0"/>
                </a:solidFill>
              </a:endParaRPr>
            </a:p>
            <a:p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los siete días se </a:t>
              </a: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determinó 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masa seca de las plántulas</a:t>
              </a:r>
            </a:p>
            <a:p>
              <a:endParaRPr lang="es-E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Indicadores evaluados: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Velocidad de germinación </a:t>
              </a:r>
              <a:r>
                <a:rPr lang="en-U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(GI) = </a:t>
              </a:r>
              <a:r>
                <a:rPr lang="el-GR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 (</a:t>
              </a:r>
              <a:r>
                <a:rPr lang="en-US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  <a:r>
                <a:rPr lang="en-U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Tt</a:t>
              </a:r>
              <a:r>
                <a:rPr lang="en-U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endPara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 err="1" smtClean="0">
                  <a:solidFill>
                    <a:srgbClr val="0070C0"/>
                  </a:solidFill>
                </a:rPr>
                <a:t>Tiempo</a:t>
              </a:r>
              <a:r>
                <a:rPr lang="en-US" sz="2400" dirty="0" smtClean="0">
                  <a:solidFill>
                    <a:srgbClr val="0070C0"/>
                  </a:solidFill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</a:rPr>
                <a:t>medio</a:t>
              </a:r>
              <a:r>
                <a:rPr lang="en-US" sz="2400" dirty="0" smtClean="0">
                  <a:solidFill>
                    <a:srgbClr val="0070C0"/>
                  </a:solidFill>
                </a:rPr>
                <a:t> de </a:t>
              </a:r>
              <a:r>
                <a:rPr lang="en-US" sz="2400" dirty="0" err="1" smtClean="0">
                  <a:solidFill>
                    <a:srgbClr val="0070C0"/>
                  </a:solidFill>
                </a:rPr>
                <a:t>germinación</a:t>
              </a:r>
              <a:r>
                <a:rPr lang="en-US" sz="2400" dirty="0" smtClean="0">
                  <a:solidFill>
                    <a:srgbClr val="0070C0"/>
                  </a:solidFill>
                </a:rPr>
                <a:t> (MGT) </a:t>
              </a:r>
              <a:r>
                <a:rPr lang="en-US" sz="2400" dirty="0">
                  <a:solidFill>
                    <a:srgbClr val="0070C0"/>
                  </a:solidFill>
                </a:rPr>
                <a:t>= ∑(D × n)/∑n</a:t>
              </a:r>
              <a:endParaRPr lang="es-E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Tasa 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germinación (GR) = </a:t>
              </a:r>
              <a:r>
                <a:rPr lang="es-ES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ΣNi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es-ES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ΣTi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Ni </a:t>
              </a:r>
              <a:endParaRPr lang="es-E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Porcentaje 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final de germinación (G %) = (</a:t>
              </a:r>
              <a:r>
                <a:rPr lang="es-ES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Gf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/N) </a:t>
              </a: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Índice 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vigor (VI) = SDW G%</a:t>
              </a:r>
            </a:p>
            <a:p>
              <a:endParaRPr lang="es-E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E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Losdatos</a:t>
              </a: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obtenidos se </a:t>
              </a:r>
              <a:r>
                <a:rPr lang="es-ES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procesaron mediante el cálculo de las medias, la desviación estándar y los intervalos de confianza a α=0,05. </a:t>
              </a:r>
            </a:p>
          </p:txBody>
        </p:sp>
      </p:grpSp>
      <p:sp>
        <p:nvSpPr>
          <p:cNvPr id="34" name="Rectángulo 33"/>
          <p:cNvSpPr/>
          <p:nvPr/>
        </p:nvSpPr>
        <p:spPr>
          <a:xfrm>
            <a:off x="10222046" y="14313684"/>
            <a:ext cx="43331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97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800" b="1" dirty="0">
                <a:solidFill>
                  <a:srgbClr val="9BBB59">
                    <a:lumMod val="75000"/>
                  </a:srgbClr>
                </a:solidFill>
                <a:latin typeface="Arial" panose="020B0604020202020204" pitchFamily="34" charset="0"/>
                <a:cs typeface="Arial" pitchFamily="34" charset="0"/>
              </a:rPr>
              <a:t>RESULTADOS</a:t>
            </a:r>
          </a:p>
        </p:txBody>
      </p:sp>
      <p:sp>
        <p:nvSpPr>
          <p:cNvPr id="63" name="Rectángulo 62"/>
          <p:cNvSpPr/>
          <p:nvPr/>
        </p:nvSpPr>
        <p:spPr>
          <a:xfrm>
            <a:off x="18647636" y="32627199"/>
            <a:ext cx="51427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97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800" b="1" dirty="0" smtClean="0">
                <a:solidFill>
                  <a:srgbClr val="9BBB59">
                    <a:lumMod val="75000"/>
                  </a:srgbClr>
                </a:solidFill>
                <a:latin typeface="Arial" panose="020B0604020202020204" pitchFamily="34" charset="0"/>
                <a:cs typeface="Arial" pitchFamily="34" charset="0"/>
              </a:rPr>
              <a:t>CONCLUSIONES</a:t>
            </a:r>
            <a:endParaRPr lang="es-ES" sz="4800" b="1" dirty="0">
              <a:solidFill>
                <a:srgbClr val="9BBB59">
                  <a:lumMod val="75000"/>
                </a:srgb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704178" y="19746291"/>
            <a:ext cx="9539298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1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en la velocidad de germinación de las semillas.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0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upo 58"/>
          <p:cNvGrpSpPr/>
          <p:nvPr/>
        </p:nvGrpSpPr>
        <p:grpSpPr>
          <a:xfrm>
            <a:off x="10805678" y="33389291"/>
            <a:ext cx="13256575" cy="2485734"/>
            <a:chOff x="16946222" y="27464636"/>
            <a:chExt cx="7566359" cy="6135301"/>
          </a:xfrm>
        </p:grpSpPr>
        <p:grpSp>
          <p:nvGrpSpPr>
            <p:cNvPr id="15" name="Grupo 14"/>
            <p:cNvGrpSpPr/>
            <p:nvPr/>
          </p:nvGrpSpPr>
          <p:grpSpPr>
            <a:xfrm>
              <a:off x="16946222" y="27464636"/>
              <a:ext cx="7566359" cy="6135301"/>
              <a:chOff x="15763521" y="31433450"/>
              <a:chExt cx="9183576" cy="5917240"/>
            </a:xfrm>
          </p:grpSpPr>
          <p:sp>
            <p:nvSpPr>
              <p:cNvPr id="67" name="Proceso alternativo 66"/>
              <p:cNvSpPr/>
              <p:nvPr/>
            </p:nvSpPr>
            <p:spPr>
              <a:xfrm>
                <a:off x="15763521" y="31433450"/>
                <a:ext cx="9183576" cy="5917240"/>
              </a:xfrm>
              <a:prstGeom prst="flowChartAlternateProcess">
                <a:avLst/>
              </a:pr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3 Rectángulo"/>
              <p:cNvSpPr/>
              <p:nvPr/>
            </p:nvSpPr>
            <p:spPr>
              <a:xfrm>
                <a:off x="16051099" y="31629226"/>
                <a:ext cx="8608420" cy="693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spcAft>
                    <a:spcPts val="1200"/>
                  </a:spcAft>
                  <a:buSzPct val="100000"/>
                </a:pPr>
                <a:endParaRPr lang="es-ES" sz="24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Rectángulo 34"/>
            <p:cNvSpPr/>
            <p:nvPr/>
          </p:nvSpPr>
          <p:spPr>
            <a:xfrm>
              <a:off x="17264925" y="27645681"/>
              <a:ext cx="7010720" cy="5898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 typeface="Arial" panose="020B0604020202020204" pitchFamily="34" charset="0"/>
                <a:buChar char="•"/>
              </a:pPr>
              <a:endParaRPr 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s-ES" sz="2800" dirty="0" smtClean="0"/>
                <a:t>La </a:t>
              </a:r>
              <a:r>
                <a:rPr lang="es-ES" sz="2800" dirty="0"/>
                <a:t>aplicación del </a:t>
              </a:r>
              <a:r>
                <a:rPr lang="es-ES" sz="2800" dirty="0" smtClean="0"/>
                <a:t>extracto de </a:t>
              </a:r>
              <a:r>
                <a:rPr lang="es-ES" sz="2800" dirty="0" err="1" smtClean="0"/>
                <a:t>Spirulina</a:t>
              </a:r>
              <a:r>
                <a:rPr lang="es-ES" sz="2800" dirty="0" smtClean="0"/>
                <a:t> </a:t>
              </a:r>
              <a:r>
                <a:rPr lang="es-ES" sz="2800" dirty="0"/>
                <a:t>a diferentes </a:t>
              </a:r>
              <a:r>
                <a:rPr lang="es-ES" sz="2800" dirty="0" smtClean="0"/>
                <a:t>concentraciones,</a:t>
              </a:r>
              <a:r>
                <a:rPr lang="es-ES" sz="2800" baseline="30000" dirty="0" smtClean="0"/>
                <a:t> </a:t>
              </a:r>
              <a:r>
                <a:rPr lang="es-ES" sz="2800" dirty="0" smtClean="0"/>
                <a:t>estimuló la </a:t>
              </a:r>
              <a:r>
                <a:rPr lang="es-ES" sz="2800" dirty="0" err="1"/>
                <a:t>la</a:t>
              </a:r>
              <a:r>
                <a:rPr lang="es-ES" sz="2800" dirty="0"/>
                <a:t> velocidad de germinación, la tasa de germinación, la masa seca de las plántulas y el índice de vigor y que sólo el extracto a una concentración de 0.5 µL mL</a:t>
              </a:r>
              <a:r>
                <a:rPr lang="es-ES" sz="2800" baseline="30000" dirty="0"/>
                <a:t>-1 </a:t>
              </a:r>
              <a:r>
                <a:rPr lang="es-ES" sz="2800" dirty="0"/>
                <a:t>estimuló el porcentaje final de germinación</a:t>
              </a:r>
              <a:endParaRPr lang="en-US" sz="2800" dirty="0"/>
            </a:p>
            <a:p>
              <a:pPr algn="just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2519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5638800"/>
            <a:ext cx="251999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585671"/>
              </p:ext>
            </p:extLst>
          </p:nvPr>
        </p:nvGraphicFramePr>
        <p:xfrm>
          <a:off x="568449" y="15022445"/>
          <a:ext cx="8975601" cy="4843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96289"/>
              </p:ext>
            </p:extLst>
          </p:nvPr>
        </p:nvGraphicFramePr>
        <p:xfrm>
          <a:off x="409041" y="20756781"/>
          <a:ext cx="9332883" cy="5139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Rectángulo 7"/>
          <p:cNvSpPr/>
          <p:nvPr/>
        </p:nvSpPr>
        <p:spPr>
          <a:xfrm>
            <a:off x="656739" y="25765362"/>
            <a:ext cx="9565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</a:t>
            </a:r>
            <a:r>
              <a:rPr lang="es-E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tiempo medio de 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germinación de las semillas.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4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016001"/>
              </p:ext>
            </p:extLst>
          </p:nvPr>
        </p:nvGraphicFramePr>
        <p:xfrm>
          <a:off x="235947" y="27009193"/>
          <a:ext cx="9147051" cy="5375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Rectángulo 8"/>
          <p:cNvSpPr/>
          <p:nvPr/>
        </p:nvSpPr>
        <p:spPr>
          <a:xfrm>
            <a:off x="503821" y="32368898"/>
            <a:ext cx="9739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en </a:t>
            </a:r>
            <a:r>
              <a:rPr lang="es-E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tasa de </a:t>
            </a:r>
            <a:r>
              <a:rPr lang="es-E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germinación de las semillas.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4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0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982822"/>
              </p:ext>
            </p:extLst>
          </p:nvPr>
        </p:nvGraphicFramePr>
        <p:xfrm>
          <a:off x="12652105" y="15164259"/>
          <a:ext cx="8155106" cy="4886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2" name="Rectángulo 41"/>
          <p:cNvSpPr/>
          <p:nvPr/>
        </p:nvSpPr>
        <p:spPr>
          <a:xfrm>
            <a:off x="11830260" y="19856308"/>
            <a:ext cx="12231993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en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porcentaje de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germinación de las semillas.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0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582173"/>
              </p:ext>
            </p:extLst>
          </p:nvPr>
        </p:nvGraphicFramePr>
        <p:xfrm>
          <a:off x="12570688" y="20867193"/>
          <a:ext cx="8971452" cy="506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4" name="Rectángulo 43"/>
          <p:cNvSpPr/>
          <p:nvPr/>
        </p:nvSpPr>
        <p:spPr>
          <a:xfrm>
            <a:off x="12171676" y="25702576"/>
            <a:ext cx="12231993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en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masa seca de las plántulas.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0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927144"/>
              </p:ext>
            </p:extLst>
          </p:nvPr>
        </p:nvGraphicFramePr>
        <p:xfrm>
          <a:off x="12692554" y="26716700"/>
          <a:ext cx="8166497" cy="5418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7" name="Rectángulo 46"/>
          <p:cNvSpPr/>
          <p:nvPr/>
        </p:nvSpPr>
        <p:spPr>
          <a:xfrm>
            <a:off x="11389598" y="32155241"/>
            <a:ext cx="12231993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8250" algn="just" defTabSz="3497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 del extracto de </a:t>
            </a:r>
            <a:r>
              <a:rPr lang="es-E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Spirulina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diferentes concentraciones </a:t>
            </a:r>
            <a:r>
              <a:rPr lang="es-E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índice de vigor de las plántulas.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barras representan el intervalo de confianza a α=0,05</a:t>
            </a:r>
            <a:endParaRPr lang="es-ES" sz="2000" kern="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4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577</TotalTime>
  <Words>775</Words>
  <Application>Microsoft Office PowerPoint</Application>
  <PresentationFormat>Personalizado</PresentationFormat>
  <Paragraphs>56</Paragraphs>
  <Slides>1</Slides>
  <Notes>1</Notes>
  <HiddenSlides>1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Lilisbet Guerrero Domínguez</dc:creator>
  <cp:lastModifiedBy>Owner</cp:lastModifiedBy>
  <cp:revision>70</cp:revision>
  <dcterms:created xsi:type="dcterms:W3CDTF">2018-09-27T14:39:03Z</dcterms:created>
  <dcterms:modified xsi:type="dcterms:W3CDTF">2021-12-10T15:25:02Z</dcterms:modified>
</cp:coreProperties>
</file>