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xls" ContentType="application/vnd.ms-exce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9" r:id="rId3"/>
    <p:sldId id="268" r:id="rId4"/>
    <p:sldId id="259" r:id="rId5"/>
    <p:sldId id="258" r:id="rId6"/>
    <p:sldId id="263" r:id="rId7"/>
    <p:sldId id="264" r:id="rId8"/>
    <p:sldId id="265" r:id="rId9"/>
    <p:sldId id="267" r:id="rId1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Estilo claro 2 - Acento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9CF1AB2-1976-4502-BF36-3FF5EA218861}" styleName="Estilo medio 4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000" autoAdjust="0"/>
    <p:restoredTop sz="94660"/>
  </p:normalViewPr>
  <p:slideViewPr>
    <p:cSldViewPr snapToGrid="0">
      <p:cViewPr>
        <p:scale>
          <a:sx n="86" d="100"/>
          <a:sy n="86" d="100"/>
        </p:scale>
        <p:origin x="-624" y="1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Triángulo rectángulo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grpSp>
        <p:nvGrpSpPr>
          <p:cNvPr id="2" name="1 Grupo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6 Forma libre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7 Forma libre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10 Forma libre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Conector recto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C885027A-388E-47E5-B1A7-F7BF0C7B8F13}" type="datetimeFigureOut">
              <a:rPr lang="en-US" smtClean="0"/>
              <a:pPr>
                <a:defRPr/>
              </a:pPr>
              <a:t>12/14/2021</a:t>
            </a:fld>
            <a:endParaRPr lang="en-US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1F9D1F7-4C4E-4E6D-823D-0B9742CA227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1486E31-B819-464B-80FC-E237025EAE70}" type="datetimeFigureOut">
              <a:rPr lang="en-US" smtClean="0"/>
              <a:pPr>
                <a:defRPr/>
              </a:pPr>
              <a:t>12/14/2021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630D523-F684-4BF9-B459-9515BC95158A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4E5284A-3D67-42B6-8914-EEA5B92C8FF8}" type="datetimeFigureOut">
              <a:rPr lang="en-US" smtClean="0"/>
              <a:pPr>
                <a:defRPr/>
              </a:pPr>
              <a:t>12/14/2021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8D64D0D-8EC5-4612-990D-72D2A7A5E1F5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BFDE934-98E5-481F-8BFE-464AB877E04A}" type="datetimeFigureOut">
              <a:rPr lang="en-US" smtClean="0"/>
              <a:pPr>
                <a:defRPr/>
              </a:pPr>
              <a:t>12/14/2021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EA8A32C-A4D2-44CE-ABB2-1549B741115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7" name="6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95567B5-5E38-4F9C-B974-FD775085F076}" type="datetimeFigureOut">
              <a:rPr lang="en-US" smtClean="0"/>
              <a:pPr>
                <a:defRPr/>
              </a:pPr>
              <a:t>12/14/2021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AF0F478-6D51-40C1-B4F4-181F5475E047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7" name="6 Cheurón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7 Cheurón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D5B8971-F580-4BC0-9537-CF606B05F1A3}" type="datetimeFigureOut">
              <a:rPr lang="en-US" smtClean="0"/>
              <a:pPr>
                <a:defRPr/>
              </a:pPr>
              <a:t>12/14/2021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53F7B5-3612-4DA6-8811-A4DE8244C843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8" name="7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7775719-33AB-4E81-9DCD-20788B1434F4}" type="datetimeFigureOut">
              <a:rPr lang="en-US" smtClean="0"/>
              <a:pPr>
                <a:defRPr/>
              </a:pPr>
              <a:t>12/14/2021</a:t>
            </a:fld>
            <a:endParaRPr lang="en-U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3CB7E8-C16B-4EC7-9F46-61B14617F947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31E6AD0-09E9-42A5-8767-01A8D88D581D}" type="datetimeFigureOut">
              <a:rPr lang="en-US" smtClean="0"/>
              <a:pPr>
                <a:defRPr/>
              </a:pPr>
              <a:t>12/14/2021</a:t>
            </a:fld>
            <a:endParaRPr lang="en-U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83FC42-4048-4559-8E6D-F44630A7E0BC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6" name="5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A7BC546-748D-4E29-956F-58F36428641C}" type="datetimeFigureOut">
              <a:rPr lang="en-US" smtClean="0"/>
              <a:pPr>
                <a:defRPr/>
              </a:pPr>
              <a:t>12/14/2021</a:t>
            </a:fld>
            <a:endParaRPr lang="en-U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79B156C-8797-4E31-9798-CCCC35C63113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pPr>
              <a:defRPr/>
            </a:pPr>
            <a:fld id="{B8994DE9-3CCD-4C19-9211-B9C947F51C48}" type="datetimeFigureOut">
              <a:rPr lang="en-US" smtClean="0"/>
              <a:pPr>
                <a:defRPr/>
              </a:pPr>
              <a:t>12/14/2021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0F81DA0-E24E-41D2-8E26-E8C85EC06B6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03FF464C-F266-45A6-BBAC-B0CBD43B94BA}" type="datetimeFigureOut">
              <a:rPr lang="en-US" smtClean="0"/>
              <a:pPr>
                <a:defRPr/>
              </a:pPr>
              <a:t>12/14/2021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8A9A79B-489C-400E-8867-4E0FBCE2248A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8 Forma libre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9 Triángulo rectángulo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10 Conector recto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Cheurón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12 Cheurón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Forma libre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Forma libre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13 Triángulo rectángulo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14 Conector recto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431E6AD0-09E9-42A5-8767-01A8D88D581D}" type="datetimeFigureOut">
              <a:rPr lang="en-US" smtClean="0"/>
              <a:pPr>
                <a:defRPr/>
              </a:pPr>
              <a:t>12/14/2021</a:t>
            </a:fld>
            <a:endParaRPr lang="en-US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5E83FC42-4048-4559-8E6D-F44630A7E0BC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Hoja_de_c_lculo_de_Microsoft_Office_Excel_97-20031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CuadroTexto 3"/>
          <p:cNvSpPr txBox="1">
            <a:spLocks noChangeArrowheads="1"/>
          </p:cNvSpPr>
          <p:nvPr/>
        </p:nvSpPr>
        <p:spPr bwMode="auto">
          <a:xfrm>
            <a:off x="462852" y="1753763"/>
            <a:ext cx="8326041" cy="3162404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s-ES" sz="3000" b="1" dirty="0" smtClean="0">
                <a:latin typeface="Bookman Old Style" panose="02050604050505020204" pitchFamily="18" charset="0"/>
              </a:rPr>
              <a:t>Extractos de </a:t>
            </a:r>
            <a:r>
              <a:rPr lang="es-ES" sz="3000" b="1" dirty="0" err="1" smtClean="0">
                <a:latin typeface="Bookman Old Style" panose="02050604050505020204" pitchFamily="18" charset="0"/>
              </a:rPr>
              <a:t>Spirulina</a:t>
            </a:r>
            <a:r>
              <a:rPr lang="es-ES" sz="3000" b="1" dirty="0" smtClean="0">
                <a:latin typeface="Bookman Old Style" panose="02050604050505020204" pitchFamily="18" charset="0"/>
              </a:rPr>
              <a:t> revierten el déficit hídrico simulado con PEG 6000 en maíz (</a:t>
            </a:r>
            <a:r>
              <a:rPr lang="es-ES" sz="3000" b="1" i="1" dirty="0" smtClean="0">
                <a:latin typeface="Bookman Old Style" panose="02050604050505020204" pitchFamily="18" charset="0"/>
              </a:rPr>
              <a:t>Zea </a:t>
            </a:r>
            <a:r>
              <a:rPr lang="es-ES" sz="3000" b="1" i="1" dirty="0" err="1" smtClean="0">
                <a:latin typeface="Bookman Old Style" panose="02050604050505020204" pitchFamily="18" charset="0"/>
              </a:rPr>
              <a:t>mays</a:t>
            </a:r>
            <a:r>
              <a:rPr lang="es-ES" sz="3000" b="1" dirty="0" smtClean="0">
                <a:latin typeface="Bookman Old Style" panose="02050604050505020204" pitchFamily="18" charset="0"/>
              </a:rPr>
              <a:t> L.)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endParaRPr lang="es-ES" sz="1350" dirty="0" smtClean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endParaRPr lang="es-ES" sz="1350" dirty="0" smtClean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endParaRPr lang="es-ES" sz="1350" dirty="0" smtClean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endParaRPr lang="es-ES" sz="1350" dirty="0" smtClean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endParaRPr lang="es-ES" sz="1350" dirty="0" smtClean="0"/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s-ES" sz="2100" b="1" dirty="0" smtClean="0">
                <a:latin typeface="Baskerville Old Face" panose="02020602080505020303" pitchFamily="18" charset="0"/>
              </a:rPr>
              <a:t>Yanelis Reyes Guerrero, Lisbel Martínez González,  Miriam Núñez Vázquez y Donaldo Morales Guevara</a:t>
            </a:r>
          </a:p>
        </p:txBody>
      </p:sp>
      <p:pic>
        <p:nvPicPr>
          <p:cNvPr id="205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41700" y="576263"/>
            <a:ext cx="1503363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4" name="CuadroTexto 2"/>
          <p:cNvSpPr txBox="1">
            <a:spLocks noChangeArrowheads="1"/>
          </p:cNvSpPr>
          <p:nvPr/>
        </p:nvSpPr>
        <p:spPr bwMode="auto">
          <a:xfrm>
            <a:off x="3645799" y="6048950"/>
            <a:ext cx="260032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600" b="1" dirty="0">
                <a:latin typeface="Book Antiqua" pitchFamily="18" charset="0"/>
              </a:rPr>
              <a:t>Mayabeque, 2021</a:t>
            </a:r>
            <a:endParaRPr lang="en-US" sz="1600" b="1" dirty="0">
              <a:latin typeface="Book Antiqua" pitchFamily="18" charset="0"/>
            </a:endParaRPr>
          </a:p>
        </p:txBody>
      </p:sp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4237" y="154236"/>
            <a:ext cx="2268000" cy="151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2855635" y="192662"/>
            <a:ext cx="232627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INTRODUCCIÓN</a:t>
            </a:r>
            <a:endParaRPr lang="es-ES" sz="2000" dirty="0"/>
          </a:p>
        </p:txBody>
      </p:sp>
      <p:sp>
        <p:nvSpPr>
          <p:cNvPr id="18" name="17 CuadroTexto"/>
          <p:cNvSpPr txBox="1"/>
          <p:nvPr/>
        </p:nvSpPr>
        <p:spPr>
          <a:xfrm>
            <a:off x="1211856" y="5199961"/>
            <a:ext cx="7247497" cy="33855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s-ES" sz="1600" dirty="0" smtClean="0">
                <a:latin typeface="Book Antiqua" pitchFamily="18" charset="0"/>
              </a:rPr>
              <a:t>Germinación : </a:t>
            </a:r>
            <a:r>
              <a:rPr lang="es-ES" sz="1600" dirty="0" smtClean="0">
                <a:latin typeface="Book Antiqua" pitchFamily="18" charset="0"/>
              </a:rPr>
              <a:t>la </a:t>
            </a:r>
            <a:r>
              <a:rPr lang="es-ES" sz="1600" dirty="0" smtClean="0">
                <a:latin typeface="Book Antiqua" pitchFamily="18" charset="0"/>
              </a:rPr>
              <a:t>fase </a:t>
            </a:r>
            <a:r>
              <a:rPr lang="es-ES" sz="1600" dirty="0" smtClean="0">
                <a:latin typeface="Book Antiqua" pitchFamily="18" charset="0"/>
              </a:rPr>
              <a:t>de la imbibición es la que se </a:t>
            </a:r>
            <a:r>
              <a:rPr lang="es-ES" sz="1600" dirty="0" smtClean="0">
                <a:latin typeface="Book Antiqua" pitchFamily="18" charset="0"/>
              </a:rPr>
              <a:t>retrasa con el déficit hídrico</a:t>
            </a:r>
            <a:endParaRPr lang="es-ES" sz="1600" dirty="0">
              <a:latin typeface="Book Antiqua" pitchFamily="18" charset="0"/>
            </a:endParaRPr>
          </a:p>
        </p:txBody>
      </p:sp>
      <p:sp>
        <p:nvSpPr>
          <p:cNvPr id="14" name="13 Rectángulo"/>
          <p:cNvSpPr/>
          <p:nvPr/>
        </p:nvSpPr>
        <p:spPr>
          <a:xfrm>
            <a:off x="1768207" y="896164"/>
            <a:ext cx="538173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 smtClean="0">
                <a:latin typeface="Book Antiqua" pitchFamily="18" charset="0"/>
              </a:rPr>
              <a:t>El maíz (</a:t>
            </a:r>
            <a:r>
              <a:rPr lang="es-ES" i="1" dirty="0" smtClean="0">
                <a:latin typeface="Book Antiqua" pitchFamily="18" charset="0"/>
              </a:rPr>
              <a:t>Zea </a:t>
            </a:r>
            <a:r>
              <a:rPr lang="es-ES" i="1" dirty="0" err="1" smtClean="0">
                <a:latin typeface="Book Antiqua" pitchFamily="18" charset="0"/>
              </a:rPr>
              <a:t>mays</a:t>
            </a:r>
            <a:r>
              <a:rPr lang="es-ES" i="1" dirty="0" smtClean="0">
                <a:latin typeface="Book Antiqua" pitchFamily="18" charset="0"/>
              </a:rPr>
              <a:t> </a:t>
            </a:r>
            <a:r>
              <a:rPr lang="es-ES" dirty="0" smtClean="0">
                <a:latin typeface="Book Antiqua" pitchFamily="18" charset="0"/>
              </a:rPr>
              <a:t>L.) es uno de los tres cereales más importantes del mundo (junto con el trigo y el arroz) </a:t>
            </a:r>
            <a:endParaRPr lang="es-ES" dirty="0">
              <a:latin typeface="Book Antiqua" pitchFamily="18" charset="0"/>
            </a:endParaRPr>
          </a:p>
        </p:txBody>
      </p:sp>
      <p:sp>
        <p:nvSpPr>
          <p:cNvPr id="15" name="14 Rectángulo"/>
          <p:cNvSpPr/>
          <p:nvPr/>
        </p:nvSpPr>
        <p:spPr>
          <a:xfrm>
            <a:off x="253389" y="1892402"/>
            <a:ext cx="84499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 smtClean="0">
                <a:latin typeface="Book Antiqua" pitchFamily="18" charset="0"/>
              </a:rPr>
              <a:t>En el año 2019, en nuestro país, se cosecharon 128 265 hectáreas, con una producción de 247 473 toneladas, para </a:t>
            </a:r>
            <a:r>
              <a:rPr lang="es-ES" dirty="0" smtClean="0">
                <a:latin typeface="Book Antiqua" pitchFamily="18" charset="0"/>
              </a:rPr>
              <a:t>un </a:t>
            </a:r>
            <a:r>
              <a:rPr lang="es-ES" dirty="0" smtClean="0">
                <a:latin typeface="Book Antiqua" pitchFamily="18" charset="0"/>
              </a:rPr>
              <a:t>rendimiento promedio de 1.93 t </a:t>
            </a:r>
            <a:r>
              <a:rPr lang="es-ES" dirty="0" smtClean="0">
                <a:latin typeface="Book Antiqua" pitchFamily="18" charset="0"/>
              </a:rPr>
              <a:t>ha</a:t>
            </a:r>
            <a:r>
              <a:rPr lang="es-ES" baseline="30000" dirty="0" smtClean="0">
                <a:latin typeface="Book Antiqua" pitchFamily="18" charset="0"/>
              </a:rPr>
              <a:t>-1 </a:t>
            </a:r>
            <a:r>
              <a:rPr lang="es-ES" dirty="0" smtClean="0">
                <a:latin typeface="Book Antiqua" pitchFamily="18" charset="0"/>
              </a:rPr>
              <a:t>(ONEI, 2020)</a:t>
            </a:r>
            <a:endParaRPr lang="es-ES" dirty="0">
              <a:latin typeface="Book Antiqua" pitchFamily="18" charset="0"/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2787269" y="3172858"/>
            <a:ext cx="34660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>
                <a:latin typeface="Book Antiqua" pitchFamily="18" charset="0"/>
              </a:rPr>
              <a:t>Establecimiento de </a:t>
            </a:r>
            <a:r>
              <a:rPr lang="es-ES" smtClean="0">
                <a:latin typeface="Book Antiqua" pitchFamily="18" charset="0"/>
              </a:rPr>
              <a:t>las plántulas</a:t>
            </a:r>
            <a:endParaRPr lang="es-ES" dirty="0">
              <a:latin typeface="Book Antiqua" pitchFamily="18" charset="0"/>
            </a:endParaRPr>
          </a:p>
        </p:txBody>
      </p:sp>
      <p:sp>
        <p:nvSpPr>
          <p:cNvPr id="22" name="21 Rectángulo"/>
          <p:cNvSpPr/>
          <p:nvPr/>
        </p:nvSpPr>
        <p:spPr>
          <a:xfrm>
            <a:off x="4760646" y="3662975"/>
            <a:ext cx="16498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s-ES" dirty="0" smtClean="0">
                <a:latin typeface="Book Antiqua" pitchFamily="18" charset="0"/>
              </a:rPr>
              <a:t>Déficit hídrico</a:t>
            </a:r>
            <a:endParaRPr lang="es-ES" dirty="0">
              <a:latin typeface="Book Antiqua" pitchFamily="18" charset="0"/>
            </a:endParaRPr>
          </a:p>
        </p:txBody>
      </p:sp>
      <p:cxnSp>
        <p:nvCxnSpPr>
          <p:cNvPr id="24" name="23 Conector recto de flecha"/>
          <p:cNvCxnSpPr/>
          <p:nvPr/>
        </p:nvCxnSpPr>
        <p:spPr>
          <a:xfrm rot="16200000" flipH="1">
            <a:off x="4153360" y="3910988"/>
            <a:ext cx="539827" cy="1101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6" name="25 Rectángulo"/>
          <p:cNvSpPr/>
          <p:nvPr/>
        </p:nvSpPr>
        <p:spPr>
          <a:xfrm>
            <a:off x="743637" y="4261029"/>
            <a:ext cx="81910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 smtClean="0">
                <a:latin typeface="Book Antiqua" pitchFamily="18" charset="0"/>
              </a:rPr>
              <a:t>Este efecto es especialmente marcado en maíz, donde la rápida deshidratación de las plántulas está asociada con sistemas radicales poco desarrollados</a:t>
            </a:r>
            <a:endParaRPr lang="es-ES" dirty="0">
              <a:latin typeface="Book Antiq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2855635" y="192662"/>
            <a:ext cx="232627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INTRODUCCIÓN</a:t>
            </a:r>
            <a:endParaRPr lang="es-ES" sz="2000" dirty="0"/>
          </a:p>
        </p:txBody>
      </p:sp>
      <p:sp>
        <p:nvSpPr>
          <p:cNvPr id="14" name="13 CuadroTexto"/>
          <p:cNvSpPr txBox="1"/>
          <p:nvPr/>
        </p:nvSpPr>
        <p:spPr>
          <a:xfrm>
            <a:off x="3137971" y="769344"/>
            <a:ext cx="2106058" cy="64633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dirty="0" err="1" smtClean="0">
                <a:latin typeface="Book Antiqua" pitchFamily="18" charset="0"/>
              </a:rPr>
              <a:t>Microalgas</a:t>
            </a:r>
            <a:endParaRPr lang="es-ES" dirty="0" smtClean="0">
              <a:latin typeface="Book Antiqua" pitchFamily="18" charset="0"/>
            </a:endParaRPr>
          </a:p>
          <a:p>
            <a:pPr algn="ctr"/>
            <a:r>
              <a:rPr lang="es-ES" i="1" dirty="0" err="1" smtClean="0">
                <a:latin typeface="Book Antiqua" pitchFamily="18" charset="0"/>
              </a:rPr>
              <a:t>Spirulina</a:t>
            </a:r>
            <a:r>
              <a:rPr lang="es-ES" i="1" dirty="0" smtClean="0">
                <a:latin typeface="Book Antiqua" pitchFamily="18" charset="0"/>
              </a:rPr>
              <a:t> </a:t>
            </a:r>
            <a:r>
              <a:rPr lang="es-ES" i="1" dirty="0" err="1" smtClean="0">
                <a:latin typeface="Book Antiqua" pitchFamily="18" charset="0"/>
              </a:rPr>
              <a:t>platensis</a:t>
            </a:r>
            <a:endParaRPr lang="es-ES" i="1" dirty="0">
              <a:latin typeface="Book Antiqua" pitchFamily="18" charset="0"/>
            </a:endParaRPr>
          </a:p>
        </p:txBody>
      </p:sp>
      <p:sp>
        <p:nvSpPr>
          <p:cNvPr id="42" name="41 Rectángulo"/>
          <p:cNvSpPr/>
          <p:nvPr/>
        </p:nvSpPr>
        <p:spPr>
          <a:xfrm>
            <a:off x="2478794" y="1690957"/>
            <a:ext cx="577284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600" dirty="0" smtClean="0">
                <a:latin typeface="Book Antiqua" pitchFamily="18" charset="0"/>
              </a:rPr>
              <a:t>	Polisacáridos de reserva</a:t>
            </a:r>
          </a:p>
          <a:p>
            <a:r>
              <a:rPr lang="es-ES" sz="1600" dirty="0" smtClean="0">
                <a:latin typeface="Book Antiqua" pitchFamily="18" charset="0"/>
              </a:rPr>
              <a:t>	Compuestos antioxidantes</a:t>
            </a:r>
          </a:p>
          <a:p>
            <a:r>
              <a:rPr lang="es-ES" sz="1600" dirty="0" smtClean="0">
                <a:latin typeface="Book Antiqua" pitchFamily="18" charset="0"/>
              </a:rPr>
              <a:t>	Clorofilas, carotenos y xantofilas</a:t>
            </a:r>
          </a:p>
          <a:p>
            <a:r>
              <a:rPr lang="es-ES" sz="1600" dirty="0" smtClean="0">
                <a:latin typeface="Book Antiqua" pitchFamily="18" charset="0"/>
              </a:rPr>
              <a:t>	Minerales </a:t>
            </a:r>
          </a:p>
          <a:p>
            <a:r>
              <a:rPr lang="es-ES" sz="1600" dirty="0" smtClean="0">
                <a:latin typeface="Book Antiqua" pitchFamily="18" charset="0"/>
              </a:rPr>
              <a:t>	Vitaminas, aminoácidos y proteínas</a:t>
            </a:r>
          </a:p>
          <a:p>
            <a:r>
              <a:rPr lang="es-ES" sz="1600" dirty="0" smtClean="0">
                <a:latin typeface="Book Antiqua" pitchFamily="18" charset="0"/>
              </a:rPr>
              <a:t>	Ácidos </a:t>
            </a:r>
            <a:r>
              <a:rPr lang="es-ES" sz="1600" dirty="0" err="1" smtClean="0">
                <a:latin typeface="Book Antiqua" pitchFamily="18" charset="0"/>
              </a:rPr>
              <a:t>algínicos</a:t>
            </a:r>
            <a:r>
              <a:rPr lang="es-ES" sz="1600" dirty="0" smtClean="0">
                <a:latin typeface="Book Antiqua" pitchFamily="18" charset="0"/>
              </a:rPr>
              <a:t>, </a:t>
            </a:r>
            <a:r>
              <a:rPr lang="es-ES" sz="1600" dirty="0" err="1" smtClean="0">
                <a:latin typeface="Book Antiqua" pitchFamily="18" charset="0"/>
              </a:rPr>
              <a:t>fúlvicos</a:t>
            </a:r>
            <a:r>
              <a:rPr lang="es-ES" sz="1600" dirty="0" smtClean="0">
                <a:latin typeface="Book Antiqua" pitchFamily="18" charset="0"/>
              </a:rPr>
              <a:t> y otros ácidos orgánicos </a:t>
            </a:r>
          </a:p>
          <a:p>
            <a:r>
              <a:rPr lang="es-ES" sz="1600" dirty="0" smtClean="0">
                <a:latin typeface="Book Antiqua" pitchFamily="18" charset="0"/>
              </a:rPr>
              <a:t>	Hormonas vegetales y reguladores del crecimiento</a:t>
            </a:r>
          </a:p>
        </p:txBody>
      </p:sp>
      <p:sp>
        <p:nvSpPr>
          <p:cNvPr id="43" name="42 Rectángulo"/>
          <p:cNvSpPr/>
          <p:nvPr/>
        </p:nvSpPr>
        <p:spPr>
          <a:xfrm>
            <a:off x="433813" y="2460512"/>
            <a:ext cx="217239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s-ES" sz="1600" dirty="0">
                <a:solidFill>
                  <a:prstClr val="black"/>
                </a:solidFill>
                <a:latin typeface="Book Antiqua" pitchFamily="18" charset="0"/>
              </a:rPr>
              <a:t>Composición química</a:t>
            </a:r>
          </a:p>
        </p:txBody>
      </p:sp>
      <p:sp>
        <p:nvSpPr>
          <p:cNvPr id="47" name="46 Abrir llave"/>
          <p:cNvSpPr/>
          <p:nvPr/>
        </p:nvSpPr>
        <p:spPr>
          <a:xfrm>
            <a:off x="2655064" y="1685581"/>
            <a:ext cx="826266" cy="1850834"/>
          </a:xfrm>
          <a:prstGeom prst="leftBrace">
            <a:avLst>
              <a:gd name="adj1" fmla="val 32657"/>
              <a:gd name="adj2" fmla="val 50000"/>
            </a:avLst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8" name="47 CuadroTexto"/>
          <p:cNvSpPr txBox="1"/>
          <p:nvPr/>
        </p:nvSpPr>
        <p:spPr>
          <a:xfrm>
            <a:off x="1619480" y="3866920"/>
            <a:ext cx="64123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>
                <a:latin typeface="Book Antiqua" pitchFamily="18" charset="0"/>
              </a:rPr>
              <a:t>Potencialidades como agentes mitigadores del estrés abiótico</a:t>
            </a:r>
            <a:endParaRPr lang="es-ES" dirty="0">
              <a:latin typeface="Book Antiqua" pitchFamily="18" charset="0"/>
            </a:endParaRPr>
          </a:p>
        </p:txBody>
      </p:sp>
      <p:sp>
        <p:nvSpPr>
          <p:cNvPr id="49" name="48 CuadroTexto"/>
          <p:cNvSpPr txBox="1"/>
          <p:nvPr/>
        </p:nvSpPr>
        <p:spPr>
          <a:xfrm>
            <a:off x="749147" y="4737254"/>
            <a:ext cx="77228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latin typeface="Book Antiqua" pitchFamily="18" charset="0"/>
              </a:rPr>
              <a:t>Objetivo: </a:t>
            </a:r>
            <a:r>
              <a:rPr lang="es-ES_tradnl" dirty="0" smtClean="0">
                <a:latin typeface="Book Antiqua" pitchFamily="18" charset="0"/>
              </a:rPr>
              <a:t>Evaluar los efectos de 2 extractos de </a:t>
            </a:r>
            <a:r>
              <a:rPr lang="es-ES_tradnl" dirty="0" err="1" smtClean="0">
                <a:latin typeface="Book Antiqua" pitchFamily="18" charset="0"/>
              </a:rPr>
              <a:t>Spirulina</a:t>
            </a:r>
            <a:r>
              <a:rPr lang="es-ES_tradnl" dirty="0" smtClean="0">
                <a:latin typeface="Book Antiqua" pitchFamily="18" charset="0"/>
              </a:rPr>
              <a:t> en la germinación y el crecimiento inicial de plántulas de maíz </a:t>
            </a:r>
            <a:r>
              <a:rPr lang="es-ES_tradnl" dirty="0" err="1" smtClean="0">
                <a:latin typeface="Book Antiqua" pitchFamily="18" charset="0"/>
              </a:rPr>
              <a:t>cv</a:t>
            </a:r>
            <a:r>
              <a:rPr lang="es-ES_tradnl" dirty="0" smtClean="0">
                <a:latin typeface="Book Antiqua" pitchFamily="18" charset="0"/>
              </a:rPr>
              <a:t>. </a:t>
            </a:r>
            <a:r>
              <a:rPr lang="es-ES" dirty="0" smtClean="0">
                <a:latin typeface="Book Antiqua" pitchFamily="18" charset="0"/>
              </a:rPr>
              <a:t>P-7928 </a:t>
            </a:r>
            <a:r>
              <a:rPr lang="es-ES_tradnl" dirty="0" smtClean="0">
                <a:latin typeface="Book Antiqua" pitchFamily="18" charset="0"/>
              </a:rPr>
              <a:t>sometidas a déficit hídrico simulado con PEG 6000. </a:t>
            </a:r>
            <a:endParaRPr lang="es-ES" dirty="0" smtClean="0">
              <a:latin typeface="Book Antiqua" pitchFamily="18" charset="0"/>
            </a:endParaRPr>
          </a:p>
          <a:p>
            <a:r>
              <a:rPr lang="es-ES" dirty="0" smtClean="0">
                <a:latin typeface="Book Antiqua" pitchFamily="18" charset="0"/>
              </a:rPr>
              <a:t> </a:t>
            </a:r>
            <a:endParaRPr lang="es-ES" dirty="0">
              <a:latin typeface="Book Antiqua" pitchFamily="18" charset="0"/>
            </a:endParaRPr>
          </a:p>
        </p:txBody>
      </p:sp>
      <p:pic>
        <p:nvPicPr>
          <p:cNvPr id="50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02486" y="22034"/>
            <a:ext cx="1432193" cy="937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CuadroTexto 4"/>
          <p:cNvSpPr txBox="1">
            <a:spLocks noChangeArrowheads="1"/>
          </p:cNvSpPr>
          <p:nvPr/>
        </p:nvSpPr>
        <p:spPr bwMode="auto">
          <a:xfrm>
            <a:off x="379508" y="348811"/>
            <a:ext cx="8312800" cy="6678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es-ES" sz="2200" b="1" u="sng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MATERIALES Y MÉTODOS</a:t>
            </a:r>
          </a:p>
          <a:p>
            <a:pPr algn="ctr" eaLnBrk="1" hangingPunct="1"/>
            <a:endParaRPr lang="es-ES" sz="2200" b="1" u="sng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  <a:p>
            <a:pPr algn="ctr" eaLnBrk="1" hangingPunct="1"/>
            <a:endParaRPr lang="es-ES" sz="1600" dirty="0">
              <a:latin typeface="Book Antiqua" pitchFamily="18" charset="0"/>
            </a:endParaRPr>
          </a:p>
          <a:p>
            <a:pPr eaLnBrk="1" hangingPunct="1"/>
            <a:r>
              <a:rPr lang="es-ES" sz="1600" dirty="0">
                <a:latin typeface="Book Antiqua" pitchFamily="18" charset="0"/>
              </a:rPr>
              <a:t>Cultivar: P-7928</a:t>
            </a:r>
          </a:p>
          <a:p>
            <a:pPr eaLnBrk="1" hangingPunct="1"/>
            <a:r>
              <a:rPr lang="es-ES" sz="1600" dirty="0">
                <a:latin typeface="Book Antiqua" pitchFamily="18" charset="0"/>
              </a:rPr>
              <a:t>Producto: Extracto alcohólico (1:10 m/v) de </a:t>
            </a:r>
            <a:r>
              <a:rPr lang="es-ES" sz="1600" dirty="0" err="1">
                <a:latin typeface="Book Antiqua" pitchFamily="18" charset="0"/>
              </a:rPr>
              <a:t>Spirulina</a:t>
            </a:r>
            <a:r>
              <a:rPr lang="es-ES" sz="1600" dirty="0">
                <a:latin typeface="Book Antiqua" pitchFamily="18" charset="0"/>
              </a:rPr>
              <a:t> (</a:t>
            </a:r>
            <a:r>
              <a:rPr lang="es-ES" sz="1600" i="1" dirty="0" err="1">
                <a:latin typeface="Book Antiqua" pitchFamily="18" charset="0"/>
              </a:rPr>
              <a:t>Arthrospira</a:t>
            </a:r>
            <a:r>
              <a:rPr lang="es-ES" sz="1600" i="1" dirty="0">
                <a:latin typeface="Book Antiqua" pitchFamily="18" charset="0"/>
              </a:rPr>
              <a:t> </a:t>
            </a:r>
            <a:r>
              <a:rPr lang="es-ES" sz="1600" i="1" dirty="0" err="1">
                <a:latin typeface="Book Antiqua" pitchFamily="18" charset="0"/>
              </a:rPr>
              <a:t>platensis</a:t>
            </a:r>
            <a:r>
              <a:rPr lang="es-ES" sz="1600" dirty="0">
                <a:latin typeface="Book Antiqua" pitchFamily="18" charset="0"/>
              </a:rPr>
              <a:t>)</a:t>
            </a:r>
          </a:p>
          <a:p>
            <a:pPr eaLnBrk="1" hangingPunct="1"/>
            <a:r>
              <a:rPr lang="es-ES" sz="1600" dirty="0">
                <a:latin typeface="Book Antiqua" pitchFamily="18" charset="0"/>
              </a:rPr>
              <a:t>Concentraciones: 0, 0,1, 0,5 y 1,0 µL mL</a:t>
            </a:r>
            <a:r>
              <a:rPr lang="es-ES" sz="1600" baseline="30000" dirty="0">
                <a:latin typeface="Book Antiqua" pitchFamily="18" charset="0"/>
              </a:rPr>
              <a:t>-1</a:t>
            </a:r>
          </a:p>
          <a:p>
            <a:pPr eaLnBrk="1" hangingPunct="1"/>
            <a:r>
              <a:rPr lang="es-ES" sz="1600" dirty="0">
                <a:latin typeface="Book Antiqua" pitchFamily="18" charset="0"/>
              </a:rPr>
              <a:t>Modo de aplicación: Adición al medio de germinación</a:t>
            </a:r>
          </a:p>
          <a:p>
            <a:pPr eaLnBrk="1" hangingPunct="1"/>
            <a:r>
              <a:rPr lang="es-ES" sz="1600" dirty="0">
                <a:latin typeface="Book Antiqua" pitchFamily="18" charset="0"/>
              </a:rPr>
              <a:t>Tratamiento de déficit hídrico: Solución PEG 6000 15 % (-0,295 </a:t>
            </a:r>
            <a:r>
              <a:rPr lang="es-ES" sz="1600" dirty="0" err="1">
                <a:latin typeface="Book Antiqua" pitchFamily="18" charset="0"/>
              </a:rPr>
              <a:t>MPa</a:t>
            </a:r>
            <a:r>
              <a:rPr lang="es-ES" sz="1600" dirty="0">
                <a:latin typeface="Book Antiqua" pitchFamily="18" charset="0"/>
              </a:rPr>
              <a:t>)</a:t>
            </a:r>
          </a:p>
          <a:p>
            <a:pPr eaLnBrk="1" hangingPunct="1"/>
            <a:r>
              <a:rPr lang="es-ES" sz="1600" dirty="0">
                <a:latin typeface="Book Antiqua" pitchFamily="18" charset="0"/>
              </a:rPr>
              <a:t>Tamaño de muestra: 5 placas por tratamiento y 15 semillas por placa </a:t>
            </a:r>
          </a:p>
          <a:p>
            <a:pPr eaLnBrk="1" hangingPunct="1"/>
            <a:r>
              <a:rPr lang="es-ES" sz="1600" dirty="0">
                <a:latin typeface="Book Antiqua" pitchFamily="18" charset="0"/>
              </a:rPr>
              <a:t>Condiciones de ensayo: Cámara de germinación en oscuridad y temperatura 28-30º C</a:t>
            </a:r>
          </a:p>
          <a:p>
            <a:pPr eaLnBrk="1" hangingPunct="1"/>
            <a:r>
              <a:rPr lang="es-ES" sz="1600" dirty="0">
                <a:latin typeface="Book Antiqua" pitchFamily="18" charset="0"/>
              </a:rPr>
              <a:t>Duración: 7 días</a:t>
            </a:r>
          </a:p>
          <a:p>
            <a:pPr eaLnBrk="1" hangingPunct="1"/>
            <a:r>
              <a:rPr lang="es-ES" sz="1600" dirty="0">
                <a:latin typeface="Book Antiqua" pitchFamily="18" charset="0"/>
              </a:rPr>
              <a:t>Evaluaciones: Porcentaje final de germinación</a:t>
            </a:r>
          </a:p>
          <a:p>
            <a:pPr eaLnBrk="1" hangingPunct="1"/>
            <a:r>
              <a:rPr lang="es-ES" sz="1600" dirty="0">
                <a:latin typeface="Book Antiqua" pitchFamily="18" charset="0"/>
              </a:rPr>
              <a:t>                         Longitud de las plántulas (raíces y parte aérea, cm)</a:t>
            </a:r>
          </a:p>
          <a:p>
            <a:pPr eaLnBrk="1" hangingPunct="1"/>
            <a:r>
              <a:rPr lang="es-ES" sz="1600" dirty="0">
                <a:latin typeface="Book Antiqua" pitchFamily="18" charset="0"/>
              </a:rPr>
              <a:t>                         Masa seca de las plántulas   (mg) </a:t>
            </a:r>
          </a:p>
          <a:p>
            <a:pPr eaLnBrk="1" hangingPunct="1"/>
            <a:endParaRPr lang="es-ES" sz="1600" dirty="0">
              <a:latin typeface="Book Antiqua" pitchFamily="18" charset="0"/>
            </a:endParaRPr>
          </a:p>
          <a:p>
            <a:pPr eaLnBrk="1" hangingPunct="1"/>
            <a:r>
              <a:rPr lang="es-ES" sz="1600" dirty="0">
                <a:latin typeface="Book Antiqua" pitchFamily="18" charset="0"/>
              </a:rPr>
              <a:t>Se realizaron dos repeticiones del experimento y posteriormente, se montó un ensayo para estudiar el proceso de germinación y se evaluaron los siguientes indicadores:</a:t>
            </a:r>
          </a:p>
          <a:p>
            <a:pPr eaLnBrk="1" hangingPunct="1"/>
            <a:r>
              <a:rPr lang="es-ES" sz="1600" dirty="0">
                <a:latin typeface="Book Antiqua" pitchFamily="18" charset="0"/>
              </a:rPr>
              <a:t>Dinámica de la germinación (Conteos cada 12 horas desde las 24 hasta las 144 horas)</a:t>
            </a:r>
          </a:p>
          <a:p>
            <a:pPr eaLnBrk="1" hangingPunct="1"/>
            <a:r>
              <a:rPr lang="es-ES" sz="1600" dirty="0">
                <a:latin typeface="Book Antiqua" pitchFamily="18" charset="0"/>
              </a:rPr>
              <a:t>Velocidad de germinación</a:t>
            </a:r>
          </a:p>
          <a:p>
            <a:pPr eaLnBrk="1" hangingPunct="1"/>
            <a:r>
              <a:rPr lang="es-ES" sz="1600" dirty="0">
                <a:latin typeface="Book Antiqua" pitchFamily="18" charset="0"/>
              </a:rPr>
              <a:t>Tiempo medio de germinación</a:t>
            </a:r>
          </a:p>
          <a:p>
            <a:pPr eaLnBrk="1" hangingPunct="1"/>
            <a:r>
              <a:rPr lang="es-ES" sz="1600" dirty="0">
                <a:latin typeface="Book Antiqua" pitchFamily="18" charset="0"/>
              </a:rPr>
              <a:t>Procesamiento estadístico de los datos: Cálculo de las medias y los intervalos de confianza a </a:t>
            </a:r>
            <a:r>
              <a:rPr lang="el-GR" sz="1600" dirty="0">
                <a:latin typeface="Book Antiqua" pitchFamily="18" charset="0"/>
              </a:rPr>
              <a:t>α=0,05</a:t>
            </a:r>
            <a:endParaRPr lang="es-ES" sz="1600" dirty="0">
              <a:latin typeface="Book Antiqua" pitchFamily="18" charset="0"/>
            </a:endParaRPr>
          </a:p>
          <a:p>
            <a:pPr eaLnBrk="1" hangingPunct="1"/>
            <a:endParaRPr lang="es-ES" sz="1600" dirty="0">
              <a:latin typeface="Book Antiqua" pitchFamily="18" charset="0"/>
            </a:endParaRPr>
          </a:p>
          <a:p>
            <a:pPr eaLnBrk="1" hangingPunct="1"/>
            <a:endParaRPr lang="el-GR" sz="1600" dirty="0">
              <a:latin typeface="Book Antiqua" pitchFamily="18" charset="0"/>
            </a:endParaRPr>
          </a:p>
          <a:p>
            <a:pPr eaLnBrk="1" hangingPunct="1"/>
            <a:r>
              <a:rPr lang="es-ES" sz="1600" dirty="0">
                <a:latin typeface="Book Antiqua" pitchFamily="18" charset="0"/>
              </a:rPr>
              <a:t> </a:t>
            </a:r>
          </a:p>
          <a:p>
            <a:pPr eaLnBrk="1" hangingPunct="1"/>
            <a:endParaRPr lang="es-ES" sz="1600" dirty="0">
              <a:latin typeface="Book Antiqua" pitchFamily="18" charset="0"/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03383" cy="672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89772" y="1013552"/>
            <a:ext cx="1227463" cy="1024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"/>
          <p:cNvSpPr/>
          <p:nvPr/>
        </p:nvSpPr>
        <p:spPr>
          <a:xfrm>
            <a:off x="1552555" y="1026514"/>
            <a:ext cx="544315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dirty="0" smtClean="0">
                <a:latin typeface="Book Antiqua" pitchFamily="18" charset="0"/>
              </a:rPr>
              <a:t>(Conteos cada 12 horas desde las 24 hasta las 144 </a:t>
            </a:r>
            <a:r>
              <a:rPr lang="es-ES" sz="1600" dirty="0" smtClean="0">
                <a:latin typeface="Book Antiqua" pitchFamily="18" charset="0"/>
              </a:rPr>
              <a:t>horas)</a:t>
            </a:r>
            <a:endParaRPr lang="es-ES" sz="1600" dirty="0">
              <a:solidFill>
                <a:prstClr val="black"/>
              </a:solidFill>
              <a:latin typeface="Book Antiqua" panose="02040602050305030304" pitchFamily="18" charset="0"/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0" y="2311999"/>
            <a:ext cx="214278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400" dirty="0">
                <a:solidFill>
                  <a:prstClr val="black"/>
                </a:solidFill>
                <a:latin typeface="Book Antiqua" panose="02040602050305030304" pitchFamily="18" charset="0"/>
              </a:rPr>
              <a:t>Velocidad de germinación </a:t>
            </a:r>
            <a:r>
              <a:rPr lang="es-ES" sz="1400" b="1" dirty="0">
                <a:solidFill>
                  <a:prstClr val="black"/>
                </a:solidFill>
                <a:latin typeface="Book Antiqua" panose="02040602050305030304" pitchFamily="18" charset="0"/>
              </a:rPr>
              <a:t>VG= Σ(n</a:t>
            </a:r>
            <a:r>
              <a:rPr lang="es-ES" sz="1400" b="1" baseline="-25000" dirty="0">
                <a:solidFill>
                  <a:prstClr val="black"/>
                </a:solidFill>
                <a:latin typeface="Book Antiqua" panose="02040602050305030304" pitchFamily="18" charset="0"/>
              </a:rPr>
              <a:t>i</a:t>
            </a:r>
            <a:r>
              <a:rPr lang="es-ES" sz="1400" b="1" dirty="0">
                <a:solidFill>
                  <a:prstClr val="black"/>
                </a:solidFill>
                <a:latin typeface="Book Antiqua" panose="02040602050305030304" pitchFamily="18" charset="0"/>
              </a:rPr>
              <a:t>/d</a:t>
            </a:r>
            <a:r>
              <a:rPr lang="es-ES" sz="1400" b="1" baseline="-25000" dirty="0">
                <a:solidFill>
                  <a:prstClr val="black"/>
                </a:solidFill>
                <a:latin typeface="Book Antiqua" panose="02040602050305030304" pitchFamily="18" charset="0"/>
              </a:rPr>
              <a:t>i</a:t>
            </a:r>
            <a:r>
              <a:rPr lang="es-ES" sz="1400" b="1" dirty="0">
                <a:solidFill>
                  <a:prstClr val="black"/>
                </a:solidFill>
                <a:latin typeface="Book Antiqua" panose="02040602050305030304" pitchFamily="18" charset="0"/>
              </a:rPr>
              <a:t>)</a:t>
            </a:r>
            <a:r>
              <a:rPr lang="es-ES" sz="1400" dirty="0">
                <a:solidFill>
                  <a:prstClr val="black"/>
                </a:solidFill>
                <a:latin typeface="Book Antiqua" panose="02040602050305030304" pitchFamily="18" charset="0"/>
              </a:rPr>
              <a:t>,</a:t>
            </a:r>
            <a:r>
              <a:rPr lang="es-ES" sz="1400" b="1" dirty="0">
                <a:solidFill>
                  <a:prstClr val="black"/>
                </a:solidFill>
                <a:latin typeface="Book Antiqua" panose="02040602050305030304" pitchFamily="18" charset="0"/>
              </a:rPr>
              <a:t> </a:t>
            </a:r>
            <a:r>
              <a:rPr lang="es-ES" sz="1400" dirty="0">
                <a:solidFill>
                  <a:prstClr val="black"/>
                </a:solidFill>
                <a:latin typeface="Book Antiqua" panose="02040602050305030304" pitchFamily="18" charset="0"/>
              </a:rPr>
              <a:t>siendo n</a:t>
            </a:r>
            <a:r>
              <a:rPr lang="es-ES" sz="1400" baseline="-25000" dirty="0">
                <a:solidFill>
                  <a:prstClr val="black"/>
                </a:solidFill>
                <a:latin typeface="Book Antiqua" panose="02040602050305030304" pitchFamily="18" charset="0"/>
              </a:rPr>
              <a:t>i</a:t>
            </a:r>
            <a:r>
              <a:rPr lang="es-ES" sz="1400" dirty="0">
                <a:solidFill>
                  <a:prstClr val="black"/>
                </a:solidFill>
                <a:latin typeface="Book Antiqua" panose="02040602050305030304" pitchFamily="18" charset="0"/>
              </a:rPr>
              <a:t> el número de semillas germinadas en el tiempo d</a:t>
            </a:r>
            <a:r>
              <a:rPr lang="es-ES" sz="1400" baseline="-25000" dirty="0">
                <a:solidFill>
                  <a:prstClr val="black"/>
                </a:solidFill>
                <a:latin typeface="Book Antiqua" panose="02040602050305030304" pitchFamily="18" charset="0"/>
              </a:rPr>
              <a:t>i</a:t>
            </a:r>
            <a:r>
              <a:rPr lang="es-ES" sz="1400" dirty="0">
                <a:solidFill>
                  <a:prstClr val="black"/>
                </a:solidFill>
                <a:latin typeface="Book Antiqua" panose="02040602050305030304" pitchFamily="18" charset="0"/>
              </a:rPr>
              <a:t> </a:t>
            </a:r>
          </a:p>
        </p:txBody>
      </p:sp>
      <p:sp>
        <p:nvSpPr>
          <p:cNvPr id="8" name="7 Rectángulo"/>
          <p:cNvSpPr/>
          <p:nvPr/>
        </p:nvSpPr>
        <p:spPr>
          <a:xfrm>
            <a:off x="6450376" y="2227204"/>
            <a:ext cx="2693624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400" dirty="0">
                <a:solidFill>
                  <a:prstClr val="black"/>
                </a:solidFill>
                <a:latin typeface="Book Antiqua" panose="02040602050305030304" pitchFamily="18" charset="0"/>
              </a:rPr>
              <a:t>Tiempo medio de </a:t>
            </a:r>
            <a:r>
              <a:rPr lang="es-ES" sz="1400" dirty="0" smtClean="0">
                <a:solidFill>
                  <a:prstClr val="black"/>
                </a:solidFill>
                <a:latin typeface="Book Antiqua" panose="02040602050305030304" pitchFamily="18" charset="0"/>
              </a:rPr>
              <a:t>germinación</a:t>
            </a:r>
          </a:p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400" dirty="0" smtClean="0">
                <a:solidFill>
                  <a:prstClr val="black"/>
                </a:solidFill>
                <a:latin typeface="Book Antiqua" panose="02040602050305030304" pitchFamily="18" charset="0"/>
              </a:rPr>
              <a:t> </a:t>
            </a:r>
            <a:r>
              <a:rPr lang="es-ES" sz="1400" b="1" dirty="0">
                <a:solidFill>
                  <a:prstClr val="black"/>
                </a:solidFill>
                <a:latin typeface="Book Antiqua" panose="02040602050305030304" pitchFamily="18" charset="0"/>
              </a:rPr>
              <a:t>TMG= Σ(D x n)/ </a:t>
            </a:r>
            <a:r>
              <a:rPr lang="es-ES" sz="1400" b="1" dirty="0" err="1">
                <a:solidFill>
                  <a:prstClr val="black"/>
                </a:solidFill>
                <a:latin typeface="Book Antiqua" panose="02040602050305030304" pitchFamily="18" charset="0"/>
              </a:rPr>
              <a:t>Σn</a:t>
            </a:r>
            <a:r>
              <a:rPr lang="es-ES" sz="1400" dirty="0">
                <a:solidFill>
                  <a:prstClr val="black"/>
                </a:solidFill>
                <a:latin typeface="Book Antiqua" panose="02040602050305030304" pitchFamily="18" charset="0"/>
              </a:rPr>
              <a:t>, donde n es el número de semillas recién germinadas en el día D y D es el número de días contados desde el comienzo del experimento </a:t>
            </a:r>
          </a:p>
        </p:txBody>
      </p:sp>
      <p:sp>
        <p:nvSpPr>
          <p:cNvPr id="9" name="8 Rectángulo"/>
          <p:cNvSpPr/>
          <p:nvPr/>
        </p:nvSpPr>
        <p:spPr>
          <a:xfrm>
            <a:off x="1542361" y="3501116"/>
            <a:ext cx="2439683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400" dirty="0">
                <a:solidFill>
                  <a:prstClr val="black"/>
                </a:solidFill>
                <a:latin typeface="Book Antiqua" panose="02040602050305030304" pitchFamily="18" charset="0"/>
              </a:rPr>
              <a:t>Porcentaje final de germinación a los 7 días  </a:t>
            </a:r>
            <a:r>
              <a:rPr lang="es-ES" sz="1400" b="1" dirty="0">
                <a:solidFill>
                  <a:prstClr val="black"/>
                </a:solidFill>
                <a:latin typeface="Book Antiqua" panose="02040602050305030304" pitchFamily="18" charset="0"/>
              </a:rPr>
              <a:t>% G= (no. de semillas germinadas/no. total de semillas) x 100</a:t>
            </a:r>
            <a:r>
              <a:rPr lang="es-ES" sz="1400" dirty="0">
                <a:solidFill>
                  <a:prstClr val="black"/>
                </a:solidFill>
                <a:latin typeface="Book Antiqua" panose="02040602050305030304" pitchFamily="18" charset="0"/>
              </a:rPr>
              <a:t>                          </a:t>
            </a:r>
          </a:p>
        </p:txBody>
      </p:sp>
      <p:sp>
        <p:nvSpPr>
          <p:cNvPr id="10" name="9 Rectángulo"/>
          <p:cNvSpPr/>
          <p:nvPr/>
        </p:nvSpPr>
        <p:spPr>
          <a:xfrm>
            <a:off x="4439397" y="3682873"/>
            <a:ext cx="2286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400" dirty="0" smtClean="0">
                <a:solidFill>
                  <a:prstClr val="black"/>
                </a:solidFill>
                <a:latin typeface="Book Antiqua" panose="02040602050305030304" pitchFamily="18" charset="0"/>
              </a:rPr>
              <a:t>Tasa de germinación </a:t>
            </a:r>
            <a:r>
              <a:rPr lang="es-ES" sz="1400" b="1" dirty="0" smtClean="0">
                <a:solidFill>
                  <a:prstClr val="black"/>
                </a:solidFill>
                <a:latin typeface="Book Antiqua" panose="02040602050305030304" pitchFamily="18" charset="0"/>
              </a:rPr>
              <a:t>TG </a:t>
            </a:r>
            <a:r>
              <a:rPr lang="es-ES" sz="1400" b="1" dirty="0" smtClean="0">
                <a:solidFill>
                  <a:prstClr val="black"/>
                </a:solidFill>
                <a:latin typeface="Book Antiqua" panose="02040602050305030304" pitchFamily="18" charset="0"/>
              </a:rPr>
              <a:t>= </a:t>
            </a:r>
            <a:r>
              <a:rPr lang="es-ES" sz="1400" b="1" dirty="0" err="1" smtClean="0">
                <a:solidFill>
                  <a:prstClr val="black"/>
                </a:solidFill>
                <a:latin typeface="Book Antiqua" panose="02040602050305030304" pitchFamily="18" charset="0"/>
              </a:rPr>
              <a:t>ΣNi</a:t>
            </a:r>
            <a:r>
              <a:rPr lang="es-ES" sz="1400" b="1" dirty="0" smtClean="0">
                <a:solidFill>
                  <a:prstClr val="black"/>
                </a:solidFill>
                <a:latin typeface="Book Antiqua" panose="02040602050305030304" pitchFamily="18" charset="0"/>
              </a:rPr>
              <a:t> / </a:t>
            </a:r>
            <a:r>
              <a:rPr lang="es-ES" sz="1400" b="1" dirty="0" err="1" smtClean="0">
                <a:solidFill>
                  <a:prstClr val="black"/>
                </a:solidFill>
                <a:latin typeface="Book Antiqua" panose="02040602050305030304" pitchFamily="18" charset="0"/>
              </a:rPr>
              <a:t>ΣTi</a:t>
            </a:r>
            <a:r>
              <a:rPr lang="es-ES" sz="1400" b="1" dirty="0" smtClean="0">
                <a:solidFill>
                  <a:prstClr val="black"/>
                </a:solidFill>
                <a:latin typeface="Book Antiqua" panose="02040602050305030304" pitchFamily="18" charset="0"/>
              </a:rPr>
              <a:t> Ni</a:t>
            </a:r>
            <a:r>
              <a:rPr lang="es-ES" sz="1400" dirty="0" smtClean="0">
                <a:solidFill>
                  <a:prstClr val="black"/>
                </a:solidFill>
                <a:latin typeface="Book Antiqua" panose="02040602050305030304" pitchFamily="18" charset="0"/>
              </a:rPr>
              <a:t>, donde Ni es el número de semillas recién germinadas en el momento </a:t>
            </a:r>
            <a:r>
              <a:rPr lang="es-ES" sz="1400" dirty="0" err="1" smtClean="0">
                <a:solidFill>
                  <a:prstClr val="black"/>
                </a:solidFill>
                <a:latin typeface="Book Antiqua" panose="02040602050305030304" pitchFamily="18" charset="0"/>
              </a:rPr>
              <a:t>Ti.</a:t>
            </a:r>
            <a:endParaRPr lang="es-ES" sz="1400" dirty="0" smtClean="0">
              <a:solidFill>
                <a:prstClr val="black"/>
              </a:solidFill>
              <a:latin typeface="Book Antiqua" panose="02040602050305030304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1400" dirty="0">
              <a:solidFill>
                <a:prstClr val="black"/>
              </a:solidFill>
              <a:latin typeface="Book Antiqua" panose="02040602050305030304" pitchFamily="18" charset="0"/>
            </a:endParaRPr>
          </a:p>
        </p:txBody>
      </p:sp>
      <p:sp>
        <p:nvSpPr>
          <p:cNvPr id="11" name="10 Rectángulo"/>
          <p:cNvSpPr/>
          <p:nvPr/>
        </p:nvSpPr>
        <p:spPr>
          <a:xfrm>
            <a:off x="319490" y="5518763"/>
            <a:ext cx="85380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400" dirty="0">
                <a:solidFill>
                  <a:prstClr val="black"/>
                </a:solidFill>
                <a:latin typeface="Book Antiqua" panose="02040602050305030304" pitchFamily="18" charset="0"/>
              </a:rPr>
              <a:t>Procesamiento estadístico de los datos: Cálculo de las medias y los intervalos de confianza a </a:t>
            </a:r>
            <a:r>
              <a:rPr lang="el-GR" sz="1400" dirty="0">
                <a:solidFill>
                  <a:prstClr val="black"/>
                </a:solidFill>
                <a:latin typeface="Book Antiqua" panose="02040602050305030304" pitchFamily="18" charset="0"/>
              </a:rPr>
              <a:t>α</a:t>
            </a:r>
            <a:r>
              <a:rPr lang="es-ES" sz="1400" dirty="0">
                <a:solidFill>
                  <a:prstClr val="black"/>
                </a:solidFill>
                <a:latin typeface="Book Antiqua" panose="02040602050305030304" pitchFamily="18" charset="0"/>
              </a:rPr>
              <a:t>=0,05</a:t>
            </a:r>
          </a:p>
        </p:txBody>
      </p:sp>
      <p:sp>
        <p:nvSpPr>
          <p:cNvPr id="12" name="11 Rectángulo"/>
          <p:cNvSpPr/>
          <p:nvPr/>
        </p:nvSpPr>
        <p:spPr>
          <a:xfrm>
            <a:off x="3470185" y="603397"/>
            <a:ext cx="1569660" cy="338554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lvl="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b="1" dirty="0">
                <a:solidFill>
                  <a:prstClr val="black"/>
                </a:solidFill>
                <a:latin typeface="Book Antiqua" panose="02040602050305030304" pitchFamily="18" charset="0"/>
              </a:rPr>
              <a:t>Evaluaciones:  </a:t>
            </a:r>
          </a:p>
        </p:txBody>
      </p:sp>
      <p:sp>
        <p:nvSpPr>
          <p:cNvPr id="13" name="12 Rectángulo"/>
          <p:cNvSpPr/>
          <p:nvPr/>
        </p:nvSpPr>
        <p:spPr>
          <a:xfrm>
            <a:off x="3652370" y="2751781"/>
            <a:ext cx="1196161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lvl="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b="1" dirty="0">
                <a:solidFill>
                  <a:prstClr val="black"/>
                </a:solidFill>
                <a:latin typeface="Book Antiqua" panose="02040602050305030304" pitchFamily="18" charset="0"/>
              </a:rPr>
              <a:t>C</a:t>
            </a:r>
            <a:r>
              <a:rPr lang="es-ES" sz="2000" b="1" dirty="0" smtClean="0">
                <a:solidFill>
                  <a:prstClr val="black"/>
                </a:solidFill>
                <a:latin typeface="Book Antiqua" panose="02040602050305030304" pitchFamily="18" charset="0"/>
              </a:rPr>
              <a:t>álculos</a:t>
            </a:r>
            <a:endParaRPr lang="es-ES" sz="2000" b="1" dirty="0">
              <a:solidFill>
                <a:prstClr val="black"/>
              </a:solidFill>
              <a:latin typeface="Book Antiqua" panose="02040602050305030304" pitchFamily="18" charset="0"/>
            </a:endParaRPr>
          </a:p>
        </p:txBody>
      </p:sp>
      <p:cxnSp>
        <p:nvCxnSpPr>
          <p:cNvPr id="15" name="14 Conector recto de flecha"/>
          <p:cNvCxnSpPr/>
          <p:nvPr/>
        </p:nvCxnSpPr>
        <p:spPr>
          <a:xfrm rot="10800000" flipV="1">
            <a:off x="1994052" y="2919469"/>
            <a:ext cx="1366092" cy="1101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 de flecha"/>
          <p:cNvCxnSpPr/>
          <p:nvPr/>
        </p:nvCxnSpPr>
        <p:spPr>
          <a:xfrm rot="5400000">
            <a:off x="3492348" y="3360145"/>
            <a:ext cx="341523" cy="1872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Conector recto de flecha"/>
          <p:cNvCxnSpPr/>
          <p:nvPr/>
        </p:nvCxnSpPr>
        <p:spPr>
          <a:xfrm rot="16200000" flipH="1">
            <a:off x="4742762" y="3299551"/>
            <a:ext cx="297455" cy="26440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25 Conector recto de flecha"/>
          <p:cNvCxnSpPr/>
          <p:nvPr/>
        </p:nvCxnSpPr>
        <p:spPr>
          <a:xfrm>
            <a:off x="5012675" y="2930487"/>
            <a:ext cx="12999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13 CuadroTexto"/>
          <p:cNvSpPr txBox="1"/>
          <p:nvPr/>
        </p:nvSpPr>
        <p:spPr>
          <a:xfrm>
            <a:off x="2930487" y="1498294"/>
            <a:ext cx="28761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>
                <a:latin typeface="Book Antiqua" pitchFamily="18" charset="0"/>
              </a:rPr>
              <a:t>Dinámica de germinación </a:t>
            </a:r>
            <a:endParaRPr lang="es-ES" dirty="0">
              <a:latin typeface="Book Antiq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a 2"/>
          <p:cNvGraphicFramePr>
            <a:graphicFrameLocks noGrp="1"/>
          </p:cNvGraphicFramePr>
          <p:nvPr/>
        </p:nvGraphicFramePr>
        <p:xfrm>
          <a:off x="385590" y="1445295"/>
          <a:ext cx="8416887" cy="3276811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2413428"/>
                <a:gridCol w="1667628"/>
                <a:gridCol w="1417483"/>
                <a:gridCol w="1500865"/>
                <a:gridCol w="1417483"/>
              </a:tblGrid>
              <a:tr h="53741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  <a:latin typeface="Book Antiqua" pitchFamily="18" charset="0"/>
                        </a:rPr>
                        <a:t>Tratamientos</a:t>
                      </a:r>
                      <a:endParaRPr lang="en-US" sz="1400" b="1" dirty="0">
                        <a:effectLst/>
                        <a:latin typeface="Book Antiqu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7" marR="514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  <a:latin typeface="Book Antiqua" pitchFamily="18" charset="0"/>
                        </a:rPr>
                        <a:t>Porcentaje final de germinación</a:t>
                      </a:r>
                      <a:endParaRPr lang="en-US" sz="1400" b="1" dirty="0">
                        <a:effectLst/>
                        <a:latin typeface="Book Antiqu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7" marR="514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  <a:latin typeface="Book Antiqua" pitchFamily="18" charset="0"/>
                        </a:rPr>
                        <a:t>Longitud de raíces (cm)</a:t>
                      </a:r>
                      <a:endParaRPr lang="en-US" sz="1400" b="1" dirty="0">
                        <a:effectLst/>
                        <a:latin typeface="Book Antiqu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7" marR="514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  <a:latin typeface="Book Antiqua" pitchFamily="18" charset="0"/>
                        </a:rPr>
                        <a:t>Longitud de la parte aérea (cm)</a:t>
                      </a:r>
                      <a:endParaRPr lang="en-US" sz="1400" b="1">
                        <a:effectLst/>
                        <a:latin typeface="Book Antiqu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7" marR="514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  <a:latin typeface="Book Antiqua" pitchFamily="18" charset="0"/>
                        </a:rPr>
                        <a:t>Masa seca </a:t>
                      </a:r>
                      <a:r>
                        <a:rPr lang="es-ES" sz="1400" dirty="0" smtClean="0">
                          <a:effectLst/>
                          <a:latin typeface="Book Antiqua" pitchFamily="18" charset="0"/>
                        </a:rPr>
                        <a:t>(</a:t>
                      </a:r>
                      <a:r>
                        <a:rPr lang="es-ES" sz="1400" dirty="0">
                          <a:effectLst/>
                          <a:latin typeface="Book Antiqua" pitchFamily="18" charset="0"/>
                        </a:rPr>
                        <a:t>mg)</a:t>
                      </a:r>
                      <a:endParaRPr lang="en-US" sz="1400" b="1" dirty="0">
                        <a:effectLst/>
                        <a:latin typeface="Book Antiqu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7" marR="51437" marT="0" marB="0"/>
                </a:tc>
              </a:tr>
              <a:tr h="195722">
                <a:tc gridSpan="5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  <a:latin typeface="Book Antiqua" pitchFamily="18" charset="0"/>
                        </a:rPr>
                        <a:t>Primera repetición</a:t>
                      </a:r>
                      <a:endParaRPr lang="en-US" sz="1400" b="1" dirty="0">
                        <a:effectLst/>
                        <a:latin typeface="Book Antiqu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7" marR="51437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9572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  <a:latin typeface="Book Antiqua" pitchFamily="18" charset="0"/>
                        </a:rPr>
                        <a:t>Control</a:t>
                      </a:r>
                      <a:endParaRPr lang="en-US" sz="1400" b="1">
                        <a:effectLst/>
                        <a:latin typeface="Book Antiqu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7" marR="514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  <a:latin typeface="Book Antiqua" pitchFamily="18" charset="0"/>
                        </a:rPr>
                        <a:t>82,7 ±   9,8</a:t>
                      </a:r>
                      <a:endParaRPr lang="en-US" sz="1400" b="1">
                        <a:effectLst/>
                        <a:latin typeface="Book Antiqu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7" marR="514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  <a:latin typeface="Book Antiqua" pitchFamily="18" charset="0"/>
                        </a:rPr>
                        <a:t>15,8 ± 0,7</a:t>
                      </a:r>
                      <a:endParaRPr lang="en-US" sz="1400" b="1" dirty="0">
                        <a:effectLst/>
                        <a:latin typeface="Book Antiqu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7" marR="5143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  <a:latin typeface="Book Antiqua" pitchFamily="18" charset="0"/>
                        </a:rPr>
                        <a:t>   </a:t>
                      </a:r>
                      <a:r>
                        <a:rPr lang="es-ES" sz="1400" dirty="0" smtClean="0">
                          <a:effectLst/>
                          <a:latin typeface="Book Antiqua" pitchFamily="18" charset="0"/>
                        </a:rPr>
                        <a:t>  12,0 </a:t>
                      </a:r>
                      <a:r>
                        <a:rPr lang="es-ES" sz="1400" dirty="0">
                          <a:effectLst/>
                          <a:latin typeface="Book Antiqua" pitchFamily="18" charset="0"/>
                        </a:rPr>
                        <a:t>± 0,4</a:t>
                      </a:r>
                      <a:endParaRPr lang="en-US" sz="1400" b="1" dirty="0">
                        <a:effectLst/>
                        <a:latin typeface="Book Antiqu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7" marR="514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  <a:latin typeface="Book Antiqua" pitchFamily="18" charset="0"/>
                        </a:rPr>
                        <a:t>257,8 ± 8,6</a:t>
                      </a:r>
                      <a:endParaRPr lang="en-US" sz="1400" b="1">
                        <a:effectLst/>
                        <a:latin typeface="Book Antiqu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7" marR="51437" marT="0" marB="0"/>
                </a:tc>
              </a:tr>
              <a:tr h="19572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  <a:latin typeface="Book Antiqua" pitchFamily="18" charset="0"/>
                        </a:rPr>
                        <a:t>PEG</a:t>
                      </a:r>
                      <a:endParaRPr lang="en-US" sz="1400" b="1">
                        <a:effectLst/>
                        <a:latin typeface="Book Antiqu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7" marR="514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  <a:latin typeface="Book Antiqua" pitchFamily="18" charset="0"/>
                        </a:rPr>
                        <a:t>78,7 ± 10,5</a:t>
                      </a:r>
                      <a:endParaRPr lang="en-US" sz="1400" b="1">
                        <a:effectLst/>
                        <a:latin typeface="Book Antiqu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7" marR="514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  <a:latin typeface="Book Antiqua" pitchFamily="18" charset="0"/>
                        </a:rPr>
                        <a:t>12,5 ± 0,5</a:t>
                      </a:r>
                      <a:endParaRPr lang="en-US" sz="1400" b="1" dirty="0">
                        <a:effectLst/>
                        <a:latin typeface="Book Antiqu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7" marR="514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  <a:latin typeface="Book Antiqua" pitchFamily="18" charset="0"/>
                        </a:rPr>
                        <a:t>4,8 ± 0,2</a:t>
                      </a:r>
                      <a:endParaRPr lang="en-US" sz="1400" b="1" dirty="0">
                        <a:effectLst/>
                        <a:latin typeface="Book Antiqu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7" marR="514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  <a:latin typeface="Book Antiqua" pitchFamily="18" charset="0"/>
                        </a:rPr>
                        <a:t>252,8 ± 5,6</a:t>
                      </a:r>
                      <a:endParaRPr lang="en-US" sz="1400" b="1">
                        <a:effectLst/>
                        <a:latin typeface="Book Antiqu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7" marR="51437" marT="0" marB="0"/>
                </a:tc>
              </a:tr>
              <a:tr h="19572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  <a:latin typeface="Book Antiqua" pitchFamily="18" charset="0"/>
                        </a:rPr>
                        <a:t>PEG + Sp 1,0 µL mL</a:t>
                      </a:r>
                      <a:r>
                        <a:rPr lang="es-ES" sz="1400" baseline="30000">
                          <a:effectLst/>
                          <a:latin typeface="Book Antiqua" pitchFamily="18" charset="0"/>
                        </a:rPr>
                        <a:t>-1</a:t>
                      </a:r>
                      <a:r>
                        <a:rPr lang="es-ES" sz="1400">
                          <a:effectLst/>
                          <a:latin typeface="Book Antiqua" pitchFamily="18" charset="0"/>
                        </a:rPr>
                        <a:t> </a:t>
                      </a:r>
                      <a:endParaRPr lang="en-US" sz="1400" b="1">
                        <a:effectLst/>
                        <a:latin typeface="Book Antiqu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7" marR="514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  <a:latin typeface="Book Antiqua" pitchFamily="18" charset="0"/>
                        </a:rPr>
                        <a:t>77,3 ±   7,8</a:t>
                      </a:r>
                      <a:endParaRPr lang="en-US" sz="1400" b="1">
                        <a:effectLst/>
                        <a:latin typeface="Book Antiqu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7" marR="514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  <a:latin typeface="Book Antiqua" pitchFamily="18" charset="0"/>
                        </a:rPr>
                        <a:t>12,1 ± 0,6</a:t>
                      </a:r>
                      <a:endParaRPr lang="en-US" sz="1400" b="1" dirty="0">
                        <a:effectLst/>
                        <a:latin typeface="Book Antiqu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7" marR="514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  <a:latin typeface="Book Antiqua" pitchFamily="18" charset="0"/>
                        </a:rPr>
                        <a:t>4,9 ± 0,1</a:t>
                      </a:r>
                      <a:endParaRPr lang="en-US" sz="1400" b="1" dirty="0">
                        <a:effectLst/>
                        <a:latin typeface="Book Antiqu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7" marR="514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  <a:latin typeface="Book Antiqua" pitchFamily="18" charset="0"/>
                        </a:rPr>
                        <a:t>252,6 ± 8,9</a:t>
                      </a:r>
                      <a:endParaRPr lang="en-US" sz="1400" b="1">
                        <a:effectLst/>
                        <a:latin typeface="Book Antiqu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7" marR="51437" marT="0" marB="0"/>
                </a:tc>
              </a:tr>
              <a:tr h="19572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  <a:latin typeface="Book Antiqua" pitchFamily="18" charset="0"/>
                        </a:rPr>
                        <a:t>PEG + Sp 0,5 µL mL</a:t>
                      </a:r>
                      <a:r>
                        <a:rPr lang="es-ES" sz="1400" baseline="30000">
                          <a:effectLst/>
                          <a:latin typeface="Book Antiqua" pitchFamily="18" charset="0"/>
                        </a:rPr>
                        <a:t>-1</a:t>
                      </a:r>
                      <a:r>
                        <a:rPr lang="es-ES" sz="1400">
                          <a:effectLst/>
                          <a:latin typeface="Book Antiqua" pitchFamily="18" charset="0"/>
                        </a:rPr>
                        <a:t> </a:t>
                      </a:r>
                      <a:endParaRPr lang="en-US" sz="1400" b="1">
                        <a:effectLst/>
                        <a:latin typeface="Book Antiqu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7" marR="514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  <a:latin typeface="Book Antiqua" pitchFamily="18" charset="0"/>
                        </a:rPr>
                        <a:t>77,3 ±   9,8</a:t>
                      </a:r>
                      <a:endParaRPr lang="en-US" sz="1400" b="1">
                        <a:effectLst/>
                        <a:latin typeface="Book Antiqu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7" marR="514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FF0000"/>
                          </a:solidFill>
                          <a:effectLst/>
                          <a:latin typeface="Book Antiqua" pitchFamily="18" charset="0"/>
                        </a:rPr>
                        <a:t>13,9 ± 0,6*</a:t>
                      </a:r>
                      <a:endParaRPr lang="en-US" sz="1400" b="1" dirty="0">
                        <a:solidFill>
                          <a:srgbClr val="FF0000"/>
                        </a:solidFill>
                        <a:effectLst/>
                        <a:latin typeface="Book Antiqu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7" marR="514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  <a:latin typeface="Book Antiqua" pitchFamily="18" charset="0"/>
                        </a:rPr>
                        <a:t>4,7 ± 0,1</a:t>
                      </a:r>
                      <a:endParaRPr lang="en-US" sz="1400" b="1" dirty="0">
                        <a:effectLst/>
                        <a:latin typeface="Book Antiqu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7" marR="514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FF0000"/>
                          </a:solidFill>
                          <a:effectLst/>
                          <a:latin typeface="Book Antiqua" pitchFamily="18" charset="0"/>
                        </a:rPr>
                        <a:t>279,3  ± 6,0*</a:t>
                      </a:r>
                      <a:endParaRPr lang="en-US" sz="1400" b="1" dirty="0">
                        <a:solidFill>
                          <a:srgbClr val="FF0000"/>
                        </a:solidFill>
                        <a:effectLst/>
                        <a:latin typeface="Book Antiqu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7" marR="51437" marT="0" marB="0"/>
                </a:tc>
              </a:tr>
              <a:tr h="19572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  <a:latin typeface="Book Antiqua" pitchFamily="18" charset="0"/>
                        </a:rPr>
                        <a:t>PEG + Sp 0,1 µL mL</a:t>
                      </a:r>
                      <a:r>
                        <a:rPr lang="es-ES" sz="1400" baseline="30000">
                          <a:effectLst/>
                          <a:latin typeface="Book Antiqua" pitchFamily="18" charset="0"/>
                        </a:rPr>
                        <a:t>-1</a:t>
                      </a:r>
                      <a:r>
                        <a:rPr lang="es-ES" sz="1400">
                          <a:effectLst/>
                          <a:latin typeface="Book Antiqua" pitchFamily="18" charset="0"/>
                        </a:rPr>
                        <a:t> </a:t>
                      </a:r>
                      <a:endParaRPr lang="en-US" sz="1400" b="1">
                        <a:effectLst/>
                        <a:latin typeface="Book Antiqu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7" marR="514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  <a:latin typeface="Book Antiqua" pitchFamily="18" charset="0"/>
                        </a:rPr>
                        <a:t>86,7 ±   9,2</a:t>
                      </a:r>
                      <a:endParaRPr lang="en-US" sz="1400" b="1">
                        <a:effectLst/>
                        <a:latin typeface="Book Antiqu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7" marR="514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FF0000"/>
                          </a:solidFill>
                          <a:effectLst/>
                          <a:latin typeface="Book Antiqua" pitchFamily="18" charset="0"/>
                        </a:rPr>
                        <a:t>15,5 ± 0,6*</a:t>
                      </a:r>
                      <a:endParaRPr lang="en-US" sz="1400" b="1" dirty="0">
                        <a:solidFill>
                          <a:srgbClr val="FF0000"/>
                        </a:solidFill>
                        <a:effectLst/>
                        <a:latin typeface="Book Antiqu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7" marR="514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rgbClr val="FF0000"/>
                          </a:solidFill>
                          <a:effectLst/>
                          <a:latin typeface="Book Antiqua" pitchFamily="18" charset="0"/>
                        </a:rPr>
                        <a:t>5,2 ± 0,1*</a:t>
                      </a:r>
                      <a:endParaRPr lang="en-US" sz="1400" b="1" dirty="0">
                        <a:solidFill>
                          <a:srgbClr val="FF0000"/>
                        </a:solidFill>
                        <a:effectLst/>
                        <a:latin typeface="Book Antiqu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7" marR="514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  <a:latin typeface="Book Antiqua" pitchFamily="18" charset="0"/>
                        </a:rPr>
                        <a:t>239,0 ± 8,3</a:t>
                      </a:r>
                      <a:endParaRPr lang="en-US" sz="1400" b="1">
                        <a:effectLst/>
                        <a:latin typeface="Book Antiqu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7" marR="51437" marT="0" marB="0"/>
                </a:tc>
              </a:tr>
              <a:tr h="195722">
                <a:tc gridSpan="5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  <a:latin typeface="Book Antiqua" pitchFamily="18" charset="0"/>
                        </a:rPr>
                        <a:t>Segunda repetición</a:t>
                      </a:r>
                      <a:endParaRPr lang="en-US" sz="1400" b="1" dirty="0">
                        <a:effectLst/>
                        <a:latin typeface="Book Antiqu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7" marR="51437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9572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  <a:latin typeface="Book Antiqua" pitchFamily="18" charset="0"/>
                        </a:rPr>
                        <a:t>Control</a:t>
                      </a:r>
                      <a:endParaRPr lang="en-US" sz="1400" b="1">
                        <a:effectLst/>
                        <a:latin typeface="Book Antiqu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7" marR="514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  <a:latin typeface="Book Antiqua" pitchFamily="18" charset="0"/>
                        </a:rPr>
                        <a:t>62,2 ± 17,4</a:t>
                      </a:r>
                      <a:endParaRPr lang="en-US" sz="1400" b="1">
                        <a:effectLst/>
                        <a:latin typeface="Book Antiqu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7" marR="514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Book Antiqua" pitchFamily="18" charset="0"/>
                        </a:rPr>
                        <a:t>7,8 ± 0,5</a:t>
                      </a:r>
                      <a:endParaRPr lang="en-US" sz="1400" b="1">
                        <a:effectLst/>
                        <a:latin typeface="Book Antiqu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7" marR="514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Book Antiqua" pitchFamily="18" charset="0"/>
                        </a:rPr>
                        <a:t>9,7 ± 0,4</a:t>
                      </a:r>
                      <a:endParaRPr lang="en-US" sz="1400" b="1" dirty="0">
                        <a:effectLst/>
                        <a:latin typeface="Book Antiqu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7" marR="514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Book Antiqua" pitchFamily="18" charset="0"/>
                        </a:rPr>
                        <a:t>262,1 ± 2,6</a:t>
                      </a:r>
                      <a:endParaRPr lang="en-US" sz="1400" b="1" dirty="0">
                        <a:effectLst/>
                        <a:latin typeface="Book Antiqu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7" marR="51437" marT="0" marB="0"/>
                </a:tc>
              </a:tr>
              <a:tr h="19572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  <a:latin typeface="Book Antiqua" pitchFamily="18" charset="0"/>
                        </a:rPr>
                        <a:t>PEG</a:t>
                      </a:r>
                      <a:endParaRPr lang="en-US" sz="1400" b="1">
                        <a:effectLst/>
                        <a:latin typeface="Book Antiqu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7" marR="514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Book Antiqua" pitchFamily="18" charset="0"/>
                        </a:rPr>
                        <a:t>69,3 ± 18,8</a:t>
                      </a:r>
                      <a:endParaRPr lang="en-US" sz="1400" b="1">
                        <a:effectLst/>
                        <a:latin typeface="Book Antiqu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7" marR="514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Book Antiqua" pitchFamily="18" charset="0"/>
                        </a:rPr>
                        <a:t>8,4 ± 0,5</a:t>
                      </a:r>
                      <a:endParaRPr lang="en-US" sz="1400" b="1">
                        <a:effectLst/>
                        <a:latin typeface="Book Antiqu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7" marR="514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Book Antiqua" pitchFamily="18" charset="0"/>
                        </a:rPr>
                        <a:t>2,0 ± 0,2</a:t>
                      </a:r>
                      <a:endParaRPr lang="en-US" sz="1400" b="1" dirty="0">
                        <a:effectLst/>
                        <a:latin typeface="Book Antiqu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7" marR="514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Book Antiqua" pitchFamily="18" charset="0"/>
                        </a:rPr>
                        <a:t>256,3 ± 3,1</a:t>
                      </a:r>
                      <a:endParaRPr lang="en-US" sz="1400" b="1" dirty="0">
                        <a:effectLst/>
                        <a:latin typeface="Book Antiqu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7" marR="51437" marT="0" marB="0"/>
                </a:tc>
              </a:tr>
              <a:tr h="19572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  <a:latin typeface="Book Antiqua" pitchFamily="18" charset="0"/>
                        </a:rPr>
                        <a:t>PEG + Sp 1,0 µL mL</a:t>
                      </a:r>
                      <a:r>
                        <a:rPr lang="es-ES" sz="1400" baseline="30000">
                          <a:effectLst/>
                          <a:latin typeface="Book Antiqua" pitchFamily="18" charset="0"/>
                        </a:rPr>
                        <a:t>-1</a:t>
                      </a:r>
                      <a:r>
                        <a:rPr lang="es-ES" sz="1400">
                          <a:effectLst/>
                          <a:latin typeface="Book Antiqua" pitchFamily="18" charset="0"/>
                        </a:rPr>
                        <a:t> </a:t>
                      </a:r>
                      <a:endParaRPr lang="en-US" sz="1400" b="1">
                        <a:effectLst/>
                        <a:latin typeface="Book Antiqu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7" marR="514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Book Antiqua" pitchFamily="18" charset="0"/>
                        </a:rPr>
                        <a:t>88,0 ± 2,6</a:t>
                      </a:r>
                      <a:endParaRPr lang="en-US" sz="1400" b="1">
                        <a:effectLst/>
                        <a:latin typeface="Book Antiqu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7" marR="514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FF0000"/>
                          </a:solidFill>
                          <a:effectLst/>
                          <a:latin typeface="Book Antiqua" pitchFamily="18" charset="0"/>
                        </a:rPr>
                        <a:t>13,5 ± 0,6*</a:t>
                      </a:r>
                      <a:endParaRPr lang="en-US" sz="1400" b="1" dirty="0">
                        <a:solidFill>
                          <a:srgbClr val="FF0000"/>
                        </a:solidFill>
                        <a:effectLst/>
                        <a:latin typeface="Book Antiqu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7" marR="514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FF0000"/>
                          </a:solidFill>
                          <a:effectLst/>
                          <a:latin typeface="Book Antiqua" pitchFamily="18" charset="0"/>
                        </a:rPr>
                        <a:t>4,4 ± 0,1*</a:t>
                      </a:r>
                      <a:endParaRPr lang="en-US" sz="1400" b="1" dirty="0">
                        <a:solidFill>
                          <a:srgbClr val="FF0000"/>
                        </a:solidFill>
                        <a:effectLst/>
                        <a:latin typeface="Book Antiqu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7" marR="514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FF0000"/>
                          </a:solidFill>
                          <a:effectLst/>
                          <a:latin typeface="Book Antiqua" pitchFamily="18" charset="0"/>
                        </a:rPr>
                        <a:t>278,9 ± 1,2*</a:t>
                      </a:r>
                      <a:endParaRPr lang="en-US" sz="1400" b="1" dirty="0">
                        <a:solidFill>
                          <a:srgbClr val="FF0000"/>
                        </a:solidFill>
                        <a:effectLst/>
                        <a:latin typeface="Book Antiqu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7" marR="51437" marT="0" marB="0"/>
                </a:tc>
              </a:tr>
              <a:tr h="19572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400">
                          <a:effectLst/>
                          <a:latin typeface="Book Antiqua" pitchFamily="18" charset="0"/>
                        </a:rPr>
                        <a:t>PEG + Sp 0,5 µL mL</a:t>
                      </a:r>
                      <a:r>
                        <a:rPr lang="es-ES" sz="1400" baseline="30000">
                          <a:effectLst/>
                          <a:latin typeface="Book Antiqua" pitchFamily="18" charset="0"/>
                        </a:rPr>
                        <a:t>-1</a:t>
                      </a:r>
                      <a:r>
                        <a:rPr lang="es-ES" sz="1400">
                          <a:effectLst/>
                          <a:latin typeface="Book Antiqua" pitchFamily="18" charset="0"/>
                        </a:rPr>
                        <a:t> </a:t>
                      </a:r>
                      <a:endParaRPr lang="en-US" sz="1400" b="1">
                        <a:effectLst/>
                        <a:latin typeface="Book Antiqu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7" marR="514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Book Antiqua" pitchFamily="18" charset="0"/>
                        </a:rPr>
                        <a:t>88,3 ± 6,3</a:t>
                      </a:r>
                      <a:endParaRPr lang="en-US" sz="1400" b="1">
                        <a:effectLst/>
                        <a:latin typeface="Book Antiqu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7" marR="514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FF0000"/>
                          </a:solidFill>
                          <a:effectLst/>
                          <a:latin typeface="Book Antiqua" pitchFamily="18" charset="0"/>
                        </a:rPr>
                        <a:t>13,5 ± 0,6*</a:t>
                      </a:r>
                      <a:endParaRPr lang="en-US" sz="1400" b="1">
                        <a:solidFill>
                          <a:srgbClr val="FF0000"/>
                        </a:solidFill>
                        <a:effectLst/>
                        <a:latin typeface="Book Antiqu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7" marR="514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FF0000"/>
                          </a:solidFill>
                          <a:effectLst/>
                          <a:latin typeface="Book Antiqua" pitchFamily="18" charset="0"/>
                        </a:rPr>
                        <a:t>4,4 ± 3,1*</a:t>
                      </a:r>
                      <a:endParaRPr lang="en-US" sz="1400" b="1" dirty="0">
                        <a:solidFill>
                          <a:srgbClr val="FF0000"/>
                        </a:solidFill>
                        <a:effectLst/>
                        <a:latin typeface="Book Antiqu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7" marR="514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FF0000"/>
                          </a:solidFill>
                          <a:effectLst/>
                          <a:latin typeface="Book Antiqua" pitchFamily="18" charset="0"/>
                        </a:rPr>
                        <a:t>284,8 ± 3,1*</a:t>
                      </a:r>
                      <a:endParaRPr lang="en-US" sz="1400" b="1" dirty="0">
                        <a:solidFill>
                          <a:srgbClr val="FF0000"/>
                        </a:solidFill>
                        <a:effectLst/>
                        <a:latin typeface="Book Antiqu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7" marR="51437" marT="0" marB="0"/>
                </a:tc>
              </a:tr>
              <a:tr h="19572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  <a:latin typeface="Book Antiqua" pitchFamily="18" charset="0"/>
                        </a:rPr>
                        <a:t>PEG + </a:t>
                      </a:r>
                      <a:r>
                        <a:rPr lang="es-ES" sz="1400" dirty="0" err="1">
                          <a:effectLst/>
                          <a:latin typeface="Book Antiqua" pitchFamily="18" charset="0"/>
                        </a:rPr>
                        <a:t>Sp</a:t>
                      </a:r>
                      <a:r>
                        <a:rPr lang="es-ES" sz="1400" dirty="0">
                          <a:effectLst/>
                          <a:latin typeface="Book Antiqua" pitchFamily="18" charset="0"/>
                        </a:rPr>
                        <a:t> 0,1 µL mL</a:t>
                      </a:r>
                      <a:r>
                        <a:rPr lang="es-ES" sz="1400" baseline="30000" dirty="0">
                          <a:effectLst/>
                          <a:latin typeface="Book Antiqua" pitchFamily="18" charset="0"/>
                        </a:rPr>
                        <a:t>-1</a:t>
                      </a:r>
                      <a:r>
                        <a:rPr lang="es-ES" sz="1400" dirty="0">
                          <a:effectLst/>
                          <a:latin typeface="Book Antiqua" pitchFamily="18" charset="0"/>
                        </a:rPr>
                        <a:t> </a:t>
                      </a:r>
                      <a:endParaRPr lang="en-US" sz="1400" b="1" dirty="0">
                        <a:effectLst/>
                        <a:latin typeface="Book Antiqu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7" marR="514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Book Antiqua" pitchFamily="18" charset="0"/>
                        </a:rPr>
                        <a:t>86,7 ± 11,7</a:t>
                      </a:r>
                      <a:endParaRPr lang="en-US" sz="1400" b="1">
                        <a:effectLst/>
                        <a:latin typeface="Book Antiqu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7" marR="514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Book Antiqua" pitchFamily="18" charset="0"/>
                        </a:rPr>
                        <a:t>8,3 ± 0,6</a:t>
                      </a:r>
                      <a:endParaRPr lang="en-US" sz="1400" b="1" dirty="0">
                        <a:effectLst/>
                        <a:latin typeface="Book Antiqu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7" marR="514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Book Antiqua" pitchFamily="18" charset="0"/>
                        </a:rPr>
                        <a:t>3,1 ± 0,2*</a:t>
                      </a:r>
                      <a:endParaRPr lang="en-US" sz="1400" b="1">
                        <a:effectLst/>
                        <a:latin typeface="Book Antiqu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7" marR="5143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Book Antiqua" pitchFamily="18" charset="0"/>
                        </a:rPr>
                        <a:t>240,5 ± 6,2</a:t>
                      </a:r>
                      <a:endParaRPr lang="en-US" sz="1400" b="1" dirty="0">
                        <a:effectLst/>
                        <a:latin typeface="Book Antiqua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7" marR="51437" marT="0" marB="0"/>
                </a:tc>
              </a:tr>
            </a:tbl>
          </a:graphicData>
        </a:graphic>
      </p:graphicFrame>
      <p:sp>
        <p:nvSpPr>
          <p:cNvPr id="8281" name="CuadroTexto 3"/>
          <p:cNvSpPr txBox="1">
            <a:spLocks noChangeArrowheads="1"/>
          </p:cNvSpPr>
          <p:nvPr/>
        </p:nvSpPr>
        <p:spPr bwMode="auto">
          <a:xfrm>
            <a:off x="495760" y="600075"/>
            <a:ext cx="8306718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es-ES" sz="1600" b="1" dirty="0">
                <a:latin typeface="Book Antiqua" pitchFamily="18" charset="0"/>
              </a:rPr>
              <a:t>Influencia de un extracto de </a:t>
            </a:r>
            <a:r>
              <a:rPr lang="es-ES" sz="1600" b="1" dirty="0" err="1">
                <a:latin typeface="Book Antiqua" pitchFamily="18" charset="0"/>
              </a:rPr>
              <a:t>Spirulina</a:t>
            </a:r>
            <a:r>
              <a:rPr lang="es-ES" sz="1600" b="1" dirty="0">
                <a:latin typeface="Book Antiqua" pitchFamily="18" charset="0"/>
              </a:rPr>
              <a:t> en el porcentaje final de germinación y el crecimiento de plántulas de maíz </a:t>
            </a:r>
            <a:r>
              <a:rPr lang="es-ES" sz="1600" b="1" dirty="0" err="1">
                <a:latin typeface="Book Antiqua" pitchFamily="18" charset="0"/>
              </a:rPr>
              <a:t>cv</a:t>
            </a:r>
            <a:r>
              <a:rPr lang="es-ES" sz="1600" b="1" dirty="0">
                <a:latin typeface="Book Antiqua" pitchFamily="18" charset="0"/>
              </a:rPr>
              <a:t> P-7928 en condiciones de déficit hídrico simulado con PEG-6 000.</a:t>
            </a:r>
            <a:endParaRPr lang="en-US" sz="1600" b="1" dirty="0">
              <a:latin typeface="Book Antiqua" pitchFamily="18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330506" y="4826000"/>
            <a:ext cx="8505577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s-ES" b="1" i="1" dirty="0">
                <a:latin typeface="Book Antiqua" panose="02040602050305030304" pitchFamily="18" charset="0"/>
              </a:rPr>
              <a:t>Se aprecia que el estrés osmótico inducido por el PEG solamente redujo la longitud de la parte aérea de las plántulas de maíz y en ambas repeticiones, esa reducción fue parcialmente revertida por la adición al medio de un extracto alcohólico de </a:t>
            </a:r>
            <a:r>
              <a:rPr lang="es-ES" b="1" i="1" dirty="0" err="1">
                <a:latin typeface="Book Antiqua" panose="02040602050305030304" pitchFamily="18" charset="0"/>
              </a:rPr>
              <a:t>Spirulina</a:t>
            </a:r>
            <a:r>
              <a:rPr lang="es-ES" b="1" i="1" dirty="0">
                <a:latin typeface="Book Antiqua" panose="02040602050305030304" pitchFamily="18" charset="0"/>
              </a:rPr>
              <a:t> en una concentración de 0,1 µL mL</a:t>
            </a:r>
            <a:r>
              <a:rPr lang="es-ES" b="1" i="1" baseline="30000" dirty="0">
                <a:latin typeface="Book Antiqua" panose="02040602050305030304" pitchFamily="18" charset="0"/>
              </a:rPr>
              <a:t>-1</a:t>
            </a:r>
            <a:r>
              <a:rPr lang="es-ES" b="1" i="1" dirty="0">
                <a:latin typeface="Book Antiqua" panose="02040602050305030304" pitchFamily="18" charset="0"/>
              </a:rPr>
              <a:t>. Sin embargo, se debe tener en cuenta que la concentración de 0,5 µL mL</a:t>
            </a:r>
            <a:r>
              <a:rPr lang="es-ES" b="1" i="1" baseline="30000" dirty="0">
                <a:latin typeface="Book Antiqua" panose="02040602050305030304" pitchFamily="18" charset="0"/>
              </a:rPr>
              <a:t>-1</a:t>
            </a:r>
            <a:r>
              <a:rPr lang="es-ES" b="1" i="1" dirty="0">
                <a:latin typeface="Book Antiqua" panose="02040602050305030304" pitchFamily="18" charset="0"/>
              </a:rPr>
              <a:t> estimuló significativamente la longitud de las raíces y la masa seca de las plántulas en ambas repeticiones.  </a:t>
            </a:r>
          </a:p>
        </p:txBody>
      </p:sp>
      <p:sp>
        <p:nvSpPr>
          <p:cNvPr id="7" name="6 Rectángulo"/>
          <p:cNvSpPr/>
          <p:nvPr/>
        </p:nvSpPr>
        <p:spPr>
          <a:xfrm>
            <a:off x="2954788" y="159611"/>
            <a:ext cx="35349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/>
            <a:r>
              <a:rPr lang="es-ES" b="1" u="sng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RESULTADOS Y DISCUSIÓN</a:t>
            </a:r>
            <a:endParaRPr lang="es-ES" b="1" u="sng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218" name="Chart 1"/>
          <p:cNvGraphicFramePr>
            <a:graphicFrameLocks/>
          </p:cNvGraphicFramePr>
          <p:nvPr/>
        </p:nvGraphicFramePr>
        <p:xfrm>
          <a:off x="2180747" y="544684"/>
          <a:ext cx="4789487" cy="3965575"/>
        </p:xfrm>
        <a:graphic>
          <a:graphicData uri="http://schemas.openxmlformats.org/presentationml/2006/ole">
            <p:oleObj spid="_x0000_s9218" name="Gráfico" r:id="rId3" imgW="6395258" imgH="5297883" progId="Excel.Sheet.8">
              <p:embed/>
            </p:oleObj>
          </a:graphicData>
        </a:graphic>
      </p:graphicFrame>
      <p:sp>
        <p:nvSpPr>
          <p:cNvPr id="10243" name="CuadroTexto 5"/>
          <p:cNvSpPr txBox="1">
            <a:spLocks noChangeArrowheads="1"/>
          </p:cNvSpPr>
          <p:nvPr/>
        </p:nvSpPr>
        <p:spPr bwMode="auto">
          <a:xfrm>
            <a:off x="642403" y="4269878"/>
            <a:ext cx="7969250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s-ES" sz="1350" b="1" dirty="0" smtClean="0">
                <a:latin typeface="Book Antiqua" panose="02040602050305030304" pitchFamily="18" charset="0"/>
              </a:rPr>
              <a:t>Influencia de diferentes concentraciones de un extracto de </a:t>
            </a:r>
            <a:r>
              <a:rPr lang="es-ES" sz="1350" b="1" dirty="0" err="1" smtClean="0">
                <a:latin typeface="Book Antiqua" panose="02040602050305030304" pitchFamily="18" charset="0"/>
              </a:rPr>
              <a:t>Spirulina</a:t>
            </a:r>
            <a:r>
              <a:rPr lang="es-ES" sz="1350" b="1" dirty="0" smtClean="0">
                <a:latin typeface="Book Antiqua" panose="02040602050305030304" pitchFamily="18" charset="0"/>
              </a:rPr>
              <a:t> en la dinámica de germinación de semillas de maíz en condiciones de déficit hídrico simulada por 15 % de PEG-6 000.</a:t>
            </a:r>
            <a:endParaRPr lang="en-US" sz="1350" b="1" dirty="0" smtClean="0">
              <a:latin typeface="Book Antiqua" panose="02040602050305030304" pitchFamily="18" charset="0"/>
            </a:endParaRPr>
          </a:p>
        </p:txBody>
      </p:sp>
      <p:sp>
        <p:nvSpPr>
          <p:cNvPr id="9220" name="CuadroTexto 6"/>
          <p:cNvSpPr txBox="1">
            <a:spLocks noChangeArrowheads="1"/>
          </p:cNvSpPr>
          <p:nvPr/>
        </p:nvSpPr>
        <p:spPr bwMode="auto">
          <a:xfrm>
            <a:off x="453451" y="4869704"/>
            <a:ext cx="834548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defRPr/>
            </a:pPr>
            <a:r>
              <a:rPr lang="es-ES" b="1" i="1" dirty="0" smtClean="0">
                <a:latin typeface="Book Antiqua" panose="02040602050305030304" pitchFamily="18" charset="0"/>
              </a:rPr>
              <a:t>El déficit hídrico impuesto no afectó el porcentaje final de la germinación de las semillas; sin embargo, al evaluar la dinámica de la germinación, se puede apreciar que éste retrasó la germinación en las primeras 24 y 36 horas, logrando valores que no difirieron del resto de los tratamientos a partir de las 48 horas.</a:t>
            </a:r>
            <a:endParaRPr lang="en-US" b="1" i="1" dirty="0" smtClean="0">
              <a:latin typeface="Book Antiqua" panose="02040602050305030304" pitchFamily="18" charset="0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387350" y="368300"/>
            <a:ext cx="1747838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Experimento 2</a:t>
            </a:r>
            <a:endParaRPr lang="en-US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8" name="CuadroTexto 6"/>
          <p:cNvSpPr txBox="1">
            <a:spLocks noChangeArrowheads="1"/>
          </p:cNvSpPr>
          <p:nvPr/>
        </p:nvSpPr>
        <p:spPr bwMode="auto">
          <a:xfrm>
            <a:off x="369410" y="5629504"/>
            <a:ext cx="844232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s-ES" sz="1600" b="1" dirty="0">
                <a:latin typeface="Book Antiqua" pitchFamily="18" charset="0"/>
              </a:rPr>
              <a:t>Efecto de un extracto de </a:t>
            </a:r>
            <a:r>
              <a:rPr lang="es-ES" sz="1600" b="1" dirty="0" err="1">
                <a:latin typeface="Book Antiqua" pitchFamily="18" charset="0"/>
              </a:rPr>
              <a:t>Spirulina</a:t>
            </a:r>
            <a:r>
              <a:rPr lang="es-ES" sz="1600" b="1" dirty="0">
                <a:latin typeface="Book Antiqua" pitchFamily="18" charset="0"/>
              </a:rPr>
              <a:t> en la velocidad de germinación (A</a:t>
            </a:r>
            <a:r>
              <a:rPr lang="es-ES" sz="1600" b="1" dirty="0" smtClean="0">
                <a:latin typeface="Book Antiqua" pitchFamily="18" charset="0"/>
              </a:rPr>
              <a:t>), </a:t>
            </a:r>
            <a:r>
              <a:rPr lang="es-ES" sz="1600" b="1" dirty="0">
                <a:latin typeface="Book Antiqua" pitchFamily="18" charset="0"/>
              </a:rPr>
              <a:t>tiempo medio de germinación (B) </a:t>
            </a:r>
            <a:r>
              <a:rPr lang="es-ES" sz="1600" b="1" dirty="0" smtClean="0">
                <a:latin typeface="Book Antiqua" pitchFamily="18" charset="0"/>
              </a:rPr>
              <a:t>y tasa de germinación (C) </a:t>
            </a:r>
            <a:r>
              <a:rPr lang="es-ES" sz="1600" b="1" dirty="0" smtClean="0">
                <a:latin typeface="Book Antiqua" pitchFamily="18" charset="0"/>
              </a:rPr>
              <a:t>de </a:t>
            </a:r>
            <a:r>
              <a:rPr lang="es-ES" sz="1600" b="1" dirty="0">
                <a:latin typeface="Book Antiqua" pitchFamily="18" charset="0"/>
              </a:rPr>
              <a:t>semillas de maíz </a:t>
            </a:r>
            <a:r>
              <a:rPr lang="es-ES" sz="1600" b="1" dirty="0" err="1">
                <a:latin typeface="Book Antiqua" pitchFamily="18" charset="0"/>
              </a:rPr>
              <a:t>cv</a:t>
            </a:r>
            <a:r>
              <a:rPr lang="es-ES" sz="1600" b="1" dirty="0">
                <a:latin typeface="Book Antiqua" pitchFamily="18" charset="0"/>
              </a:rPr>
              <a:t>. P-7928 en condiciones de déficit hídrico simulado con PEG-6 000.</a:t>
            </a:r>
            <a:endParaRPr lang="en-US" sz="1600" b="1" dirty="0">
              <a:latin typeface="Book Antiqua" pitchFamily="18" charset="0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5166911" y="666427"/>
            <a:ext cx="3789802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s-ES" b="1" i="1" dirty="0">
                <a:latin typeface="Book Antiqua" panose="02040602050305030304" pitchFamily="18" charset="0"/>
              </a:rPr>
              <a:t>Se observa en la figura que las tres concentraciones del extracto de </a:t>
            </a:r>
            <a:r>
              <a:rPr lang="es-ES" b="1" i="1" dirty="0" err="1">
                <a:latin typeface="Book Antiqua" panose="02040602050305030304" pitchFamily="18" charset="0"/>
              </a:rPr>
              <a:t>Spirulina</a:t>
            </a:r>
            <a:r>
              <a:rPr lang="es-ES" b="1" i="1" dirty="0">
                <a:latin typeface="Book Antiqua" panose="02040602050305030304" pitchFamily="18" charset="0"/>
              </a:rPr>
              <a:t> incrementaron la velocidad de germinación </a:t>
            </a:r>
            <a:r>
              <a:rPr lang="es-ES" b="1" i="1" dirty="0" smtClean="0">
                <a:latin typeface="Book Antiqua" panose="02040602050305030304" pitchFamily="18" charset="0"/>
              </a:rPr>
              <a:t>mientras que 1 </a:t>
            </a:r>
            <a:r>
              <a:rPr lang="es-ES" b="1" i="1" dirty="0" smtClean="0">
                <a:latin typeface="Book Antiqua" panose="02040602050305030304" pitchFamily="18" charset="0"/>
              </a:rPr>
              <a:t>y </a:t>
            </a:r>
            <a:r>
              <a:rPr lang="es-ES" b="1" i="1" dirty="0" smtClean="0">
                <a:latin typeface="Book Antiqua" panose="02040602050305030304" pitchFamily="18" charset="0"/>
              </a:rPr>
              <a:t>0,1 µL mL</a:t>
            </a:r>
            <a:r>
              <a:rPr lang="es-ES" b="1" i="1" baseline="30000" dirty="0" smtClean="0">
                <a:latin typeface="Book Antiqua" panose="02040602050305030304" pitchFamily="18" charset="0"/>
              </a:rPr>
              <a:t>-1</a:t>
            </a:r>
            <a:r>
              <a:rPr lang="es-ES" b="1" i="1" dirty="0" smtClean="0">
                <a:latin typeface="Book Antiqua" panose="02040602050305030304" pitchFamily="18" charset="0"/>
              </a:rPr>
              <a:t>  </a:t>
            </a:r>
            <a:r>
              <a:rPr lang="es-ES" b="1" i="1" dirty="0">
                <a:latin typeface="Book Antiqua" panose="02040602050305030304" pitchFamily="18" charset="0"/>
              </a:rPr>
              <a:t>disminuyeron el tiempo medio de germinación </a:t>
            </a:r>
            <a:r>
              <a:rPr lang="es-ES" b="1" i="1" dirty="0" smtClean="0">
                <a:latin typeface="Book Antiqua" panose="02040602050305030304" pitchFamily="18" charset="0"/>
              </a:rPr>
              <a:t>y la tasa de germinación de </a:t>
            </a:r>
            <a:r>
              <a:rPr lang="es-ES" b="1" i="1" dirty="0">
                <a:latin typeface="Book Antiqua" panose="02040602050305030304" pitchFamily="18" charset="0"/>
              </a:rPr>
              <a:t>las semillas, de manera significativa, en comparación con el tratamiento control con PEG. Esto implica que la adición de </a:t>
            </a:r>
            <a:r>
              <a:rPr lang="es-ES" b="1" i="1" dirty="0" err="1">
                <a:latin typeface="Book Antiqua" panose="02040602050305030304" pitchFamily="18" charset="0"/>
              </a:rPr>
              <a:t>Spirulina</a:t>
            </a:r>
            <a:r>
              <a:rPr lang="es-ES" b="1" i="1" dirty="0">
                <a:latin typeface="Book Antiqua" panose="02040602050305030304" pitchFamily="18" charset="0"/>
              </a:rPr>
              <a:t> al medio adelantó el proceso de germinación de las semillas aunque no influyó en el porcentaje final de germinación.</a:t>
            </a:r>
            <a:endParaRPr lang="en-US" b="1" i="1" dirty="0">
              <a:latin typeface="Book Antiqua" panose="02040602050305030304" pitchFamily="18" charset="0"/>
            </a:endParaRPr>
          </a:p>
        </p:txBody>
      </p:sp>
      <p:pic>
        <p:nvPicPr>
          <p:cNvPr id="11" name="10 Imagen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31601"/>
            <a:ext cx="5816906" cy="52980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863600" y="765175"/>
            <a:ext cx="7454900" cy="320087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200" b="1" u="sng" dirty="0">
                <a:solidFill>
                  <a:prstClr val="black"/>
                </a:solidFill>
                <a:latin typeface="Bookman Old Style" panose="02050604050505020204" pitchFamily="18" charset="0"/>
              </a:rPr>
              <a:t>CONCLUSIONES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dirty="0">
              <a:solidFill>
                <a:prstClr val="black"/>
              </a:solidFill>
              <a:latin typeface="Book Antiqua" panose="02040602050305030304" pitchFamily="18" charset="0"/>
            </a:endParaRP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dirty="0">
              <a:solidFill>
                <a:prstClr val="black"/>
              </a:solidFill>
              <a:latin typeface="Book Antiqua" panose="02040602050305030304" pitchFamily="18" charset="0"/>
            </a:endParaRP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dirty="0">
              <a:solidFill>
                <a:prstClr val="black"/>
              </a:solidFill>
              <a:latin typeface="Book Antiqua" panose="02040602050305030304" pitchFamily="18" charset="0"/>
            </a:endParaRP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100" b="1" i="1" dirty="0">
                <a:solidFill>
                  <a:prstClr val="black"/>
                </a:solidFill>
                <a:latin typeface="Book Antiqua" panose="02040602050305030304" pitchFamily="18" charset="0"/>
              </a:rPr>
              <a:t>La adición de un extracto alcohólico de </a:t>
            </a:r>
            <a:r>
              <a:rPr lang="es-ES" sz="2100" b="1" i="1" dirty="0" err="1">
                <a:solidFill>
                  <a:prstClr val="black"/>
                </a:solidFill>
                <a:latin typeface="Book Antiqua" panose="02040602050305030304" pitchFamily="18" charset="0"/>
              </a:rPr>
              <a:t>Spirulina</a:t>
            </a:r>
            <a:r>
              <a:rPr lang="es-ES" sz="2100" b="1" i="1" dirty="0">
                <a:solidFill>
                  <a:prstClr val="black"/>
                </a:solidFill>
                <a:latin typeface="Book Antiqua" panose="02040602050305030304" pitchFamily="18" charset="0"/>
              </a:rPr>
              <a:t> adelantó la germinación de las semillas de maíz cv P-7928 y las concentraciones de 0,1 y 0,5 µL mL</a:t>
            </a:r>
            <a:r>
              <a:rPr lang="es-ES" sz="2100" b="1" i="1" baseline="30000" dirty="0">
                <a:solidFill>
                  <a:prstClr val="black"/>
                </a:solidFill>
                <a:latin typeface="Book Antiqua" panose="02040602050305030304" pitchFamily="18" charset="0"/>
              </a:rPr>
              <a:t>-1</a:t>
            </a:r>
            <a:r>
              <a:rPr lang="es-ES" sz="2100" b="1" i="1" dirty="0">
                <a:solidFill>
                  <a:prstClr val="black"/>
                </a:solidFill>
                <a:latin typeface="Book Antiqua" panose="02040602050305030304" pitchFamily="18" charset="0"/>
              </a:rPr>
              <a:t> fueron capaces de revertir la inhibición que el déficit hídrico simulado con PEG produjo en la longitud de la parte aérea y de estimular la longitud de las raíces y la masa seca de las plántulas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rencia">
  <a:themeElements>
    <a:clrScheme name="Concurrencia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urrencia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urrencia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1241</TotalTime>
  <Words>1113</Words>
  <Application>Microsoft Office PowerPoint</Application>
  <PresentationFormat>Presentación en pantalla (4:3)</PresentationFormat>
  <Paragraphs>132</Paragraphs>
  <Slides>9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1" baseType="lpstr">
      <vt:lpstr>Concurrencia</vt:lpstr>
      <vt:lpstr>Gráfico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HP</dc:creator>
  <cp:lastModifiedBy>Yanelis</cp:lastModifiedBy>
  <cp:revision>75</cp:revision>
  <dcterms:created xsi:type="dcterms:W3CDTF">2021-09-15T12:56:51Z</dcterms:created>
  <dcterms:modified xsi:type="dcterms:W3CDTF">2021-12-15T05:10:26Z</dcterms:modified>
</cp:coreProperties>
</file>