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25199975" cy="35999738"/>
  <p:notesSz cx="6858000" cy="9144000"/>
  <p:defaultTextStyle>
    <a:defPPr>
      <a:defRPr lang="es-ES"/>
    </a:defPPr>
    <a:lvl1pPr marL="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1pPr>
    <a:lvl2pPr marL="146875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2pPr>
    <a:lvl3pPr marL="293751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3pPr>
    <a:lvl4pPr marL="440626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4pPr>
    <a:lvl5pPr marL="587502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5pPr>
    <a:lvl6pPr marL="734377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6pPr>
    <a:lvl7pPr marL="881253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7pPr>
    <a:lvl8pPr marL="1028128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8pPr>
    <a:lvl9pPr marL="1175004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cción sin título" id="{895A6A70-9216-495D-BE9E-7068E467B591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11338">
          <p15:clr>
            <a:srgbClr val="A4A3A4"/>
          </p15:clr>
        </p15:guide>
        <p15:guide id="2" pos="7937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uffi" initials="L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E19CB"/>
    <a:srgbClr val="FDF3ED"/>
    <a:srgbClr val="ECEDEE"/>
    <a:srgbClr val="1D6D6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6029" autoAdjust="0"/>
    <p:restoredTop sz="94434" autoAdjust="0"/>
  </p:normalViewPr>
  <p:slideViewPr>
    <p:cSldViewPr snapToGrid="0">
      <p:cViewPr>
        <p:scale>
          <a:sx n="40" d="100"/>
          <a:sy n="40" d="100"/>
        </p:scale>
        <p:origin x="-552" y="-120"/>
      </p:cViewPr>
      <p:guideLst>
        <p:guide orient="horz" pos="11338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33FCD1-DADD-4F25-A046-9A9B49610DFC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685800"/>
            <a:ext cx="2400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556185-763B-462B-9520-79B794E05BA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47239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56185-763B-462B-9520-79B794E05BA1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4689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91626"/>
            <a:ext cx="21419979" cy="12533242"/>
          </a:xfrm>
        </p:spPr>
        <p:txBody>
          <a:bodyPr anchor="b"/>
          <a:lstStyle>
            <a:lvl1pPr algn="ctr">
              <a:defRPr sz="16535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9997" y="18908198"/>
            <a:ext cx="18899981" cy="8691601"/>
          </a:xfrm>
        </p:spPr>
        <p:txBody>
          <a:bodyPr/>
          <a:lstStyle>
            <a:lvl1pPr marL="0" indent="0" algn="ctr">
              <a:buNone/>
              <a:defRPr sz="6614"/>
            </a:lvl1pPr>
            <a:lvl2pPr marL="1259997" indent="0" algn="ctr">
              <a:buNone/>
              <a:defRPr sz="5512"/>
            </a:lvl2pPr>
            <a:lvl3pPr marL="2519995" indent="0" algn="ctr">
              <a:buNone/>
              <a:defRPr sz="4961"/>
            </a:lvl3pPr>
            <a:lvl4pPr marL="3779992" indent="0" algn="ctr">
              <a:buNone/>
              <a:defRPr sz="4409"/>
            </a:lvl4pPr>
            <a:lvl5pPr marL="5039990" indent="0" algn="ctr">
              <a:buNone/>
              <a:defRPr sz="4409"/>
            </a:lvl5pPr>
            <a:lvl6pPr marL="6299987" indent="0" algn="ctr">
              <a:buNone/>
              <a:defRPr sz="4409"/>
            </a:lvl6pPr>
            <a:lvl7pPr marL="7559985" indent="0" algn="ctr">
              <a:buNone/>
              <a:defRPr sz="4409"/>
            </a:lvl7pPr>
            <a:lvl8pPr marL="8819982" indent="0" algn="ctr">
              <a:buNone/>
              <a:defRPr sz="4409"/>
            </a:lvl8pPr>
            <a:lvl9pPr marL="10079980" indent="0" algn="ctr">
              <a:buNone/>
              <a:defRPr sz="4409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38676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6201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375" y="8974945"/>
            <a:ext cx="21734978" cy="14974888"/>
          </a:xfrm>
        </p:spPr>
        <p:txBody>
          <a:bodyPr anchor="b"/>
          <a:lstStyle>
            <a:lvl1pPr>
              <a:defRPr sz="16535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9375" y="24091502"/>
            <a:ext cx="21734978" cy="7874940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59997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46563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2498" y="9583264"/>
            <a:ext cx="10709989" cy="2284150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57488" y="9583264"/>
            <a:ext cx="10709989" cy="2284150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82592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1" y="1916661"/>
            <a:ext cx="21734978" cy="695828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5783" y="8824938"/>
            <a:ext cx="10660769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5783" y="13149904"/>
            <a:ext cx="10660769" cy="1934152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757489" y="8824938"/>
            <a:ext cx="10713272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757489" y="13149904"/>
            <a:ext cx="10713272" cy="1934152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25986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8418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58727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399982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3272" y="5183304"/>
            <a:ext cx="12757487" cy="25583147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0799922"/>
            <a:ext cx="8127648" cy="20008190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53034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399982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13272" y="5183304"/>
            <a:ext cx="12757487" cy="25583147"/>
          </a:xfrm>
        </p:spPr>
        <p:txBody>
          <a:bodyPr anchor="t"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0799922"/>
            <a:ext cx="8127648" cy="20008190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61792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32212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033733" y="1916653"/>
            <a:ext cx="5433745" cy="3050811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2500" y="1916653"/>
            <a:ext cx="15986234" cy="3050811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7961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2499" y="1916661"/>
            <a:ext cx="21734978" cy="69582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2499" y="9583264"/>
            <a:ext cx="21734978" cy="22841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2498" y="33366432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47492" y="33366432"/>
            <a:ext cx="8504992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797483" y="33366432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4180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519995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audio" Target="file:///D:\Dpto%20de%20Fisiologia\Departamento%202021\Taller%20online%20Fisiolog&#237;a\audio%20loreylis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3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58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4065" y="-24065"/>
            <a:ext cx="2454443" cy="3602380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41191" y="-9430"/>
            <a:ext cx="2099718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dirty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E</a:t>
            </a:r>
            <a:r>
              <a:rPr lang="es-ES" sz="6000" b="1" dirty="0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fecto de la concentración de </a:t>
            </a:r>
            <a:r>
              <a:rPr lang="es-ES" sz="6000" b="1" i="1" dirty="0" err="1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R</a:t>
            </a:r>
            <a:r>
              <a:rPr lang="es-ES" sz="6000" b="1" i="1" dirty="0" err="1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hizobium</a:t>
            </a:r>
            <a:r>
              <a:rPr lang="es-ES" sz="6000" b="1" dirty="0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y la forma de aplicación de inoculantes en el crecimiento de arroz (</a:t>
            </a:r>
            <a:r>
              <a:rPr lang="es-ES" sz="6000" b="1" i="1" dirty="0" err="1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O</a:t>
            </a:r>
            <a:r>
              <a:rPr lang="es-ES" sz="6000" b="1" i="1" dirty="0" err="1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ryza</a:t>
            </a:r>
            <a:r>
              <a:rPr lang="es-ES" sz="6000" b="1" i="1" dirty="0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sativa</a:t>
            </a:r>
            <a:r>
              <a:rPr lang="es-ES" sz="6000" b="1" dirty="0" smtClean="0">
                <a:solidFill>
                  <a:srgbClr val="C0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L) cultivar INCA LP-7</a:t>
            </a:r>
            <a:endParaRPr lang="es-ES" sz="6000" b="1" dirty="0">
              <a:solidFill>
                <a:srgbClr val="C00000"/>
              </a:solidFill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38372" y="-5571"/>
            <a:ext cx="1961604" cy="2072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" name="Rectángulo 15"/>
          <p:cNvSpPr>
            <a:spLocks noChangeArrowheads="1"/>
          </p:cNvSpPr>
          <p:nvPr/>
        </p:nvSpPr>
        <p:spPr bwMode="auto">
          <a:xfrm>
            <a:off x="2759236" y="2828140"/>
            <a:ext cx="20599451" cy="6195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es-ES" sz="3300" dirty="0" err="1"/>
              <a:t>Loreilys</a:t>
            </a:r>
            <a:r>
              <a:rPr lang="es-ES" sz="3300" dirty="0"/>
              <a:t> Ortega García</a:t>
            </a:r>
            <a:r>
              <a:rPr lang="es-ES" sz="3300" baseline="30000" dirty="0"/>
              <a:t>1</a:t>
            </a:r>
            <a:r>
              <a:rPr lang="es-ES" sz="3300" dirty="0"/>
              <a:t>*, </a:t>
            </a:r>
            <a:r>
              <a:rPr lang="es-ES" sz="3300" dirty="0" err="1"/>
              <a:t>Bùi</a:t>
            </a:r>
            <a:r>
              <a:rPr lang="es-ES" sz="3300" dirty="0"/>
              <a:t> </a:t>
            </a:r>
            <a:r>
              <a:rPr lang="es-ES" sz="3300" dirty="0" err="1"/>
              <a:t>Thị</a:t>
            </a:r>
            <a:r>
              <a:rPr lang="es-ES" sz="3300" dirty="0"/>
              <a:t> </a:t>
            </a:r>
            <a:r>
              <a:rPr lang="es-ES" sz="3300" dirty="0" err="1"/>
              <a:t>Tuyết</a:t>
            </a:r>
            <a:r>
              <a:rPr lang="es-ES" sz="3300" dirty="0"/>
              <a:t> Nhi</a:t>
            </a:r>
            <a:r>
              <a:rPr lang="es-ES" sz="3300" baseline="30000" dirty="0"/>
              <a:t>2</a:t>
            </a:r>
            <a:r>
              <a:rPr lang="es-ES" sz="3300" dirty="0"/>
              <a:t>, Claudia Pérez Arabí</a:t>
            </a:r>
            <a:r>
              <a:rPr lang="es-ES" sz="3300" baseline="30000" dirty="0"/>
              <a:t>2</a:t>
            </a:r>
            <a:r>
              <a:rPr lang="es-ES" sz="3300" dirty="0"/>
              <a:t>, </a:t>
            </a:r>
            <a:r>
              <a:rPr lang="es-ES" sz="3300" dirty="0" err="1"/>
              <a:t>Ionel</a:t>
            </a:r>
            <a:r>
              <a:rPr lang="es-ES" sz="3300" dirty="0"/>
              <a:t> Hernández Forte</a:t>
            </a:r>
            <a:r>
              <a:rPr lang="es-ES" sz="3300" baseline="30000" dirty="0"/>
              <a:t>1</a:t>
            </a:r>
            <a:r>
              <a:rPr lang="es-ES" sz="3300" dirty="0"/>
              <a:t>, María Caridad Nápoles </a:t>
            </a:r>
            <a:r>
              <a:rPr lang="es-ES" sz="3300" dirty="0" smtClean="0"/>
              <a:t>García</a:t>
            </a:r>
            <a:r>
              <a:rPr lang="es-ES" sz="3300" baseline="30000" dirty="0" smtClean="0"/>
              <a:t>1</a:t>
            </a:r>
            <a:endParaRPr lang="es-ES" sz="3300" dirty="0"/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5036732" y="3510728"/>
            <a:ext cx="15228819" cy="9417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marL="457200" indent="-457200" algn="just" defTabSz="3908425" eaLnBrk="1" hangingPunct="1">
              <a:lnSpc>
                <a:spcPct val="115000"/>
              </a:lnSpc>
              <a:buFont typeface="+mj-lt"/>
              <a:buAutoNum type="arabicPeriod"/>
            </a:pPr>
            <a:r>
              <a:rPr lang="es-ES" sz="2400" dirty="0" smtClean="0"/>
              <a:t>Instituto </a:t>
            </a:r>
            <a:r>
              <a:rPr lang="es-ES" sz="2400" dirty="0"/>
              <a:t>Nacional de Ciencias Agrícolas (INCA). Gaveta postal No.1, San José de las Lajas. Mayabeque, Cuba. 32700</a:t>
            </a:r>
            <a:r>
              <a:rPr lang="es-ES" sz="2400" dirty="0" smtClean="0"/>
              <a:t>.</a:t>
            </a:r>
          </a:p>
          <a:p>
            <a:pPr marL="457200" lvl="0" indent="-457200" algn="ctr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s-ES" sz="2400" dirty="0"/>
              <a:t>Universidad Agraria de la Habana (UNAH).                                                                   </a:t>
            </a:r>
            <a:r>
              <a:rPr lang="es-ES" sz="2400" dirty="0" smtClean="0"/>
              <a:t>                             </a:t>
            </a:r>
            <a:r>
              <a:rPr lang="es-ES" sz="2400" b="1" dirty="0" smtClean="0"/>
              <a:t>*loreilys@inca.edu.cu</a:t>
            </a:r>
            <a:endParaRPr lang="es-ES" sz="2400" b="1" dirty="0"/>
          </a:p>
        </p:txBody>
      </p:sp>
      <p:sp>
        <p:nvSpPr>
          <p:cNvPr id="71" name="70 CuadroTexto"/>
          <p:cNvSpPr txBox="1"/>
          <p:nvPr/>
        </p:nvSpPr>
        <p:spPr>
          <a:xfrm>
            <a:off x="2638920" y="4581051"/>
            <a:ext cx="22186955" cy="6263253"/>
          </a:xfrm>
          <a:prstGeom prst="rect">
            <a:avLst/>
          </a:prstGeom>
          <a:solidFill>
            <a:srgbClr val="FDF3ED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5400" b="1" dirty="0" smtClean="0">
                <a:solidFill>
                  <a:srgbClr val="FF0000"/>
                </a:solidFill>
                <a:latin typeface="Arial" charset="0"/>
              </a:rPr>
              <a:t>INTRODUCCIÓN</a:t>
            </a:r>
          </a:p>
          <a:p>
            <a:pPr algn="just"/>
            <a:endParaRPr lang="es-MX" sz="1100" dirty="0" smtClean="0">
              <a:latin typeface="Arial" charset="0"/>
            </a:endParaRPr>
          </a:p>
          <a:p>
            <a:pPr algn="just"/>
            <a:r>
              <a:rPr lang="es-MX" sz="2800" dirty="0" smtClean="0">
                <a:latin typeface="Arial" charset="0"/>
              </a:rPr>
              <a:t>En </a:t>
            </a:r>
            <a:r>
              <a:rPr lang="es-MX" sz="2800" dirty="0">
                <a:latin typeface="Arial" charset="0"/>
              </a:rPr>
              <a:t>Cuba, el arroz constituye un componente importante en la dieta diaria de la población y aporta alrededor del 20 % de las calorías que se incorporan diariamente, con un consumo per cápita actual de 72 kg anuales, uno de los más altos en América </a:t>
            </a:r>
            <a:r>
              <a:rPr lang="es-MX" sz="2800" dirty="0" smtClean="0">
                <a:latin typeface="Arial" charset="0"/>
              </a:rPr>
              <a:t>Latina. Actualmente </a:t>
            </a:r>
            <a:r>
              <a:rPr lang="es-MX" sz="2800" dirty="0">
                <a:latin typeface="Arial" charset="0"/>
              </a:rPr>
              <a:t>el cultivar </a:t>
            </a:r>
            <a:r>
              <a:rPr lang="es-MX" sz="2800" dirty="0" smtClean="0">
                <a:solidFill>
                  <a:schemeClr val="tx1"/>
                </a:solidFill>
                <a:latin typeface="Arial" charset="0"/>
              </a:rPr>
              <a:t>cubano</a:t>
            </a:r>
            <a:r>
              <a:rPr lang="es-MX" sz="2800" dirty="0" smtClean="0">
                <a:latin typeface="Arial" charset="0"/>
              </a:rPr>
              <a:t> INCA LP-7 ha </a:t>
            </a:r>
            <a:r>
              <a:rPr lang="es-MX" sz="2800" dirty="0">
                <a:latin typeface="Arial" charset="0"/>
              </a:rPr>
              <a:t>tenido un fuerte impacto en la agricultura y en la economía de Cuba </a:t>
            </a:r>
            <a:r>
              <a:rPr lang="es-MX" sz="2800" dirty="0" smtClean="0">
                <a:latin typeface="Arial" charset="0"/>
              </a:rPr>
              <a:t>pues es </a:t>
            </a:r>
            <a:r>
              <a:rPr lang="es-MX" sz="2800" dirty="0">
                <a:latin typeface="Arial" charset="0"/>
              </a:rPr>
              <a:t>tolerante a la salinidad y es el único del país resistente al ácaro blanco (</a:t>
            </a:r>
            <a:r>
              <a:rPr lang="es-MX" sz="2800" i="1" dirty="0" err="1">
                <a:latin typeface="Arial" charset="0"/>
              </a:rPr>
              <a:t>Polyphagotarsonemus</a:t>
            </a:r>
            <a:r>
              <a:rPr lang="es-MX" sz="2800" i="1" dirty="0">
                <a:latin typeface="Arial" charset="0"/>
              </a:rPr>
              <a:t> </a:t>
            </a:r>
            <a:r>
              <a:rPr lang="es-MX" sz="2800" i="1" dirty="0" err="1" smtClean="0">
                <a:latin typeface="Arial" charset="0"/>
              </a:rPr>
              <a:t>latus</a:t>
            </a:r>
            <a:r>
              <a:rPr lang="es-MX" sz="2800" dirty="0" smtClean="0">
                <a:latin typeface="Arial" charset="0"/>
              </a:rPr>
              <a:t>) (</a:t>
            </a:r>
            <a:r>
              <a:rPr lang="es-MX" sz="2800" dirty="0">
                <a:latin typeface="Arial" charset="0"/>
              </a:rPr>
              <a:t>González </a:t>
            </a:r>
            <a:r>
              <a:rPr lang="es-MX" sz="2800" i="1" dirty="0">
                <a:latin typeface="Arial" charset="0"/>
              </a:rPr>
              <a:t>et al</a:t>
            </a:r>
            <a:r>
              <a:rPr lang="es-MX" sz="2800" dirty="0">
                <a:latin typeface="Arial" charset="0"/>
              </a:rPr>
              <a:t>., 2002; Pérez </a:t>
            </a:r>
            <a:r>
              <a:rPr lang="es-MX" sz="2800" i="1" dirty="0">
                <a:latin typeface="Arial" charset="0"/>
              </a:rPr>
              <a:t>et al</a:t>
            </a:r>
            <a:r>
              <a:rPr lang="es-MX" sz="2800" dirty="0">
                <a:latin typeface="Arial" charset="0"/>
              </a:rPr>
              <a:t>., 2015). </a:t>
            </a:r>
            <a:endParaRPr lang="es-ES" sz="2800" dirty="0">
              <a:latin typeface="Arial" charset="0"/>
            </a:endParaRPr>
          </a:p>
          <a:p>
            <a:pPr algn="just"/>
            <a:r>
              <a:rPr lang="es-MX" sz="2800" dirty="0" smtClean="0">
                <a:latin typeface="Arial" charset="0"/>
              </a:rPr>
              <a:t>La utilización de biofertilizantes a base de Bacterias Promotoras del Crecimiento como los rizobios resulta una alternativa viable para disminuir la carga de fertilizante mineral que se aplica cada año en la agricultura. Estos </a:t>
            </a:r>
            <a:r>
              <a:rPr lang="es-MX" sz="2800" dirty="0" err="1" smtClean="0">
                <a:latin typeface="Arial" charset="0"/>
              </a:rPr>
              <a:t>biopreparados</a:t>
            </a:r>
            <a:r>
              <a:rPr lang="es-MX" sz="2800" dirty="0" smtClean="0">
                <a:latin typeface="Arial" charset="0"/>
              </a:rPr>
              <a:t> resultan inocuos al medio, aumentan los rendimientos de los cultivos y disminuyen los costos productivos (</a:t>
            </a:r>
            <a:r>
              <a:rPr lang="es-MX" sz="2800" dirty="0" err="1" smtClean="0">
                <a:latin typeface="Arial" charset="0"/>
              </a:rPr>
              <a:t>Somers</a:t>
            </a:r>
            <a:r>
              <a:rPr lang="es-MX" sz="2800" dirty="0" smtClean="0">
                <a:latin typeface="Arial" charset="0"/>
              </a:rPr>
              <a:t> </a:t>
            </a:r>
            <a:r>
              <a:rPr lang="es-MX" sz="2800" i="1" dirty="0" smtClean="0">
                <a:latin typeface="Arial" charset="0"/>
              </a:rPr>
              <a:t>et al</a:t>
            </a:r>
            <a:r>
              <a:rPr lang="es-MX" sz="2800" dirty="0" smtClean="0">
                <a:latin typeface="Arial" charset="0"/>
              </a:rPr>
              <a:t>., 2004</a:t>
            </a:r>
            <a:r>
              <a:rPr lang="es-MX" sz="2800" dirty="0">
                <a:latin typeface="Arial" charset="0"/>
              </a:rPr>
              <a:t> ; Pérez </a:t>
            </a:r>
            <a:r>
              <a:rPr lang="es-MX" sz="2800" i="1" dirty="0">
                <a:latin typeface="Arial" charset="0"/>
              </a:rPr>
              <a:t>et al</a:t>
            </a:r>
            <a:r>
              <a:rPr lang="es-MX" sz="2800" dirty="0">
                <a:latin typeface="Arial" charset="0"/>
              </a:rPr>
              <a:t>., 2017</a:t>
            </a:r>
            <a:r>
              <a:rPr lang="es-MX" sz="2800" dirty="0" smtClean="0">
                <a:latin typeface="Arial" charset="0"/>
              </a:rPr>
              <a:t> ). </a:t>
            </a:r>
            <a:endParaRPr lang="es-ES" sz="2800" dirty="0" smtClean="0">
              <a:latin typeface="Arial" charset="0"/>
            </a:endParaRPr>
          </a:p>
          <a:p>
            <a:pPr algn="just"/>
            <a:r>
              <a:rPr lang="es-ES" sz="2800" dirty="0">
                <a:solidFill>
                  <a:schemeClr val="tx1"/>
                </a:solidFill>
                <a:latin typeface="Arial" charset="0"/>
              </a:rPr>
              <a:t>En Cuba existen investigaciones sobre el aislamiento, caracterización e inoculación de </a:t>
            </a:r>
            <a:r>
              <a:rPr lang="es-ES" sz="2800" dirty="0" smtClean="0">
                <a:solidFill>
                  <a:schemeClr val="tx1"/>
                </a:solidFill>
                <a:latin typeface="Arial" charset="0"/>
              </a:rPr>
              <a:t>rizobios </a:t>
            </a:r>
            <a:r>
              <a:rPr lang="es-ES" sz="2800" dirty="0">
                <a:solidFill>
                  <a:schemeClr val="tx1"/>
                </a:solidFill>
                <a:latin typeface="Arial" charset="0"/>
              </a:rPr>
              <a:t>en interacción con el cultivar cubano de arroz INCA </a:t>
            </a:r>
            <a:r>
              <a:rPr lang="es-ES" sz="2800" dirty="0" smtClean="0">
                <a:solidFill>
                  <a:schemeClr val="tx1"/>
                </a:solidFill>
                <a:latin typeface="Arial" charset="0"/>
              </a:rPr>
              <a:t>LP-7 (Hernández </a:t>
            </a:r>
            <a:r>
              <a:rPr lang="es-ES" sz="2800" i="1" dirty="0" smtClean="0">
                <a:solidFill>
                  <a:schemeClr val="tx1"/>
                </a:solidFill>
                <a:latin typeface="Arial" charset="0"/>
              </a:rPr>
              <a:t>et al</a:t>
            </a:r>
            <a:r>
              <a:rPr lang="es-ES" sz="2800" dirty="0" smtClean="0">
                <a:solidFill>
                  <a:schemeClr val="tx1"/>
                </a:solidFill>
                <a:latin typeface="Arial" charset="0"/>
              </a:rPr>
              <a:t>., 2021). </a:t>
            </a:r>
            <a:r>
              <a:rPr lang="es-ES" sz="2800" dirty="0">
                <a:solidFill>
                  <a:schemeClr val="tx1"/>
                </a:solidFill>
                <a:latin typeface="Arial" charset="0"/>
              </a:rPr>
              <a:t>Sin embargo, ninguna de ellas revela el </a:t>
            </a:r>
            <a:r>
              <a:rPr lang="es-ES" sz="2800" dirty="0" smtClean="0">
                <a:solidFill>
                  <a:schemeClr val="tx1"/>
                </a:solidFill>
                <a:latin typeface="Arial" charset="0"/>
              </a:rPr>
              <a:t>efecto de </a:t>
            </a:r>
            <a:r>
              <a:rPr lang="es-ES" sz="2800" dirty="0">
                <a:solidFill>
                  <a:schemeClr val="tx1"/>
                </a:solidFill>
                <a:latin typeface="Arial" charset="0"/>
              </a:rPr>
              <a:t>dosis y formas de aplicación de inoculantes a base de estas bacterias en las </a:t>
            </a:r>
            <a:r>
              <a:rPr lang="es-ES" sz="2800" dirty="0" smtClean="0">
                <a:solidFill>
                  <a:schemeClr val="tx1"/>
                </a:solidFill>
                <a:latin typeface="Arial" charset="0"/>
              </a:rPr>
              <a:t>gramíneas durante</a:t>
            </a:r>
            <a:r>
              <a:rPr lang="es-ES" sz="28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s-MX" sz="2800" dirty="0" smtClean="0">
                <a:latin typeface="Arial" charset="0"/>
              </a:rPr>
              <a:t>los primeros estadios fisiológicos. El objetivo de este trabajo fue </a:t>
            </a:r>
            <a:r>
              <a:rPr lang="es-ES" sz="2800" dirty="0">
                <a:latin typeface="Arial" charset="0"/>
              </a:rPr>
              <a:t>evaluar el efecto de la concentración y la forma de aplicación de inoculantes a base de </a:t>
            </a:r>
            <a:r>
              <a:rPr lang="es-ES" sz="2800" i="1" dirty="0" err="1">
                <a:latin typeface="Arial" charset="0"/>
              </a:rPr>
              <a:t>Rhizobium</a:t>
            </a:r>
            <a:r>
              <a:rPr lang="es-ES" sz="2800" dirty="0">
                <a:latin typeface="Arial" charset="0"/>
              </a:rPr>
              <a:t> en el crecimiento del cultivar de arroz INCA LP-7, en condiciones </a:t>
            </a:r>
            <a:r>
              <a:rPr lang="es-ES" sz="2800" i="1" dirty="0">
                <a:latin typeface="Arial" charset="0"/>
              </a:rPr>
              <a:t>in vitro</a:t>
            </a:r>
            <a:r>
              <a:rPr lang="es-ES" sz="2800" dirty="0">
                <a:latin typeface="Arial" charset="0"/>
              </a:rPr>
              <a:t>.</a:t>
            </a:r>
            <a:endParaRPr lang="es-ES" sz="3000" dirty="0">
              <a:latin typeface="Arial" charset="0"/>
            </a:endParaRPr>
          </a:p>
        </p:txBody>
      </p:sp>
      <p:sp>
        <p:nvSpPr>
          <p:cNvPr id="73" name="72 CuadroTexto"/>
          <p:cNvSpPr txBox="1"/>
          <p:nvPr/>
        </p:nvSpPr>
        <p:spPr>
          <a:xfrm>
            <a:off x="2387278" y="12560297"/>
            <a:ext cx="598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Pre germinaron </a:t>
            </a:r>
            <a:r>
              <a:rPr lang="es-ES" sz="28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semillas de arroz</a:t>
            </a:r>
          </a:p>
        </p:txBody>
      </p:sp>
      <p:sp>
        <p:nvSpPr>
          <p:cNvPr id="74" name="73 CuadroTexto"/>
          <p:cNvSpPr txBox="1"/>
          <p:nvPr/>
        </p:nvSpPr>
        <p:spPr>
          <a:xfrm>
            <a:off x="2573663" y="13222990"/>
            <a:ext cx="3095286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latin typeface="Arial" pitchFamily="34" charset="0"/>
                <a:cs typeface="Arial" pitchFamily="34" charset="0"/>
              </a:rPr>
              <a:t>Cultivar INCA  LP-7</a:t>
            </a:r>
          </a:p>
        </p:txBody>
      </p:sp>
      <p:cxnSp>
        <p:nvCxnSpPr>
          <p:cNvPr id="76" name="75 Conector recto de flecha"/>
          <p:cNvCxnSpPr/>
          <p:nvPr/>
        </p:nvCxnSpPr>
        <p:spPr>
          <a:xfrm>
            <a:off x="5817152" y="13539063"/>
            <a:ext cx="52066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5048" y="13103710"/>
            <a:ext cx="1686305" cy="99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1" name="80 Conector recto de flecha"/>
          <p:cNvCxnSpPr/>
          <p:nvPr/>
        </p:nvCxnSpPr>
        <p:spPr>
          <a:xfrm>
            <a:off x="7080255" y="14137141"/>
            <a:ext cx="0" cy="4453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2" name="91 CuadroTexto"/>
          <p:cNvSpPr txBox="1"/>
          <p:nvPr/>
        </p:nvSpPr>
        <p:spPr>
          <a:xfrm>
            <a:off x="4907070" y="14648491"/>
            <a:ext cx="4398787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s-ES"/>
            </a:defPPr>
            <a:lvl1pPr>
              <a:defRPr sz="160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ctr"/>
            <a:r>
              <a:rPr lang="es-ES" sz="2800" dirty="0">
                <a:latin typeface="Arial" pitchFamily="34" charset="0"/>
                <a:cs typeface="Arial" pitchFamily="34" charset="0"/>
              </a:rPr>
              <a:t>Cámara de crecimiento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(30 </a:t>
            </a:r>
            <a:r>
              <a:rPr lang="es-ES" sz="2800" baseline="30000" dirty="0">
                <a:latin typeface="Arial" pitchFamily="34" charset="0"/>
                <a:cs typeface="Arial" pitchFamily="34" charset="0"/>
              </a:rPr>
              <a:t>0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C)</a:t>
            </a:r>
          </a:p>
        </p:txBody>
      </p:sp>
      <p:sp>
        <p:nvSpPr>
          <p:cNvPr id="93" name="92 CuadroTexto"/>
          <p:cNvSpPr txBox="1"/>
          <p:nvPr/>
        </p:nvSpPr>
        <p:spPr>
          <a:xfrm>
            <a:off x="3219123" y="14832403"/>
            <a:ext cx="147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4 días</a:t>
            </a:r>
          </a:p>
        </p:txBody>
      </p:sp>
      <p:sp>
        <p:nvSpPr>
          <p:cNvPr id="94" name="93 Abrir llave"/>
          <p:cNvSpPr/>
          <p:nvPr/>
        </p:nvSpPr>
        <p:spPr>
          <a:xfrm rot="10800000">
            <a:off x="4446587" y="14697246"/>
            <a:ext cx="293303" cy="804633"/>
          </a:xfrm>
          <a:prstGeom prst="leftBrace">
            <a:avLst/>
          </a:prstGeom>
          <a:noFill/>
          <a:ln>
            <a:solidFill>
              <a:schemeClr val="accent2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 sz="6000" b="1" dirty="0"/>
          </a:p>
        </p:txBody>
      </p:sp>
      <p:sp>
        <p:nvSpPr>
          <p:cNvPr id="95" name="Rectángulo 23"/>
          <p:cNvSpPr/>
          <p:nvPr/>
        </p:nvSpPr>
        <p:spPr>
          <a:xfrm>
            <a:off x="3444698" y="11232199"/>
            <a:ext cx="894430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5400" b="1" dirty="0">
                <a:solidFill>
                  <a:srgbClr val="FF0000"/>
                </a:solidFill>
                <a:latin typeface="Arial" charset="0"/>
              </a:rPr>
              <a:t>MATERIALES Y MÉTODOS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7322861" y="14000196"/>
            <a:ext cx="2109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25 semillas</a:t>
            </a:r>
          </a:p>
        </p:txBody>
      </p:sp>
      <p:sp>
        <p:nvSpPr>
          <p:cNvPr id="32" name="31 Rectángulo"/>
          <p:cNvSpPr/>
          <p:nvPr/>
        </p:nvSpPr>
        <p:spPr>
          <a:xfrm>
            <a:off x="12530827" y="11741206"/>
            <a:ext cx="119654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000" dirty="0">
                <a:solidFill>
                  <a:schemeClr val="dk1"/>
                </a:solidFill>
                <a:latin typeface="Arial" charset="0"/>
              </a:rPr>
              <a:t>S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emillas </a:t>
            </a:r>
            <a:r>
              <a:rPr lang="es-ES" sz="3000" dirty="0">
                <a:solidFill>
                  <a:schemeClr val="dk1"/>
                </a:solidFill>
                <a:latin typeface="Arial" charset="0"/>
              </a:rPr>
              <a:t>pre 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germinadas se </a:t>
            </a:r>
            <a:r>
              <a:rPr lang="es-ES" sz="3000" dirty="0">
                <a:solidFill>
                  <a:schemeClr val="dk1"/>
                </a:solidFill>
                <a:latin typeface="Arial" charset="0"/>
              </a:rPr>
              <a:t>sometieron a dos formas de aplicación de 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inoculantes</a:t>
            </a:r>
            <a:r>
              <a:rPr lang="es-ES" sz="3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s-ES" sz="3000" dirty="0" smtClean="0">
                <a:latin typeface="Arial" charset="0"/>
              </a:rPr>
              <a:t>y se emplearon 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dos </a:t>
            </a:r>
            <a:r>
              <a:rPr lang="es-ES" sz="3000" dirty="0">
                <a:solidFill>
                  <a:schemeClr val="dk1"/>
                </a:solidFill>
                <a:latin typeface="Arial" charset="0"/>
              </a:rPr>
              <a:t>concentraciones de la cepa </a:t>
            </a:r>
            <a:r>
              <a:rPr lang="es-ES" sz="3000" i="1" dirty="0">
                <a:solidFill>
                  <a:schemeClr val="dk1"/>
                </a:solidFill>
                <a:latin typeface="Arial" charset="0"/>
              </a:rPr>
              <a:t>Rhizobium</a:t>
            </a:r>
            <a:r>
              <a:rPr lang="es-ES" sz="3000" dirty="0">
                <a:solidFill>
                  <a:schemeClr val="dk1"/>
                </a:solidFill>
                <a:latin typeface="Arial" charset="0"/>
              </a:rPr>
              <a:t> sp. 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5P1, en cada una de las formas de aplicación.</a:t>
            </a:r>
            <a:endParaRPr lang="es-ES" sz="3000" dirty="0">
              <a:solidFill>
                <a:schemeClr val="dk1"/>
              </a:solidFill>
              <a:latin typeface="Arial" charset="0"/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11238056" y="14333181"/>
            <a:ext cx="7261924" cy="553998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r>
              <a:rPr lang="en-US" sz="3000" b="1" dirty="0">
                <a:solidFill>
                  <a:schemeClr val="dk1"/>
                </a:solidFill>
                <a:latin typeface="Arial" charset="0"/>
              </a:rPr>
              <a:t>Imbibición de semillas pre germinadas</a:t>
            </a:r>
            <a:endParaRPr lang="es-ES" sz="3000" b="1" dirty="0">
              <a:solidFill>
                <a:schemeClr val="dk1"/>
              </a:solidFill>
              <a:latin typeface="Arial" charset="0"/>
            </a:endParaRPr>
          </a:p>
        </p:txBody>
      </p:sp>
      <p:sp>
        <p:nvSpPr>
          <p:cNvPr id="43" name="42 Flecha abajo"/>
          <p:cNvSpPr/>
          <p:nvPr/>
        </p:nvSpPr>
        <p:spPr>
          <a:xfrm>
            <a:off x="14441216" y="13464404"/>
            <a:ext cx="472966" cy="633314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Flecha abajo"/>
          <p:cNvSpPr/>
          <p:nvPr/>
        </p:nvSpPr>
        <p:spPr>
          <a:xfrm>
            <a:off x="21782684" y="13553742"/>
            <a:ext cx="472966" cy="633314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12626651" y="15125544"/>
            <a:ext cx="11348197" cy="1384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s-ES" sz="2700" dirty="0">
                <a:solidFill>
                  <a:schemeClr val="dk1"/>
                </a:solidFill>
                <a:latin typeface="Arial" charset="0"/>
              </a:rPr>
              <a:t>Tratamiento 1: Medio TY estéril (control del experimento)</a:t>
            </a:r>
          </a:p>
          <a:p>
            <a:r>
              <a:rPr lang="es-ES" sz="2700" dirty="0">
                <a:solidFill>
                  <a:schemeClr val="dk1"/>
                </a:solidFill>
                <a:latin typeface="Arial" charset="0"/>
              </a:rPr>
              <a:t>Tratamiento 2: Inoculante de la cepa </a:t>
            </a:r>
            <a:r>
              <a:rPr lang="es-ES" sz="2700" i="1" dirty="0" err="1">
                <a:solidFill>
                  <a:schemeClr val="dk1"/>
                </a:solidFill>
                <a:latin typeface="Arial" charset="0"/>
              </a:rPr>
              <a:t>Rhizobium</a:t>
            </a:r>
            <a:r>
              <a:rPr lang="es-ES" sz="2700" dirty="0">
                <a:solidFill>
                  <a:schemeClr val="dk1"/>
                </a:solidFill>
                <a:latin typeface="Arial" charset="0"/>
              </a:rPr>
              <a:t> </a:t>
            </a:r>
            <a:r>
              <a:rPr lang="es-ES" sz="2700" dirty="0" err="1">
                <a:solidFill>
                  <a:schemeClr val="dk1"/>
                </a:solidFill>
                <a:latin typeface="Arial" charset="0"/>
              </a:rPr>
              <a:t>sp</a:t>
            </a:r>
            <a:r>
              <a:rPr lang="es-ES" sz="2700" dirty="0">
                <a:solidFill>
                  <a:schemeClr val="dk1"/>
                </a:solidFill>
                <a:latin typeface="Arial" charset="0"/>
              </a:rPr>
              <a:t>. </a:t>
            </a:r>
            <a:r>
              <a:rPr lang="es-ES" sz="2700" dirty="0" smtClean="0">
                <a:solidFill>
                  <a:schemeClr val="dk1"/>
                </a:solidFill>
                <a:latin typeface="Arial" charset="0"/>
              </a:rPr>
              <a:t>5P1 (10</a:t>
            </a:r>
            <a:r>
              <a:rPr lang="es-ES" sz="2700" baseline="30000" dirty="0" smtClean="0">
                <a:solidFill>
                  <a:schemeClr val="dk1"/>
                </a:solidFill>
                <a:latin typeface="Arial" charset="0"/>
              </a:rPr>
              <a:t>7</a:t>
            </a:r>
            <a:r>
              <a:rPr lang="es-ES" sz="2700" dirty="0" smtClean="0">
                <a:solidFill>
                  <a:schemeClr val="dk1"/>
                </a:solidFill>
                <a:latin typeface="Arial" charset="0"/>
              </a:rPr>
              <a:t> </a:t>
            </a:r>
            <a:r>
              <a:rPr lang="es-ES" sz="2700" dirty="0">
                <a:solidFill>
                  <a:schemeClr val="dk1"/>
                </a:solidFill>
                <a:latin typeface="Arial" charset="0"/>
              </a:rPr>
              <a:t>UFC </a:t>
            </a:r>
            <a:r>
              <a:rPr lang="es-ES" sz="2700" dirty="0" smtClean="0">
                <a:solidFill>
                  <a:schemeClr val="dk1"/>
                </a:solidFill>
                <a:latin typeface="Arial" charset="0"/>
              </a:rPr>
              <a:t>mL</a:t>
            </a:r>
            <a:r>
              <a:rPr lang="es-ES" sz="2700" baseline="30000" dirty="0" smtClean="0">
                <a:solidFill>
                  <a:schemeClr val="dk1"/>
                </a:solidFill>
                <a:latin typeface="Arial" charset="0"/>
              </a:rPr>
              <a:t>-1</a:t>
            </a:r>
            <a:r>
              <a:rPr lang="es-ES" sz="2700" dirty="0" smtClean="0">
                <a:solidFill>
                  <a:schemeClr val="dk1"/>
                </a:solidFill>
                <a:latin typeface="Arial" charset="0"/>
              </a:rPr>
              <a:t>)</a:t>
            </a:r>
            <a:endParaRPr lang="es-ES" sz="2700" dirty="0">
              <a:solidFill>
                <a:schemeClr val="dk1"/>
              </a:solidFill>
              <a:latin typeface="Arial" charset="0"/>
            </a:endParaRPr>
          </a:p>
          <a:p>
            <a:r>
              <a:rPr lang="es-ES" sz="2700" dirty="0">
                <a:solidFill>
                  <a:schemeClr val="dk1"/>
                </a:solidFill>
                <a:latin typeface="Arial" charset="0"/>
              </a:rPr>
              <a:t>Tratamiento 3: Inoculante de la cepa </a:t>
            </a:r>
            <a:r>
              <a:rPr lang="es-ES" sz="2700" i="1" dirty="0" err="1">
                <a:solidFill>
                  <a:schemeClr val="dk1"/>
                </a:solidFill>
                <a:latin typeface="Arial" charset="0"/>
              </a:rPr>
              <a:t>Rhizobium</a:t>
            </a:r>
            <a:r>
              <a:rPr lang="es-ES" sz="2700" dirty="0">
                <a:solidFill>
                  <a:schemeClr val="dk1"/>
                </a:solidFill>
                <a:latin typeface="Arial" charset="0"/>
              </a:rPr>
              <a:t> </a:t>
            </a:r>
            <a:r>
              <a:rPr lang="es-ES" sz="2700" dirty="0" err="1">
                <a:solidFill>
                  <a:schemeClr val="dk1"/>
                </a:solidFill>
                <a:latin typeface="Arial" charset="0"/>
              </a:rPr>
              <a:t>sp</a:t>
            </a:r>
            <a:r>
              <a:rPr lang="es-ES" sz="2700" dirty="0">
                <a:solidFill>
                  <a:schemeClr val="dk1"/>
                </a:solidFill>
                <a:latin typeface="Arial" charset="0"/>
              </a:rPr>
              <a:t>. 5P1 (</a:t>
            </a:r>
            <a:r>
              <a:rPr lang="es-ES" sz="2700" dirty="0" smtClean="0">
                <a:solidFill>
                  <a:schemeClr val="dk1"/>
                </a:solidFill>
                <a:latin typeface="Arial" charset="0"/>
              </a:rPr>
              <a:t>10</a:t>
            </a:r>
            <a:r>
              <a:rPr lang="es-ES" sz="2700" baseline="30000" dirty="0" smtClean="0">
                <a:solidFill>
                  <a:schemeClr val="dk1"/>
                </a:solidFill>
                <a:latin typeface="Arial" charset="0"/>
              </a:rPr>
              <a:t>8</a:t>
            </a:r>
            <a:r>
              <a:rPr lang="es-ES" sz="2700" dirty="0" smtClean="0">
                <a:solidFill>
                  <a:schemeClr val="dk1"/>
                </a:solidFill>
                <a:latin typeface="Arial" charset="0"/>
              </a:rPr>
              <a:t> </a:t>
            </a:r>
            <a:r>
              <a:rPr lang="es-ES" sz="2700" dirty="0">
                <a:solidFill>
                  <a:schemeClr val="dk1"/>
                </a:solidFill>
                <a:latin typeface="Arial" charset="0"/>
              </a:rPr>
              <a:t>UFC </a:t>
            </a:r>
            <a:r>
              <a:rPr lang="es-ES" sz="2700" dirty="0" smtClean="0">
                <a:solidFill>
                  <a:schemeClr val="dk1"/>
                </a:solidFill>
                <a:latin typeface="Arial" charset="0"/>
              </a:rPr>
              <a:t>mL</a:t>
            </a:r>
            <a:r>
              <a:rPr lang="es-ES" sz="2700" baseline="30000" dirty="0" smtClean="0">
                <a:solidFill>
                  <a:schemeClr val="dk1"/>
                </a:solidFill>
                <a:latin typeface="Arial" charset="0"/>
              </a:rPr>
              <a:t>-1</a:t>
            </a:r>
            <a:r>
              <a:rPr lang="es-ES" sz="2700" dirty="0" smtClean="0">
                <a:solidFill>
                  <a:schemeClr val="dk1"/>
                </a:solidFill>
                <a:latin typeface="Arial" charset="0"/>
              </a:rPr>
              <a:t>)</a:t>
            </a:r>
            <a:endParaRPr lang="es-ES" sz="2700" dirty="0">
              <a:solidFill>
                <a:schemeClr val="dk1"/>
              </a:solidFill>
              <a:latin typeface="Arial" charset="0"/>
            </a:endParaRPr>
          </a:p>
        </p:txBody>
      </p:sp>
      <p:sp>
        <p:nvSpPr>
          <p:cNvPr id="48" name="47 Rectángulo"/>
          <p:cNvSpPr/>
          <p:nvPr/>
        </p:nvSpPr>
        <p:spPr>
          <a:xfrm>
            <a:off x="19065207" y="14328300"/>
            <a:ext cx="6001964" cy="553998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r>
              <a:rPr lang="es-ES" sz="3000" b="1" dirty="0">
                <a:solidFill>
                  <a:schemeClr val="dk1"/>
                </a:solidFill>
                <a:latin typeface="Arial" charset="0"/>
              </a:rPr>
              <a:t>Imbibición de posturas de arroz</a:t>
            </a:r>
          </a:p>
        </p:txBody>
      </p:sp>
      <p:sp>
        <p:nvSpPr>
          <p:cNvPr id="49" name="48 Rectángulo"/>
          <p:cNvSpPr/>
          <p:nvPr/>
        </p:nvSpPr>
        <p:spPr>
          <a:xfrm>
            <a:off x="7874940" y="16666462"/>
            <a:ext cx="76246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>
                <a:srgbClr val="CC0000"/>
              </a:buClr>
              <a:buFont typeface="Wingdings" pitchFamily="2" charset="2"/>
              <a:buChar char="Ø"/>
            </a:pPr>
            <a:r>
              <a:rPr lang="es-ES" sz="3000" dirty="0">
                <a:solidFill>
                  <a:schemeClr val="dk1"/>
                </a:solidFill>
                <a:latin typeface="Arial" charset="0"/>
              </a:rPr>
              <a:t>A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ltura </a:t>
            </a:r>
            <a:r>
              <a:rPr lang="es-ES" sz="3000" dirty="0">
                <a:solidFill>
                  <a:schemeClr val="dk1"/>
                </a:solidFill>
                <a:latin typeface="Arial" charset="0"/>
              </a:rPr>
              <a:t>(cm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)</a:t>
            </a:r>
          </a:p>
          <a:p>
            <a:pPr marL="457200" indent="-457200" algn="just">
              <a:buClr>
                <a:srgbClr val="CC0000"/>
              </a:buClr>
              <a:buFont typeface="Wingdings" pitchFamily="2" charset="2"/>
              <a:buChar char="Ø"/>
            </a:pPr>
            <a:r>
              <a:rPr lang="es-ES" sz="3000" dirty="0">
                <a:solidFill>
                  <a:schemeClr val="dk1"/>
                </a:solidFill>
                <a:latin typeface="Arial" charset="0"/>
              </a:rPr>
              <a:t>L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argo </a:t>
            </a:r>
            <a:r>
              <a:rPr lang="es-ES" sz="3000" dirty="0">
                <a:solidFill>
                  <a:schemeClr val="dk1"/>
                </a:solidFill>
                <a:latin typeface="Arial" charset="0"/>
              </a:rPr>
              <a:t>de raíz (cm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) </a:t>
            </a:r>
          </a:p>
          <a:p>
            <a:pPr marL="457200" indent="-457200" algn="just">
              <a:buClr>
                <a:srgbClr val="CC0000"/>
              </a:buClr>
              <a:buFont typeface="Wingdings" pitchFamily="2" charset="2"/>
              <a:buChar char="Ø"/>
            </a:pPr>
            <a:r>
              <a:rPr lang="es-ES" sz="3000" dirty="0">
                <a:solidFill>
                  <a:schemeClr val="dk1"/>
                </a:solidFill>
                <a:latin typeface="Arial" charset="0"/>
              </a:rPr>
              <a:t>M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asa </a:t>
            </a:r>
            <a:r>
              <a:rPr lang="es-ES" sz="3000" dirty="0">
                <a:solidFill>
                  <a:schemeClr val="dk1"/>
                </a:solidFill>
                <a:latin typeface="Arial" charset="0"/>
              </a:rPr>
              <a:t>fresca aérea (MFA) (g) </a:t>
            </a:r>
            <a:r>
              <a:rPr lang="es-ES" sz="3000" dirty="0" smtClean="0">
                <a:solidFill>
                  <a:schemeClr val="dk1"/>
                </a:solidFill>
                <a:latin typeface="Arial" charset="0"/>
              </a:rPr>
              <a:t> </a:t>
            </a:r>
          </a:p>
        </p:txBody>
      </p:sp>
      <p:sp>
        <p:nvSpPr>
          <p:cNvPr id="50" name="49 CuadroTexto"/>
          <p:cNvSpPr txBox="1"/>
          <p:nvPr/>
        </p:nvSpPr>
        <p:spPr>
          <a:xfrm>
            <a:off x="4534931" y="16794644"/>
            <a:ext cx="35646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b="1" u="sng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EVALUACIONES</a:t>
            </a:r>
            <a:r>
              <a:rPr lang="es-ES" sz="3000" b="1" dirty="0" smtClean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:</a:t>
            </a:r>
            <a:endParaRPr lang="es-ES" sz="3000" b="1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13897371" y="16666462"/>
            <a:ext cx="73173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>
                <a:srgbClr val="CC0000"/>
              </a:buClr>
              <a:buFont typeface="Wingdings" pitchFamily="2" charset="2"/>
              <a:buChar char="Ø"/>
            </a:pPr>
            <a:r>
              <a:rPr lang="es-ES" sz="3000" dirty="0">
                <a:solidFill>
                  <a:schemeClr val="dk1"/>
                </a:solidFill>
                <a:latin typeface="Arial" charset="0"/>
              </a:rPr>
              <a:t>Masa fresca de raíz (MFR) (g) </a:t>
            </a:r>
          </a:p>
          <a:p>
            <a:pPr marL="457200" indent="-457200" algn="just">
              <a:buClr>
                <a:srgbClr val="CC0000"/>
              </a:buClr>
              <a:buFont typeface="Wingdings" pitchFamily="2" charset="2"/>
              <a:buChar char="Ø"/>
            </a:pPr>
            <a:r>
              <a:rPr lang="es-ES" sz="3000" dirty="0">
                <a:solidFill>
                  <a:schemeClr val="dk1"/>
                </a:solidFill>
                <a:latin typeface="Arial" charset="0"/>
              </a:rPr>
              <a:t>Masa seca de la parte aérea (MSA) (g) </a:t>
            </a:r>
          </a:p>
          <a:p>
            <a:pPr marL="457200" indent="-457200" algn="just">
              <a:buClr>
                <a:srgbClr val="CC0000"/>
              </a:buClr>
              <a:buFont typeface="Wingdings" pitchFamily="2" charset="2"/>
              <a:buChar char="Ø"/>
            </a:pPr>
            <a:r>
              <a:rPr lang="es-ES" sz="3000" dirty="0">
                <a:solidFill>
                  <a:schemeClr val="dk1"/>
                </a:solidFill>
                <a:latin typeface="Arial" charset="0"/>
              </a:rPr>
              <a:t> Masa seca de raíz (MSR) (g)</a:t>
            </a:r>
          </a:p>
        </p:txBody>
      </p:sp>
      <p:sp>
        <p:nvSpPr>
          <p:cNvPr id="53" name="52 Rectángulo"/>
          <p:cNvSpPr/>
          <p:nvPr/>
        </p:nvSpPr>
        <p:spPr>
          <a:xfrm>
            <a:off x="11140529" y="18595344"/>
            <a:ext cx="48523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5400" b="1" dirty="0" smtClean="0">
                <a:solidFill>
                  <a:srgbClr val="FF0000"/>
                </a:solidFill>
                <a:latin typeface="Arial" charset="0"/>
              </a:rPr>
              <a:t>RESULTADOS</a:t>
            </a:r>
            <a:endParaRPr lang="es-ES" sz="5400" b="1" dirty="0">
              <a:solidFill>
                <a:srgbClr val="FF0000"/>
              </a:solidFill>
              <a:latin typeface="Arial" charset="0"/>
            </a:endParaRPr>
          </a:p>
        </p:txBody>
      </p:sp>
      <p:cxnSp>
        <p:nvCxnSpPr>
          <p:cNvPr id="104" name="103 Conector recto"/>
          <p:cNvCxnSpPr/>
          <p:nvPr/>
        </p:nvCxnSpPr>
        <p:spPr>
          <a:xfrm flipV="1">
            <a:off x="2430378" y="18270584"/>
            <a:ext cx="22687179" cy="3600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flipV="1">
            <a:off x="2488185" y="11057180"/>
            <a:ext cx="22687179" cy="3600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"/>
          <p:cNvSpPr/>
          <p:nvPr/>
        </p:nvSpPr>
        <p:spPr>
          <a:xfrm>
            <a:off x="2542666" y="31811947"/>
            <a:ext cx="121097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La imbibición de la semilla en inoculantes con concentración 10</a:t>
            </a:r>
            <a:r>
              <a:rPr lang="es-ES" sz="2800" b="1" baseline="30000" dirty="0">
                <a:solidFill>
                  <a:schemeClr val="dk1"/>
                </a:solidFill>
                <a:latin typeface="Arial" charset="0"/>
              </a:rPr>
              <a:t>7</a:t>
            </a:r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 UFC mL</a:t>
            </a:r>
            <a:r>
              <a:rPr lang="es-ES" sz="2800" b="1" baseline="30000" dirty="0">
                <a:solidFill>
                  <a:schemeClr val="dk1"/>
                </a:solidFill>
                <a:latin typeface="Arial" charset="0"/>
              </a:rPr>
              <a:t>-1</a:t>
            </a:r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 produjo plantas con mayor masa fresca de la parte aérea y masa seca de raíz.</a:t>
            </a:r>
          </a:p>
          <a:p>
            <a:pPr algn="just"/>
            <a:r>
              <a:rPr lang="es-ES" sz="2800" b="1" dirty="0" smtClean="0">
                <a:solidFill>
                  <a:schemeClr val="dk1"/>
                </a:solidFill>
                <a:latin typeface="Arial" charset="0"/>
              </a:rPr>
              <a:t>Las </a:t>
            </a:r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plantas de arroz cuyas posturas se embebieron en inoculantes con 10</a:t>
            </a:r>
            <a:r>
              <a:rPr lang="es-ES" sz="2800" b="1" baseline="30000" dirty="0">
                <a:solidFill>
                  <a:schemeClr val="dk1"/>
                </a:solidFill>
                <a:latin typeface="Arial" charset="0"/>
              </a:rPr>
              <a:t>8 </a:t>
            </a:r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UFC mL</a:t>
            </a:r>
            <a:r>
              <a:rPr lang="es-ES" sz="2800" b="1" baseline="30000" dirty="0">
                <a:solidFill>
                  <a:schemeClr val="dk1"/>
                </a:solidFill>
                <a:latin typeface="Arial" charset="0"/>
              </a:rPr>
              <a:t>-1</a:t>
            </a:r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 de la cepa de rizobio presentaron el mayor largo de raíz</a:t>
            </a:r>
            <a:r>
              <a:rPr lang="es-ES" sz="2800" b="1" dirty="0" smtClean="0">
                <a:solidFill>
                  <a:schemeClr val="dk1"/>
                </a:solidFill>
                <a:latin typeface="Arial" charset="0"/>
              </a:rPr>
              <a:t>.</a:t>
            </a:r>
            <a:endParaRPr lang="es-ES" sz="2800" b="1" dirty="0">
              <a:solidFill>
                <a:schemeClr val="dk1"/>
              </a:solidFill>
              <a:latin typeface="Arial" charset="0"/>
            </a:endParaRPr>
          </a:p>
        </p:txBody>
      </p:sp>
      <p:graphicFrame>
        <p:nvGraphicFramePr>
          <p:cNvPr id="99" name="9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19058514"/>
              </p:ext>
            </p:extLst>
          </p:nvPr>
        </p:nvGraphicFramePr>
        <p:xfrm>
          <a:off x="2638920" y="22872827"/>
          <a:ext cx="11371783" cy="883310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507838"/>
                <a:gridCol w="1804737"/>
                <a:gridCol w="1973179"/>
                <a:gridCol w="1408379"/>
                <a:gridCol w="1677650"/>
              </a:tblGrid>
              <a:tr h="30300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 err="1"/>
                        <a:t>Tratamientos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/>
                        <a:t>Largo </a:t>
                      </a:r>
                      <a:r>
                        <a:rPr lang="en-US" sz="2800" b="1" kern="1200" dirty="0" err="1"/>
                        <a:t>raíz</a:t>
                      </a:r>
                      <a:endParaRPr lang="es-ES" sz="2800" b="1" kern="120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/>
                        <a:t>(cm)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Masa fresca parte aérea (mg)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Masa seca (mg)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647654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Parte aérea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 err="1"/>
                        <a:t>Raíz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268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Imbibición semilla medio TY estéril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(control de semilla)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6,2+0,3 c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66,8+3,5  </a:t>
                      </a:r>
                      <a:r>
                        <a:rPr lang="en-US" sz="2800" kern="1200" dirty="0" err="1"/>
                        <a:t>ab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/>
                        <a:t>8,1+0,5</a:t>
                      </a:r>
                      <a:endParaRPr lang="es-ES" sz="2800" kern="120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/>
                        <a:t>6,0+0,3 b</a:t>
                      </a:r>
                      <a:endParaRPr lang="es-ES" sz="2800" kern="120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268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>
                          <a:solidFill>
                            <a:srgbClr val="FF0000"/>
                          </a:solidFill>
                        </a:rPr>
                        <a:t>Imbibición semilla inoculante 10</a:t>
                      </a:r>
                      <a:r>
                        <a:rPr lang="es-ES" sz="2800" b="1" kern="1200" baseline="30000" dirty="0">
                          <a:solidFill>
                            <a:srgbClr val="FF0000"/>
                          </a:solidFill>
                        </a:rPr>
                        <a:t>7</a:t>
                      </a:r>
                      <a:r>
                        <a:rPr lang="es-ES" sz="2800" b="1" kern="1200" dirty="0">
                          <a:solidFill>
                            <a:srgbClr val="FF0000"/>
                          </a:solidFill>
                        </a:rPr>
                        <a:t> UFC mL</a:t>
                      </a:r>
                      <a:r>
                        <a:rPr lang="es-ES" sz="2800" b="1" kern="1200" baseline="30000" dirty="0">
                          <a:solidFill>
                            <a:srgbClr val="FF0000"/>
                          </a:solidFill>
                        </a:rPr>
                        <a:t>-1</a:t>
                      </a:r>
                      <a:endParaRPr lang="es-ES" sz="2800" b="1" kern="1200" baseline="300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6,7+0,3 </a:t>
                      </a:r>
                      <a:r>
                        <a:rPr lang="en-US" sz="2800" kern="1200" dirty="0" err="1"/>
                        <a:t>bc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</a:rPr>
                        <a:t>70,6+3,2  a</a:t>
                      </a:r>
                      <a:endParaRPr lang="es-ES" sz="2800" b="1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0" kern="1200" dirty="0">
                          <a:solidFill>
                            <a:schemeClr val="tx1"/>
                          </a:solidFill>
                        </a:rPr>
                        <a:t>9,3+0,6</a:t>
                      </a:r>
                      <a:endParaRPr lang="es-ES" sz="2800" b="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</a:rPr>
                        <a:t>7,4+0,3 a</a:t>
                      </a:r>
                      <a:endParaRPr lang="es-ES" sz="2800" b="1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268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Imbibición semilla inoculante 10</a:t>
                      </a:r>
                      <a:r>
                        <a:rPr lang="es-ES" sz="2800" b="1" kern="1200" baseline="30000" dirty="0"/>
                        <a:t>8</a:t>
                      </a:r>
                      <a:r>
                        <a:rPr lang="es-ES" sz="2800" b="1" kern="1200" dirty="0"/>
                        <a:t> UFC mL</a:t>
                      </a:r>
                      <a:r>
                        <a:rPr lang="es-ES" sz="2800" b="1" kern="1200" baseline="30000" dirty="0"/>
                        <a:t>-1</a:t>
                      </a:r>
                      <a:endParaRPr lang="es-ES" sz="2800" b="1" kern="1200" baseline="300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6,3+0,2 c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57,1+2,5  </a:t>
                      </a:r>
                      <a:r>
                        <a:rPr lang="en-US" sz="2800" kern="1200" dirty="0" err="1"/>
                        <a:t>bc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7,8+0,4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6,3+0,3 </a:t>
                      </a:r>
                      <a:r>
                        <a:rPr lang="en-US" sz="2800" kern="1200" dirty="0" err="1"/>
                        <a:t>ab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268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Imbibición postura en medio TY estéril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(control de postura)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7,6+0,3 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57,3+2,8  </a:t>
                      </a:r>
                      <a:r>
                        <a:rPr lang="en-US" sz="2800" kern="1200" dirty="0" err="1"/>
                        <a:t>bc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7,8+0,4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6,4+0,2 </a:t>
                      </a:r>
                      <a:r>
                        <a:rPr lang="en-US" sz="2800" kern="1200" dirty="0" err="1"/>
                        <a:t>ab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268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Imbibición postura inoculante 10</a:t>
                      </a:r>
                      <a:r>
                        <a:rPr lang="es-ES" sz="2800" b="1" kern="1200" baseline="30000" dirty="0"/>
                        <a:t>7</a:t>
                      </a:r>
                      <a:r>
                        <a:rPr lang="es-ES" sz="2800" b="1" kern="1200" dirty="0"/>
                        <a:t> UFC mL</a:t>
                      </a:r>
                      <a:r>
                        <a:rPr lang="es-ES" sz="2800" b="1" kern="1200" baseline="30000" dirty="0"/>
                        <a:t>-1</a:t>
                      </a:r>
                      <a:endParaRPr lang="es-ES" sz="2800" b="1" kern="1200" baseline="300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/>
                        <a:t>7,8+0,4 b</a:t>
                      </a:r>
                      <a:endParaRPr lang="es-ES" sz="2800" kern="120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53,3+2,5  c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7,9+0,4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6,2+0,3 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268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>
                          <a:solidFill>
                            <a:srgbClr val="FF0000"/>
                          </a:solidFill>
                        </a:rPr>
                        <a:t>Imbibición postura inoculante 10</a:t>
                      </a:r>
                      <a:r>
                        <a:rPr lang="es-ES" sz="2800" b="1" kern="1200" baseline="30000" dirty="0">
                          <a:solidFill>
                            <a:srgbClr val="FF0000"/>
                          </a:solidFill>
                        </a:rPr>
                        <a:t>8</a:t>
                      </a:r>
                      <a:r>
                        <a:rPr lang="es-ES" sz="2800" b="1" kern="1200" dirty="0">
                          <a:solidFill>
                            <a:srgbClr val="FF0000"/>
                          </a:solidFill>
                        </a:rPr>
                        <a:t> UFC mL</a:t>
                      </a:r>
                      <a:r>
                        <a:rPr lang="es-ES" sz="2800" b="1" kern="1200" baseline="30000" dirty="0">
                          <a:solidFill>
                            <a:srgbClr val="FF0000"/>
                          </a:solidFill>
                        </a:rPr>
                        <a:t>-1</a:t>
                      </a:r>
                      <a:endParaRPr lang="es-ES" sz="2800" b="1" kern="1200" baseline="300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</a:rPr>
                        <a:t>9,1+0,2 a</a:t>
                      </a:r>
                      <a:endParaRPr lang="es-ES" sz="2800" b="1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55,1+1,8  c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9,3+0,3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</a:rPr>
                        <a:t>6,5+0,2 </a:t>
                      </a:r>
                      <a:r>
                        <a:rPr lang="en-US" sz="2800" b="1" kern="1200" dirty="0" err="1">
                          <a:solidFill>
                            <a:srgbClr val="FF0000"/>
                          </a:solidFill>
                        </a:rPr>
                        <a:t>ab</a:t>
                      </a:r>
                      <a:endParaRPr lang="es-ES" sz="2800" b="1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30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 err="1"/>
                        <a:t>ESx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/>
                        <a:t>0,4</a:t>
                      </a:r>
                      <a:endParaRPr lang="es-ES" sz="2800" kern="120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/>
                        <a:t>3,9</a:t>
                      </a:r>
                      <a:endParaRPr lang="es-ES" sz="2800" kern="120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ns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0,4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0" name="99 Rectángulo"/>
          <p:cNvSpPr/>
          <p:nvPr/>
        </p:nvSpPr>
        <p:spPr>
          <a:xfrm>
            <a:off x="2614856" y="19541002"/>
            <a:ext cx="1104217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Tabla 1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. Efecto combinado de la concentración de la cepa </a:t>
            </a:r>
            <a:r>
              <a:rPr lang="es-ES" sz="2800" i="1" dirty="0" err="1">
                <a:solidFill>
                  <a:schemeClr val="dk1"/>
                </a:solidFill>
                <a:latin typeface="Arial" charset="0"/>
              </a:rPr>
              <a:t>Rhizobium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 </a:t>
            </a:r>
            <a:r>
              <a:rPr lang="es-ES" sz="2800" dirty="0" err="1">
                <a:solidFill>
                  <a:schemeClr val="dk1"/>
                </a:solidFill>
                <a:latin typeface="Arial" charset="0"/>
              </a:rPr>
              <a:t>sp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. 5P1 y la forma de aplicación del inoculante sobre el largo, la masa fresca de la parte aérea y la masa seca de la parte aérea y la raíz de plántulas de arroz cultivar INCA LP-7 de 30 días de edad, en condiciones </a:t>
            </a:r>
            <a:r>
              <a:rPr lang="es-ES" sz="2800" i="1" dirty="0">
                <a:solidFill>
                  <a:schemeClr val="dk1"/>
                </a:solidFill>
                <a:latin typeface="Arial" charset="0"/>
              </a:rPr>
              <a:t>in vitro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. Se muestran las medias </a:t>
            </a:r>
            <a:r>
              <a:rPr lang="es-ES" sz="2800" u="sng" dirty="0">
                <a:solidFill>
                  <a:schemeClr val="dk1"/>
                </a:solidFill>
                <a:latin typeface="Arial" charset="0"/>
              </a:rPr>
              <a:t>+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 error estándar de la media. Letras iguales en la misma columna muestran diferencias significativas (</a:t>
            </a:r>
            <a:r>
              <a:rPr lang="es-ES" sz="2800" dirty="0" err="1">
                <a:solidFill>
                  <a:schemeClr val="dk1"/>
                </a:solidFill>
                <a:latin typeface="Arial" charset="0"/>
              </a:rPr>
              <a:t>Tukey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 HSD p&lt;0.05, n=40).</a:t>
            </a:r>
          </a:p>
        </p:txBody>
      </p:sp>
      <p:sp>
        <p:nvSpPr>
          <p:cNvPr id="101" name="100 Rectángulo"/>
          <p:cNvSpPr/>
          <p:nvPr/>
        </p:nvSpPr>
        <p:spPr>
          <a:xfrm>
            <a:off x="14563466" y="28393345"/>
            <a:ext cx="991603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El empleo de la concentración 10</a:t>
            </a:r>
            <a:r>
              <a:rPr lang="es-ES" sz="2800" b="1" baseline="30000" dirty="0">
                <a:solidFill>
                  <a:schemeClr val="dk1"/>
                </a:solidFill>
                <a:latin typeface="Arial" charset="0"/>
              </a:rPr>
              <a:t>7</a:t>
            </a:r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 UFC mL</a:t>
            </a:r>
            <a:r>
              <a:rPr lang="es-ES" sz="2800" b="1" baseline="30000" dirty="0">
                <a:solidFill>
                  <a:schemeClr val="dk1"/>
                </a:solidFill>
                <a:latin typeface="Arial" charset="0"/>
              </a:rPr>
              <a:t>-1</a:t>
            </a:r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 de la cepa provocó un incremento de la m</a:t>
            </a:r>
            <a:r>
              <a:rPr lang="es-ES" sz="2800" b="1" dirty="0" smtClean="0">
                <a:solidFill>
                  <a:schemeClr val="dk1"/>
                </a:solidFill>
                <a:latin typeface="Arial" charset="0"/>
              </a:rPr>
              <a:t>asa fresca de raíz.</a:t>
            </a:r>
          </a:p>
          <a:p>
            <a:pPr algn="just"/>
            <a:endParaRPr lang="es-ES" sz="2800" b="1" dirty="0">
              <a:solidFill>
                <a:schemeClr val="dk1"/>
              </a:solidFill>
              <a:latin typeface="Arial" charset="0"/>
            </a:endParaRPr>
          </a:p>
          <a:p>
            <a:pPr algn="just"/>
            <a:r>
              <a:rPr lang="es-ES" sz="2800" b="1" dirty="0" smtClean="0">
                <a:latin typeface="Arial" charset="0"/>
              </a:rPr>
              <a:t>La imbibición de posturas incrementó la altura y la masa fresca de raíz.</a:t>
            </a:r>
            <a:endParaRPr lang="es-ES" sz="2800" b="1" dirty="0">
              <a:latin typeface="Arial" charset="0"/>
            </a:endParaRPr>
          </a:p>
        </p:txBody>
      </p:sp>
      <p:graphicFrame>
        <p:nvGraphicFramePr>
          <p:cNvPr id="102" name="10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0508103"/>
              </p:ext>
            </p:extLst>
          </p:nvPr>
        </p:nvGraphicFramePr>
        <p:xfrm>
          <a:off x="14659069" y="22872827"/>
          <a:ext cx="9957541" cy="531266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138328"/>
                <a:gridCol w="2170382"/>
                <a:gridCol w="3648831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2800" kern="1200" dirty="0"/>
                        <a:t> 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 err="1"/>
                        <a:t>Altura</a:t>
                      </a:r>
                      <a:endParaRPr lang="es-ES" sz="2800" b="1" kern="120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/>
                        <a:t>(cm)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 err="1"/>
                        <a:t>Masa</a:t>
                      </a:r>
                      <a:r>
                        <a:rPr lang="en-US" sz="2800" b="1" kern="1200" dirty="0"/>
                        <a:t> </a:t>
                      </a:r>
                      <a:r>
                        <a:rPr lang="en-US" sz="2800" b="1" kern="1200" dirty="0" err="1"/>
                        <a:t>fresca</a:t>
                      </a:r>
                      <a:r>
                        <a:rPr lang="en-US" sz="2800" b="1" kern="1200" dirty="0"/>
                        <a:t> </a:t>
                      </a:r>
                      <a:r>
                        <a:rPr lang="en-US" sz="2800" b="1" kern="1200" dirty="0" err="1"/>
                        <a:t>raíz</a:t>
                      </a:r>
                      <a:r>
                        <a:rPr lang="en-US" sz="2800" b="1" kern="1200" dirty="0"/>
                        <a:t> (mg)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800" b="1" kern="1200" dirty="0"/>
                        <a:t>Concentración de la cepa </a:t>
                      </a:r>
                      <a:r>
                        <a:rPr lang="es-ES" sz="2800" b="1" i="1" kern="1200" dirty="0" err="1"/>
                        <a:t>Rhizobium</a:t>
                      </a:r>
                      <a:r>
                        <a:rPr lang="es-ES" sz="2800" b="1" kern="1200" dirty="0"/>
                        <a:t> </a:t>
                      </a:r>
                      <a:r>
                        <a:rPr lang="es-ES" sz="2800" b="1" kern="1200" dirty="0" err="1"/>
                        <a:t>sp</a:t>
                      </a:r>
                      <a:r>
                        <a:rPr lang="es-ES" sz="2800" b="1" kern="1200" dirty="0"/>
                        <a:t>. 5P1 en el inoculante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0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381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6,1+0,3 a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381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127,2+6,3 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2800" kern="1200" dirty="0"/>
                        <a:t>10</a:t>
                      </a:r>
                      <a:r>
                        <a:rPr lang="es-ES" sz="2800" kern="1200" baseline="30000" dirty="0"/>
                        <a:t>7</a:t>
                      </a:r>
                      <a:r>
                        <a:rPr lang="es-ES" sz="2800" kern="1200" dirty="0"/>
                        <a:t> UFC mL</a:t>
                      </a:r>
                      <a:r>
                        <a:rPr lang="es-ES" sz="2800" kern="1200" baseline="30000" dirty="0"/>
                        <a:t>-1</a:t>
                      </a:r>
                      <a:endParaRPr lang="es-ES" sz="2800" kern="1200" baseline="300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381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6,9+0,3 a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381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</a:rPr>
                        <a:t>148,5+5,9 a</a:t>
                      </a:r>
                      <a:endParaRPr lang="es-ES" sz="2800" b="1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638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2800" kern="1200" dirty="0"/>
                        <a:t>10</a:t>
                      </a:r>
                      <a:r>
                        <a:rPr lang="es-ES" sz="2800" kern="1200" baseline="30000" dirty="0"/>
                        <a:t>8</a:t>
                      </a:r>
                      <a:r>
                        <a:rPr lang="es-ES" sz="2800" kern="1200" dirty="0"/>
                        <a:t> UFC mL</a:t>
                      </a:r>
                      <a:r>
                        <a:rPr lang="es-ES" sz="2800" kern="1200" baseline="30000" dirty="0"/>
                        <a:t>-1</a:t>
                      </a:r>
                      <a:endParaRPr lang="es-ES" sz="2800" kern="1200" baseline="300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381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6,6+0,2 a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381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138,0+5,7 </a:t>
                      </a:r>
                      <a:r>
                        <a:rPr lang="en-US" sz="2800" kern="1200" dirty="0" err="1"/>
                        <a:t>ab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4300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/>
                        <a:t>Forma de </a:t>
                      </a:r>
                      <a:r>
                        <a:rPr lang="en-US" sz="2800" b="1" kern="1200" dirty="0" err="1"/>
                        <a:t>aplicación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638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/>
                        <a:t>Imbibición semilla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6413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6,1+0,2 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200" dirty="0"/>
                        <a:t>107,0+3,2 b</a:t>
                      </a:r>
                      <a:endParaRPr lang="es-ES" sz="2800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638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/>
                        <a:t>Imbibición postura</a:t>
                      </a:r>
                      <a:endParaRPr lang="es-ES" sz="2800" b="1" kern="1200" dirty="0">
                        <a:solidFill>
                          <a:sysClr val="windowText" lastClr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</a:rPr>
                        <a:t>6,9+0,2 a</a:t>
                      </a:r>
                      <a:endParaRPr lang="es-ES" sz="2800" b="1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</a:rPr>
                        <a:t>168,7+4,7 a</a:t>
                      </a:r>
                      <a:endParaRPr lang="es-ES" sz="2800" b="1" kern="1200" dirty="0">
                        <a:solidFill>
                          <a:srgbClr val="FF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3" name="102 Rectángulo"/>
          <p:cNvSpPr/>
          <p:nvPr/>
        </p:nvSpPr>
        <p:spPr>
          <a:xfrm>
            <a:off x="14426357" y="19541002"/>
            <a:ext cx="1019025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b="1" dirty="0">
                <a:solidFill>
                  <a:schemeClr val="dk1"/>
                </a:solidFill>
                <a:latin typeface="Arial" charset="0"/>
              </a:rPr>
              <a:t>Tabla 2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. Efecto independiente de la concentración de la cepa </a:t>
            </a:r>
            <a:r>
              <a:rPr lang="es-ES" sz="2800" i="1" dirty="0" err="1">
                <a:solidFill>
                  <a:schemeClr val="dk1"/>
                </a:solidFill>
                <a:latin typeface="Arial" charset="0"/>
              </a:rPr>
              <a:t>Rhizobium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 </a:t>
            </a:r>
            <a:r>
              <a:rPr lang="es-ES" sz="2800" dirty="0" err="1">
                <a:solidFill>
                  <a:schemeClr val="dk1"/>
                </a:solidFill>
                <a:latin typeface="Arial" charset="0"/>
              </a:rPr>
              <a:t>sp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. 5P1 y la forma de aplicación del inoculante sobre la altura y la masa fresca de raíz de plántulas de arroz cultivar INCA LP-7 de 30 días de edad, en condiciones </a:t>
            </a:r>
            <a:r>
              <a:rPr lang="es-ES" sz="2800" i="1" dirty="0">
                <a:solidFill>
                  <a:schemeClr val="dk1"/>
                </a:solidFill>
                <a:latin typeface="Arial" charset="0"/>
              </a:rPr>
              <a:t>in vitro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. Se muestran las medias + error estándar de la media. Letras iguales en la misma columna muestran diferencias significativas (</a:t>
            </a:r>
            <a:r>
              <a:rPr lang="es-ES" sz="2800" dirty="0" err="1">
                <a:solidFill>
                  <a:schemeClr val="dk1"/>
                </a:solidFill>
                <a:latin typeface="Arial" charset="0"/>
              </a:rPr>
              <a:t>Tukey</a:t>
            </a:r>
            <a:r>
              <a:rPr lang="es-ES" sz="2800" dirty="0">
                <a:solidFill>
                  <a:schemeClr val="dk1"/>
                </a:solidFill>
                <a:latin typeface="Arial" charset="0"/>
              </a:rPr>
              <a:t> HSD p&lt;0.05, n=40). </a:t>
            </a:r>
          </a:p>
        </p:txBody>
      </p:sp>
      <p:sp>
        <p:nvSpPr>
          <p:cNvPr id="136" name="Rectángulo 152"/>
          <p:cNvSpPr/>
          <p:nvPr/>
        </p:nvSpPr>
        <p:spPr>
          <a:xfrm>
            <a:off x="17202714" y="31057059"/>
            <a:ext cx="57852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dirty="0">
                <a:solidFill>
                  <a:srgbClr val="FF0000"/>
                </a:solidFill>
                <a:latin typeface="Arial" charset="0"/>
              </a:rPr>
              <a:t>CONCLUSIONES</a:t>
            </a:r>
          </a:p>
        </p:txBody>
      </p:sp>
      <p:sp>
        <p:nvSpPr>
          <p:cNvPr id="125" name="124 Rectángulo"/>
          <p:cNvSpPr/>
          <p:nvPr/>
        </p:nvSpPr>
        <p:spPr>
          <a:xfrm>
            <a:off x="15090267" y="32448681"/>
            <a:ext cx="9526343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es-ES" sz="2400" dirty="0">
                <a:solidFill>
                  <a:schemeClr val="dk1"/>
                </a:solidFill>
                <a:latin typeface="Arial" charset="0"/>
              </a:rPr>
              <a:t>La concentración de la cepa </a:t>
            </a:r>
            <a:r>
              <a:rPr lang="es-ES" sz="2400" i="1" dirty="0" err="1">
                <a:solidFill>
                  <a:schemeClr val="dk1"/>
                </a:solidFill>
                <a:latin typeface="Arial" charset="0"/>
              </a:rPr>
              <a:t>Rhizobium</a:t>
            </a:r>
            <a:r>
              <a:rPr lang="es-ES" sz="2400" dirty="0">
                <a:solidFill>
                  <a:schemeClr val="dk1"/>
                </a:solidFill>
                <a:latin typeface="Arial" charset="0"/>
              </a:rPr>
              <a:t> </a:t>
            </a:r>
            <a:r>
              <a:rPr lang="es-ES" sz="2400" dirty="0" err="1">
                <a:solidFill>
                  <a:schemeClr val="dk1"/>
                </a:solidFill>
                <a:latin typeface="Arial" charset="0"/>
              </a:rPr>
              <a:t>sp</a:t>
            </a:r>
            <a:r>
              <a:rPr lang="es-ES" sz="2400" dirty="0">
                <a:solidFill>
                  <a:schemeClr val="dk1"/>
                </a:solidFill>
                <a:latin typeface="Arial" charset="0"/>
              </a:rPr>
              <a:t>. 5P1 y su forma de aplicación influyen, tanto de manera combinada como independientes, en el crecimiento de plantas de arroz cultivar INCA LP-7. </a:t>
            </a:r>
          </a:p>
        </p:txBody>
      </p:sp>
      <p:cxnSp>
        <p:nvCxnSpPr>
          <p:cNvPr id="3" name="2 Conector angular"/>
          <p:cNvCxnSpPr/>
          <p:nvPr/>
        </p:nvCxnSpPr>
        <p:spPr>
          <a:xfrm flipV="1">
            <a:off x="9442208" y="12710702"/>
            <a:ext cx="2898672" cy="2318174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1 Rectángulo"/>
          <p:cNvSpPr/>
          <p:nvPr/>
        </p:nvSpPr>
        <p:spPr>
          <a:xfrm>
            <a:off x="8855243" y="34237191"/>
            <a:ext cx="15761367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es-ES" sz="2400" dirty="0">
                <a:solidFill>
                  <a:schemeClr val="dk1"/>
                </a:solidFill>
                <a:latin typeface="Arial" charset="0"/>
              </a:rPr>
              <a:t>La imbibición de las semillas y de posturas de arroz en inoculantes con 10</a:t>
            </a:r>
            <a:r>
              <a:rPr lang="es-ES" sz="2400" baseline="30000" dirty="0">
                <a:solidFill>
                  <a:schemeClr val="dk1"/>
                </a:solidFill>
                <a:latin typeface="Arial" charset="0"/>
              </a:rPr>
              <a:t>7</a:t>
            </a:r>
            <a:r>
              <a:rPr lang="es-ES" sz="2400" dirty="0">
                <a:solidFill>
                  <a:schemeClr val="dk1"/>
                </a:solidFill>
                <a:latin typeface="Arial" charset="0"/>
              </a:rPr>
              <a:t> UFC mL</a:t>
            </a:r>
            <a:r>
              <a:rPr lang="es-ES" sz="2400" baseline="30000" dirty="0">
                <a:solidFill>
                  <a:schemeClr val="dk1"/>
                </a:solidFill>
                <a:latin typeface="Arial" charset="0"/>
              </a:rPr>
              <a:t>-1</a:t>
            </a:r>
            <a:r>
              <a:rPr lang="es-ES" sz="2400" dirty="0">
                <a:solidFill>
                  <a:schemeClr val="dk1"/>
                </a:solidFill>
                <a:latin typeface="Arial" charset="0"/>
              </a:rPr>
              <a:t> y 10</a:t>
            </a:r>
            <a:r>
              <a:rPr lang="es-ES" sz="2400" baseline="30000" dirty="0">
                <a:solidFill>
                  <a:schemeClr val="dk1"/>
                </a:solidFill>
                <a:latin typeface="Arial" charset="0"/>
              </a:rPr>
              <a:t>8</a:t>
            </a:r>
            <a:r>
              <a:rPr lang="es-ES" sz="2400" dirty="0">
                <a:solidFill>
                  <a:schemeClr val="dk1"/>
                </a:solidFill>
                <a:latin typeface="Arial" charset="0"/>
              </a:rPr>
              <a:t> UFC mL</a:t>
            </a:r>
            <a:r>
              <a:rPr lang="es-ES" sz="2400" baseline="30000" dirty="0">
                <a:solidFill>
                  <a:schemeClr val="dk1"/>
                </a:solidFill>
                <a:latin typeface="Arial" charset="0"/>
              </a:rPr>
              <a:t>-1</a:t>
            </a:r>
            <a:r>
              <a:rPr lang="es-ES" sz="2400" dirty="0">
                <a:solidFill>
                  <a:schemeClr val="dk1"/>
                </a:solidFill>
                <a:latin typeface="Arial" charset="0"/>
              </a:rPr>
              <a:t> respectivamente, constituyen estrategias de introducción de este </a:t>
            </a:r>
            <a:r>
              <a:rPr lang="es-ES" sz="2400" dirty="0" err="1">
                <a:solidFill>
                  <a:schemeClr val="dk1"/>
                </a:solidFill>
                <a:latin typeface="Arial" charset="0"/>
              </a:rPr>
              <a:t>bioproducto</a:t>
            </a:r>
            <a:r>
              <a:rPr lang="es-ES" sz="2400" dirty="0">
                <a:solidFill>
                  <a:schemeClr val="dk1"/>
                </a:solidFill>
                <a:latin typeface="Arial" charset="0"/>
              </a:rPr>
              <a:t> en la tecnología de siembra de arroz; de manera que las plantas estén en contacto con </a:t>
            </a:r>
            <a:r>
              <a:rPr lang="es-ES" sz="2400">
                <a:solidFill>
                  <a:schemeClr val="dk1"/>
                </a:solidFill>
                <a:latin typeface="Arial" charset="0"/>
              </a:rPr>
              <a:t>el </a:t>
            </a:r>
            <a:r>
              <a:rPr lang="es-ES" sz="2400" smtClean="0">
                <a:solidFill>
                  <a:schemeClr val="dk1"/>
                </a:solidFill>
                <a:latin typeface="Arial" charset="0"/>
              </a:rPr>
              <a:t>producto, </a:t>
            </a:r>
            <a:r>
              <a:rPr lang="es-ES" sz="2400" dirty="0">
                <a:solidFill>
                  <a:schemeClr val="dk1"/>
                </a:solidFill>
                <a:latin typeface="Arial" charset="0"/>
              </a:rPr>
              <a:t>desde estadios tempranos de su crecimiento y desarrollo.    </a:t>
            </a:r>
          </a:p>
        </p:txBody>
      </p:sp>
      <p:pic>
        <p:nvPicPr>
          <p:cNvPr id="40" name="audio loreyli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17036715" y="4507665"/>
            <a:ext cx="1179094" cy="117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144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396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1010</TotalTime>
  <Words>1029</Words>
  <Application>Microsoft Office PowerPoint</Application>
  <PresentationFormat>Personalizado</PresentationFormat>
  <Paragraphs>105</Paragraphs>
  <Slides>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Lilisbet Guerrero Domínguez</dc:creator>
  <cp:lastModifiedBy>Yanelis</cp:lastModifiedBy>
  <cp:revision>127</cp:revision>
  <dcterms:created xsi:type="dcterms:W3CDTF">2018-09-27T14:39:03Z</dcterms:created>
  <dcterms:modified xsi:type="dcterms:W3CDTF">2021-12-14T17:20:17Z</dcterms:modified>
</cp:coreProperties>
</file>