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3.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25203150" cy="36004500"/>
  <p:notesSz cx="6858000" cy="9144000"/>
  <p:defaultTextStyle>
    <a:defPPr>
      <a:defRPr lang="es-ES"/>
    </a:defPPr>
    <a:lvl1pPr marL="0" algn="l" defTabSz="3497580" rtl="0" eaLnBrk="1" latinLnBrk="0" hangingPunct="1">
      <a:defRPr sz="6900" kern="1200">
        <a:solidFill>
          <a:schemeClr val="tx1"/>
        </a:solidFill>
        <a:latin typeface="+mn-lt"/>
        <a:ea typeface="+mn-ea"/>
        <a:cs typeface="+mn-cs"/>
      </a:defRPr>
    </a:lvl1pPr>
    <a:lvl2pPr marL="1748790" algn="l" defTabSz="3497580" rtl="0" eaLnBrk="1" latinLnBrk="0" hangingPunct="1">
      <a:defRPr sz="6900" kern="1200">
        <a:solidFill>
          <a:schemeClr val="tx1"/>
        </a:solidFill>
        <a:latin typeface="+mn-lt"/>
        <a:ea typeface="+mn-ea"/>
        <a:cs typeface="+mn-cs"/>
      </a:defRPr>
    </a:lvl2pPr>
    <a:lvl3pPr marL="3497580" algn="l" defTabSz="3497580" rtl="0" eaLnBrk="1" latinLnBrk="0" hangingPunct="1">
      <a:defRPr sz="6900" kern="1200">
        <a:solidFill>
          <a:schemeClr val="tx1"/>
        </a:solidFill>
        <a:latin typeface="+mn-lt"/>
        <a:ea typeface="+mn-ea"/>
        <a:cs typeface="+mn-cs"/>
      </a:defRPr>
    </a:lvl3pPr>
    <a:lvl4pPr marL="5246370" algn="l" defTabSz="3497580" rtl="0" eaLnBrk="1" latinLnBrk="0" hangingPunct="1">
      <a:defRPr sz="6900" kern="1200">
        <a:solidFill>
          <a:schemeClr val="tx1"/>
        </a:solidFill>
        <a:latin typeface="+mn-lt"/>
        <a:ea typeface="+mn-ea"/>
        <a:cs typeface="+mn-cs"/>
      </a:defRPr>
    </a:lvl4pPr>
    <a:lvl5pPr marL="6995160" algn="l" defTabSz="3497580" rtl="0" eaLnBrk="1" latinLnBrk="0" hangingPunct="1">
      <a:defRPr sz="6900" kern="1200">
        <a:solidFill>
          <a:schemeClr val="tx1"/>
        </a:solidFill>
        <a:latin typeface="+mn-lt"/>
        <a:ea typeface="+mn-ea"/>
        <a:cs typeface="+mn-cs"/>
      </a:defRPr>
    </a:lvl5pPr>
    <a:lvl6pPr marL="8743950" algn="l" defTabSz="3497580" rtl="0" eaLnBrk="1" latinLnBrk="0" hangingPunct="1">
      <a:defRPr sz="6900" kern="1200">
        <a:solidFill>
          <a:schemeClr val="tx1"/>
        </a:solidFill>
        <a:latin typeface="+mn-lt"/>
        <a:ea typeface="+mn-ea"/>
        <a:cs typeface="+mn-cs"/>
      </a:defRPr>
    </a:lvl6pPr>
    <a:lvl7pPr marL="10492740" algn="l" defTabSz="3497580" rtl="0" eaLnBrk="1" latinLnBrk="0" hangingPunct="1">
      <a:defRPr sz="6900" kern="1200">
        <a:solidFill>
          <a:schemeClr val="tx1"/>
        </a:solidFill>
        <a:latin typeface="+mn-lt"/>
        <a:ea typeface="+mn-ea"/>
        <a:cs typeface="+mn-cs"/>
      </a:defRPr>
    </a:lvl7pPr>
    <a:lvl8pPr marL="12241530" algn="l" defTabSz="3497580" rtl="0" eaLnBrk="1" latinLnBrk="0" hangingPunct="1">
      <a:defRPr sz="6900" kern="1200">
        <a:solidFill>
          <a:schemeClr val="tx1"/>
        </a:solidFill>
        <a:latin typeface="+mn-lt"/>
        <a:ea typeface="+mn-ea"/>
        <a:cs typeface="+mn-cs"/>
      </a:defRPr>
    </a:lvl8pPr>
    <a:lvl9pPr marL="13990320" algn="l" defTabSz="3497580" rtl="0" eaLnBrk="1" latinLnBrk="0" hangingPunct="1">
      <a:defRPr sz="69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FEC20"/>
    <a:srgbClr val="D9969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35" d="100"/>
          <a:sy n="35" d="100"/>
        </p:scale>
        <p:origin x="-882" y="-78"/>
      </p:cViewPr>
      <p:guideLst>
        <p:guide orient="horz" pos="11340"/>
        <p:guide pos="7938"/>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oleObject" Target="file:///C:\Publicaciones\Publicaci&#243;n%20Germinaci&#243;n%20CT%202021\Gr&#225;ficos%20germinaci&#243;n.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oleObject" Target="file:///C:\Publicaciones\Publicaci&#243;n%20Germinaci&#243;n%20CT%202021\Gr&#225;ficos%20germinaci&#243;n.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Publicaciones\Publicaci&#243;n%20Germinaci&#243;n%20CT%202021\Gr&#225;ficos%20germinaci&#243;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lrMapOvr bg1="lt1" tx1="dk1" bg2="lt2" tx2="dk2" accent1="accent1" accent2="accent2" accent3="accent3" accent4="accent4" accent5="accent5" accent6="accent6" hlink="hlink" folHlink="folHlink"/>
  <c:chart>
    <c:plotArea>
      <c:layout>
        <c:manualLayout>
          <c:layoutTarget val="inner"/>
          <c:xMode val="edge"/>
          <c:yMode val="edge"/>
          <c:x val="0.18006039833256143"/>
          <c:y val="0.12547462817147856"/>
          <c:w val="0.52697112860892392"/>
          <c:h val="0.75391586468358152"/>
        </c:manualLayout>
      </c:layout>
      <c:barChart>
        <c:barDir val="col"/>
        <c:grouping val="clustered"/>
        <c:ser>
          <c:idx val="0"/>
          <c:order val="0"/>
          <c:tx>
            <c:strRef>
              <c:f>Hoja1!$A$6</c:f>
              <c:strCache>
                <c:ptCount val="1"/>
                <c:pt idx="0">
                  <c:v>CA</c:v>
                </c:pt>
              </c:strCache>
            </c:strRef>
          </c:tx>
          <c:spPr>
            <a:solidFill>
              <a:schemeClr val="bg2">
                <a:lumMod val="50000"/>
              </a:schemeClr>
            </a:solidFill>
            <a:ln>
              <a:noFill/>
            </a:ln>
          </c:spPr>
          <c:dLbls>
            <c:dLbl>
              <c:idx val="0"/>
              <c:layout/>
              <c:tx>
                <c:rich>
                  <a:bodyPr/>
                  <a:lstStyle/>
                  <a:p>
                    <a:r>
                      <a:rPr lang="en-US" sz="2400"/>
                      <a:t>b</a:t>
                    </a:r>
                    <a:endParaRPr lang="en-US"/>
                  </a:p>
                </c:rich>
              </c:tx>
              <c:dLblPos val="outEnd"/>
              <c:showVal val="1"/>
            </c:dLbl>
            <c:txPr>
              <a:bodyPr/>
              <a:lstStyle/>
              <a:p>
                <a:pPr>
                  <a:defRPr lang="es-MX" sz="2400"/>
                </a:pPr>
                <a:endParaRPr lang="es-ES"/>
              </a:p>
            </c:txPr>
            <c:dLblPos val="outEnd"/>
            <c:showVal val="1"/>
          </c:dLbls>
          <c:val>
            <c:numRef>
              <c:f>Hoja1!$B$6</c:f>
              <c:numCache>
                <c:formatCode>General</c:formatCode>
                <c:ptCount val="1"/>
                <c:pt idx="0">
                  <c:v>8.08</c:v>
                </c:pt>
              </c:numCache>
            </c:numRef>
          </c:val>
        </c:ser>
        <c:ser>
          <c:idx val="1"/>
          <c:order val="1"/>
          <c:tx>
            <c:strRef>
              <c:f>Hoja1!$A$7</c:f>
              <c:strCache>
                <c:ptCount val="1"/>
                <c:pt idx="0">
                  <c:v>CI</c:v>
                </c:pt>
              </c:strCache>
            </c:strRef>
          </c:tx>
          <c:spPr>
            <a:solidFill>
              <a:schemeClr val="accent3">
                <a:lumMod val="60000"/>
                <a:lumOff val="40000"/>
              </a:schemeClr>
            </a:solidFill>
            <a:ln>
              <a:noFill/>
            </a:ln>
          </c:spPr>
          <c:dPt>
            <c:idx val="0"/>
          </c:dPt>
          <c:dLbls>
            <c:dLbl>
              <c:idx val="0"/>
              <c:layout/>
              <c:tx>
                <c:rich>
                  <a:bodyPr/>
                  <a:lstStyle/>
                  <a:p>
                    <a:r>
                      <a:rPr lang="en-US" sz="2400"/>
                      <a:t>b</a:t>
                    </a:r>
                    <a:endParaRPr lang="en-US"/>
                  </a:p>
                </c:rich>
              </c:tx>
              <c:dLblPos val="outEnd"/>
              <c:showVal val="1"/>
            </c:dLbl>
            <c:txPr>
              <a:bodyPr/>
              <a:lstStyle/>
              <a:p>
                <a:pPr>
                  <a:defRPr lang="es-MX" sz="2400"/>
                </a:pPr>
                <a:endParaRPr lang="es-ES"/>
              </a:p>
            </c:txPr>
            <c:dLblPos val="outEnd"/>
            <c:showVal val="1"/>
          </c:dLbls>
          <c:val>
            <c:numRef>
              <c:f>Hoja1!$B$7</c:f>
              <c:numCache>
                <c:formatCode>General</c:formatCode>
                <c:ptCount val="1"/>
                <c:pt idx="0">
                  <c:v>8.52</c:v>
                </c:pt>
              </c:numCache>
            </c:numRef>
          </c:val>
        </c:ser>
        <c:ser>
          <c:idx val="2"/>
          <c:order val="2"/>
          <c:tx>
            <c:strRef>
              <c:f>Hoja1!$A$8</c:f>
              <c:strCache>
                <c:ptCount val="1"/>
                <c:pt idx="0">
                  <c:v>A+Pm 1</c:v>
                </c:pt>
              </c:strCache>
            </c:strRef>
          </c:tx>
          <c:spPr>
            <a:solidFill>
              <a:schemeClr val="accent3"/>
            </a:solidFill>
            <a:ln>
              <a:noFill/>
            </a:ln>
          </c:spPr>
          <c:dPt>
            <c:idx val="0"/>
          </c:dPt>
          <c:dLbls>
            <c:dLbl>
              <c:idx val="0"/>
              <c:layout/>
              <c:tx>
                <c:rich>
                  <a:bodyPr/>
                  <a:lstStyle/>
                  <a:p>
                    <a:r>
                      <a:rPr lang="en-US" sz="2400"/>
                      <a:t>b</a:t>
                    </a:r>
                    <a:endParaRPr lang="en-US"/>
                  </a:p>
                </c:rich>
              </c:tx>
              <c:dLblPos val="outEnd"/>
              <c:showVal val="1"/>
            </c:dLbl>
            <c:txPr>
              <a:bodyPr/>
              <a:lstStyle/>
              <a:p>
                <a:pPr>
                  <a:defRPr lang="es-MX" sz="2400"/>
                </a:pPr>
                <a:endParaRPr lang="es-ES"/>
              </a:p>
            </c:txPr>
            <c:dLblPos val="outEnd"/>
            <c:showVal val="1"/>
          </c:dLbls>
          <c:val>
            <c:numRef>
              <c:f>Hoja1!$B$8</c:f>
              <c:numCache>
                <c:formatCode>General</c:formatCode>
                <c:ptCount val="1"/>
                <c:pt idx="0">
                  <c:v>8.7800000000000011</c:v>
                </c:pt>
              </c:numCache>
            </c:numRef>
          </c:val>
        </c:ser>
        <c:ser>
          <c:idx val="3"/>
          <c:order val="3"/>
          <c:tx>
            <c:strRef>
              <c:f>Hoja1!$A$9</c:f>
              <c:strCache>
                <c:ptCount val="1"/>
                <c:pt idx="0">
                  <c:v>A+Pm 5</c:v>
                </c:pt>
              </c:strCache>
            </c:strRef>
          </c:tx>
          <c:spPr>
            <a:solidFill>
              <a:srgbClr val="92D050"/>
            </a:solidFill>
            <a:ln>
              <a:noFill/>
            </a:ln>
          </c:spPr>
          <c:dLbls>
            <c:dLbl>
              <c:idx val="0"/>
              <c:layout/>
              <c:tx>
                <c:rich>
                  <a:bodyPr/>
                  <a:lstStyle/>
                  <a:p>
                    <a:r>
                      <a:rPr lang="en-US" sz="2400"/>
                      <a:t>b</a:t>
                    </a:r>
                    <a:endParaRPr lang="en-US"/>
                  </a:p>
                </c:rich>
              </c:tx>
              <c:dLblPos val="outEnd"/>
              <c:showVal val="1"/>
            </c:dLbl>
            <c:txPr>
              <a:bodyPr/>
              <a:lstStyle/>
              <a:p>
                <a:pPr>
                  <a:defRPr lang="es-MX" sz="2400"/>
                </a:pPr>
                <a:endParaRPr lang="es-ES"/>
              </a:p>
            </c:txPr>
            <c:dLblPos val="outEnd"/>
            <c:showVal val="1"/>
          </c:dLbls>
          <c:val>
            <c:numRef>
              <c:f>Hoja1!$B$9</c:f>
              <c:numCache>
                <c:formatCode>General</c:formatCode>
                <c:ptCount val="1"/>
                <c:pt idx="0">
                  <c:v>8.31</c:v>
                </c:pt>
              </c:numCache>
            </c:numRef>
          </c:val>
        </c:ser>
        <c:ser>
          <c:idx val="4"/>
          <c:order val="4"/>
          <c:tx>
            <c:strRef>
              <c:f>Hoja1!$A$10</c:f>
              <c:strCache>
                <c:ptCount val="1"/>
                <c:pt idx="0">
                  <c:v>A+Pm 10</c:v>
                </c:pt>
              </c:strCache>
            </c:strRef>
          </c:tx>
          <c:spPr>
            <a:solidFill>
              <a:schemeClr val="accent3">
                <a:lumMod val="50000"/>
              </a:schemeClr>
            </a:solidFill>
            <a:ln>
              <a:noFill/>
            </a:ln>
          </c:spPr>
          <c:dLbls>
            <c:dLbl>
              <c:idx val="0"/>
              <c:layout/>
              <c:tx>
                <c:rich>
                  <a:bodyPr/>
                  <a:lstStyle/>
                  <a:p>
                    <a:r>
                      <a:rPr lang="en-US" sz="2400"/>
                      <a:t>ab</a:t>
                    </a:r>
                    <a:endParaRPr lang="en-US"/>
                  </a:p>
                </c:rich>
              </c:tx>
              <c:dLblPos val="outEnd"/>
              <c:showVal val="1"/>
            </c:dLbl>
            <c:txPr>
              <a:bodyPr/>
              <a:lstStyle/>
              <a:p>
                <a:pPr>
                  <a:defRPr lang="es-MX" sz="2400"/>
                </a:pPr>
                <a:endParaRPr lang="es-ES"/>
              </a:p>
            </c:txPr>
            <c:dLblPos val="outEnd"/>
            <c:showVal val="1"/>
          </c:dLbls>
          <c:val>
            <c:numRef>
              <c:f>Hoja1!$B$10</c:f>
              <c:numCache>
                <c:formatCode>General</c:formatCode>
                <c:ptCount val="1"/>
                <c:pt idx="0">
                  <c:v>8.92</c:v>
                </c:pt>
              </c:numCache>
            </c:numRef>
          </c:val>
        </c:ser>
        <c:ser>
          <c:idx val="5"/>
          <c:order val="5"/>
          <c:tx>
            <c:strRef>
              <c:f>Hoja1!$A$11</c:f>
              <c:strCache>
                <c:ptCount val="1"/>
                <c:pt idx="0">
                  <c:v>A+Pm 20</c:v>
                </c:pt>
              </c:strCache>
            </c:strRef>
          </c:tx>
          <c:spPr>
            <a:solidFill>
              <a:schemeClr val="bg2">
                <a:lumMod val="50000"/>
                <a:alpha val="81000"/>
              </a:schemeClr>
            </a:solidFill>
            <a:ln>
              <a:noFill/>
            </a:ln>
          </c:spPr>
          <c:dLbls>
            <c:dLbl>
              <c:idx val="0"/>
              <c:layout/>
              <c:tx>
                <c:rich>
                  <a:bodyPr/>
                  <a:lstStyle/>
                  <a:p>
                    <a:r>
                      <a:rPr lang="en-US" sz="2400"/>
                      <a:t>b</a:t>
                    </a:r>
                    <a:endParaRPr lang="en-US"/>
                  </a:p>
                </c:rich>
              </c:tx>
              <c:dLblPos val="outEnd"/>
              <c:showVal val="1"/>
            </c:dLbl>
            <c:txPr>
              <a:bodyPr/>
              <a:lstStyle/>
              <a:p>
                <a:pPr>
                  <a:defRPr lang="es-MX" sz="2400"/>
                </a:pPr>
                <a:endParaRPr lang="es-ES"/>
              </a:p>
            </c:txPr>
            <c:dLblPos val="outEnd"/>
            <c:showVal val="1"/>
          </c:dLbls>
          <c:val>
            <c:numRef>
              <c:f>Hoja1!$B$11</c:f>
              <c:numCache>
                <c:formatCode>General</c:formatCode>
                <c:ptCount val="1"/>
                <c:pt idx="0">
                  <c:v>8.52</c:v>
                </c:pt>
              </c:numCache>
            </c:numRef>
          </c:val>
        </c:ser>
        <c:ser>
          <c:idx val="6"/>
          <c:order val="6"/>
          <c:tx>
            <c:strRef>
              <c:f>Hoja1!$A$12</c:f>
              <c:strCache>
                <c:ptCount val="1"/>
                <c:pt idx="0">
                  <c:v>A+Pm 40</c:v>
                </c:pt>
              </c:strCache>
            </c:strRef>
          </c:tx>
          <c:spPr>
            <a:solidFill>
              <a:schemeClr val="bg2">
                <a:lumMod val="25000"/>
                <a:alpha val="74000"/>
              </a:schemeClr>
            </a:solidFill>
            <a:ln>
              <a:noFill/>
            </a:ln>
          </c:spPr>
          <c:dLbls>
            <c:dLbl>
              <c:idx val="0"/>
              <c:layout/>
              <c:tx>
                <c:rich>
                  <a:bodyPr/>
                  <a:lstStyle/>
                  <a:p>
                    <a:r>
                      <a:rPr lang="en-US" sz="2400"/>
                      <a:t>b</a:t>
                    </a:r>
                    <a:endParaRPr lang="en-US"/>
                  </a:p>
                </c:rich>
              </c:tx>
              <c:dLblPos val="outEnd"/>
              <c:showVal val="1"/>
            </c:dLbl>
            <c:txPr>
              <a:bodyPr/>
              <a:lstStyle/>
              <a:p>
                <a:pPr>
                  <a:defRPr lang="es-MX" sz="2400"/>
                </a:pPr>
                <a:endParaRPr lang="es-ES"/>
              </a:p>
            </c:txPr>
            <c:dLblPos val="outEnd"/>
            <c:showVal val="1"/>
          </c:dLbls>
          <c:val>
            <c:numRef>
              <c:f>Hoja1!$B$12</c:f>
              <c:numCache>
                <c:formatCode>General</c:formatCode>
                <c:ptCount val="1"/>
                <c:pt idx="0">
                  <c:v>8.7000000000000011</c:v>
                </c:pt>
              </c:numCache>
            </c:numRef>
          </c:val>
        </c:ser>
        <c:ser>
          <c:idx val="7"/>
          <c:order val="7"/>
          <c:tx>
            <c:strRef>
              <c:f>Hoja1!$A$13</c:f>
              <c:strCache>
                <c:ptCount val="1"/>
                <c:pt idx="0">
                  <c:v>A+Pm 100</c:v>
                </c:pt>
              </c:strCache>
            </c:strRef>
          </c:tx>
          <c:spPr>
            <a:solidFill>
              <a:schemeClr val="tx1"/>
            </a:solidFill>
            <a:ln>
              <a:noFill/>
            </a:ln>
          </c:spPr>
          <c:dLbls>
            <c:dLbl>
              <c:idx val="0"/>
              <c:layout/>
              <c:tx>
                <c:rich>
                  <a:bodyPr/>
                  <a:lstStyle/>
                  <a:p>
                    <a:r>
                      <a:rPr lang="en-US" sz="2400"/>
                      <a:t>a</a:t>
                    </a:r>
                    <a:endParaRPr lang="en-US"/>
                  </a:p>
                </c:rich>
              </c:tx>
              <c:dLblPos val="outEnd"/>
              <c:showVal val="1"/>
            </c:dLbl>
            <c:txPr>
              <a:bodyPr/>
              <a:lstStyle/>
              <a:p>
                <a:pPr>
                  <a:defRPr lang="es-MX" sz="2400"/>
                </a:pPr>
                <a:endParaRPr lang="es-ES"/>
              </a:p>
            </c:txPr>
            <c:dLblPos val="outEnd"/>
            <c:showVal val="1"/>
          </c:dLbls>
          <c:val>
            <c:numRef>
              <c:f>Hoja1!$B$13</c:f>
              <c:numCache>
                <c:formatCode>General</c:formatCode>
                <c:ptCount val="1"/>
                <c:pt idx="0">
                  <c:v>10.4</c:v>
                </c:pt>
              </c:numCache>
            </c:numRef>
          </c:val>
        </c:ser>
        <c:dLbls>
          <c:showVal val="1"/>
        </c:dLbls>
        <c:axId val="56421376"/>
        <c:axId val="56505472"/>
      </c:barChart>
      <c:catAx>
        <c:axId val="56421376"/>
        <c:scaling>
          <c:orientation val="minMax"/>
        </c:scaling>
        <c:axPos val="b"/>
        <c:title>
          <c:tx>
            <c:rich>
              <a:bodyPr/>
              <a:lstStyle/>
              <a:p>
                <a:pPr>
                  <a:defRPr lang="es-MX" sz="2400"/>
                </a:pPr>
                <a:r>
                  <a:rPr lang="es-MX" sz="2400"/>
                  <a:t>Tratamientos</a:t>
                </a:r>
              </a:p>
            </c:rich>
          </c:tx>
          <c:layout/>
        </c:title>
        <c:tickLblPos val="none"/>
        <c:spPr>
          <a:ln w="12700">
            <a:solidFill>
              <a:schemeClr val="tx1"/>
            </a:solidFill>
          </a:ln>
        </c:spPr>
        <c:txPr>
          <a:bodyPr/>
          <a:lstStyle/>
          <a:p>
            <a:pPr>
              <a:defRPr lang="es-MX"/>
            </a:pPr>
            <a:endParaRPr lang="es-ES"/>
          </a:p>
        </c:txPr>
        <c:crossAx val="56505472"/>
        <c:crosses val="autoZero"/>
        <c:auto val="1"/>
        <c:lblAlgn val="ctr"/>
        <c:lblOffset val="100"/>
      </c:catAx>
      <c:valAx>
        <c:axId val="56505472"/>
        <c:scaling>
          <c:orientation val="minMax"/>
        </c:scaling>
        <c:axPos val="l"/>
        <c:title>
          <c:tx>
            <c:rich>
              <a:bodyPr rot="-5400000" vert="horz"/>
              <a:lstStyle/>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prstClr val="black"/>
                    </a:solidFill>
                    <a:latin typeface="Arial" pitchFamily="34" charset="0"/>
                    <a:ea typeface="+mn-ea"/>
                    <a:cs typeface="Arial" pitchFamily="34" charset="0"/>
                  </a:defRPr>
                </a:pPr>
                <a:r>
                  <a:rPr lang="es-MX" sz="2400" dirty="0"/>
                  <a:t>Número de raíces laterales</a:t>
                </a:r>
              </a:p>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prstClr val="black"/>
                    </a:solidFill>
                    <a:latin typeface="Arial" pitchFamily="34" charset="0"/>
                    <a:ea typeface="+mn-ea"/>
                    <a:cs typeface="Arial" pitchFamily="34" charset="0"/>
                  </a:defRPr>
                </a:pPr>
                <a:r>
                  <a:rPr lang="es-MX" sz="2400" dirty="0"/>
                  <a:t>(</a:t>
                </a:r>
                <a:r>
                  <a:rPr lang="es-MX" sz="2400" dirty="0" smtClean="0"/>
                  <a:t>u </a:t>
                </a:r>
                <a:r>
                  <a:rPr lang="es-MX" sz="2400" dirty="0" smtClean="0">
                    <a:effectLst/>
                  </a:rPr>
                  <a:t>plántula</a:t>
                </a:r>
                <a:r>
                  <a:rPr lang="es-MX" sz="2400" baseline="30000" dirty="0" smtClean="0">
                    <a:effectLst/>
                  </a:rPr>
                  <a:t>-1</a:t>
                </a:r>
                <a:r>
                  <a:rPr lang="es-MX" sz="2400" baseline="0" dirty="0" smtClean="0">
                    <a:effectLst/>
                  </a:rPr>
                  <a:t>)</a:t>
                </a:r>
                <a:endParaRPr lang="es-MX" sz="2400" dirty="0" smtClean="0">
                  <a:effectLst/>
                </a:endParaRPr>
              </a:p>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prstClr val="black"/>
                    </a:solidFill>
                    <a:latin typeface="Arial" pitchFamily="34" charset="0"/>
                    <a:ea typeface="+mn-ea"/>
                    <a:cs typeface="Arial" pitchFamily="34" charset="0"/>
                  </a:defRPr>
                </a:pPr>
                <a:r>
                  <a:rPr lang="es-MX" sz="2400" dirty="0" smtClean="0"/>
                  <a:t> </a:t>
                </a:r>
                <a:r>
                  <a:rPr lang="es-MX" sz="2400" baseline="0" dirty="0" smtClean="0"/>
                  <a:t> </a:t>
                </a:r>
                <a:endParaRPr lang="es-MX" sz="2400" dirty="0"/>
              </a:p>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prstClr val="black"/>
                    </a:solidFill>
                    <a:latin typeface="Arial" pitchFamily="34" charset="0"/>
                    <a:ea typeface="+mn-ea"/>
                    <a:cs typeface="Arial" pitchFamily="34" charset="0"/>
                  </a:defRPr>
                </a:pPr>
                <a:endParaRPr lang="es-MX" sz="2400" dirty="0"/>
              </a:p>
            </c:rich>
          </c:tx>
          <c:layout>
            <c:manualLayout>
              <c:xMode val="edge"/>
              <c:yMode val="edge"/>
              <c:x val="3.2935305935198743E-2"/>
              <c:y val="0.20667712899890353"/>
            </c:manualLayout>
          </c:layout>
        </c:title>
        <c:numFmt formatCode="General" sourceLinked="1"/>
        <c:tickLblPos val="nextTo"/>
        <c:spPr>
          <a:ln w="12700">
            <a:solidFill>
              <a:schemeClr val="tx1"/>
            </a:solidFill>
          </a:ln>
        </c:spPr>
        <c:txPr>
          <a:bodyPr/>
          <a:lstStyle/>
          <a:p>
            <a:pPr>
              <a:defRPr lang="es-MX" sz="2400"/>
            </a:pPr>
            <a:endParaRPr lang="es-ES"/>
          </a:p>
        </c:txPr>
        <c:crossAx val="56421376"/>
        <c:crosses val="autoZero"/>
        <c:crossBetween val="between"/>
      </c:valAx>
    </c:plotArea>
    <c:legend>
      <c:legendPos val="r"/>
      <c:layout>
        <c:manualLayout>
          <c:xMode val="edge"/>
          <c:yMode val="edge"/>
          <c:x val="0.70654952648569624"/>
          <c:y val="8.357928078659109E-2"/>
          <c:w val="0.20046245837846291"/>
          <c:h val="0.74731845343588754"/>
        </c:manualLayout>
      </c:layout>
      <c:txPr>
        <a:bodyPr/>
        <a:lstStyle/>
        <a:p>
          <a:pPr>
            <a:defRPr lang="es-MX" sz="2400"/>
          </a:pPr>
          <a:endParaRPr lang="es-ES"/>
        </a:p>
      </c:txPr>
    </c:legend>
    <c:plotVisOnly val="1"/>
    <c:dispBlanksAs val="gap"/>
  </c:chart>
  <c:spPr>
    <a:ln>
      <a:noFill/>
    </a:ln>
  </c:spPr>
  <c:txPr>
    <a:bodyPr/>
    <a:lstStyle/>
    <a:p>
      <a:pPr>
        <a:defRPr sz="2000">
          <a:latin typeface="Arial" pitchFamily="34" charset="0"/>
          <a:cs typeface="Arial" pitchFamily="34" charset="0"/>
        </a:defRPr>
      </a:pPr>
      <a:endParaRPr lang="es-ES"/>
    </a:p>
  </c:tx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es-ES"/>
  <c:chart>
    <c:plotArea>
      <c:layout>
        <c:manualLayout>
          <c:layoutTarget val="inner"/>
          <c:xMode val="edge"/>
          <c:yMode val="edge"/>
          <c:x val="0.14544410920597545"/>
          <c:y val="0.13473388743073786"/>
          <c:w val="0.50953980998829551"/>
          <c:h val="0.77243438320209978"/>
        </c:manualLayout>
      </c:layout>
      <c:barChart>
        <c:barDir val="col"/>
        <c:grouping val="clustered"/>
        <c:ser>
          <c:idx val="0"/>
          <c:order val="0"/>
          <c:tx>
            <c:strRef>
              <c:f>Hoja1!$A$6</c:f>
              <c:strCache>
                <c:ptCount val="1"/>
                <c:pt idx="0">
                  <c:v>CA</c:v>
                </c:pt>
              </c:strCache>
            </c:strRef>
          </c:tx>
          <c:spPr>
            <a:solidFill>
              <a:schemeClr val="bg2">
                <a:lumMod val="50000"/>
              </a:schemeClr>
            </a:solidFill>
            <a:ln>
              <a:noFill/>
            </a:ln>
          </c:spPr>
          <c:dLbls>
            <c:dLbl>
              <c:idx val="0"/>
              <c:layout/>
              <c:tx>
                <c:rich>
                  <a:bodyPr/>
                  <a:lstStyle/>
                  <a:p>
                    <a:r>
                      <a:rPr lang="en-US" sz="2400">
                        <a:latin typeface="Arial" pitchFamily="34" charset="0"/>
                        <a:cs typeface="Arial" pitchFamily="34" charset="0"/>
                      </a:rPr>
                      <a:t>ab</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Hoja1!$C$6</c:f>
              <c:numCache>
                <c:formatCode>General</c:formatCode>
                <c:ptCount val="1"/>
                <c:pt idx="0">
                  <c:v>4.72</c:v>
                </c:pt>
              </c:numCache>
            </c:numRef>
          </c:val>
        </c:ser>
        <c:ser>
          <c:idx val="1"/>
          <c:order val="1"/>
          <c:tx>
            <c:strRef>
              <c:f>Hoja1!$A$7</c:f>
              <c:strCache>
                <c:ptCount val="1"/>
                <c:pt idx="0">
                  <c:v>CI</c:v>
                </c:pt>
              </c:strCache>
            </c:strRef>
          </c:tx>
          <c:spPr>
            <a:solidFill>
              <a:schemeClr val="accent3">
                <a:lumMod val="60000"/>
                <a:lumOff val="40000"/>
              </a:schemeClr>
            </a:solidFill>
            <a:ln>
              <a:noFill/>
            </a:ln>
          </c:spPr>
          <c:dLbls>
            <c:dLbl>
              <c:idx val="0"/>
              <c:layout/>
              <c:tx>
                <c:rich>
                  <a:bodyPr/>
                  <a:lstStyle/>
                  <a:p>
                    <a:r>
                      <a:rPr lang="en-US" sz="2400">
                        <a:latin typeface="Arial" pitchFamily="34" charset="0"/>
                        <a:cs typeface="Arial" pitchFamily="34" charset="0"/>
                      </a:rPr>
                      <a:t>ab</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Hoja1!$C$7</c:f>
              <c:numCache>
                <c:formatCode>General</c:formatCode>
                <c:ptCount val="1"/>
                <c:pt idx="0">
                  <c:v>5.35</c:v>
                </c:pt>
              </c:numCache>
            </c:numRef>
          </c:val>
        </c:ser>
        <c:ser>
          <c:idx val="2"/>
          <c:order val="2"/>
          <c:tx>
            <c:strRef>
              <c:f>Hoja1!$A$8</c:f>
              <c:strCache>
                <c:ptCount val="1"/>
                <c:pt idx="0">
                  <c:v>A+Pm 1</c:v>
                </c:pt>
              </c:strCache>
            </c:strRef>
          </c:tx>
          <c:spPr>
            <a:solidFill>
              <a:schemeClr val="accent3"/>
            </a:solidFill>
            <a:ln>
              <a:solidFill>
                <a:schemeClr val="tx1"/>
              </a:solidFill>
            </a:ln>
          </c:spPr>
          <c:dPt>
            <c:idx val="0"/>
            <c:spPr>
              <a:solidFill>
                <a:schemeClr val="accent3"/>
              </a:solidFill>
              <a:ln>
                <a:noFill/>
              </a:ln>
            </c:spPr>
          </c:dPt>
          <c:dLbls>
            <c:dLbl>
              <c:idx val="0"/>
              <c:layout/>
              <c:tx>
                <c:rich>
                  <a:bodyPr/>
                  <a:lstStyle/>
                  <a:p>
                    <a:r>
                      <a:rPr lang="en-US" sz="2400">
                        <a:latin typeface="Arial" pitchFamily="34" charset="0"/>
                        <a:cs typeface="Arial" pitchFamily="34" charset="0"/>
                      </a:rPr>
                      <a:t>ab</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Hoja1!$C$8</c:f>
              <c:numCache>
                <c:formatCode>General</c:formatCode>
                <c:ptCount val="1"/>
                <c:pt idx="0">
                  <c:v>5.37</c:v>
                </c:pt>
              </c:numCache>
            </c:numRef>
          </c:val>
        </c:ser>
        <c:ser>
          <c:idx val="3"/>
          <c:order val="3"/>
          <c:tx>
            <c:strRef>
              <c:f>Hoja1!$A$9</c:f>
              <c:strCache>
                <c:ptCount val="1"/>
                <c:pt idx="0">
                  <c:v>A+Pm 5</c:v>
                </c:pt>
              </c:strCache>
            </c:strRef>
          </c:tx>
          <c:spPr>
            <a:solidFill>
              <a:srgbClr val="92D050"/>
            </a:solidFill>
            <a:ln>
              <a:noFill/>
            </a:ln>
          </c:spPr>
          <c:dLbls>
            <c:dLbl>
              <c:idx val="0"/>
              <c:layout/>
              <c:tx>
                <c:rich>
                  <a:bodyPr/>
                  <a:lstStyle/>
                  <a:p>
                    <a:r>
                      <a:rPr lang="en-US" sz="2400">
                        <a:latin typeface="Arial" pitchFamily="34" charset="0"/>
                        <a:cs typeface="Arial" pitchFamily="34" charset="0"/>
                      </a:rPr>
                      <a:t>a</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Hoja1!$C$9</c:f>
              <c:numCache>
                <c:formatCode>General</c:formatCode>
                <c:ptCount val="1"/>
                <c:pt idx="0">
                  <c:v>5.6599999999999993</c:v>
                </c:pt>
              </c:numCache>
            </c:numRef>
          </c:val>
        </c:ser>
        <c:ser>
          <c:idx val="4"/>
          <c:order val="4"/>
          <c:tx>
            <c:strRef>
              <c:f>Hoja1!$A$10</c:f>
              <c:strCache>
                <c:ptCount val="1"/>
                <c:pt idx="0">
                  <c:v>A+Pm 10</c:v>
                </c:pt>
              </c:strCache>
            </c:strRef>
          </c:tx>
          <c:spPr>
            <a:solidFill>
              <a:schemeClr val="accent3">
                <a:lumMod val="50000"/>
              </a:schemeClr>
            </a:solidFill>
            <a:ln>
              <a:noFill/>
            </a:ln>
          </c:spPr>
          <c:dLbls>
            <c:dLbl>
              <c:idx val="0"/>
              <c:layout/>
              <c:tx>
                <c:rich>
                  <a:bodyPr/>
                  <a:lstStyle/>
                  <a:p>
                    <a:r>
                      <a:rPr lang="en-US" sz="2400">
                        <a:latin typeface="Arial" pitchFamily="34" charset="0"/>
                        <a:cs typeface="Arial" pitchFamily="34" charset="0"/>
                      </a:rPr>
                      <a:t>ab</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Hoja1!$C$10</c:f>
              <c:numCache>
                <c:formatCode>General</c:formatCode>
                <c:ptCount val="1"/>
                <c:pt idx="0">
                  <c:v>5.28</c:v>
                </c:pt>
              </c:numCache>
            </c:numRef>
          </c:val>
        </c:ser>
        <c:ser>
          <c:idx val="5"/>
          <c:order val="5"/>
          <c:tx>
            <c:strRef>
              <c:f>Hoja1!$A$11</c:f>
              <c:strCache>
                <c:ptCount val="1"/>
                <c:pt idx="0">
                  <c:v>A+Pm 20</c:v>
                </c:pt>
              </c:strCache>
            </c:strRef>
          </c:tx>
          <c:spPr>
            <a:solidFill>
              <a:schemeClr val="bg2">
                <a:lumMod val="50000"/>
                <a:alpha val="81000"/>
              </a:schemeClr>
            </a:solidFill>
            <a:ln>
              <a:noFill/>
            </a:ln>
          </c:spPr>
          <c:dLbls>
            <c:dLbl>
              <c:idx val="0"/>
              <c:layout/>
              <c:tx>
                <c:rich>
                  <a:bodyPr/>
                  <a:lstStyle/>
                  <a:p>
                    <a:r>
                      <a:rPr lang="en-US" sz="2400">
                        <a:latin typeface="Arial" pitchFamily="34" charset="0"/>
                        <a:cs typeface="Arial" pitchFamily="34" charset="0"/>
                      </a:rPr>
                      <a:t>ab</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Hoja1!$C$11</c:f>
              <c:numCache>
                <c:formatCode>General</c:formatCode>
                <c:ptCount val="1"/>
                <c:pt idx="0">
                  <c:v>4.7699999999999996</c:v>
                </c:pt>
              </c:numCache>
            </c:numRef>
          </c:val>
        </c:ser>
        <c:ser>
          <c:idx val="6"/>
          <c:order val="6"/>
          <c:tx>
            <c:strRef>
              <c:f>Hoja1!$A$12</c:f>
              <c:strCache>
                <c:ptCount val="1"/>
                <c:pt idx="0">
                  <c:v>A+Pm 40</c:v>
                </c:pt>
              </c:strCache>
            </c:strRef>
          </c:tx>
          <c:spPr>
            <a:solidFill>
              <a:schemeClr val="bg2">
                <a:lumMod val="25000"/>
                <a:alpha val="74000"/>
              </a:schemeClr>
            </a:solidFill>
            <a:ln>
              <a:noFill/>
            </a:ln>
          </c:spPr>
          <c:dLbls>
            <c:dLbl>
              <c:idx val="0"/>
              <c:layout/>
              <c:tx>
                <c:rich>
                  <a:bodyPr/>
                  <a:lstStyle/>
                  <a:p>
                    <a:r>
                      <a:rPr lang="en-US" sz="2400">
                        <a:latin typeface="Arial" pitchFamily="34" charset="0"/>
                        <a:cs typeface="Arial" pitchFamily="34" charset="0"/>
                      </a:rPr>
                      <a:t>ab</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Hoja1!$C$12</c:f>
              <c:numCache>
                <c:formatCode>General</c:formatCode>
                <c:ptCount val="1"/>
                <c:pt idx="0">
                  <c:v>4.9400000000000004</c:v>
                </c:pt>
              </c:numCache>
            </c:numRef>
          </c:val>
        </c:ser>
        <c:ser>
          <c:idx val="7"/>
          <c:order val="7"/>
          <c:tx>
            <c:strRef>
              <c:f>Hoja1!$A$13</c:f>
              <c:strCache>
                <c:ptCount val="1"/>
                <c:pt idx="0">
                  <c:v>A+Pm 100</c:v>
                </c:pt>
              </c:strCache>
            </c:strRef>
          </c:tx>
          <c:spPr>
            <a:solidFill>
              <a:schemeClr val="tx1"/>
            </a:solidFill>
            <a:ln>
              <a:noFill/>
            </a:ln>
          </c:spPr>
          <c:dLbls>
            <c:dLbl>
              <c:idx val="0"/>
              <c:layout/>
              <c:tx>
                <c:rich>
                  <a:bodyPr/>
                  <a:lstStyle/>
                  <a:p>
                    <a:r>
                      <a:rPr lang="en-US" sz="2400">
                        <a:latin typeface="Arial" pitchFamily="34" charset="0"/>
                        <a:cs typeface="Arial" pitchFamily="34" charset="0"/>
                      </a:rPr>
                      <a:t>b</a:t>
                    </a:r>
                    <a:endParaRPr lang="en-US"/>
                  </a:p>
                </c:rich>
              </c:tx>
              <c:dLblPos val="outEnd"/>
              <c:showVal val="1"/>
            </c:dLbl>
            <c:txPr>
              <a:bodyPr/>
              <a:lstStyle/>
              <a:p>
                <a:pPr>
                  <a:defRPr lang="es-MX" sz="2400">
                    <a:latin typeface="Arial" pitchFamily="34" charset="0"/>
                    <a:cs typeface="Arial" pitchFamily="34" charset="0"/>
                  </a:defRPr>
                </a:pPr>
                <a:endParaRPr lang="es-ES"/>
              </a:p>
            </c:txPr>
            <c:dLblPos val="outEnd"/>
            <c:showVal val="1"/>
          </c:dLbls>
          <c:val>
            <c:numRef>
              <c:f>Hoja1!$C$13</c:f>
              <c:numCache>
                <c:formatCode>General</c:formatCode>
                <c:ptCount val="1"/>
                <c:pt idx="0">
                  <c:v>4.55</c:v>
                </c:pt>
              </c:numCache>
            </c:numRef>
          </c:val>
        </c:ser>
        <c:dLbls>
          <c:showVal val="1"/>
        </c:dLbls>
        <c:axId val="56782848"/>
        <c:axId val="56784768"/>
      </c:barChart>
      <c:catAx>
        <c:axId val="56782848"/>
        <c:scaling>
          <c:orientation val="minMax"/>
        </c:scaling>
        <c:axPos val="b"/>
        <c:title>
          <c:tx>
            <c:rich>
              <a:bodyPr/>
              <a:lstStyle/>
              <a:p>
                <a:pPr>
                  <a:defRPr lang="es-MX" sz="2400" b="1">
                    <a:latin typeface="Arial" pitchFamily="34" charset="0"/>
                    <a:cs typeface="Arial" pitchFamily="34" charset="0"/>
                  </a:defRPr>
                </a:pPr>
                <a:r>
                  <a:rPr lang="es-MX" sz="2400" b="1">
                    <a:latin typeface="Arial" pitchFamily="34" charset="0"/>
                    <a:cs typeface="Arial" pitchFamily="34" charset="0"/>
                  </a:rPr>
                  <a:t>Tratamientos</a:t>
                </a:r>
              </a:p>
            </c:rich>
          </c:tx>
          <c:layout/>
        </c:title>
        <c:tickLblPos val="none"/>
        <c:spPr>
          <a:ln w="12700">
            <a:solidFill>
              <a:schemeClr val="tx1"/>
            </a:solidFill>
          </a:ln>
        </c:spPr>
        <c:txPr>
          <a:bodyPr/>
          <a:lstStyle/>
          <a:p>
            <a:pPr>
              <a:defRPr lang="es-MX"/>
            </a:pPr>
            <a:endParaRPr lang="es-ES"/>
          </a:p>
        </c:txPr>
        <c:crossAx val="56784768"/>
        <c:crosses val="autoZero"/>
        <c:auto val="1"/>
        <c:lblAlgn val="ctr"/>
        <c:lblOffset val="100"/>
      </c:catAx>
      <c:valAx>
        <c:axId val="56784768"/>
        <c:scaling>
          <c:orientation val="minMax"/>
        </c:scaling>
        <c:axPos val="l"/>
        <c:title>
          <c:tx>
            <c:rich>
              <a:bodyPr rot="-5400000" vert="horz"/>
              <a:lstStyle/>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sysClr val="windowText" lastClr="000000"/>
                    </a:solidFill>
                    <a:latin typeface="Arial" pitchFamily="34" charset="0"/>
                    <a:ea typeface="+mn-ea"/>
                    <a:cs typeface="Arial" pitchFamily="34" charset="0"/>
                  </a:defRPr>
                </a:pPr>
                <a:r>
                  <a:rPr lang="es-MX" sz="2400" b="1" dirty="0">
                    <a:latin typeface="Arial" pitchFamily="34" charset="0"/>
                    <a:cs typeface="Arial" pitchFamily="34" charset="0"/>
                  </a:rPr>
                  <a:t>Longitud</a:t>
                </a:r>
                <a:r>
                  <a:rPr lang="es-MX" sz="2400" b="1" baseline="0" dirty="0">
                    <a:latin typeface="Arial" pitchFamily="34" charset="0"/>
                    <a:cs typeface="Arial" pitchFamily="34" charset="0"/>
                  </a:rPr>
                  <a:t> de la radícula</a:t>
                </a:r>
              </a:p>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sysClr val="windowText" lastClr="000000"/>
                    </a:solidFill>
                    <a:latin typeface="Arial" pitchFamily="34" charset="0"/>
                    <a:ea typeface="+mn-ea"/>
                    <a:cs typeface="Arial" pitchFamily="34" charset="0"/>
                  </a:defRPr>
                </a:pPr>
                <a:r>
                  <a:rPr lang="es-MX" sz="2400" b="1" baseline="0" dirty="0">
                    <a:latin typeface="Arial" pitchFamily="34" charset="0"/>
                    <a:cs typeface="Arial" pitchFamily="34" charset="0"/>
                  </a:rPr>
                  <a:t>(cm </a:t>
                </a:r>
                <a:r>
                  <a:rPr lang="es-MX" sz="2400" b="1" baseline="0" dirty="0" smtClean="0">
                    <a:effectLst/>
                    <a:latin typeface="Arial" pitchFamily="34" charset="0"/>
                    <a:cs typeface="Arial" pitchFamily="34" charset="0"/>
                  </a:rPr>
                  <a:t>plántula</a:t>
                </a:r>
                <a:r>
                  <a:rPr lang="es-MX" sz="2400" b="1" baseline="30000" dirty="0" smtClean="0">
                    <a:effectLst/>
                    <a:latin typeface="Arial" pitchFamily="34" charset="0"/>
                    <a:cs typeface="Arial" pitchFamily="34" charset="0"/>
                  </a:rPr>
                  <a:t>-1</a:t>
                </a:r>
                <a:r>
                  <a:rPr lang="es-MX" sz="2400" b="1" baseline="0" dirty="0">
                    <a:effectLst/>
                    <a:latin typeface="Arial" pitchFamily="34" charset="0"/>
                    <a:cs typeface="Arial" pitchFamily="34" charset="0"/>
                  </a:rPr>
                  <a:t>)</a:t>
                </a:r>
                <a:endParaRPr lang="es-MX" sz="2400" b="1" dirty="0">
                  <a:effectLst/>
                  <a:latin typeface="Arial" pitchFamily="34" charset="0"/>
                  <a:cs typeface="Arial"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sysClr val="windowText" lastClr="000000"/>
                    </a:solidFill>
                    <a:latin typeface="Arial" pitchFamily="34" charset="0"/>
                    <a:ea typeface="+mn-ea"/>
                    <a:cs typeface="Arial" pitchFamily="34" charset="0"/>
                  </a:defRPr>
                </a:pPr>
                <a:endParaRPr lang="es-MX" sz="2400" b="1" dirty="0">
                  <a:latin typeface="Arial" pitchFamily="34" charset="0"/>
                  <a:cs typeface="Arial" pitchFamily="34" charset="0"/>
                </a:endParaRPr>
              </a:p>
            </c:rich>
          </c:tx>
          <c:layout>
            <c:manualLayout>
              <c:xMode val="edge"/>
              <c:yMode val="edge"/>
              <c:x val="6.3827675672610247E-3"/>
              <c:y val="0.2370688533740779"/>
            </c:manualLayout>
          </c:layout>
        </c:title>
        <c:numFmt formatCode="General" sourceLinked="1"/>
        <c:tickLblPos val="nextTo"/>
        <c:spPr>
          <a:ln w="12700">
            <a:solidFill>
              <a:schemeClr val="tx1"/>
            </a:solidFill>
          </a:ln>
        </c:spPr>
        <c:txPr>
          <a:bodyPr/>
          <a:lstStyle/>
          <a:p>
            <a:pPr>
              <a:defRPr lang="es-MX" sz="2400">
                <a:latin typeface="Arial" pitchFamily="34" charset="0"/>
                <a:cs typeface="Arial" pitchFamily="34" charset="0"/>
              </a:defRPr>
            </a:pPr>
            <a:endParaRPr lang="es-ES"/>
          </a:p>
        </c:txPr>
        <c:crossAx val="56782848"/>
        <c:crosses val="autoZero"/>
        <c:crossBetween val="between"/>
      </c:valAx>
    </c:plotArea>
    <c:plotVisOnly val="1"/>
    <c:dispBlanksAs val="gap"/>
  </c:chart>
  <c:spPr>
    <a:ln>
      <a:noFill/>
    </a:ln>
  </c:sp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s-ES"/>
  <c:chart>
    <c:plotArea>
      <c:layout>
        <c:manualLayout>
          <c:layoutTarget val="inner"/>
          <c:xMode val="edge"/>
          <c:yMode val="edge"/>
          <c:x val="0.23483748323733558"/>
          <c:y val="0.14423098161561343"/>
          <c:w val="0.54016931706602112"/>
          <c:h val="0.76780475357247036"/>
        </c:manualLayout>
      </c:layout>
      <c:barChart>
        <c:barDir val="col"/>
        <c:grouping val="clustered"/>
        <c:ser>
          <c:idx val="0"/>
          <c:order val="0"/>
          <c:tx>
            <c:strRef>
              <c:f>Hoja1!$A$6</c:f>
              <c:strCache>
                <c:ptCount val="1"/>
                <c:pt idx="0">
                  <c:v>CA</c:v>
                </c:pt>
              </c:strCache>
            </c:strRef>
          </c:tx>
          <c:spPr>
            <a:solidFill>
              <a:schemeClr val="bg2">
                <a:lumMod val="50000"/>
              </a:schemeClr>
            </a:solidFill>
            <a:ln>
              <a:noFill/>
            </a:ln>
          </c:spPr>
          <c:dLbls>
            <c:delete val="1"/>
          </c:dLbls>
          <c:val>
            <c:numRef>
              <c:f>Hoja1!$D$6</c:f>
              <c:numCache>
                <c:formatCode>General</c:formatCode>
                <c:ptCount val="1"/>
                <c:pt idx="0">
                  <c:v>1.7000000000000001E-2</c:v>
                </c:pt>
              </c:numCache>
            </c:numRef>
          </c:val>
        </c:ser>
        <c:ser>
          <c:idx val="1"/>
          <c:order val="1"/>
          <c:tx>
            <c:strRef>
              <c:f>Hoja1!$A$7</c:f>
              <c:strCache>
                <c:ptCount val="1"/>
                <c:pt idx="0">
                  <c:v>CI</c:v>
                </c:pt>
              </c:strCache>
            </c:strRef>
          </c:tx>
          <c:spPr>
            <a:solidFill>
              <a:schemeClr val="accent3">
                <a:lumMod val="60000"/>
                <a:lumOff val="40000"/>
              </a:schemeClr>
            </a:solidFill>
            <a:ln>
              <a:noFill/>
            </a:ln>
          </c:spPr>
          <c:dLbls>
            <c:delete val="1"/>
          </c:dLbls>
          <c:val>
            <c:numRef>
              <c:f>Hoja1!$D$7</c:f>
              <c:numCache>
                <c:formatCode>General</c:formatCode>
                <c:ptCount val="1"/>
                <c:pt idx="0">
                  <c:v>1.7000000000000001E-2</c:v>
                </c:pt>
              </c:numCache>
            </c:numRef>
          </c:val>
        </c:ser>
        <c:ser>
          <c:idx val="2"/>
          <c:order val="2"/>
          <c:tx>
            <c:strRef>
              <c:f>Hoja1!$A$8</c:f>
              <c:strCache>
                <c:ptCount val="1"/>
                <c:pt idx="0">
                  <c:v>A+Pm 1</c:v>
                </c:pt>
              </c:strCache>
            </c:strRef>
          </c:tx>
          <c:spPr>
            <a:solidFill>
              <a:schemeClr val="accent3"/>
            </a:solidFill>
            <a:ln>
              <a:noFill/>
            </a:ln>
          </c:spPr>
          <c:dLbls>
            <c:delete val="1"/>
          </c:dLbls>
          <c:val>
            <c:numRef>
              <c:f>Hoja1!$D$8</c:f>
              <c:numCache>
                <c:formatCode>General</c:formatCode>
                <c:ptCount val="1"/>
                <c:pt idx="0">
                  <c:v>1.6000000000000004E-2</c:v>
                </c:pt>
              </c:numCache>
            </c:numRef>
          </c:val>
        </c:ser>
        <c:ser>
          <c:idx val="3"/>
          <c:order val="3"/>
          <c:tx>
            <c:strRef>
              <c:f>Hoja1!$A$9</c:f>
              <c:strCache>
                <c:ptCount val="1"/>
                <c:pt idx="0">
                  <c:v>A+Pm 5</c:v>
                </c:pt>
              </c:strCache>
            </c:strRef>
          </c:tx>
          <c:spPr>
            <a:solidFill>
              <a:srgbClr val="92D050"/>
            </a:solidFill>
            <a:ln>
              <a:noFill/>
            </a:ln>
          </c:spPr>
          <c:dLbls>
            <c:delete val="1"/>
          </c:dLbls>
          <c:val>
            <c:numRef>
              <c:f>Hoja1!$D$9</c:f>
              <c:numCache>
                <c:formatCode>General</c:formatCode>
                <c:ptCount val="1"/>
                <c:pt idx="0">
                  <c:v>1.7000000000000001E-2</c:v>
                </c:pt>
              </c:numCache>
            </c:numRef>
          </c:val>
        </c:ser>
        <c:ser>
          <c:idx val="4"/>
          <c:order val="4"/>
          <c:tx>
            <c:strRef>
              <c:f>Hoja1!$A$10</c:f>
              <c:strCache>
                <c:ptCount val="1"/>
                <c:pt idx="0">
                  <c:v>A+Pm 10</c:v>
                </c:pt>
              </c:strCache>
            </c:strRef>
          </c:tx>
          <c:spPr>
            <a:solidFill>
              <a:schemeClr val="accent3">
                <a:lumMod val="50000"/>
              </a:schemeClr>
            </a:solidFill>
            <a:ln>
              <a:noFill/>
            </a:ln>
          </c:spPr>
          <c:dLbls>
            <c:delete val="1"/>
          </c:dLbls>
          <c:val>
            <c:numRef>
              <c:f>Hoja1!$D$10</c:f>
              <c:numCache>
                <c:formatCode>General</c:formatCode>
                <c:ptCount val="1"/>
                <c:pt idx="0">
                  <c:v>1.7000000000000001E-2</c:v>
                </c:pt>
              </c:numCache>
            </c:numRef>
          </c:val>
        </c:ser>
        <c:ser>
          <c:idx val="5"/>
          <c:order val="5"/>
          <c:tx>
            <c:strRef>
              <c:f>Hoja1!$A$11</c:f>
              <c:strCache>
                <c:ptCount val="1"/>
                <c:pt idx="0">
                  <c:v>A+Pm 20</c:v>
                </c:pt>
              </c:strCache>
            </c:strRef>
          </c:tx>
          <c:spPr>
            <a:solidFill>
              <a:schemeClr val="bg2">
                <a:lumMod val="50000"/>
                <a:alpha val="81000"/>
              </a:schemeClr>
            </a:solidFill>
            <a:ln>
              <a:noFill/>
            </a:ln>
          </c:spPr>
          <c:dLbls>
            <c:delete val="1"/>
          </c:dLbls>
          <c:val>
            <c:numRef>
              <c:f>Hoja1!$D$11</c:f>
              <c:numCache>
                <c:formatCode>General</c:formatCode>
                <c:ptCount val="1"/>
                <c:pt idx="0">
                  <c:v>1.4999999999999998E-2</c:v>
                </c:pt>
              </c:numCache>
            </c:numRef>
          </c:val>
        </c:ser>
        <c:ser>
          <c:idx val="6"/>
          <c:order val="6"/>
          <c:tx>
            <c:strRef>
              <c:f>Hoja1!$A$12</c:f>
              <c:strCache>
                <c:ptCount val="1"/>
                <c:pt idx="0">
                  <c:v>A+Pm 40</c:v>
                </c:pt>
              </c:strCache>
            </c:strRef>
          </c:tx>
          <c:spPr>
            <a:solidFill>
              <a:schemeClr val="bg2">
                <a:lumMod val="25000"/>
                <a:alpha val="74000"/>
              </a:schemeClr>
            </a:solidFill>
            <a:ln>
              <a:noFill/>
            </a:ln>
          </c:spPr>
          <c:dLbls>
            <c:delete val="1"/>
          </c:dLbls>
          <c:val>
            <c:numRef>
              <c:f>Hoja1!$D$12</c:f>
              <c:numCache>
                <c:formatCode>General</c:formatCode>
                <c:ptCount val="1"/>
                <c:pt idx="0">
                  <c:v>1.7999999999999999E-2</c:v>
                </c:pt>
              </c:numCache>
            </c:numRef>
          </c:val>
        </c:ser>
        <c:ser>
          <c:idx val="7"/>
          <c:order val="7"/>
          <c:tx>
            <c:strRef>
              <c:f>Hoja1!$A$13</c:f>
              <c:strCache>
                <c:ptCount val="1"/>
                <c:pt idx="0">
                  <c:v>A+Pm 100</c:v>
                </c:pt>
              </c:strCache>
            </c:strRef>
          </c:tx>
          <c:spPr>
            <a:solidFill>
              <a:schemeClr val="tx1"/>
            </a:solidFill>
            <a:ln>
              <a:noFill/>
            </a:ln>
          </c:spPr>
          <c:dLbls>
            <c:delete val="1"/>
          </c:dLbls>
          <c:val>
            <c:numRef>
              <c:f>Hoja1!$D$13</c:f>
              <c:numCache>
                <c:formatCode>General</c:formatCode>
                <c:ptCount val="1"/>
                <c:pt idx="0">
                  <c:v>1.7000000000000001E-2</c:v>
                </c:pt>
              </c:numCache>
            </c:numRef>
          </c:val>
        </c:ser>
        <c:dLbls>
          <c:showVal val="1"/>
        </c:dLbls>
        <c:axId val="57059968"/>
        <c:axId val="57066240"/>
      </c:barChart>
      <c:catAx>
        <c:axId val="57059968"/>
        <c:scaling>
          <c:orientation val="minMax"/>
        </c:scaling>
        <c:axPos val="b"/>
        <c:title>
          <c:tx>
            <c:rich>
              <a:bodyPr/>
              <a:lstStyle/>
              <a:p>
                <a:pPr>
                  <a:defRPr lang="es-MX" sz="2400" b="1">
                    <a:latin typeface="Arial" pitchFamily="34" charset="0"/>
                    <a:cs typeface="Arial" pitchFamily="34" charset="0"/>
                  </a:defRPr>
                </a:pPr>
                <a:r>
                  <a:rPr lang="es-MX" sz="2400" b="1">
                    <a:latin typeface="Arial" pitchFamily="34" charset="0"/>
                    <a:cs typeface="Arial" pitchFamily="34" charset="0"/>
                  </a:rPr>
                  <a:t>Tratamientos</a:t>
                </a:r>
              </a:p>
            </c:rich>
          </c:tx>
          <c:layout/>
        </c:title>
        <c:tickLblPos val="none"/>
        <c:spPr>
          <a:ln w="12700">
            <a:solidFill>
              <a:schemeClr val="tx1"/>
            </a:solidFill>
          </a:ln>
        </c:spPr>
        <c:txPr>
          <a:bodyPr/>
          <a:lstStyle/>
          <a:p>
            <a:pPr>
              <a:defRPr lang="es-MX"/>
            </a:pPr>
            <a:endParaRPr lang="es-ES"/>
          </a:p>
        </c:txPr>
        <c:crossAx val="57066240"/>
        <c:crosses val="autoZero"/>
        <c:auto val="1"/>
        <c:lblAlgn val="ctr"/>
        <c:lblOffset val="100"/>
      </c:catAx>
      <c:valAx>
        <c:axId val="57066240"/>
        <c:scaling>
          <c:orientation val="minMax"/>
          <c:max val="2.1000000000000008E-2"/>
          <c:min val="0"/>
        </c:scaling>
        <c:axPos val="l"/>
        <c:title>
          <c:tx>
            <c:rich>
              <a:bodyPr rot="-5400000" vert="horz"/>
              <a:lstStyle/>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sysClr val="windowText" lastClr="000000"/>
                    </a:solidFill>
                    <a:latin typeface="Arial" pitchFamily="34" charset="0"/>
                    <a:ea typeface="+mn-ea"/>
                    <a:cs typeface="Arial" pitchFamily="34" charset="0"/>
                  </a:defRPr>
                </a:pPr>
                <a:r>
                  <a:rPr lang="es-MX" sz="2400" b="1" dirty="0">
                    <a:latin typeface="Arial" pitchFamily="34" charset="0"/>
                    <a:cs typeface="Arial" pitchFamily="34" charset="0"/>
                  </a:rPr>
                  <a:t>Masa</a:t>
                </a:r>
                <a:r>
                  <a:rPr lang="es-MX" sz="2400" b="1" baseline="0" dirty="0">
                    <a:latin typeface="Arial" pitchFamily="34" charset="0"/>
                    <a:cs typeface="Arial" pitchFamily="34" charset="0"/>
                  </a:rPr>
                  <a:t> seca de la radícula</a:t>
                </a:r>
              </a:p>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sysClr val="windowText" lastClr="000000"/>
                    </a:solidFill>
                    <a:latin typeface="Arial" pitchFamily="34" charset="0"/>
                    <a:ea typeface="+mn-ea"/>
                    <a:cs typeface="Arial" pitchFamily="34" charset="0"/>
                  </a:defRPr>
                </a:pPr>
                <a:r>
                  <a:rPr lang="es-MX" sz="2400" b="1" baseline="0" dirty="0">
                    <a:latin typeface="Arial" pitchFamily="34" charset="0"/>
                    <a:cs typeface="Arial" pitchFamily="34" charset="0"/>
                  </a:rPr>
                  <a:t>(</a:t>
                </a:r>
                <a:r>
                  <a:rPr lang="es-MX" sz="2400" b="1" baseline="0" dirty="0" smtClean="0">
                    <a:latin typeface="Arial" pitchFamily="34" charset="0"/>
                    <a:cs typeface="Arial" pitchFamily="34" charset="0"/>
                  </a:rPr>
                  <a:t>g plántula</a:t>
                </a:r>
                <a:r>
                  <a:rPr lang="es-MX" sz="2400" b="1" baseline="30000" dirty="0" smtClean="0">
                    <a:effectLst/>
                    <a:latin typeface="Arial" pitchFamily="34" charset="0"/>
                    <a:cs typeface="Arial" pitchFamily="34" charset="0"/>
                  </a:rPr>
                  <a:t>-1</a:t>
                </a:r>
                <a:r>
                  <a:rPr lang="es-MX" sz="2400" b="1" baseline="0" dirty="0">
                    <a:effectLst/>
                    <a:latin typeface="Arial" pitchFamily="34" charset="0"/>
                    <a:cs typeface="Arial" pitchFamily="34" charset="0"/>
                  </a:rPr>
                  <a:t>)</a:t>
                </a:r>
                <a:endParaRPr lang="es-MX" sz="2400" b="1" dirty="0">
                  <a:effectLst/>
                  <a:latin typeface="Arial" pitchFamily="34" charset="0"/>
                  <a:cs typeface="Arial"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lang="es-MX" sz="2400" b="1" i="0" u="none" strike="noStrike" kern="1200" baseline="0">
                    <a:solidFill>
                      <a:sysClr val="windowText" lastClr="000000"/>
                    </a:solidFill>
                    <a:latin typeface="Arial" pitchFamily="34" charset="0"/>
                    <a:ea typeface="+mn-ea"/>
                    <a:cs typeface="Arial" pitchFamily="34" charset="0"/>
                  </a:defRPr>
                </a:pPr>
                <a:endParaRPr lang="es-MX" sz="2400" b="1" dirty="0">
                  <a:latin typeface="Arial" pitchFamily="34" charset="0"/>
                  <a:cs typeface="Arial" pitchFamily="34" charset="0"/>
                </a:endParaRPr>
              </a:p>
            </c:rich>
          </c:tx>
          <c:layout>
            <c:manualLayout>
              <c:xMode val="edge"/>
              <c:yMode val="edge"/>
              <c:x val="2.220702016676188E-2"/>
              <c:y val="0.21804334474696324"/>
            </c:manualLayout>
          </c:layout>
        </c:title>
        <c:numFmt formatCode="General" sourceLinked="1"/>
        <c:tickLblPos val="nextTo"/>
        <c:spPr>
          <a:ln w="12700">
            <a:solidFill>
              <a:schemeClr val="tx1"/>
            </a:solidFill>
          </a:ln>
        </c:spPr>
        <c:txPr>
          <a:bodyPr/>
          <a:lstStyle/>
          <a:p>
            <a:pPr>
              <a:defRPr lang="es-MX" sz="2400">
                <a:latin typeface="Arial" pitchFamily="34" charset="0"/>
                <a:cs typeface="Arial" pitchFamily="34" charset="0"/>
              </a:defRPr>
            </a:pPr>
            <a:endParaRPr lang="es-ES"/>
          </a:p>
        </c:txPr>
        <c:crossAx val="57059968"/>
        <c:crosses val="autoZero"/>
        <c:crossBetween val="between"/>
        <c:majorUnit val="3.0000000000000014E-3"/>
        <c:minorUnit val="1.0000000000000005E-4"/>
      </c:valAx>
    </c:plotArea>
    <c:legend>
      <c:legendPos val="r"/>
      <c:layout>
        <c:manualLayout>
          <c:xMode val="edge"/>
          <c:yMode val="edge"/>
          <c:x val="0.74982079714637628"/>
          <c:y val="0.18217170626484694"/>
          <c:w val="0.24776033992953417"/>
          <c:h val="0.69773380360983628"/>
        </c:manualLayout>
      </c:layout>
      <c:txPr>
        <a:bodyPr/>
        <a:lstStyle/>
        <a:p>
          <a:pPr>
            <a:defRPr lang="es-MX" sz="2400">
              <a:latin typeface="Arial" pitchFamily="34" charset="0"/>
              <a:cs typeface="Arial" pitchFamily="34" charset="0"/>
            </a:defRPr>
          </a:pPr>
          <a:endParaRPr lang="es-ES"/>
        </a:p>
      </c:txPr>
    </c:legend>
    <c:plotVisOnly val="1"/>
    <c:dispBlanksAs val="gap"/>
  </c:chart>
  <c:spPr>
    <a:ln>
      <a:noFill/>
    </a:ln>
  </c:sp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890236" y="11184734"/>
            <a:ext cx="21422678" cy="771763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780473" y="20402550"/>
            <a:ext cx="17642205" cy="9201150"/>
          </a:xfrm>
        </p:spPr>
        <p:txBody>
          <a:bodyPr/>
          <a:lstStyle>
            <a:lvl1pPr marL="0" indent="0" algn="ctr">
              <a:buNone/>
              <a:defRPr>
                <a:solidFill>
                  <a:schemeClr val="tx1">
                    <a:tint val="75000"/>
                  </a:schemeClr>
                </a:solidFill>
              </a:defRPr>
            </a:lvl1pPr>
            <a:lvl2pPr marL="1748790" indent="0" algn="ctr">
              <a:buNone/>
              <a:defRPr>
                <a:solidFill>
                  <a:schemeClr val="tx1">
                    <a:tint val="75000"/>
                  </a:schemeClr>
                </a:solidFill>
              </a:defRPr>
            </a:lvl2pPr>
            <a:lvl3pPr marL="3497580" indent="0" algn="ctr">
              <a:buNone/>
              <a:defRPr>
                <a:solidFill>
                  <a:schemeClr val="tx1">
                    <a:tint val="75000"/>
                  </a:schemeClr>
                </a:solidFill>
              </a:defRPr>
            </a:lvl3pPr>
            <a:lvl4pPr marL="5246370" indent="0" algn="ctr">
              <a:buNone/>
              <a:defRPr>
                <a:solidFill>
                  <a:schemeClr val="tx1">
                    <a:tint val="75000"/>
                  </a:schemeClr>
                </a:solidFill>
              </a:defRPr>
            </a:lvl4pPr>
            <a:lvl5pPr marL="6995160" indent="0" algn="ctr">
              <a:buNone/>
              <a:defRPr>
                <a:solidFill>
                  <a:schemeClr val="tx1">
                    <a:tint val="75000"/>
                  </a:schemeClr>
                </a:solidFill>
              </a:defRPr>
            </a:lvl5pPr>
            <a:lvl6pPr marL="8743950" indent="0" algn="ctr">
              <a:buNone/>
              <a:defRPr>
                <a:solidFill>
                  <a:schemeClr val="tx1">
                    <a:tint val="75000"/>
                  </a:schemeClr>
                </a:solidFill>
              </a:defRPr>
            </a:lvl6pPr>
            <a:lvl7pPr marL="10492740" indent="0" algn="ctr">
              <a:buNone/>
              <a:defRPr>
                <a:solidFill>
                  <a:schemeClr val="tx1">
                    <a:tint val="75000"/>
                  </a:schemeClr>
                </a:solidFill>
              </a:defRPr>
            </a:lvl7pPr>
            <a:lvl8pPr marL="12241530" indent="0" algn="ctr">
              <a:buNone/>
              <a:defRPr>
                <a:solidFill>
                  <a:schemeClr val="tx1">
                    <a:tint val="75000"/>
                  </a:schemeClr>
                </a:solidFill>
              </a:defRPr>
            </a:lvl8pPr>
            <a:lvl9pPr marL="1399032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990875" y="23136228"/>
            <a:ext cx="21422678" cy="7150894"/>
          </a:xfrm>
        </p:spPr>
        <p:txBody>
          <a:bodyPr anchor="t"/>
          <a:lstStyle>
            <a:lvl1pPr algn="l">
              <a:defRPr sz="153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990875" y="15260246"/>
            <a:ext cx="21422678" cy="7875982"/>
          </a:xfrm>
        </p:spPr>
        <p:txBody>
          <a:bodyPr anchor="b"/>
          <a:lstStyle>
            <a:lvl1pPr marL="0" indent="0">
              <a:buNone/>
              <a:defRPr sz="7700">
                <a:solidFill>
                  <a:schemeClr val="tx1">
                    <a:tint val="75000"/>
                  </a:schemeClr>
                </a:solidFill>
              </a:defRPr>
            </a:lvl1pPr>
            <a:lvl2pPr marL="1748790" indent="0">
              <a:buNone/>
              <a:defRPr sz="6900">
                <a:solidFill>
                  <a:schemeClr val="tx1">
                    <a:tint val="75000"/>
                  </a:schemeClr>
                </a:solidFill>
              </a:defRPr>
            </a:lvl2pPr>
            <a:lvl3pPr marL="3497580" indent="0">
              <a:buNone/>
              <a:defRPr sz="6100">
                <a:solidFill>
                  <a:schemeClr val="tx1">
                    <a:tint val="75000"/>
                  </a:schemeClr>
                </a:solidFill>
              </a:defRPr>
            </a:lvl3pPr>
            <a:lvl4pPr marL="5246370" indent="0">
              <a:buNone/>
              <a:defRPr sz="5400">
                <a:solidFill>
                  <a:schemeClr val="tx1">
                    <a:tint val="75000"/>
                  </a:schemeClr>
                </a:solidFill>
              </a:defRPr>
            </a:lvl4pPr>
            <a:lvl5pPr marL="6995160" indent="0">
              <a:buNone/>
              <a:defRPr sz="5400">
                <a:solidFill>
                  <a:schemeClr val="tx1">
                    <a:tint val="75000"/>
                  </a:schemeClr>
                </a:solidFill>
              </a:defRPr>
            </a:lvl5pPr>
            <a:lvl6pPr marL="8743950" indent="0">
              <a:buNone/>
              <a:defRPr sz="5400">
                <a:solidFill>
                  <a:schemeClr val="tx1">
                    <a:tint val="75000"/>
                  </a:schemeClr>
                </a:solidFill>
              </a:defRPr>
            </a:lvl6pPr>
            <a:lvl7pPr marL="10492740" indent="0">
              <a:buNone/>
              <a:defRPr sz="5400">
                <a:solidFill>
                  <a:schemeClr val="tx1">
                    <a:tint val="75000"/>
                  </a:schemeClr>
                </a:solidFill>
              </a:defRPr>
            </a:lvl7pPr>
            <a:lvl8pPr marL="12241530" indent="0">
              <a:buNone/>
              <a:defRPr sz="5400">
                <a:solidFill>
                  <a:schemeClr val="tx1">
                    <a:tint val="75000"/>
                  </a:schemeClr>
                </a:solidFill>
              </a:defRPr>
            </a:lvl8pPr>
            <a:lvl9pPr marL="13990320" indent="0">
              <a:buNone/>
              <a:defRPr sz="5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3474184" y="44105513"/>
            <a:ext cx="31048881" cy="124748925"/>
          </a:xfrm>
        </p:spPr>
        <p:txBody>
          <a:bodyPr/>
          <a:lstStyle>
            <a:lvl1pPr>
              <a:defRPr sz="10700"/>
            </a:lvl1pPr>
            <a:lvl2pPr>
              <a:defRPr sz="92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34943117" y="44105513"/>
            <a:ext cx="31048881" cy="124748925"/>
          </a:xfrm>
        </p:spPr>
        <p:txBody>
          <a:bodyPr/>
          <a:lstStyle>
            <a:lvl1pPr>
              <a:defRPr sz="10700"/>
            </a:lvl1pPr>
            <a:lvl2pPr>
              <a:defRPr sz="92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260158" y="1441850"/>
            <a:ext cx="22682835" cy="60007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260158" y="8059343"/>
            <a:ext cx="11135768" cy="3358751"/>
          </a:xfrm>
        </p:spPr>
        <p:txBody>
          <a:bodyPr anchor="b"/>
          <a:lstStyle>
            <a:lvl1pPr marL="0" indent="0">
              <a:buNone/>
              <a:defRPr sz="9200" b="1"/>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260158" y="11418094"/>
            <a:ext cx="11135768" cy="20744262"/>
          </a:xfrm>
        </p:spPr>
        <p:txBody>
          <a:bodyPr/>
          <a:lstStyle>
            <a:lvl1pPr>
              <a:defRPr sz="9200"/>
            </a:lvl1pPr>
            <a:lvl2pPr>
              <a:defRPr sz="7700"/>
            </a:lvl2pPr>
            <a:lvl3pPr>
              <a:defRPr sz="6900"/>
            </a:lvl3pPr>
            <a:lvl4pPr>
              <a:defRPr sz="6100"/>
            </a:lvl4pPr>
            <a:lvl5pPr>
              <a:defRPr sz="6100"/>
            </a:lvl5pPr>
            <a:lvl6pPr>
              <a:defRPr sz="6100"/>
            </a:lvl6pPr>
            <a:lvl7pPr>
              <a:defRPr sz="6100"/>
            </a:lvl7pPr>
            <a:lvl8pPr>
              <a:defRPr sz="6100"/>
            </a:lvl8pPr>
            <a:lvl9pPr>
              <a:defRPr sz="6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802852" y="8059343"/>
            <a:ext cx="11140142" cy="3358751"/>
          </a:xfrm>
        </p:spPr>
        <p:txBody>
          <a:bodyPr anchor="b"/>
          <a:lstStyle>
            <a:lvl1pPr marL="0" indent="0">
              <a:buNone/>
              <a:defRPr sz="9200" b="1"/>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802852" y="11418094"/>
            <a:ext cx="11140142" cy="20744262"/>
          </a:xfrm>
        </p:spPr>
        <p:txBody>
          <a:bodyPr/>
          <a:lstStyle>
            <a:lvl1pPr>
              <a:defRPr sz="9200"/>
            </a:lvl1pPr>
            <a:lvl2pPr>
              <a:defRPr sz="7700"/>
            </a:lvl2pPr>
            <a:lvl3pPr>
              <a:defRPr sz="6900"/>
            </a:lvl3pPr>
            <a:lvl4pPr>
              <a:defRPr sz="6100"/>
            </a:lvl4pPr>
            <a:lvl5pPr>
              <a:defRPr sz="6100"/>
            </a:lvl5pPr>
            <a:lvl6pPr>
              <a:defRPr sz="6100"/>
            </a:lvl6pPr>
            <a:lvl7pPr>
              <a:defRPr sz="6100"/>
            </a:lvl7pPr>
            <a:lvl8pPr>
              <a:defRPr sz="6100"/>
            </a:lvl8pPr>
            <a:lvl9pPr>
              <a:defRPr sz="6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260159" y="1433512"/>
            <a:ext cx="8291663" cy="6100763"/>
          </a:xfrm>
        </p:spPr>
        <p:txBody>
          <a:bodyPr anchor="b"/>
          <a:lstStyle>
            <a:lvl1pPr algn="l">
              <a:defRPr sz="77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853732" y="1433515"/>
            <a:ext cx="14089261" cy="30728843"/>
          </a:xfrm>
        </p:spPr>
        <p:txBody>
          <a:bodyPr/>
          <a:lstStyle>
            <a:lvl1pPr>
              <a:defRPr sz="12200"/>
            </a:lvl1pPr>
            <a:lvl2pPr>
              <a:defRPr sz="10700"/>
            </a:lvl2pPr>
            <a:lvl3pPr>
              <a:defRPr sz="9200"/>
            </a:lvl3pPr>
            <a:lvl4pPr>
              <a:defRPr sz="7700"/>
            </a:lvl4pPr>
            <a:lvl5pPr>
              <a:defRPr sz="7700"/>
            </a:lvl5pPr>
            <a:lvl6pPr>
              <a:defRPr sz="7700"/>
            </a:lvl6pPr>
            <a:lvl7pPr>
              <a:defRPr sz="7700"/>
            </a:lvl7pPr>
            <a:lvl8pPr>
              <a:defRPr sz="7700"/>
            </a:lvl8pPr>
            <a:lvl9pPr>
              <a:defRPr sz="7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260159" y="7534278"/>
            <a:ext cx="8291663" cy="24628081"/>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39994" y="25203150"/>
            <a:ext cx="15121890" cy="2975375"/>
          </a:xfrm>
        </p:spPr>
        <p:txBody>
          <a:bodyPr anchor="b"/>
          <a:lstStyle>
            <a:lvl1pPr algn="l">
              <a:defRPr sz="77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939994" y="3217069"/>
            <a:ext cx="15121890" cy="21602700"/>
          </a:xfrm>
        </p:spPr>
        <p:txBody>
          <a:bodyPr/>
          <a:lstStyle>
            <a:lvl1pPr marL="0" indent="0">
              <a:buNone/>
              <a:defRPr sz="12200"/>
            </a:lvl1pPr>
            <a:lvl2pPr marL="1748790" indent="0">
              <a:buNone/>
              <a:defRPr sz="10700"/>
            </a:lvl2pPr>
            <a:lvl3pPr marL="3497580" indent="0">
              <a:buNone/>
              <a:defRPr sz="9200"/>
            </a:lvl3pPr>
            <a:lvl4pPr marL="5246370" indent="0">
              <a:buNone/>
              <a:defRPr sz="7700"/>
            </a:lvl4pPr>
            <a:lvl5pPr marL="6995160" indent="0">
              <a:buNone/>
              <a:defRPr sz="7700"/>
            </a:lvl5pPr>
            <a:lvl6pPr marL="8743950" indent="0">
              <a:buNone/>
              <a:defRPr sz="7700"/>
            </a:lvl6pPr>
            <a:lvl7pPr marL="10492740" indent="0">
              <a:buNone/>
              <a:defRPr sz="7700"/>
            </a:lvl7pPr>
            <a:lvl8pPr marL="12241530" indent="0">
              <a:buNone/>
              <a:defRPr sz="7700"/>
            </a:lvl8pPr>
            <a:lvl9pPr marL="13990320" indent="0">
              <a:buNone/>
              <a:defRPr sz="7700"/>
            </a:lvl9pPr>
          </a:lstStyle>
          <a:p>
            <a:endParaRPr lang="es-ES"/>
          </a:p>
        </p:txBody>
      </p:sp>
      <p:sp>
        <p:nvSpPr>
          <p:cNvPr id="4" name="3 Marcador de texto"/>
          <p:cNvSpPr>
            <a:spLocks noGrp="1"/>
          </p:cNvSpPr>
          <p:nvPr>
            <p:ph type="body" sz="half" idx="2"/>
          </p:nvPr>
        </p:nvSpPr>
        <p:spPr>
          <a:xfrm>
            <a:off x="4939994" y="28178524"/>
            <a:ext cx="15121890" cy="4225526"/>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50362545" y="7567613"/>
            <a:ext cx="15629453" cy="1612868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3474184" y="7567613"/>
            <a:ext cx="46468308" cy="1612868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4B972D4-10DB-4C3F-9BEC-A44AEA1B31F7}"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3EEBF6-D0CF-4964-BB27-7B00DBC88D71}"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75000"/>
              </a:schemeClr>
            </a:gs>
            <a:gs pos="45000">
              <a:schemeClr val="bg1"/>
            </a:gs>
            <a:gs pos="86000">
              <a:schemeClr val="accent3">
                <a:lumMod val="20000"/>
                <a:lumOff val="80000"/>
                <a:alpha val="53000"/>
              </a:schemeClr>
            </a:gs>
            <a:gs pos="100000">
              <a:schemeClr val="accent3">
                <a:lumMod val="40000"/>
                <a:lumOff val="6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1260158" y="1441850"/>
            <a:ext cx="22682835" cy="6000750"/>
          </a:xfrm>
          <a:prstGeom prst="rect">
            <a:avLst/>
          </a:prstGeom>
        </p:spPr>
        <p:txBody>
          <a:bodyPr vert="horz" lIns="349758" tIns="174879" rIns="349758" bIns="174879"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260158" y="8401053"/>
            <a:ext cx="22682835" cy="23761306"/>
          </a:xfrm>
          <a:prstGeom prst="rect">
            <a:avLst/>
          </a:prstGeom>
        </p:spPr>
        <p:txBody>
          <a:bodyPr vert="horz" lIns="349758" tIns="174879" rIns="349758" bIns="174879"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1260158" y="33370840"/>
            <a:ext cx="5880735" cy="1916906"/>
          </a:xfrm>
          <a:prstGeom prst="rect">
            <a:avLst/>
          </a:prstGeom>
        </p:spPr>
        <p:txBody>
          <a:bodyPr vert="horz" lIns="349758" tIns="174879" rIns="349758" bIns="174879" rtlCol="0" anchor="ctr"/>
          <a:lstStyle>
            <a:lvl1pPr algn="l">
              <a:defRPr sz="4600">
                <a:solidFill>
                  <a:schemeClr val="tx1">
                    <a:tint val="75000"/>
                  </a:schemeClr>
                </a:solidFill>
              </a:defRPr>
            </a:lvl1pPr>
          </a:lstStyle>
          <a:p>
            <a:fld id="{74B972D4-10DB-4C3F-9BEC-A44AEA1B31F7}" type="datetimeFigureOut">
              <a:rPr lang="es-ES" smtClean="0"/>
              <a:pPr/>
              <a:t>13/12/2021</a:t>
            </a:fld>
            <a:endParaRPr lang="es-ES"/>
          </a:p>
        </p:txBody>
      </p:sp>
      <p:sp>
        <p:nvSpPr>
          <p:cNvPr id="5" name="4 Marcador de pie de página"/>
          <p:cNvSpPr>
            <a:spLocks noGrp="1"/>
          </p:cNvSpPr>
          <p:nvPr>
            <p:ph type="ftr" sz="quarter" idx="3"/>
          </p:nvPr>
        </p:nvSpPr>
        <p:spPr>
          <a:xfrm>
            <a:off x="8611076" y="33370840"/>
            <a:ext cx="7980998" cy="1916906"/>
          </a:xfrm>
          <a:prstGeom prst="rect">
            <a:avLst/>
          </a:prstGeom>
        </p:spPr>
        <p:txBody>
          <a:bodyPr vert="horz" lIns="349758" tIns="174879" rIns="349758" bIns="174879" rtlCol="0" anchor="ctr"/>
          <a:lstStyle>
            <a:lvl1pPr algn="ctr">
              <a:defRPr sz="46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18062258" y="33370840"/>
            <a:ext cx="5880735" cy="1916906"/>
          </a:xfrm>
          <a:prstGeom prst="rect">
            <a:avLst/>
          </a:prstGeom>
        </p:spPr>
        <p:txBody>
          <a:bodyPr vert="horz" lIns="349758" tIns="174879" rIns="349758" bIns="174879" rtlCol="0" anchor="ctr"/>
          <a:lstStyle>
            <a:lvl1pPr algn="r">
              <a:defRPr sz="4600">
                <a:solidFill>
                  <a:schemeClr val="tx1">
                    <a:tint val="75000"/>
                  </a:schemeClr>
                </a:solidFill>
              </a:defRPr>
            </a:lvl1pPr>
          </a:lstStyle>
          <a:p>
            <a:fld id="{3A3EEBF6-D0CF-4964-BB27-7B00DBC88D7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497580" rtl="0" eaLnBrk="1" latinLnBrk="0" hangingPunct="1">
        <a:spcBef>
          <a:spcPct val="0"/>
        </a:spcBef>
        <a:buNone/>
        <a:defRPr sz="16800" kern="1200">
          <a:solidFill>
            <a:schemeClr val="tx1"/>
          </a:solidFill>
          <a:latin typeface="+mj-lt"/>
          <a:ea typeface="+mj-ea"/>
          <a:cs typeface="+mj-cs"/>
        </a:defRPr>
      </a:lvl1pPr>
    </p:titleStyle>
    <p:bodyStyle>
      <a:lvl1pPr marL="1311593" indent="-1311593" algn="l" defTabSz="3497580" rtl="0" eaLnBrk="1" latinLnBrk="0" hangingPunct="1">
        <a:spcBef>
          <a:spcPct val="20000"/>
        </a:spcBef>
        <a:buFont typeface="Arial" pitchFamily="34" charset="0"/>
        <a:buChar char="•"/>
        <a:defRPr sz="12200" kern="1200">
          <a:solidFill>
            <a:schemeClr val="tx1"/>
          </a:solidFill>
          <a:latin typeface="+mn-lt"/>
          <a:ea typeface="+mn-ea"/>
          <a:cs typeface="+mn-cs"/>
        </a:defRPr>
      </a:lvl1pPr>
      <a:lvl2pPr marL="2841784" indent="-1092994" algn="l" defTabSz="3497580" rtl="0" eaLnBrk="1" latinLnBrk="0" hangingPunct="1">
        <a:spcBef>
          <a:spcPct val="20000"/>
        </a:spcBef>
        <a:buFont typeface="Arial" pitchFamily="34" charset="0"/>
        <a:buChar char="–"/>
        <a:defRPr sz="10700" kern="1200">
          <a:solidFill>
            <a:schemeClr val="tx1"/>
          </a:solidFill>
          <a:latin typeface="+mn-lt"/>
          <a:ea typeface="+mn-ea"/>
          <a:cs typeface="+mn-cs"/>
        </a:defRPr>
      </a:lvl2pPr>
      <a:lvl3pPr marL="4371975" indent="-874395" algn="l" defTabSz="3497580" rtl="0" eaLnBrk="1" latinLnBrk="0" hangingPunct="1">
        <a:spcBef>
          <a:spcPct val="20000"/>
        </a:spcBef>
        <a:buFont typeface="Arial" pitchFamily="34" charset="0"/>
        <a:buChar char="•"/>
        <a:defRPr sz="9200" kern="1200">
          <a:solidFill>
            <a:schemeClr val="tx1"/>
          </a:solidFill>
          <a:latin typeface="+mn-lt"/>
          <a:ea typeface="+mn-ea"/>
          <a:cs typeface="+mn-cs"/>
        </a:defRPr>
      </a:lvl3pPr>
      <a:lvl4pPr marL="612076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4pPr>
      <a:lvl5pPr marL="786955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5pPr>
      <a:lvl6pPr marL="961834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6pPr>
      <a:lvl7pPr marL="1136713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7pPr>
      <a:lvl8pPr marL="1311592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8pPr>
      <a:lvl9pPr marL="1486471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9pPr>
    </p:bodyStyle>
    <p:otherStyle>
      <a:defPPr>
        <a:defRPr lang="es-ES"/>
      </a:defPPr>
      <a:lvl1pPr marL="0" algn="l" defTabSz="3497580" rtl="0" eaLnBrk="1" latinLnBrk="0" hangingPunct="1">
        <a:defRPr sz="6900" kern="1200">
          <a:solidFill>
            <a:schemeClr val="tx1"/>
          </a:solidFill>
          <a:latin typeface="+mn-lt"/>
          <a:ea typeface="+mn-ea"/>
          <a:cs typeface="+mn-cs"/>
        </a:defRPr>
      </a:lvl1pPr>
      <a:lvl2pPr marL="1748790" algn="l" defTabSz="3497580" rtl="0" eaLnBrk="1" latinLnBrk="0" hangingPunct="1">
        <a:defRPr sz="6900" kern="1200">
          <a:solidFill>
            <a:schemeClr val="tx1"/>
          </a:solidFill>
          <a:latin typeface="+mn-lt"/>
          <a:ea typeface="+mn-ea"/>
          <a:cs typeface="+mn-cs"/>
        </a:defRPr>
      </a:lvl2pPr>
      <a:lvl3pPr marL="3497580" algn="l" defTabSz="3497580" rtl="0" eaLnBrk="1" latinLnBrk="0" hangingPunct="1">
        <a:defRPr sz="6900" kern="1200">
          <a:solidFill>
            <a:schemeClr val="tx1"/>
          </a:solidFill>
          <a:latin typeface="+mn-lt"/>
          <a:ea typeface="+mn-ea"/>
          <a:cs typeface="+mn-cs"/>
        </a:defRPr>
      </a:lvl3pPr>
      <a:lvl4pPr marL="5246370" algn="l" defTabSz="3497580" rtl="0" eaLnBrk="1" latinLnBrk="0" hangingPunct="1">
        <a:defRPr sz="6900" kern="1200">
          <a:solidFill>
            <a:schemeClr val="tx1"/>
          </a:solidFill>
          <a:latin typeface="+mn-lt"/>
          <a:ea typeface="+mn-ea"/>
          <a:cs typeface="+mn-cs"/>
        </a:defRPr>
      </a:lvl4pPr>
      <a:lvl5pPr marL="6995160" algn="l" defTabSz="3497580" rtl="0" eaLnBrk="1" latinLnBrk="0" hangingPunct="1">
        <a:defRPr sz="6900" kern="1200">
          <a:solidFill>
            <a:schemeClr val="tx1"/>
          </a:solidFill>
          <a:latin typeface="+mn-lt"/>
          <a:ea typeface="+mn-ea"/>
          <a:cs typeface="+mn-cs"/>
        </a:defRPr>
      </a:lvl5pPr>
      <a:lvl6pPr marL="8743950" algn="l" defTabSz="3497580" rtl="0" eaLnBrk="1" latinLnBrk="0" hangingPunct="1">
        <a:defRPr sz="6900" kern="1200">
          <a:solidFill>
            <a:schemeClr val="tx1"/>
          </a:solidFill>
          <a:latin typeface="+mn-lt"/>
          <a:ea typeface="+mn-ea"/>
          <a:cs typeface="+mn-cs"/>
        </a:defRPr>
      </a:lvl6pPr>
      <a:lvl7pPr marL="10492740" algn="l" defTabSz="3497580" rtl="0" eaLnBrk="1" latinLnBrk="0" hangingPunct="1">
        <a:defRPr sz="6900" kern="1200">
          <a:solidFill>
            <a:schemeClr val="tx1"/>
          </a:solidFill>
          <a:latin typeface="+mn-lt"/>
          <a:ea typeface="+mn-ea"/>
          <a:cs typeface="+mn-cs"/>
        </a:defRPr>
      </a:lvl7pPr>
      <a:lvl8pPr marL="12241530" algn="l" defTabSz="3497580" rtl="0" eaLnBrk="1" latinLnBrk="0" hangingPunct="1">
        <a:defRPr sz="6900" kern="1200">
          <a:solidFill>
            <a:schemeClr val="tx1"/>
          </a:solidFill>
          <a:latin typeface="+mn-lt"/>
          <a:ea typeface="+mn-ea"/>
          <a:cs typeface="+mn-cs"/>
        </a:defRPr>
      </a:lvl8pPr>
      <a:lvl9pPr marL="13990320" algn="l" defTabSz="3497580" rtl="0" eaLnBrk="1" latinLnBrk="0" hangingPunct="1">
        <a:defRPr sz="6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1.png"/><Relationship Id="rId7" Type="http://schemas.openxmlformats.org/officeDocument/2006/relationships/chart" Target="../charts/chart2.xml"/><Relationship Id="rId2" Type="http://schemas.openxmlformats.org/officeDocument/2006/relationships/slideLayout" Target="../slideLayouts/slideLayout1.xml"/><Relationship Id="rId1" Type="http://schemas.openxmlformats.org/officeDocument/2006/relationships/audio" Target="file:///D:\Dpto%20de%20Fisiologia\Departamento%202021\Taller%20online%20Fisiolog&#237;a\audio%20danurys.m4a" TargetMode="External"/><Relationship Id="rId6" Type="http://schemas.openxmlformats.org/officeDocument/2006/relationships/chart" Target="../charts/chart1.xml"/><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9529741" y="2928832"/>
            <a:ext cx="6281528"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defTabSz="914400" fontAlgn="base">
              <a:spcBef>
                <a:spcPct val="0"/>
              </a:spcBef>
              <a:spcAft>
                <a:spcPct val="0"/>
              </a:spcAft>
            </a:pPr>
            <a:r>
              <a:rPr lang="es-ES" sz="2200" b="1" i="1" dirty="0" smtClean="0"/>
              <a:t>                                 </a:t>
            </a:r>
          </a:p>
          <a:p>
            <a:pPr algn="ctr" defTabSz="914400" fontAlgn="base">
              <a:spcBef>
                <a:spcPct val="0"/>
              </a:spcBef>
              <a:spcAft>
                <a:spcPct val="0"/>
              </a:spcAft>
            </a:pPr>
            <a:r>
              <a:rPr lang="es-ES" sz="2200" b="1" i="1" dirty="0" smtClean="0"/>
              <a:t>Departamento de Fisiología y Bioquímica Vegetal</a:t>
            </a:r>
            <a:endParaRPr lang="es-ES" sz="2200" dirty="0" smtClean="0"/>
          </a:p>
          <a:p>
            <a:pPr algn="ctr" defTabSz="914400" fontAlgn="base">
              <a:spcBef>
                <a:spcPct val="0"/>
              </a:spcBef>
              <a:spcAft>
                <a:spcPct val="0"/>
              </a:spcAft>
            </a:pPr>
            <a:r>
              <a:rPr lang="es-ES" sz="2200" b="1" i="1" dirty="0" smtClean="0"/>
              <a:t> Instituto Nacional de Ciencias Agrícolas</a:t>
            </a:r>
          </a:p>
        </p:txBody>
      </p:sp>
      <p:sp>
        <p:nvSpPr>
          <p:cNvPr id="16" name="15 Rectángulo"/>
          <p:cNvSpPr/>
          <p:nvPr/>
        </p:nvSpPr>
        <p:spPr>
          <a:xfrm>
            <a:off x="13697072" y="9367251"/>
            <a:ext cx="6084678" cy="523220"/>
          </a:xfrm>
          <a:prstGeom prst="rect">
            <a:avLst/>
          </a:prstGeom>
        </p:spPr>
        <p:txBody>
          <a:bodyPr wrap="square">
            <a:spAutoFit/>
          </a:bodyPr>
          <a:lstStyle/>
          <a:p>
            <a:pPr algn="just"/>
            <a:r>
              <a:rPr lang="es-ES" sz="2800" b="1" dirty="0" smtClean="0">
                <a:latin typeface="Arial" pitchFamily="34" charset="0"/>
                <a:cs typeface="Arial" pitchFamily="34" charset="0"/>
              </a:rPr>
              <a:t>Frijol</a:t>
            </a:r>
            <a:r>
              <a:rPr lang="es-ES" sz="2800" dirty="0" smtClean="0">
                <a:latin typeface="Arial" pitchFamily="34" charset="0"/>
                <a:cs typeface="Arial" pitchFamily="34" charset="0"/>
              </a:rPr>
              <a:t>: </a:t>
            </a:r>
            <a:r>
              <a:rPr lang="es-ES" sz="2800" dirty="0" err="1" smtClean="0">
                <a:latin typeface="Arial" pitchFamily="34" charset="0"/>
                <a:cs typeface="Arial" pitchFamily="34" charset="0"/>
              </a:rPr>
              <a:t>var</a:t>
            </a:r>
            <a:r>
              <a:rPr lang="es-ES" sz="2800" dirty="0" smtClean="0">
                <a:latin typeface="Arial" pitchFamily="34" charset="0"/>
                <a:cs typeface="Arial" pitchFamily="34" charset="0"/>
              </a:rPr>
              <a:t>. Cuba Cueto-25-9-N</a:t>
            </a:r>
            <a:endParaRPr lang="es-ES" sz="2800" dirty="0">
              <a:latin typeface="Arial" pitchFamily="34" charset="0"/>
              <a:cs typeface="Arial" pitchFamily="34" charset="0"/>
            </a:endParaRPr>
          </a:p>
        </p:txBody>
      </p:sp>
      <p:sp>
        <p:nvSpPr>
          <p:cNvPr id="92" name="91 Rectángulo"/>
          <p:cNvSpPr/>
          <p:nvPr/>
        </p:nvSpPr>
        <p:spPr>
          <a:xfrm>
            <a:off x="641502" y="8279828"/>
            <a:ext cx="3286148" cy="637862"/>
          </a:xfrm>
          <a:prstGeom prst="rect">
            <a:avLst/>
          </a:prstGeom>
          <a:gradFill>
            <a:gsLst>
              <a:gs pos="0">
                <a:srgbClr val="DDEBCF"/>
              </a:gs>
              <a:gs pos="50000">
                <a:srgbClr val="9CB86E"/>
              </a:gs>
              <a:gs pos="100000">
                <a:srgbClr val="156B13"/>
              </a:gs>
            </a:gsLst>
            <a:lin ang="5400000" scaled="0"/>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smtClean="0">
                <a:solidFill>
                  <a:schemeClr val="tx1"/>
                </a:solidFill>
                <a:latin typeface="Times New Roman" pitchFamily="18" charset="0"/>
                <a:ea typeface="Calibri" pitchFamily="34" charset="0"/>
                <a:cs typeface="Times New Roman" pitchFamily="18" charset="0"/>
              </a:rPr>
              <a:t>INTRODUCCIÓN</a:t>
            </a:r>
            <a:endParaRPr lang="es-ES" sz="2800" b="1" dirty="0">
              <a:solidFill>
                <a:schemeClr val="tx1"/>
              </a:solidFill>
              <a:latin typeface="Times New Roman" pitchFamily="18" charset="0"/>
              <a:ea typeface="Calibri" pitchFamily="34" charset="0"/>
              <a:cs typeface="Times New Roman" pitchFamily="18" charset="0"/>
            </a:endParaRPr>
          </a:p>
        </p:txBody>
      </p:sp>
      <p:sp>
        <p:nvSpPr>
          <p:cNvPr id="49" name="48 Rectángulo"/>
          <p:cNvSpPr/>
          <p:nvPr/>
        </p:nvSpPr>
        <p:spPr>
          <a:xfrm>
            <a:off x="13780301" y="8279828"/>
            <a:ext cx="5255328" cy="626266"/>
          </a:xfrm>
          <a:prstGeom prst="rect">
            <a:avLst/>
          </a:prstGeom>
          <a:gradFill>
            <a:gsLst>
              <a:gs pos="0">
                <a:srgbClr val="DDEBCF"/>
              </a:gs>
              <a:gs pos="50000">
                <a:srgbClr val="9CB86E"/>
              </a:gs>
              <a:gs pos="100000">
                <a:srgbClr val="156B13"/>
              </a:gs>
            </a:gsLst>
            <a:lin ang="5400000" scaled="0"/>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smtClean="0">
                <a:solidFill>
                  <a:schemeClr val="tx1"/>
                </a:solidFill>
                <a:latin typeface="Times New Roman" pitchFamily="18" charset="0"/>
                <a:ea typeface="Calibri" pitchFamily="34" charset="0"/>
                <a:cs typeface="Times New Roman" pitchFamily="18" charset="0"/>
              </a:rPr>
              <a:t>MATERIALES Y MÉTODOS</a:t>
            </a:r>
            <a:endParaRPr lang="es-ES" sz="2800" b="1" dirty="0">
              <a:solidFill>
                <a:schemeClr val="tx1"/>
              </a:solidFill>
              <a:latin typeface="Times New Roman" pitchFamily="18" charset="0"/>
              <a:ea typeface="Calibri" pitchFamily="34" charset="0"/>
              <a:cs typeface="Times New Roman" pitchFamily="18" charset="0"/>
            </a:endParaRPr>
          </a:p>
        </p:txBody>
      </p:sp>
      <p:sp>
        <p:nvSpPr>
          <p:cNvPr id="19" name="18 Rectángulo"/>
          <p:cNvSpPr/>
          <p:nvPr/>
        </p:nvSpPr>
        <p:spPr>
          <a:xfrm>
            <a:off x="13697072" y="10657434"/>
            <a:ext cx="8108175" cy="523220"/>
          </a:xfrm>
          <a:prstGeom prst="rect">
            <a:avLst/>
          </a:prstGeom>
        </p:spPr>
        <p:txBody>
          <a:bodyPr wrap="square">
            <a:spAutoFit/>
          </a:bodyPr>
          <a:lstStyle/>
          <a:p>
            <a:pPr algn="just"/>
            <a:r>
              <a:rPr lang="es-MX" sz="2800" b="1" dirty="0" err="1">
                <a:latin typeface="Arial" pitchFamily="34" charset="0"/>
                <a:cs typeface="Arial" pitchFamily="34" charset="0"/>
              </a:rPr>
              <a:t>Pectimorf</a:t>
            </a:r>
            <a:r>
              <a:rPr lang="es-MX" sz="2800" b="1" baseline="30000" dirty="0" smtClean="0">
                <a:latin typeface="Arial" pitchFamily="34" charset="0"/>
                <a:cs typeface="Arial" pitchFamily="34" charset="0"/>
              </a:rPr>
              <a:t>® </a:t>
            </a:r>
            <a:r>
              <a:rPr lang="es-ES" sz="2800" b="1" dirty="0" smtClean="0">
                <a:latin typeface="Arial" pitchFamily="34" charset="0"/>
                <a:cs typeface="Arial" pitchFamily="34" charset="0"/>
              </a:rPr>
              <a:t>(Pm</a:t>
            </a:r>
            <a:r>
              <a:rPr lang="es-ES" sz="2800" dirty="0" smtClean="0">
                <a:latin typeface="Arial" pitchFamily="34" charset="0"/>
                <a:cs typeface="Arial" pitchFamily="34" charset="0"/>
              </a:rPr>
              <a:t>): </a:t>
            </a:r>
            <a:r>
              <a:rPr lang="es-MX" sz="2800" dirty="0">
                <a:latin typeface="Arial" pitchFamily="34" charset="0"/>
                <a:cs typeface="Arial" pitchFamily="34" charset="0"/>
              </a:rPr>
              <a:t>1, 5, 10, 20, 40 </a:t>
            </a:r>
            <a:r>
              <a:rPr lang="es-MX" sz="2800" dirty="0" smtClean="0">
                <a:latin typeface="Arial" pitchFamily="34" charset="0"/>
                <a:cs typeface="Arial" pitchFamily="34" charset="0"/>
              </a:rPr>
              <a:t> y </a:t>
            </a:r>
            <a:r>
              <a:rPr lang="es-MX" sz="2800" dirty="0">
                <a:latin typeface="Arial" pitchFamily="34" charset="0"/>
                <a:cs typeface="Arial" pitchFamily="34" charset="0"/>
              </a:rPr>
              <a:t>100 mg L</a:t>
            </a:r>
            <a:r>
              <a:rPr lang="es-MX" sz="2800" baseline="30000" dirty="0">
                <a:latin typeface="Arial" pitchFamily="34" charset="0"/>
                <a:cs typeface="Arial" pitchFamily="34" charset="0"/>
              </a:rPr>
              <a:t>-1</a:t>
            </a:r>
            <a:endParaRPr lang="es-ES" sz="2800" dirty="0">
              <a:latin typeface="Arial" pitchFamily="34" charset="0"/>
              <a:cs typeface="Arial" pitchFamily="34" charset="0"/>
            </a:endParaRPr>
          </a:p>
        </p:txBody>
      </p:sp>
      <p:sp>
        <p:nvSpPr>
          <p:cNvPr id="91" name="90 Rectángulo"/>
          <p:cNvSpPr/>
          <p:nvPr/>
        </p:nvSpPr>
        <p:spPr>
          <a:xfrm>
            <a:off x="457115" y="15851208"/>
            <a:ext cx="2928958" cy="701251"/>
          </a:xfrm>
          <a:prstGeom prst="rect">
            <a:avLst/>
          </a:prstGeom>
          <a:gradFill>
            <a:gsLst>
              <a:gs pos="0">
                <a:srgbClr val="DDEBCF"/>
              </a:gs>
              <a:gs pos="50000">
                <a:srgbClr val="9CB86E"/>
              </a:gs>
              <a:gs pos="100000">
                <a:srgbClr val="156B13"/>
              </a:gs>
            </a:gsLst>
            <a:lin ang="5400000" scaled="0"/>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b="1" dirty="0" smtClean="0">
                <a:solidFill>
                  <a:schemeClr val="tx1"/>
                </a:solidFill>
                <a:latin typeface="Times New Roman" pitchFamily="18" charset="0"/>
                <a:ea typeface="Calibri" pitchFamily="34" charset="0"/>
                <a:cs typeface="Times New Roman" pitchFamily="18" charset="0"/>
              </a:rPr>
              <a:t>RESULTADOS</a:t>
            </a:r>
            <a:endParaRPr lang="es-ES" sz="2800" b="1" dirty="0">
              <a:solidFill>
                <a:schemeClr val="tx1"/>
              </a:solidFill>
              <a:latin typeface="Times New Roman" pitchFamily="18" charset="0"/>
              <a:ea typeface="Calibri" pitchFamily="34" charset="0"/>
              <a:cs typeface="Times New Roman" pitchFamily="18" charset="0"/>
            </a:endParaRPr>
          </a:p>
        </p:txBody>
      </p:sp>
      <p:sp>
        <p:nvSpPr>
          <p:cNvPr id="47" name="46 Rectángulo"/>
          <p:cNvSpPr/>
          <p:nvPr/>
        </p:nvSpPr>
        <p:spPr>
          <a:xfrm>
            <a:off x="13697072" y="10022558"/>
            <a:ext cx="10929838" cy="523220"/>
          </a:xfrm>
          <a:prstGeom prst="rect">
            <a:avLst/>
          </a:prstGeom>
        </p:spPr>
        <p:txBody>
          <a:bodyPr wrap="square">
            <a:spAutoFit/>
          </a:bodyPr>
          <a:lstStyle/>
          <a:p>
            <a:pPr algn="just"/>
            <a:r>
              <a:rPr lang="pt-PT" sz="2800" b="1" dirty="0" smtClean="0">
                <a:latin typeface="Arial" pitchFamily="34" charset="0"/>
                <a:cs typeface="Arial" pitchFamily="34" charset="0"/>
              </a:rPr>
              <a:t>Azofert</a:t>
            </a:r>
            <a:r>
              <a:rPr lang="pt-PT" sz="2800" b="1" baseline="30000" dirty="0">
                <a:latin typeface="Arial" pitchFamily="34" charset="0"/>
                <a:cs typeface="Arial" pitchFamily="34" charset="0"/>
              </a:rPr>
              <a:t>®</a:t>
            </a:r>
            <a:r>
              <a:rPr lang="pt-PT" sz="2800" b="1" dirty="0">
                <a:latin typeface="Arial" pitchFamily="34" charset="0"/>
                <a:cs typeface="Arial" pitchFamily="34" charset="0"/>
              </a:rPr>
              <a:t>-</a:t>
            </a:r>
            <a:r>
              <a:rPr lang="pt-PT" sz="2800" b="1" dirty="0" smtClean="0">
                <a:latin typeface="Arial" pitchFamily="34" charset="0"/>
                <a:cs typeface="Arial" pitchFamily="34" charset="0"/>
              </a:rPr>
              <a:t>F</a:t>
            </a:r>
            <a:r>
              <a:rPr lang="pt-PT" sz="2800" dirty="0" smtClean="0">
                <a:latin typeface="Arial" pitchFamily="34" charset="0"/>
                <a:cs typeface="Arial" pitchFamily="34" charset="0"/>
              </a:rPr>
              <a:t>:  </a:t>
            </a:r>
            <a:r>
              <a:rPr lang="es-MX" sz="2800" dirty="0" smtClean="0">
                <a:latin typeface="Arial" pitchFamily="34" charset="0"/>
                <a:cs typeface="Arial" pitchFamily="34" charset="0"/>
              </a:rPr>
              <a:t>1 </a:t>
            </a:r>
            <a:r>
              <a:rPr lang="es-MX" sz="2800" dirty="0">
                <a:latin typeface="Arial" pitchFamily="34" charset="0"/>
                <a:cs typeface="Arial" pitchFamily="34" charset="0"/>
              </a:rPr>
              <a:t>x </a:t>
            </a:r>
            <a:r>
              <a:rPr lang="pt-PT" sz="2800" dirty="0">
                <a:latin typeface="Arial" pitchFamily="34" charset="0"/>
                <a:cs typeface="Arial" pitchFamily="34" charset="0"/>
              </a:rPr>
              <a:t>10</a:t>
            </a:r>
            <a:r>
              <a:rPr lang="pt-PT" sz="2800" baseline="30000" dirty="0">
                <a:latin typeface="Arial" pitchFamily="34" charset="0"/>
                <a:cs typeface="Arial" pitchFamily="34" charset="0"/>
              </a:rPr>
              <a:t>9</a:t>
            </a:r>
            <a:r>
              <a:rPr lang="es-MX" sz="2800" dirty="0">
                <a:latin typeface="Arial" pitchFamily="34" charset="0"/>
                <a:cs typeface="Arial" pitchFamily="34" charset="0"/>
              </a:rPr>
              <a:t> UFC </a:t>
            </a:r>
            <a:r>
              <a:rPr lang="es-MX" sz="2800" dirty="0" smtClean="0">
                <a:latin typeface="Arial" pitchFamily="34" charset="0"/>
                <a:cs typeface="Arial" pitchFamily="34" charset="0"/>
              </a:rPr>
              <a:t>mL</a:t>
            </a:r>
            <a:r>
              <a:rPr lang="es-MX" sz="2800" baseline="30000" dirty="0" smtClean="0">
                <a:latin typeface="Arial" pitchFamily="34" charset="0"/>
                <a:cs typeface="Arial" pitchFamily="34" charset="0"/>
              </a:rPr>
              <a:t>-1</a:t>
            </a:r>
            <a:r>
              <a:rPr lang="es-MX" sz="2800" dirty="0" smtClean="0">
                <a:latin typeface="Arial" pitchFamily="34" charset="0"/>
                <a:cs typeface="Arial" pitchFamily="34" charset="0"/>
              </a:rPr>
              <a:t> ( </a:t>
            </a:r>
            <a:r>
              <a:rPr lang="pt-PT" sz="2800" dirty="0" smtClean="0">
                <a:latin typeface="Arial" pitchFamily="34" charset="0"/>
                <a:cs typeface="Arial" pitchFamily="34" charset="0"/>
              </a:rPr>
              <a:t>200 </a:t>
            </a:r>
            <a:r>
              <a:rPr lang="pt-PT" sz="2800" dirty="0">
                <a:latin typeface="Arial" pitchFamily="34" charset="0"/>
                <a:cs typeface="Arial" pitchFamily="34" charset="0"/>
              </a:rPr>
              <a:t>mL por 46,04 kg de </a:t>
            </a:r>
            <a:r>
              <a:rPr lang="pt-PT" sz="2800" dirty="0" smtClean="0">
                <a:latin typeface="Arial" pitchFamily="34" charset="0"/>
                <a:cs typeface="Arial" pitchFamily="34" charset="0"/>
              </a:rPr>
              <a:t>semilla)</a:t>
            </a:r>
            <a:endParaRPr lang="es-ES" sz="2800" dirty="0" smtClean="0">
              <a:latin typeface="Arial" pitchFamily="34" charset="0"/>
              <a:cs typeface="Arial" pitchFamily="34" charset="0"/>
            </a:endParaRPr>
          </a:p>
        </p:txBody>
      </p:sp>
      <p:sp>
        <p:nvSpPr>
          <p:cNvPr id="97" name="96 CuadroTexto"/>
          <p:cNvSpPr txBox="1"/>
          <p:nvPr/>
        </p:nvSpPr>
        <p:spPr>
          <a:xfrm>
            <a:off x="1957313" y="22359968"/>
            <a:ext cx="184731" cy="430887"/>
          </a:xfrm>
          <a:prstGeom prst="rect">
            <a:avLst/>
          </a:prstGeom>
          <a:noFill/>
        </p:spPr>
        <p:txBody>
          <a:bodyPr wrap="none" rtlCol="0">
            <a:spAutoFit/>
          </a:bodyPr>
          <a:lstStyle/>
          <a:p>
            <a:endParaRPr lang="es-ES" sz="2200" dirty="0">
              <a:latin typeface="Arial" pitchFamily="34" charset="0"/>
              <a:cs typeface="Arial" pitchFamily="34" charset="0"/>
            </a:endParaRPr>
          </a:p>
        </p:txBody>
      </p:sp>
      <p:sp>
        <p:nvSpPr>
          <p:cNvPr id="1025" name="Rectangle 1"/>
          <p:cNvSpPr>
            <a:spLocks noChangeArrowheads="1"/>
          </p:cNvSpPr>
          <p:nvPr/>
        </p:nvSpPr>
        <p:spPr bwMode="auto">
          <a:xfrm>
            <a:off x="5386337" y="857130"/>
            <a:ext cx="1593067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MX" sz="4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Efecto de la combinación de </a:t>
            </a:r>
            <a:r>
              <a:rPr kumimoji="0" lang="es-MX" sz="40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bioproductos</a:t>
            </a:r>
            <a:r>
              <a:rPr kumimoji="0" lang="es-MX" sz="4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en el crecimiento radicular de</a:t>
            </a:r>
            <a:endParaRPr kumimoji="0" lang="es-ES" sz="4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4000"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Phaseolus</a:t>
            </a:r>
            <a:r>
              <a:rPr kumimoji="0" lang="en-US" sz="40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4000"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vulgaris</a:t>
            </a:r>
            <a:r>
              <a:rPr kumimoji="0" lang="en-US" sz="4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L.</a:t>
            </a:r>
            <a:endParaRPr kumimoji="0" lang="en-US" sz="4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 name="Rectangle 2"/>
          <p:cNvSpPr>
            <a:spLocks noChangeArrowheads="1"/>
          </p:cNvSpPr>
          <p:nvPr/>
        </p:nvSpPr>
        <p:spPr bwMode="auto">
          <a:xfrm>
            <a:off x="6100717" y="2500204"/>
            <a:ext cx="1578779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MX" sz="2400" b="1" i="0" u="none" strike="noStrike" cap="none" normalizeH="0" baseline="0" dirty="0" err="1" smtClean="0">
                <a:ln>
                  <a:noFill/>
                </a:ln>
                <a:solidFill>
                  <a:schemeClr val="tx1"/>
                </a:solidFill>
                <a:effectLst/>
                <a:latin typeface="Arial" pitchFamily="34" charset="0"/>
                <a:ea typeface="Calibri" pitchFamily="34" charset="0"/>
                <a:cs typeface="Arial" pitchFamily="34" charset="0"/>
              </a:rPr>
              <a:t>Danurys</a:t>
            </a:r>
            <a:r>
              <a:rPr kumimoji="0" lang="es-MX"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 Lara Acosta, </a:t>
            </a:r>
            <a:r>
              <a:rPr kumimoji="0" lang="es-MX" sz="2400" b="1" i="0" u="none" strike="noStrike" cap="none" normalizeH="0" baseline="0" dirty="0" err="1" smtClean="0">
                <a:ln>
                  <a:noFill/>
                </a:ln>
                <a:solidFill>
                  <a:schemeClr val="tx1"/>
                </a:solidFill>
                <a:effectLst/>
                <a:latin typeface="Arial" pitchFamily="34" charset="0"/>
                <a:ea typeface="Calibri" pitchFamily="34" charset="0"/>
                <a:cs typeface="Arial" pitchFamily="34" charset="0"/>
              </a:rPr>
              <a:t>Daimy</a:t>
            </a:r>
            <a:r>
              <a:rPr kumimoji="0" lang="es-MX"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 Costales Menéndez, María C. Nápoles García, Alejandro Falcón Rodríguez</a:t>
            </a:r>
            <a:endParaRPr kumimoji="0" lang="es-MX"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82" name="81 CuadroTexto"/>
          <p:cNvSpPr txBox="1"/>
          <p:nvPr/>
        </p:nvSpPr>
        <p:spPr>
          <a:xfrm>
            <a:off x="955505" y="4124844"/>
            <a:ext cx="23453194" cy="4154984"/>
          </a:xfrm>
          <a:prstGeom prst="rect">
            <a:avLst/>
          </a:prstGeom>
          <a:noFill/>
        </p:spPr>
        <p:txBody>
          <a:bodyPr wrap="square" rtlCol="0">
            <a:spAutoFit/>
          </a:bodyPr>
          <a:lstStyle/>
          <a:p>
            <a:pPr algn="just"/>
            <a:r>
              <a:rPr lang="es-ES" sz="2400" b="1" dirty="0" smtClean="0">
                <a:latin typeface="Times New Roman" pitchFamily="18" charset="0"/>
                <a:cs typeface="Times New Roman" pitchFamily="18" charset="0"/>
              </a:rPr>
              <a:t>RESUMEN</a:t>
            </a:r>
            <a:r>
              <a:rPr lang="es-ES" sz="2400" dirty="0" smtClean="0">
                <a:latin typeface="Arial" pitchFamily="34" charset="0"/>
                <a:cs typeface="Arial" pitchFamily="34" charset="0"/>
              </a:rPr>
              <a:t>: </a:t>
            </a:r>
            <a:r>
              <a:rPr lang="es-MX" sz="2400" dirty="0" smtClean="0">
                <a:latin typeface="Arial" pitchFamily="34" charset="0"/>
                <a:cs typeface="Arial" pitchFamily="34" charset="0"/>
              </a:rPr>
              <a:t>El frijol común (</a:t>
            </a:r>
            <a:r>
              <a:rPr lang="es-MX" sz="2400" i="1" dirty="0" err="1" smtClean="0">
                <a:latin typeface="Arial" pitchFamily="34" charset="0"/>
                <a:cs typeface="Arial" pitchFamily="34" charset="0"/>
              </a:rPr>
              <a:t>Phaseolus</a:t>
            </a:r>
            <a:r>
              <a:rPr lang="es-MX" sz="2400" i="1" dirty="0" smtClean="0">
                <a:latin typeface="Arial" pitchFamily="34" charset="0"/>
                <a:cs typeface="Arial" pitchFamily="34" charset="0"/>
              </a:rPr>
              <a:t> </a:t>
            </a:r>
            <a:r>
              <a:rPr lang="es-MX" sz="2400" i="1" dirty="0" err="1" smtClean="0">
                <a:latin typeface="Arial" pitchFamily="34" charset="0"/>
                <a:cs typeface="Arial" pitchFamily="34" charset="0"/>
              </a:rPr>
              <a:t>vulgaris</a:t>
            </a:r>
            <a:r>
              <a:rPr lang="es-MX" sz="2400" dirty="0" err="1" smtClean="0">
                <a:latin typeface="Arial" pitchFamily="34" charset="0"/>
                <a:cs typeface="Arial" pitchFamily="34" charset="0"/>
              </a:rPr>
              <a:t>L</a:t>
            </a:r>
            <a:r>
              <a:rPr lang="es-MX" sz="2400" dirty="0" smtClean="0">
                <a:latin typeface="Arial" pitchFamily="34" charset="0"/>
                <a:cs typeface="Arial" pitchFamily="34" charset="0"/>
              </a:rPr>
              <a:t>.) es una de las leguminosas comestibles más importantes, por constituir un complemento nutricional indispensable en la alimentación. Su producción se ve limitada como consecuencia de los cambios drásticos en las variables meteorológicas y por la deficiencia de nutrientes en los suelos. Una alternativa a esta problemática podría ser el empleo de </a:t>
            </a:r>
            <a:r>
              <a:rPr lang="es-MX" sz="2400" dirty="0" err="1" smtClean="0">
                <a:latin typeface="Arial" pitchFamily="34" charset="0"/>
                <a:cs typeface="Arial" pitchFamily="34" charset="0"/>
              </a:rPr>
              <a:t>bioestimulantes</a:t>
            </a:r>
            <a:r>
              <a:rPr lang="es-MX" sz="2400" dirty="0" smtClean="0">
                <a:latin typeface="Arial" pitchFamily="34" charset="0"/>
                <a:cs typeface="Arial" pitchFamily="34" charset="0"/>
              </a:rPr>
              <a:t> que mejoren el desarrollo del sistema radical y permitan que las plantas puedan adaptarse a ambientes desfavorables. En el presente estudio se evaluó el efecto de dos </a:t>
            </a:r>
            <a:r>
              <a:rPr lang="es-MX" sz="2400" dirty="0" err="1" smtClean="0">
                <a:latin typeface="Arial" pitchFamily="34" charset="0"/>
                <a:cs typeface="Arial" pitchFamily="34" charset="0"/>
              </a:rPr>
              <a:t>bioproductos</a:t>
            </a:r>
            <a:r>
              <a:rPr lang="es-MX" sz="2400" dirty="0" smtClean="0">
                <a:latin typeface="Arial" pitchFamily="34" charset="0"/>
                <a:cs typeface="Arial" pitchFamily="34" charset="0"/>
              </a:rPr>
              <a:t>, </a:t>
            </a:r>
            <a:r>
              <a:rPr lang="es-MX" sz="2400" dirty="0" err="1" smtClean="0">
                <a:latin typeface="Arial" pitchFamily="34" charset="0"/>
                <a:cs typeface="Arial" pitchFamily="34" charset="0"/>
              </a:rPr>
              <a:t>Azofert</a:t>
            </a:r>
            <a:r>
              <a:rPr lang="es-MX" sz="2400" baseline="30000" dirty="0" smtClean="0">
                <a:latin typeface="Arial" pitchFamily="34" charset="0"/>
                <a:cs typeface="Arial" pitchFamily="34" charset="0"/>
              </a:rPr>
              <a:t>®</a:t>
            </a:r>
            <a:r>
              <a:rPr lang="es-MX" sz="2400" dirty="0" smtClean="0">
                <a:latin typeface="Arial" pitchFamily="34" charset="0"/>
                <a:cs typeface="Arial" pitchFamily="34" charset="0"/>
              </a:rPr>
              <a:t>-F y </a:t>
            </a:r>
            <a:r>
              <a:rPr lang="es-MX" sz="2400" dirty="0" err="1" smtClean="0">
                <a:latin typeface="Arial" pitchFamily="34" charset="0"/>
                <a:cs typeface="Arial" pitchFamily="34" charset="0"/>
              </a:rPr>
              <a:t>Pectimorf</a:t>
            </a:r>
            <a:r>
              <a:rPr lang="es-MX" sz="2400" baseline="30000" dirty="0" smtClean="0">
                <a:latin typeface="Arial" pitchFamily="34" charset="0"/>
                <a:cs typeface="Arial" pitchFamily="34" charset="0"/>
              </a:rPr>
              <a:t>®</a:t>
            </a:r>
            <a:r>
              <a:rPr lang="es-MX" sz="2400" dirty="0" smtClean="0">
                <a:latin typeface="Arial" pitchFamily="34" charset="0"/>
                <a:cs typeface="Arial" pitchFamily="34" charset="0"/>
              </a:rPr>
              <a:t>, en el desarrollo radical de frijol común en etapas tempranas del crecimiento vegetativo. Las semillas de frijol Cuba Cueto-25-9-N se trataron con una mezcla de los </a:t>
            </a:r>
            <a:r>
              <a:rPr lang="es-MX" sz="2400" dirty="0" err="1" smtClean="0">
                <a:latin typeface="Arial" pitchFamily="34" charset="0"/>
                <a:cs typeface="Arial" pitchFamily="34" charset="0"/>
              </a:rPr>
              <a:t>bioestimulantes</a:t>
            </a:r>
            <a:r>
              <a:rPr lang="es-MX" sz="2400" dirty="0" smtClean="0">
                <a:latin typeface="Arial" pitchFamily="34" charset="0"/>
                <a:cs typeface="Arial" pitchFamily="34" charset="0"/>
              </a:rPr>
              <a:t> </a:t>
            </a:r>
            <a:r>
              <a:rPr lang="es-MX" sz="2400" dirty="0" err="1" smtClean="0">
                <a:latin typeface="Arial" pitchFamily="34" charset="0"/>
                <a:cs typeface="Arial" pitchFamily="34" charset="0"/>
              </a:rPr>
              <a:t>Azofert</a:t>
            </a:r>
            <a:r>
              <a:rPr lang="es-MX" sz="2400" baseline="30000" dirty="0" smtClean="0">
                <a:latin typeface="Arial" pitchFamily="34" charset="0"/>
                <a:cs typeface="Arial" pitchFamily="34" charset="0"/>
              </a:rPr>
              <a:t>®</a:t>
            </a:r>
            <a:r>
              <a:rPr lang="es-MX" sz="2400" dirty="0" smtClean="0">
                <a:latin typeface="Arial" pitchFamily="34" charset="0"/>
                <a:cs typeface="Arial" pitchFamily="34" charset="0"/>
              </a:rPr>
              <a:t>-F(a la dosis recomendada) y </a:t>
            </a:r>
            <a:r>
              <a:rPr lang="es-MX" sz="2400" dirty="0" err="1" smtClean="0">
                <a:latin typeface="Arial" pitchFamily="34" charset="0"/>
                <a:cs typeface="Arial" pitchFamily="34" charset="0"/>
              </a:rPr>
              <a:t>Pectimorf</a:t>
            </a:r>
            <a:r>
              <a:rPr lang="es-MX" sz="2400" baseline="30000" dirty="0" smtClean="0">
                <a:latin typeface="Arial" pitchFamily="34" charset="0"/>
                <a:cs typeface="Arial" pitchFamily="34" charset="0"/>
              </a:rPr>
              <a:t>® </a:t>
            </a:r>
            <a:r>
              <a:rPr lang="es-MX" sz="2400" dirty="0" smtClean="0">
                <a:latin typeface="Arial" pitchFamily="34" charset="0"/>
                <a:cs typeface="Arial" pitchFamily="34" charset="0"/>
              </a:rPr>
              <a:t>a distintas concentraciones (1, 5, 10, 20, 40 y 100 mg L</a:t>
            </a:r>
            <a:r>
              <a:rPr lang="es-MX" sz="2400" baseline="30000" dirty="0" smtClean="0">
                <a:latin typeface="Arial" pitchFamily="34" charset="0"/>
                <a:cs typeface="Arial" pitchFamily="34" charset="0"/>
              </a:rPr>
              <a:t>-1</a:t>
            </a:r>
            <a:r>
              <a:rPr lang="es-MX" sz="2400" dirty="0" smtClean="0">
                <a:latin typeface="Arial" pitchFamily="34" charset="0"/>
                <a:cs typeface="Arial" pitchFamily="34" charset="0"/>
              </a:rPr>
              <a:t>). A las 96 horas de germinadas las semillas se determinó </a:t>
            </a:r>
            <a:r>
              <a:rPr lang="pt-PT" sz="2400" dirty="0" smtClean="0">
                <a:latin typeface="Arial" pitchFamily="34" charset="0"/>
                <a:cs typeface="Arial" pitchFamily="34" charset="0"/>
              </a:rPr>
              <a:t>el número de raíces laterales, el largo y la masa seca radical. </a:t>
            </a:r>
            <a:r>
              <a:rPr lang="es-MX" sz="2400" dirty="0" smtClean="0">
                <a:latin typeface="Arial" pitchFamily="34" charset="0"/>
                <a:cs typeface="Arial" pitchFamily="34" charset="0"/>
              </a:rPr>
              <a:t>La aplicación de los </a:t>
            </a:r>
            <a:r>
              <a:rPr lang="es-MX" sz="2400" dirty="0" err="1" smtClean="0">
                <a:latin typeface="Arial" pitchFamily="34" charset="0"/>
                <a:cs typeface="Arial" pitchFamily="34" charset="0"/>
              </a:rPr>
              <a:t>bioestimulantes</a:t>
            </a:r>
            <a:r>
              <a:rPr lang="es-MX" sz="2400" dirty="0" smtClean="0">
                <a:latin typeface="Arial" pitchFamily="34" charset="0"/>
                <a:cs typeface="Arial" pitchFamily="34" charset="0"/>
              </a:rPr>
              <a:t> incrementó el número de raíces laterales en más de un 22 %, cuando la mezcla contenía 100 mg L</a:t>
            </a:r>
            <a:r>
              <a:rPr lang="es-MX" sz="2400" baseline="30000" dirty="0" smtClean="0">
                <a:latin typeface="Arial" pitchFamily="34" charset="0"/>
                <a:cs typeface="Arial" pitchFamily="34" charset="0"/>
              </a:rPr>
              <a:t>-1</a:t>
            </a:r>
            <a:r>
              <a:rPr lang="es-MX" sz="2400" dirty="0" smtClean="0">
                <a:latin typeface="Arial" pitchFamily="34" charset="0"/>
                <a:cs typeface="Arial" pitchFamily="34" charset="0"/>
              </a:rPr>
              <a:t> de </a:t>
            </a:r>
            <a:r>
              <a:rPr lang="es-MX" sz="2400" dirty="0" err="1" smtClean="0">
                <a:latin typeface="Arial" pitchFamily="34" charset="0"/>
                <a:cs typeface="Arial" pitchFamily="34" charset="0"/>
              </a:rPr>
              <a:t>Pectimorf</a:t>
            </a:r>
            <a:r>
              <a:rPr lang="es-MX" sz="2400" baseline="30000" dirty="0" smtClean="0">
                <a:latin typeface="Arial" pitchFamily="34" charset="0"/>
                <a:cs typeface="Arial" pitchFamily="34" charset="0"/>
              </a:rPr>
              <a:t>®</a:t>
            </a:r>
            <a:r>
              <a:rPr lang="es-MX" sz="2400" dirty="0" smtClean="0">
                <a:latin typeface="Arial" pitchFamily="34" charset="0"/>
                <a:cs typeface="Arial" pitchFamily="34" charset="0"/>
              </a:rPr>
              <a:t>. En las variables largo y masa seca de la raíz no se observó efecto de los productos evaluados. El efecto positivo de los </a:t>
            </a:r>
            <a:r>
              <a:rPr lang="es-MX" sz="2400" dirty="0" err="1" smtClean="0">
                <a:latin typeface="Arial" pitchFamily="34" charset="0"/>
                <a:cs typeface="Arial" pitchFamily="34" charset="0"/>
              </a:rPr>
              <a:t>bioestimulantes</a:t>
            </a:r>
            <a:r>
              <a:rPr lang="es-MX" sz="2400" dirty="0" smtClean="0">
                <a:latin typeface="Arial" pitchFamily="34" charset="0"/>
                <a:cs typeface="Arial" pitchFamily="34" charset="0"/>
              </a:rPr>
              <a:t> </a:t>
            </a:r>
            <a:r>
              <a:rPr lang="es-MX" sz="2400" dirty="0" err="1" smtClean="0">
                <a:latin typeface="Arial" pitchFamily="34" charset="0"/>
                <a:cs typeface="Arial" pitchFamily="34" charset="0"/>
              </a:rPr>
              <a:t>Azofert</a:t>
            </a:r>
            <a:r>
              <a:rPr lang="es-MX" sz="2400" baseline="30000" dirty="0" smtClean="0">
                <a:latin typeface="Arial" pitchFamily="34" charset="0"/>
                <a:cs typeface="Arial" pitchFamily="34" charset="0"/>
              </a:rPr>
              <a:t>®</a:t>
            </a:r>
            <a:r>
              <a:rPr lang="es-MX" sz="2400" dirty="0" smtClean="0">
                <a:latin typeface="Arial" pitchFamily="34" charset="0"/>
                <a:cs typeface="Arial" pitchFamily="34" charset="0"/>
              </a:rPr>
              <a:t>-F y </a:t>
            </a:r>
            <a:r>
              <a:rPr lang="es-MX" sz="2400" dirty="0" err="1" smtClean="0">
                <a:latin typeface="Arial" pitchFamily="34" charset="0"/>
                <a:cs typeface="Arial" pitchFamily="34" charset="0"/>
              </a:rPr>
              <a:t>Pectimorf</a:t>
            </a:r>
            <a:r>
              <a:rPr lang="es-MX" sz="2400" baseline="30000" dirty="0" smtClean="0">
                <a:latin typeface="Arial" pitchFamily="34" charset="0"/>
                <a:cs typeface="Arial" pitchFamily="34" charset="0"/>
              </a:rPr>
              <a:t>®</a:t>
            </a:r>
            <a:r>
              <a:rPr lang="es-MX" sz="2400" dirty="0" smtClean="0">
                <a:latin typeface="Arial" pitchFamily="34" charset="0"/>
                <a:cs typeface="Arial" pitchFamily="34" charset="0"/>
              </a:rPr>
              <a:t> en la formación de las raíces laterales en etapas tempranas del crecimiento vegetativo podría garantizar un mejor aprovechamiento de los nutrientes del suelo, lo que contribuye a un mejor desarrollo y mayor productividad del cultivo.</a:t>
            </a:r>
            <a:endParaRPr lang="es-ES" sz="2400" dirty="0" smtClean="0">
              <a:latin typeface="Arial" pitchFamily="34" charset="0"/>
              <a:cs typeface="Arial" pitchFamily="34" charset="0"/>
            </a:endParaRPr>
          </a:p>
          <a:p>
            <a:r>
              <a:rPr lang="es-ES" sz="2400" dirty="0" smtClean="0">
                <a:latin typeface="Arial" pitchFamily="34" charset="0"/>
                <a:cs typeface="Arial" pitchFamily="34" charset="0"/>
              </a:rPr>
              <a:t> </a:t>
            </a:r>
            <a:endParaRPr lang="es-ES" sz="2400" dirty="0">
              <a:latin typeface="Arial" pitchFamily="34" charset="0"/>
              <a:cs typeface="Arial" pitchFamily="34" charset="0"/>
            </a:endParaRPr>
          </a:p>
        </p:txBody>
      </p:sp>
      <p:sp>
        <p:nvSpPr>
          <p:cNvPr id="90" name="89 Rectángulo"/>
          <p:cNvSpPr/>
          <p:nvPr/>
        </p:nvSpPr>
        <p:spPr>
          <a:xfrm>
            <a:off x="507101" y="9357123"/>
            <a:ext cx="12715964" cy="6494085"/>
          </a:xfrm>
          <a:prstGeom prst="rect">
            <a:avLst/>
          </a:prstGeom>
        </p:spPr>
        <p:txBody>
          <a:bodyPr wrap="square">
            <a:spAutoFit/>
          </a:bodyPr>
          <a:lstStyle/>
          <a:p>
            <a:pPr algn="just"/>
            <a:r>
              <a:rPr lang="es-MX" sz="2800" dirty="0" smtClean="0">
                <a:latin typeface="Arial" pitchFamily="34" charset="0"/>
                <a:cs typeface="Arial" pitchFamily="34" charset="0"/>
              </a:rPr>
              <a:t>El frijol común (</a:t>
            </a:r>
            <a:r>
              <a:rPr lang="es-MX" sz="2800" i="1" dirty="0" err="1" smtClean="0">
                <a:latin typeface="Arial" pitchFamily="34" charset="0"/>
                <a:cs typeface="Arial" pitchFamily="34" charset="0"/>
              </a:rPr>
              <a:t>Phaseolus</a:t>
            </a:r>
            <a:r>
              <a:rPr lang="es-MX" sz="2800" i="1" dirty="0" smtClean="0">
                <a:latin typeface="Arial" pitchFamily="34" charset="0"/>
                <a:cs typeface="Arial" pitchFamily="34" charset="0"/>
              </a:rPr>
              <a:t> </a:t>
            </a:r>
            <a:r>
              <a:rPr lang="es-MX" sz="2800" i="1" dirty="0" err="1" smtClean="0">
                <a:latin typeface="Arial" pitchFamily="34" charset="0"/>
                <a:cs typeface="Arial" pitchFamily="34" charset="0"/>
              </a:rPr>
              <a:t>vulgaris</a:t>
            </a:r>
            <a:r>
              <a:rPr lang="es-MX" sz="2800" i="1" dirty="0" smtClean="0">
                <a:latin typeface="Arial" pitchFamily="34" charset="0"/>
                <a:cs typeface="Arial" pitchFamily="34" charset="0"/>
              </a:rPr>
              <a:t> </a:t>
            </a:r>
            <a:r>
              <a:rPr lang="es-MX" sz="2800" dirty="0" smtClean="0">
                <a:latin typeface="Arial" pitchFamily="34" charset="0"/>
                <a:cs typeface="Arial" pitchFamily="34" charset="0"/>
              </a:rPr>
              <a:t>L.) es una de las leguminosas comestibles más importantes, por constituir un complemento nutricional indispensable en la alimentación. Una posible estrategia para incrementar el rendimiento, tanto en condiciones normales de crecimiento como de estrés abiótico, es el empleo de </a:t>
            </a:r>
            <a:r>
              <a:rPr lang="es-MX" sz="2800" dirty="0" err="1" smtClean="0">
                <a:latin typeface="Arial" pitchFamily="34" charset="0"/>
                <a:cs typeface="Arial" pitchFamily="34" charset="0"/>
              </a:rPr>
              <a:t>bioestimulantes</a:t>
            </a:r>
            <a:r>
              <a:rPr lang="es-MX" sz="2800" dirty="0" smtClean="0">
                <a:latin typeface="Arial" pitchFamily="34" charset="0"/>
                <a:cs typeface="Arial" pitchFamily="34" charset="0"/>
              </a:rPr>
              <a:t>. En el cultivo del frijol, se demostró que la combinación del </a:t>
            </a:r>
            <a:r>
              <a:rPr lang="es-MX" sz="2800" dirty="0" err="1" smtClean="0">
                <a:latin typeface="Arial" pitchFamily="34" charset="0"/>
                <a:cs typeface="Arial" pitchFamily="34" charset="0"/>
              </a:rPr>
              <a:t>bioestimulante</a:t>
            </a:r>
            <a:r>
              <a:rPr lang="es-MX" sz="2800" dirty="0" smtClean="0">
                <a:latin typeface="Arial" pitchFamily="34" charset="0"/>
                <a:cs typeface="Arial" pitchFamily="34" charset="0"/>
              </a:rPr>
              <a:t> microbiano </a:t>
            </a:r>
            <a:r>
              <a:rPr lang="es-MX" sz="2800" dirty="0" err="1" smtClean="0">
                <a:latin typeface="Arial" pitchFamily="34" charset="0"/>
                <a:cs typeface="Arial" pitchFamily="34" charset="0"/>
              </a:rPr>
              <a:t>Azofert</a:t>
            </a:r>
            <a:r>
              <a:rPr lang="es-MX" sz="2800" baseline="30000" dirty="0" smtClean="0">
                <a:latin typeface="Arial" pitchFamily="34" charset="0"/>
                <a:cs typeface="Arial" pitchFamily="34" charset="0"/>
              </a:rPr>
              <a:t>®</a:t>
            </a:r>
            <a:r>
              <a:rPr lang="es-MX" sz="2800" dirty="0" smtClean="0">
                <a:latin typeface="Arial" pitchFamily="34" charset="0"/>
                <a:cs typeface="Arial" pitchFamily="34" charset="0"/>
              </a:rPr>
              <a:t>-F y una mezcla de </a:t>
            </a:r>
            <a:r>
              <a:rPr lang="es-MX" sz="2800" dirty="0" err="1" smtClean="0">
                <a:latin typeface="Arial" pitchFamily="34" charset="0"/>
                <a:cs typeface="Arial" pitchFamily="34" charset="0"/>
              </a:rPr>
              <a:t>oligogalacturónidos</a:t>
            </a:r>
            <a:r>
              <a:rPr lang="es-MX" sz="2800" dirty="0" smtClean="0">
                <a:latin typeface="Arial" pitchFamily="34" charset="0"/>
                <a:cs typeface="Arial" pitchFamily="34" charset="0"/>
              </a:rPr>
              <a:t> denominada comercialmente </a:t>
            </a:r>
            <a:r>
              <a:rPr lang="es-MX" sz="2800" dirty="0" err="1" smtClean="0">
                <a:latin typeface="Arial" pitchFamily="34" charset="0"/>
                <a:cs typeface="Arial" pitchFamily="34" charset="0"/>
              </a:rPr>
              <a:t>Pectimorf</a:t>
            </a:r>
            <a:r>
              <a:rPr lang="es-MX" sz="2800" baseline="30000" dirty="0" smtClean="0">
                <a:latin typeface="Arial" pitchFamily="34" charset="0"/>
                <a:cs typeface="Arial" pitchFamily="34" charset="0"/>
              </a:rPr>
              <a:t>®</a:t>
            </a:r>
            <a:r>
              <a:rPr lang="es-MX" sz="2800" dirty="0" smtClean="0">
                <a:latin typeface="Arial" pitchFamily="34" charset="0"/>
                <a:cs typeface="Arial" pitchFamily="34" charset="0"/>
              </a:rPr>
              <a:t> estimula el crecimiento, como resultado de incrementos en la </a:t>
            </a:r>
            <a:r>
              <a:rPr lang="es-MX" sz="2800" dirty="0" err="1" smtClean="0">
                <a:latin typeface="Arial" pitchFamily="34" charset="0"/>
                <a:cs typeface="Arial" pitchFamily="34" charset="0"/>
              </a:rPr>
              <a:t>nodulación</a:t>
            </a:r>
            <a:r>
              <a:rPr lang="es-MX" sz="2800" dirty="0" smtClean="0">
                <a:latin typeface="Arial" pitchFamily="34" charset="0"/>
                <a:cs typeface="Arial" pitchFamily="34" charset="0"/>
              </a:rPr>
              <a:t> y en el desarrollo del sistema radical. El efecto </a:t>
            </a:r>
            <a:r>
              <a:rPr lang="es-MX" sz="2800" dirty="0" err="1" smtClean="0">
                <a:latin typeface="Arial" pitchFamily="34" charset="0"/>
                <a:cs typeface="Arial" pitchFamily="34" charset="0"/>
              </a:rPr>
              <a:t>enraizador</a:t>
            </a:r>
            <a:r>
              <a:rPr lang="es-MX" sz="2800" dirty="0" smtClean="0">
                <a:latin typeface="Arial" pitchFamily="34" charset="0"/>
                <a:cs typeface="Arial" pitchFamily="34" charset="0"/>
              </a:rPr>
              <a:t> del </a:t>
            </a:r>
            <a:r>
              <a:rPr lang="es-MX" sz="2800" dirty="0" err="1" smtClean="0">
                <a:latin typeface="Arial" pitchFamily="34" charset="0"/>
                <a:cs typeface="Arial" pitchFamily="34" charset="0"/>
              </a:rPr>
              <a:t>Pectimorf</a:t>
            </a:r>
            <a:r>
              <a:rPr lang="es-MX" sz="2800" baseline="30000" dirty="0" smtClean="0">
                <a:latin typeface="Arial" pitchFamily="34" charset="0"/>
                <a:cs typeface="Arial" pitchFamily="34" charset="0"/>
              </a:rPr>
              <a:t>®</a:t>
            </a:r>
            <a:r>
              <a:rPr lang="es-MX" sz="2800" dirty="0" smtClean="0">
                <a:latin typeface="Arial" pitchFamily="34" charset="0"/>
                <a:cs typeface="Arial" pitchFamily="34" charset="0"/>
              </a:rPr>
              <a:t> también se ha manifestado en otros cultivos. Pero aún se desconoce qué elementos de la arquitectura de la raíz se estimulan con la aplicación de estos </a:t>
            </a:r>
            <a:r>
              <a:rPr lang="es-MX" sz="2800" dirty="0" err="1" smtClean="0">
                <a:latin typeface="Arial" pitchFamily="34" charset="0"/>
                <a:cs typeface="Arial" pitchFamily="34" charset="0"/>
              </a:rPr>
              <a:t>bioproductos</a:t>
            </a:r>
            <a:r>
              <a:rPr lang="es-MX" sz="2800" dirty="0" smtClean="0">
                <a:latin typeface="Arial" pitchFamily="34" charset="0"/>
                <a:cs typeface="Arial" pitchFamily="34" charset="0"/>
              </a:rPr>
              <a:t>. En este estudio se consideró </a:t>
            </a:r>
            <a:r>
              <a:rPr lang="es-MX" sz="2800" b="1" dirty="0" smtClean="0">
                <a:latin typeface="Arial" pitchFamily="34" charset="0"/>
                <a:cs typeface="Arial" pitchFamily="34" charset="0"/>
              </a:rPr>
              <a:t>determinar el efecto de la combinación de </a:t>
            </a:r>
            <a:r>
              <a:rPr lang="es-MX" sz="2800" b="1" dirty="0" err="1" smtClean="0">
                <a:latin typeface="Arial" pitchFamily="34" charset="0"/>
                <a:cs typeface="Arial" pitchFamily="34" charset="0"/>
              </a:rPr>
              <a:t>Azofert</a:t>
            </a:r>
            <a:r>
              <a:rPr lang="es-MX" sz="2800" b="1" baseline="30000" dirty="0" smtClean="0">
                <a:latin typeface="Arial" pitchFamily="34" charset="0"/>
                <a:cs typeface="Arial" pitchFamily="34" charset="0"/>
              </a:rPr>
              <a:t>®</a:t>
            </a:r>
            <a:r>
              <a:rPr lang="es-MX" sz="2800" b="1" dirty="0" smtClean="0">
                <a:latin typeface="Arial" pitchFamily="34" charset="0"/>
                <a:cs typeface="Arial" pitchFamily="34" charset="0"/>
              </a:rPr>
              <a:t>-F y </a:t>
            </a:r>
            <a:r>
              <a:rPr lang="es-MX" sz="2800" b="1" dirty="0" err="1" smtClean="0">
                <a:latin typeface="Arial" pitchFamily="34" charset="0"/>
                <a:cs typeface="Arial" pitchFamily="34" charset="0"/>
              </a:rPr>
              <a:t>Pectimorf</a:t>
            </a:r>
            <a:r>
              <a:rPr lang="es-MX" sz="2800" b="1" baseline="30000" dirty="0" smtClean="0">
                <a:latin typeface="Arial" pitchFamily="34" charset="0"/>
                <a:cs typeface="Arial" pitchFamily="34" charset="0"/>
              </a:rPr>
              <a:t>®</a:t>
            </a:r>
            <a:r>
              <a:rPr lang="es-MX" sz="2800" b="1" dirty="0" smtClean="0">
                <a:latin typeface="Arial" pitchFamily="34" charset="0"/>
                <a:cs typeface="Arial" pitchFamily="34" charset="0"/>
              </a:rPr>
              <a:t> en el desarrollo radical de frijol común en etapas tempranas del crecimiento vegetativo.</a:t>
            </a:r>
            <a:endParaRPr lang="es-ES" sz="2800" b="1" dirty="0" smtClean="0">
              <a:latin typeface="Arial" pitchFamily="34" charset="0"/>
              <a:cs typeface="Arial" pitchFamily="34" charset="0"/>
            </a:endParaRPr>
          </a:p>
          <a:p>
            <a:endParaRPr lang="es-ES" sz="2400" dirty="0">
              <a:latin typeface="Arial" pitchFamily="34" charset="0"/>
              <a:cs typeface="Arial" pitchFamily="34" charset="0"/>
            </a:endParaRPr>
          </a:p>
        </p:txBody>
      </p:sp>
      <p:pic>
        <p:nvPicPr>
          <p:cNvPr id="3" name="Picture 2" descr="Logo INCA Nuevo"/>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55504" y="396626"/>
            <a:ext cx="4058467" cy="25322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4" name="23 Grupo"/>
          <p:cNvGrpSpPr/>
          <p:nvPr/>
        </p:nvGrpSpPr>
        <p:grpSpPr>
          <a:xfrm>
            <a:off x="16138650" y="12917194"/>
            <a:ext cx="5857078" cy="2357454"/>
            <a:chOff x="1263868" y="19359572"/>
            <a:chExt cx="7265741" cy="3068833"/>
          </a:xfrm>
        </p:grpSpPr>
        <p:pic>
          <p:nvPicPr>
            <p:cNvPr id="25" name="Picture 2"/>
            <p:cNvPicPr>
              <a:picLocks noChangeAspect="1" noChangeArrowheads="1"/>
            </p:cNvPicPr>
            <p:nvPr/>
          </p:nvPicPr>
          <p:blipFill>
            <a:blip r:embed="rId4"/>
            <a:srcRect/>
            <a:stretch>
              <a:fillRect/>
            </a:stretch>
          </p:blipFill>
          <p:spPr bwMode="auto">
            <a:xfrm>
              <a:off x="4457643" y="19502448"/>
              <a:ext cx="4071966" cy="2925957"/>
            </a:xfrm>
            <a:prstGeom prst="rect">
              <a:avLst/>
            </a:prstGeom>
            <a:ln>
              <a:noFill/>
            </a:ln>
            <a:effectLst>
              <a:softEdge rad="112500"/>
            </a:effectLst>
          </p:spPr>
        </p:pic>
        <p:sp>
          <p:nvSpPr>
            <p:cNvPr id="26" name="25 Rectángulo"/>
            <p:cNvSpPr/>
            <p:nvPr/>
          </p:nvSpPr>
          <p:spPr>
            <a:xfrm>
              <a:off x="1263868" y="20431142"/>
              <a:ext cx="3120409" cy="1562537"/>
            </a:xfrm>
            <a:prstGeom prst="rect">
              <a:avLst/>
            </a:prstGeom>
          </p:spPr>
          <p:txBody>
            <a:bodyPr wrap="none">
              <a:spAutoFit/>
            </a:bodyPr>
            <a:lstStyle/>
            <a:p>
              <a:pPr algn="ctr"/>
              <a:r>
                <a:rPr lang="pt-PT" sz="2400" b="1" dirty="0" smtClean="0">
                  <a:latin typeface="Arial" pitchFamily="34" charset="0"/>
                  <a:cs typeface="Arial" pitchFamily="34" charset="0"/>
                </a:rPr>
                <a:t> mezcla  </a:t>
              </a:r>
            </a:p>
            <a:p>
              <a:pPr algn="ctr"/>
              <a:r>
                <a:rPr lang="pt-PT" sz="2400" b="1" dirty="0">
                  <a:latin typeface="Arial" pitchFamily="34" charset="0"/>
                  <a:cs typeface="Arial" pitchFamily="34" charset="0"/>
                </a:rPr>
                <a:t>Azofert</a:t>
              </a:r>
              <a:r>
                <a:rPr lang="pt-PT" sz="2400" b="1" baseline="30000" dirty="0">
                  <a:latin typeface="Arial" pitchFamily="34" charset="0"/>
                  <a:cs typeface="Arial" pitchFamily="34" charset="0"/>
                </a:rPr>
                <a:t>®</a:t>
              </a:r>
              <a:r>
                <a:rPr lang="pt-PT" sz="2400" b="1" dirty="0">
                  <a:latin typeface="Arial" pitchFamily="34" charset="0"/>
                  <a:cs typeface="Arial" pitchFamily="34" charset="0"/>
                </a:rPr>
                <a:t>-F </a:t>
              </a:r>
              <a:r>
                <a:rPr lang="pt-PT" sz="2400" b="1" dirty="0" smtClean="0">
                  <a:latin typeface="Arial" pitchFamily="34" charset="0"/>
                  <a:cs typeface="Arial" pitchFamily="34" charset="0"/>
                </a:rPr>
                <a:t>+ Pm</a:t>
              </a:r>
            </a:p>
            <a:p>
              <a:pPr algn="ctr"/>
              <a:endParaRPr lang="es-ES" sz="2400" b="1" dirty="0">
                <a:latin typeface="Arial" pitchFamily="34" charset="0"/>
                <a:cs typeface="Arial" pitchFamily="34" charset="0"/>
              </a:endParaRPr>
            </a:p>
          </p:txBody>
        </p:sp>
        <p:sp>
          <p:nvSpPr>
            <p:cNvPr id="27" name="26 Flecha curvada hacia abajo"/>
            <p:cNvSpPr/>
            <p:nvPr/>
          </p:nvSpPr>
          <p:spPr>
            <a:xfrm>
              <a:off x="3671825" y="19359572"/>
              <a:ext cx="2214578" cy="1143008"/>
            </a:xfrm>
            <a:prstGeom prst="curvedDownArrow">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grpSp>
      <p:sp>
        <p:nvSpPr>
          <p:cNvPr id="4" name="3 CuadroTexto"/>
          <p:cNvSpPr txBox="1"/>
          <p:nvPr/>
        </p:nvSpPr>
        <p:spPr>
          <a:xfrm>
            <a:off x="13731709" y="11532199"/>
            <a:ext cx="10865843" cy="1384995"/>
          </a:xfrm>
          <a:prstGeom prst="rect">
            <a:avLst/>
          </a:prstGeom>
          <a:noFill/>
        </p:spPr>
        <p:txBody>
          <a:bodyPr wrap="square" rtlCol="0">
            <a:spAutoFit/>
          </a:bodyPr>
          <a:lstStyle/>
          <a:p>
            <a:pPr marL="514350" indent="-514350">
              <a:buAutoNum type="arabicPeriod"/>
            </a:pPr>
            <a:r>
              <a:rPr lang="es-MX" sz="2800" dirty="0">
                <a:latin typeface="Arial" pitchFamily="34" charset="0"/>
                <a:cs typeface="Arial" pitchFamily="34" charset="0"/>
              </a:rPr>
              <a:t>Desinfección de las semillas: hipoclorito sódico al 1 %, durante 10 minutos, seguido de tres enjuagues con agua destilada </a:t>
            </a:r>
          </a:p>
          <a:p>
            <a:pPr marL="514350" indent="-514350">
              <a:buAutoNum type="arabicPeriod"/>
            </a:pPr>
            <a:r>
              <a:rPr lang="es-MX" sz="2800" dirty="0" smtClean="0">
                <a:latin typeface="Arial" pitchFamily="34" charset="0"/>
                <a:cs typeface="Arial" pitchFamily="34" charset="0"/>
              </a:rPr>
              <a:t>Aplicación a las semillas</a:t>
            </a:r>
            <a:endParaRPr lang="es-MX" sz="2800" dirty="0">
              <a:latin typeface="Arial" pitchFamily="34" charset="0"/>
              <a:cs typeface="Arial" pitchFamily="34" charset="0"/>
            </a:endParaRPr>
          </a:p>
        </p:txBody>
      </p:sp>
      <p:sp>
        <p:nvSpPr>
          <p:cNvPr id="6" name="5 Rectángulo"/>
          <p:cNvSpPr/>
          <p:nvPr/>
        </p:nvSpPr>
        <p:spPr>
          <a:xfrm>
            <a:off x="14943348" y="14604713"/>
            <a:ext cx="3822481" cy="830997"/>
          </a:xfrm>
          <a:prstGeom prst="rect">
            <a:avLst/>
          </a:prstGeom>
        </p:spPr>
        <p:txBody>
          <a:bodyPr wrap="square">
            <a:spAutoFit/>
          </a:bodyPr>
          <a:lstStyle/>
          <a:p>
            <a:pPr algn="ctr"/>
            <a:r>
              <a:rPr lang="es-MX" sz="2400" dirty="0">
                <a:latin typeface="Arial" pitchFamily="34" charset="0"/>
                <a:cs typeface="Arial" pitchFamily="34" charset="0"/>
              </a:rPr>
              <a:t>400 </a:t>
            </a:r>
            <a:r>
              <a:rPr lang="es-MX" sz="2400" dirty="0" err="1">
                <a:latin typeface="Arial" pitchFamily="34" charset="0"/>
                <a:cs typeface="Arial" pitchFamily="34" charset="0"/>
              </a:rPr>
              <a:t>mL</a:t>
            </a:r>
            <a:r>
              <a:rPr lang="es-MX" sz="2400" dirty="0">
                <a:latin typeface="Arial" pitchFamily="34" charset="0"/>
                <a:cs typeface="Arial" pitchFamily="34" charset="0"/>
              </a:rPr>
              <a:t> por cada 46,04 kg de semilla</a:t>
            </a:r>
          </a:p>
        </p:txBody>
      </p:sp>
      <p:grpSp>
        <p:nvGrpSpPr>
          <p:cNvPr id="31" name="30 Grupo"/>
          <p:cNvGrpSpPr/>
          <p:nvPr/>
        </p:nvGrpSpPr>
        <p:grpSpPr>
          <a:xfrm>
            <a:off x="15607292" y="16381961"/>
            <a:ext cx="8801407" cy="2327230"/>
            <a:chOff x="2028749" y="18371229"/>
            <a:chExt cx="9957147" cy="2472683"/>
          </a:xfrm>
        </p:grpSpPr>
        <p:grpSp>
          <p:nvGrpSpPr>
            <p:cNvPr id="33" name="32 Grupo"/>
            <p:cNvGrpSpPr/>
            <p:nvPr/>
          </p:nvGrpSpPr>
          <p:grpSpPr>
            <a:xfrm>
              <a:off x="2028749" y="18371229"/>
              <a:ext cx="3733721" cy="2472683"/>
              <a:chOff x="2243063" y="18585543"/>
              <a:chExt cx="3733721" cy="2472683"/>
            </a:xfrm>
          </p:grpSpPr>
          <p:pic>
            <p:nvPicPr>
              <p:cNvPr id="35" name="Picture 2"/>
              <p:cNvPicPr>
                <a:picLocks noChangeAspect="1" noChangeArrowheads="1"/>
              </p:cNvPicPr>
              <p:nvPr/>
            </p:nvPicPr>
            <p:blipFill>
              <a:blip r:embed="rId5"/>
              <a:srcRect/>
              <a:stretch>
                <a:fillRect/>
              </a:stretch>
            </p:blipFill>
            <p:spPr bwMode="auto">
              <a:xfrm>
                <a:off x="2528817" y="19044569"/>
                <a:ext cx="3447967" cy="2013657"/>
              </a:xfrm>
              <a:prstGeom prst="rect">
                <a:avLst/>
              </a:prstGeom>
              <a:ln>
                <a:noFill/>
              </a:ln>
              <a:effectLst>
                <a:softEdge rad="112500"/>
              </a:effectLst>
            </p:spPr>
          </p:pic>
          <p:sp>
            <p:nvSpPr>
              <p:cNvPr id="36" name="35 Rectángulo"/>
              <p:cNvSpPr/>
              <p:nvPr/>
            </p:nvSpPr>
            <p:spPr>
              <a:xfrm>
                <a:off x="2243063" y="18585543"/>
                <a:ext cx="3079689" cy="461665"/>
              </a:xfrm>
              <a:prstGeom prst="rect">
                <a:avLst/>
              </a:prstGeom>
            </p:spPr>
            <p:txBody>
              <a:bodyPr wrap="none">
                <a:spAutoFit/>
              </a:bodyPr>
              <a:lstStyle/>
              <a:p>
                <a:r>
                  <a:rPr lang="es-ES" sz="2400" dirty="0" smtClean="0">
                    <a:latin typeface="Arial" pitchFamily="34" charset="0"/>
                    <a:cs typeface="Arial" pitchFamily="34" charset="0"/>
                  </a:rPr>
                  <a:t>20 semillas por placa</a:t>
                </a:r>
                <a:endParaRPr lang="es-ES" sz="2400" dirty="0">
                  <a:latin typeface="Arial" pitchFamily="34" charset="0"/>
                  <a:cs typeface="Arial" pitchFamily="34" charset="0"/>
                </a:endParaRPr>
              </a:p>
            </p:txBody>
          </p:sp>
        </p:grpSp>
        <p:sp>
          <p:nvSpPr>
            <p:cNvPr id="34" name="33 Rectángulo"/>
            <p:cNvSpPr/>
            <p:nvPr/>
          </p:nvSpPr>
          <p:spPr>
            <a:xfrm>
              <a:off x="5907271" y="19180293"/>
              <a:ext cx="6078625" cy="1275350"/>
            </a:xfrm>
            <a:prstGeom prst="rect">
              <a:avLst/>
            </a:prstGeom>
          </p:spPr>
          <p:txBody>
            <a:bodyPr wrap="square">
              <a:spAutoFit/>
            </a:bodyPr>
            <a:lstStyle/>
            <a:p>
              <a:pPr algn="ctr"/>
              <a:r>
                <a:rPr lang="es-ES" sz="2400" b="1" dirty="0" smtClean="0">
                  <a:latin typeface="Arial" pitchFamily="34" charset="0"/>
                  <a:cs typeface="Arial" pitchFamily="34" charset="0"/>
                </a:rPr>
                <a:t>Condiciones de cultivo (controladas): </a:t>
              </a:r>
              <a:r>
                <a:rPr lang="es-ES" sz="2400" dirty="0" smtClean="0">
                  <a:latin typeface="Arial" pitchFamily="34" charset="0"/>
                  <a:cs typeface="Arial" pitchFamily="34" charset="0"/>
                </a:rPr>
                <a:t>cámara de germinación, </a:t>
              </a:r>
              <a:r>
                <a:rPr lang="pt-PT" sz="2400" dirty="0" smtClean="0">
                  <a:latin typeface="Arial" pitchFamily="34" charset="0"/>
                  <a:cs typeface="Arial" pitchFamily="34" charset="0"/>
                </a:rPr>
                <a:t>28 </a:t>
              </a:r>
              <a:r>
                <a:rPr lang="pt-PT" sz="2400" baseline="30000" dirty="0" smtClean="0">
                  <a:latin typeface="Arial" pitchFamily="34" charset="0"/>
                  <a:cs typeface="Arial" pitchFamily="34" charset="0"/>
                </a:rPr>
                <a:t>0</a:t>
              </a:r>
              <a:r>
                <a:rPr lang="pt-PT" sz="2400" dirty="0" smtClean="0">
                  <a:latin typeface="Arial" pitchFamily="34" charset="0"/>
                  <a:cs typeface="Arial" pitchFamily="34" charset="0"/>
                </a:rPr>
                <a:t>C por 96 h</a:t>
              </a:r>
              <a:endParaRPr lang="es-ES" sz="2400" dirty="0">
                <a:latin typeface="Arial" pitchFamily="34" charset="0"/>
                <a:cs typeface="Arial" pitchFamily="34" charset="0"/>
              </a:endParaRPr>
            </a:p>
          </p:txBody>
        </p:sp>
      </p:grpSp>
      <p:sp>
        <p:nvSpPr>
          <p:cNvPr id="7" name="6 CuadroTexto"/>
          <p:cNvSpPr txBox="1"/>
          <p:nvPr/>
        </p:nvSpPr>
        <p:spPr>
          <a:xfrm>
            <a:off x="14027771" y="15743487"/>
            <a:ext cx="5423280" cy="523220"/>
          </a:xfrm>
          <a:prstGeom prst="rect">
            <a:avLst/>
          </a:prstGeom>
          <a:noFill/>
        </p:spPr>
        <p:txBody>
          <a:bodyPr wrap="none" rtlCol="0">
            <a:spAutoFit/>
          </a:bodyPr>
          <a:lstStyle/>
          <a:p>
            <a:r>
              <a:rPr lang="es-MX" sz="2800" dirty="0" smtClean="0">
                <a:latin typeface="Arial" pitchFamily="34" charset="0"/>
                <a:cs typeface="Arial" pitchFamily="34" charset="0"/>
              </a:rPr>
              <a:t>3. Colocar las semillas en placas</a:t>
            </a:r>
            <a:endParaRPr lang="es-MX" sz="2800" dirty="0">
              <a:latin typeface="Arial" pitchFamily="34" charset="0"/>
              <a:cs typeface="Arial" pitchFamily="34" charset="0"/>
            </a:endParaRPr>
          </a:p>
        </p:txBody>
      </p:sp>
      <p:grpSp>
        <p:nvGrpSpPr>
          <p:cNvPr id="38" name="37 Grupo"/>
          <p:cNvGrpSpPr/>
          <p:nvPr/>
        </p:nvGrpSpPr>
        <p:grpSpPr>
          <a:xfrm>
            <a:off x="18223921" y="18982517"/>
            <a:ext cx="4388843" cy="1643074"/>
            <a:chOff x="1100057" y="21074084"/>
            <a:chExt cx="4444396" cy="1643074"/>
          </a:xfrm>
        </p:grpSpPr>
        <p:sp>
          <p:nvSpPr>
            <p:cNvPr id="39" name="38 Rectángulo"/>
            <p:cNvSpPr/>
            <p:nvPr/>
          </p:nvSpPr>
          <p:spPr>
            <a:xfrm>
              <a:off x="1241924" y="21288398"/>
              <a:ext cx="4302529" cy="1200329"/>
            </a:xfrm>
            <a:prstGeom prst="rect">
              <a:avLst/>
            </a:prstGeom>
          </p:spPr>
          <p:txBody>
            <a:bodyPr wrap="square">
              <a:spAutoFit/>
            </a:bodyPr>
            <a:lstStyle/>
            <a:p>
              <a:r>
                <a:rPr lang="pt-PT" sz="2400" dirty="0" smtClean="0">
                  <a:latin typeface="Arial" pitchFamily="34" charset="0"/>
                  <a:cs typeface="Arial" pitchFamily="34" charset="0"/>
                </a:rPr>
                <a:t>Número de raíces laterales </a:t>
              </a:r>
            </a:p>
            <a:p>
              <a:r>
                <a:rPr lang="pt-PT" sz="2400" dirty="0">
                  <a:latin typeface="Arial" pitchFamily="34" charset="0"/>
                  <a:cs typeface="Arial" pitchFamily="34" charset="0"/>
                </a:rPr>
                <a:t> L</a:t>
              </a:r>
              <a:r>
                <a:rPr lang="pt-PT" sz="2400" dirty="0" smtClean="0">
                  <a:latin typeface="Arial" pitchFamily="34" charset="0"/>
                  <a:cs typeface="Arial" pitchFamily="34" charset="0"/>
                </a:rPr>
                <a:t>argo de la radícula</a:t>
              </a:r>
            </a:p>
            <a:p>
              <a:r>
                <a:rPr lang="pt-PT" sz="2400" dirty="0">
                  <a:latin typeface="Arial" pitchFamily="34" charset="0"/>
                  <a:cs typeface="Arial" pitchFamily="34" charset="0"/>
                </a:rPr>
                <a:t> M</a:t>
              </a:r>
              <a:r>
                <a:rPr lang="pt-PT" sz="2400" dirty="0" smtClean="0">
                  <a:latin typeface="Arial" pitchFamily="34" charset="0"/>
                  <a:cs typeface="Arial" pitchFamily="34" charset="0"/>
                </a:rPr>
                <a:t>ateria seca de la radícula </a:t>
              </a:r>
              <a:endParaRPr lang="es-ES" sz="2400" dirty="0">
                <a:latin typeface="Arial" pitchFamily="34" charset="0"/>
                <a:cs typeface="Arial" pitchFamily="34" charset="0"/>
              </a:endParaRPr>
            </a:p>
          </p:txBody>
        </p:sp>
        <p:sp>
          <p:nvSpPr>
            <p:cNvPr id="40" name="39 Rectángulo"/>
            <p:cNvSpPr/>
            <p:nvPr/>
          </p:nvSpPr>
          <p:spPr>
            <a:xfrm>
              <a:off x="1100057" y="21074084"/>
              <a:ext cx="4369522" cy="1643074"/>
            </a:xfrm>
            <a:prstGeom prst="rect">
              <a:avLst/>
            </a:prstGeom>
            <a:noFill/>
            <a:ln w="381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 name="53 Grupo"/>
          <p:cNvGrpSpPr/>
          <p:nvPr/>
        </p:nvGrpSpPr>
        <p:grpSpPr>
          <a:xfrm>
            <a:off x="1814437" y="16740241"/>
            <a:ext cx="9860209" cy="6533916"/>
            <a:chOff x="0" y="0"/>
            <a:chExt cx="2869559" cy="2743200"/>
          </a:xfrm>
        </p:grpSpPr>
        <p:graphicFrame>
          <p:nvGraphicFramePr>
            <p:cNvPr id="50" name="54 Gráfico"/>
            <p:cNvGraphicFramePr/>
            <p:nvPr>
              <p:extLst>
                <p:ext uri="{D42A27DB-BD31-4B8C-83A1-F6EECF244321}">
                  <p14:modId xmlns:p14="http://schemas.microsoft.com/office/powerpoint/2010/main" xmlns="" val="162497259"/>
                </p:ext>
              </p:extLst>
            </p:nvPr>
          </p:nvGraphicFramePr>
          <p:xfrm>
            <a:off x="0" y="0"/>
            <a:ext cx="2869559" cy="2743200"/>
          </p:xfrm>
          <a:graphic>
            <a:graphicData uri="http://schemas.openxmlformats.org/drawingml/2006/chart">
              <c:chart xmlns:c="http://schemas.openxmlformats.org/drawingml/2006/chart" xmlns:r="http://schemas.openxmlformats.org/officeDocument/2006/relationships" r:id="rId6"/>
            </a:graphicData>
          </a:graphic>
        </p:graphicFrame>
        <p:sp>
          <p:nvSpPr>
            <p:cNvPr id="51" name="55 CuadroTexto"/>
            <p:cNvSpPr txBox="1"/>
            <p:nvPr/>
          </p:nvSpPr>
          <p:spPr>
            <a:xfrm>
              <a:off x="1611684" y="144287"/>
              <a:ext cx="444680" cy="193825"/>
            </a:xfrm>
            <a:prstGeom prst="rect">
              <a:avLst/>
            </a:prstGeom>
            <a:noFill/>
            <a:ln>
              <a:noFill/>
            </a:ln>
            <a:effectLst/>
          </p:spPr>
          <p:txBody>
            <a:bodyPr wrap="none"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MX" sz="2400" b="0" i="0" u="none" strike="noStrike" kern="0" cap="none" spc="0" normalizeH="0" baseline="0" noProof="0" dirty="0" err="1">
                  <a:ln>
                    <a:noFill/>
                  </a:ln>
                  <a:solidFill>
                    <a:srgbClr val="000000"/>
                  </a:solidFill>
                  <a:effectLst/>
                  <a:uLnTx/>
                  <a:uFillTx/>
                  <a:latin typeface="Arial"/>
                  <a:ea typeface="Times New Roman"/>
                  <a:cs typeface="+mn-cs"/>
                </a:rPr>
                <a:t>ESx</a:t>
              </a:r>
              <a:r>
                <a:rPr kumimoji="0" lang="es-MX" sz="2400" b="0" i="0" u="none" strike="noStrike" kern="0" cap="none" spc="0" normalizeH="0" baseline="0" noProof="0" dirty="0">
                  <a:ln>
                    <a:noFill/>
                  </a:ln>
                  <a:solidFill>
                    <a:srgbClr val="000000"/>
                  </a:solidFill>
                  <a:effectLst/>
                  <a:uLnTx/>
                  <a:uFillTx/>
                  <a:latin typeface="Arial"/>
                  <a:ea typeface="Times New Roman"/>
                  <a:cs typeface="+mn-cs"/>
                </a:rPr>
                <a:t>=0,31</a:t>
              </a:r>
              <a:endParaRPr kumimoji="0" lang="es-MX" sz="2400" b="0" i="0" u="none" strike="noStrike" kern="0" cap="none" spc="0" normalizeH="0" baseline="0" noProof="0" dirty="0">
                <a:ln>
                  <a:noFill/>
                </a:ln>
                <a:solidFill>
                  <a:sysClr val="windowText" lastClr="000000"/>
                </a:solidFill>
                <a:effectLst/>
                <a:uLnTx/>
                <a:uFillTx/>
                <a:latin typeface="Times New Roman"/>
                <a:ea typeface="Times New Roman"/>
                <a:cs typeface="+mn-cs"/>
              </a:endParaRPr>
            </a:p>
          </p:txBody>
        </p:sp>
      </p:grpSp>
      <p:sp>
        <p:nvSpPr>
          <p:cNvPr id="8" name="7 Rectángulo"/>
          <p:cNvSpPr/>
          <p:nvPr/>
        </p:nvSpPr>
        <p:spPr>
          <a:xfrm>
            <a:off x="328506" y="23042810"/>
            <a:ext cx="13451832" cy="1938992"/>
          </a:xfrm>
          <a:prstGeom prst="rect">
            <a:avLst/>
          </a:prstGeom>
        </p:spPr>
        <p:txBody>
          <a:bodyPr wrap="square">
            <a:spAutoFit/>
          </a:bodyPr>
          <a:lstStyle/>
          <a:p>
            <a:pPr algn="just"/>
            <a:r>
              <a:rPr lang="es-MX" sz="2400" b="1" dirty="0" smtClean="0">
                <a:latin typeface="Arial" pitchFamily="34" charset="0"/>
                <a:cs typeface="Arial" pitchFamily="34" charset="0"/>
              </a:rPr>
              <a:t>Figura 1</a:t>
            </a:r>
            <a:r>
              <a:rPr lang="es-MX" sz="2400" dirty="0" smtClean="0">
                <a:latin typeface="Arial" pitchFamily="34" charset="0"/>
                <a:cs typeface="Arial" pitchFamily="34" charset="0"/>
              </a:rPr>
              <a:t>: Efecto </a:t>
            </a:r>
            <a:r>
              <a:rPr lang="es-MX" sz="2400" dirty="0">
                <a:latin typeface="Arial" pitchFamily="34" charset="0"/>
                <a:cs typeface="Arial" pitchFamily="34" charset="0"/>
              </a:rPr>
              <a:t>de </a:t>
            </a:r>
            <a:r>
              <a:rPr lang="pt-PT" sz="2400" dirty="0">
                <a:latin typeface="Arial" pitchFamily="34" charset="0"/>
                <a:cs typeface="Arial" pitchFamily="34" charset="0"/>
              </a:rPr>
              <a:t>Azofert</a:t>
            </a:r>
            <a:r>
              <a:rPr lang="pt-PT" sz="2400" baseline="30000" dirty="0">
                <a:latin typeface="Arial" pitchFamily="34" charset="0"/>
                <a:cs typeface="Arial" pitchFamily="34" charset="0"/>
              </a:rPr>
              <a:t>®</a:t>
            </a:r>
            <a:r>
              <a:rPr lang="pt-PT" sz="2400" dirty="0">
                <a:latin typeface="Arial" pitchFamily="34" charset="0"/>
                <a:cs typeface="Arial" pitchFamily="34" charset="0"/>
              </a:rPr>
              <a:t>-F (A) y </a:t>
            </a:r>
            <a:r>
              <a:rPr lang="es-MX" sz="2400" dirty="0" err="1">
                <a:latin typeface="Arial" pitchFamily="34" charset="0"/>
                <a:cs typeface="Arial" pitchFamily="34" charset="0"/>
              </a:rPr>
              <a:t>Pectimorf</a:t>
            </a:r>
            <a:r>
              <a:rPr lang="es-MX" sz="2400" baseline="30000" dirty="0">
                <a:latin typeface="Arial" pitchFamily="34" charset="0"/>
                <a:cs typeface="Arial" pitchFamily="34" charset="0"/>
              </a:rPr>
              <a:t>® </a:t>
            </a:r>
            <a:r>
              <a:rPr lang="es-MX" sz="2400" dirty="0">
                <a:latin typeface="Arial" pitchFamily="34" charset="0"/>
                <a:cs typeface="Arial" pitchFamily="34" charset="0"/>
              </a:rPr>
              <a:t>(Pm) en el número de raíces laterales formadas en la radícula de semillas de frijol Cuba Cueto-25-9-N, evaluadas a las 96 horas. CA: semillas sin tratar con los </a:t>
            </a:r>
            <a:r>
              <a:rPr lang="es-MX" sz="2400" dirty="0" err="1">
                <a:latin typeface="Arial" pitchFamily="34" charset="0"/>
                <a:cs typeface="Arial" pitchFamily="34" charset="0"/>
              </a:rPr>
              <a:t>bioproductos</a:t>
            </a:r>
            <a:r>
              <a:rPr lang="es-MX" sz="2400" dirty="0">
                <a:latin typeface="Arial" pitchFamily="34" charset="0"/>
                <a:cs typeface="Arial" pitchFamily="34" charset="0"/>
              </a:rPr>
              <a:t>, CI: semillas sólo tratadas con </a:t>
            </a:r>
            <a:r>
              <a:rPr lang="pt-PT" sz="2400" dirty="0">
                <a:latin typeface="Arial" pitchFamily="34" charset="0"/>
                <a:cs typeface="Arial" pitchFamily="34" charset="0"/>
              </a:rPr>
              <a:t>Azofert</a:t>
            </a:r>
            <a:r>
              <a:rPr lang="pt-PT" sz="2400" baseline="30000" dirty="0">
                <a:latin typeface="Arial" pitchFamily="34" charset="0"/>
                <a:cs typeface="Arial" pitchFamily="34" charset="0"/>
              </a:rPr>
              <a:t>®</a:t>
            </a:r>
            <a:r>
              <a:rPr lang="pt-PT" sz="2400" dirty="0">
                <a:latin typeface="Arial" pitchFamily="34" charset="0"/>
                <a:cs typeface="Arial" pitchFamily="34" charset="0"/>
              </a:rPr>
              <a:t>-F</a:t>
            </a:r>
            <a:r>
              <a:rPr lang="es-MX" sz="2400" dirty="0">
                <a:latin typeface="Arial" pitchFamily="34" charset="0"/>
                <a:cs typeface="Arial" pitchFamily="34" charset="0"/>
              </a:rPr>
              <a:t>. Pm 1-100: concentraciones de </a:t>
            </a:r>
            <a:r>
              <a:rPr lang="es-MX" sz="2400" dirty="0" err="1">
                <a:latin typeface="Arial" pitchFamily="34" charset="0"/>
                <a:cs typeface="Arial" pitchFamily="34" charset="0"/>
              </a:rPr>
              <a:t>Pectimorf</a:t>
            </a:r>
            <a:r>
              <a:rPr lang="es-MX" sz="2400" baseline="30000" dirty="0">
                <a:latin typeface="Arial" pitchFamily="34" charset="0"/>
                <a:cs typeface="Arial" pitchFamily="34" charset="0"/>
              </a:rPr>
              <a:t>®</a:t>
            </a:r>
            <a:r>
              <a:rPr lang="es-MX" sz="2400" dirty="0">
                <a:latin typeface="Arial" pitchFamily="34" charset="0"/>
                <a:cs typeface="Arial" pitchFamily="34" charset="0"/>
              </a:rPr>
              <a:t> en mg L</a:t>
            </a:r>
            <a:r>
              <a:rPr lang="es-MX" sz="2400" baseline="30000" dirty="0">
                <a:latin typeface="Arial" pitchFamily="34" charset="0"/>
                <a:cs typeface="Arial" pitchFamily="34" charset="0"/>
              </a:rPr>
              <a:t>-1</a:t>
            </a:r>
            <a:r>
              <a:rPr lang="es-MX" sz="2400" dirty="0">
                <a:latin typeface="Arial" pitchFamily="34" charset="0"/>
                <a:cs typeface="Arial" pitchFamily="34" charset="0"/>
              </a:rPr>
              <a:t>. Medias con letras iguales no difieren significativamente según </a:t>
            </a:r>
            <a:r>
              <a:rPr lang="es-MX" sz="2400" dirty="0" err="1">
                <a:latin typeface="Arial" pitchFamily="34" charset="0"/>
                <a:cs typeface="Arial" pitchFamily="34" charset="0"/>
              </a:rPr>
              <a:t>Tukey</a:t>
            </a:r>
            <a:r>
              <a:rPr lang="es-MX" sz="2400" dirty="0">
                <a:latin typeface="Arial" pitchFamily="34" charset="0"/>
                <a:cs typeface="Arial" pitchFamily="34" charset="0"/>
              </a:rPr>
              <a:t> (</a:t>
            </a:r>
            <a:r>
              <a:rPr lang="pt-PT" sz="2400" dirty="0">
                <a:latin typeface="Arial" pitchFamily="34" charset="0"/>
                <a:cs typeface="Arial" pitchFamily="34" charset="0"/>
              </a:rPr>
              <a:t>p&lt;0,05), n=60. </a:t>
            </a:r>
            <a:r>
              <a:rPr lang="es-MX" sz="2400" dirty="0" err="1">
                <a:latin typeface="Arial" pitchFamily="34" charset="0"/>
                <a:cs typeface="Arial" pitchFamily="34" charset="0"/>
              </a:rPr>
              <a:t>ESx</a:t>
            </a:r>
            <a:r>
              <a:rPr lang="es-MX" sz="2400" dirty="0">
                <a:latin typeface="Arial" pitchFamily="34" charset="0"/>
                <a:cs typeface="Arial" pitchFamily="34" charset="0"/>
              </a:rPr>
              <a:t>: error estándar de la media. </a:t>
            </a:r>
          </a:p>
        </p:txBody>
      </p:sp>
      <p:grpSp>
        <p:nvGrpSpPr>
          <p:cNvPr id="54" name="41 Grupo"/>
          <p:cNvGrpSpPr/>
          <p:nvPr/>
        </p:nvGrpSpPr>
        <p:grpSpPr>
          <a:xfrm>
            <a:off x="378158" y="24981802"/>
            <a:ext cx="15059382" cy="6408713"/>
            <a:chOff x="0" y="-27909"/>
            <a:chExt cx="6447416" cy="2743200"/>
          </a:xfrm>
        </p:grpSpPr>
        <p:grpSp>
          <p:nvGrpSpPr>
            <p:cNvPr id="55" name="42 Grupo"/>
            <p:cNvGrpSpPr/>
            <p:nvPr/>
          </p:nvGrpSpPr>
          <p:grpSpPr>
            <a:xfrm>
              <a:off x="0" y="0"/>
              <a:ext cx="4076700" cy="2714625"/>
              <a:chOff x="0" y="0"/>
              <a:chExt cx="4076700" cy="2743200"/>
            </a:xfrm>
          </p:grpSpPr>
          <p:graphicFrame>
            <p:nvGraphicFramePr>
              <p:cNvPr id="63" name="48 Gráfico"/>
              <p:cNvGraphicFramePr/>
              <p:nvPr>
                <p:extLst>
                  <p:ext uri="{D42A27DB-BD31-4B8C-83A1-F6EECF244321}">
                    <p14:modId xmlns:p14="http://schemas.microsoft.com/office/powerpoint/2010/main" xmlns="" val="3798123308"/>
                  </p:ext>
                </p:extLst>
              </p:nvPr>
            </p:nvGraphicFramePr>
            <p:xfrm>
              <a:off x="0" y="0"/>
              <a:ext cx="4076700" cy="2743200"/>
            </p:xfrm>
            <a:graphic>
              <a:graphicData uri="http://schemas.openxmlformats.org/drawingml/2006/chart">
                <c:chart xmlns:c="http://schemas.openxmlformats.org/drawingml/2006/chart" xmlns:r="http://schemas.openxmlformats.org/officeDocument/2006/relationships" r:id="rId7"/>
              </a:graphicData>
            </a:graphic>
          </p:graphicFrame>
          <p:sp>
            <p:nvSpPr>
              <p:cNvPr id="64" name="49 CuadroTexto"/>
              <p:cNvSpPr txBox="1"/>
              <p:nvPr/>
            </p:nvSpPr>
            <p:spPr>
              <a:xfrm>
                <a:off x="2001082" y="236161"/>
                <a:ext cx="654179" cy="199692"/>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p>
                <a:pPr>
                  <a:spcAft>
                    <a:spcPts val="0"/>
                  </a:spcAft>
                </a:pPr>
                <a:r>
                  <a:rPr lang="es-MX" sz="2400" dirty="0" err="1">
                    <a:solidFill>
                      <a:srgbClr val="000000"/>
                    </a:solidFill>
                    <a:effectLst/>
                    <a:latin typeface="Arial" pitchFamily="34" charset="0"/>
                    <a:ea typeface="Times New Roman"/>
                    <a:cs typeface="Arial" pitchFamily="34" charset="0"/>
                  </a:rPr>
                  <a:t>ESx</a:t>
                </a:r>
                <a:r>
                  <a:rPr lang="es-MX" sz="2400" dirty="0">
                    <a:solidFill>
                      <a:srgbClr val="000000"/>
                    </a:solidFill>
                    <a:effectLst/>
                    <a:latin typeface="Arial" pitchFamily="34" charset="0"/>
                    <a:ea typeface="Times New Roman"/>
                    <a:cs typeface="Arial" pitchFamily="34" charset="0"/>
                  </a:rPr>
                  <a:t>=0,20</a:t>
                </a:r>
                <a:endParaRPr lang="es-MX" sz="2400" dirty="0">
                  <a:effectLst/>
                  <a:latin typeface="Arial" pitchFamily="34" charset="0"/>
                  <a:ea typeface="Times New Roman"/>
                  <a:cs typeface="Arial" pitchFamily="34" charset="0"/>
                </a:endParaRPr>
              </a:p>
            </p:txBody>
          </p:sp>
        </p:grpSp>
        <p:grpSp>
          <p:nvGrpSpPr>
            <p:cNvPr id="56" name="43 Grupo"/>
            <p:cNvGrpSpPr/>
            <p:nvPr/>
          </p:nvGrpSpPr>
          <p:grpSpPr>
            <a:xfrm>
              <a:off x="2600374" y="-27909"/>
              <a:ext cx="3847042" cy="2743200"/>
              <a:chOff x="2606105" y="-27909"/>
              <a:chExt cx="3968848" cy="2743200"/>
            </a:xfrm>
          </p:grpSpPr>
          <p:graphicFrame>
            <p:nvGraphicFramePr>
              <p:cNvPr id="60" name="46 Gráfico"/>
              <p:cNvGraphicFramePr/>
              <p:nvPr>
                <p:extLst>
                  <p:ext uri="{D42A27DB-BD31-4B8C-83A1-F6EECF244321}">
                    <p14:modId xmlns:p14="http://schemas.microsoft.com/office/powerpoint/2010/main" xmlns="" val="1907342785"/>
                  </p:ext>
                </p:extLst>
              </p:nvPr>
            </p:nvGraphicFramePr>
            <p:xfrm>
              <a:off x="2606105" y="-27909"/>
              <a:ext cx="3968848" cy="2743200"/>
            </p:xfrm>
            <a:graphic>
              <a:graphicData uri="http://schemas.openxmlformats.org/drawingml/2006/chart">
                <c:chart xmlns:c="http://schemas.openxmlformats.org/drawingml/2006/chart" xmlns:r="http://schemas.openxmlformats.org/officeDocument/2006/relationships" r:id="rId8"/>
              </a:graphicData>
            </a:graphic>
          </p:graphicFrame>
          <p:sp>
            <p:nvSpPr>
              <p:cNvPr id="62" name="47 CuadroTexto"/>
              <p:cNvSpPr txBox="1"/>
              <p:nvPr/>
            </p:nvSpPr>
            <p:spPr>
              <a:xfrm>
                <a:off x="4784103" y="233701"/>
                <a:ext cx="788177" cy="197612"/>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p>
                <a:pPr>
                  <a:spcAft>
                    <a:spcPts val="0"/>
                  </a:spcAft>
                </a:pPr>
                <a:r>
                  <a:rPr lang="es-MX" sz="2400" dirty="0" err="1">
                    <a:solidFill>
                      <a:srgbClr val="000000"/>
                    </a:solidFill>
                    <a:effectLst/>
                    <a:latin typeface="Arial" pitchFamily="34" charset="0"/>
                    <a:ea typeface="Times New Roman"/>
                    <a:cs typeface="Arial" pitchFamily="34" charset="0"/>
                  </a:rPr>
                  <a:t>ESx</a:t>
                </a:r>
                <a:r>
                  <a:rPr lang="es-MX" sz="2400" dirty="0">
                    <a:solidFill>
                      <a:srgbClr val="000000"/>
                    </a:solidFill>
                    <a:effectLst/>
                    <a:latin typeface="Arial" pitchFamily="34" charset="0"/>
                    <a:ea typeface="Times New Roman"/>
                    <a:cs typeface="Arial" pitchFamily="34" charset="0"/>
                  </a:rPr>
                  <a:t>= 0,001</a:t>
                </a:r>
                <a:endParaRPr lang="es-MX" sz="2400" dirty="0">
                  <a:effectLst/>
                  <a:latin typeface="Arial" pitchFamily="34" charset="0"/>
                  <a:ea typeface="Times New Roman"/>
                  <a:cs typeface="Arial" pitchFamily="34" charset="0"/>
                </a:endParaRPr>
              </a:p>
            </p:txBody>
          </p:sp>
        </p:grpSp>
        <p:sp>
          <p:nvSpPr>
            <p:cNvPr id="58" name="44 CuadroTexto"/>
            <p:cNvSpPr txBox="1"/>
            <p:nvPr/>
          </p:nvSpPr>
          <p:spPr>
            <a:xfrm>
              <a:off x="467737" y="-27909"/>
              <a:ext cx="444352" cy="523220"/>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p>
              <a:pPr>
                <a:spcAft>
                  <a:spcPts val="0"/>
                </a:spcAft>
              </a:pPr>
              <a:r>
                <a:rPr lang="es-MX" sz="2800" b="1" dirty="0">
                  <a:solidFill>
                    <a:srgbClr val="000000"/>
                  </a:solidFill>
                  <a:effectLst/>
                  <a:latin typeface="Arial" pitchFamily="34" charset="0"/>
                  <a:ea typeface="Times New Roman"/>
                  <a:cs typeface="Arial" pitchFamily="34" charset="0"/>
                </a:rPr>
                <a:t>A</a:t>
              </a:r>
              <a:endParaRPr lang="es-MX" sz="2800" dirty="0">
                <a:effectLst/>
                <a:latin typeface="Arial" pitchFamily="34" charset="0"/>
                <a:ea typeface="Times New Roman"/>
                <a:cs typeface="Arial" pitchFamily="34" charset="0"/>
              </a:endParaRPr>
            </a:p>
          </p:txBody>
        </p:sp>
        <p:sp>
          <p:nvSpPr>
            <p:cNvPr id="59" name="45 CuadroTexto"/>
            <p:cNvSpPr txBox="1"/>
            <p:nvPr/>
          </p:nvSpPr>
          <p:spPr>
            <a:xfrm>
              <a:off x="3382191" y="-27909"/>
              <a:ext cx="444352" cy="523220"/>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p>
              <a:pPr>
                <a:spcAft>
                  <a:spcPts val="0"/>
                </a:spcAft>
              </a:pPr>
              <a:r>
                <a:rPr lang="es-MX" sz="2800" b="1" dirty="0">
                  <a:solidFill>
                    <a:srgbClr val="000000"/>
                  </a:solidFill>
                  <a:effectLst/>
                  <a:latin typeface="Arial" pitchFamily="34" charset="0"/>
                  <a:ea typeface="Times New Roman"/>
                  <a:cs typeface="Arial" pitchFamily="34" charset="0"/>
                </a:rPr>
                <a:t>B</a:t>
              </a:r>
              <a:endParaRPr lang="es-MX" sz="2800" dirty="0">
                <a:effectLst/>
                <a:latin typeface="Arial" pitchFamily="34" charset="0"/>
                <a:ea typeface="Times New Roman"/>
                <a:cs typeface="Arial" pitchFamily="34" charset="0"/>
              </a:endParaRPr>
            </a:p>
          </p:txBody>
        </p:sp>
      </p:grpSp>
      <p:sp>
        <p:nvSpPr>
          <p:cNvPr id="9" name="8 Rectángulo"/>
          <p:cNvSpPr/>
          <p:nvPr/>
        </p:nvSpPr>
        <p:spPr>
          <a:xfrm>
            <a:off x="220532" y="31539754"/>
            <a:ext cx="14901323" cy="1938992"/>
          </a:xfrm>
          <a:prstGeom prst="rect">
            <a:avLst/>
          </a:prstGeom>
        </p:spPr>
        <p:txBody>
          <a:bodyPr wrap="square">
            <a:spAutoFit/>
          </a:bodyPr>
          <a:lstStyle/>
          <a:p>
            <a:pPr algn="just"/>
            <a:r>
              <a:rPr lang="es-MX" sz="2400" b="1" dirty="0">
                <a:latin typeface="Arial" pitchFamily="34" charset="0"/>
                <a:cs typeface="Arial" pitchFamily="34" charset="0"/>
              </a:rPr>
              <a:t>Figura 2</a:t>
            </a:r>
            <a:r>
              <a:rPr lang="es-MX" sz="2400" dirty="0">
                <a:latin typeface="Arial" pitchFamily="34" charset="0"/>
                <a:cs typeface="Arial" pitchFamily="34" charset="0"/>
              </a:rPr>
              <a:t>: Efecto de </a:t>
            </a:r>
            <a:r>
              <a:rPr lang="pt-PT" sz="2400" dirty="0">
                <a:latin typeface="Arial" pitchFamily="34" charset="0"/>
                <a:cs typeface="Arial" pitchFamily="34" charset="0"/>
              </a:rPr>
              <a:t>Azofert</a:t>
            </a:r>
            <a:r>
              <a:rPr lang="pt-PT" sz="2400" baseline="30000" dirty="0">
                <a:latin typeface="Arial" pitchFamily="34" charset="0"/>
                <a:cs typeface="Arial" pitchFamily="34" charset="0"/>
              </a:rPr>
              <a:t>®</a:t>
            </a:r>
            <a:r>
              <a:rPr lang="pt-PT" sz="2400" dirty="0">
                <a:latin typeface="Arial" pitchFamily="34" charset="0"/>
                <a:cs typeface="Arial" pitchFamily="34" charset="0"/>
              </a:rPr>
              <a:t>-F (A) y </a:t>
            </a:r>
            <a:r>
              <a:rPr lang="es-MX" sz="2400" dirty="0" err="1">
                <a:latin typeface="Arial" pitchFamily="34" charset="0"/>
                <a:cs typeface="Arial" pitchFamily="34" charset="0"/>
              </a:rPr>
              <a:t>Pectimorf</a:t>
            </a:r>
            <a:r>
              <a:rPr lang="es-MX" sz="2400" baseline="30000" dirty="0">
                <a:latin typeface="Arial" pitchFamily="34" charset="0"/>
                <a:cs typeface="Arial" pitchFamily="34" charset="0"/>
              </a:rPr>
              <a:t>® </a:t>
            </a:r>
            <a:r>
              <a:rPr lang="es-MX" sz="2400" dirty="0">
                <a:latin typeface="Arial" pitchFamily="34" charset="0"/>
                <a:cs typeface="Arial" pitchFamily="34" charset="0"/>
              </a:rPr>
              <a:t>(Pm) en la longitud (</a:t>
            </a:r>
            <a:r>
              <a:rPr lang="es-MX" sz="2400" b="1" dirty="0">
                <a:latin typeface="Arial" pitchFamily="34" charset="0"/>
                <a:cs typeface="Arial" pitchFamily="34" charset="0"/>
              </a:rPr>
              <a:t>A</a:t>
            </a:r>
            <a:r>
              <a:rPr lang="es-MX" sz="2400" dirty="0">
                <a:latin typeface="Arial" pitchFamily="34" charset="0"/>
                <a:cs typeface="Arial" pitchFamily="34" charset="0"/>
              </a:rPr>
              <a:t>) y en la masa seca de la radícula (</a:t>
            </a:r>
            <a:r>
              <a:rPr lang="es-MX" sz="2400" b="1" dirty="0">
                <a:latin typeface="Arial" pitchFamily="34" charset="0"/>
                <a:cs typeface="Arial" pitchFamily="34" charset="0"/>
              </a:rPr>
              <a:t>B</a:t>
            </a:r>
            <a:r>
              <a:rPr lang="es-MX" sz="2400" dirty="0">
                <a:latin typeface="Arial" pitchFamily="34" charset="0"/>
                <a:cs typeface="Arial" pitchFamily="34" charset="0"/>
              </a:rPr>
              <a:t>) de semillas de frijol Cuba Cueto-25-9-N, evaluadas a las 96 horas. CA: semillas sin tratar con los </a:t>
            </a:r>
            <a:r>
              <a:rPr lang="es-MX" sz="2400" dirty="0" err="1">
                <a:latin typeface="Arial" pitchFamily="34" charset="0"/>
                <a:cs typeface="Arial" pitchFamily="34" charset="0"/>
              </a:rPr>
              <a:t>bioproductos</a:t>
            </a:r>
            <a:r>
              <a:rPr lang="es-MX" sz="2400" dirty="0">
                <a:latin typeface="Arial" pitchFamily="34" charset="0"/>
                <a:cs typeface="Arial" pitchFamily="34" charset="0"/>
              </a:rPr>
              <a:t>, CI: semillas sólo tratadas con </a:t>
            </a:r>
            <a:r>
              <a:rPr lang="pt-PT" sz="2400" dirty="0">
                <a:latin typeface="Arial" pitchFamily="34" charset="0"/>
                <a:cs typeface="Arial" pitchFamily="34" charset="0"/>
              </a:rPr>
              <a:t>Azofert</a:t>
            </a:r>
            <a:r>
              <a:rPr lang="pt-PT" sz="2400" baseline="30000" dirty="0">
                <a:latin typeface="Arial" pitchFamily="34" charset="0"/>
                <a:cs typeface="Arial" pitchFamily="34" charset="0"/>
              </a:rPr>
              <a:t>®</a:t>
            </a:r>
            <a:r>
              <a:rPr lang="pt-PT" sz="2400" dirty="0">
                <a:latin typeface="Arial" pitchFamily="34" charset="0"/>
                <a:cs typeface="Arial" pitchFamily="34" charset="0"/>
              </a:rPr>
              <a:t>-F</a:t>
            </a:r>
            <a:r>
              <a:rPr lang="es-MX" sz="2400" dirty="0">
                <a:latin typeface="Arial" pitchFamily="34" charset="0"/>
                <a:cs typeface="Arial" pitchFamily="34" charset="0"/>
              </a:rPr>
              <a:t>. Pm 1-100: concentraciones de </a:t>
            </a:r>
            <a:r>
              <a:rPr lang="es-MX" sz="2400" dirty="0" err="1">
                <a:latin typeface="Arial" pitchFamily="34" charset="0"/>
                <a:cs typeface="Arial" pitchFamily="34" charset="0"/>
              </a:rPr>
              <a:t>Pectimorf</a:t>
            </a:r>
            <a:r>
              <a:rPr lang="es-MX" sz="2400" baseline="30000" dirty="0">
                <a:latin typeface="Arial" pitchFamily="34" charset="0"/>
                <a:cs typeface="Arial" pitchFamily="34" charset="0"/>
              </a:rPr>
              <a:t>®</a:t>
            </a:r>
            <a:r>
              <a:rPr lang="es-MX" sz="2400" dirty="0">
                <a:latin typeface="Arial" pitchFamily="34" charset="0"/>
                <a:cs typeface="Arial" pitchFamily="34" charset="0"/>
              </a:rPr>
              <a:t> en mg L</a:t>
            </a:r>
            <a:r>
              <a:rPr lang="es-MX" sz="2400" baseline="30000" dirty="0">
                <a:latin typeface="Arial" pitchFamily="34" charset="0"/>
                <a:cs typeface="Arial" pitchFamily="34" charset="0"/>
              </a:rPr>
              <a:t>-1</a:t>
            </a:r>
            <a:r>
              <a:rPr lang="es-MX" sz="2400" dirty="0">
                <a:latin typeface="Arial" pitchFamily="34" charset="0"/>
                <a:cs typeface="Arial" pitchFamily="34" charset="0"/>
              </a:rPr>
              <a:t>. Medias con letras iguales no difieren significativamente según </a:t>
            </a:r>
            <a:r>
              <a:rPr lang="es-MX" sz="2400" dirty="0" err="1">
                <a:latin typeface="Arial" pitchFamily="34" charset="0"/>
                <a:cs typeface="Arial" pitchFamily="34" charset="0"/>
              </a:rPr>
              <a:t>Tukey</a:t>
            </a:r>
            <a:r>
              <a:rPr lang="es-MX" sz="2400" dirty="0">
                <a:latin typeface="Arial" pitchFamily="34" charset="0"/>
                <a:cs typeface="Arial" pitchFamily="34" charset="0"/>
              </a:rPr>
              <a:t> (</a:t>
            </a:r>
            <a:r>
              <a:rPr lang="pt-PT" sz="2400" dirty="0">
                <a:latin typeface="Arial" pitchFamily="34" charset="0"/>
                <a:cs typeface="Arial" pitchFamily="34" charset="0"/>
              </a:rPr>
              <a:t>p&lt;0,05), n=60. </a:t>
            </a:r>
            <a:r>
              <a:rPr lang="es-MX" sz="2400" dirty="0" err="1">
                <a:latin typeface="Arial" pitchFamily="34" charset="0"/>
                <a:cs typeface="Arial" pitchFamily="34" charset="0"/>
              </a:rPr>
              <a:t>ESx</a:t>
            </a:r>
            <a:r>
              <a:rPr lang="es-MX" sz="2400" dirty="0">
                <a:latin typeface="Arial" pitchFamily="34" charset="0"/>
                <a:cs typeface="Arial" pitchFamily="34" charset="0"/>
              </a:rPr>
              <a:t>: error estándar de la media. </a:t>
            </a:r>
          </a:p>
        </p:txBody>
      </p:sp>
      <p:sp>
        <p:nvSpPr>
          <p:cNvPr id="10" name="9 Rectángulo"/>
          <p:cNvSpPr/>
          <p:nvPr/>
        </p:nvSpPr>
        <p:spPr>
          <a:xfrm>
            <a:off x="247780" y="33499289"/>
            <a:ext cx="15078406" cy="1815882"/>
          </a:xfrm>
          <a:prstGeom prst="rect">
            <a:avLst/>
          </a:prstGeom>
          <a:ln w="12700">
            <a:solidFill>
              <a:schemeClr val="accent3">
                <a:lumMod val="50000"/>
              </a:schemeClr>
            </a:solidFill>
          </a:ln>
        </p:spPr>
        <p:txBody>
          <a:bodyPr wrap="square">
            <a:spAutoFit/>
          </a:bodyPr>
          <a:lstStyle/>
          <a:p>
            <a:pPr algn="just"/>
            <a:r>
              <a:rPr lang="es-ES" sz="2800" b="1" dirty="0">
                <a:latin typeface="Arial" pitchFamily="34" charset="0"/>
                <a:cs typeface="Arial" pitchFamily="34" charset="0"/>
              </a:rPr>
              <a:t>L</a:t>
            </a:r>
            <a:r>
              <a:rPr lang="es-MX" sz="2800" b="1" dirty="0">
                <a:latin typeface="Arial" pitchFamily="34" charset="0"/>
                <a:cs typeface="Arial" pitchFamily="34" charset="0"/>
              </a:rPr>
              <a:t>a combinación de </a:t>
            </a:r>
            <a:r>
              <a:rPr lang="pt-PT" sz="2800" b="1" dirty="0">
                <a:latin typeface="Arial" pitchFamily="34" charset="0"/>
                <a:cs typeface="Arial" pitchFamily="34" charset="0"/>
              </a:rPr>
              <a:t>Azofert</a:t>
            </a:r>
            <a:r>
              <a:rPr lang="pt-PT" sz="2800" b="1" baseline="30000" dirty="0">
                <a:latin typeface="Arial" pitchFamily="34" charset="0"/>
                <a:cs typeface="Arial" pitchFamily="34" charset="0"/>
              </a:rPr>
              <a:t>®</a:t>
            </a:r>
            <a:r>
              <a:rPr lang="pt-PT" sz="2800" b="1" dirty="0">
                <a:latin typeface="Arial" pitchFamily="34" charset="0"/>
                <a:cs typeface="Arial" pitchFamily="34" charset="0"/>
              </a:rPr>
              <a:t>-F y </a:t>
            </a:r>
            <a:r>
              <a:rPr lang="es-MX" sz="2800" b="1" dirty="0" err="1">
                <a:latin typeface="Arial" pitchFamily="34" charset="0"/>
                <a:cs typeface="Arial" pitchFamily="34" charset="0"/>
              </a:rPr>
              <a:t>Pectimorf</a:t>
            </a:r>
            <a:r>
              <a:rPr lang="es-MX" sz="2800" b="1" baseline="30000" dirty="0">
                <a:latin typeface="Arial" pitchFamily="34" charset="0"/>
                <a:cs typeface="Arial" pitchFamily="34" charset="0"/>
              </a:rPr>
              <a:t>®</a:t>
            </a:r>
            <a:r>
              <a:rPr lang="es-MX" sz="2800" b="1" dirty="0">
                <a:latin typeface="Arial" pitchFamily="34" charset="0"/>
                <a:cs typeface="Arial" pitchFamily="34" charset="0"/>
              </a:rPr>
              <a:t> estimula el desarrollo radical en etapas tempranas del crecimiento vegetativo en frijol común. El efecto </a:t>
            </a:r>
            <a:r>
              <a:rPr lang="es-MX" sz="2800" b="1" dirty="0" err="1">
                <a:latin typeface="Arial" pitchFamily="34" charset="0"/>
                <a:cs typeface="Arial" pitchFamily="34" charset="0"/>
              </a:rPr>
              <a:t>bioestimulante</a:t>
            </a:r>
            <a:r>
              <a:rPr lang="es-MX" sz="2800" b="1" dirty="0">
                <a:latin typeface="Arial" pitchFamily="34" charset="0"/>
                <a:cs typeface="Arial" pitchFamily="34" charset="0"/>
              </a:rPr>
              <a:t> de ambos productos se manifestó en incrementos en el número de raíces laterales a la concentración de 100 mg L</a:t>
            </a:r>
            <a:r>
              <a:rPr lang="es-MX" sz="2800" b="1" baseline="30000" dirty="0">
                <a:latin typeface="Arial" pitchFamily="34" charset="0"/>
                <a:cs typeface="Arial" pitchFamily="34" charset="0"/>
              </a:rPr>
              <a:t>-1</a:t>
            </a:r>
            <a:r>
              <a:rPr lang="es-MX" sz="2800" b="1" dirty="0">
                <a:latin typeface="Arial" pitchFamily="34" charset="0"/>
                <a:cs typeface="Arial" pitchFamily="34" charset="0"/>
              </a:rPr>
              <a:t> de </a:t>
            </a:r>
            <a:r>
              <a:rPr lang="es-MX" sz="2800" b="1" dirty="0" err="1">
                <a:latin typeface="Arial" pitchFamily="34" charset="0"/>
                <a:cs typeface="Arial" pitchFamily="34" charset="0"/>
              </a:rPr>
              <a:t>Pectimorf</a:t>
            </a:r>
            <a:r>
              <a:rPr lang="es-MX" sz="2800" b="1" baseline="30000" dirty="0">
                <a:latin typeface="Arial" pitchFamily="34" charset="0"/>
                <a:cs typeface="Arial" pitchFamily="34" charset="0"/>
              </a:rPr>
              <a:t>®</a:t>
            </a:r>
            <a:r>
              <a:rPr lang="es-MX" sz="2800" b="1" dirty="0">
                <a:latin typeface="Arial" pitchFamily="34" charset="0"/>
                <a:cs typeface="Arial" pitchFamily="34" charset="0"/>
              </a:rPr>
              <a:t>. </a:t>
            </a:r>
          </a:p>
        </p:txBody>
      </p:sp>
      <p:sp>
        <p:nvSpPr>
          <p:cNvPr id="11" name="10 Rectángulo"/>
          <p:cNvSpPr/>
          <p:nvPr/>
        </p:nvSpPr>
        <p:spPr>
          <a:xfrm>
            <a:off x="15607292" y="21243983"/>
            <a:ext cx="2494594" cy="461665"/>
          </a:xfrm>
          <a:prstGeom prst="rect">
            <a:avLst/>
          </a:prstGeom>
        </p:spPr>
        <p:txBody>
          <a:bodyPr wrap="none">
            <a:spAutoFit/>
          </a:bodyPr>
          <a:lstStyle/>
          <a:p>
            <a:r>
              <a:rPr lang="en-US" sz="2400" b="1" dirty="0" smtClean="0">
                <a:latin typeface="Times New Roman" pitchFamily="18" charset="0"/>
                <a:cs typeface="Times New Roman" pitchFamily="18" charset="0"/>
              </a:rPr>
              <a:t>BIBLIOGRAFÍA</a:t>
            </a:r>
            <a:endParaRPr lang="es-MX" sz="2400" dirty="0">
              <a:latin typeface="Times New Roman" pitchFamily="18" charset="0"/>
              <a:cs typeface="Times New Roman" pitchFamily="18" charset="0"/>
            </a:endParaRPr>
          </a:p>
        </p:txBody>
      </p:sp>
      <p:sp>
        <p:nvSpPr>
          <p:cNvPr id="14" name="13 CuadroTexto"/>
          <p:cNvSpPr txBox="1"/>
          <p:nvPr/>
        </p:nvSpPr>
        <p:spPr>
          <a:xfrm>
            <a:off x="14424337" y="19448588"/>
            <a:ext cx="1803699" cy="523220"/>
          </a:xfrm>
          <a:prstGeom prst="rect">
            <a:avLst/>
          </a:prstGeom>
          <a:noFill/>
        </p:spPr>
        <p:txBody>
          <a:bodyPr wrap="none" rtlCol="0">
            <a:spAutoFit/>
          </a:bodyPr>
          <a:lstStyle/>
          <a:p>
            <a:r>
              <a:rPr lang="es-MX" sz="2800" dirty="0" smtClean="0">
                <a:latin typeface="Arial" pitchFamily="34" charset="0"/>
                <a:cs typeface="Arial" pitchFamily="34" charset="0"/>
              </a:rPr>
              <a:t>4. Evaluar</a:t>
            </a:r>
            <a:endParaRPr lang="es-MX" sz="2800" dirty="0">
              <a:latin typeface="Arial" pitchFamily="34" charset="0"/>
              <a:cs typeface="Arial" pitchFamily="34" charset="0"/>
            </a:endParaRPr>
          </a:p>
        </p:txBody>
      </p:sp>
      <p:sp>
        <p:nvSpPr>
          <p:cNvPr id="15" name="14 Flecha derecha"/>
          <p:cNvSpPr/>
          <p:nvPr/>
        </p:nvSpPr>
        <p:spPr>
          <a:xfrm>
            <a:off x="16378196" y="19461223"/>
            <a:ext cx="1372963" cy="600165"/>
          </a:xfrm>
          <a:prstGeom prst="rightArrow">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7" name="16 CuadroTexto"/>
          <p:cNvSpPr txBox="1"/>
          <p:nvPr/>
        </p:nvSpPr>
        <p:spPr>
          <a:xfrm>
            <a:off x="15607292" y="22019223"/>
            <a:ext cx="9386035" cy="13295948"/>
          </a:xfrm>
          <a:prstGeom prst="rect">
            <a:avLst/>
          </a:prstGeom>
          <a:noFill/>
        </p:spPr>
        <p:txBody>
          <a:bodyPr wrap="square" rtlCol="0">
            <a:spAutoFit/>
          </a:bodyPr>
          <a:lstStyle/>
          <a:p>
            <a:pPr lvl="0" algn="just"/>
            <a:r>
              <a:rPr lang="es-ES" sz="2400" dirty="0" err="1" smtClean="0">
                <a:latin typeface="Arial" pitchFamily="34" charset="0"/>
                <a:cs typeface="Arial" pitchFamily="34" charset="0"/>
              </a:rPr>
              <a:t>Bao</a:t>
            </a:r>
            <a:r>
              <a:rPr lang="es-ES" sz="2400" dirty="0" smtClean="0">
                <a:latin typeface="Arial" pitchFamily="34" charset="0"/>
                <a:cs typeface="Arial" pitchFamily="34" charset="0"/>
              </a:rPr>
              <a:t> </a:t>
            </a:r>
            <a:r>
              <a:rPr lang="es-ES" sz="2400" dirty="0">
                <a:latin typeface="Arial" pitchFamily="34" charset="0"/>
                <a:cs typeface="Arial" pitchFamily="34" charset="0"/>
              </a:rPr>
              <a:t>L, Hernández RM, </a:t>
            </a:r>
            <a:r>
              <a:rPr lang="es-ES" sz="2400" dirty="0" err="1">
                <a:latin typeface="Arial" pitchFamily="34" charset="0"/>
                <a:cs typeface="Arial" pitchFamily="34" charset="0"/>
              </a:rPr>
              <a:t>Diosdado</a:t>
            </a:r>
            <a:r>
              <a:rPr lang="es-ES" sz="2400" dirty="0">
                <a:latin typeface="Arial" pitchFamily="34" charset="0"/>
                <a:cs typeface="Arial" pitchFamily="34" charset="0"/>
              </a:rPr>
              <a:t> E, Román MI, González C, Rojas A, et al. Embriogénesis somática de Citrus </a:t>
            </a:r>
            <a:r>
              <a:rPr lang="es-ES" sz="2400" dirty="0" err="1">
                <a:latin typeface="Arial" pitchFamily="34" charset="0"/>
                <a:cs typeface="Arial" pitchFamily="34" charset="0"/>
              </a:rPr>
              <a:t>macrophylla</a:t>
            </a:r>
            <a:r>
              <a:rPr lang="es-ES" sz="2400" dirty="0">
                <a:latin typeface="Arial" pitchFamily="34" charset="0"/>
                <a:cs typeface="Arial" pitchFamily="34" charset="0"/>
              </a:rPr>
              <a:t> </a:t>
            </a:r>
            <a:r>
              <a:rPr lang="es-ES" sz="2400" dirty="0" err="1">
                <a:latin typeface="Arial" pitchFamily="34" charset="0"/>
                <a:cs typeface="Arial" pitchFamily="34" charset="0"/>
              </a:rPr>
              <a:t>Wester</a:t>
            </a:r>
            <a:r>
              <a:rPr lang="es-ES" sz="2400" dirty="0">
                <a:latin typeface="Arial" pitchFamily="34" charset="0"/>
                <a:cs typeface="Arial" pitchFamily="34" charset="0"/>
              </a:rPr>
              <a:t> con el empleo del </a:t>
            </a:r>
            <a:r>
              <a:rPr lang="es-ES" sz="2400" dirty="0" err="1">
                <a:latin typeface="Arial" pitchFamily="34" charset="0"/>
                <a:cs typeface="Arial" pitchFamily="34" charset="0"/>
              </a:rPr>
              <a:t>Pectimorf</a:t>
            </a:r>
            <a:r>
              <a:rPr lang="es-ES" sz="2400" baseline="30000" dirty="0">
                <a:latin typeface="Arial" pitchFamily="34" charset="0"/>
                <a:cs typeface="Arial" pitchFamily="34" charset="0"/>
              </a:rPr>
              <a:t>® </a:t>
            </a:r>
            <a:r>
              <a:rPr lang="es-ES" sz="2400" dirty="0">
                <a:latin typeface="Arial" pitchFamily="34" charset="0"/>
                <a:cs typeface="Arial" pitchFamily="34" charset="0"/>
              </a:rPr>
              <a:t>y análogos de </a:t>
            </a:r>
            <a:r>
              <a:rPr lang="es-ES" sz="2400" dirty="0" err="1">
                <a:latin typeface="Arial" pitchFamily="34" charset="0"/>
                <a:cs typeface="Arial" pitchFamily="34" charset="0"/>
              </a:rPr>
              <a:t>brasinoesteroides</a:t>
            </a:r>
            <a:r>
              <a:rPr lang="es-ES" sz="2400" dirty="0">
                <a:latin typeface="Arial" pitchFamily="34" charset="0"/>
                <a:cs typeface="Arial" pitchFamily="34" charset="0"/>
              </a:rPr>
              <a:t>. Revista Colombiana de Biotecnología. 2013;15(1):189–94. </a:t>
            </a:r>
            <a:endParaRPr lang="es-ES" sz="2400" dirty="0" smtClean="0">
              <a:latin typeface="Arial" pitchFamily="34" charset="0"/>
              <a:cs typeface="Arial" pitchFamily="34" charset="0"/>
            </a:endParaRPr>
          </a:p>
          <a:p>
            <a:pPr algn="just"/>
            <a:r>
              <a:rPr lang="es-ES" sz="2400" dirty="0">
                <a:latin typeface="Arial" pitchFamily="34" charset="0"/>
                <a:cs typeface="Arial" pitchFamily="34" charset="0"/>
              </a:rPr>
              <a:t>Borges M, Reyes DM, Zayas JM, </a:t>
            </a:r>
            <a:r>
              <a:rPr lang="es-ES" sz="2400" dirty="0" err="1">
                <a:latin typeface="Arial" pitchFamily="34" charset="0"/>
                <a:cs typeface="Arial" pitchFamily="34" charset="0"/>
              </a:rPr>
              <a:t>Destrade</a:t>
            </a:r>
            <a:r>
              <a:rPr lang="es-ES" sz="2400" dirty="0">
                <a:latin typeface="Arial" pitchFamily="34" charset="0"/>
                <a:cs typeface="Arial" pitchFamily="34" charset="0"/>
              </a:rPr>
              <a:t> R. Efecto de </a:t>
            </a:r>
            <a:r>
              <a:rPr lang="es-ES" sz="2400" dirty="0" err="1">
                <a:latin typeface="Arial" pitchFamily="34" charset="0"/>
                <a:cs typeface="Arial" pitchFamily="34" charset="0"/>
              </a:rPr>
              <a:t>Pectimorf</a:t>
            </a:r>
            <a:r>
              <a:rPr lang="es-ES" sz="2400" baseline="30000" dirty="0">
                <a:latin typeface="Arial" pitchFamily="34" charset="0"/>
                <a:cs typeface="Arial" pitchFamily="34" charset="0"/>
              </a:rPr>
              <a:t>®</a:t>
            </a:r>
            <a:r>
              <a:rPr lang="es-ES" sz="2400" dirty="0">
                <a:latin typeface="Arial" pitchFamily="34" charset="0"/>
                <a:cs typeface="Arial" pitchFamily="34" charset="0"/>
              </a:rPr>
              <a:t> en el enraizamiento in vitro de plantas de ‘FHIA-18’ (Musa AAAB). Biotecnología Vegetal. 2015;15(4):227–32. </a:t>
            </a:r>
            <a:endParaRPr lang="es-MX" sz="2400" dirty="0">
              <a:latin typeface="Arial" pitchFamily="34" charset="0"/>
              <a:cs typeface="Arial" pitchFamily="34" charset="0"/>
            </a:endParaRPr>
          </a:p>
          <a:p>
            <a:pPr algn="just"/>
            <a:r>
              <a:rPr lang="es-ES" sz="2400" dirty="0">
                <a:latin typeface="Arial" pitchFamily="34" charset="0"/>
                <a:cs typeface="Arial" pitchFamily="34" charset="0"/>
              </a:rPr>
              <a:t>Borges M, González O, Reyes DM, Rodríguez M, Villavicencio A, </a:t>
            </a:r>
            <a:r>
              <a:rPr lang="en-US" sz="2400" dirty="0" err="1" smtClean="0">
                <a:latin typeface="Arial" pitchFamily="34" charset="0"/>
                <a:cs typeface="Arial" pitchFamily="34" charset="0"/>
              </a:rPr>
              <a:t>Bensmihen</a:t>
            </a:r>
            <a:r>
              <a:rPr lang="en-US" sz="2400" dirty="0" smtClean="0">
                <a:latin typeface="Arial" pitchFamily="34" charset="0"/>
                <a:cs typeface="Arial" pitchFamily="34" charset="0"/>
              </a:rPr>
              <a:t> </a:t>
            </a:r>
            <a:r>
              <a:rPr lang="en-US" sz="2400" dirty="0">
                <a:latin typeface="Arial" pitchFamily="34" charset="0"/>
                <a:cs typeface="Arial" pitchFamily="34" charset="0"/>
              </a:rPr>
              <a:t>S. Hormonal Control of Lateral Root and Nodule Development in Legumes. Plants. 2015;4:523-47. </a:t>
            </a:r>
            <a:r>
              <a:rPr lang="en-US" sz="2400" dirty="0" err="1">
                <a:latin typeface="Arial" pitchFamily="34" charset="0"/>
                <a:cs typeface="Arial" pitchFamily="34" charset="0"/>
              </a:rPr>
              <a:t>doi</a:t>
            </a:r>
            <a:r>
              <a:rPr lang="en-US" sz="2400" dirty="0">
                <a:latin typeface="Arial" pitchFamily="34" charset="0"/>
                <a:cs typeface="Arial" pitchFamily="34" charset="0"/>
              </a:rPr>
              <a:t>: 10.3390/plants4030523.</a:t>
            </a:r>
            <a:endParaRPr lang="es-MX" sz="2400" dirty="0">
              <a:latin typeface="Arial" pitchFamily="34" charset="0"/>
              <a:cs typeface="Arial" pitchFamily="34" charset="0"/>
            </a:endParaRPr>
          </a:p>
          <a:p>
            <a:pPr lvl="0" algn="just"/>
            <a:r>
              <a:rPr lang="es-ES" sz="2400" dirty="0">
                <a:latin typeface="Arial" pitchFamily="34" charset="0"/>
                <a:cs typeface="Arial" pitchFamily="34" charset="0"/>
              </a:rPr>
              <a:t>Cabrera JC, Gómez R, </a:t>
            </a:r>
            <a:r>
              <a:rPr lang="es-ES" sz="2400" dirty="0" err="1">
                <a:latin typeface="Arial" pitchFamily="34" charset="0"/>
                <a:cs typeface="Arial" pitchFamily="34" charset="0"/>
              </a:rPr>
              <a:t>Diosdado</a:t>
            </a:r>
            <a:r>
              <a:rPr lang="es-ES" sz="2400" dirty="0">
                <a:latin typeface="Arial" pitchFamily="34" charset="0"/>
                <a:cs typeface="Arial" pitchFamily="34" charset="0"/>
              </a:rPr>
              <a:t> E, Hormaza J, Iglesias R, Gutiérrez A, et al. Procedimiento de obtención de una mezcla de oligosacáridos </a:t>
            </a:r>
            <a:r>
              <a:rPr lang="es-ES" sz="2400" dirty="0" err="1">
                <a:latin typeface="Arial" pitchFamily="34" charset="0"/>
                <a:cs typeface="Arial" pitchFamily="34" charset="0"/>
              </a:rPr>
              <a:t>pécticos</a:t>
            </a:r>
            <a:r>
              <a:rPr lang="es-ES" sz="2400" dirty="0">
                <a:latin typeface="Arial" pitchFamily="34" charset="0"/>
                <a:cs typeface="Arial" pitchFamily="34" charset="0"/>
              </a:rPr>
              <a:t> estimuladora del enraizamiento vegetal. Patente Cubana no. 22859, 2003.</a:t>
            </a:r>
            <a:endParaRPr lang="es-MX" sz="2400" dirty="0">
              <a:latin typeface="Arial" pitchFamily="34" charset="0"/>
              <a:cs typeface="Arial" pitchFamily="34" charset="0"/>
            </a:endParaRPr>
          </a:p>
          <a:p>
            <a:pPr lvl="0" algn="just"/>
            <a:r>
              <a:rPr lang="es-ES" sz="2400" dirty="0">
                <a:latin typeface="Arial" pitchFamily="34" charset="0"/>
                <a:cs typeface="Arial" pitchFamily="34" charset="0"/>
              </a:rPr>
              <a:t>Cabrera JC, González G, Nápoles MC, Falcón AB, Costales D, Rogers HJ, et al. Use of </a:t>
            </a:r>
            <a:r>
              <a:rPr lang="es-ES" sz="2400" dirty="0" err="1">
                <a:latin typeface="Arial" pitchFamily="34" charset="0"/>
                <a:cs typeface="Arial" pitchFamily="34" charset="0"/>
              </a:rPr>
              <a:t>Oligosaccharins</a:t>
            </a:r>
            <a:r>
              <a:rPr lang="es-ES" sz="2400" dirty="0">
                <a:latin typeface="Arial" pitchFamily="34" charset="0"/>
                <a:cs typeface="Arial" pitchFamily="34" charset="0"/>
              </a:rPr>
              <a:t> in </a:t>
            </a:r>
            <a:r>
              <a:rPr lang="es-ES" sz="2400" dirty="0" err="1">
                <a:latin typeface="Arial" pitchFamily="34" charset="0"/>
                <a:cs typeface="Arial" pitchFamily="34" charset="0"/>
              </a:rPr>
              <a:t>Agriculture</a:t>
            </a:r>
            <a:r>
              <a:rPr lang="es-ES" sz="2400" dirty="0">
                <a:latin typeface="Arial" pitchFamily="34" charset="0"/>
                <a:cs typeface="Arial" pitchFamily="34" charset="0"/>
              </a:rPr>
              <a:t>. Acta </a:t>
            </a:r>
            <a:r>
              <a:rPr lang="es-ES" sz="2400" dirty="0" err="1">
                <a:latin typeface="Arial" pitchFamily="34" charset="0"/>
                <a:cs typeface="Arial" pitchFamily="34" charset="0"/>
              </a:rPr>
              <a:t>Horticulturae</a:t>
            </a:r>
            <a:r>
              <a:rPr lang="es-ES" sz="2400" dirty="0">
                <a:latin typeface="Arial" pitchFamily="34" charset="0"/>
                <a:cs typeface="Arial" pitchFamily="34" charset="0"/>
              </a:rPr>
              <a:t>. 2013;1009:195-212. </a:t>
            </a:r>
            <a:r>
              <a:rPr lang="es-ES" sz="2400" dirty="0" err="1">
                <a:latin typeface="Arial" pitchFamily="34" charset="0"/>
                <a:cs typeface="Arial" pitchFamily="34" charset="0"/>
              </a:rPr>
              <a:t>doi</a:t>
            </a:r>
            <a:r>
              <a:rPr lang="es-ES" sz="2400" dirty="0">
                <a:latin typeface="Arial" pitchFamily="34" charset="0"/>
                <a:cs typeface="Arial" pitchFamily="34" charset="0"/>
              </a:rPr>
              <a:t>: 10.17660/ActaHortic.2013.1009.24. </a:t>
            </a:r>
            <a:endParaRPr lang="es-MX" sz="2400" dirty="0">
              <a:latin typeface="Arial" pitchFamily="34" charset="0"/>
              <a:cs typeface="Arial" pitchFamily="34" charset="0"/>
            </a:endParaRPr>
          </a:p>
          <a:p>
            <a:pPr lvl="0" algn="just"/>
            <a:r>
              <a:rPr lang="es-ES" sz="2400" dirty="0" smtClean="0">
                <a:latin typeface="Arial" pitchFamily="34" charset="0"/>
                <a:cs typeface="Arial" pitchFamily="34" charset="0"/>
              </a:rPr>
              <a:t>Izquierdo </a:t>
            </a:r>
            <a:r>
              <a:rPr lang="es-ES" sz="2400" dirty="0">
                <a:latin typeface="Arial" pitchFamily="34" charset="0"/>
                <a:cs typeface="Arial" pitchFamily="34" charset="0"/>
              </a:rPr>
              <a:t>H, </a:t>
            </a:r>
            <a:r>
              <a:rPr lang="es-ES" sz="2400" dirty="0" err="1">
                <a:latin typeface="Arial" pitchFamily="34" charset="0"/>
                <a:cs typeface="Arial" pitchFamily="34" charset="0"/>
              </a:rPr>
              <a:t>Diosdado</a:t>
            </a:r>
            <a:r>
              <a:rPr lang="es-ES" sz="2400" dirty="0">
                <a:latin typeface="Arial" pitchFamily="34" charset="0"/>
                <a:cs typeface="Arial" pitchFamily="34" charset="0"/>
              </a:rPr>
              <a:t> E, González MC, Núñez M, Cabrera JC, Hernández RM, et al. </a:t>
            </a:r>
            <a:r>
              <a:rPr lang="en-US" sz="2400" dirty="0">
                <a:latin typeface="Arial" pitchFamily="34" charset="0"/>
                <a:cs typeface="Arial" pitchFamily="34" charset="0"/>
              </a:rPr>
              <a:t>Contributions to knowledge of the functioning of national </a:t>
            </a:r>
            <a:r>
              <a:rPr lang="en-US" sz="2400" dirty="0" err="1">
                <a:latin typeface="Arial" pitchFamily="34" charset="0"/>
                <a:cs typeface="Arial" pitchFamily="34" charset="0"/>
              </a:rPr>
              <a:t>bioestimulators</a:t>
            </a:r>
            <a:r>
              <a:rPr lang="en-US" sz="2400" dirty="0">
                <a:latin typeface="Arial" pitchFamily="34" charset="0"/>
                <a:cs typeface="Arial" pitchFamily="34" charset="0"/>
              </a:rPr>
              <a:t> in plant biotechnology processes. </a:t>
            </a:r>
            <a:r>
              <a:rPr lang="es-ES" sz="2400" dirty="0">
                <a:latin typeface="Arial" pitchFamily="34" charset="0"/>
                <a:cs typeface="Arial" pitchFamily="34" charset="0"/>
              </a:rPr>
              <a:t>Biotecnología Aplicada. 2016;33(3):3511-16. </a:t>
            </a:r>
            <a:endParaRPr lang="es-MX" sz="2400" dirty="0">
              <a:latin typeface="Arial" pitchFamily="34" charset="0"/>
              <a:cs typeface="Arial" pitchFamily="34" charset="0"/>
            </a:endParaRPr>
          </a:p>
          <a:p>
            <a:pPr lvl="0" algn="just"/>
            <a:r>
              <a:rPr lang="es-ES" sz="2400" dirty="0" err="1">
                <a:latin typeface="Arial" pitchFamily="34" charset="0"/>
                <a:cs typeface="Arial" pitchFamily="34" charset="0"/>
              </a:rPr>
              <a:t>Martirena</a:t>
            </a:r>
            <a:r>
              <a:rPr lang="es-ES" sz="2400" dirty="0">
                <a:latin typeface="Arial" pitchFamily="34" charset="0"/>
                <a:cs typeface="Arial" pitchFamily="34" charset="0"/>
              </a:rPr>
              <a:t>-Ramírez A, </a:t>
            </a:r>
            <a:r>
              <a:rPr lang="es-ES" sz="2400" dirty="0" err="1">
                <a:latin typeface="Arial" pitchFamily="34" charset="0"/>
                <a:cs typeface="Arial" pitchFamily="34" charset="0"/>
              </a:rPr>
              <a:t>Novisel</a:t>
            </a:r>
            <a:r>
              <a:rPr lang="es-ES" sz="2400" dirty="0">
                <a:latin typeface="Arial" pitchFamily="34" charset="0"/>
                <a:cs typeface="Arial" pitchFamily="34" charset="0"/>
              </a:rPr>
              <a:t> V, Torres D, Rivero L, García LR, Collado R, et al. Longitud de la raíz: indicador morfológico de la respuesta al estrés hídrico en </a:t>
            </a:r>
            <a:r>
              <a:rPr lang="es-ES" sz="2400" i="1" dirty="0" err="1">
                <a:latin typeface="Arial" pitchFamily="34" charset="0"/>
                <a:cs typeface="Arial" pitchFamily="34" charset="0"/>
              </a:rPr>
              <a:t>Phaseolus</a:t>
            </a:r>
            <a:r>
              <a:rPr lang="es-ES" sz="2400" i="1" dirty="0">
                <a:latin typeface="Arial" pitchFamily="34" charset="0"/>
                <a:cs typeface="Arial" pitchFamily="34" charset="0"/>
              </a:rPr>
              <a:t> </a:t>
            </a:r>
            <a:r>
              <a:rPr lang="es-ES" sz="2400" i="1" dirty="0" err="1">
                <a:latin typeface="Arial" pitchFamily="34" charset="0"/>
                <a:cs typeface="Arial" pitchFamily="34" charset="0"/>
              </a:rPr>
              <a:t>vulgaris</a:t>
            </a:r>
            <a:r>
              <a:rPr lang="es-ES" sz="2400" dirty="0">
                <a:latin typeface="Arial" pitchFamily="34" charset="0"/>
                <a:cs typeface="Arial" pitchFamily="34" charset="0"/>
              </a:rPr>
              <a:t> L. en casa de cultivo. Biotecnología Vegetal. 2019;19(3):225-33.</a:t>
            </a:r>
            <a:endParaRPr lang="es-MX" sz="2400" dirty="0">
              <a:latin typeface="Arial" pitchFamily="34" charset="0"/>
              <a:cs typeface="Arial" pitchFamily="34" charset="0"/>
            </a:endParaRPr>
          </a:p>
          <a:p>
            <a:pPr lvl="0" algn="just"/>
            <a:r>
              <a:rPr lang="en-US" sz="2400" dirty="0">
                <a:latin typeface="Arial" pitchFamily="34" charset="0"/>
                <a:cs typeface="Arial" pitchFamily="34" charset="0"/>
              </a:rPr>
              <a:t>Miguel MA, </a:t>
            </a:r>
            <a:r>
              <a:rPr lang="en-US" sz="2400" dirty="0" err="1">
                <a:latin typeface="Arial" pitchFamily="34" charset="0"/>
                <a:cs typeface="Arial" pitchFamily="34" charset="0"/>
              </a:rPr>
              <a:t>Widrig</a:t>
            </a:r>
            <a:r>
              <a:rPr lang="en-US" sz="2400" dirty="0">
                <a:latin typeface="Arial" pitchFamily="34" charset="0"/>
                <a:cs typeface="Arial" pitchFamily="34" charset="0"/>
              </a:rPr>
              <a:t> A, Vieira RF, Brown KM, Lynch JP. Basal root whorl number: a modulator of phosphorus acquisition in common bean (</a:t>
            </a:r>
            <a:r>
              <a:rPr lang="en-US" sz="2400" i="1" dirty="0" err="1">
                <a:latin typeface="Arial" pitchFamily="34" charset="0"/>
                <a:cs typeface="Arial" pitchFamily="34" charset="0"/>
              </a:rPr>
              <a:t>Phaseolus</a:t>
            </a:r>
            <a:r>
              <a:rPr lang="en-US" sz="2400" i="1" dirty="0">
                <a:latin typeface="Arial" pitchFamily="34" charset="0"/>
                <a:cs typeface="Arial" pitchFamily="34" charset="0"/>
              </a:rPr>
              <a:t> vulgaris</a:t>
            </a:r>
            <a:r>
              <a:rPr lang="en-US" sz="2400" dirty="0">
                <a:latin typeface="Arial" pitchFamily="34" charset="0"/>
                <a:cs typeface="Arial" pitchFamily="34" charset="0"/>
              </a:rPr>
              <a:t>). </a:t>
            </a:r>
            <a:r>
              <a:rPr lang="es-ES" sz="2400" dirty="0" err="1">
                <a:latin typeface="Arial" pitchFamily="34" charset="0"/>
                <a:cs typeface="Arial" pitchFamily="34" charset="0"/>
              </a:rPr>
              <a:t>Annals</a:t>
            </a:r>
            <a:r>
              <a:rPr lang="es-ES" sz="2400" dirty="0">
                <a:latin typeface="Arial" pitchFamily="34" charset="0"/>
                <a:cs typeface="Arial" pitchFamily="34" charset="0"/>
              </a:rPr>
              <a:t> of </a:t>
            </a:r>
            <a:r>
              <a:rPr lang="es-ES" sz="2400" dirty="0" err="1">
                <a:latin typeface="Arial" pitchFamily="34" charset="0"/>
                <a:cs typeface="Arial" pitchFamily="34" charset="0"/>
              </a:rPr>
              <a:t>Botany</a:t>
            </a:r>
            <a:r>
              <a:rPr lang="es-ES" sz="2400" dirty="0">
                <a:latin typeface="Arial" pitchFamily="34" charset="0"/>
                <a:cs typeface="Arial" pitchFamily="34" charset="0"/>
              </a:rPr>
              <a:t>. 2013;112:973–82. doi:10.1093/</a:t>
            </a:r>
            <a:r>
              <a:rPr lang="es-ES" sz="2400" dirty="0" err="1">
                <a:latin typeface="Arial" pitchFamily="34" charset="0"/>
                <a:cs typeface="Arial" pitchFamily="34" charset="0"/>
              </a:rPr>
              <a:t>aob</a:t>
            </a:r>
            <a:r>
              <a:rPr lang="es-ES" sz="2400" dirty="0">
                <a:latin typeface="Arial" pitchFamily="34" charset="0"/>
                <a:cs typeface="Arial" pitchFamily="34" charset="0"/>
              </a:rPr>
              <a:t>/mct164.</a:t>
            </a:r>
            <a:endParaRPr lang="es-MX" sz="2400" dirty="0">
              <a:latin typeface="Arial" pitchFamily="34" charset="0"/>
              <a:cs typeface="Arial" pitchFamily="34" charset="0"/>
            </a:endParaRPr>
          </a:p>
          <a:p>
            <a:pPr lvl="0" algn="just"/>
            <a:r>
              <a:rPr lang="es-ES" sz="2400" dirty="0" smtClean="0">
                <a:latin typeface="Arial" pitchFamily="34" charset="0"/>
                <a:cs typeface="Arial" pitchFamily="34" charset="0"/>
              </a:rPr>
              <a:t>Nápoles </a:t>
            </a:r>
            <a:r>
              <a:rPr lang="es-ES" sz="2400" dirty="0">
                <a:latin typeface="Arial" pitchFamily="34" charset="0"/>
                <a:cs typeface="Arial" pitchFamily="34" charset="0"/>
              </a:rPr>
              <a:t>MC, Gutiérrez A, </a:t>
            </a:r>
            <a:r>
              <a:rPr lang="es-ES" sz="2400" dirty="0" err="1">
                <a:latin typeface="Arial" pitchFamily="34" charset="0"/>
                <a:cs typeface="Arial" pitchFamily="34" charset="0"/>
              </a:rPr>
              <a:t>Corbera</a:t>
            </a:r>
            <a:r>
              <a:rPr lang="es-ES" sz="2400" dirty="0">
                <a:latin typeface="Arial" pitchFamily="34" charset="0"/>
                <a:cs typeface="Arial" pitchFamily="34" charset="0"/>
              </a:rPr>
              <a:t> J. Medio de cultivo para </a:t>
            </a:r>
            <a:r>
              <a:rPr lang="es-ES" sz="2400" i="1" dirty="0">
                <a:latin typeface="Arial" pitchFamily="34" charset="0"/>
                <a:cs typeface="Arial" pitchFamily="34" charset="0"/>
              </a:rPr>
              <a:t>B. </a:t>
            </a:r>
            <a:r>
              <a:rPr lang="es-ES" sz="2400" i="1" dirty="0" err="1">
                <a:latin typeface="Arial" pitchFamily="34" charset="0"/>
                <a:cs typeface="Arial" pitchFamily="34" charset="0"/>
              </a:rPr>
              <a:t>japonicum</a:t>
            </a:r>
            <a:r>
              <a:rPr lang="es-ES" sz="2400" dirty="0">
                <a:latin typeface="Arial" pitchFamily="34" charset="0"/>
                <a:cs typeface="Arial" pitchFamily="34" charset="0"/>
              </a:rPr>
              <a:t>. </a:t>
            </a:r>
            <a:r>
              <a:rPr lang="es-ES" sz="2400" dirty="0" err="1">
                <a:latin typeface="Arial" pitchFamily="34" charset="0"/>
                <a:cs typeface="Arial" pitchFamily="34" charset="0"/>
              </a:rPr>
              <a:t>Biopreparado</a:t>
            </a:r>
            <a:r>
              <a:rPr lang="es-ES" sz="2400" dirty="0">
                <a:latin typeface="Arial" pitchFamily="34" charset="0"/>
                <a:cs typeface="Arial" pitchFamily="34" charset="0"/>
              </a:rPr>
              <a:t> resultante. Patente Cubana no. 22 797, 2002. </a:t>
            </a:r>
            <a:endParaRPr lang="es-MX" sz="2400" dirty="0">
              <a:latin typeface="Arial" pitchFamily="34" charset="0"/>
              <a:cs typeface="Arial" pitchFamily="34" charset="0"/>
            </a:endParaRPr>
          </a:p>
          <a:p>
            <a:pPr lvl="0"/>
            <a:endParaRPr lang="es-MX" sz="1800" dirty="0"/>
          </a:p>
        </p:txBody>
      </p:sp>
      <p:pic>
        <p:nvPicPr>
          <p:cNvPr id="52" name="audio danurys.m4a">
            <a:hlinkClick r:id="" action="ppaction://media"/>
          </p:cNvPr>
          <p:cNvPicPr>
            <a:picLocks noRot="1" noChangeAspect="1"/>
          </p:cNvPicPr>
          <p:nvPr>
            <a:audioFile r:link="rId1"/>
          </p:nvPr>
        </p:nvPicPr>
        <p:blipFill>
          <a:blip r:embed="rId9"/>
          <a:stretch>
            <a:fillRect/>
          </a:stretch>
        </p:blipFill>
        <p:spPr>
          <a:xfrm>
            <a:off x="21959953" y="2500204"/>
            <a:ext cx="939805" cy="9398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1807" fill="hold"/>
                                        <p:tgtEl>
                                          <p:spTgt spid="5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52"/>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1312</TotalTime>
  <Words>1273</Words>
  <Application>Microsoft Office PowerPoint</Application>
  <PresentationFormat>Personalizado</PresentationFormat>
  <Paragraphs>71</Paragraphs>
  <Slides>1</Slides>
  <Notes>0</Notes>
  <HiddenSlides>0</HiddenSlides>
  <MMClips>1</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Tema de Office</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Dianevys</dc:creator>
  <cp:lastModifiedBy>Yanelis</cp:lastModifiedBy>
  <cp:revision>255</cp:revision>
  <dcterms:created xsi:type="dcterms:W3CDTF">2018-10-02T19:52:27Z</dcterms:created>
  <dcterms:modified xsi:type="dcterms:W3CDTF">2021-12-14T06:35:24Z</dcterms:modified>
</cp:coreProperties>
</file>