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7" r:id="rId2"/>
  </p:sldIdLst>
  <p:sldSz cx="25203150" cy="36004500"/>
  <p:notesSz cx="6858000" cy="9144000"/>
  <p:defaultTextStyle>
    <a:defPPr>
      <a:defRPr lang="es-ES"/>
    </a:defPPr>
    <a:lvl1pPr algn="l" defTabSz="3497263" rtl="0" eaLnBrk="0" fontAlgn="base" hangingPunct="0">
      <a:spcBef>
        <a:spcPct val="0"/>
      </a:spcBef>
      <a:spcAft>
        <a:spcPct val="0"/>
      </a:spcAft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1747838" indent="-1290638" algn="l" defTabSz="3497263" rtl="0" eaLnBrk="0" fontAlgn="base" hangingPunct="0">
      <a:spcBef>
        <a:spcPct val="0"/>
      </a:spcBef>
      <a:spcAft>
        <a:spcPct val="0"/>
      </a:spcAft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3497263" indent="-2582863" algn="l" defTabSz="3497263" rtl="0" eaLnBrk="0" fontAlgn="base" hangingPunct="0">
      <a:spcBef>
        <a:spcPct val="0"/>
      </a:spcBef>
      <a:spcAft>
        <a:spcPct val="0"/>
      </a:spcAft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5245100" indent="-3873500" algn="l" defTabSz="3497263" rtl="0" eaLnBrk="0" fontAlgn="base" hangingPunct="0">
      <a:spcBef>
        <a:spcPct val="0"/>
      </a:spcBef>
      <a:spcAft>
        <a:spcPct val="0"/>
      </a:spcAft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6994525" indent="-5165725" algn="l" defTabSz="3497263" rtl="0" eaLnBrk="0" fontAlgn="base" hangingPunct="0">
      <a:spcBef>
        <a:spcPct val="0"/>
      </a:spcBef>
      <a:spcAft>
        <a:spcPct val="0"/>
      </a:spcAft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69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6029" autoAdjust="0"/>
    <p:restoredTop sz="95027" autoAdjust="0"/>
  </p:normalViewPr>
  <p:slideViewPr>
    <p:cSldViewPr>
      <p:cViewPr>
        <p:scale>
          <a:sx n="66" d="100"/>
          <a:sy n="66" d="100"/>
        </p:scale>
        <p:origin x="2034" y="-90"/>
      </p:cViewPr>
      <p:guideLst>
        <p:guide orient="horz" pos="11340"/>
        <p:guide pos="79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4988FA-81C1-4C43-A1D5-0A16CD8FB166}" type="doc">
      <dgm:prSet loTypeId="urn:microsoft.com/office/officeart/2005/8/layout/process1" loCatId="process" qsTypeId="urn:microsoft.com/office/officeart/2005/8/quickstyle/3d1" qsCatId="3D" csTypeId="urn:microsoft.com/office/officeart/2005/8/colors/accent6_5" csCatId="accent6" phldr="1"/>
      <dgm:spPr/>
      <dgm:t>
        <a:bodyPr/>
        <a:lstStyle/>
        <a:p>
          <a:endParaRPr lang="es-ES"/>
        </a:p>
      </dgm:t>
    </dgm:pt>
    <dgm:pt modelId="{0D22A979-F4EB-4221-AA1C-3B5CC4FDF82C}">
      <dgm:prSet phldrT="[Texto]" custT="1"/>
      <dgm:spPr/>
      <dgm:t>
        <a:bodyPr/>
        <a:lstStyle/>
        <a:p>
          <a:pPr algn="ctr"/>
          <a:r>
            <a:rPr 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Pectina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603677-142F-46D2-AD66-E7B90CDE5EA9}" type="parTrans" cxnId="{44825B44-EAB2-4C00-9F9E-AFF717B717F4}">
      <dgm:prSet/>
      <dgm:spPr/>
      <dgm:t>
        <a:bodyPr/>
        <a:lstStyle/>
        <a:p>
          <a:pPr algn="ctr"/>
          <a:endParaRPr lang="es-E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1E0E66-C24B-4F37-8CA6-75A9C715B92F}" type="sibTrans" cxnId="{44825B44-EAB2-4C00-9F9E-AFF717B717F4}">
      <dgm:prSet custT="1"/>
      <dgm:spPr/>
      <dgm:t>
        <a:bodyPr/>
        <a:lstStyle/>
        <a:p>
          <a:pPr algn="ctr"/>
          <a:r>
            <a:rPr 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Demetoxilación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9281DD-4A15-42F8-AA66-21110DD3C500}">
      <dgm:prSet phldrT="[Texto]" custT="1"/>
      <dgm:spPr/>
      <dgm:t>
        <a:bodyPr/>
        <a:lstStyle/>
        <a:p>
          <a:pPr algn="ctr"/>
          <a:r>
            <a:rPr 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Ácido Péctico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DA402F-E88A-400F-B5C6-317A5494717B}" type="parTrans" cxnId="{FB4C9D8B-4327-4989-AD2A-092BC46BC8F9}">
      <dgm:prSet/>
      <dgm:spPr/>
      <dgm:t>
        <a:bodyPr/>
        <a:lstStyle/>
        <a:p>
          <a:pPr algn="ctr"/>
          <a:endParaRPr lang="es-E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E0D3E3-E2E1-4FB0-BED0-D5B010198DD7}" type="sibTrans" cxnId="{FB4C9D8B-4327-4989-AD2A-092BC46BC8F9}">
      <dgm:prSet custT="1"/>
      <dgm:spPr/>
      <dgm:t>
        <a:bodyPr/>
        <a:lstStyle/>
        <a:p>
          <a:pPr algn="ctr"/>
          <a:r>
            <a:rPr 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Hidrólisis enzimática 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BDC2BB-FFFA-4C3A-BF4C-96065C8EC4F5}">
      <dgm:prSet phldrT="[Texto]" custT="1"/>
      <dgm:spPr/>
      <dgm:t>
        <a:bodyPr/>
        <a:lstStyle/>
        <a:p>
          <a:pPr algn="ctr"/>
          <a:r>
            <a:rPr 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Mezcla de oligogalacturónidos</a:t>
          </a:r>
        </a:p>
        <a:p>
          <a:pPr algn="ctr"/>
          <a:r>
            <a:rPr 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(Pectimorf</a:t>
          </a:r>
          <a:r>
            <a:rPr lang="es-ES" sz="2000" baseline="30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®</a:t>
          </a:r>
          <a:r>
            <a:rPr 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671C53-6944-4B50-92F5-15AA572BB155}" type="parTrans" cxnId="{0545F6F9-6B1B-4263-898F-7384E151DDEA}">
      <dgm:prSet/>
      <dgm:spPr/>
      <dgm:t>
        <a:bodyPr/>
        <a:lstStyle/>
        <a:p>
          <a:pPr algn="ctr"/>
          <a:endParaRPr lang="es-E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746B6B-54B0-4986-AB92-36758C82A1C0}" type="sibTrans" cxnId="{0545F6F9-6B1B-4263-898F-7384E151DDEA}">
      <dgm:prSet/>
      <dgm:spPr/>
      <dgm:t>
        <a:bodyPr/>
        <a:lstStyle/>
        <a:p>
          <a:pPr algn="ctr"/>
          <a:endParaRPr lang="es-ES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64EB15-2E32-4DF1-8F03-31FC42A7B964}" type="pres">
      <dgm:prSet presAssocID="{164988FA-81C1-4C43-A1D5-0A16CD8FB16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7E07FD7-CFAB-43B3-9C40-FE94806E3D2C}" type="pres">
      <dgm:prSet presAssocID="{0D22A979-F4EB-4221-AA1C-3B5CC4FDF82C}" presName="node" presStyleLbl="node1" presStyleIdx="0" presStyleCnt="3" custScaleX="22407" custScaleY="2205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C8D516-2DF9-42EB-A02D-B984138C2B36}" type="pres">
      <dgm:prSet presAssocID="{091E0E66-C24B-4F37-8CA6-75A9C715B92F}" presName="sibTrans" presStyleLbl="sibTrans2D1" presStyleIdx="0" presStyleCnt="2" custScaleX="172143" custScaleY="53351" custLinFactNeighborX="-1675" custLinFactNeighborY="-95"/>
      <dgm:spPr/>
      <dgm:t>
        <a:bodyPr/>
        <a:lstStyle/>
        <a:p>
          <a:endParaRPr lang="es-ES"/>
        </a:p>
      </dgm:t>
    </dgm:pt>
    <dgm:pt modelId="{8B0A1AAB-98DF-493E-A032-E6BFB16004DB}" type="pres">
      <dgm:prSet presAssocID="{091E0E66-C24B-4F37-8CA6-75A9C715B92F}" presName="connectorText" presStyleLbl="sibTrans2D1" presStyleIdx="0" presStyleCnt="2"/>
      <dgm:spPr/>
      <dgm:t>
        <a:bodyPr/>
        <a:lstStyle/>
        <a:p>
          <a:endParaRPr lang="es-ES"/>
        </a:p>
      </dgm:t>
    </dgm:pt>
    <dgm:pt modelId="{6168B794-C490-4B23-86F6-64B55DB88794}" type="pres">
      <dgm:prSet presAssocID="{E29281DD-4A15-42F8-AA66-21110DD3C500}" presName="node" presStyleLbl="node1" presStyleIdx="1" presStyleCnt="3" custScaleX="31810" custScaleY="22052" custLinFactNeighborX="-17387" custLinFactNeighborY="-14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F79027-A276-4222-A709-384EF1A0BFC5}" type="pres">
      <dgm:prSet presAssocID="{E2E0D3E3-E2E1-4FB0-BED0-D5B010198DD7}" presName="sibTrans" presStyleLbl="sibTrans2D1" presStyleIdx="1" presStyleCnt="2" custScaleX="168422" custScaleY="62423" custLinFactNeighborX="-1427" custLinFactNeighborY="139"/>
      <dgm:spPr/>
      <dgm:t>
        <a:bodyPr/>
        <a:lstStyle/>
        <a:p>
          <a:endParaRPr lang="es-ES"/>
        </a:p>
      </dgm:t>
    </dgm:pt>
    <dgm:pt modelId="{CBF8FC9C-328D-4923-8E78-DFE8555B841A}" type="pres">
      <dgm:prSet presAssocID="{E2E0D3E3-E2E1-4FB0-BED0-D5B010198DD7}" presName="connectorText" presStyleLbl="sibTrans2D1" presStyleIdx="1" presStyleCnt="2"/>
      <dgm:spPr/>
      <dgm:t>
        <a:bodyPr/>
        <a:lstStyle/>
        <a:p>
          <a:endParaRPr lang="es-ES"/>
        </a:p>
      </dgm:t>
    </dgm:pt>
    <dgm:pt modelId="{738D8FA1-098F-4091-9C7E-C001C45E4536}" type="pres">
      <dgm:prSet presAssocID="{48BDC2BB-FFFA-4C3A-BF4C-96065C8EC4F5}" presName="node" presStyleLbl="node1" presStyleIdx="2" presStyleCnt="3" custScaleX="63312" custScaleY="28314" custLinFactNeighborX="-58089" custLinFactNeighborY="125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2C205E3-CAF9-4DFF-BF01-CA16C070831C}" type="presOf" srcId="{E29281DD-4A15-42F8-AA66-21110DD3C500}" destId="{6168B794-C490-4B23-86F6-64B55DB88794}" srcOrd="0" destOrd="0" presId="urn:microsoft.com/office/officeart/2005/8/layout/process1"/>
    <dgm:cxn modelId="{C8AC4C30-3998-4301-86EE-8300A4983506}" type="presOf" srcId="{48BDC2BB-FFFA-4C3A-BF4C-96065C8EC4F5}" destId="{738D8FA1-098F-4091-9C7E-C001C45E4536}" srcOrd="0" destOrd="0" presId="urn:microsoft.com/office/officeart/2005/8/layout/process1"/>
    <dgm:cxn modelId="{4B1B1EB4-DCF8-41C9-BF13-92AD85629EDA}" type="presOf" srcId="{E2E0D3E3-E2E1-4FB0-BED0-D5B010198DD7}" destId="{CBF8FC9C-328D-4923-8E78-DFE8555B841A}" srcOrd="1" destOrd="0" presId="urn:microsoft.com/office/officeart/2005/8/layout/process1"/>
    <dgm:cxn modelId="{4BBF194D-8094-4E76-9446-E03A592D08B9}" type="presOf" srcId="{091E0E66-C24B-4F37-8CA6-75A9C715B92F}" destId="{8B0A1AAB-98DF-493E-A032-E6BFB16004DB}" srcOrd="1" destOrd="0" presId="urn:microsoft.com/office/officeart/2005/8/layout/process1"/>
    <dgm:cxn modelId="{2A216C03-03DD-4D52-A3CF-41F5DEAC8AC4}" type="presOf" srcId="{0D22A979-F4EB-4221-AA1C-3B5CC4FDF82C}" destId="{17E07FD7-CFAB-43B3-9C40-FE94806E3D2C}" srcOrd="0" destOrd="0" presId="urn:microsoft.com/office/officeart/2005/8/layout/process1"/>
    <dgm:cxn modelId="{44825B44-EAB2-4C00-9F9E-AFF717B717F4}" srcId="{164988FA-81C1-4C43-A1D5-0A16CD8FB166}" destId="{0D22A979-F4EB-4221-AA1C-3B5CC4FDF82C}" srcOrd="0" destOrd="0" parTransId="{8A603677-142F-46D2-AD66-E7B90CDE5EA9}" sibTransId="{091E0E66-C24B-4F37-8CA6-75A9C715B92F}"/>
    <dgm:cxn modelId="{099629CE-5CD0-4919-BAE4-DA473D297535}" type="presOf" srcId="{E2E0D3E3-E2E1-4FB0-BED0-D5B010198DD7}" destId="{F4F79027-A276-4222-A709-384EF1A0BFC5}" srcOrd="0" destOrd="0" presId="urn:microsoft.com/office/officeart/2005/8/layout/process1"/>
    <dgm:cxn modelId="{AEB41560-B391-4235-9704-68A73E38F151}" type="presOf" srcId="{091E0E66-C24B-4F37-8CA6-75A9C715B92F}" destId="{D0C8D516-2DF9-42EB-A02D-B984138C2B36}" srcOrd="0" destOrd="0" presId="urn:microsoft.com/office/officeart/2005/8/layout/process1"/>
    <dgm:cxn modelId="{0545F6F9-6B1B-4263-898F-7384E151DDEA}" srcId="{164988FA-81C1-4C43-A1D5-0A16CD8FB166}" destId="{48BDC2BB-FFFA-4C3A-BF4C-96065C8EC4F5}" srcOrd="2" destOrd="0" parTransId="{BC671C53-6944-4B50-92F5-15AA572BB155}" sibTransId="{15746B6B-54B0-4986-AB92-36758C82A1C0}"/>
    <dgm:cxn modelId="{FB4C9D8B-4327-4989-AD2A-092BC46BC8F9}" srcId="{164988FA-81C1-4C43-A1D5-0A16CD8FB166}" destId="{E29281DD-4A15-42F8-AA66-21110DD3C500}" srcOrd="1" destOrd="0" parTransId="{07DA402F-E88A-400F-B5C6-317A5494717B}" sibTransId="{E2E0D3E3-E2E1-4FB0-BED0-D5B010198DD7}"/>
    <dgm:cxn modelId="{FB78CF08-7AF6-4FC2-811D-B99730A8A5DB}" type="presOf" srcId="{164988FA-81C1-4C43-A1D5-0A16CD8FB166}" destId="{B064EB15-2E32-4DF1-8F03-31FC42A7B964}" srcOrd="0" destOrd="0" presId="urn:microsoft.com/office/officeart/2005/8/layout/process1"/>
    <dgm:cxn modelId="{FD731A7D-3B7C-4D2E-8A99-F7C1AE0B4831}" type="presParOf" srcId="{B064EB15-2E32-4DF1-8F03-31FC42A7B964}" destId="{17E07FD7-CFAB-43B3-9C40-FE94806E3D2C}" srcOrd="0" destOrd="0" presId="urn:microsoft.com/office/officeart/2005/8/layout/process1"/>
    <dgm:cxn modelId="{100106C6-59A0-418F-9B4F-293C49F6F9C4}" type="presParOf" srcId="{B064EB15-2E32-4DF1-8F03-31FC42A7B964}" destId="{D0C8D516-2DF9-42EB-A02D-B984138C2B36}" srcOrd="1" destOrd="0" presId="urn:microsoft.com/office/officeart/2005/8/layout/process1"/>
    <dgm:cxn modelId="{BAD71D16-BAA7-48AF-BB3C-A92C2B1EC74F}" type="presParOf" srcId="{D0C8D516-2DF9-42EB-A02D-B984138C2B36}" destId="{8B0A1AAB-98DF-493E-A032-E6BFB16004DB}" srcOrd="0" destOrd="0" presId="urn:microsoft.com/office/officeart/2005/8/layout/process1"/>
    <dgm:cxn modelId="{9BA36949-F718-4C0B-A3F9-C647E7159896}" type="presParOf" srcId="{B064EB15-2E32-4DF1-8F03-31FC42A7B964}" destId="{6168B794-C490-4B23-86F6-64B55DB88794}" srcOrd="2" destOrd="0" presId="urn:microsoft.com/office/officeart/2005/8/layout/process1"/>
    <dgm:cxn modelId="{47E1FEF3-5545-4984-B1C0-D5649EB58C61}" type="presParOf" srcId="{B064EB15-2E32-4DF1-8F03-31FC42A7B964}" destId="{F4F79027-A276-4222-A709-384EF1A0BFC5}" srcOrd="3" destOrd="0" presId="urn:microsoft.com/office/officeart/2005/8/layout/process1"/>
    <dgm:cxn modelId="{FC88A779-3CAD-47B3-BBCA-951BE1D89559}" type="presParOf" srcId="{F4F79027-A276-4222-A709-384EF1A0BFC5}" destId="{CBF8FC9C-328D-4923-8E78-DFE8555B841A}" srcOrd="0" destOrd="0" presId="urn:microsoft.com/office/officeart/2005/8/layout/process1"/>
    <dgm:cxn modelId="{726BCA7C-43E1-4938-86BF-DD065D9D411A}" type="presParOf" srcId="{B064EB15-2E32-4DF1-8F03-31FC42A7B964}" destId="{738D8FA1-098F-4091-9C7E-C001C45E4536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5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50394" y="5892406"/>
            <a:ext cx="18902363" cy="12534900"/>
          </a:xfrm>
        </p:spPr>
        <p:txBody>
          <a:bodyPr anchor="b"/>
          <a:lstStyle>
            <a:lvl1pPr algn="ctr">
              <a:defRPr sz="12403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50394" y="18910699"/>
            <a:ext cx="18902363" cy="8692751"/>
          </a:xfrm>
        </p:spPr>
        <p:txBody>
          <a:bodyPr/>
          <a:lstStyle>
            <a:lvl1pPr marL="0" indent="0" algn="ctr">
              <a:buNone/>
              <a:defRPr sz="4961"/>
            </a:lvl1pPr>
            <a:lvl2pPr marL="945124" indent="0" algn="ctr">
              <a:buNone/>
              <a:defRPr sz="4134"/>
            </a:lvl2pPr>
            <a:lvl3pPr marL="1890248" indent="0" algn="ctr">
              <a:buNone/>
              <a:defRPr sz="3721"/>
            </a:lvl3pPr>
            <a:lvl4pPr marL="2835372" indent="0" algn="ctr">
              <a:buNone/>
              <a:defRPr sz="3308"/>
            </a:lvl4pPr>
            <a:lvl5pPr marL="3780495" indent="0" algn="ctr">
              <a:buNone/>
              <a:defRPr sz="3308"/>
            </a:lvl5pPr>
            <a:lvl6pPr marL="4725619" indent="0" algn="ctr">
              <a:buNone/>
              <a:defRPr sz="3308"/>
            </a:lvl6pPr>
            <a:lvl7pPr marL="5670743" indent="0" algn="ctr">
              <a:buNone/>
              <a:defRPr sz="3308"/>
            </a:lvl7pPr>
            <a:lvl8pPr marL="6615867" indent="0" algn="ctr">
              <a:buNone/>
              <a:defRPr sz="3308"/>
            </a:lvl8pPr>
            <a:lvl9pPr marL="7560991" indent="0" algn="ctr">
              <a:buNone/>
              <a:defRPr sz="3308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2F871-3DF5-4A02-A234-481B39BF96C9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56DDD-C0B2-438B-8D79-2FE733A7C0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026A1-EBEB-42A3-9A34-001B57EA0384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A72B8-4797-4F9C-8C60-D147338CC1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19590" y="8976127"/>
            <a:ext cx="21737717" cy="14976869"/>
          </a:xfrm>
        </p:spPr>
        <p:txBody>
          <a:bodyPr anchor="b"/>
          <a:lstStyle>
            <a:lvl1pPr>
              <a:defRPr sz="12403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719590" y="24094683"/>
            <a:ext cx="21737717" cy="7875982"/>
          </a:xfrm>
        </p:spPr>
        <p:txBody>
          <a:bodyPr/>
          <a:lstStyle>
            <a:lvl1pPr marL="0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1pPr>
            <a:lvl2pPr marL="945124" indent="0">
              <a:buNone/>
              <a:defRPr sz="4134">
                <a:solidFill>
                  <a:schemeClr val="tx1">
                    <a:tint val="75000"/>
                  </a:schemeClr>
                </a:solidFill>
              </a:defRPr>
            </a:lvl2pPr>
            <a:lvl3pPr marL="1890248" indent="0">
              <a:buNone/>
              <a:defRPr sz="3721">
                <a:solidFill>
                  <a:schemeClr val="tx1">
                    <a:tint val="75000"/>
                  </a:schemeClr>
                </a:solidFill>
              </a:defRPr>
            </a:lvl3pPr>
            <a:lvl4pPr marL="2835372" indent="0">
              <a:buNone/>
              <a:defRPr sz="3308">
                <a:solidFill>
                  <a:schemeClr val="tx1">
                    <a:tint val="75000"/>
                  </a:schemeClr>
                </a:solidFill>
              </a:defRPr>
            </a:lvl4pPr>
            <a:lvl5pPr marL="3780495" indent="0">
              <a:buNone/>
              <a:defRPr sz="3308">
                <a:solidFill>
                  <a:schemeClr val="tx1">
                    <a:tint val="75000"/>
                  </a:schemeClr>
                </a:solidFill>
              </a:defRPr>
            </a:lvl5pPr>
            <a:lvl6pPr marL="4725619" indent="0">
              <a:buNone/>
              <a:defRPr sz="3308">
                <a:solidFill>
                  <a:schemeClr val="tx1">
                    <a:tint val="75000"/>
                  </a:schemeClr>
                </a:solidFill>
              </a:defRPr>
            </a:lvl6pPr>
            <a:lvl7pPr marL="5670743" indent="0">
              <a:buNone/>
              <a:defRPr sz="3308">
                <a:solidFill>
                  <a:schemeClr val="tx1">
                    <a:tint val="75000"/>
                  </a:schemeClr>
                </a:solidFill>
              </a:defRPr>
            </a:lvl7pPr>
            <a:lvl8pPr marL="6615867" indent="0">
              <a:buNone/>
              <a:defRPr sz="3308">
                <a:solidFill>
                  <a:schemeClr val="tx1">
                    <a:tint val="75000"/>
                  </a:schemeClr>
                </a:solidFill>
              </a:defRPr>
            </a:lvl8pPr>
            <a:lvl9pPr marL="7560991" indent="0">
              <a:buNone/>
              <a:defRPr sz="33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7AAD5-656F-4BE3-95A9-4980F8C584FF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941DA-92F0-4EDE-8DCF-4FACD82B2E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732716" y="9584531"/>
            <a:ext cx="10711339" cy="2284452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2759095" y="9584531"/>
            <a:ext cx="10711339" cy="2284452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F80F0-8D12-4DEA-9192-8BAC93A2923C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0D329A-2A90-48A1-88F5-4723416BF6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5999" y="1916909"/>
            <a:ext cx="21737717" cy="695920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736000" y="8826106"/>
            <a:ext cx="10662113" cy="4325538"/>
          </a:xfrm>
        </p:spPr>
        <p:txBody>
          <a:bodyPr anchor="b"/>
          <a:lstStyle>
            <a:lvl1pPr marL="0" indent="0">
              <a:buNone/>
              <a:defRPr sz="4961" b="1"/>
            </a:lvl1pPr>
            <a:lvl2pPr marL="945124" indent="0">
              <a:buNone/>
              <a:defRPr sz="4134" b="1"/>
            </a:lvl2pPr>
            <a:lvl3pPr marL="1890248" indent="0">
              <a:buNone/>
              <a:defRPr sz="3721" b="1"/>
            </a:lvl3pPr>
            <a:lvl4pPr marL="2835372" indent="0">
              <a:buNone/>
              <a:defRPr sz="3308" b="1"/>
            </a:lvl4pPr>
            <a:lvl5pPr marL="3780495" indent="0">
              <a:buNone/>
              <a:defRPr sz="3308" b="1"/>
            </a:lvl5pPr>
            <a:lvl6pPr marL="4725619" indent="0">
              <a:buNone/>
              <a:defRPr sz="3308" b="1"/>
            </a:lvl6pPr>
            <a:lvl7pPr marL="5670743" indent="0">
              <a:buNone/>
              <a:defRPr sz="3308" b="1"/>
            </a:lvl7pPr>
            <a:lvl8pPr marL="6615867" indent="0">
              <a:buNone/>
              <a:defRPr sz="3308" b="1"/>
            </a:lvl8pPr>
            <a:lvl9pPr marL="7560991" indent="0">
              <a:buNone/>
              <a:defRPr sz="3308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736000" y="13151644"/>
            <a:ext cx="10662113" cy="1934408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12759095" y="8826106"/>
            <a:ext cx="10714621" cy="4325538"/>
          </a:xfrm>
        </p:spPr>
        <p:txBody>
          <a:bodyPr anchor="b"/>
          <a:lstStyle>
            <a:lvl1pPr marL="0" indent="0">
              <a:buNone/>
              <a:defRPr sz="4961" b="1"/>
            </a:lvl1pPr>
            <a:lvl2pPr marL="945124" indent="0">
              <a:buNone/>
              <a:defRPr sz="4134" b="1"/>
            </a:lvl2pPr>
            <a:lvl3pPr marL="1890248" indent="0">
              <a:buNone/>
              <a:defRPr sz="3721" b="1"/>
            </a:lvl3pPr>
            <a:lvl4pPr marL="2835372" indent="0">
              <a:buNone/>
              <a:defRPr sz="3308" b="1"/>
            </a:lvl4pPr>
            <a:lvl5pPr marL="3780495" indent="0">
              <a:buNone/>
              <a:defRPr sz="3308" b="1"/>
            </a:lvl5pPr>
            <a:lvl6pPr marL="4725619" indent="0">
              <a:buNone/>
              <a:defRPr sz="3308" b="1"/>
            </a:lvl6pPr>
            <a:lvl7pPr marL="5670743" indent="0">
              <a:buNone/>
              <a:defRPr sz="3308" b="1"/>
            </a:lvl7pPr>
            <a:lvl8pPr marL="6615867" indent="0">
              <a:buNone/>
              <a:defRPr sz="3308" b="1"/>
            </a:lvl8pPr>
            <a:lvl9pPr marL="7560991" indent="0">
              <a:buNone/>
              <a:defRPr sz="3308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12759095" y="13151644"/>
            <a:ext cx="10714621" cy="19344087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1FE5E-6F58-4BD1-A6E6-8847148C127C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A7F619-DA97-4EBD-A77D-60982163A05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BBACC-24BF-4982-8381-156DEE1C2976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B5D25-7383-44B0-9342-14A6180118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69536-6D23-4224-9333-2092598B92AD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8D845-E803-4ADE-A753-1F953669F3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6000" y="2400300"/>
            <a:ext cx="8128671" cy="8401050"/>
          </a:xfrm>
        </p:spPr>
        <p:txBody>
          <a:bodyPr anchor="b"/>
          <a:lstStyle>
            <a:lvl1pPr>
              <a:defRPr sz="6615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714621" y="5183984"/>
            <a:ext cx="12759095" cy="25586531"/>
          </a:xfrm>
        </p:spPr>
        <p:txBody>
          <a:bodyPr/>
          <a:lstStyle>
            <a:lvl1pPr>
              <a:defRPr sz="6615"/>
            </a:lvl1pPr>
            <a:lvl2pPr>
              <a:defRPr sz="5788"/>
            </a:lvl2pPr>
            <a:lvl3pPr>
              <a:defRPr sz="4961"/>
            </a:lvl3pPr>
            <a:lvl4pPr>
              <a:defRPr sz="4134"/>
            </a:lvl4pPr>
            <a:lvl5pPr>
              <a:defRPr sz="4134"/>
            </a:lvl5pPr>
            <a:lvl6pPr>
              <a:defRPr sz="4134"/>
            </a:lvl6pPr>
            <a:lvl7pPr>
              <a:defRPr sz="4134"/>
            </a:lvl7pPr>
            <a:lvl8pPr>
              <a:defRPr sz="4134"/>
            </a:lvl8pPr>
            <a:lvl9pPr>
              <a:defRPr sz="4134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36000" y="10801350"/>
            <a:ext cx="8128671" cy="20010837"/>
          </a:xfrm>
        </p:spPr>
        <p:txBody>
          <a:bodyPr/>
          <a:lstStyle>
            <a:lvl1pPr marL="0" indent="0">
              <a:buNone/>
              <a:defRPr sz="3308"/>
            </a:lvl1pPr>
            <a:lvl2pPr marL="945124" indent="0">
              <a:buNone/>
              <a:defRPr sz="2894"/>
            </a:lvl2pPr>
            <a:lvl3pPr marL="1890248" indent="0">
              <a:buNone/>
              <a:defRPr sz="2481"/>
            </a:lvl3pPr>
            <a:lvl4pPr marL="2835372" indent="0">
              <a:buNone/>
              <a:defRPr sz="2067"/>
            </a:lvl4pPr>
            <a:lvl5pPr marL="3780495" indent="0">
              <a:buNone/>
              <a:defRPr sz="2067"/>
            </a:lvl5pPr>
            <a:lvl6pPr marL="4725619" indent="0">
              <a:buNone/>
              <a:defRPr sz="2067"/>
            </a:lvl6pPr>
            <a:lvl7pPr marL="5670743" indent="0">
              <a:buNone/>
              <a:defRPr sz="2067"/>
            </a:lvl7pPr>
            <a:lvl8pPr marL="6615867" indent="0">
              <a:buNone/>
              <a:defRPr sz="2067"/>
            </a:lvl8pPr>
            <a:lvl9pPr marL="7560991" indent="0">
              <a:buNone/>
              <a:defRPr sz="2067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B30BA-1B57-431F-95D2-36B2778BC4EC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D05AD-DAD1-4E16-BDDF-7B672CE9E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6000" y="2400300"/>
            <a:ext cx="8128671" cy="8401050"/>
          </a:xfrm>
        </p:spPr>
        <p:txBody>
          <a:bodyPr anchor="b"/>
          <a:lstStyle>
            <a:lvl1pPr>
              <a:defRPr sz="6615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0714621" y="5183984"/>
            <a:ext cx="12759095" cy="25586531"/>
          </a:xfrm>
        </p:spPr>
        <p:txBody>
          <a:bodyPr/>
          <a:lstStyle>
            <a:lvl1pPr marL="0" indent="0">
              <a:buNone/>
              <a:defRPr sz="6615"/>
            </a:lvl1pPr>
            <a:lvl2pPr marL="945124" indent="0">
              <a:buNone/>
              <a:defRPr sz="5788"/>
            </a:lvl2pPr>
            <a:lvl3pPr marL="1890248" indent="0">
              <a:buNone/>
              <a:defRPr sz="4961"/>
            </a:lvl3pPr>
            <a:lvl4pPr marL="2835372" indent="0">
              <a:buNone/>
              <a:defRPr sz="4134"/>
            </a:lvl4pPr>
            <a:lvl5pPr marL="3780495" indent="0">
              <a:buNone/>
              <a:defRPr sz="4134"/>
            </a:lvl5pPr>
            <a:lvl6pPr marL="4725619" indent="0">
              <a:buNone/>
              <a:defRPr sz="4134"/>
            </a:lvl6pPr>
            <a:lvl7pPr marL="5670743" indent="0">
              <a:buNone/>
              <a:defRPr sz="4134"/>
            </a:lvl7pPr>
            <a:lvl8pPr marL="6615867" indent="0">
              <a:buNone/>
              <a:defRPr sz="4134"/>
            </a:lvl8pPr>
            <a:lvl9pPr marL="7560991" indent="0">
              <a:buNone/>
              <a:defRPr sz="4134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36000" y="10801350"/>
            <a:ext cx="8128671" cy="20010837"/>
          </a:xfrm>
        </p:spPr>
        <p:txBody>
          <a:bodyPr/>
          <a:lstStyle>
            <a:lvl1pPr marL="0" indent="0">
              <a:buNone/>
              <a:defRPr sz="3308"/>
            </a:lvl1pPr>
            <a:lvl2pPr marL="945124" indent="0">
              <a:buNone/>
              <a:defRPr sz="2894"/>
            </a:lvl2pPr>
            <a:lvl3pPr marL="1890248" indent="0">
              <a:buNone/>
              <a:defRPr sz="2481"/>
            </a:lvl3pPr>
            <a:lvl4pPr marL="2835372" indent="0">
              <a:buNone/>
              <a:defRPr sz="2067"/>
            </a:lvl4pPr>
            <a:lvl5pPr marL="3780495" indent="0">
              <a:buNone/>
              <a:defRPr sz="2067"/>
            </a:lvl5pPr>
            <a:lvl6pPr marL="4725619" indent="0">
              <a:buNone/>
              <a:defRPr sz="2067"/>
            </a:lvl6pPr>
            <a:lvl7pPr marL="5670743" indent="0">
              <a:buNone/>
              <a:defRPr sz="2067"/>
            </a:lvl7pPr>
            <a:lvl8pPr marL="6615867" indent="0">
              <a:buNone/>
              <a:defRPr sz="2067"/>
            </a:lvl8pPr>
            <a:lvl9pPr marL="7560991" indent="0">
              <a:buNone/>
              <a:defRPr sz="2067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4C549-F6F3-4FB6-8DC8-E4454BF647B4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64B28-55CD-4F13-8E9C-092A944D8D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B6480-DFAF-44A1-97F3-860787C3BE9B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9A8086-625D-483E-890A-E77A710AAF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8036004" y="1916906"/>
            <a:ext cx="5434429" cy="305121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1732717" y="1916906"/>
            <a:ext cx="15988248" cy="30512150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96BD0-6642-4074-A57D-9724B29713DC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2EF01-9572-48F0-AB3F-699DE09F70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1731963" y="1917700"/>
            <a:ext cx="21739225" cy="6958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731963" y="9583738"/>
            <a:ext cx="21739225" cy="2284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1731963" y="33370838"/>
            <a:ext cx="5672137" cy="1917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3497580" eaLnBrk="1" fontAlgn="auto" hangingPunct="1">
              <a:spcBef>
                <a:spcPts val="0"/>
              </a:spcBef>
              <a:spcAft>
                <a:spcPts val="0"/>
              </a:spcAft>
              <a:defRPr sz="2481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CA6185-5FEE-4645-B789-44324CDA9D95}" type="datetimeFigureOut">
              <a:rPr lang="es-ES"/>
              <a:pPr>
                <a:defRPr/>
              </a:pPr>
              <a:t>14/12/2021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8348663" y="33370838"/>
            <a:ext cx="8505825" cy="1917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3497580" eaLnBrk="1" fontAlgn="auto" hangingPunct="1">
              <a:spcBef>
                <a:spcPts val="0"/>
              </a:spcBef>
              <a:spcAft>
                <a:spcPts val="0"/>
              </a:spcAft>
              <a:defRPr sz="248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7799050" y="33370838"/>
            <a:ext cx="5672138" cy="1917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400">
                <a:solidFill>
                  <a:srgbClr val="898989"/>
                </a:solidFill>
              </a:defRPr>
            </a:lvl1pPr>
          </a:lstStyle>
          <a:p>
            <a:fld id="{4230B413-C86D-4F09-A8BF-6BA4ECF0725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2pPr>
      <a:lvl3pPr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3pPr>
      <a:lvl4pPr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4pPr>
      <a:lvl5pPr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5pPr>
      <a:lvl6pPr marL="457200"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6pPr>
      <a:lvl7pPr marL="914400"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7pPr>
      <a:lvl8pPr marL="1371600"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8pPr>
      <a:lvl9pPr marL="1828800" algn="l" defTabSz="1889125" rtl="0" fontAlgn="base">
        <a:lnSpc>
          <a:spcPct val="90000"/>
        </a:lnSpc>
        <a:spcBef>
          <a:spcPct val="0"/>
        </a:spcBef>
        <a:spcAft>
          <a:spcPct val="0"/>
        </a:spcAft>
        <a:defRPr sz="9000">
          <a:solidFill>
            <a:schemeClr val="tx1"/>
          </a:solidFill>
          <a:latin typeface="Calibri Light" pitchFamily="34" charset="0"/>
        </a:defRPr>
      </a:lvl9pPr>
    </p:titleStyle>
    <p:bodyStyle>
      <a:lvl1pPr marL="471488" indent="-471488" algn="l" defTabSz="1889125" rtl="0" fontAlgn="base">
        <a:lnSpc>
          <a:spcPct val="90000"/>
        </a:lnSpc>
        <a:spcBef>
          <a:spcPts val="2063"/>
        </a:spcBef>
        <a:spcAft>
          <a:spcPct val="0"/>
        </a:spcAft>
        <a:buFont typeface="Arial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1pPr>
      <a:lvl2pPr marL="1417638" indent="-471488" algn="l" defTabSz="1889125" rtl="0" fontAlgn="base">
        <a:lnSpc>
          <a:spcPct val="90000"/>
        </a:lnSpc>
        <a:spcBef>
          <a:spcPts val="1038"/>
        </a:spcBef>
        <a:spcAft>
          <a:spcPct val="0"/>
        </a:spcAft>
        <a:buFont typeface="Arial" charset="0"/>
        <a:buChar char="•"/>
        <a:defRPr sz="4900" kern="1200">
          <a:solidFill>
            <a:schemeClr val="tx1"/>
          </a:solidFill>
          <a:latin typeface="+mn-lt"/>
          <a:ea typeface="+mn-ea"/>
          <a:cs typeface="+mn-cs"/>
        </a:defRPr>
      </a:lvl2pPr>
      <a:lvl3pPr marL="2362200" indent="-471488" algn="l" defTabSz="1889125" rtl="0" fontAlgn="base">
        <a:lnSpc>
          <a:spcPct val="90000"/>
        </a:lnSpc>
        <a:spcBef>
          <a:spcPts val="1038"/>
        </a:spcBef>
        <a:spcAft>
          <a:spcPct val="0"/>
        </a:spcAft>
        <a:buFont typeface="Arial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3pPr>
      <a:lvl4pPr marL="3306763" indent="-471488" algn="l" defTabSz="1889125" rtl="0" fontAlgn="base">
        <a:lnSpc>
          <a:spcPct val="90000"/>
        </a:lnSpc>
        <a:spcBef>
          <a:spcPts val="1038"/>
        </a:spcBef>
        <a:spcAft>
          <a:spcPct val="0"/>
        </a:spcAft>
        <a:buFont typeface="Arial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4pPr>
      <a:lvl5pPr marL="4252913" indent="-471488" algn="l" defTabSz="1889125" rtl="0" fontAlgn="base">
        <a:lnSpc>
          <a:spcPct val="90000"/>
        </a:lnSpc>
        <a:spcBef>
          <a:spcPts val="1038"/>
        </a:spcBef>
        <a:spcAft>
          <a:spcPct val="0"/>
        </a:spcAft>
        <a:buFont typeface="Arial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5pPr>
      <a:lvl6pPr marL="5198181" indent="-472562" algn="l" defTabSz="1890248" rtl="0" eaLnBrk="1" latinLnBrk="0" hangingPunct="1">
        <a:lnSpc>
          <a:spcPct val="90000"/>
        </a:lnSpc>
        <a:spcBef>
          <a:spcPts val="1034"/>
        </a:spcBef>
        <a:buFont typeface="Arial" panose="020B0604020202020204" pitchFamily="34" charset="0"/>
        <a:buChar char="•"/>
        <a:defRPr sz="3721" kern="1200">
          <a:solidFill>
            <a:schemeClr val="tx1"/>
          </a:solidFill>
          <a:latin typeface="+mn-lt"/>
          <a:ea typeface="+mn-ea"/>
          <a:cs typeface="+mn-cs"/>
        </a:defRPr>
      </a:lvl6pPr>
      <a:lvl7pPr marL="6143305" indent="-472562" algn="l" defTabSz="1890248" rtl="0" eaLnBrk="1" latinLnBrk="0" hangingPunct="1">
        <a:lnSpc>
          <a:spcPct val="90000"/>
        </a:lnSpc>
        <a:spcBef>
          <a:spcPts val="1034"/>
        </a:spcBef>
        <a:buFont typeface="Arial" panose="020B0604020202020204" pitchFamily="34" charset="0"/>
        <a:buChar char="•"/>
        <a:defRPr sz="3721" kern="1200">
          <a:solidFill>
            <a:schemeClr val="tx1"/>
          </a:solidFill>
          <a:latin typeface="+mn-lt"/>
          <a:ea typeface="+mn-ea"/>
          <a:cs typeface="+mn-cs"/>
        </a:defRPr>
      </a:lvl7pPr>
      <a:lvl8pPr marL="7088429" indent="-472562" algn="l" defTabSz="1890248" rtl="0" eaLnBrk="1" latinLnBrk="0" hangingPunct="1">
        <a:lnSpc>
          <a:spcPct val="90000"/>
        </a:lnSpc>
        <a:spcBef>
          <a:spcPts val="1034"/>
        </a:spcBef>
        <a:buFont typeface="Arial" panose="020B0604020202020204" pitchFamily="34" charset="0"/>
        <a:buChar char="•"/>
        <a:defRPr sz="3721" kern="1200">
          <a:solidFill>
            <a:schemeClr val="tx1"/>
          </a:solidFill>
          <a:latin typeface="+mn-lt"/>
          <a:ea typeface="+mn-ea"/>
          <a:cs typeface="+mn-cs"/>
        </a:defRPr>
      </a:lvl8pPr>
      <a:lvl9pPr marL="8033553" indent="-472562" algn="l" defTabSz="1890248" rtl="0" eaLnBrk="1" latinLnBrk="0" hangingPunct="1">
        <a:lnSpc>
          <a:spcPct val="90000"/>
        </a:lnSpc>
        <a:spcBef>
          <a:spcPts val="1034"/>
        </a:spcBef>
        <a:buFont typeface="Arial" panose="020B0604020202020204" pitchFamily="34" charset="0"/>
        <a:buChar char="•"/>
        <a:defRPr sz="372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1pPr>
      <a:lvl2pPr marL="945124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2pPr>
      <a:lvl3pPr marL="1890248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3pPr>
      <a:lvl4pPr marL="2835372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4pPr>
      <a:lvl5pPr marL="3780495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5pPr>
      <a:lvl6pPr marL="4725619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6pPr>
      <a:lvl7pPr marL="5670743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7pPr>
      <a:lvl8pPr marL="6615867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8pPr>
      <a:lvl9pPr marL="7560991" algn="l" defTabSz="1890248" rtl="0" eaLnBrk="1" latinLnBrk="0" hangingPunct="1">
        <a:defRPr sz="372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image" Target="../media/image8.png"/><Relationship Id="rId18" Type="http://schemas.openxmlformats.org/officeDocument/2006/relationships/image" Target="../media/image13.png"/><Relationship Id="rId26" Type="http://schemas.openxmlformats.org/officeDocument/2006/relationships/oleObject" Target="../embeddings/oleObject1.bin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16.png"/><Relationship Id="rId7" Type="http://schemas.openxmlformats.org/officeDocument/2006/relationships/diagramData" Target="../diagrams/data1.xml"/><Relationship Id="rId12" Type="http://schemas.openxmlformats.org/officeDocument/2006/relationships/image" Target="../media/image7.png"/><Relationship Id="rId17" Type="http://schemas.openxmlformats.org/officeDocument/2006/relationships/image" Target="../media/image12.jpeg"/><Relationship Id="rId25" Type="http://schemas.openxmlformats.org/officeDocument/2006/relationships/image" Target="../media/image20.png"/><Relationship Id="rId2" Type="http://schemas.openxmlformats.org/officeDocument/2006/relationships/audio" Target="file:///D:\Dpto%20de%20Fisiologia\Departamento%202021\Taller%20online%20Fisiolog&#237;a\audio%20lily.m4a" TargetMode="External"/><Relationship Id="rId16" Type="http://schemas.openxmlformats.org/officeDocument/2006/relationships/image" Target="../media/image11.jpeg"/><Relationship Id="rId20" Type="http://schemas.openxmlformats.org/officeDocument/2006/relationships/image" Target="../media/image15.png"/><Relationship Id="rId29" Type="http://schemas.openxmlformats.org/officeDocument/2006/relationships/image" Target="../media/image22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11" Type="http://schemas.openxmlformats.org/officeDocument/2006/relationships/image" Target="../media/image6.png"/><Relationship Id="rId24" Type="http://schemas.openxmlformats.org/officeDocument/2006/relationships/image" Target="../media/image19.png"/><Relationship Id="rId32" Type="http://schemas.openxmlformats.org/officeDocument/2006/relationships/image" Target="../media/image25.png"/><Relationship Id="rId5" Type="http://schemas.openxmlformats.org/officeDocument/2006/relationships/image" Target="../media/image4.png"/><Relationship Id="rId15" Type="http://schemas.openxmlformats.org/officeDocument/2006/relationships/image" Target="../media/image10.jpeg"/><Relationship Id="rId23" Type="http://schemas.openxmlformats.org/officeDocument/2006/relationships/image" Target="../media/image18.jpeg"/><Relationship Id="rId28" Type="http://schemas.openxmlformats.org/officeDocument/2006/relationships/image" Target="../media/image21.png"/><Relationship Id="rId10" Type="http://schemas.openxmlformats.org/officeDocument/2006/relationships/diagramColors" Target="../diagrams/colors1.xml"/><Relationship Id="rId19" Type="http://schemas.openxmlformats.org/officeDocument/2006/relationships/image" Target="../media/image14.png"/><Relationship Id="rId31" Type="http://schemas.openxmlformats.org/officeDocument/2006/relationships/image" Target="../media/image24.png"/><Relationship Id="rId4" Type="http://schemas.openxmlformats.org/officeDocument/2006/relationships/image" Target="../media/image3.png"/><Relationship Id="rId9" Type="http://schemas.openxmlformats.org/officeDocument/2006/relationships/diagramQuickStyle" Target="../diagrams/quickStyle1.xml"/><Relationship Id="rId14" Type="http://schemas.openxmlformats.org/officeDocument/2006/relationships/image" Target="../media/image9.png"/><Relationship Id="rId22" Type="http://schemas.openxmlformats.org/officeDocument/2006/relationships/image" Target="../media/image17.png"/><Relationship Id="rId27" Type="http://schemas.openxmlformats.org/officeDocument/2006/relationships/oleObject" Target="../embeddings/oleObject2.bin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5" y="-1"/>
            <a:ext cx="25199975" cy="2376515"/>
          </a:xfrm>
          <a:prstGeom prst="rect">
            <a:avLst/>
          </a:prstGeom>
          <a:pattFill prst="ltUpDiag">
            <a:fgClr>
              <a:schemeClr val="bg1"/>
            </a:fgClr>
            <a:bgClr>
              <a:schemeClr val="bg1"/>
            </a:bgClr>
          </a:pattFill>
          <a:ln>
            <a:noFill/>
          </a:ln>
          <a:effectLst>
            <a:glow>
              <a:schemeClr val="accent1"/>
            </a:glow>
            <a:softEdge rad="112500"/>
          </a:effectLst>
        </p:spPr>
      </p:pic>
      <p:pic>
        <p:nvPicPr>
          <p:cNvPr id="2051" name="1 Imagen" descr="Identidad INCA-0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4825" y="-25400"/>
            <a:ext cx="252888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ángulo 5"/>
          <p:cNvSpPr>
            <a:spLocks noChangeArrowheads="1"/>
          </p:cNvSpPr>
          <p:nvPr/>
        </p:nvSpPr>
        <p:spPr bwMode="auto">
          <a:xfrm>
            <a:off x="2973388" y="166688"/>
            <a:ext cx="190150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es-ES" sz="4400" b="1" i="1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Influencia de la composición de la materia prima en el bioestimulante Pectimorf</a:t>
            </a:r>
            <a:r>
              <a:rPr lang="es-ES" sz="4400" b="1" i="1" baseline="300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®</a:t>
            </a:r>
            <a:r>
              <a:rPr lang="es-ES" sz="4400" b="1" i="1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 </a:t>
            </a:r>
            <a:endParaRPr lang="es-ES" sz="4400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2053" name="9 Rectángulo"/>
          <p:cNvSpPr>
            <a:spLocks noChangeArrowheads="1"/>
          </p:cNvSpPr>
          <p:nvPr/>
        </p:nvSpPr>
        <p:spPr bwMode="auto">
          <a:xfrm>
            <a:off x="5386388" y="936625"/>
            <a:ext cx="1578451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s-ES" sz="2000" b="1">
                <a:latin typeface="Arial" charset="0"/>
                <a:cs typeface="Arial" charset="0"/>
              </a:rPr>
              <a:t>Lisbel Travieso</a:t>
            </a:r>
            <a:r>
              <a:rPr lang="es-ES" sz="2000" b="1" baseline="30000">
                <a:latin typeface="Arial" charset="0"/>
                <a:cs typeface="Arial" charset="0"/>
              </a:rPr>
              <a:t>1</a:t>
            </a:r>
            <a:r>
              <a:rPr lang="es-ES" sz="2000" b="1">
                <a:latin typeface="Arial" charset="0"/>
                <a:cs typeface="Arial" charset="0"/>
              </a:rPr>
              <a:t>, Alejandro Falcón</a:t>
            </a:r>
            <a:r>
              <a:rPr lang="es-ES" sz="2000" b="1" baseline="30000">
                <a:latin typeface="Arial" charset="0"/>
                <a:cs typeface="Arial" charset="0"/>
              </a:rPr>
              <a:t>1</a:t>
            </a:r>
            <a:r>
              <a:rPr lang="es-ES" sz="2000" b="1">
                <a:latin typeface="Arial" charset="0"/>
                <a:cs typeface="Arial" charset="0"/>
              </a:rPr>
              <a:t>, </a:t>
            </a:r>
            <a:r>
              <a:rPr lang="es-ES" sz="2000" b="1">
                <a:latin typeface="Arial" charset="0"/>
                <a:ea typeface="Times New Roman" pitchFamily="18" charset="0"/>
                <a:cs typeface="Arial" charset="0"/>
              </a:rPr>
              <a:t>Julio C. Dustet</a:t>
            </a:r>
            <a:r>
              <a:rPr lang="es-ES" sz="2000" b="1" baseline="30000">
                <a:latin typeface="Arial" charset="0"/>
                <a:ea typeface="Times New Roman" pitchFamily="18" charset="0"/>
                <a:cs typeface="Arial" charset="0"/>
              </a:rPr>
              <a:t>2</a:t>
            </a:r>
            <a:r>
              <a:rPr lang="es-ES" sz="2000" b="1">
                <a:latin typeface="Arial" charset="0"/>
                <a:ea typeface="Times New Roman" pitchFamily="18" charset="0"/>
                <a:cs typeface="Arial" charset="0"/>
              </a:rPr>
              <a:t>, </a:t>
            </a:r>
            <a:r>
              <a:rPr lang="es-ES" sz="2000" b="1">
                <a:latin typeface="Arial" charset="0"/>
                <a:cs typeface="Arial" charset="0"/>
              </a:rPr>
              <a:t>Yuliem Mederos</a:t>
            </a:r>
            <a:r>
              <a:rPr lang="es-ES" sz="2000" b="1" baseline="30000">
                <a:latin typeface="Arial" charset="0"/>
                <a:cs typeface="Arial" charset="0"/>
              </a:rPr>
              <a:t>1</a:t>
            </a:r>
            <a:r>
              <a:rPr lang="es-ES" sz="2000" b="1">
                <a:latin typeface="Arial" charset="0"/>
                <a:cs typeface="Arial" charset="0"/>
              </a:rPr>
              <a:t>, Daimy Costales</a:t>
            </a:r>
            <a:r>
              <a:rPr lang="es-ES" sz="2000" b="1" baseline="30000">
                <a:latin typeface="Arial" charset="0"/>
                <a:cs typeface="Arial" charset="0"/>
              </a:rPr>
              <a:t>1</a:t>
            </a:r>
            <a:r>
              <a:rPr lang="es-ES" sz="2000" b="1">
                <a:latin typeface="Arial" charset="0"/>
                <a:cs typeface="Arial" charset="0"/>
              </a:rPr>
              <a:t>, Juan H. Hernández</a:t>
            </a:r>
            <a:r>
              <a:rPr lang="es-ES" sz="2000" b="1" baseline="30000">
                <a:latin typeface="Arial" charset="0"/>
                <a:cs typeface="Arial" charset="0"/>
              </a:rPr>
              <a:t>1</a:t>
            </a:r>
            <a:r>
              <a:rPr lang="es-ES" sz="2000" b="1">
                <a:latin typeface="Arial" charset="0"/>
                <a:cs typeface="Arial" charset="0"/>
              </a:rPr>
              <a:t> y Elisa Ravelo</a:t>
            </a:r>
            <a:r>
              <a:rPr lang="es-ES" sz="2000" b="1" baseline="30000">
                <a:latin typeface="Arial" charset="0"/>
                <a:cs typeface="Arial" charset="0"/>
              </a:rPr>
              <a:t>1</a:t>
            </a:r>
            <a:r>
              <a:rPr lang="es-ES" sz="2000" b="1">
                <a:latin typeface="Arial" charset="0"/>
                <a:cs typeface="Arial" charset="0"/>
              </a:rPr>
              <a:t> </a:t>
            </a:r>
          </a:p>
        </p:txBody>
      </p:sp>
      <p:grpSp>
        <p:nvGrpSpPr>
          <p:cNvPr id="2054" name="Grupo 7"/>
          <p:cNvGrpSpPr>
            <a:grpSpLocks/>
          </p:cNvGrpSpPr>
          <p:nvPr/>
        </p:nvGrpSpPr>
        <p:grpSpPr bwMode="auto">
          <a:xfrm>
            <a:off x="22178963" y="217488"/>
            <a:ext cx="2808287" cy="863600"/>
            <a:chOff x="438119" y="214290"/>
            <a:chExt cx="2808376" cy="862692"/>
          </a:xfrm>
        </p:grpSpPr>
        <p:pic>
          <p:nvPicPr>
            <p:cNvPr id="2188" name="Imagen 4"/>
            <p:cNvPicPr>
              <a:picLocks noChangeAspect="1" noChangeArrowheads="1"/>
            </p:cNvPicPr>
            <p:nvPr/>
          </p:nvPicPr>
          <p:blipFill>
            <a:blip r:embed="rId6"/>
            <a:srcRect l="8517" r="11508"/>
            <a:stretch>
              <a:fillRect/>
            </a:stretch>
          </p:blipFill>
          <p:spPr bwMode="auto">
            <a:xfrm>
              <a:off x="438119" y="214290"/>
              <a:ext cx="685880" cy="862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89" name="Rectangle 3"/>
            <p:cNvSpPr>
              <a:spLocks noChangeArrowheads="1"/>
            </p:cNvSpPr>
            <p:nvPr/>
          </p:nvSpPr>
          <p:spPr bwMode="auto">
            <a:xfrm>
              <a:off x="1050759" y="271381"/>
              <a:ext cx="2195736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s-ES" sz="1200" b="1"/>
                <a:t>UNIVERSIDAD TECNOLÓGICA DE LA HABANA </a:t>
              </a:r>
              <a:endParaRPr lang="es-ES" sz="1200"/>
            </a:p>
            <a:p>
              <a:pPr algn="ctr" eaLnBrk="1" hangingPunct="1"/>
              <a:r>
                <a:rPr lang="es-ES" sz="1200" b="1"/>
                <a:t>JOSÉ ANTONIO ECHEVERRÍA </a:t>
              </a:r>
              <a:endParaRPr lang="es-ES" sz="1200"/>
            </a:p>
            <a:p>
              <a:pPr algn="ctr"/>
              <a:endParaRPr lang="es-ES" sz="1000">
                <a:latin typeface="Arial" charset="0"/>
                <a:cs typeface="Arial" charset="0"/>
              </a:endParaRPr>
            </a:p>
          </p:txBody>
        </p:sp>
      </p:grpSp>
      <p:sp>
        <p:nvSpPr>
          <p:cNvPr id="2055" name="9 Rectángulo"/>
          <p:cNvSpPr>
            <a:spLocks noChangeArrowheads="1"/>
          </p:cNvSpPr>
          <p:nvPr/>
        </p:nvSpPr>
        <p:spPr bwMode="auto">
          <a:xfrm>
            <a:off x="9309100" y="1473200"/>
            <a:ext cx="7888288" cy="831850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 eaLnBrk="1" hangingPunct="1">
              <a:lnSpc>
                <a:spcPct val="150000"/>
              </a:lnSpc>
              <a:buFont typeface="Calibri Light" pitchFamily="34" charset="0"/>
              <a:buAutoNum type="arabicPeriod"/>
            </a:pPr>
            <a:r>
              <a:rPr lang="es-ES" sz="1600">
                <a:latin typeface="Arial" charset="0"/>
                <a:cs typeface="Arial" charset="0"/>
              </a:rPr>
              <a:t> Instituto Nacional de Ciencias Agrícolas (INCA)</a:t>
            </a:r>
          </a:p>
          <a:p>
            <a:pPr marL="457200" indent="-457200" algn="ctr" eaLnBrk="1" hangingPunct="1">
              <a:lnSpc>
                <a:spcPct val="150000"/>
              </a:lnSpc>
              <a:buFont typeface="Calibri Light" pitchFamily="34" charset="0"/>
              <a:buAutoNum type="arabicPeriod"/>
            </a:pPr>
            <a:r>
              <a:rPr lang="es-ES" sz="1600">
                <a:latin typeface="Arial" charset="0"/>
                <a:cs typeface="Arial" charset="0"/>
              </a:rPr>
              <a:t>Universidad Tecnológica de La Habana José Antonio Echeverría (CUJAE) </a:t>
            </a:r>
          </a:p>
        </p:txBody>
      </p:sp>
      <p:sp>
        <p:nvSpPr>
          <p:cNvPr id="13" name="7 Rectángulo"/>
          <p:cNvSpPr/>
          <p:nvPr/>
        </p:nvSpPr>
        <p:spPr>
          <a:xfrm>
            <a:off x="360363" y="2808288"/>
            <a:ext cx="7920037" cy="80645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349758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s-ES" sz="2400" b="1" cap="all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Introducción</a:t>
            </a:r>
          </a:p>
          <a:p>
            <a:pPr algn="just" defTabSz="349758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s-ES" sz="2400" b="1" cap="all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just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atin typeface="+mn-lt"/>
              </a:rPr>
              <a:t>Los </a:t>
            </a:r>
            <a:r>
              <a:rPr lang="es-ES" sz="2000" dirty="0" err="1">
                <a:latin typeface="+mn-lt"/>
              </a:rPr>
              <a:t>bioestimulantes</a:t>
            </a:r>
            <a:r>
              <a:rPr lang="es-ES" sz="2000" dirty="0">
                <a:latin typeface="+mn-lt"/>
              </a:rPr>
              <a:t> constituyen una alternativa eficiente e inocua para el medio </a:t>
            </a:r>
            <a:r>
              <a:rPr lang="es-ES" sz="2000" dirty="0">
                <a:latin typeface="+mn-lt"/>
              </a:rPr>
              <a:t>ambiente en </a:t>
            </a:r>
            <a:r>
              <a:rPr lang="es-ES" sz="2000" dirty="0">
                <a:latin typeface="+mn-lt"/>
              </a:rPr>
              <a:t>la producción de </a:t>
            </a:r>
            <a:r>
              <a:rPr lang="es-ES" sz="2000" dirty="0">
                <a:latin typeface="+mn-lt"/>
              </a:rPr>
              <a:t>alimentos. A </a:t>
            </a:r>
            <a:r>
              <a:rPr lang="es-ES" sz="2000" dirty="0">
                <a:latin typeface="+mn-lt"/>
              </a:rPr>
              <a:t>nivel </a:t>
            </a:r>
            <a:r>
              <a:rPr lang="es-ES" sz="2000" dirty="0">
                <a:latin typeface="+mn-lt"/>
              </a:rPr>
              <a:t>mundial, se investigan bioproductos y microorganismos que beneficien el </a:t>
            </a:r>
            <a:r>
              <a:rPr lang="es-ES" sz="2000" dirty="0">
                <a:latin typeface="+mn-lt"/>
              </a:rPr>
              <a:t>crecimiento </a:t>
            </a:r>
            <a:r>
              <a:rPr lang="es-ES" sz="2000" dirty="0">
                <a:latin typeface="+mn-lt"/>
              </a:rPr>
              <a:t>y desarrollo vegetal</a:t>
            </a:r>
            <a:r>
              <a:rPr lang="es-ES" sz="2000" dirty="0">
                <a:latin typeface="+mn-lt"/>
              </a:rPr>
              <a:t>, los rendimientos y la modulación del estrés biótico y </a:t>
            </a:r>
            <a:r>
              <a:rPr lang="es-ES" sz="2000" dirty="0">
                <a:latin typeface="+mn-lt"/>
              </a:rPr>
              <a:t>abiótico en </a:t>
            </a:r>
            <a:r>
              <a:rPr lang="es-ES" sz="2000" dirty="0">
                <a:latin typeface="+mn-lt"/>
              </a:rPr>
              <a:t>cultivos de importancia </a:t>
            </a:r>
            <a:r>
              <a:rPr lang="es-ES" sz="2000" dirty="0">
                <a:latin typeface="+mn-lt"/>
              </a:rPr>
              <a:t>económica, </a:t>
            </a:r>
            <a:r>
              <a:rPr lang="es-ES" sz="2000" dirty="0">
                <a:latin typeface="+mn-lt"/>
              </a:rPr>
              <a:t>para la formulación de nuevos </a:t>
            </a:r>
            <a:r>
              <a:rPr lang="es-ES" sz="2000" dirty="0" err="1">
                <a:latin typeface="+mn-lt"/>
              </a:rPr>
              <a:t>bioestimulantes</a:t>
            </a:r>
            <a:r>
              <a:rPr lang="es-ES" sz="2000" dirty="0">
                <a:latin typeface="+mn-lt"/>
              </a:rPr>
              <a:t>. </a:t>
            </a:r>
            <a:endParaRPr lang="es-ES" sz="2000" dirty="0">
              <a:latin typeface="+mn-lt"/>
            </a:endParaRPr>
          </a:p>
          <a:p>
            <a:pPr algn="just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atin typeface="+mn-lt"/>
              </a:rPr>
              <a:t>Los oligogalacturónidos son bioestimulantes no microbianos que se obtienen de  pectina </a:t>
            </a:r>
            <a:r>
              <a:rPr lang="es-ES" sz="2000" dirty="0" err="1">
                <a:latin typeface="+mn-lt"/>
              </a:rPr>
              <a:t>demetoxilada</a:t>
            </a:r>
            <a:r>
              <a:rPr lang="es-ES" sz="2000" dirty="0">
                <a:latin typeface="+mn-lt"/>
              </a:rPr>
              <a:t>, mediante hidrólisis ácida o enzimática del ácido péctico. El </a:t>
            </a:r>
            <a:r>
              <a:rPr lang="es-ES" sz="2000" dirty="0" err="1">
                <a:latin typeface="+mn-lt"/>
              </a:rPr>
              <a:t>Pectimorf</a:t>
            </a:r>
            <a:r>
              <a:rPr lang="es-ES" sz="2000" baseline="30000" dirty="0">
                <a:latin typeface="+mn-lt"/>
              </a:rPr>
              <a:t>® </a:t>
            </a:r>
            <a:r>
              <a:rPr lang="es-ES" sz="2000" dirty="0">
                <a:latin typeface="+mn-lt"/>
              </a:rPr>
              <a:t>(</a:t>
            </a:r>
            <a:r>
              <a:rPr lang="es-ES" sz="2000" dirty="0">
                <a:latin typeface="+mn-lt"/>
              </a:rPr>
              <a:t>Pm) es </a:t>
            </a:r>
            <a:r>
              <a:rPr lang="es-ES" sz="2000" dirty="0">
                <a:latin typeface="+mn-lt"/>
              </a:rPr>
              <a:t>un </a:t>
            </a:r>
            <a:r>
              <a:rPr lang="es-ES" sz="2000" dirty="0" err="1">
                <a:latin typeface="+mn-lt"/>
              </a:rPr>
              <a:t>bioproducto</a:t>
            </a:r>
            <a:r>
              <a:rPr lang="es-ES" sz="2000" dirty="0">
                <a:latin typeface="+mn-lt"/>
              </a:rPr>
              <a:t> comercializado por el </a:t>
            </a:r>
            <a:r>
              <a:rPr lang="es-ES" sz="2000" dirty="0">
                <a:latin typeface="+mn-lt"/>
              </a:rPr>
              <a:t>INCA </a:t>
            </a:r>
            <a:r>
              <a:rPr lang="es-ES" sz="2000" dirty="0">
                <a:latin typeface="+mn-lt"/>
              </a:rPr>
              <a:t>(Registro No. RCF 017/18</a:t>
            </a:r>
            <a:r>
              <a:rPr lang="es-ES" sz="2000" dirty="0">
                <a:latin typeface="+mn-lt"/>
              </a:rPr>
              <a:t>), que </a:t>
            </a:r>
            <a:r>
              <a:rPr lang="es-ES" sz="2000" dirty="0">
                <a:latin typeface="+mn-lt"/>
              </a:rPr>
              <a:t>contiene una mezcla de </a:t>
            </a:r>
            <a:r>
              <a:rPr lang="es-ES" sz="2000" dirty="0">
                <a:latin typeface="+mn-lt"/>
              </a:rPr>
              <a:t>oligogalacturónidos de origen cítrico, con efectos biológicos en las </a:t>
            </a:r>
            <a:r>
              <a:rPr lang="es-ES" sz="2000" dirty="0">
                <a:latin typeface="+mn-lt"/>
              </a:rPr>
              <a:t>plantas como </a:t>
            </a:r>
            <a:r>
              <a:rPr lang="es-ES" sz="2000" dirty="0">
                <a:latin typeface="+mn-lt"/>
              </a:rPr>
              <a:t>enraizador, promotor del crecimiento y rendimiento y protector antiestrés, </a:t>
            </a:r>
            <a:r>
              <a:rPr lang="es-ES" sz="2000" dirty="0">
                <a:latin typeface="+mn-lt"/>
              </a:rPr>
              <a:t>en dependencia de su estructura química y concentración.    </a:t>
            </a:r>
          </a:p>
          <a:p>
            <a:pPr algn="just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atin typeface="+mn-lt"/>
              </a:rPr>
              <a:t>Las diferencias químicas de las pectinas cítricas </a:t>
            </a:r>
            <a:r>
              <a:rPr lang="es-ES" sz="2000" dirty="0">
                <a:latin typeface="+mn-lt"/>
              </a:rPr>
              <a:t>que constituyen la materia prima fundamental de este </a:t>
            </a:r>
            <a:r>
              <a:rPr lang="es-ES" sz="2000" dirty="0" err="1">
                <a:latin typeface="+mn-lt"/>
              </a:rPr>
              <a:t>bioproducto</a:t>
            </a:r>
            <a:r>
              <a:rPr lang="es-ES" sz="2000" dirty="0">
                <a:latin typeface="+mn-lt"/>
              </a:rPr>
              <a:t>, pueden </a:t>
            </a:r>
            <a:r>
              <a:rPr lang="es-ES" sz="2000" dirty="0">
                <a:latin typeface="+mn-lt"/>
              </a:rPr>
              <a:t>afectar la composición de la mezcla resultante y la actividad biológica del bioestimulante, por lo que se requiere de un proveedor de materia prima estable. </a:t>
            </a:r>
            <a:endParaRPr lang="es-ES" sz="2000" dirty="0">
              <a:latin typeface="+mn-lt"/>
            </a:endParaRPr>
          </a:p>
          <a:p>
            <a:pPr algn="just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atin typeface="+mn-lt"/>
              </a:rPr>
              <a:t>Actualmente</a:t>
            </a:r>
            <a:r>
              <a:rPr lang="es-ES" sz="2000" dirty="0">
                <a:latin typeface="+mn-lt"/>
              </a:rPr>
              <a:t>, para la obtención del Pm se dispone de una materia prima diferente (P-1) de la caracterizada (P-2), por lo que el objetivo del trabajo </a:t>
            </a:r>
            <a:r>
              <a:rPr lang="es-ES" sz="2000" dirty="0">
                <a:latin typeface="+mn-lt"/>
              </a:rPr>
              <a:t>fue compararlas en el proceso de obtención del producto y conocer sus efectos en la germinación y el crecimiento de plantas de tomate '</a:t>
            </a:r>
            <a:r>
              <a:rPr lang="es-ES" sz="2000" i="1" dirty="0">
                <a:latin typeface="+mn-lt"/>
              </a:rPr>
              <a:t>cv </a:t>
            </a:r>
            <a:r>
              <a:rPr lang="es-ES" sz="2000" dirty="0">
                <a:latin typeface="+mn-lt"/>
              </a:rPr>
              <a:t>Amalia', mediante imbibición de semillas.</a:t>
            </a:r>
            <a:endParaRPr lang="es-ES" sz="2000" dirty="0">
              <a:latin typeface="+mn-lt"/>
            </a:endParaRPr>
          </a:p>
        </p:txBody>
      </p:sp>
      <p:grpSp>
        <p:nvGrpSpPr>
          <p:cNvPr id="2057" name="Grupo 57"/>
          <p:cNvGrpSpPr>
            <a:grpSpLocks/>
          </p:cNvGrpSpPr>
          <p:nvPr/>
        </p:nvGrpSpPr>
        <p:grpSpPr bwMode="auto">
          <a:xfrm>
            <a:off x="8569325" y="2808288"/>
            <a:ext cx="16202025" cy="8353425"/>
            <a:chOff x="12281014" y="4877502"/>
            <a:chExt cx="12529525" cy="8352929"/>
          </a:xfrm>
        </p:grpSpPr>
        <p:sp>
          <p:nvSpPr>
            <p:cNvPr id="14" name="Rectángulo 13"/>
            <p:cNvSpPr/>
            <p:nvPr/>
          </p:nvSpPr>
          <p:spPr>
            <a:xfrm>
              <a:off x="15972596" y="4877502"/>
              <a:ext cx="5145134" cy="46193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defTabSz="3497580" eaLnBrk="1" fontAlgn="auto" hangingPunct="1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es-ES" sz="2400" b="1" cap="all" dirty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Materiales y </a:t>
              </a:r>
              <a:r>
                <a:rPr lang="es-ES" sz="2400" b="1" cap="all" dirty="0">
                  <a:solidFill>
                    <a:srgbClr val="006600"/>
                  </a:solidFill>
                  <a:latin typeface="Arial" pitchFamily="34" charset="0"/>
                  <a:cs typeface="Arial" pitchFamily="34" charset="0"/>
                </a:rPr>
                <a:t>métodos</a:t>
              </a:r>
            </a:p>
          </p:txBody>
        </p:sp>
        <p:grpSp>
          <p:nvGrpSpPr>
            <p:cNvPr id="2166" name="8 Grupo"/>
            <p:cNvGrpSpPr>
              <a:grpSpLocks/>
            </p:cNvGrpSpPr>
            <p:nvPr/>
          </p:nvGrpSpPr>
          <p:grpSpPr bwMode="auto">
            <a:xfrm>
              <a:off x="13163977" y="5311228"/>
              <a:ext cx="11201068" cy="4174786"/>
              <a:chOff x="247300" y="10095956"/>
              <a:chExt cx="11352139" cy="4698106"/>
            </a:xfrm>
          </p:grpSpPr>
          <p:graphicFrame>
            <p:nvGraphicFramePr>
              <p:cNvPr id="16" name="Diagrama 15"/>
              <p:cNvGraphicFramePr/>
              <p:nvPr/>
            </p:nvGraphicFramePr>
            <p:xfrm>
              <a:off x="396033" y="10095956"/>
              <a:ext cx="11203406" cy="216024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  <p:sp>
            <p:nvSpPr>
              <p:cNvPr id="2183" name="Rectángulo 16"/>
              <p:cNvSpPr>
                <a:spLocks noChangeArrowheads="1"/>
              </p:cNvSpPr>
              <p:nvPr/>
            </p:nvSpPr>
            <p:spPr bwMode="auto">
              <a:xfrm>
                <a:off x="1222131" y="10211044"/>
                <a:ext cx="9593362" cy="450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just" eaLnBrk="1" hangingPunct="1">
                  <a:spcAft>
                    <a:spcPts val="600"/>
                  </a:spcAft>
                </a:pPr>
                <a:r>
                  <a:rPr lang="es-ES" sz="2000" b="1">
                    <a:latin typeface="Arial" charset="0"/>
                    <a:ea typeface="Calibri" pitchFamily="34" charset="0"/>
                    <a:cs typeface="Arial" charset="0"/>
                  </a:rPr>
                  <a:t>CARACTERIZACIÓN FÍSICO-QUÍMICA Y OBTENCIÓN DE LOS ÁCIDOS PÉCTICOS Y PECTIMORF</a:t>
                </a:r>
                <a:r>
                  <a:rPr lang="es-ES" sz="2000" b="1" baseline="30000">
                    <a:latin typeface="Arial" charset="0"/>
                    <a:ea typeface="Calibri" pitchFamily="34" charset="0"/>
                    <a:cs typeface="Arial" charset="0"/>
                  </a:rPr>
                  <a:t>®</a:t>
                </a:r>
                <a:endParaRPr lang="es-ES" sz="2000" b="1" baseline="30000">
                  <a:latin typeface="Arial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sp>
            <p:nvSpPr>
              <p:cNvPr id="18" name="CuadroTexto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00" y="11985244"/>
                <a:ext cx="6696896" cy="2808818"/>
              </a:xfrm>
              <a:prstGeom prst="rect">
                <a:avLst/>
              </a:prstGeom>
              <a:blipFill>
                <a:blip r:embed="rId11"/>
                <a:stretch>
                  <a:fillRect l="-785" t="-976"/>
                </a:stretch>
              </a:blipFill>
            </p:spPr>
            <p:txBody>
              <a:bodyPr/>
              <a:lstStyle/>
              <a:p>
                <a:r>
                  <a:rPr lang="es-ES">
                    <a:noFill/>
                  </a:rPr>
                  <a:t> </a:t>
                </a:r>
              </a:p>
            </p:txBody>
          </p:sp>
          <p:pic>
            <p:nvPicPr>
              <p:cNvPr id="19" name="Imagen 18"/>
              <p:cNvPicPr>
                <a:picLocks noChangeAspect="1"/>
              </p:cNvPicPr>
              <p:nvPr/>
            </p:nvPicPr>
            <p:blipFill rotWithShape="1">
              <a:blip r:embed="rId12"/>
              <a:srcRect l="32475" r="52679" b="55667"/>
              <a:stretch/>
            </p:blipFill>
            <p:spPr>
              <a:xfrm>
                <a:off x="7190395" y="12573255"/>
                <a:ext cx="1080120" cy="1620180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pic>
            <p:nvPicPr>
              <p:cNvPr id="20" name="Imagen 19"/>
              <p:cNvPicPr>
                <a:picLocks noChangeAspect="1"/>
              </p:cNvPicPr>
              <p:nvPr/>
            </p:nvPicPr>
            <p:blipFill rotWithShape="1">
              <a:blip r:embed="rId12"/>
              <a:srcRect l="3712" r="82371" b="51972"/>
              <a:stretch/>
            </p:blipFill>
            <p:spPr>
              <a:xfrm>
                <a:off x="9718819" y="12453548"/>
                <a:ext cx="1080121" cy="1872208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</p:spPr>
          </p:pic>
          <p:pic>
            <p:nvPicPr>
              <p:cNvPr id="21" name="Imagen 20"/>
              <p:cNvPicPr>
                <a:picLocks noChangeAspect="1"/>
              </p:cNvPicPr>
              <p:nvPr/>
            </p:nvPicPr>
            <p:blipFill rotWithShape="1">
              <a:blip r:embed="rId12"/>
              <a:srcRect l="73301" r="12781" b="42736"/>
              <a:stretch/>
            </p:blipFill>
            <p:spPr>
              <a:xfrm>
                <a:off x="8408666" y="12378046"/>
                <a:ext cx="978974" cy="2023213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152400" dist="12000" dir="900000" sy="98000" kx="110000" ky="200000" algn="tl" rotWithShape="0">
                  <a:srgbClr val="000000">
                    <a:alpha val="30000"/>
                  </a:srgbClr>
                </a:outerShdw>
              </a:effectLst>
              <a:scene3d>
                <a:camera prst="perspectiveRelaxed">
                  <a:rot lat="19800000" lon="1200000" rev="20820000"/>
                </a:camera>
                <a:lightRig rig="threePt" dir="t"/>
              </a:scene3d>
              <a:sp3d contourW="6350" prstMaterial="matte">
                <a:bevelT w="101600" h="101600"/>
                <a:contourClr>
                  <a:srgbClr val="969696"/>
                </a:contourClr>
              </a:sp3d>
            </p:spPr>
          </p:pic>
        </p:grpSp>
        <p:grpSp>
          <p:nvGrpSpPr>
            <p:cNvPr id="2167" name="5 Grupo"/>
            <p:cNvGrpSpPr>
              <a:grpSpLocks/>
            </p:cNvGrpSpPr>
            <p:nvPr/>
          </p:nvGrpSpPr>
          <p:grpSpPr bwMode="auto">
            <a:xfrm>
              <a:off x="12281014" y="9486016"/>
              <a:ext cx="12529525" cy="3744415"/>
              <a:chOff x="-505171" y="19328407"/>
              <a:chExt cx="12529525" cy="4157012"/>
            </a:xfrm>
          </p:grpSpPr>
          <p:grpSp>
            <p:nvGrpSpPr>
              <p:cNvPr id="2168" name="Grupo 23"/>
              <p:cNvGrpSpPr>
                <a:grpSpLocks/>
              </p:cNvGrpSpPr>
              <p:nvPr/>
            </p:nvGrpSpPr>
            <p:grpSpPr bwMode="auto">
              <a:xfrm>
                <a:off x="-505171" y="19850180"/>
                <a:ext cx="12529525" cy="3635239"/>
                <a:chOff x="-660449" y="3474660"/>
                <a:chExt cx="12529525" cy="3635239"/>
              </a:xfrm>
            </p:grpSpPr>
            <p:sp>
              <p:nvSpPr>
                <p:cNvPr id="25" name="Forma libre 24"/>
                <p:cNvSpPr/>
                <p:nvPr/>
              </p:nvSpPr>
              <p:spPr>
                <a:xfrm>
                  <a:off x="-660449" y="4855889"/>
                  <a:ext cx="2592824" cy="1193093"/>
                </a:xfrm>
                <a:custGeom>
                  <a:avLst/>
                  <a:gdLst>
                    <a:gd name="connsiteX0" fmla="*/ 0 w 1340038"/>
                    <a:gd name="connsiteY0" fmla="*/ 125454 h 1254535"/>
                    <a:gd name="connsiteX1" fmla="*/ 125454 w 1340038"/>
                    <a:gd name="connsiteY1" fmla="*/ 0 h 1254535"/>
                    <a:gd name="connsiteX2" fmla="*/ 1214585 w 1340038"/>
                    <a:gd name="connsiteY2" fmla="*/ 0 h 1254535"/>
                    <a:gd name="connsiteX3" fmla="*/ 1340039 w 1340038"/>
                    <a:gd name="connsiteY3" fmla="*/ 125454 h 1254535"/>
                    <a:gd name="connsiteX4" fmla="*/ 1340038 w 1340038"/>
                    <a:gd name="connsiteY4" fmla="*/ 1129082 h 1254535"/>
                    <a:gd name="connsiteX5" fmla="*/ 1214584 w 1340038"/>
                    <a:gd name="connsiteY5" fmla="*/ 1254536 h 1254535"/>
                    <a:gd name="connsiteX6" fmla="*/ 125454 w 1340038"/>
                    <a:gd name="connsiteY6" fmla="*/ 1254535 h 1254535"/>
                    <a:gd name="connsiteX7" fmla="*/ 0 w 1340038"/>
                    <a:gd name="connsiteY7" fmla="*/ 1129081 h 1254535"/>
                    <a:gd name="connsiteX8" fmla="*/ 0 w 1340038"/>
                    <a:gd name="connsiteY8" fmla="*/ 125454 h 12545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340038" h="1254535">
                      <a:moveTo>
                        <a:pt x="0" y="125454"/>
                      </a:moveTo>
                      <a:cubicBezTo>
                        <a:pt x="0" y="56168"/>
                        <a:pt x="56168" y="0"/>
                        <a:pt x="125454" y="0"/>
                      </a:cubicBezTo>
                      <a:lnTo>
                        <a:pt x="1214585" y="0"/>
                      </a:lnTo>
                      <a:cubicBezTo>
                        <a:pt x="1283871" y="0"/>
                        <a:pt x="1340039" y="56168"/>
                        <a:pt x="1340039" y="125454"/>
                      </a:cubicBezTo>
                      <a:cubicBezTo>
                        <a:pt x="1340039" y="459997"/>
                        <a:pt x="1340038" y="794539"/>
                        <a:pt x="1340038" y="1129082"/>
                      </a:cubicBezTo>
                      <a:cubicBezTo>
                        <a:pt x="1340038" y="1198368"/>
                        <a:pt x="1283870" y="1254536"/>
                        <a:pt x="1214584" y="1254536"/>
                      </a:cubicBezTo>
                      <a:lnTo>
                        <a:pt x="125454" y="1254535"/>
                      </a:lnTo>
                      <a:cubicBezTo>
                        <a:pt x="56168" y="1254535"/>
                        <a:pt x="0" y="1198367"/>
                        <a:pt x="0" y="1129081"/>
                      </a:cubicBezTo>
                      <a:lnTo>
                        <a:pt x="0" y="125454"/>
                      </a:lnTo>
                      <a:close/>
                    </a:path>
                  </a:pathLst>
                </a:custGeom>
                <a:solidFill>
                  <a:srgbClr val="92D050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105324" tIns="105324" rIns="105324" bIns="105324" spcCol="1270" anchor="ctr"/>
                <a:lstStyle/>
                <a:p>
                  <a:pPr algn="ctr" defTabSz="800100" eaLnBrk="1" fontAlgn="auto" hangingPunct="1">
                    <a:spcAft>
                      <a:spcPct val="35000"/>
                    </a:spcAft>
                    <a:defRPr/>
                  </a:pPr>
                  <a:r>
                    <a:rPr lang="es-ES" sz="1600" b="1" dirty="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IMBIBICIÓN DE SEMILLAS DE TOMATE '</a:t>
                  </a:r>
                  <a:r>
                    <a:rPr lang="es-ES" sz="1600" b="1" i="1" dirty="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CV</a:t>
                  </a:r>
                  <a:r>
                    <a:rPr lang="es-ES" sz="1600" b="1" dirty="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 AMALIA' (1 h)</a:t>
                  </a:r>
                </a:p>
              </p:txBody>
            </p:sp>
            <p:grpSp>
              <p:nvGrpSpPr>
                <p:cNvPr id="2171" name="Grupo 25"/>
                <p:cNvGrpSpPr>
                  <a:grpSpLocks/>
                </p:cNvGrpSpPr>
                <p:nvPr/>
              </p:nvGrpSpPr>
              <p:grpSpPr bwMode="auto">
                <a:xfrm>
                  <a:off x="191035" y="3474660"/>
                  <a:ext cx="11678041" cy="3635239"/>
                  <a:chOff x="191035" y="3474660"/>
                  <a:chExt cx="11678041" cy="3635239"/>
                </a:xfrm>
              </p:grpSpPr>
              <p:sp>
                <p:nvSpPr>
                  <p:cNvPr id="30" name="Forma libre 29"/>
                  <p:cNvSpPr/>
                  <p:nvPr/>
                </p:nvSpPr>
                <p:spPr>
                  <a:xfrm>
                    <a:off x="2057596" y="5254173"/>
                    <a:ext cx="2071067" cy="1129649"/>
                  </a:xfrm>
                  <a:custGeom>
                    <a:avLst/>
                    <a:gdLst>
                      <a:gd name="connsiteX0" fmla="*/ 0 w 2080935"/>
                      <a:gd name="connsiteY0" fmla="*/ 89673 h 896730"/>
                      <a:gd name="connsiteX1" fmla="*/ 89673 w 2080935"/>
                      <a:gd name="connsiteY1" fmla="*/ 0 h 896730"/>
                      <a:gd name="connsiteX2" fmla="*/ 1991262 w 2080935"/>
                      <a:gd name="connsiteY2" fmla="*/ 0 h 896730"/>
                      <a:gd name="connsiteX3" fmla="*/ 2080935 w 2080935"/>
                      <a:gd name="connsiteY3" fmla="*/ 89673 h 896730"/>
                      <a:gd name="connsiteX4" fmla="*/ 2080935 w 2080935"/>
                      <a:gd name="connsiteY4" fmla="*/ 807057 h 896730"/>
                      <a:gd name="connsiteX5" fmla="*/ 1991262 w 2080935"/>
                      <a:gd name="connsiteY5" fmla="*/ 896730 h 896730"/>
                      <a:gd name="connsiteX6" fmla="*/ 89673 w 2080935"/>
                      <a:gd name="connsiteY6" fmla="*/ 896730 h 896730"/>
                      <a:gd name="connsiteX7" fmla="*/ 0 w 2080935"/>
                      <a:gd name="connsiteY7" fmla="*/ 807057 h 896730"/>
                      <a:gd name="connsiteX8" fmla="*/ 0 w 2080935"/>
                      <a:gd name="connsiteY8" fmla="*/ 89673 h 8967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080935" h="896730">
                        <a:moveTo>
                          <a:pt x="0" y="89673"/>
                        </a:moveTo>
                        <a:cubicBezTo>
                          <a:pt x="0" y="40148"/>
                          <a:pt x="40148" y="0"/>
                          <a:pt x="89673" y="0"/>
                        </a:cubicBezTo>
                        <a:lnTo>
                          <a:pt x="1991262" y="0"/>
                        </a:lnTo>
                        <a:cubicBezTo>
                          <a:pt x="2040787" y="0"/>
                          <a:pt x="2080935" y="40148"/>
                          <a:pt x="2080935" y="89673"/>
                        </a:cubicBezTo>
                        <a:lnTo>
                          <a:pt x="2080935" y="807057"/>
                        </a:lnTo>
                        <a:cubicBezTo>
                          <a:pt x="2080935" y="856582"/>
                          <a:pt x="2040787" y="896730"/>
                          <a:pt x="1991262" y="896730"/>
                        </a:cubicBezTo>
                        <a:lnTo>
                          <a:pt x="89673" y="896730"/>
                        </a:lnTo>
                        <a:cubicBezTo>
                          <a:pt x="40148" y="896730"/>
                          <a:pt x="0" y="856582"/>
                          <a:pt x="0" y="807057"/>
                        </a:cubicBezTo>
                        <a:lnTo>
                          <a:pt x="0" y="89673"/>
                        </a:lnTo>
                        <a:close/>
                      </a:path>
                    </a:pathLst>
                  </a:custGeom>
                  <a:solidFill>
                    <a:srgbClr val="92D050"/>
                  </a:solid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1"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accen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94844" tIns="94844" rIns="94844" bIns="94844" spcCol="1270" anchor="ctr"/>
                  <a:lstStyle/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GERMINACIÓN</a:t>
                    </a:r>
                  </a:p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24, 48 y 72 h </a:t>
                    </a:r>
                    <a:endParaRPr lang="es-ES" sz="1600" b="1" dirty="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2" name="Forma libre 31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247727" y="5164671"/>
                    <a:ext cx="3611901" cy="1945226"/>
                  </a:xfrm>
                  <a:custGeom>
                    <a:avLst/>
                    <a:gdLst>
                      <a:gd name="connsiteX0" fmla="*/ 0 w 2772691"/>
                      <a:gd name="connsiteY0" fmla="*/ 110015 h 1100145"/>
                      <a:gd name="connsiteX1" fmla="*/ 110015 w 2772691"/>
                      <a:gd name="connsiteY1" fmla="*/ 0 h 1100145"/>
                      <a:gd name="connsiteX2" fmla="*/ 2662677 w 2772691"/>
                      <a:gd name="connsiteY2" fmla="*/ 0 h 1100145"/>
                      <a:gd name="connsiteX3" fmla="*/ 2772692 w 2772691"/>
                      <a:gd name="connsiteY3" fmla="*/ 110015 h 1100145"/>
                      <a:gd name="connsiteX4" fmla="*/ 2772691 w 2772691"/>
                      <a:gd name="connsiteY4" fmla="*/ 990131 h 1100145"/>
                      <a:gd name="connsiteX5" fmla="*/ 2662676 w 2772691"/>
                      <a:gd name="connsiteY5" fmla="*/ 1100146 h 1100145"/>
                      <a:gd name="connsiteX6" fmla="*/ 110015 w 2772691"/>
                      <a:gd name="connsiteY6" fmla="*/ 1100145 h 1100145"/>
                      <a:gd name="connsiteX7" fmla="*/ 0 w 2772691"/>
                      <a:gd name="connsiteY7" fmla="*/ 990130 h 1100145"/>
                      <a:gd name="connsiteX8" fmla="*/ 0 w 2772691"/>
                      <a:gd name="connsiteY8" fmla="*/ 110015 h 11001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772691" h="1100145">
                        <a:moveTo>
                          <a:pt x="0" y="110015"/>
                        </a:moveTo>
                        <a:cubicBezTo>
                          <a:pt x="0" y="49255"/>
                          <a:pt x="49255" y="0"/>
                          <a:pt x="110015" y="0"/>
                        </a:cubicBezTo>
                        <a:lnTo>
                          <a:pt x="2662677" y="0"/>
                        </a:lnTo>
                        <a:cubicBezTo>
                          <a:pt x="2723437" y="0"/>
                          <a:pt x="2772692" y="49255"/>
                          <a:pt x="2772692" y="110015"/>
                        </a:cubicBezTo>
                        <a:cubicBezTo>
                          <a:pt x="2772692" y="403387"/>
                          <a:pt x="2772691" y="696759"/>
                          <a:pt x="2772691" y="990131"/>
                        </a:cubicBezTo>
                        <a:cubicBezTo>
                          <a:pt x="2772691" y="1050891"/>
                          <a:pt x="2723436" y="1100146"/>
                          <a:pt x="2662676" y="1100146"/>
                        </a:cubicBezTo>
                        <a:lnTo>
                          <a:pt x="110015" y="1100145"/>
                        </a:lnTo>
                        <a:cubicBezTo>
                          <a:pt x="49255" y="1100145"/>
                          <a:pt x="0" y="1050890"/>
                          <a:pt x="0" y="990130"/>
                        </a:cubicBezTo>
                        <a:lnTo>
                          <a:pt x="0" y="110015"/>
                        </a:lnTo>
                        <a:close/>
                      </a:path>
                    </a:pathLst>
                  </a:custGeom>
                  <a:blipFill>
                    <a:blip r:embed="rId1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ES">
                        <a:noFill/>
                      </a:rPr>
                      <a:t> </a:t>
                    </a:r>
                  </a:p>
                </p:txBody>
              </p:sp>
              <p:sp>
                <p:nvSpPr>
                  <p:cNvPr id="33" name="Forma libre 32"/>
                  <p:cNvSpPr/>
                  <p:nvPr/>
                </p:nvSpPr>
                <p:spPr>
                  <a:xfrm rot="31783">
                    <a:off x="7766228" y="3999400"/>
                    <a:ext cx="903560" cy="444105"/>
                  </a:xfrm>
                  <a:custGeom>
                    <a:avLst/>
                    <a:gdLst>
                      <a:gd name="connsiteX0" fmla="*/ 0 w 903638"/>
                      <a:gd name="connsiteY0" fmla="*/ 88726 h 443628"/>
                      <a:gd name="connsiteX1" fmla="*/ 681824 w 903638"/>
                      <a:gd name="connsiteY1" fmla="*/ 88726 h 443628"/>
                      <a:gd name="connsiteX2" fmla="*/ 681824 w 903638"/>
                      <a:gd name="connsiteY2" fmla="*/ 0 h 443628"/>
                      <a:gd name="connsiteX3" fmla="*/ 903638 w 903638"/>
                      <a:gd name="connsiteY3" fmla="*/ 221814 h 443628"/>
                      <a:gd name="connsiteX4" fmla="*/ 681824 w 903638"/>
                      <a:gd name="connsiteY4" fmla="*/ 443628 h 443628"/>
                      <a:gd name="connsiteX5" fmla="*/ 681824 w 903638"/>
                      <a:gd name="connsiteY5" fmla="*/ 354902 h 443628"/>
                      <a:gd name="connsiteX6" fmla="*/ 0 w 903638"/>
                      <a:gd name="connsiteY6" fmla="*/ 354902 h 443628"/>
                      <a:gd name="connsiteX7" fmla="*/ 0 w 903638"/>
                      <a:gd name="connsiteY7" fmla="*/ 88726 h 4436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903638" h="443628">
                        <a:moveTo>
                          <a:pt x="0" y="88726"/>
                        </a:moveTo>
                        <a:lnTo>
                          <a:pt x="681824" y="88726"/>
                        </a:lnTo>
                        <a:lnTo>
                          <a:pt x="681824" y="0"/>
                        </a:lnTo>
                        <a:lnTo>
                          <a:pt x="903638" y="221814"/>
                        </a:lnTo>
                        <a:lnTo>
                          <a:pt x="681824" y="443628"/>
                        </a:lnTo>
                        <a:lnTo>
                          <a:pt x="681824" y="354902"/>
                        </a:lnTo>
                        <a:lnTo>
                          <a:pt x="0" y="354902"/>
                        </a:lnTo>
                        <a:lnTo>
                          <a:pt x="0" y="88726"/>
                        </a:lnTo>
                        <a:close/>
                      </a:path>
                    </a:pathLst>
                  </a:custGeom>
                  <a:solidFill>
                    <a:srgbClr val="92D050"/>
                  </a:solidFill>
                </p:spPr>
                <p:style>
                  <a:ln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0" tIns="88726" rIns="133087" bIns="88725" spcCol="1270" anchor="ctr"/>
                  <a:lstStyle/>
                  <a:p>
                    <a:pPr algn="ctr" defTabSz="8890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endParaRPr lang="es-ES" sz="2000"/>
                  </a:p>
                </p:txBody>
              </p:sp>
              <p:sp>
                <p:nvSpPr>
                  <p:cNvPr id="34" name="Rectángulo redondeado 33"/>
                  <p:cNvSpPr/>
                  <p:nvPr/>
                </p:nvSpPr>
                <p:spPr>
                  <a:xfrm>
                    <a:off x="8607177" y="3474228"/>
                    <a:ext cx="2819941" cy="1912120"/>
                  </a:xfrm>
                  <a:prstGeom prst="roundRect">
                    <a:avLst>
                      <a:gd name="adj" fmla="val 10000"/>
                    </a:avLst>
                  </a:prstGeom>
                  <a:blipFill rotWithShape="1">
                    <a:blip r:embed="rId14"/>
                    <a:stretch>
                      <a:fillRect/>
                    </a:stretch>
                  </a:blip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5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35" name="Forma libre 34"/>
                  <p:cNvSpPr/>
                  <p:nvPr/>
                </p:nvSpPr>
                <p:spPr>
                  <a:xfrm>
                    <a:off x="7879173" y="4619737"/>
                    <a:ext cx="3989903" cy="2490162"/>
                  </a:xfrm>
                  <a:custGeom>
                    <a:avLst/>
                    <a:gdLst>
                      <a:gd name="connsiteX0" fmla="*/ 0 w 4252843"/>
                      <a:gd name="connsiteY0" fmla="*/ 279301 h 2793011"/>
                      <a:gd name="connsiteX1" fmla="*/ 279301 w 4252843"/>
                      <a:gd name="connsiteY1" fmla="*/ 0 h 2793011"/>
                      <a:gd name="connsiteX2" fmla="*/ 3973542 w 4252843"/>
                      <a:gd name="connsiteY2" fmla="*/ 0 h 2793011"/>
                      <a:gd name="connsiteX3" fmla="*/ 4252843 w 4252843"/>
                      <a:gd name="connsiteY3" fmla="*/ 279301 h 2793011"/>
                      <a:gd name="connsiteX4" fmla="*/ 4252843 w 4252843"/>
                      <a:gd name="connsiteY4" fmla="*/ 2513710 h 2793011"/>
                      <a:gd name="connsiteX5" fmla="*/ 3973542 w 4252843"/>
                      <a:gd name="connsiteY5" fmla="*/ 2793011 h 2793011"/>
                      <a:gd name="connsiteX6" fmla="*/ 279301 w 4252843"/>
                      <a:gd name="connsiteY6" fmla="*/ 2793011 h 2793011"/>
                      <a:gd name="connsiteX7" fmla="*/ 0 w 4252843"/>
                      <a:gd name="connsiteY7" fmla="*/ 2513710 h 2793011"/>
                      <a:gd name="connsiteX8" fmla="*/ 0 w 4252843"/>
                      <a:gd name="connsiteY8" fmla="*/ 279301 h 27930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4252843" h="2793011">
                        <a:moveTo>
                          <a:pt x="0" y="279301"/>
                        </a:moveTo>
                        <a:cubicBezTo>
                          <a:pt x="0" y="125047"/>
                          <a:pt x="125047" y="0"/>
                          <a:pt x="279301" y="0"/>
                        </a:cubicBezTo>
                        <a:lnTo>
                          <a:pt x="3973542" y="0"/>
                        </a:lnTo>
                        <a:cubicBezTo>
                          <a:pt x="4127796" y="0"/>
                          <a:pt x="4252843" y="125047"/>
                          <a:pt x="4252843" y="279301"/>
                        </a:cubicBezTo>
                        <a:lnTo>
                          <a:pt x="4252843" y="2513710"/>
                        </a:lnTo>
                        <a:cubicBezTo>
                          <a:pt x="4252843" y="2667964"/>
                          <a:pt x="4127796" y="2793011"/>
                          <a:pt x="3973542" y="2793011"/>
                        </a:cubicBezTo>
                        <a:lnTo>
                          <a:pt x="279301" y="2793011"/>
                        </a:lnTo>
                        <a:cubicBezTo>
                          <a:pt x="125047" y="2793011"/>
                          <a:pt x="0" y="2667964"/>
                          <a:pt x="0" y="2513710"/>
                        </a:cubicBezTo>
                        <a:lnTo>
                          <a:pt x="0" y="279301"/>
                        </a:lnTo>
                        <a:close/>
                      </a:path>
                    </a:pathLst>
                  </a:custGeom>
                  <a:solidFill>
                    <a:srgbClr val="92D050"/>
                  </a:solid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1"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accen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150384" tIns="150384" rIns="150384" bIns="150384" spcCol="1270" anchor="ctr"/>
                  <a:lstStyle/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EVALUACIONES DE CRECIMIENTO (22 DDS)</a:t>
                    </a:r>
                  </a:p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Número de hojas</a:t>
                    </a:r>
                  </a:p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Longitud radical y del tallo (cm)</a:t>
                    </a:r>
                  </a:p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Diámetro del tallo (mm)</a:t>
                    </a:r>
                  </a:p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Masa seca aérea y radical (g)</a:t>
                    </a:r>
                  </a:p>
                  <a:p>
                    <a:pPr algn="ctr" defTabSz="8001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r>
                      <a:rPr lang="es-ES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Contenido relativo de clorofilas (SPAD)</a:t>
                    </a:r>
                    <a:endParaRPr lang="es-ES" sz="1600" dirty="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0" name="Rectángulo redondeado 99"/>
                  <p:cNvSpPr/>
                  <p:nvPr/>
                </p:nvSpPr>
                <p:spPr>
                  <a:xfrm>
                    <a:off x="191549" y="3518287"/>
                    <a:ext cx="1219069" cy="976326"/>
                  </a:xfrm>
                  <a:prstGeom prst="roundRect">
                    <a:avLst>
                      <a:gd name="adj" fmla="val 10000"/>
                    </a:avLst>
                  </a:prstGeom>
                  <a:blipFill rotWithShape="1">
                    <a:blip r:embed="rId15"/>
                    <a:stretch>
                      <a:fillRect/>
                    </a:stretch>
                  </a:blip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5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101" name="Forma libre 100"/>
                  <p:cNvSpPr/>
                  <p:nvPr/>
                </p:nvSpPr>
                <p:spPr>
                  <a:xfrm rot="21586819">
                    <a:off x="1427806" y="3978252"/>
                    <a:ext cx="464056" cy="373612"/>
                  </a:xfrm>
                  <a:custGeom>
                    <a:avLst/>
                    <a:gdLst>
                      <a:gd name="connsiteX0" fmla="*/ 0 w 464796"/>
                      <a:gd name="connsiteY0" fmla="*/ 74857 h 374285"/>
                      <a:gd name="connsiteX1" fmla="*/ 277654 w 464796"/>
                      <a:gd name="connsiteY1" fmla="*/ 74857 h 374285"/>
                      <a:gd name="connsiteX2" fmla="*/ 277654 w 464796"/>
                      <a:gd name="connsiteY2" fmla="*/ 0 h 374285"/>
                      <a:gd name="connsiteX3" fmla="*/ 464796 w 464796"/>
                      <a:gd name="connsiteY3" fmla="*/ 187143 h 374285"/>
                      <a:gd name="connsiteX4" fmla="*/ 277654 w 464796"/>
                      <a:gd name="connsiteY4" fmla="*/ 374285 h 374285"/>
                      <a:gd name="connsiteX5" fmla="*/ 277654 w 464796"/>
                      <a:gd name="connsiteY5" fmla="*/ 299428 h 374285"/>
                      <a:gd name="connsiteX6" fmla="*/ 0 w 464796"/>
                      <a:gd name="connsiteY6" fmla="*/ 299428 h 374285"/>
                      <a:gd name="connsiteX7" fmla="*/ 0 w 464796"/>
                      <a:gd name="connsiteY7" fmla="*/ 74857 h 3742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464796" h="374285">
                        <a:moveTo>
                          <a:pt x="0" y="74857"/>
                        </a:moveTo>
                        <a:lnTo>
                          <a:pt x="277654" y="74857"/>
                        </a:lnTo>
                        <a:lnTo>
                          <a:pt x="277654" y="0"/>
                        </a:lnTo>
                        <a:lnTo>
                          <a:pt x="464796" y="187143"/>
                        </a:lnTo>
                        <a:lnTo>
                          <a:pt x="277654" y="374285"/>
                        </a:lnTo>
                        <a:lnTo>
                          <a:pt x="277654" y="299428"/>
                        </a:lnTo>
                        <a:lnTo>
                          <a:pt x="0" y="299428"/>
                        </a:lnTo>
                        <a:lnTo>
                          <a:pt x="0" y="74857"/>
                        </a:lnTo>
                        <a:close/>
                      </a:path>
                    </a:pathLst>
                  </a:custGeom>
                  <a:solidFill>
                    <a:srgbClr val="92D050"/>
                  </a:solidFill>
                </p:spPr>
                <p:style>
                  <a:ln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-1" tIns="74856" rIns="112285" bIns="74857" spcCol="1270" anchor="ctr"/>
                  <a:lstStyle/>
                  <a:p>
                    <a:pPr algn="ctr" defTabSz="7112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endParaRPr lang="es-ES" sz="1600"/>
                  </a:p>
                </p:txBody>
              </p:sp>
              <p:sp>
                <p:nvSpPr>
                  <p:cNvPr id="102" name="Rectángulo redondeado 101"/>
                  <p:cNvSpPr/>
                  <p:nvPr/>
                </p:nvSpPr>
                <p:spPr>
                  <a:xfrm>
                    <a:off x="1885724" y="3565869"/>
                    <a:ext cx="1980220" cy="1464490"/>
                  </a:xfrm>
                  <a:prstGeom prst="roundRect">
                    <a:avLst>
                      <a:gd name="adj" fmla="val 10000"/>
                    </a:avLst>
                  </a:prstGeom>
                  <a:blipFill rotWithShape="1">
                    <a:blip r:embed="rId16" cstate="print"/>
                    <a:stretch>
                      <a:fillRect/>
                    </a:stretch>
                  </a:blip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5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103" name="Forma libre 102"/>
                  <p:cNvSpPr/>
                  <p:nvPr/>
                </p:nvSpPr>
                <p:spPr>
                  <a:xfrm rot="24096">
                    <a:off x="4004669" y="3923621"/>
                    <a:ext cx="487382" cy="493450"/>
                  </a:xfrm>
                  <a:custGeom>
                    <a:avLst/>
                    <a:gdLst>
                      <a:gd name="connsiteX0" fmla="*/ 0 w 487192"/>
                      <a:gd name="connsiteY0" fmla="*/ 98666 h 493329"/>
                      <a:gd name="connsiteX1" fmla="*/ 243596 w 487192"/>
                      <a:gd name="connsiteY1" fmla="*/ 98666 h 493329"/>
                      <a:gd name="connsiteX2" fmla="*/ 243596 w 487192"/>
                      <a:gd name="connsiteY2" fmla="*/ 0 h 493329"/>
                      <a:gd name="connsiteX3" fmla="*/ 487192 w 487192"/>
                      <a:gd name="connsiteY3" fmla="*/ 246665 h 493329"/>
                      <a:gd name="connsiteX4" fmla="*/ 243596 w 487192"/>
                      <a:gd name="connsiteY4" fmla="*/ 493329 h 493329"/>
                      <a:gd name="connsiteX5" fmla="*/ 243596 w 487192"/>
                      <a:gd name="connsiteY5" fmla="*/ 394663 h 493329"/>
                      <a:gd name="connsiteX6" fmla="*/ 0 w 487192"/>
                      <a:gd name="connsiteY6" fmla="*/ 394663 h 493329"/>
                      <a:gd name="connsiteX7" fmla="*/ 0 w 487192"/>
                      <a:gd name="connsiteY7" fmla="*/ 98666 h 4933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487192" h="493329">
                        <a:moveTo>
                          <a:pt x="0" y="98666"/>
                        </a:moveTo>
                        <a:lnTo>
                          <a:pt x="243596" y="98666"/>
                        </a:lnTo>
                        <a:lnTo>
                          <a:pt x="243596" y="0"/>
                        </a:lnTo>
                        <a:lnTo>
                          <a:pt x="487192" y="246665"/>
                        </a:lnTo>
                        <a:lnTo>
                          <a:pt x="243596" y="493329"/>
                        </a:lnTo>
                        <a:lnTo>
                          <a:pt x="243596" y="394663"/>
                        </a:lnTo>
                        <a:lnTo>
                          <a:pt x="0" y="394663"/>
                        </a:lnTo>
                        <a:lnTo>
                          <a:pt x="0" y="98666"/>
                        </a:lnTo>
                        <a:close/>
                      </a:path>
                    </a:pathLst>
                  </a:custGeom>
                  <a:solidFill>
                    <a:srgbClr val="92D050"/>
                  </a:solidFill>
                </p:spPr>
                <p:style>
                  <a:ln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tint val="6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0" tIns="98666" rIns="146157" bIns="98665" spcCol="1270" anchor="ctr"/>
                  <a:lstStyle/>
                  <a:p>
                    <a:pPr algn="ctr" defTabSz="977900" eaLnBrk="1" fontAlgn="auto" hangingPunct="1">
                      <a:lnSpc>
                        <a:spcPct val="90000"/>
                      </a:lnSpc>
                      <a:spcAft>
                        <a:spcPct val="35000"/>
                      </a:spcAft>
                      <a:defRPr/>
                    </a:pPr>
                    <a:endParaRPr lang="es-ES" sz="2200" dirty="0"/>
                  </a:p>
                </p:txBody>
              </p:sp>
              <p:pic>
                <p:nvPicPr>
                  <p:cNvPr id="2181" name="Imagen 103"/>
                  <p:cNvPicPr>
                    <a:picLocks noChangeAspect="1"/>
                  </p:cNvPicPr>
                  <p:nvPr/>
                </p:nvPicPr>
                <p:blipFill>
                  <a:blip r:embed="rId17"/>
                  <a:srcRect l="4510" t="40392" r="1666" b="18431"/>
                  <a:stretch>
                    <a:fillRect/>
                  </a:stretch>
                </p:blipFill>
                <p:spPr bwMode="auto">
                  <a:xfrm>
                    <a:off x="4524127" y="3519378"/>
                    <a:ext cx="3081958" cy="14609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sp>
            <p:nvSpPr>
              <p:cNvPr id="2169" name="Rectángulo 98"/>
              <p:cNvSpPr>
                <a:spLocks noChangeArrowheads="1"/>
              </p:cNvSpPr>
              <p:nvPr/>
            </p:nvSpPr>
            <p:spPr bwMode="auto">
              <a:xfrm>
                <a:off x="3996987" y="19328407"/>
                <a:ext cx="4249420" cy="4441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s-ES" sz="2000" b="1">
                    <a:latin typeface="Arial" charset="0"/>
                    <a:ea typeface="Calibri" pitchFamily="34" charset="0"/>
                    <a:cs typeface="Arial" charset="0"/>
                  </a:rPr>
                  <a:t>ACTIVIDAD BIOLÓGICA DEL PECTIMORF</a:t>
                </a:r>
                <a:r>
                  <a:rPr lang="es-ES" sz="2000" b="1" baseline="30000">
                    <a:latin typeface="Arial" charset="0"/>
                    <a:ea typeface="Calibri" pitchFamily="34" charset="0"/>
                    <a:cs typeface="Arial" charset="0"/>
                  </a:rPr>
                  <a:t>®</a:t>
                </a:r>
              </a:p>
            </p:txBody>
          </p:sp>
        </p:grpSp>
      </p:grpSp>
      <p:sp>
        <p:nvSpPr>
          <p:cNvPr id="37" name="CuadroTexto 36"/>
          <p:cNvSpPr txBox="1"/>
          <p:nvPr/>
        </p:nvSpPr>
        <p:spPr>
          <a:xfrm>
            <a:off x="10526713" y="11933238"/>
            <a:ext cx="2435225" cy="4603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cap="all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Resultados </a:t>
            </a:r>
          </a:p>
        </p:txBody>
      </p:sp>
      <p:sp>
        <p:nvSpPr>
          <p:cNvPr id="2059" name="Rectángulo 37"/>
          <p:cNvSpPr>
            <a:spLocks noChangeArrowheads="1"/>
          </p:cNvSpPr>
          <p:nvPr/>
        </p:nvSpPr>
        <p:spPr bwMode="auto">
          <a:xfrm>
            <a:off x="1922463" y="12782550"/>
            <a:ext cx="7248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1" hangingPunct="1"/>
            <a:r>
              <a:rPr lang="es-ES" sz="2000" b="1">
                <a:solidFill>
                  <a:srgbClr val="000000"/>
                </a:solidFill>
                <a:latin typeface="Arial" charset="0"/>
                <a:ea typeface="Calibri" pitchFamily="34" charset="0"/>
                <a:cs typeface="Arial" charset="0"/>
              </a:rPr>
              <a:t>CARACTERIZACIÓN FÍSICO-QUÍMICA DE LAS PECTINAS </a:t>
            </a:r>
            <a:endParaRPr lang="es-ES" sz="2000" b="1">
              <a:solidFill>
                <a:srgbClr val="000000"/>
              </a:solidFill>
              <a:latin typeface="Trebuchet MS" pitchFamily="34" charset="0"/>
              <a:ea typeface="Calibri" pitchFamily="34" charset="0"/>
              <a:cs typeface="Arial" charset="0"/>
            </a:endParaRPr>
          </a:p>
        </p:txBody>
      </p:sp>
      <p:sp>
        <p:nvSpPr>
          <p:cNvPr id="43" name="Rectángulo 1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231" y="16617419"/>
            <a:ext cx="3311348" cy="830997"/>
          </a:xfrm>
          <a:prstGeom prst="rect">
            <a:avLst/>
          </a:prstGeom>
          <a:blipFill>
            <a:blip r:embed="rId18"/>
            <a:stretch>
              <a:fillRect l="-1105" t="-2206" b="-8824"/>
            </a:stretch>
          </a:blipFill>
        </p:spPr>
        <p:txBody>
          <a:bodyPr/>
          <a:lstStyle/>
          <a:p>
            <a:r>
              <a:rPr lang="es-ES">
                <a:noFill/>
              </a:rPr>
              <a:t> </a:t>
            </a:r>
          </a:p>
        </p:txBody>
      </p:sp>
      <p:sp>
        <p:nvSpPr>
          <p:cNvPr id="44" name="1 Rectángulo"/>
          <p:cNvSpPr/>
          <p:nvPr/>
        </p:nvSpPr>
        <p:spPr>
          <a:xfrm>
            <a:off x="3600450" y="16590963"/>
            <a:ext cx="7893050" cy="9239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34975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800" dirty="0">
                <a:latin typeface="Arial" pitchFamily="34" charset="0"/>
                <a:cs typeface="Arial" pitchFamily="34" charset="0"/>
              </a:rPr>
              <a:t>La composición química de las pectinas </a:t>
            </a:r>
            <a:r>
              <a:rPr lang="es-ES" sz="1800" dirty="0">
                <a:latin typeface="Arial" pitchFamily="34" charset="0"/>
                <a:cs typeface="Arial" pitchFamily="34" charset="0"/>
              </a:rPr>
              <a:t>analizadas </a:t>
            </a:r>
            <a:r>
              <a:rPr lang="es-ES" sz="1800" dirty="0">
                <a:latin typeface="Arial" pitchFamily="34" charset="0"/>
                <a:cs typeface="Arial" pitchFamily="34" charset="0"/>
              </a:rPr>
              <a:t>fue diferente y puede deberse a la fuente y metodología de obtención de las mismas</a:t>
            </a:r>
            <a:endParaRPr lang="es-ES" sz="1800" dirty="0"/>
          </a:p>
        </p:txBody>
      </p:sp>
      <p:graphicFrame>
        <p:nvGraphicFramePr>
          <p:cNvPr id="59" name="Tabla 6"/>
          <p:cNvGraphicFramePr>
            <a:graphicFrameLocks noGrp="1"/>
          </p:cNvGraphicFramePr>
          <p:nvPr/>
        </p:nvGraphicFramePr>
        <p:xfrm>
          <a:off x="387991" y="21962690"/>
          <a:ext cx="4935071" cy="18014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03612">
                  <a:extLst>
                    <a:ext uri="{9D8B030D-6E8A-4147-A177-3AD203B41FA5}">
                      <a16:colId xmlns:a16="http://schemas.microsoft.com/office/drawing/2014/main" xmlns="" val="2300086541"/>
                    </a:ext>
                  </a:extLst>
                </a:gridCol>
                <a:gridCol w="1398495">
                  <a:extLst>
                    <a:ext uri="{9D8B030D-6E8A-4147-A177-3AD203B41FA5}">
                      <a16:colId xmlns:a16="http://schemas.microsoft.com/office/drawing/2014/main" xmlns="" val="1792732052"/>
                    </a:ext>
                  </a:extLst>
                </a:gridCol>
                <a:gridCol w="1532964">
                  <a:extLst>
                    <a:ext uri="{9D8B030D-6E8A-4147-A177-3AD203B41FA5}">
                      <a16:colId xmlns:a16="http://schemas.microsoft.com/office/drawing/2014/main" xmlns="" val="1801963284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Pectimorf</a:t>
                      </a:r>
                      <a:r>
                        <a:rPr lang="es-ES" sz="1800" b="1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®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Pm-1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Pm-2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3670502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Rendimiento (%)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blipFill>
                      <a:blip r:embed="rId19"/>
                      <a:stretch>
                        <a:fillRect l="-143478" t="-101471" r="-110435" b="-222059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blipFill>
                      <a:blip r:embed="rId19"/>
                      <a:stretch>
                        <a:fillRect l="-222222" t="-101471" r="-794" b="-222059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3187803756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es-ES" sz="18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0,405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02294477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0,931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215709"/>
                  </a:ext>
                </a:extLst>
              </a:tr>
            </a:tbl>
          </a:graphicData>
        </a:graphic>
      </p:graphicFrame>
      <p:sp>
        <p:nvSpPr>
          <p:cNvPr id="2063" name="Rectángulo 7"/>
          <p:cNvSpPr>
            <a:spLocks noChangeArrowheads="1"/>
          </p:cNvSpPr>
          <p:nvPr/>
        </p:nvSpPr>
        <p:spPr bwMode="auto">
          <a:xfrm>
            <a:off x="239713" y="21356638"/>
            <a:ext cx="72247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Aft>
                <a:spcPts val="600"/>
              </a:spcAft>
            </a:pPr>
            <a:r>
              <a:rPr lang="es-ES" sz="1600" i="1">
                <a:latin typeface="Arial" charset="0"/>
                <a:ea typeface="Calibri" pitchFamily="34" charset="0"/>
                <a:cs typeface="Times New Roman" pitchFamily="18" charset="0"/>
              </a:rPr>
              <a:t>Tabla 5. Rendimientos en base seca del proceso de obtención de Pectimorf</a:t>
            </a:r>
            <a:r>
              <a:rPr lang="es-ES" sz="1600" i="1" baseline="30000">
                <a:latin typeface="Arial" charset="0"/>
                <a:ea typeface="Calibri" pitchFamily="34" charset="0"/>
                <a:cs typeface="Times New Roman" pitchFamily="18" charset="0"/>
              </a:rPr>
              <a:t>®</a:t>
            </a:r>
            <a:endParaRPr lang="es-ES" sz="1600" i="1"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64" name="Rectángulo 14"/>
          <p:cNvSpPr>
            <a:spLocks noChangeArrowheads="1"/>
          </p:cNvSpPr>
          <p:nvPr/>
        </p:nvSpPr>
        <p:spPr bwMode="auto">
          <a:xfrm>
            <a:off x="144463" y="20842288"/>
            <a:ext cx="75993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sz="2000" b="1">
                <a:latin typeface="Arial" charset="0"/>
                <a:ea typeface="Calibri" pitchFamily="34" charset="0"/>
                <a:cs typeface="Arial" charset="0"/>
              </a:rPr>
              <a:t>CARACTERIZACIÓN FÍSICO-QUÍMICA DE LOS PECTIMORF</a:t>
            </a:r>
            <a:r>
              <a:rPr lang="es-ES" sz="2000" b="1" baseline="30000">
                <a:latin typeface="Arial" charset="0"/>
                <a:ea typeface="Calibri" pitchFamily="34" charset="0"/>
                <a:cs typeface="Arial" charset="0"/>
              </a:rPr>
              <a:t>®</a:t>
            </a:r>
            <a:r>
              <a:rPr lang="es-ES" sz="2000" b="1">
                <a:latin typeface="Arial" charset="0"/>
                <a:ea typeface="Calibri" pitchFamily="34" charset="0"/>
                <a:cs typeface="Arial" charset="0"/>
              </a:rPr>
              <a:t> </a:t>
            </a:r>
            <a:endParaRPr lang="es-ES" sz="2000" b="1">
              <a:ea typeface="Calibri" pitchFamily="34" charset="0"/>
              <a:cs typeface="Arial" charset="0"/>
            </a:endParaRPr>
          </a:p>
        </p:txBody>
      </p:sp>
      <p:sp>
        <p:nvSpPr>
          <p:cNvPr id="67" name="101 Rectángulo"/>
          <p:cNvSpPr/>
          <p:nvPr/>
        </p:nvSpPr>
        <p:spPr>
          <a:xfrm>
            <a:off x="255588" y="29156025"/>
            <a:ext cx="6170612" cy="8715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34975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800" dirty="0">
                <a:latin typeface="Arial" pitchFamily="34" charset="0"/>
                <a:cs typeface="Arial" pitchFamily="34" charset="0"/>
              </a:rPr>
              <a:t>Los Pectimorf</a:t>
            </a:r>
            <a:r>
              <a:rPr lang="es-ES" sz="1800" baseline="30000" dirty="0">
                <a:latin typeface="Arial" pitchFamily="34" charset="0"/>
                <a:cs typeface="Arial" pitchFamily="34" charset="0"/>
              </a:rPr>
              <a:t>®</a:t>
            </a:r>
            <a:r>
              <a:rPr lang="es-ES" sz="1800" dirty="0">
                <a:latin typeface="Arial" pitchFamily="34" charset="0"/>
                <a:cs typeface="Arial" pitchFamily="34" charset="0"/>
              </a:rPr>
              <a:t> analizados resultaron  no ser diferentes entre ellos en cuanto a las características </a:t>
            </a:r>
            <a:r>
              <a:rPr lang="es-ES" sz="1800" dirty="0">
                <a:latin typeface="Arial" pitchFamily="34" charset="0"/>
                <a:cs typeface="Arial" pitchFamily="34" charset="0"/>
              </a:rPr>
              <a:t>evaluadas</a:t>
            </a:r>
            <a:endParaRPr lang="es-ES" sz="1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2" name="Tabla 1"/>
          <p:cNvGraphicFramePr>
            <a:graphicFrameLocks noGrp="1"/>
          </p:cNvGraphicFramePr>
          <p:nvPr/>
        </p:nvGraphicFramePr>
        <p:xfrm>
          <a:off x="13923963" y="22766338"/>
          <a:ext cx="9192110" cy="32692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79275">
                  <a:extLst>
                    <a:ext uri="{9D8B030D-6E8A-4147-A177-3AD203B41FA5}">
                      <a16:colId xmlns:a16="http://schemas.microsoft.com/office/drawing/2014/main" xmlns="" val="2645946624"/>
                    </a:ext>
                  </a:extLst>
                </a:gridCol>
                <a:gridCol w="901564">
                  <a:extLst>
                    <a:ext uri="{9D8B030D-6E8A-4147-A177-3AD203B41FA5}">
                      <a16:colId xmlns:a16="http://schemas.microsoft.com/office/drawing/2014/main" xmlns="" val="2005500098"/>
                    </a:ext>
                  </a:extLst>
                </a:gridCol>
                <a:gridCol w="976694">
                  <a:extLst>
                    <a:ext uri="{9D8B030D-6E8A-4147-A177-3AD203B41FA5}">
                      <a16:colId xmlns:a16="http://schemas.microsoft.com/office/drawing/2014/main" xmlns="" val="1822103849"/>
                    </a:ext>
                  </a:extLst>
                </a:gridCol>
                <a:gridCol w="964996">
                  <a:extLst>
                    <a:ext uri="{9D8B030D-6E8A-4147-A177-3AD203B41FA5}">
                      <a16:colId xmlns:a16="http://schemas.microsoft.com/office/drawing/2014/main" xmlns="" val="292498007"/>
                    </a:ext>
                  </a:extLst>
                </a:gridCol>
                <a:gridCol w="1116070">
                  <a:extLst>
                    <a:ext uri="{9D8B030D-6E8A-4147-A177-3AD203B41FA5}">
                      <a16:colId xmlns:a16="http://schemas.microsoft.com/office/drawing/2014/main" xmlns="" val="1946632963"/>
                    </a:ext>
                  </a:extLst>
                </a:gridCol>
                <a:gridCol w="1299800">
                  <a:extLst>
                    <a:ext uri="{9D8B030D-6E8A-4147-A177-3AD203B41FA5}">
                      <a16:colId xmlns:a16="http://schemas.microsoft.com/office/drawing/2014/main" xmlns="" val="985578524"/>
                    </a:ext>
                  </a:extLst>
                </a:gridCol>
                <a:gridCol w="1051825">
                  <a:extLst>
                    <a:ext uri="{9D8B030D-6E8A-4147-A177-3AD203B41FA5}">
                      <a16:colId xmlns:a16="http://schemas.microsoft.com/office/drawing/2014/main" xmlns="" val="3927262182"/>
                    </a:ext>
                  </a:extLst>
                </a:gridCol>
                <a:gridCol w="1501886">
                  <a:extLst>
                    <a:ext uri="{9D8B030D-6E8A-4147-A177-3AD203B41FA5}">
                      <a16:colId xmlns:a16="http://schemas.microsoft.com/office/drawing/2014/main" xmlns="" val="250361693"/>
                    </a:ext>
                  </a:extLst>
                </a:gridCol>
              </a:tblGrid>
              <a:tr h="650044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Pectimorf</a:t>
                      </a:r>
                      <a:r>
                        <a:rPr lang="es-ES" sz="1800" b="1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®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hojas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D. tallo (mm)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L.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tallo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(cm)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L. rad. (cm)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Clorofilas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spad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Masa</a:t>
                      </a:r>
                      <a:r>
                        <a:rPr lang="es-ES" sz="1800" b="1" baseline="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seca (g)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74015408"/>
                  </a:ext>
                </a:extLst>
              </a:tr>
              <a:tr h="650044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Parte aérea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8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Radical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906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s-ES" sz="1800" b="1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4,60 b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3,71 b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15,92 b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16,45 b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27,20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0,190 b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0,025 b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5904093"/>
                  </a:ext>
                </a:extLst>
              </a:tr>
              <a:tr h="44906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Pm-1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5,55 a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4,21 a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17,97 a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18,82 a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28,11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0,414 a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0,047 a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21940391"/>
                  </a:ext>
                </a:extLst>
              </a:tr>
              <a:tr h="44906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Pm-2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5,60 a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4,13 a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18,32 a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17,77 ab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27,14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0,352 a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0,051 a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11849840"/>
                  </a:ext>
                </a:extLst>
              </a:tr>
              <a:tr h="44906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b="1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Esx</a:t>
                      </a:r>
                      <a:endParaRPr lang="es-E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0,141*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0,061*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0,49*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0,61*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0,57 (ns)</a:t>
                      </a:r>
                      <a:endParaRPr lang="es-E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0,019*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0,003*</a:t>
                      </a:r>
                      <a:endParaRPr lang="es-E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93965686"/>
                  </a:ext>
                </a:extLst>
              </a:tr>
            </a:tbl>
          </a:graphicData>
        </a:graphic>
      </p:graphicFrame>
      <p:sp>
        <p:nvSpPr>
          <p:cNvPr id="2124" name="Rectángulo 5"/>
          <p:cNvSpPr>
            <a:spLocks noChangeArrowheads="1"/>
          </p:cNvSpPr>
          <p:nvPr/>
        </p:nvSpPr>
        <p:spPr bwMode="auto">
          <a:xfrm>
            <a:off x="13833475" y="22151975"/>
            <a:ext cx="999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  <a:spcAft>
                <a:spcPts val="600"/>
              </a:spcAft>
            </a:pPr>
            <a:r>
              <a:rPr lang="es-ES" sz="1600" i="1">
                <a:latin typeface="Arial" charset="0"/>
                <a:ea typeface="Calibri" pitchFamily="34" charset="0"/>
                <a:cs typeface="Arial" charset="0"/>
              </a:rPr>
              <a:t>Tabla 7. Efecto del Pectimorf</a:t>
            </a:r>
            <a:r>
              <a:rPr lang="es-ES" sz="1600" i="1" baseline="30000">
                <a:latin typeface="Arial" charset="0"/>
                <a:ea typeface="Calibri" pitchFamily="34" charset="0"/>
                <a:cs typeface="Arial" charset="0"/>
              </a:rPr>
              <a:t>®</a:t>
            </a:r>
            <a:r>
              <a:rPr lang="es-ES" sz="1600" i="1">
                <a:latin typeface="Arial" charset="0"/>
                <a:ea typeface="Calibri" pitchFamily="34" charset="0"/>
                <a:cs typeface="Arial" charset="0"/>
              </a:rPr>
              <a:t> (Pm-1 y Pm-2) en el crecimiento vegetativo de plantas de tomate cv Amalia</a:t>
            </a:r>
            <a:endParaRPr lang="es-ES" sz="1600" i="1"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4" name="Rectángulo 6"/>
          <p:cNvSpPr/>
          <p:nvPr/>
        </p:nvSpPr>
        <p:spPr>
          <a:xfrm>
            <a:off x="15266988" y="24626888"/>
            <a:ext cx="3981450" cy="8747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5" name="Rectángulo 18"/>
          <p:cNvSpPr/>
          <p:nvPr/>
        </p:nvSpPr>
        <p:spPr>
          <a:xfrm>
            <a:off x="20532725" y="24626888"/>
            <a:ext cx="2582863" cy="8588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6" name="13 Rectángulo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481157" y="19671208"/>
            <a:ext cx="12505794" cy="872034"/>
          </a:xfrm>
          <a:prstGeom prst="rect">
            <a:avLst/>
          </a:prstGeom>
          <a:blipFill>
            <a:blip r:embed="rId20"/>
            <a:stretch>
              <a:fillRect b="-9722"/>
            </a:stretch>
          </a:blipFill>
          <a:ln/>
        </p:spPr>
        <p:txBody>
          <a:bodyPr/>
          <a:lstStyle/>
          <a:p>
            <a:r>
              <a:rPr lang="es-ES">
                <a:noFill/>
              </a:rPr>
              <a:t> </a:t>
            </a:r>
          </a:p>
        </p:txBody>
      </p:sp>
      <p:sp>
        <p:nvSpPr>
          <p:cNvPr id="78" name="Rectángulo 12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927638" y="17954049"/>
            <a:ext cx="11987305" cy="1277273"/>
          </a:xfrm>
          <a:prstGeom prst="rect">
            <a:avLst/>
          </a:prstGeom>
          <a:blipFill>
            <a:blip r:embed="rId21"/>
            <a:stretch>
              <a:fillRect l="-305" r="-254" b="-1905"/>
            </a:stretch>
          </a:blipFill>
        </p:spPr>
        <p:txBody>
          <a:bodyPr/>
          <a:lstStyle/>
          <a:p>
            <a:r>
              <a:rPr lang="es-ES">
                <a:noFill/>
              </a:rPr>
              <a:t> </a:t>
            </a:r>
          </a:p>
        </p:txBody>
      </p:sp>
      <p:sp>
        <p:nvSpPr>
          <p:cNvPr id="2129" name="Rectángulo 88"/>
          <p:cNvSpPr>
            <a:spLocks noChangeArrowheads="1"/>
          </p:cNvSpPr>
          <p:nvPr/>
        </p:nvSpPr>
        <p:spPr bwMode="auto">
          <a:xfrm>
            <a:off x="10298113" y="21383625"/>
            <a:ext cx="14960600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lvl="2" indent="0" algn="just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s-ES" sz="1800" b="1">
                <a:latin typeface="Arial" charset="0"/>
                <a:cs typeface="Times New Roman" pitchFamily="18" charset="0"/>
              </a:rPr>
              <a:t>EFECTO DEL PECTIMORF</a:t>
            </a:r>
            <a:r>
              <a:rPr lang="es-ES" sz="1800" b="1" baseline="30000">
                <a:latin typeface="Arial" charset="0"/>
                <a:cs typeface="Times New Roman" pitchFamily="18" charset="0"/>
              </a:rPr>
              <a:t>®</a:t>
            </a:r>
            <a:r>
              <a:rPr lang="es-ES" sz="1800" b="1">
                <a:latin typeface="Arial" charset="0"/>
                <a:cs typeface="Times New Roman" pitchFamily="18" charset="0"/>
              </a:rPr>
              <a:t> EN EL CRECIMIENTO VEGETATIVO DE PLANTAS DE TOMATE EN CONDICIONES CONTROLADAS</a:t>
            </a:r>
          </a:p>
        </p:txBody>
      </p:sp>
      <p:grpSp>
        <p:nvGrpSpPr>
          <p:cNvPr id="2130" name="27 Grupo"/>
          <p:cNvGrpSpPr>
            <a:grpSpLocks/>
          </p:cNvGrpSpPr>
          <p:nvPr/>
        </p:nvGrpSpPr>
        <p:grpSpPr bwMode="auto">
          <a:xfrm>
            <a:off x="320675" y="32115125"/>
            <a:ext cx="13662025" cy="2935288"/>
            <a:chOff x="320347" y="32348904"/>
            <a:chExt cx="11931042" cy="2935266"/>
          </a:xfrm>
        </p:grpSpPr>
        <p:sp>
          <p:nvSpPr>
            <p:cNvPr id="2163" name="CuadroTexto 5"/>
            <p:cNvSpPr txBox="1">
              <a:spLocks noChangeArrowheads="1"/>
            </p:cNvSpPr>
            <p:nvPr/>
          </p:nvSpPr>
          <p:spPr bwMode="auto">
            <a:xfrm>
              <a:off x="3667683" y="32348904"/>
              <a:ext cx="4066568" cy="46166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s-ES" sz="2400" b="1">
                  <a:solidFill>
                    <a:srgbClr val="006600"/>
                  </a:solidFill>
                  <a:latin typeface="Arial" charset="0"/>
                  <a:cs typeface="Arial" charset="0"/>
                </a:rPr>
                <a:t>CONCLUSIONES</a:t>
              </a:r>
            </a:p>
          </p:txBody>
        </p:sp>
        <p:sp>
          <p:nvSpPr>
            <p:cNvPr id="2164" name="Rectángulo 1"/>
            <p:cNvSpPr>
              <a:spLocks noChangeArrowheads="1"/>
            </p:cNvSpPr>
            <p:nvPr/>
          </p:nvSpPr>
          <p:spPr bwMode="auto">
            <a:xfrm>
              <a:off x="320347" y="33345178"/>
              <a:ext cx="11931042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just" eaLnBrk="1" hangingPunct="1">
                <a:lnSpc>
                  <a:spcPct val="150000"/>
                </a:lnSpc>
                <a:buFont typeface="Wingdings" pitchFamily="2" charset="2"/>
                <a:buChar char="Ø"/>
              </a:pPr>
              <a:r>
                <a:rPr lang="es-ES" sz="2000">
                  <a:latin typeface="Arial" charset="0"/>
                  <a:ea typeface="Calibri" pitchFamily="34" charset="0"/>
                  <a:cs typeface="Times New Roman" pitchFamily="18" charset="0"/>
                </a:rPr>
                <a:t>Las diferencias encontradas entre las pectinas cítricas caracterizadas, no afectaron la calidad y actividad biológica de los Pectimorf</a:t>
              </a:r>
              <a:r>
                <a:rPr lang="es-ES" sz="2000" baseline="30000">
                  <a:latin typeface="Arial" charset="0"/>
                  <a:ea typeface="Calibri" pitchFamily="34" charset="0"/>
                  <a:cs typeface="Times New Roman" pitchFamily="18" charset="0"/>
                </a:rPr>
                <a:t> ®</a:t>
              </a:r>
              <a:r>
                <a:rPr lang="es-ES" sz="2000">
                  <a:latin typeface="Arial" charset="0"/>
                  <a:ea typeface="Calibri" pitchFamily="34" charset="0"/>
                  <a:cs typeface="Times New Roman" pitchFamily="18" charset="0"/>
                </a:rPr>
                <a:t> obtenidos; lo que demuestra que, pectinas cítricas de diferente origen y características físico-químicas, se pueden emplear en la metodología de obtención del bioestimulante Pectimorf</a:t>
              </a:r>
              <a:r>
                <a:rPr lang="es-ES" sz="2000" baseline="30000">
                  <a:latin typeface="Arial" charset="0"/>
                  <a:ea typeface="Calibri" pitchFamily="34" charset="0"/>
                  <a:cs typeface="Times New Roman" pitchFamily="18" charset="0"/>
                </a:rPr>
                <a:t>®</a:t>
              </a:r>
              <a:r>
                <a:rPr lang="es-ES" sz="2000">
                  <a:latin typeface="Arial" charset="0"/>
                  <a:ea typeface="Calibri" pitchFamily="34" charset="0"/>
                  <a:cs typeface="Times New Roman" pitchFamily="18" charset="0"/>
                </a:rPr>
                <a:t> </a:t>
              </a:r>
            </a:p>
          </p:txBody>
        </p:sp>
      </p:grpSp>
      <p:sp>
        <p:nvSpPr>
          <p:cNvPr id="2" name="Rectángulo 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833532" y="28044497"/>
            <a:ext cx="6081411" cy="1831271"/>
          </a:xfrm>
          <a:prstGeom prst="rect">
            <a:avLst/>
          </a:prstGeom>
          <a:blipFill>
            <a:blip r:embed="rId22"/>
            <a:stretch>
              <a:fillRect b="-1325"/>
            </a:stretch>
          </a:blipFill>
          <a:ln/>
        </p:spPr>
        <p:txBody>
          <a:bodyPr/>
          <a:lstStyle/>
          <a:p>
            <a:r>
              <a:rPr lang="es-ES">
                <a:noFill/>
              </a:rPr>
              <a:t> </a:t>
            </a:r>
          </a:p>
        </p:txBody>
      </p:sp>
      <p:sp>
        <p:nvSpPr>
          <p:cNvPr id="71" name="Rectángulo 70"/>
          <p:cNvSpPr/>
          <p:nvPr/>
        </p:nvSpPr>
        <p:spPr>
          <a:xfrm>
            <a:off x="14190663" y="32043688"/>
            <a:ext cx="10580687" cy="264636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defTabSz="3497580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es-ES" sz="2400" b="1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IMPORTANCIA PRÁCTICA DEL TRABAJO</a:t>
            </a:r>
          </a:p>
          <a:p>
            <a:pPr marL="342900" indent="-342900" algn="ctr" defTabSz="34975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valida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método de obtención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 Pectimorf</a:t>
            </a:r>
            <a:r>
              <a:rPr lang="es-ES" sz="2000" baseline="30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®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partir de diferentes pectinas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cítricas y con igual actividad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biológica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el crecimiento de plantas de tomate '</a:t>
            </a:r>
            <a:r>
              <a:rPr lang="es-ES" sz="2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cv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Amalia‘</a:t>
            </a:r>
          </a:p>
          <a:p>
            <a:pPr marL="342900" indent="-342900" algn="ctr" defTabSz="34975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selecciona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materia prima más conveniente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partir de proveedores diferentes y desde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punto de vista </a:t>
            </a:r>
            <a:r>
              <a:rPr lang="es-ES" sz="2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económico </a:t>
            </a:r>
          </a:p>
        </p:txBody>
      </p:sp>
      <p:pic>
        <p:nvPicPr>
          <p:cNvPr id="72" name="Imagen 7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048842" y="14181757"/>
            <a:ext cx="1705861" cy="168321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73" name="Imagen 7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505118" y="14954647"/>
            <a:ext cx="2409825" cy="18954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135" name="Rectángulo 91"/>
          <p:cNvSpPr>
            <a:spLocks noChangeArrowheads="1"/>
          </p:cNvSpPr>
          <p:nvPr/>
        </p:nvSpPr>
        <p:spPr bwMode="auto">
          <a:xfrm>
            <a:off x="371475" y="13322300"/>
            <a:ext cx="79089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Aft>
                <a:spcPts val="600"/>
              </a:spcAft>
            </a:pPr>
            <a:r>
              <a:rPr lang="es-ES" sz="1600" i="1">
                <a:latin typeface="Arial" charset="0"/>
                <a:ea typeface="Calibri" pitchFamily="34" charset="0"/>
                <a:cs typeface="Times New Roman" pitchFamily="18" charset="0"/>
              </a:rPr>
              <a:t>Tabla 1. Composición química de las pectinas cítricas P-1 y P-2 en base seca </a:t>
            </a:r>
          </a:p>
        </p:txBody>
      </p:sp>
      <p:graphicFrame>
        <p:nvGraphicFramePr>
          <p:cNvPr id="93" name="Tabla 92"/>
          <p:cNvGraphicFramePr>
            <a:graphicFrameLocks noGrp="1"/>
          </p:cNvGraphicFramePr>
          <p:nvPr/>
        </p:nvGraphicFramePr>
        <p:xfrm>
          <a:off x="371387" y="13969802"/>
          <a:ext cx="10659163" cy="2661285"/>
        </p:xfrm>
        <a:graphic>
          <a:graphicData uri="http://schemas.openxmlformats.org/drawingml/2006/table">
            <a:tbl>
              <a:tblPr firstRow="1" firstCol="1" bandRow="1"/>
              <a:tblGrid>
                <a:gridCol w="908582">
                  <a:extLst>
                    <a:ext uri="{9D8B030D-6E8A-4147-A177-3AD203B41FA5}">
                      <a16:colId xmlns:a16="http://schemas.microsoft.com/office/drawing/2014/main" xmlns="" val="3948030858"/>
                    </a:ext>
                  </a:extLst>
                </a:gridCol>
                <a:gridCol w="1399230">
                  <a:extLst>
                    <a:ext uri="{9D8B030D-6E8A-4147-A177-3AD203B41FA5}">
                      <a16:colId xmlns:a16="http://schemas.microsoft.com/office/drawing/2014/main" xmlns="" val="894309551"/>
                    </a:ext>
                  </a:extLst>
                </a:gridCol>
                <a:gridCol w="1533880">
                  <a:extLst>
                    <a:ext uri="{9D8B030D-6E8A-4147-A177-3AD203B41FA5}">
                      <a16:colId xmlns:a16="http://schemas.microsoft.com/office/drawing/2014/main" xmlns="" val="2897175016"/>
                    </a:ext>
                  </a:extLst>
                </a:gridCol>
                <a:gridCol w="886882">
                  <a:extLst>
                    <a:ext uri="{9D8B030D-6E8A-4147-A177-3AD203B41FA5}">
                      <a16:colId xmlns:a16="http://schemas.microsoft.com/office/drawing/2014/main" xmlns="" val="1798202797"/>
                    </a:ext>
                  </a:extLst>
                </a:gridCol>
                <a:gridCol w="1612931">
                  <a:extLst>
                    <a:ext uri="{9D8B030D-6E8A-4147-A177-3AD203B41FA5}">
                      <a16:colId xmlns:a16="http://schemas.microsoft.com/office/drawing/2014/main" xmlns="" val="2380699166"/>
                    </a:ext>
                  </a:extLst>
                </a:gridCol>
                <a:gridCol w="643150">
                  <a:extLst>
                    <a:ext uri="{9D8B030D-6E8A-4147-A177-3AD203B41FA5}">
                      <a16:colId xmlns:a16="http://schemas.microsoft.com/office/drawing/2014/main" xmlns="" val="1754732612"/>
                    </a:ext>
                  </a:extLst>
                </a:gridCol>
                <a:gridCol w="1438510">
                  <a:extLst>
                    <a:ext uri="{9D8B030D-6E8A-4147-A177-3AD203B41FA5}">
                      <a16:colId xmlns:a16="http://schemas.microsoft.com/office/drawing/2014/main" xmlns="" val="1280814155"/>
                    </a:ext>
                  </a:extLst>
                </a:gridCol>
                <a:gridCol w="488754">
                  <a:extLst>
                    <a:ext uri="{9D8B030D-6E8A-4147-A177-3AD203B41FA5}">
                      <a16:colId xmlns:a16="http://schemas.microsoft.com/office/drawing/2014/main" xmlns="" val="3607593511"/>
                    </a:ext>
                  </a:extLst>
                </a:gridCol>
                <a:gridCol w="1747244">
                  <a:extLst>
                    <a:ext uri="{9D8B030D-6E8A-4147-A177-3AD203B41FA5}">
                      <a16:colId xmlns:a16="http://schemas.microsoft.com/office/drawing/2014/main" xmlns="" val="2208309134"/>
                    </a:ext>
                  </a:extLst>
                </a:gridCol>
              </a:tblGrid>
              <a:tr h="320040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Pectinas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Humedad (%)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Ácido galacturónico 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Azúcares neutros 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Azúcares reductores 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510105" t="-840" r="-697" b="-186555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499192335"/>
                  </a:ext>
                </a:extLst>
              </a:tr>
              <a:tr h="403416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150794" t="-81818" r="-444841" b="-33636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293208" t="-81818" r="-268302" b="-33636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486441" t="-81818" r="-156356" b="-336364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8036209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P-1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65217" t="-226415" r="-596957" b="-3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150794" t="-226415" r="-444841" b="-3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58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293208" t="-226415" r="-268302" b="-3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486441" t="-226415" r="-156356" b="-3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510105" t="-226415" r="-697" b="-318868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78462809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P-2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65217" t="-326415" r="-596957" b="-2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150794" t="-326415" r="-444841" b="-2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52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293208" t="-326415" r="-268302" b="-2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486441" t="-326415" r="-156356" b="-21886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4"/>
                      <a:stretch>
                        <a:fillRect l="-510105" t="-326415" r="-697" b="-218868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895304397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0,04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0,0002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0,00003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0,192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4540788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2,999</a:t>
                      </a:r>
                      <a:endParaRPr lang="es-ES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4,826  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-5,758 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-36,701   </a:t>
                      </a:r>
                      <a:endParaRPr lang="es-E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1,566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97917990"/>
                  </a:ext>
                </a:extLst>
              </a:tr>
            </a:tbl>
          </a:graphicData>
        </a:graphic>
      </p:graphicFrame>
      <p:sp>
        <p:nvSpPr>
          <p:cNvPr id="2137" name="Rectángulo 95"/>
          <p:cNvSpPr>
            <a:spLocks noChangeArrowheads="1"/>
          </p:cNvSpPr>
          <p:nvPr/>
        </p:nvSpPr>
        <p:spPr bwMode="auto">
          <a:xfrm>
            <a:off x="255588" y="24574500"/>
            <a:ext cx="71739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sz="1600">
                <a:latin typeface="Arial" charset="0"/>
                <a:ea typeface="Calibri" pitchFamily="34" charset="0"/>
                <a:cs typeface="Times New Roman" pitchFamily="18" charset="0"/>
              </a:rPr>
              <a:t>Tabla 6. Composición química del Pectimorf</a:t>
            </a:r>
            <a:r>
              <a:rPr lang="es-ES" sz="1600" baseline="30000">
                <a:latin typeface="Arial" charset="0"/>
                <a:cs typeface="Calibri" pitchFamily="34" charset="0"/>
              </a:rPr>
              <a:t>® </a:t>
            </a:r>
            <a:r>
              <a:rPr lang="es-ES" sz="1600">
                <a:latin typeface="Arial" charset="0"/>
                <a:cs typeface="Calibri" pitchFamily="34" charset="0"/>
              </a:rPr>
              <a:t>Pm-1 y Pm-2 en base seca</a:t>
            </a:r>
          </a:p>
        </p:txBody>
      </p:sp>
      <p:graphicFrame>
        <p:nvGraphicFramePr>
          <p:cNvPr id="97" name="Tabla 96"/>
          <p:cNvGraphicFramePr>
            <a:graphicFrameLocks noGrp="1"/>
          </p:cNvGraphicFramePr>
          <p:nvPr/>
        </p:nvGraphicFramePr>
        <p:xfrm>
          <a:off x="344867" y="25297003"/>
          <a:ext cx="11335883" cy="3164205"/>
        </p:xfrm>
        <a:graphic>
          <a:graphicData uri="http://schemas.openxmlformats.org/drawingml/2006/table">
            <a:tbl>
              <a:tblPr firstRow="1" firstCol="1" bandRow="1"/>
              <a:tblGrid>
                <a:gridCol w="1200934">
                  <a:extLst>
                    <a:ext uri="{9D8B030D-6E8A-4147-A177-3AD203B41FA5}">
                      <a16:colId xmlns:a16="http://schemas.microsoft.com/office/drawing/2014/main" xmlns="" val="3510837859"/>
                    </a:ext>
                  </a:extLst>
                </a:gridCol>
                <a:gridCol w="1099341">
                  <a:extLst>
                    <a:ext uri="{9D8B030D-6E8A-4147-A177-3AD203B41FA5}">
                      <a16:colId xmlns:a16="http://schemas.microsoft.com/office/drawing/2014/main" xmlns="" val="2150568984"/>
                    </a:ext>
                  </a:extLst>
                </a:gridCol>
                <a:gridCol w="1324224">
                  <a:extLst>
                    <a:ext uri="{9D8B030D-6E8A-4147-A177-3AD203B41FA5}">
                      <a16:colId xmlns:a16="http://schemas.microsoft.com/office/drawing/2014/main" xmlns="" val="3429697120"/>
                    </a:ext>
                  </a:extLst>
                </a:gridCol>
                <a:gridCol w="780596">
                  <a:extLst>
                    <a:ext uri="{9D8B030D-6E8A-4147-A177-3AD203B41FA5}">
                      <a16:colId xmlns:a16="http://schemas.microsoft.com/office/drawing/2014/main" xmlns="" val="350358693"/>
                    </a:ext>
                  </a:extLst>
                </a:gridCol>
                <a:gridCol w="1467954">
                  <a:extLst>
                    <a:ext uri="{9D8B030D-6E8A-4147-A177-3AD203B41FA5}">
                      <a16:colId xmlns:a16="http://schemas.microsoft.com/office/drawing/2014/main" xmlns="" val="1027852861"/>
                    </a:ext>
                  </a:extLst>
                </a:gridCol>
                <a:gridCol w="773879">
                  <a:extLst>
                    <a:ext uri="{9D8B030D-6E8A-4147-A177-3AD203B41FA5}">
                      <a16:colId xmlns:a16="http://schemas.microsoft.com/office/drawing/2014/main" xmlns="" val="471851738"/>
                    </a:ext>
                  </a:extLst>
                </a:gridCol>
                <a:gridCol w="1438116">
                  <a:extLst>
                    <a:ext uri="{9D8B030D-6E8A-4147-A177-3AD203B41FA5}">
                      <a16:colId xmlns:a16="http://schemas.microsoft.com/office/drawing/2014/main" xmlns="" val="3250765678"/>
                    </a:ext>
                  </a:extLst>
                </a:gridCol>
                <a:gridCol w="559571">
                  <a:extLst>
                    <a:ext uri="{9D8B030D-6E8A-4147-A177-3AD203B41FA5}">
                      <a16:colId xmlns:a16="http://schemas.microsoft.com/office/drawing/2014/main" xmlns="" val="2099073191"/>
                    </a:ext>
                  </a:extLst>
                </a:gridCol>
                <a:gridCol w="931924">
                  <a:extLst>
                    <a:ext uri="{9D8B030D-6E8A-4147-A177-3AD203B41FA5}">
                      <a16:colId xmlns:a16="http://schemas.microsoft.com/office/drawing/2014/main" xmlns="" val="4088490185"/>
                    </a:ext>
                  </a:extLst>
                </a:gridCol>
                <a:gridCol w="1759344">
                  <a:extLst>
                    <a:ext uri="{9D8B030D-6E8A-4147-A177-3AD203B41FA5}">
                      <a16:colId xmlns:a16="http://schemas.microsoft.com/office/drawing/2014/main" xmlns="" val="851585203"/>
                    </a:ext>
                  </a:extLst>
                </a:gridCol>
              </a:tblGrid>
              <a:tr h="73152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Pectimorf</a:t>
                      </a:r>
                      <a:r>
                        <a:rPr lang="es-ES" sz="1600" b="1" baseline="30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®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Humedad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Ácido galacturónico  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Azúcares neutros 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600"/>
                        </a:spcAft>
                      </a:pPr>
                      <a:r>
                        <a:rPr lang="es-ES" sz="16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Azúcares reductores 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928105" t="-515" r="-190196" b="-151031"/>
                      </a:stretch>
                    </a:blipFill>
                  </a:tcPr>
                </a:tc>
                <a:tc rowSpan="2"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544291" t="-515" r="-692" b="-151031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871519971"/>
                  </a:ext>
                </a:extLst>
              </a:tr>
              <a:tr h="450279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174654" t="-163514" r="-584332" b="-395946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300415" t="-163514" r="-373029" b="-395946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462712" t="-163514" r="-227119" b="-395946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6864353"/>
                  </a:ext>
                </a:extLst>
              </a:tr>
              <a:tr h="48496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Pm-1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109392" t="-243750" r="-820442" b="-2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174654" t="-243750" r="-584332" b="-2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89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300415" t="-243750" r="-373029" b="-2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462712" t="-243750" r="-227119" b="-2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928105" t="-243750" r="-190196" b="-2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544291" t="-243750" r="-692" b="-266250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928608246"/>
                  </a:ext>
                </a:extLst>
              </a:tr>
              <a:tr h="48496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Pm-2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109392" t="-343750" r="-820442" b="-1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174654" t="-343750" r="-584332" b="-1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88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300415" t="-343750" r="-373029" b="-1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462712" t="-343750" r="-227119" b="-1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928105" t="-343750" r="-190196" b="-166250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5"/>
                      <a:stretch>
                        <a:fillRect l="-544291" t="-343750" r="-692" b="-166250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206831862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0,189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0,215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0,738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0,797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0,912</a:t>
                      </a: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0,864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7262635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1,371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1,258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-0,336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0,258  </a:t>
                      </a:r>
                      <a:endParaRPr lang="es-ES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-0.102</a:t>
                      </a: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s-E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-0,172</a:t>
                      </a:r>
                      <a:endParaRPr lang="es-E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20" marR="6062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71785189"/>
                  </a:ext>
                </a:extLst>
              </a:tr>
            </a:tbl>
          </a:graphicData>
        </a:graphic>
      </p:graphicFrame>
      <p:sp>
        <p:nvSpPr>
          <p:cNvPr id="2139" name="Rectángulo 10"/>
          <p:cNvSpPr>
            <a:spLocks noChangeArrowheads="1"/>
          </p:cNvSpPr>
          <p:nvPr/>
        </p:nvSpPr>
        <p:spPr bwMode="auto">
          <a:xfrm>
            <a:off x="5367338" y="23045738"/>
            <a:ext cx="3424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es-ES" sz="1600">
                <a:latin typeface="Arial" charset="0"/>
                <a:ea typeface="Calibri" pitchFamily="34" charset="0"/>
                <a:cs typeface="Times New Roman" pitchFamily="18" charset="0"/>
              </a:rPr>
              <a:t>Pm-1: Pectimorf</a:t>
            </a:r>
            <a:r>
              <a:rPr lang="es-ES" sz="1600" baseline="30000">
                <a:latin typeface="Arial" charset="0"/>
                <a:ea typeface="Calibri" pitchFamily="34" charset="0"/>
                <a:cs typeface="Times New Roman" pitchFamily="18" charset="0"/>
              </a:rPr>
              <a:t>®</a:t>
            </a:r>
            <a:r>
              <a:rPr lang="es-ES" sz="1600">
                <a:latin typeface="Arial" charset="0"/>
                <a:ea typeface="Calibri" pitchFamily="34" charset="0"/>
                <a:cs typeface="Times New Roman" pitchFamily="18" charset="0"/>
              </a:rPr>
              <a:t> obtenido de AP-1</a:t>
            </a:r>
          </a:p>
          <a:p>
            <a:pPr algn="just" eaLnBrk="1" hangingPunct="1"/>
            <a:r>
              <a:rPr lang="es-ES" sz="1600">
                <a:latin typeface="Arial" charset="0"/>
                <a:ea typeface="Calibri" pitchFamily="34" charset="0"/>
                <a:cs typeface="Times New Roman" pitchFamily="18" charset="0"/>
              </a:rPr>
              <a:t>Pm-2: Pectimorf</a:t>
            </a:r>
            <a:r>
              <a:rPr lang="es-ES" sz="1600" baseline="30000">
                <a:latin typeface="Arial" charset="0"/>
                <a:ea typeface="Calibri" pitchFamily="34" charset="0"/>
                <a:cs typeface="Times New Roman" pitchFamily="18" charset="0"/>
              </a:rPr>
              <a:t>®</a:t>
            </a:r>
            <a:r>
              <a:rPr lang="es-ES" sz="1600">
                <a:latin typeface="Arial" charset="0"/>
                <a:ea typeface="Calibri" pitchFamily="34" charset="0"/>
                <a:cs typeface="Times New Roman" pitchFamily="18" charset="0"/>
              </a:rPr>
              <a:t> obtenido de AP-2</a:t>
            </a:r>
          </a:p>
        </p:txBody>
      </p:sp>
      <p:graphicFrame>
        <p:nvGraphicFramePr>
          <p:cNvPr id="2140" name="Object 22"/>
          <p:cNvGraphicFramePr>
            <a:graphicFrameLocks noChangeAspect="1"/>
          </p:cNvGraphicFramePr>
          <p:nvPr/>
        </p:nvGraphicFramePr>
        <p:xfrm>
          <a:off x="6719888" y="28914725"/>
          <a:ext cx="5030787" cy="2049463"/>
        </p:xfrm>
        <a:graphic>
          <a:graphicData uri="http://schemas.openxmlformats.org/presentationml/2006/ole">
            <p:oleObj spid="_x0000_s2140" name="CS ChemDraw Drawing" r:id="rId26" imgW="3314700" imgH="1531620" progId="ChemDraw.Document.6.0">
              <p:embed/>
            </p:oleObj>
          </a:graphicData>
        </a:graphic>
      </p:graphicFrame>
      <p:cxnSp>
        <p:nvCxnSpPr>
          <p:cNvPr id="27" name="26 Conector recto"/>
          <p:cNvCxnSpPr/>
          <p:nvPr/>
        </p:nvCxnSpPr>
        <p:spPr>
          <a:xfrm>
            <a:off x="0" y="11522075"/>
            <a:ext cx="25203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105 Conector recto"/>
          <p:cNvCxnSpPr/>
          <p:nvPr/>
        </p:nvCxnSpPr>
        <p:spPr>
          <a:xfrm>
            <a:off x="0" y="31395988"/>
            <a:ext cx="25203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3" name="Rectángulo 14"/>
          <p:cNvSpPr>
            <a:spLocks noChangeArrowheads="1"/>
          </p:cNvSpPr>
          <p:nvPr/>
        </p:nvSpPr>
        <p:spPr bwMode="auto">
          <a:xfrm>
            <a:off x="241300" y="18386425"/>
            <a:ext cx="8343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sz="2000" b="1">
                <a:latin typeface="Arial" charset="0"/>
                <a:ea typeface="Calibri" pitchFamily="34" charset="0"/>
                <a:cs typeface="Arial" charset="0"/>
              </a:rPr>
              <a:t>CARACTERIZACIÓN FÍSICO-QUÍMICA DE LOS ÁCIDOS PÉCTICOS </a:t>
            </a:r>
            <a:endParaRPr lang="es-ES" sz="2000" b="1">
              <a:ea typeface="Calibri" pitchFamily="34" charset="0"/>
              <a:cs typeface="Arial" charset="0"/>
            </a:endParaRPr>
          </a:p>
        </p:txBody>
      </p:sp>
      <p:sp>
        <p:nvSpPr>
          <p:cNvPr id="111" name="99 Rectángulo"/>
          <p:cNvSpPr/>
          <p:nvPr/>
        </p:nvSpPr>
        <p:spPr>
          <a:xfrm>
            <a:off x="288925" y="19010313"/>
            <a:ext cx="8882063" cy="10001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85750" indent="-285750" algn="just" defTabSz="34975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s-ES" sz="1800" dirty="0">
                <a:latin typeface="Arial"/>
                <a:ea typeface="Calibri"/>
                <a:cs typeface="Times New Roman"/>
              </a:rPr>
              <a:t>Los ácidos pécticos AP-1  y AP-2 no difirieron en las características físico-químicas </a:t>
            </a:r>
          </a:p>
          <a:p>
            <a:pPr marL="285750" indent="-285750" algn="just" defTabSz="349758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s-ES" sz="1800" dirty="0">
                <a:latin typeface="Arial"/>
                <a:ea typeface="Calibri"/>
                <a:cs typeface="Times New Roman"/>
              </a:rPr>
              <a:t>El rendimiento en el proceso </a:t>
            </a:r>
            <a:r>
              <a:rPr lang="es-ES" sz="1800" dirty="0">
                <a:latin typeface="Arial"/>
                <a:ea typeface="Calibri"/>
                <a:cs typeface="Times New Roman"/>
              </a:rPr>
              <a:t>de obtención de AP-1 </a:t>
            </a:r>
            <a:r>
              <a:rPr lang="es-ES" sz="1800" dirty="0">
                <a:latin typeface="Arial"/>
                <a:ea typeface="Calibri"/>
                <a:cs typeface="Times New Roman"/>
              </a:rPr>
              <a:t>fue mayor que en el de AP-2</a:t>
            </a:r>
            <a:endParaRPr lang="es-ES" sz="1800" dirty="0">
              <a:latin typeface="Arial"/>
              <a:ea typeface="Calibri"/>
              <a:cs typeface="Times New Roman"/>
            </a:endParaRPr>
          </a:p>
        </p:txBody>
      </p:sp>
      <p:grpSp>
        <p:nvGrpSpPr>
          <p:cNvPr id="2145" name="28 Grupo"/>
          <p:cNvGrpSpPr>
            <a:grpSpLocks/>
          </p:cNvGrpSpPr>
          <p:nvPr/>
        </p:nvGrpSpPr>
        <p:grpSpPr bwMode="auto">
          <a:xfrm>
            <a:off x="12814300" y="13271500"/>
            <a:ext cx="8347075" cy="4683125"/>
            <a:chOff x="12814387" y="12778765"/>
            <a:chExt cx="7979874" cy="4485123"/>
          </a:xfrm>
        </p:grpSpPr>
        <p:grpSp>
          <p:nvGrpSpPr>
            <p:cNvPr id="2159" name="11 Grupo"/>
            <p:cNvGrpSpPr>
              <a:grpSpLocks/>
            </p:cNvGrpSpPr>
            <p:nvPr/>
          </p:nvGrpSpPr>
          <p:grpSpPr bwMode="auto">
            <a:xfrm>
              <a:off x="12889607" y="12778765"/>
              <a:ext cx="7904654" cy="4346517"/>
              <a:chOff x="288207" y="28338694"/>
              <a:chExt cx="7128792" cy="3921140"/>
            </a:xfrm>
          </p:grpSpPr>
          <p:graphicFrame>
            <p:nvGraphicFramePr>
              <p:cNvPr id="2161" name="Objeto 2"/>
              <p:cNvGraphicFramePr>
                <a:graphicFrameLocks noChangeAspect="1"/>
              </p:cNvGraphicFramePr>
              <p:nvPr/>
            </p:nvGraphicFramePr>
            <p:xfrm>
              <a:off x="407962" y="28338694"/>
              <a:ext cx="7009037" cy="3921140"/>
            </p:xfrm>
            <a:graphic>
              <a:graphicData uri="http://schemas.openxmlformats.org/presentationml/2006/ole">
                <p:oleObj spid="_x0000_s2161" name="SPW 11.0 Graph" r:id="rId27" imgW="5915880" imgH="4123800" progId="SigmaPlotGraphicObject.10">
                  <p:embed/>
                </p:oleObj>
              </a:graphicData>
            </a:graphic>
          </p:graphicFrame>
          <p:sp>
            <p:nvSpPr>
              <p:cNvPr id="81" name="10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-758522" y="29880868"/>
                <a:ext cx="2561599" cy="468141"/>
              </a:xfrm>
              <a:prstGeom prst="rect">
                <a:avLst/>
              </a:prstGeom>
              <a:blipFill>
                <a:blip r:embed="rId28"/>
                <a:stretch>
                  <a:fillRect l="-46067" t="-823" r="-75281"/>
                </a:stretch>
              </a:blipFill>
            </p:spPr>
            <p:txBody>
              <a:bodyPr/>
              <a:lstStyle/>
              <a:p>
                <a:r>
                  <a:rPr lang="es-ES">
                    <a:noFill/>
                  </a:rPr>
                  <a:t> </a:t>
                </a:r>
              </a:p>
            </p:txBody>
          </p:sp>
        </p:grpSp>
        <p:pic>
          <p:nvPicPr>
            <p:cNvPr id="2160" name="111 Imagen"/>
            <p:cNvPicPr>
              <a:picLocks noChangeAspect="1" noChangeArrowheads="1"/>
            </p:cNvPicPr>
            <p:nvPr/>
          </p:nvPicPr>
          <p:blipFill>
            <a:blip r:embed="rId29"/>
            <a:srcRect l="18117" t="27831" r="79018" b="31784"/>
            <a:stretch>
              <a:fillRect/>
            </a:stretch>
          </p:blipFill>
          <p:spPr bwMode="auto">
            <a:xfrm>
              <a:off x="12814387" y="12900725"/>
              <a:ext cx="669529" cy="4363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46" name="22 Grupo"/>
          <p:cNvGrpSpPr>
            <a:grpSpLocks/>
          </p:cNvGrpSpPr>
          <p:nvPr/>
        </p:nvGrpSpPr>
        <p:grpSpPr bwMode="auto">
          <a:xfrm>
            <a:off x="12814300" y="27149425"/>
            <a:ext cx="5843588" cy="3621088"/>
            <a:chOff x="3621747" y="21767470"/>
            <a:chExt cx="3723244" cy="2652784"/>
          </a:xfrm>
        </p:grpSpPr>
        <p:pic>
          <p:nvPicPr>
            <p:cNvPr id="5" name="Picture 97" descr="K:\Trabajo\Taller online 2021\IMG_20210727_085419.jpg"/>
            <p:cNvPicPr>
              <a:picLocks noChangeAspect="1" noChangeArrowheads="1"/>
            </p:cNvPicPr>
            <p:nvPr/>
          </p:nvPicPr>
          <p:blipFill rotWithShape="1">
            <a:blip r:embed="rId30"/>
            <a:srcRect l="15785" t="19232" r="36007" b="5740"/>
            <a:stretch/>
          </p:blipFill>
          <p:spPr bwMode="auto">
            <a:xfrm>
              <a:off x="3621747" y="21767470"/>
              <a:ext cx="3598832" cy="265278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6" name="11 CuadroTexto"/>
            <p:cNvSpPr txBox="1">
              <a:spLocks noChangeArrowheads="1"/>
            </p:cNvSpPr>
            <p:nvPr/>
          </p:nvSpPr>
          <p:spPr bwMode="auto">
            <a:xfrm>
              <a:off x="3672583" y="24050922"/>
              <a:ext cx="93610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s-ES" sz="1800">
                  <a:latin typeface="Arial" charset="0"/>
                  <a:cs typeface="Arial" charset="0"/>
                </a:rPr>
                <a:t>Control</a:t>
              </a:r>
            </a:p>
          </p:txBody>
        </p:sp>
        <p:sp>
          <p:nvSpPr>
            <p:cNvPr id="2157" name="76 CuadroTexto"/>
            <p:cNvSpPr txBox="1">
              <a:spLocks noChangeArrowheads="1"/>
            </p:cNvSpPr>
            <p:nvPr/>
          </p:nvSpPr>
          <p:spPr bwMode="auto">
            <a:xfrm>
              <a:off x="5149618" y="24050922"/>
              <a:ext cx="75521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s-ES" sz="1800">
                  <a:latin typeface="Arial" charset="0"/>
                  <a:cs typeface="Arial" charset="0"/>
                </a:rPr>
                <a:t>Pm-1</a:t>
              </a:r>
            </a:p>
          </p:txBody>
        </p:sp>
        <p:sp>
          <p:nvSpPr>
            <p:cNvPr id="2158" name="93 CuadroTexto"/>
            <p:cNvSpPr txBox="1">
              <a:spLocks noChangeArrowheads="1"/>
            </p:cNvSpPr>
            <p:nvPr/>
          </p:nvSpPr>
          <p:spPr bwMode="auto">
            <a:xfrm>
              <a:off x="6549479" y="24050390"/>
              <a:ext cx="79551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s-ES" sz="1800">
                  <a:latin typeface="Arial" charset="0"/>
                  <a:cs typeface="Arial" charset="0"/>
                </a:rPr>
                <a:t>Pm-2</a:t>
              </a:r>
            </a:p>
          </p:txBody>
        </p:sp>
      </p:grpSp>
      <p:sp>
        <p:nvSpPr>
          <p:cNvPr id="2147" name="Rectángulo 12"/>
          <p:cNvSpPr>
            <a:spLocks noChangeArrowheads="1"/>
          </p:cNvSpPr>
          <p:nvPr/>
        </p:nvSpPr>
        <p:spPr bwMode="auto">
          <a:xfrm>
            <a:off x="7793038" y="20173950"/>
            <a:ext cx="35591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es-ES" sz="1600" i="1">
                <a:latin typeface="Arial" charset="0"/>
                <a:ea typeface="Calibri" pitchFamily="34" charset="0"/>
                <a:cs typeface="Times New Roman" pitchFamily="18" charset="0"/>
              </a:rPr>
              <a:t>AP-1: ácido péctico obtenido de P-1</a:t>
            </a:r>
          </a:p>
          <a:p>
            <a:pPr algn="just" eaLnBrk="1" hangingPunct="1"/>
            <a:r>
              <a:rPr lang="es-ES" sz="1600" i="1">
                <a:latin typeface="Arial" charset="0"/>
                <a:ea typeface="Calibri" pitchFamily="34" charset="0"/>
                <a:cs typeface="Times New Roman" pitchFamily="18" charset="0"/>
              </a:rPr>
              <a:t>AP-2. ácido péctico obtenido de P-2</a:t>
            </a:r>
          </a:p>
        </p:txBody>
      </p:sp>
      <p:sp>
        <p:nvSpPr>
          <p:cNvPr id="3" name="2 Flecha abajo"/>
          <p:cNvSpPr/>
          <p:nvPr/>
        </p:nvSpPr>
        <p:spPr>
          <a:xfrm>
            <a:off x="10137775" y="10285413"/>
            <a:ext cx="184150" cy="444500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9758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CuadroTexto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889459" y="10822812"/>
            <a:ext cx="2679708" cy="626710"/>
          </a:xfrm>
          <a:prstGeom prst="rect">
            <a:avLst/>
          </a:prstGeom>
          <a:blipFill>
            <a:blip r:embed="rId31"/>
            <a:stretch>
              <a:fillRect t="-6796" b="-11650"/>
            </a:stretch>
          </a:blipFill>
        </p:spPr>
        <p:txBody>
          <a:bodyPr/>
          <a:lstStyle/>
          <a:p>
            <a:r>
              <a:rPr lang="es-ES">
                <a:noFill/>
              </a:rPr>
              <a:t> </a:t>
            </a:r>
          </a:p>
        </p:txBody>
      </p:sp>
      <p:sp>
        <p:nvSpPr>
          <p:cNvPr id="2150" name="35 CuadroTexto"/>
          <p:cNvSpPr txBox="1">
            <a:spLocks noChangeArrowheads="1"/>
          </p:cNvSpPr>
          <p:nvPr/>
        </p:nvSpPr>
        <p:spPr bwMode="auto">
          <a:xfrm>
            <a:off x="11026775" y="12746038"/>
            <a:ext cx="139604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2" indent="0" algn="ctr" eaLnBrk="1" hangingPunct="1"/>
            <a:r>
              <a:rPr lang="es-ES" sz="2000" b="1">
                <a:latin typeface="Arial" charset="0"/>
                <a:cs typeface="Times New Roman" pitchFamily="18" charset="0"/>
              </a:rPr>
              <a:t>EFECTO DEL PECTIMORF</a:t>
            </a:r>
            <a:r>
              <a:rPr lang="es-ES" sz="2000" b="1" baseline="30000">
                <a:latin typeface="Arial" charset="0"/>
                <a:cs typeface="Times New Roman" pitchFamily="18" charset="0"/>
              </a:rPr>
              <a:t>®</a:t>
            </a:r>
            <a:r>
              <a:rPr lang="es-ES" sz="2000" b="1">
                <a:latin typeface="Arial" charset="0"/>
                <a:cs typeface="Times New Roman" pitchFamily="18" charset="0"/>
              </a:rPr>
              <a:t> EN LA GERMINACIÓN DE SEMILLAS DE TOMATE EN CONDICIONES CONTROLADAS</a:t>
            </a:r>
          </a:p>
        </p:txBody>
      </p:sp>
      <p:sp>
        <p:nvSpPr>
          <p:cNvPr id="2151" name="38 Rectángulo"/>
          <p:cNvSpPr>
            <a:spLocks noChangeArrowheads="1"/>
          </p:cNvSpPr>
          <p:nvPr/>
        </p:nvSpPr>
        <p:spPr bwMode="auto">
          <a:xfrm>
            <a:off x="360363" y="16006763"/>
            <a:ext cx="62563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1" hangingPunct="1">
              <a:spcAft>
                <a:spcPts val="600"/>
              </a:spcAft>
            </a:pPr>
            <a:r>
              <a:rPr lang="es-ES" sz="1600" i="1">
                <a:solidFill>
                  <a:srgbClr val="0000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Diferencias estadísticamente significativas para valores de p&lt;0,05</a:t>
            </a:r>
          </a:p>
        </p:txBody>
      </p:sp>
      <p:sp>
        <p:nvSpPr>
          <p:cNvPr id="2152" name="40 Rectángulo"/>
          <p:cNvSpPr>
            <a:spLocks noChangeArrowheads="1"/>
          </p:cNvSpPr>
          <p:nvPr/>
        </p:nvSpPr>
        <p:spPr bwMode="auto">
          <a:xfrm>
            <a:off x="288925" y="23629938"/>
            <a:ext cx="62563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sz="1600" i="1">
                <a:solidFill>
                  <a:srgbClr val="0000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Diferencias estadísticamente significativas para valores de p&lt;0,05</a:t>
            </a:r>
            <a:endParaRPr lang="es-ES"/>
          </a:p>
        </p:txBody>
      </p:sp>
      <p:sp>
        <p:nvSpPr>
          <p:cNvPr id="2153" name="41 Rectángulo"/>
          <p:cNvSpPr>
            <a:spLocks noChangeArrowheads="1"/>
          </p:cNvSpPr>
          <p:nvPr/>
        </p:nvSpPr>
        <p:spPr bwMode="auto">
          <a:xfrm>
            <a:off x="360363" y="28213050"/>
            <a:ext cx="63150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sz="1600">
                <a:solidFill>
                  <a:srgbClr val="0000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 Diferencias estadísticamente significativas para valores de p&lt;0,05</a:t>
            </a:r>
            <a:endParaRPr lang="es-ES" sz="1600">
              <a:solidFill>
                <a:srgbClr val="000000"/>
              </a:solidFill>
            </a:endParaRPr>
          </a:p>
        </p:txBody>
      </p:sp>
      <p:sp>
        <p:nvSpPr>
          <p:cNvPr id="2154" name="44 Rectángulo"/>
          <p:cNvSpPr>
            <a:spLocks noChangeArrowheads="1"/>
          </p:cNvSpPr>
          <p:nvPr/>
        </p:nvSpPr>
        <p:spPr bwMode="auto">
          <a:xfrm>
            <a:off x="13893800" y="25934988"/>
            <a:ext cx="9548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Aft>
                <a:spcPts val="600"/>
              </a:spcAft>
            </a:pPr>
            <a:r>
              <a:rPr lang="es-ES" sz="1600" i="1">
                <a:solidFill>
                  <a:srgbClr val="000000"/>
                </a:solidFill>
                <a:latin typeface="Arial" charset="0"/>
                <a:ea typeface="Calibri" pitchFamily="34" charset="0"/>
                <a:cs typeface="Arial" charset="0"/>
              </a:rPr>
              <a:t>Diferentes letras indican diferencias significativas entre tratamientos según la Prueba de Tukey p&lt;0,05</a:t>
            </a:r>
            <a:endParaRPr lang="es-ES" sz="1600" i="1">
              <a:solidFill>
                <a:srgbClr val="000000"/>
              </a:solidFill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87" name="audio lily.m4a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32"/>
          <a:stretch>
            <a:fillRect/>
          </a:stretch>
        </p:blipFill>
        <p:spPr>
          <a:xfrm>
            <a:off x="18388053" y="171438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464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2238</TotalTime>
  <Words>919</Words>
  <Application>Microsoft Office PowerPoint</Application>
  <PresentationFormat>Personalizado</PresentationFormat>
  <Paragraphs>177</Paragraphs>
  <Slides>1</Slides>
  <Notes>0</Notes>
  <HiddenSlides>0</HiddenSlides>
  <MMClips>1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1</vt:i4>
      </vt:variant>
    </vt:vector>
  </HeadingPairs>
  <TitlesOfParts>
    <vt:vector size="10" baseType="lpstr">
      <vt:lpstr>Calibri</vt:lpstr>
      <vt:lpstr>Arial</vt:lpstr>
      <vt:lpstr>Calibri Light</vt:lpstr>
      <vt:lpstr>Times New Roman</vt:lpstr>
      <vt:lpstr>Trebuchet MS</vt:lpstr>
      <vt:lpstr>Wingdings</vt:lpstr>
      <vt:lpstr>Tema de Office</vt:lpstr>
      <vt:lpstr>CS ChemDraw Drawing</vt:lpstr>
      <vt:lpstr>SPW 11.0 Graph</vt:lpstr>
      <vt:lpstr>Diapositiva 1</vt:lpstr>
    </vt:vector>
  </TitlesOfParts>
  <Company>Luffi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Administrador</dc:creator>
  <cp:lastModifiedBy>Yanelis</cp:lastModifiedBy>
  <cp:revision>201</cp:revision>
  <dcterms:created xsi:type="dcterms:W3CDTF">2020-10-28T18:01:18Z</dcterms:created>
  <dcterms:modified xsi:type="dcterms:W3CDTF">2021-12-15T05:53:21Z</dcterms:modified>
</cp:coreProperties>
</file>