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3"/>
  </p:notesMasterIdLst>
  <p:sldIdLst>
    <p:sldId id="256" r:id="rId2"/>
  </p:sldIdLst>
  <p:sldSz cx="25199975" cy="35999738"/>
  <p:notesSz cx="6858000" cy="9144000"/>
  <p:defaultTextStyle>
    <a:defPPr>
      <a:defRPr lang="es-ES"/>
    </a:defPPr>
    <a:lvl1pPr marL="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1pPr>
    <a:lvl2pPr marL="146875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2pPr>
    <a:lvl3pPr marL="293751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3pPr>
    <a:lvl4pPr marL="440626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4pPr>
    <a:lvl5pPr marL="587502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5pPr>
    <a:lvl6pPr marL="734377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6pPr>
    <a:lvl7pPr marL="881253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7pPr>
    <a:lvl8pPr marL="10281285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8pPr>
    <a:lvl9pPr marL="11750040" algn="l" defTabSz="2937510" rtl="0" eaLnBrk="1" latinLnBrk="0" hangingPunct="1">
      <a:defRPr sz="578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D6D6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6029" autoAdjust="0"/>
    <p:restoredTop sz="94434" autoAdjust="0"/>
  </p:normalViewPr>
  <p:slideViewPr>
    <p:cSldViewPr snapToGrid="0">
      <p:cViewPr>
        <p:scale>
          <a:sx n="50" d="100"/>
          <a:sy n="50" d="100"/>
        </p:scale>
        <p:origin x="276" y="768"/>
      </p:cViewPr>
      <p:guideLst>
        <p:guide orient="horz" pos="11338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21\eventos\evento%20online%20depart\germinaci&#243;n10-2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21\eventos\evento%20online%20depart\germinaci&#243;n10-2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21\eventos\evento%20online%20depart\germinaci&#243;n10-2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style val="18"/>
  <c:chart>
    <c:plotArea>
      <c:layout/>
      <c:barChart>
        <c:barDir val="col"/>
        <c:grouping val="clustered"/>
        <c:ser>
          <c:idx val="0"/>
          <c:order val="0"/>
          <c:tx>
            <c:strRef>
              <c:f>'indice de vigor'!$T$10</c:f>
              <c:strCache>
                <c:ptCount val="1"/>
                <c:pt idx="0">
                  <c:v>Control</c:v>
                </c:pt>
              </c:strCache>
            </c:strRef>
          </c:tx>
          <c:errBars>
            <c:errBarType val="both"/>
            <c:errValType val="cust"/>
            <c:plus>
              <c:numRef>
                <c:f>'indice de vigor'!$T$19</c:f>
                <c:numCache>
                  <c:formatCode>General</c:formatCode>
                  <c:ptCount val="1"/>
                  <c:pt idx="0">
                    <c:v>18.265268780420982</c:v>
                  </c:pt>
                </c:numCache>
              </c:numRef>
            </c:plus>
            <c:minus>
              <c:numRef>
                <c:f>'indice de vigor'!$T$19</c:f>
                <c:numCache>
                  <c:formatCode>General</c:formatCode>
                  <c:ptCount val="1"/>
                  <c:pt idx="0">
                    <c:v>18.265268780420982</c:v>
                  </c:pt>
                </c:numCache>
              </c:numRef>
            </c:minus>
          </c:errBars>
          <c:val>
            <c:numRef>
              <c:f>'indice de vigor'!$T$17</c:f>
              <c:numCache>
                <c:formatCode>0.0</c:formatCode>
                <c:ptCount val="1"/>
                <c:pt idx="0">
                  <c:v>1070</c:v>
                </c:pt>
              </c:numCache>
            </c:numRef>
          </c:val>
        </c:ser>
        <c:ser>
          <c:idx val="1"/>
          <c:order val="1"/>
          <c:tx>
            <c:strRef>
              <c:f>'indice de vigor'!$U$10</c:f>
              <c:strCache>
                <c:ptCount val="1"/>
                <c:pt idx="0">
                  <c:v>T1</c:v>
                </c:pt>
              </c:strCache>
            </c:strRef>
          </c:tx>
          <c:errBars>
            <c:errBarType val="both"/>
            <c:errValType val="cust"/>
            <c:plus>
              <c:numRef>
                <c:f>'indice de vigor'!$U$19</c:f>
                <c:numCache>
                  <c:formatCode>General</c:formatCode>
                  <c:ptCount val="1"/>
                  <c:pt idx="0">
                    <c:v>37.393818271867673</c:v>
                  </c:pt>
                </c:numCache>
              </c:numRef>
            </c:plus>
            <c:minus>
              <c:numRef>
                <c:f>'indice de vigor'!$U$19</c:f>
                <c:numCache>
                  <c:formatCode>General</c:formatCode>
                  <c:ptCount val="1"/>
                  <c:pt idx="0">
                    <c:v>37.393818271867673</c:v>
                  </c:pt>
                </c:numCache>
              </c:numRef>
            </c:minus>
          </c:errBars>
          <c:val>
            <c:numRef>
              <c:f>'indice de vigor'!$U$17</c:f>
              <c:numCache>
                <c:formatCode>0.0</c:formatCode>
                <c:ptCount val="1"/>
                <c:pt idx="0">
                  <c:v>1320.0000000000002</c:v>
                </c:pt>
              </c:numCache>
            </c:numRef>
          </c:val>
        </c:ser>
        <c:ser>
          <c:idx val="2"/>
          <c:order val="2"/>
          <c:tx>
            <c:strRef>
              <c:f>'indice de vigor'!$V$10</c:f>
              <c:strCache>
                <c:ptCount val="1"/>
                <c:pt idx="0">
                  <c:v>T2</c:v>
                </c:pt>
              </c:strCache>
            </c:strRef>
          </c:tx>
          <c:errBars>
            <c:errBarType val="both"/>
            <c:errValType val="cust"/>
            <c:plus>
              <c:numRef>
                <c:f>'indice de vigor'!$V$19</c:f>
                <c:numCache>
                  <c:formatCode>General</c:formatCode>
                  <c:ptCount val="1"/>
                  <c:pt idx="0">
                    <c:v>13.76796437264745</c:v>
                  </c:pt>
                </c:numCache>
              </c:numRef>
            </c:plus>
            <c:minus>
              <c:numRef>
                <c:f>'indice de vigor'!$V$19</c:f>
                <c:numCache>
                  <c:formatCode>General</c:formatCode>
                  <c:ptCount val="1"/>
                  <c:pt idx="0">
                    <c:v>13.76796437264745</c:v>
                  </c:pt>
                </c:numCache>
              </c:numRef>
            </c:minus>
          </c:errBars>
          <c:val>
            <c:numRef>
              <c:f>'indice de vigor'!$V$17</c:f>
              <c:numCache>
                <c:formatCode>0.0</c:formatCode>
                <c:ptCount val="1"/>
                <c:pt idx="0">
                  <c:v>1391.6666666666667</c:v>
                </c:pt>
              </c:numCache>
            </c:numRef>
          </c:val>
        </c:ser>
        <c:ser>
          <c:idx val="3"/>
          <c:order val="3"/>
          <c:tx>
            <c:strRef>
              <c:f>'indice de vigor'!$W$10</c:f>
              <c:strCache>
                <c:ptCount val="1"/>
                <c:pt idx="0">
                  <c:v>T3</c:v>
                </c:pt>
              </c:strCache>
            </c:strRef>
          </c:tx>
          <c:errBars>
            <c:errBarType val="both"/>
            <c:errValType val="cust"/>
            <c:plus>
              <c:numRef>
                <c:f>'indice de vigor'!$W$19</c:f>
                <c:numCache>
                  <c:formatCode>General</c:formatCode>
                  <c:ptCount val="1"/>
                  <c:pt idx="0">
                    <c:v>13.253528127091803</c:v>
                  </c:pt>
                </c:numCache>
              </c:numRef>
            </c:plus>
            <c:minus>
              <c:numRef>
                <c:f>'indice de vigor'!$W$19</c:f>
                <c:numCache>
                  <c:formatCode>General</c:formatCode>
                  <c:ptCount val="1"/>
                  <c:pt idx="0">
                    <c:v>13.253528127091803</c:v>
                  </c:pt>
                </c:numCache>
              </c:numRef>
            </c:minus>
          </c:errBars>
          <c:val>
            <c:numRef>
              <c:f>'indice de vigor'!$W$17</c:f>
              <c:numCache>
                <c:formatCode>0.0</c:formatCode>
                <c:ptCount val="1"/>
                <c:pt idx="0">
                  <c:v>1121.6666666666665</c:v>
                </c:pt>
              </c:numCache>
            </c:numRef>
          </c:val>
        </c:ser>
        <c:dLbls/>
        <c:overlap val="-50"/>
        <c:axId val="60263424"/>
        <c:axId val="60691200"/>
        <c:extLst>
          <c:ext xmlns:c15="http://schemas.microsoft.com/office/drawing/2012/chart" uri="{02D57815-91ED-43cb-92C2-25804820EDAC}">
            <c15:filteredBarSeries>
              <c15:ser>
                <c:idx val="4"/>
                <c:order val="4"/>
                <c:tx>
                  <c:strRef>
                    <c:extLst>
                      <c:ext uri="{02D57815-91ED-43cb-92C2-25804820EDAC}">
                        <c15:formulaRef>
                          <c15:sqref>'indice de vigor'!$X$10</c15:sqref>
                        </c15:formulaRef>
                      </c:ext>
                    </c:extLst>
                    <c:strCache>
                      <c:ptCount val="1"/>
                      <c:pt idx="0">
                        <c:v>PEG + 0,1 E2</c:v>
                      </c:pt>
                    </c:strCache>
                  </c:strRef>
                </c:tx>
                <c:invertIfNegative val="0"/>
                <c:errBars>
                  <c:errBarType val="both"/>
                  <c:errValType val="cust"/>
                  <c:noEndCap val="0"/>
                  <c:plus>
                    <c:numRef>
                      <c:extLst>
                        <c:ext uri="{02D57815-91ED-43cb-92C2-25804820EDAC}">
                          <c15:formulaRef>
                            <c15:sqref>'indice de vigor'!$X$19</c15:sqref>
                          </c15:formulaRef>
                        </c:ext>
                      </c:extLst>
                      <c:numCache>
                        <c:formatCode>General</c:formatCode>
                        <c:ptCount val="1"/>
                        <c:pt idx="0">
                          <c:v>869.19489299177371</c:v>
                        </c:pt>
                      </c:numCache>
                    </c:numRef>
                  </c:plus>
                  <c:minus>
                    <c:numRef>
                      <c:extLst>
                        <c:ext uri="{02D57815-91ED-43cb-92C2-25804820EDAC}">
                          <c15:formulaRef>
                            <c15:sqref>'indice de vigor'!$X$19</c15:sqref>
                          </c15:formulaRef>
                        </c:ext>
                      </c:extLst>
                      <c:numCache>
                        <c:formatCode>General</c:formatCode>
                        <c:ptCount val="1"/>
                        <c:pt idx="0">
                          <c:v>869.19489299177371</c:v>
                        </c:pt>
                      </c:numCache>
                    </c:numRef>
                  </c:minus>
                </c:errBars>
                <c:val>
                  <c:numRef>
                    <c:extLst>
                      <c:ext uri="{02D57815-91ED-43cb-92C2-25804820EDAC}">
                        <c15:formulaRef>
                          <c15:sqref>'indice de vigor'!$X$17</c15:sqref>
                        </c15:formulaRef>
                      </c:ext>
                    </c:extLst>
                    <c:numCache>
                      <c:formatCode>0.0</c:formatCode>
                      <c:ptCount val="1"/>
                      <c:pt idx="0">
                        <c:v>19044.453333333331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60263424"/>
        <c:scaling>
          <c:orientation val="minMax"/>
        </c:scaling>
        <c:delete val="1"/>
        <c:axPos val="b"/>
        <c:tickLblPos val="nextTo"/>
        <c:crossAx val="60691200"/>
        <c:crosses val="autoZero"/>
        <c:auto val="1"/>
        <c:lblAlgn val="ctr"/>
        <c:lblOffset val="100"/>
      </c:catAx>
      <c:valAx>
        <c:axId val="60691200"/>
        <c:scaling>
          <c:orientation val="minMax"/>
          <c:min val="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sz="1800"/>
                </a:pPr>
                <a:r>
                  <a:rPr lang="es-ES" sz="1800"/>
                  <a:t>Indice de vigor </a:t>
                </a:r>
              </a:p>
            </c:rich>
          </c:tx>
          <c:layout/>
        </c:title>
        <c:numFmt formatCode="0" sourceLinked="0"/>
        <c:tickLblPos val="nextTo"/>
        <c:crossAx val="6026342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5116781405785126E-2"/>
          <c:y val="0.91628286872514109"/>
          <c:w val="0.84559142607174131"/>
          <c:h val="8.3717191601049928E-2"/>
        </c:manualLayout>
      </c:layout>
      <c:txPr>
        <a:bodyPr/>
        <a:lstStyle/>
        <a:p>
          <a:pPr>
            <a:defRPr sz="1600"/>
          </a:pPr>
          <a:endParaRPr lang="es-ES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chart>
    <c:autoTitleDeleted val="1"/>
    <c:plotArea>
      <c:layout>
        <c:manualLayout>
          <c:layoutTarget val="inner"/>
          <c:xMode val="edge"/>
          <c:yMode val="edge"/>
          <c:x val="0.11791097246886809"/>
          <c:y val="0.1890326945290505"/>
          <c:w val="0.75733092738407803"/>
          <c:h val="0.79835238177120404"/>
        </c:manualLayout>
      </c:layout>
      <c:lineChart>
        <c:grouping val="standard"/>
        <c:ser>
          <c:idx val="0"/>
          <c:order val="0"/>
          <c:tx>
            <c:strRef>
              <c:f>'dinamica de germ'!$U$13</c:f>
              <c:strCache>
                <c:ptCount val="1"/>
                <c:pt idx="0">
                  <c:v>Control</c:v>
                </c:pt>
              </c:strCache>
            </c:strRef>
          </c:tx>
          <c:spPr>
            <a:ln w="12700"/>
          </c:spPr>
          <c:errBars>
            <c:errDir val="y"/>
            <c:errBarType val="both"/>
            <c:errValType val="cust"/>
            <c:plus>
              <c:numRef>
                <c:f>'dinamica de germ'!$AC$14:$AC$24</c:f>
                <c:numCache>
                  <c:formatCode>General</c:formatCode>
                  <c:ptCount val="11"/>
                  <c:pt idx="0">
                    <c:v>3.2666066409000885</c:v>
                  </c:pt>
                  <c:pt idx="1">
                    <c:v>2.863254351946078</c:v>
                  </c:pt>
                  <c:pt idx="2">
                    <c:v>11.077602081826365</c:v>
                  </c:pt>
                  <c:pt idx="3">
                    <c:v>6.1112614338042714</c:v>
                  </c:pt>
                  <c:pt idx="4">
                    <c:v>9.52371309123542</c:v>
                  </c:pt>
                  <c:pt idx="5">
                    <c:v>8.328245502590665</c:v>
                  </c:pt>
                  <c:pt idx="6">
                    <c:v>4.0007597302960951</c:v>
                  </c:pt>
                  <c:pt idx="7">
                    <c:v>4.0007597302960951</c:v>
                  </c:pt>
                  <c:pt idx="8">
                    <c:v>4.0007597302960951</c:v>
                  </c:pt>
                  <c:pt idx="9">
                    <c:v>4.0007597302960951</c:v>
                  </c:pt>
                  <c:pt idx="10">
                    <c:v>4.0007597302960951</c:v>
                  </c:pt>
                </c:numCache>
              </c:numRef>
            </c:plus>
            <c:minus>
              <c:numRef>
                <c:f>'dinamica de germ'!$AC$14:$AC$24</c:f>
                <c:numCache>
                  <c:formatCode>General</c:formatCode>
                  <c:ptCount val="11"/>
                  <c:pt idx="0">
                    <c:v>3.2666066409000885</c:v>
                  </c:pt>
                  <c:pt idx="1">
                    <c:v>2.863254351946078</c:v>
                  </c:pt>
                  <c:pt idx="2">
                    <c:v>11.077602081826365</c:v>
                  </c:pt>
                  <c:pt idx="3">
                    <c:v>6.1112614338042714</c:v>
                  </c:pt>
                  <c:pt idx="4">
                    <c:v>9.52371309123542</c:v>
                  </c:pt>
                  <c:pt idx="5">
                    <c:v>8.328245502590665</c:v>
                  </c:pt>
                  <c:pt idx="6">
                    <c:v>4.0007597302960951</c:v>
                  </c:pt>
                  <c:pt idx="7">
                    <c:v>4.0007597302960951</c:v>
                  </c:pt>
                  <c:pt idx="8">
                    <c:v>4.0007597302960951</c:v>
                  </c:pt>
                  <c:pt idx="9">
                    <c:v>4.0007597302960951</c:v>
                  </c:pt>
                  <c:pt idx="10">
                    <c:v>4.0007597302960951</c:v>
                  </c:pt>
                </c:numCache>
              </c:numRef>
            </c:minus>
          </c:errBars>
          <c:cat>
            <c:numRef>
              <c:f>'dinamica de germ'!$T$14:$T$24</c:f>
              <c:numCache>
                <c:formatCode>General</c:formatCode>
                <c:ptCount val="11"/>
                <c:pt idx="0">
                  <c:v>24</c:v>
                </c:pt>
                <c:pt idx="1">
                  <c:v>36</c:v>
                </c:pt>
                <c:pt idx="2">
                  <c:v>48</c:v>
                </c:pt>
                <c:pt idx="3">
                  <c:v>60</c:v>
                </c:pt>
                <c:pt idx="4">
                  <c:v>72</c:v>
                </c:pt>
                <c:pt idx="5">
                  <c:v>84</c:v>
                </c:pt>
                <c:pt idx="6">
                  <c:v>96</c:v>
                </c:pt>
                <c:pt idx="7">
                  <c:v>108</c:v>
                </c:pt>
                <c:pt idx="8">
                  <c:v>120</c:v>
                </c:pt>
                <c:pt idx="9">
                  <c:v>132</c:v>
                </c:pt>
                <c:pt idx="10">
                  <c:v>144</c:v>
                </c:pt>
              </c:numCache>
            </c:numRef>
          </c:cat>
          <c:val>
            <c:numRef>
              <c:f>'dinamica de germ'!$U$14:$U$24</c:f>
              <c:numCache>
                <c:formatCode>0.0</c:formatCode>
                <c:ptCount val="11"/>
                <c:pt idx="0">
                  <c:v>1.6666666666666665</c:v>
                </c:pt>
                <c:pt idx="1">
                  <c:v>15</c:v>
                </c:pt>
                <c:pt idx="2">
                  <c:v>45.000000000000007</c:v>
                </c:pt>
                <c:pt idx="3">
                  <c:v>60</c:v>
                </c:pt>
                <c:pt idx="4">
                  <c:v>76.666666666666657</c:v>
                </c:pt>
                <c:pt idx="5">
                  <c:v>86.666666666666671</c:v>
                </c:pt>
                <c:pt idx="6">
                  <c:v>96.666666666666657</c:v>
                </c:pt>
                <c:pt idx="7">
                  <c:v>96.666666666666657</c:v>
                </c:pt>
                <c:pt idx="8">
                  <c:v>96.666666666666657</c:v>
                </c:pt>
                <c:pt idx="9">
                  <c:v>96.666666666666657</c:v>
                </c:pt>
                <c:pt idx="10">
                  <c:v>96.666666666666657</c:v>
                </c:pt>
              </c:numCache>
            </c:numRef>
          </c:val>
        </c:ser>
        <c:ser>
          <c:idx val="1"/>
          <c:order val="1"/>
          <c:tx>
            <c:strRef>
              <c:f>'dinamica de germ'!$V$13</c:f>
              <c:strCache>
                <c:ptCount val="1"/>
                <c:pt idx="0">
                  <c:v>T1</c:v>
                </c:pt>
              </c:strCache>
            </c:strRef>
          </c:tx>
          <c:spPr>
            <a:ln w="12700"/>
          </c:spPr>
          <c:errBars>
            <c:errDir val="y"/>
            <c:errBarType val="both"/>
            <c:errValType val="cust"/>
            <c:plus>
              <c:numRef>
                <c:f>'dinamica de germ'!$AD$14:$AD$24</c:f>
                <c:numCache>
                  <c:formatCode>General</c:formatCode>
                  <c:ptCount val="11"/>
                  <c:pt idx="0">
                    <c:v>6.111261433804323</c:v>
                  </c:pt>
                  <c:pt idx="1">
                    <c:v>5.3566583980858455</c:v>
                  </c:pt>
                  <c:pt idx="2">
                    <c:v>6.5332132818001591</c:v>
                  </c:pt>
                  <c:pt idx="3">
                    <c:v>8.0015194605921813</c:v>
                  </c:pt>
                  <c:pt idx="4">
                    <c:v>8.0015194605921725</c:v>
                  </c:pt>
                  <c:pt idx="5">
                    <c:v>8.0015194605921725</c:v>
                  </c:pt>
                  <c:pt idx="6">
                    <c:v>6.5332132818001769</c:v>
                  </c:pt>
                  <c:pt idx="7">
                    <c:v>6.5332132818001769</c:v>
                  </c:pt>
                  <c:pt idx="8">
                    <c:v>6.533213281800176</c:v>
                  </c:pt>
                  <c:pt idx="9">
                    <c:v>6.533213281800176</c:v>
                  </c:pt>
                  <c:pt idx="10">
                    <c:v>6.533213281800176</c:v>
                  </c:pt>
                </c:numCache>
              </c:numRef>
            </c:plus>
            <c:minus>
              <c:numRef>
                <c:f>'dinamica de germ'!$AD$14:$AD$24</c:f>
                <c:numCache>
                  <c:formatCode>General</c:formatCode>
                  <c:ptCount val="11"/>
                  <c:pt idx="0">
                    <c:v>6.111261433804323</c:v>
                  </c:pt>
                  <c:pt idx="1">
                    <c:v>5.3566583980858455</c:v>
                  </c:pt>
                  <c:pt idx="2">
                    <c:v>6.5332132818001591</c:v>
                  </c:pt>
                  <c:pt idx="3">
                    <c:v>8.0015194605921813</c:v>
                  </c:pt>
                  <c:pt idx="4">
                    <c:v>8.0015194605921725</c:v>
                  </c:pt>
                  <c:pt idx="5">
                    <c:v>8.0015194605921725</c:v>
                  </c:pt>
                  <c:pt idx="6">
                    <c:v>6.5332132818001769</c:v>
                  </c:pt>
                  <c:pt idx="7">
                    <c:v>6.5332132818001769</c:v>
                  </c:pt>
                  <c:pt idx="8">
                    <c:v>6.533213281800176</c:v>
                  </c:pt>
                  <c:pt idx="9">
                    <c:v>6.533213281800176</c:v>
                  </c:pt>
                  <c:pt idx="10">
                    <c:v>6.533213281800176</c:v>
                  </c:pt>
                </c:numCache>
              </c:numRef>
            </c:minus>
          </c:errBars>
          <c:cat>
            <c:numRef>
              <c:f>'dinamica de germ'!$T$14:$T$24</c:f>
              <c:numCache>
                <c:formatCode>General</c:formatCode>
                <c:ptCount val="11"/>
                <c:pt idx="0">
                  <c:v>24</c:v>
                </c:pt>
                <c:pt idx="1">
                  <c:v>36</c:v>
                </c:pt>
                <c:pt idx="2">
                  <c:v>48</c:v>
                </c:pt>
                <c:pt idx="3">
                  <c:v>60</c:v>
                </c:pt>
                <c:pt idx="4">
                  <c:v>72</c:v>
                </c:pt>
                <c:pt idx="5">
                  <c:v>84</c:v>
                </c:pt>
                <c:pt idx="6">
                  <c:v>96</c:v>
                </c:pt>
                <c:pt idx="7">
                  <c:v>108</c:v>
                </c:pt>
                <c:pt idx="8">
                  <c:v>120</c:v>
                </c:pt>
                <c:pt idx="9">
                  <c:v>132</c:v>
                </c:pt>
                <c:pt idx="10">
                  <c:v>144</c:v>
                </c:pt>
              </c:numCache>
            </c:numRef>
          </c:cat>
          <c:val>
            <c:numRef>
              <c:f>'dinamica de germ'!$V$14:$V$24</c:f>
              <c:numCache>
                <c:formatCode>0.0</c:formatCode>
                <c:ptCount val="11"/>
                <c:pt idx="0">
                  <c:v>26.666666666666664</c:v>
                </c:pt>
                <c:pt idx="1">
                  <c:v>38.333333333333336</c:v>
                </c:pt>
                <c:pt idx="2">
                  <c:v>55</c:v>
                </c:pt>
                <c:pt idx="3">
                  <c:v>81.666666666666671</c:v>
                </c:pt>
                <c:pt idx="4">
                  <c:v>93.333333333333329</c:v>
                </c:pt>
                <c:pt idx="5">
                  <c:v>93.333333333333329</c:v>
                </c:pt>
                <c:pt idx="6">
                  <c:v>95</c:v>
                </c:pt>
                <c:pt idx="7">
                  <c:v>95</c:v>
                </c:pt>
                <c:pt idx="8">
                  <c:v>96.666666666666671</c:v>
                </c:pt>
                <c:pt idx="9">
                  <c:v>96.666666666666671</c:v>
                </c:pt>
                <c:pt idx="10">
                  <c:v>96.666666666666671</c:v>
                </c:pt>
              </c:numCache>
            </c:numRef>
          </c:val>
        </c:ser>
        <c:ser>
          <c:idx val="2"/>
          <c:order val="2"/>
          <c:tx>
            <c:strRef>
              <c:f>'dinamica de germ'!$W$13</c:f>
              <c:strCache>
                <c:ptCount val="1"/>
                <c:pt idx="0">
                  <c:v>T2</c:v>
                </c:pt>
              </c:strCache>
            </c:strRef>
          </c:tx>
          <c:spPr>
            <a:ln w="12700"/>
          </c:spPr>
          <c:errBars>
            <c:errDir val="y"/>
            <c:errBarType val="both"/>
            <c:errValType val="cust"/>
            <c:plus>
              <c:numRef>
                <c:f>'dinamica de germ'!$AE$14:$AE$24</c:f>
                <c:numCache>
                  <c:formatCode>General</c:formatCode>
                  <c:ptCount val="11"/>
                  <c:pt idx="0">
                    <c:v>6.5332132818002124</c:v>
                  </c:pt>
                  <c:pt idx="1">
                    <c:v>5.7265087038921862</c:v>
                  </c:pt>
                  <c:pt idx="2">
                    <c:v>8.0015194605921192</c:v>
                  </c:pt>
                  <c:pt idx="3">
                    <c:v>6.1112614338043114</c:v>
                  </c:pt>
                  <c:pt idx="4">
                    <c:v>6.5332132818001769</c:v>
                  </c:pt>
                  <c:pt idx="5">
                    <c:v>3.2666066409000933</c:v>
                  </c:pt>
                  <c:pt idx="6">
                    <c:v>0</c:v>
                  </c:pt>
                  <c:pt idx="7">
                    <c:v>0</c:v>
                  </c:pt>
                  <c:pt idx="8">
                    <c:v>0</c:v>
                  </c:pt>
                  <c:pt idx="9">
                    <c:v>0</c:v>
                  </c:pt>
                  <c:pt idx="10">
                    <c:v>0</c:v>
                  </c:pt>
                </c:numCache>
              </c:numRef>
            </c:plus>
            <c:minus>
              <c:numRef>
                <c:f>'dinamica de germ'!$AE$14:$AE$24</c:f>
                <c:numCache>
                  <c:formatCode>General</c:formatCode>
                  <c:ptCount val="11"/>
                  <c:pt idx="0">
                    <c:v>6.5332132818002124</c:v>
                  </c:pt>
                  <c:pt idx="1">
                    <c:v>5.7265087038921862</c:v>
                  </c:pt>
                  <c:pt idx="2">
                    <c:v>8.0015194605921192</c:v>
                  </c:pt>
                  <c:pt idx="3">
                    <c:v>6.1112614338043114</c:v>
                  </c:pt>
                  <c:pt idx="4">
                    <c:v>6.5332132818001769</c:v>
                  </c:pt>
                  <c:pt idx="5">
                    <c:v>3.2666066409000933</c:v>
                  </c:pt>
                  <c:pt idx="6">
                    <c:v>0</c:v>
                  </c:pt>
                  <c:pt idx="7">
                    <c:v>0</c:v>
                  </c:pt>
                  <c:pt idx="8">
                    <c:v>0</c:v>
                  </c:pt>
                  <c:pt idx="9">
                    <c:v>0</c:v>
                  </c:pt>
                  <c:pt idx="10">
                    <c:v>0</c:v>
                  </c:pt>
                </c:numCache>
              </c:numRef>
            </c:minus>
          </c:errBars>
          <c:cat>
            <c:numRef>
              <c:f>'dinamica de germ'!$T$14:$T$24</c:f>
              <c:numCache>
                <c:formatCode>General</c:formatCode>
                <c:ptCount val="11"/>
                <c:pt idx="0">
                  <c:v>24</c:v>
                </c:pt>
                <c:pt idx="1">
                  <c:v>36</c:v>
                </c:pt>
                <c:pt idx="2">
                  <c:v>48</c:v>
                </c:pt>
                <c:pt idx="3">
                  <c:v>60</c:v>
                </c:pt>
                <c:pt idx="4">
                  <c:v>72</c:v>
                </c:pt>
                <c:pt idx="5">
                  <c:v>84</c:v>
                </c:pt>
                <c:pt idx="6">
                  <c:v>96</c:v>
                </c:pt>
                <c:pt idx="7">
                  <c:v>108</c:v>
                </c:pt>
                <c:pt idx="8">
                  <c:v>120</c:v>
                </c:pt>
                <c:pt idx="9">
                  <c:v>132</c:v>
                </c:pt>
                <c:pt idx="10">
                  <c:v>144</c:v>
                </c:pt>
              </c:numCache>
            </c:numRef>
          </c:cat>
          <c:val>
            <c:numRef>
              <c:f>'dinamica de germ'!$W$14:$W$24</c:f>
              <c:numCache>
                <c:formatCode>0.0</c:formatCode>
                <c:ptCount val="11"/>
                <c:pt idx="0">
                  <c:v>36.66666666666665</c:v>
                </c:pt>
                <c:pt idx="1">
                  <c:v>46.666666666666657</c:v>
                </c:pt>
                <c:pt idx="2">
                  <c:v>60</c:v>
                </c:pt>
                <c:pt idx="3">
                  <c:v>85</c:v>
                </c:pt>
                <c:pt idx="4">
                  <c:v>95</c:v>
                </c:pt>
                <c:pt idx="5">
                  <c:v>98.333333333333314</c:v>
                </c:pt>
                <c:pt idx="6">
                  <c:v>100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  <c:pt idx="10">
                  <c:v>100</c:v>
                </c:pt>
              </c:numCache>
            </c:numRef>
          </c:val>
        </c:ser>
        <c:ser>
          <c:idx val="3"/>
          <c:order val="3"/>
          <c:tx>
            <c:strRef>
              <c:f>'dinamica de germ'!$X$13</c:f>
              <c:strCache>
                <c:ptCount val="1"/>
                <c:pt idx="0">
                  <c:v>T3</c:v>
                </c:pt>
              </c:strCache>
            </c:strRef>
          </c:tx>
          <c:spPr>
            <a:ln w="12700"/>
          </c:spPr>
          <c:errBars>
            <c:errDir val="y"/>
            <c:errBarType val="both"/>
            <c:errValType val="cust"/>
            <c:plus>
              <c:numRef>
                <c:f>'dinamica de germ'!$AF$14:$AF$24</c:f>
                <c:numCache>
                  <c:formatCode>General</c:formatCode>
                  <c:ptCount val="11"/>
                  <c:pt idx="0">
                    <c:v>4.0007597302960898</c:v>
                  </c:pt>
                  <c:pt idx="1">
                    <c:v>3.5067560830356062</c:v>
                  </c:pt>
                  <c:pt idx="2">
                    <c:v>9.5237130912352956</c:v>
                  </c:pt>
                  <c:pt idx="3">
                    <c:v>6.1112614338042714</c:v>
                  </c:pt>
                  <c:pt idx="4">
                    <c:v>4.0007597302960809</c:v>
                  </c:pt>
                  <c:pt idx="5">
                    <c:v>5.1649586025380065</c:v>
                  </c:pt>
                  <c:pt idx="6">
                    <c:v>3.2666066409000933</c:v>
                  </c:pt>
                  <c:pt idx="7">
                    <c:v>3.2666066409000933</c:v>
                  </c:pt>
                  <c:pt idx="8">
                    <c:v>3.2666066409000933</c:v>
                  </c:pt>
                  <c:pt idx="9">
                    <c:v>3.2666066409000933</c:v>
                  </c:pt>
                  <c:pt idx="10">
                    <c:v>3.2666066409000933</c:v>
                  </c:pt>
                </c:numCache>
              </c:numRef>
            </c:plus>
            <c:minus>
              <c:numRef>
                <c:f>'dinamica de germ'!$AF$14:$AF$24</c:f>
                <c:numCache>
                  <c:formatCode>General</c:formatCode>
                  <c:ptCount val="11"/>
                  <c:pt idx="0">
                    <c:v>4.0007597302960898</c:v>
                  </c:pt>
                  <c:pt idx="1">
                    <c:v>3.5067560830356062</c:v>
                  </c:pt>
                  <c:pt idx="2">
                    <c:v>9.5237130912352956</c:v>
                  </c:pt>
                  <c:pt idx="3">
                    <c:v>6.1112614338042714</c:v>
                  </c:pt>
                  <c:pt idx="4">
                    <c:v>4.0007597302960809</c:v>
                  </c:pt>
                  <c:pt idx="5">
                    <c:v>5.1649586025380065</c:v>
                  </c:pt>
                  <c:pt idx="6">
                    <c:v>3.2666066409000933</c:v>
                  </c:pt>
                  <c:pt idx="7">
                    <c:v>3.2666066409000933</c:v>
                  </c:pt>
                  <c:pt idx="8">
                    <c:v>3.2666066409000933</c:v>
                  </c:pt>
                  <c:pt idx="9">
                    <c:v>3.2666066409000933</c:v>
                  </c:pt>
                  <c:pt idx="10">
                    <c:v>3.2666066409000933</c:v>
                  </c:pt>
                </c:numCache>
              </c:numRef>
            </c:minus>
          </c:errBars>
          <c:cat>
            <c:numRef>
              <c:f>'dinamica de germ'!$T$14:$T$24</c:f>
              <c:numCache>
                <c:formatCode>General</c:formatCode>
                <c:ptCount val="11"/>
                <c:pt idx="0">
                  <c:v>24</c:v>
                </c:pt>
                <c:pt idx="1">
                  <c:v>36</c:v>
                </c:pt>
                <c:pt idx="2">
                  <c:v>48</c:v>
                </c:pt>
                <c:pt idx="3">
                  <c:v>60</c:v>
                </c:pt>
                <c:pt idx="4">
                  <c:v>72</c:v>
                </c:pt>
                <c:pt idx="5">
                  <c:v>84</c:v>
                </c:pt>
                <c:pt idx="6">
                  <c:v>96</c:v>
                </c:pt>
                <c:pt idx="7">
                  <c:v>108</c:v>
                </c:pt>
                <c:pt idx="8">
                  <c:v>120</c:v>
                </c:pt>
                <c:pt idx="9">
                  <c:v>132</c:v>
                </c:pt>
                <c:pt idx="10">
                  <c:v>144</c:v>
                </c:pt>
              </c:numCache>
            </c:numRef>
          </c:cat>
          <c:val>
            <c:numRef>
              <c:f>'dinamica de germ'!$X$14:$X$24</c:f>
              <c:numCache>
                <c:formatCode>0.0</c:formatCode>
                <c:ptCount val="11"/>
                <c:pt idx="0">
                  <c:v>3.333333333333333</c:v>
                </c:pt>
                <c:pt idx="1">
                  <c:v>18.333333333333325</c:v>
                </c:pt>
                <c:pt idx="2">
                  <c:v>43.333333333333336</c:v>
                </c:pt>
                <c:pt idx="3">
                  <c:v>60</c:v>
                </c:pt>
                <c:pt idx="4">
                  <c:v>86.666666666666671</c:v>
                </c:pt>
                <c:pt idx="5">
                  <c:v>91.666666666666657</c:v>
                </c:pt>
                <c:pt idx="6">
                  <c:v>98.333333333333314</c:v>
                </c:pt>
                <c:pt idx="7">
                  <c:v>98.333333333333314</c:v>
                </c:pt>
                <c:pt idx="8">
                  <c:v>98.333333333333314</c:v>
                </c:pt>
                <c:pt idx="9">
                  <c:v>98.333333333333314</c:v>
                </c:pt>
                <c:pt idx="10">
                  <c:v>98.333333333333314</c:v>
                </c:pt>
              </c:numCache>
            </c:numRef>
          </c:val>
        </c:ser>
        <c:dLbls/>
        <c:marker val="1"/>
        <c:axId val="60886016"/>
        <c:axId val="60908288"/>
        <c:extLst>
          <c:ext xmlns:c15="http://schemas.microsoft.com/office/drawing/2012/chart" uri="{02D57815-91ED-43cb-92C2-25804820EDAC}">
            <c15:filteredLineSeries>
              <c15:ser>
                <c:idx val="4"/>
                <c:order val="4"/>
                <c:tx>
                  <c:strRef>
                    <c:extLst>
                      <c:ext uri="{02D57815-91ED-43cb-92C2-25804820EDAC}">
                        <c15:formulaRef>
                          <c15:sqref>'dinamica de germ'!$Y$13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ln w="12700"/>
                </c:spPr>
                <c:errBars>
                  <c:errDir val="y"/>
                  <c:errBarType val="both"/>
                  <c:errValType val="cust"/>
                  <c:noEndCap val="0"/>
                  <c:plus>
                    <c:numRef>
                      <c:extLst>
                        <c:ext uri="{02D57815-91ED-43cb-92C2-25804820EDAC}">
                          <c15:formulaRef>
                            <c15:sqref>'dinamica de germ'!$AG$14:$AG$24</c15:sqref>
                          </c15:formulaRef>
                        </c:ext>
                      </c:extLst>
                      <c:numCache>
                        <c:formatCode>General</c:formatCode>
                        <c:ptCount val="11"/>
                      </c:numCache>
                    </c:numRef>
                  </c:plus>
                  <c:minus>
                    <c:numRef>
                      <c:extLst>
                        <c:ext uri="{02D57815-91ED-43cb-92C2-25804820EDAC}">
                          <c15:formulaRef>
                            <c15:sqref>'dinamica de germ'!$AG$14:$AG$24</c15:sqref>
                          </c15:formulaRef>
                        </c:ext>
                      </c:extLst>
                      <c:numCache>
                        <c:formatCode>General</c:formatCode>
                        <c:ptCount val="11"/>
                      </c:numCache>
                    </c:numRef>
                  </c:minus>
                </c:errBars>
                <c:cat>
                  <c:numRef>
                    <c:extLst>
                      <c:ext uri="{02D57815-91ED-43cb-92C2-25804820EDAC}">
                        <c15:formulaRef>
                          <c15:sqref>'dinamica de germ'!$T$14:$T$24</c15:sqref>
                        </c15:formulaRef>
                      </c:ext>
                    </c:extLst>
                    <c:numCache>
                      <c:formatCode>General</c:formatCode>
                      <c:ptCount val="11"/>
                      <c:pt idx="0">
                        <c:v>24</c:v>
                      </c:pt>
                      <c:pt idx="1">
                        <c:v>36</c:v>
                      </c:pt>
                      <c:pt idx="2">
                        <c:v>48</c:v>
                      </c:pt>
                      <c:pt idx="3">
                        <c:v>60</c:v>
                      </c:pt>
                      <c:pt idx="4">
                        <c:v>72</c:v>
                      </c:pt>
                      <c:pt idx="5">
                        <c:v>84</c:v>
                      </c:pt>
                      <c:pt idx="6">
                        <c:v>96</c:v>
                      </c:pt>
                      <c:pt idx="7">
                        <c:v>108</c:v>
                      </c:pt>
                      <c:pt idx="8">
                        <c:v>120</c:v>
                      </c:pt>
                      <c:pt idx="9">
                        <c:v>132</c:v>
                      </c:pt>
                      <c:pt idx="10">
                        <c:v>144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'dinamica de germ'!$Y$14:$Y$24</c15:sqref>
                        </c15:formulaRef>
                      </c:ext>
                    </c:extLst>
                    <c:numCache>
                      <c:formatCode>General</c:formatCode>
                      <c:ptCount val="11"/>
                    </c:numCache>
                  </c:numRef>
                </c:val>
                <c:smooth val="0"/>
              </c15:ser>
            </c15:filteredLineSeries>
          </c:ext>
        </c:extLst>
      </c:lineChart>
      <c:catAx>
        <c:axId val="6088601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es-ES"/>
          </a:p>
        </c:txPr>
        <c:crossAx val="60908288"/>
        <c:crosses val="autoZero"/>
        <c:auto val="1"/>
        <c:lblAlgn val="ctr"/>
        <c:lblOffset val="100"/>
      </c:catAx>
      <c:valAx>
        <c:axId val="60908288"/>
        <c:scaling>
          <c:orientation val="minMax"/>
          <c:max val="10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sz="1800"/>
                </a:pPr>
                <a:r>
                  <a:rPr lang="es-ES" sz="1800"/>
                  <a:t>Porcentaje de germinación (%)</a:t>
                </a:r>
              </a:p>
            </c:rich>
          </c:tx>
          <c:layout/>
        </c:title>
        <c:numFmt formatCode="0.0" sourceLinked="1"/>
        <c:minorTickMark val="in"/>
        <c:tickLblPos val="nextTo"/>
        <c:crossAx val="60886016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59525000000000006"/>
          <c:y val="0.38724069694086655"/>
          <c:w val="0.22419444444444458"/>
          <c:h val="0.23595730733744202"/>
        </c:manualLayout>
      </c:layout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style val="18"/>
  <c:chart>
    <c:plotArea>
      <c:layout/>
      <c:barChart>
        <c:barDir val="col"/>
        <c:grouping val="clustered"/>
        <c:ser>
          <c:idx val="0"/>
          <c:order val="0"/>
          <c:tx>
            <c:strRef>
              <c:f>'indice de vigor'!$M$10</c:f>
              <c:strCache>
                <c:ptCount val="1"/>
                <c:pt idx="0">
                  <c:v>Control</c:v>
                </c:pt>
              </c:strCache>
            </c:strRef>
          </c:tx>
          <c:dLbls>
            <c:delete val="1"/>
          </c:dLbls>
          <c:errBars>
            <c:errBarType val="both"/>
            <c:errValType val="cust"/>
            <c:plus>
              <c:numRef>
                <c:f>'indice de vigor'!$M$19</c:f>
                <c:numCache>
                  <c:formatCode>General</c:formatCode>
                  <c:ptCount val="1"/>
                  <c:pt idx="0">
                    <c:v>0.10903585282190759</c:v>
                  </c:pt>
                </c:numCache>
              </c:numRef>
            </c:plus>
            <c:minus>
              <c:numRef>
                <c:f>'indice de vigor'!$M$19</c:f>
                <c:numCache>
                  <c:formatCode>General</c:formatCode>
                  <c:ptCount val="1"/>
                  <c:pt idx="0">
                    <c:v>0.10903585282190759</c:v>
                  </c:pt>
                </c:numCache>
              </c:numRef>
            </c:minus>
          </c:errBars>
          <c:val>
            <c:numRef>
              <c:f>'indice de vigor'!$M$17</c:f>
              <c:numCache>
                <c:formatCode>0.0</c:formatCode>
                <c:ptCount val="1"/>
                <c:pt idx="0">
                  <c:v>11.069696969696972</c:v>
                </c:pt>
              </c:numCache>
            </c:numRef>
          </c:val>
        </c:ser>
        <c:ser>
          <c:idx val="1"/>
          <c:order val="1"/>
          <c:tx>
            <c:strRef>
              <c:f>'indice de vigor'!$N$10</c:f>
              <c:strCache>
                <c:ptCount val="1"/>
                <c:pt idx="0">
                  <c:v>T1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*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plus>
              <c:numRef>
                <c:f>'indice de vigor'!$N$19</c:f>
                <c:numCache>
                  <c:formatCode>General</c:formatCode>
                  <c:ptCount val="1"/>
                  <c:pt idx="0">
                    <c:v>0.15492885841154083</c:v>
                  </c:pt>
                </c:numCache>
              </c:numRef>
            </c:plus>
            <c:minus>
              <c:numRef>
                <c:f>'indice de vigor'!$N$19</c:f>
                <c:numCache>
                  <c:formatCode>General</c:formatCode>
                  <c:ptCount val="1"/>
                  <c:pt idx="0">
                    <c:v>0.15492885841154083</c:v>
                  </c:pt>
                </c:numCache>
              </c:numRef>
            </c:minus>
          </c:errBars>
          <c:val>
            <c:numRef>
              <c:f>'indice de vigor'!$N$17</c:f>
              <c:numCache>
                <c:formatCode>0.0</c:formatCode>
                <c:ptCount val="1"/>
                <c:pt idx="0">
                  <c:v>13.646666666666668</c:v>
                </c:pt>
              </c:numCache>
            </c:numRef>
          </c:val>
        </c:ser>
        <c:ser>
          <c:idx val="2"/>
          <c:order val="2"/>
          <c:tx>
            <c:strRef>
              <c:f>'indice de vigor'!$O$10</c:f>
              <c:strCache>
                <c:ptCount val="1"/>
                <c:pt idx="0">
                  <c:v>T2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*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plus>
              <c:numRef>
                <c:f>'indice de vigor'!$O$19</c:f>
                <c:numCache>
                  <c:formatCode>General</c:formatCode>
                  <c:ptCount val="1"/>
                  <c:pt idx="0">
                    <c:v>0.13767964372647434</c:v>
                  </c:pt>
                </c:numCache>
              </c:numRef>
            </c:plus>
            <c:minus>
              <c:numRef>
                <c:f>'indice de vigor'!$O$19</c:f>
                <c:numCache>
                  <c:formatCode>General</c:formatCode>
                  <c:ptCount val="1"/>
                  <c:pt idx="0">
                    <c:v>0.13767964372647434</c:v>
                  </c:pt>
                </c:numCache>
              </c:numRef>
            </c:minus>
          </c:errBars>
          <c:val>
            <c:numRef>
              <c:f>'indice de vigor'!$O$17</c:f>
              <c:numCache>
                <c:formatCode>0.0</c:formatCode>
                <c:ptCount val="1"/>
                <c:pt idx="0">
                  <c:v>13.916666666666668</c:v>
                </c:pt>
              </c:numCache>
            </c:numRef>
          </c:val>
        </c:ser>
        <c:ser>
          <c:idx val="3"/>
          <c:order val="3"/>
          <c:tx>
            <c:strRef>
              <c:f>'indice de vigor'!$I$10</c:f>
              <c:strCache>
                <c:ptCount val="1"/>
                <c:pt idx="0">
                  <c:v>T3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*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errBars>
            <c:errBarType val="both"/>
            <c:errValType val="cust"/>
            <c:plus>
              <c:numRef>
                <c:f>'indice de vigor'!$P$19</c:f>
                <c:numCache>
                  <c:formatCode>General</c:formatCode>
                  <c:ptCount val="1"/>
                  <c:pt idx="0">
                    <c:v>0.10204712575317394</c:v>
                  </c:pt>
                </c:numCache>
              </c:numRef>
            </c:plus>
            <c:minus>
              <c:numRef>
                <c:f>'indice de vigor'!$P$19</c:f>
                <c:numCache>
                  <c:formatCode>General</c:formatCode>
                  <c:ptCount val="1"/>
                  <c:pt idx="0">
                    <c:v>0.10204712575317394</c:v>
                  </c:pt>
                </c:numCache>
              </c:numRef>
            </c:minus>
          </c:errBars>
          <c:val>
            <c:numRef>
              <c:f>'indice de vigor'!$P$17</c:f>
              <c:numCache>
                <c:formatCode>0.0</c:formatCode>
                <c:ptCount val="1"/>
                <c:pt idx="0">
                  <c:v>11.410606060606062</c:v>
                </c:pt>
              </c:numCache>
            </c:numRef>
          </c:val>
        </c:ser>
        <c:dLbls>
          <c:showVal val="1"/>
        </c:dLbls>
        <c:overlap val="-50"/>
        <c:axId val="58549760"/>
        <c:axId val="58551296"/>
        <c:extLst>
          <c:ext xmlns:c15="http://schemas.microsoft.com/office/drawing/2012/chart" uri="{02D57815-91ED-43cb-92C2-25804820EDAC}">
            <c15:filteredBarSeries>
              <c15:ser>
                <c:idx val="4"/>
                <c:order val="4"/>
                <c:tx>
                  <c:strRef>
                    <c:extLst>
                      <c:ext uri="{02D57815-91ED-43cb-92C2-25804820EDAC}">
                        <c15:formulaRef>
                          <c15:sqref>'indice de vigor'!$J$10</c15:sqref>
                        </c15:formulaRef>
                      </c:ext>
                    </c:extLst>
                    <c:strCache>
                      <c:ptCount val="1"/>
                      <c:pt idx="0">
                        <c:v>PEG + 0,1 E2</c:v>
                      </c:pt>
                    </c:strCache>
                  </c:strRef>
                </c:tx>
                <c:invertIfNegative val="0"/>
                <c:dLbls>
                  <c:dLbl>
                    <c:idx val="0"/>
                    <c:tx>
                      <c:rich>
                        <a:bodyPr/>
                        <a:lstStyle/>
                        <a:p>
                          <a:r>
                            <a:rPr lang="en-US"/>
                            <a:t>*</a:t>
                          </a:r>
                        </a:p>
                      </c:rich>
                    </c:tx>
                    <c:showLegendKey val="0"/>
                    <c:showVal val="1"/>
                    <c:showCatName val="0"/>
                    <c:showSerName val="0"/>
                    <c:showPercent val="0"/>
                    <c:showBubbleSize val="0"/>
                    <c:extLst>
                      <c:ext uri="{CE6537A1-D6FC-4f65-9D91-7224C49458BB}"/>
                    </c:extLst>
                  </c:dLbl>
                  <c:spPr>
                    <a:noFill/>
                    <a:ln>
                      <a:noFill/>
                    </a:ln>
                    <a:effectLst/>
                  </c:sp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0"/>
                    </c:ext>
                  </c:extLst>
                </c:dLbls>
                <c:errBars>
                  <c:errBarType val="both"/>
                  <c:errValType val="cust"/>
                  <c:noEndCap val="0"/>
                  <c:plus>
                    <c:numRef>
                      <c:extLst>
                        <c:ext uri="{02D57815-91ED-43cb-92C2-25804820EDAC}">
                          <c15:formulaRef>
                            <c15:sqref>'indice de vigor'!$Q$19</c15:sqref>
                          </c15:formulaRef>
                        </c:ext>
                      </c:extLst>
                      <c:numCache>
                        <c:formatCode>General</c:formatCode>
                        <c:ptCount val="1"/>
                        <c:pt idx="0">
                          <c:v>7.8346920038484713</c:v>
                        </c:pt>
                      </c:numCache>
                    </c:numRef>
                  </c:plus>
                  <c:minus>
                    <c:numRef>
                      <c:extLst>
                        <c:ext uri="{02D57815-91ED-43cb-92C2-25804820EDAC}">
                          <c15:formulaRef>
                            <c15:sqref>'indice de vigor'!$Q$19</c15:sqref>
                          </c15:formulaRef>
                        </c:ext>
                      </c:extLst>
                      <c:numCache>
                        <c:formatCode>General</c:formatCode>
                        <c:ptCount val="1"/>
                        <c:pt idx="0">
                          <c:v>7.8346920038484713</c:v>
                        </c:pt>
                      </c:numCache>
                    </c:numRef>
                  </c:minus>
                </c:errBars>
                <c:val>
                  <c:numRef>
                    <c:extLst>
                      <c:ext uri="{02D57815-91ED-43cb-92C2-25804820EDAC}">
                        <c15:formulaRef>
                          <c15:sqref>'indice de vigor'!$Q$17</c15:sqref>
                        </c15:formulaRef>
                      </c:ext>
                    </c:extLst>
                    <c:numCache>
                      <c:formatCode>0.0</c:formatCode>
                      <c:ptCount val="1"/>
                      <c:pt idx="0">
                        <c:v>284.452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58549760"/>
        <c:scaling>
          <c:orientation val="minMax"/>
        </c:scaling>
        <c:delete val="1"/>
        <c:axPos val="b"/>
        <c:tickLblPos val="nextTo"/>
        <c:crossAx val="58551296"/>
        <c:crosses val="autoZero"/>
        <c:auto val="1"/>
        <c:lblAlgn val="ctr"/>
        <c:lblOffset val="100"/>
      </c:catAx>
      <c:valAx>
        <c:axId val="58551296"/>
        <c:scaling>
          <c:orientation val="minMax"/>
          <c:min val="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sz="1800"/>
                </a:pPr>
                <a:r>
                  <a:rPr lang="es-ES" sz="1800"/>
                  <a:t>Masa seca de la plántula </a:t>
                </a:r>
                <a:r>
                  <a:rPr lang="es-ES" sz="1800" baseline="0"/>
                  <a:t>( mg)</a:t>
                </a:r>
                <a:endParaRPr lang="es-ES" sz="1800"/>
              </a:p>
            </c:rich>
          </c:tx>
          <c:layout/>
        </c:title>
        <c:numFmt formatCode="0.0" sourceLinked="1"/>
        <c:tickLblPos val="nextTo"/>
        <c:crossAx val="5854976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1849698354290923"/>
          <c:y val="0.89332049611872999"/>
          <c:w val="0.84559142607174131"/>
          <c:h val="8.3717191601049915E-2"/>
        </c:manualLayout>
      </c:layout>
      <c:txPr>
        <a:bodyPr/>
        <a:lstStyle/>
        <a:p>
          <a:pPr>
            <a:defRPr sz="1400"/>
          </a:pPr>
          <a:endParaRPr lang="es-ES"/>
        </a:p>
      </c:txPr>
    </c:legend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0EFED-BF98-4890-870A-A743DDB8DB48}" type="datetimeFigureOut">
              <a:rPr lang="en-US" smtClean="0"/>
              <a:pPr/>
              <a:t>12/14/2021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49500" y="1143000"/>
            <a:ext cx="21590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78CAFB-DBA3-4525-847A-45C2A42FDAB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98307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78CAFB-DBA3-4525-847A-45C2A42FDAB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45053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91626"/>
            <a:ext cx="21419979" cy="12533242"/>
          </a:xfrm>
        </p:spPr>
        <p:txBody>
          <a:bodyPr anchor="b"/>
          <a:lstStyle>
            <a:lvl1pPr algn="ctr">
              <a:defRPr sz="16535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9997" y="18908198"/>
            <a:ext cx="18899981" cy="8691601"/>
          </a:xfrm>
        </p:spPr>
        <p:txBody>
          <a:bodyPr/>
          <a:lstStyle>
            <a:lvl1pPr marL="0" indent="0" algn="ctr">
              <a:buNone/>
              <a:defRPr sz="6614"/>
            </a:lvl1pPr>
            <a:lvl2pPr marL="1259997" indent="0" algn="ctr">
              <a:buNone/>
              <a:defRPr sz="5512"/>
            </a:lvl2pPr>
            <a:lvl3pPr marL="2519995" indent="0" algn="ctr">
              <a:buNone/>
              <a:defRPr sz="4961"/>
            </a:lvl3pPr>
            <a:lvl4pPr marL="3779992" indent="0" algn="ctr">
              <a:buNone/>
              <a:defRPr sz="4409"/>
            </a:lvl4pPr>
            <a:lvl5pPr marL="5039990" indent="0" algn="ctr">
              <a:buNone/>
              <a:defRPr sz="4409"/>
            </a:lvl5pPr>
            <a:lvl6pPr marL="6299987" indent="0" algn="ctr">
              <a:buNone/>
              <a:defRPr sz="4409"/>
            </a:lvl6pPr>
            <a:lvl7pPr marL="7559985" indent="0" algn="ctr">
              <a:buNone/>
              <a:defRPr sz="4409"/>
            </a:lvl7pPr>
            <a:lvl8pPr marL="8819982" indent="0" algn="ctr">
              <a:buNone/>
              <a:defRPr sz="4409"/>
            </a:lvl8pPr>
            <a:lvl9pPr marL="10079980" indent="0" algn="ctr">
              <a:buNone/>
              <a:defRPr sz="4409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38676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62019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375" y="8974945"/>
            <a:ext cx="21734978" cy="14974888"/>
          </a:xfrm>
        </p:spPr>
        <p:txBody>
          <a:bodyPr anchor="b"/>
          <a:lstStyle>
            <a:lvl1pPr>
              <a:defRPr sz="16535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9375" y="24091502"/>
            <a:ext cx="21734978" cy="7874940"/>
          </a:xfrm>
        </p:spPr>
        <p:txBody>
          <a:bodyPr/>
          <a:lstStyle>
            <a:lvl1pPr marL="0" indent="0">
              <a:buNone/>
              <a:defRPr sz="6614">
                <a:solidFill>
                  <a:schemeClr val="tx1"/>
                </a:solidFill>
              </a:defRPr>
            </a:lvl1pPr>
            <a:lvl2pPr marL="1259997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46563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2498" y="9583264"/>
            <a:ext cx="10709989" cy="2284150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57488" y="9583264"/>
            <a:ext cx="10709989" cy="2284150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82592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1" y="1916661"/>
            <a:ext cx="21734978" cy="695828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5783" y="8824938"/>
            <a:ext cx="10660769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5783" y="13149904"/>
            <a:ext cx="10660769" cy="1934152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757489" y="8824938"/>
            <a:ext cx="10713272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757489" y="13149904"/>
            <a:ext cx="10713272" cy="1934152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25986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8418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58727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399982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3272" y="5183304"/>
            <a:ext cx="12757487" cy="25583147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0799922"/>
            <a:ext cx="8127648" cy="20008190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53034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399982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713272" y="5183304"/>
            <a:ext cx="12757487" cy="25583147"/>
          </a:xfrm>
        </p:spPr>
        <p:txBody>
          <a:bodyPr anchor="t"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0799922"/>
            <a:ext cx="8127648" cy="20008190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61792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32212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033733" y="1916653"/>
            <a:ext cx="5433745" cy="3050811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2500" y="1916653"/>
            <a:ext cx="15986234" cy="3050811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7961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2499" y="1916661"/>
            <a:ext cx="21734978" cy="69582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2499" y="9583264"/>
            <a:ext cx="21734978" cy="22841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32498" y="33366432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198F8-F2D1-446E-BF8C-161F701209A1}" type="datetimeFigureOut">
              <a:rPr lang="es-ES" smtClean="0"/>
              <a:pPr/>
              <a:t>14/12/2021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47492" y="33366432"/>
            <a:ext cx="8504992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797483" y="33366432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85AD9-DAF2-43F7-9158-5F5335C55F7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41800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519995" rtl="0" eaLnBrk="1" latinLnBrk="0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9999" indent="-629999" algn="l" defTabSz="2519995" rtl="0" eaLnBrk="1" latinLnBrk="0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8999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notesSlide" Target="../notesSlides/notesSlide1.xml"/><Relationship Id="rId7" Type="http://schemas.openxmlformats.org/officeDocument/2006/relationships/chart" Target="../charts/chart2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Dpto%20de%20Fisiologia\Departamento%202021\Taller%20online%20Fisiolog&#237;a\audio%20indira.mp3" TargetMode="External"/><Relationship Id="rId6" Type="http://schemas.openxmlformats.org/officeDocument/2006/relationships/chart" Target="../charts/char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3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9"/>
            <a:ext cx="25199975" cy="3486855"/>
          </a:xfrm>
          <a:prstGeom prst="rect">
            <a:avLst/>
          </a:prstGeom>
          <a:ln>
            <a:noFill/>
          </a:ln>
          <a:effectLst>
            <a:glow>
              <a:schemeClr val="accent1"/>
            </a:glow>
            <a:softEdge rad="112500"/>
          </a:effectLst>
        </p:spPr>
      </p:pic>
      <p:sp>
        <p:nvSpPr>
          <p:cNvPr id="5" name="Rectángulo 5"/>
          <p:cNvSpPr>
            <a:spLocks noChangeArrowheads="1"/>
          </p:cNvSpPr>
          <p:nvPr/>
        </p:nvSpPr>
        <p:spPr bwMode="auto">
          <a:xfrm>
            <a:off x="2582160" y="0"/>
            <a:ext cx="2003565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5400" b="1" dirty="0" smtClean="0">
                <a:ln/>
              </a:rPr>
              <a:t>EFECTO DE UN EXTRACTO HIDROALCOHÓLICO DE SPIRULINA EN LA GERMINACIÓN DE SEMILLAS DE GARBANZO (</a:t>
            </a:r>
            <a:r>
              <a:rPr lang="es-ES" sz="5400" b="1" i="1" dirty="0" err="1" smtClean="0">
                <a:ln/>
              </a:rPr>
              <a:t>Cicer</a:t>
            </a:r>
            <a:r>
              <a:rPr lang="es-ES" sz="5400" b="1" i="1" dirty="0" smtClean="0">
                <a:ln/>
              </a:rPr>
              <a:t> </a:t>
            </a:r>
            <a:r>
              <a:rPr lang="es-ES" sz="5400" b="1" i="1" dirty="0" err="1" smtClean="0">
                <a:ln/>
              </a:rPr>
              <a:t>arietinum</a:t>
            </a:r>
            <a:r>
              <a:rPr lang="es-ES" sz="5400" b="1" dirty="0" smtClean="0">
                <a:ln/>
              </a:rPr>
              <a:t>).</a:t>
            </a:r>
            <a:endParaRPr lang="es-ES" sz="5400" b="1" dirty="0">
              <a:ln/>
            </a:endParaRPr>
          </a:p>
        </p:txBody>
      </p:sp>
      <p:pic>
        <p:nvPicPr>
          <p:cNvPr id="6" name="1 Imagen" descr="Identidad INCA-0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947" y="-102917"/>
            <a:ext cx="253004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25"/>
          <p:cNvSpPr>
            <a:spLocks noChangeArrowheads="1"/>
          </p:cNvSpPr>
          <p:nvPr/>
        </p:nvSpPr>
        <p:spPr bwMode="auto">
          <a:xfrm>
            <a:off x="7583972" y="2749948"/>
            <a:ext cx="10032027" cy="696934"/>
          </a:xfrm>
          <a:prstGeom prst="flowChartAlternateProcess">
            <a:avLst/>
          </a:prstGeom>
          <a:noFill/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>
            <a:lvl1pPr defTabSz="3703638">
              <a:spcBef>
                <a:spcPct val="20000"/>
              </a:spcBef>
              <a:buFont typeface="Arial" panose="020B0604020202020204" pitchFamily="34" charset="0"/>
              <a:buChar char="•"/>
              <a:defRPr sz="12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3703638">
              <a:spcBef>
                <a:spcPct val="20000"/>
              </a:spcBef>
              <a:buFont typeface="Arial" panose="020B0604020202020204" pitchFamily="34" charset="0"/>
              <a:buChar char="–"/>
              <a:defRPr sz="107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3703638">
              <a:spcBef>
                <a:spcPct val="20000"/>
              </a:spcBef>
              <a:buFont typeface="Arial" panose="020B0604020202020204" pitchFamily="34" charset="0"/>
              <a:buChar char="•"/>
              <a:defRPr sz="9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3703638">
              <a:spcBef>
                <a:spcPct val="20000"/>
              </a:spcBef>
              <a:buFont typeface="Arial" panose="020B0604020202020204" pitchFamily="34" charset="0"/>
              <a:buChar char="–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3703638">
              <a:spcBef>
                <a:spcPct val="20000"/>
              </a:spcBef>
              <a:buFont typeface="Arial" panose="020B0604020202020204" pitchFamily="34" charset="0"/>
              <a:buChar char="»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37036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37036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37036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3703638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77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altLang="es-ES" sz="2400" b="1" i="1" dirty="0"/>
              <a:t> </a:t>
            </a:r>
            <a:r>
              <a:rPr lang="es-ES_tradnl" altLang="es-E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 1. Instituto Nacional de Ciencias Agrícolas (INCA, MES), </a:t>
            </a:r>
            <a:r>
              <a:rPr lang="es-ES_tradnl" altLang="es-ES" sz="2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Cuba</a:t>
            </a:r>
            <a:endParaRPr lang="es-ES_tradnl" altLang="es-ES" sz="2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5"/>
          <p:cNvSpPr>
            <a:spLocks noChangeArrowheads="1"/>
          </p:cNvSpPr>
          <p:nvPr/>
        </p:nvSpPr>
        <p:spPr bwMode="auto">
          <a:xfrm>
            <a:off x="235947" y="1668241"/>
            <a:ext cx="24669482" cy="1083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78"/>
              </a:spcAft>
              <a:defRPr/>
            </a:pPr>
            <a:r>
              <a:rPr lang="es-ES" sz="2800" dirty="0">
                <a:latin typeface="Arial" pitchFamily="34" charset="0"/>
                <a:cs typeface="Arial" pitchFamily="34" charset="0"/>
              </a:rPr>
              <a:t>Lic. Indira López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Padrón</a:t>
            </a:r>
            <a:r>
              <a:rPr lang="es-ES" sz="2800" baseline="30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s-ES" sz="2800" dirty="0" err="1">
                <a:latin typeface="Arial" pitchFamily="34" charset="0"/>
                <a:cs typeface="Arial" pitchFamily="34" charset="0"/>
              </a:rPr>
              <a:t>MSc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.  </a:t>
            </a:r>
            <a:r>
              <a:rPr lang="es-ES" sz="2800" dirty="0" err="1">
                <a:latin typeface="Arial" pitchFamily="34" charset="0"/>
                <a:cs typeface="Arial" pitchFamily="34" charset="0"/>
              </a:rPr>
              <a:t>Lisbel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 Martínez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González</a:t>
            </a:r>
            <a:r>
              <a:rPr lang="es-ES" sz="2800" baseline="30000" dirty="0">
                <a:latin typeface="Arial" pitchFamily="34" charset="0"/>
                <a:cs typeface="Arial" pitchFamily="34" charset="0"/>
              </a:rPr>
              <a:t>1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Lic. </a:t>
            </a:r>
            <a:r>
              <a:rPr lang="es-ES" sz="2800" dirty="0" err="1">
                <a:latin typeface="Arial" pitchFamily="34" charset="0"/>
                <a:cs typeface="Arial" pitchFamily="34" charset="0"/>
              </a:rPr>
              <a:t>Geydi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 Pérez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Domínguez</a:t>
            </a:r>
            <a:r>
              <a:rPr lang="es-ES" sz="2800" baseline="30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s-ES" sz="2800" dirty="0" err="1" smtClean="0">
                <a:latin typeface="Arial" pitchFamily="34" charset="0"/>
                <a:cs typeface="Arial" pitchFamily="34" charset="0"/>
              </a:rPr>
              <a:t>Dr.C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. </a:t>
            </a:r>
            <a:r>
              <a:rPr lang="es-ES" sz="2800" dirty="0" err="1">
                <a:latin typeface="Arial" pitchFamily="34" charset="0"/>
                <a:cs typeface="Arial" pitchFamily="34" charset="0"/>
              </a:rPr>
              <a:t>Yanelis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 Reyes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Guerrero</a:t>
            </a:r>
            <a:r>
              <a:rPr lang="es-ES" sz="2800" baseline="30000" dirty="0">
                <a:latin typeface="Arial" pitchFamily="34" charset="0"/>
                <a:cs typeface="Arial" pitchFamily="34" charset="0"/>
              </a:rPr>
              <a:t>1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s-ES" sz="2800" dirty="0" err="1">
                <a:latin typeface="Arial" pitchFamily="34" charset="0"/>
                <a:cs typeface="Arial" pitchFamily="34" charset="0"/>
              </a:rPr>
              <a:t>Dr.C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. Miriam Núñez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Vázquez</a:t>
            </a:r>
            <a:r>
              <a:rPr lang="es-ES" sz="2800" baseline="30000" dirty="0">
                <a:latin typeface="Arial" pitchFamily="34" charset="0"/>
                <a:cs typeface="Arial" pitchFamily="34" charset="0"/>
              </a:rPr>
              <a:t>1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s-ES" sz="2800" dirty="0" err="1">
                <a:latin typeface="Arial" pitchFamily="34" charset="0"/>
                <a:cs typeface="Arial" pitchFamily="34" charset="0"/>
              </a:rPr>
              <a:t>Dr.C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 Juan A. Cabrera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Rodríguez</a:t>
            </a:r>
            <a:r>
              <a:rPr lang="es-ES" sz="2800" baseline="30000" dirty="0">
                <a:latin typeface="Arial" pitchFamily="34" charset="0"/>
                <a:cs typeface="Arial" pitchFamily="34" charset="0"/>
              </a:rPr>
              <a:t>1</a:t>
            </a:r>
            <a:endParaRPr lang="es-ES" sz="2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409042" y="4638283"/>
            <a:ext cx="24496387" cy="2677656"/>
          </a:xfrm>
          <a:prstGeom prst="rect">
            <a:avLst/>
          </a:prstGeom>
          <a:noFill/>
          <a:ln w="25400" cap="flat" cmpd="sng" algn="ctr">
            <a:noFill/>
            <a:prstDash val="solid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es-ES" sz="2400" dirty="0"/>
              <a:t>El garbanzo (</a:t>
            </a:r>
            <a:r>
              <a:rPr lang="es-ES" sz="2400" i="1" dirty="0" err="1"/>
              <a:t>Cicer</a:t>
            </a:r>
            <a:r>
              <a:rPr lang="es-ES" sz="2400" i="1" dirty="0"/>
              <a:t> </a:t>
            </a:r>
            <a:r>
              <a:rPr lang="es-ES" sz="2400" i="1" dirty="0" err="1"/>
              <a:t>arietinum</a:t>
            </a:r>
            <a:r>
              <a:rPr lang="es-ES" sz="2400" i="1" dirty="0"/>
              <a:t> </a:t>
            </a:r>
            <a:r>
              <a:rPr lang="es-ES" sz="2400" dirty="0"/>
              <a:t>L.), es una de las leguminosas más importantes del mundo con una producción que ronda los 9 millones de toneladas y en el cual se ha ido incrementando el uso de productos </a:t>
            </a:r>
            <a:r>
              <a:rPr lang="es-ES" sz="2400" dirty="0" err="1"/>
              <a:t>bioactivos</a:t>
            </a:r>
            <a:r>
              <a:rPr lang="es-ES" sz="2400" dirty="0"/>
              <a:t> con diferentes propósitos. El objetivo del presente trabajo fue determinar si el uso de extractos de </a:t>
            </a:r>
            <a:r>
              <a:rPr lang="es-ES" sz="2400" dirty="0" err="1"/>
              <a:t>Spirulina</a:t>
            </a:r>
            <a:r>
              <a:rPr lang="es-ES" sz="2400" dirty="0"/>
              <a:t> estimula la germinación de semillas de garbanzo cultivar BS-70. Para dar cumplimiento a este objetivo se ejecutó un experimento donde se aplicó al medio de germinación (suelo), extractos de </a:t>
            </a:r>
            <a:r>
              <a:rPr lang="es-ES" sz="2400" dirty="0" err="1"/>
              <a:t>Spirulina</a:t>
            </a:r>
            <a:r>
              <a:rPr lang="es-ES" sz="2400" dirty="0"/>
              <a:t> en diferentes concentraciones (1 µL mL</a:t>
            </a:r>
            <a:r>
              <a:rPr lang="es-ES" sz="2400" baseline="30000" dirty="0"/>
              <a:t>-1</a:t>
            </a:r>
            <a:r>
              <a:rPr lang="es-ES" sz="2400" dirty="0"/>
              <a:t>, 0,5 µL mL</a:t>
            </a:r>
            <a:r>
              <a:rPr lang="es-ES" sz="2400" baseline="30000" dirty="0"/>
              <a:t>-1 </a:t>
            </a:r>
            <a:r>
              <a:rPr lang="es-ES" sz="2400" dirty="0"/>
              <a:t>y 0,1 µL mL</a:t>
            </a:r>
            <a:r>
              <a:rPr lang="es-ES" sz="2400" baseline="30000" dirty="0"/>
              <a:t>-1</a:t>
            </a:r>
            <a:r>
              <a:rPr lang="es-ES" sz="2400" dirty="0"/>
              <a:t>), cada 72 h, se pusieron a germinar las semillas por </a:t>
            </a:r>
            <a:r>
              <a:rPr lang="es-ES" sz="2400" dirty="0" smtClean="0"/>
              <a:t>seis días </a:t>
            </a:r>
            <a:r>
              <a:rPr lang="es-ES" sz="2400" dirty="0"/>
              <a:t>y se </a:t>
            </a:r>
            <a:r>
              <a:rPr lang="es-ES" sz="2400" dirty="0" smtClean="0"/>
              <a:t>evaluó la dinámica de germinación, la velocidad de germinación, el tiempo medio de germinación, el porcentaje </a:t>
            </a:r>
            <a:r>
              <a:rPr lang="es-ES" sz="2400" dirty="0"/>
              <a:t>final de germinación, la masa seca de las plántulas y el índice de vigor. Los resultados demostraron que la aplicación </a:t>
            </a:r>
            <a:r>
              <a:rPr lang="es-ES" sz="2400" dirty="0" smtClean="0"/>
              <a:t>del extracto </a:t>
            </a:r>
            <a:r>
              <a:rPr lang="es-ES" sz="2400" dirty="0"/>
              <a:t>a concentraciones de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uL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mL</a:t>
            </a:r>
            <a:r>
              <a:rPr lang="es-ES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-1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y 0.5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uL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mL</a:t>
            </a:r>
            <a:r>
              <a:rPr lang="es-ES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 smtClean="0"/>
              <a:t>estimuló las primeras 72 horas la </a:t>
            </a:r>
            <a:r>
              <a:rPr lang="es-ES" sz="2400" dirty="0"/>
              <a:t>dinámica de </a:t>
            </a:r>
            <a:r>
              <a:rPr lang="es-ES" sz="2400" dirty="0" smtClean="0"/>
              <a:t>germinación y </a:t>
            </a:r>
            <a:r>
              <a:rPr lang="es-ES" sz="2400" dirty="0"/>
              <a:t>solamente la concentración de 0,5 </a:t>
            </a:r>
            <a:r>
              <a:rPr lang="es-ES" sz="2400" dirty="0" err="1"/>
              <a:t>uL</a:t>
            </a:r>
            <a:r>
              <a:rPr lang="es-ES" sz="2400" dirty="0"/>
              <a:t> mL-1 incrementó significativamente el porcentaje final de germinación, </a:t>
            </a:r>
            <a:r>
              <a:rPr lang="es-ES" sz="2400" dirty="0" smtClean="0"/>
              <a:t>además con las tres concentraciones se estimuló la velocidad de germinación y </a:t>
            </a:r>
            <a:r>
              <a:rPr lang="es-ES" sz="2400" dirty="0"/>
              <a:t>la masa </a:t>
            </a:r>
            <a:r>
              <a:rPr lang="es-ES" sz="2400" dirty="0" smtClean="0"/>
              <a:t>seca y se constató un </a:t>
            </a:r>
            <a:r>
              <a:rPr lang="es-ES" sz="2400" dirty="0"/>
              <a:t>incremento del índice de vigor de las plántulas</a:t>
            </a:r>
            <a:r>
              <a:rPr lang="es-ES" sz="2400" dirty="0" smtClean="0"/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0758219" y="3824667"/>
            <a:ext cx="32608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2880402">
              <a:defRPr/>
            </a:pPr>
            <a:r>
              <a:rPr lang="es-ES" sz="4800" b="1" dirty="0" smtClean="0">
                <a:solidFill>
                  <a:srgbClr val="9BBB59">
                    <a:lumMod val="75000"/>
                  </a:srgbClr>
                </a:solidFill>
                <a:latin typeface="Arial" panose="020B0604020202020204" pitchFamily="34" charset="0"/>
                <a:cs typeface="Arial" pitchFamily="34" charset="0"/>
              </a:rPr>
              <a:t>RESUMEN</a:t>
            </a:r>
            <a:endParaRPr lang="es-ES" sz="4800" b="1" dirty="0">
              <a:solidFill>
                <a:srgbClr val="9BBB59">
                  <a:lumMod val="75000"/>
                </a:srgbClr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7973405" y="7152153"/>
            <a:ext cx="79732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9726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4800" b="1" dirty="0">
                <a:solidFill>
                  <a:srgbClr val="9BBB59">
                    <a:lumMod val="75000"/>
                  </a:srgbClr>
                </a:solidFill>
                <a:latin typeface="Arial" panose="020B0604020202020204" pitchFamily="34" charset="0"/>
                <a:cs typeface="Arial" pitchFamily="34" charset="0"/>
              </a:rPr>
              <a:t>MATERIALES Y MÉTODOS</a:t>
            </a:r>
          </a:p>
        </p:txBody>
      </p:sp>
      <p:grpSp>
        <p:nvGrpSpPr>
          <p:cNvPr id="3" name="Grupo 2"/>
          <p:cNvGrpSpPr/>
          <p:nvPr/>
        </p:nvGrpSpPr>
        <p:grpSpPr>
          <a:xfrm>
            <a:off x="503821" y="8051859"/>
            <a:ext cx="11456188" cy="6090859"/>
            <a:chOff x="503821" y="8051859"/>
            <a:chExt cx="11456188" cy="6090859"/>
          </a:xfrm>
        </p:grpSpPr>
        <p:sp>
          <p:nvSpPr>
            <p:cNvPr id="26" name="Rectángulo redondeado 25"/>
            <p:cNvSpPr/>
            <p:nvPr/>
          </p:nvSpPr>
          <p:spPr bwMode="auto">
            <a:xfrm>
              <a:off x="503821" y="8051859"/>
              <a:ext cx="11456188" cy="6090859"/>
            </a:xfrm>
            <a:prstGeom prst="roundRect">
              <a:avLst/>
            </a:prstGeom>
            <a:gradFill rotWithShape="1">
              <a:gsLst>
                <a:gs pos="0">
                  <a:srgbClr val="9BBB59">
                    <a:tint val="50000"/>
                    <a:satMod val="300000"/>
                  </a:srgbClr>
                </a:gs>
                <a:gs pos="35000">
                  <a:srgbClr val="9BBB59">
                    <a:tint val="37000"/>
                    <a:satMod val="300000"/>
                  </a:srgbClr>
                </a:gs>
                <a:gs pos="100000">
                  <a:srgbClr val="9BBB59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9BBB59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3497263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7" name="CuadroTexto 42"/>
            <p:cNvSpPr txBox="1">
              <a:spLocks noChangeArrowheads="1"/>
            </p:cNvSpPr>
            <p:nvPr/>
          </p:nvSpPr>
          <p:spPr bwMode="auto">
            <a:xfrm>
              <a:off x="704178" y="8440108"/>
              <a:ext cx="11126082" cy="52629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628650" indent="-628650" algn="just">
                <a:defRPr/>
              </a:pP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Tratamientos</a:t>
              </a:r>
            </a:p>
            <a:p>
              <a:pPr marL="628650" indent="-628650" algn="just">
                <a:buFont typeface="Arial" panose="020B0604020202020204" pitchFamily="34" charset="0"/>
                <a:buChar char="•"/>
                <a:defRPr/>
              </a:pPr>
              <a:r>
                <a:rPr lang="en-US" sz="2400" b="1" dirty="0"/>
                <a:t>Control: </a:t>
              </a:r>
              <a:r>
                <a:rPr lang="en-US" sz="2400" dirty="0" smtClean="0"/>
                <a:t>Agua</a:t>
              </a:r>
            </a:p>
            <a:p>
              <a:pPr marL="628650" indent="-628650" algn="just">
                <a:buFont typeface="Arial" panose="020B0604020202020204" pitchFamily="34" charset="0"/>
                <a:buChar char="•"/>
                <a:defRPr/>
              </a:pPr>
              <a:r>
                <a:rPr lang="pl-PL" sz="2400" b="1" dirty="0"/>
                <a:t>T1: </a:t>
              </a:r>
              <a:r>
                <a:rPr lang="pl-PL" sz="2400" dirty="0"/>
                <a:t>Sp (ext alcoholico) 1 </a:t>
              </a:r>
              <a:r>
                <a:rPr lang="pl-PL" sz="2400" dirty="0" smtClean="0"/>
                <a:t>uL</a:t>
              </a:r>
              <a:r>
                <a:rPr lang="es-ES" sz="2400" dirty="0" smtClean="0"/>
                <a:t> mL</a:t>
              </a:r>
              <a:r>
                <a:rPr lang="es-ES" sz="2400" baseline="30000" dirty="0" smtClean="0"/>
                <a:t>-1</a:t>
              </a:r>
              <a:r>
                <a:rPr lang="es-ES" sz="2400" dirty="0"/>
                <a:t>.</a:t>
              </a:r>
              <a:endParaRPr lang="es-ES" sz="2400" dirty="0" smtClean="0"/>
            </a:p>
            <a:p>
              <a:pPr marL="628650" indent="-628650" algn="just">
                <a:buFont typeface="Arial" panose="020B0604020202020204" pitchFamily="34" charset="0"/>
                <a:buChar char="•"/>
                <a:defRPr/>
              </a:pPr>
              <a:r>
                <a:rPr lang="pl-PL" sz="2400" b="1" dirty="0"/>
                <a:t>T2</a:t>
              </a:r>
              <a:r>
                <a:rPr lang="pl-PL" sz="2400" dirty="0"/>
                <a:t>: Sp (ext alcoholico) 0.5 </a:t>
              </a:r>
              <a:r>
                <a:rPr lang="pl-PL" sz="2400" dirty="0" smtClean="0"/>
                <a:t>uL</a:t>
              </a:r>
              <a:r>
                <a:rPr lang="es-ES" sz="2400" dirty="0" smtClean="0"/>
                <a:t> mL</a:t>
              </a:r>
              <a:r>
                <a:rPr lang="es-ES" sz="2400" baseline="30000" dirty="0" smtClean="0"/>
                <a:t>-1</a:t>
              </a:r>
              <a:r>
                <a:rPr lang="es-ES" sz="2400" dirty="0"/>
                <a:t>.</a:t>
              </a:r>
              <a:endParaRPr lang="es-ES" sz="2400" dirty="0" smtClean="0"/>
            </a:p>
            <a:p>
              <a:pPr marL="628650" indent="-628650" algn="just">
                <a:buFont typeface="Arial" panose="020B0604020202020204" pitchFamily="34" charset="0"/>
                <a:buChar char="•"/>
                <a:defRPr/>
              </a:pPr>
              <a:r>
                <a:rPr lang="pl-PL" sz="2400" b="1" dirty="0"/>
                <a:t>T3</a:t>
              </a:r>
              <a:r>
                <a:rPr lang="pl-PL" sz="2400" dirty="0"/>
                <a:t>: Sp (ext alcoholico) 0.1 </a:t>
              </a:r>
              <a:r>
                <a:rPr lang="pl-PL" sz="2400" dirty="0" smtClean="0"/>
                <a:t>uL</a:t>
              </a:r>
              <a:r>
                <a:rPr lang="es-ES" sz="2400" dirty="0" smtClean="0"/>
                <a:t> </a:t>
              </a:r>
              <a:r>
                <a:rPr lang="es-ES" sz="2400" dirty="0"/>
                <a:t>mL</a:t>
              </a:r>
              <a:r>
                <a:rPr lang="es-ES" sz="2400" baseline="30000" dirty="0"/>
                <a:t>-1</a:t>
              </a:r>
              <a:r>
                <a:rPr lang="es-ES" sz="2400" dirty="0"/>
                <a:t>.</a:t>
              </a:r>
              <a:endParaRPr lang="es-ES" sz="2400" dirty="0" smtClean="0"/>
            </a:p>
            <a:p>
              <a:pPr marL="628650" indent="-628650" algn="just">
                <a:buFont typeface="Arial" panose="020B0604020202020204" pitchFamily="34" charset="0"/>
                <a:buChar char="•"/>
                <a:defRPr/>
              </a:pPr>
              <a:endParaRPr lang="es-ES" sz="2400" b="1" dirty="0" smtClean="0">
                <a:solidFill>
                  <a:srgbClr val="99663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628650" indent="-628650" algn="just">
                <a:defRPr/>
              </a:pPr>
              <a:r>
                <a:rPr lang="es-ES" sz="2400" b="1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Cultivar: BS-70</a:t>
              </a:r>
            </a:p>
            <a:p>
              <a:pPr marL="457200" indent="-457200" algn="just">
                <a:buFont typeface="Arial" panose="020B0604020202020204" pitchFamily="34" charset="0"/>
                <a:buChar char="•"/>
                <a:defRPr/>
              </a:pP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 </a:t>
              </a:r>
              <a:r>
                <a:rPr lang="es-ES" sz="2400" dirty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colocaron en placas Petri 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 suelo (12 semillas </a:t>
              </a:r>
              <a:r>
                <a:rPr lang="es-ES" sz="2400" dirty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por placa y 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 </a:t>
              </a:r>
              <a:r>
                <a:rPr lang="es-ES" sz="2400" dirty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placas por tratamiento).</a:t>
              </a:r>
            </a:p>
            <a:p>
              <a:pPr marL="457200" indent="-457200" algn="just">
                <a:buFont typeface="Arial" panose="020B0604020202020204" pitchFamily="34" charset="0"/>
                <a:buChar char="•"/>
                <a:defRPr/>
              </a:pP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 le adicionó a cada placa 50 </a:t>
              </a:r>
              <a:r>
                <a:rPr lang="es-ES" sz="2400" dirty="0" err="1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mL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 agua u extracto según tratamiento cada 72 h. </a:t>
              </a:r>
              <a:endParaRPr lang="es-ES" sz="2400" dirty="0">
                <a:solidFill>
                  <a:srgbClr val="99663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457200" indent="-457200" algn="just">
                <a:buFont typeface="Arial" panose="020B0604020202020204" pitchFamily="34" charset="0"/>
                <a:buChar char="•"/>
                <a:defRPr/>
              </a:pPr>
              <a:r>
                <a:rPr lang="es-ES" sz="2400" dirty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Las placas se colocaron en la oscuridad 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una temperatura entre 28-30 </a:t>
              </a:r>
              <a:r>
                <a:rPr lang="es-ES" sz="2400" baseline="30000" dirty="0" err="1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</a:t>
              </a:r>
              <a:r>
                <a:rPr lang="es-ES" sz="2400" dirty="0" err="1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2400" dirty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durante 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seis días</a:t>
              </a:r>
              <a:r>
                <a:rPr lang="es-ES" sz="2400" dirty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 El número de semillas 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germinadas </a:t>
              </a:r>
              <a:r>
                <a:rPr lang="es-ES" sz="2400" dirty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 contabilizó en cada placa a las 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12, 24</a:t>
              </a:r>
              <a:r>
                <a:rPr lang="es-ES" sz="2400" dirty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36, 48</a:t>
              </a:r>
              <a:r>
                <a:rPr lang="es-ES" sz="2400" dirty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72, </a:t>
              </a:r>
              <a:r>
                <a:rPr lang="es-ES" sz="2400" dirty="0" smtClean="0">
                  <a:solidFill>
                    <a:srgbClr val="99663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96, 108, 120, 132 y 144 horas.</a:t>
              </a:r>
              <a:endParaRPr lang="es-ES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8" name="Grupo 44"/>
          <p:cNvGrpSpPr>
            <a:grpSpLocks/>
          </p:cNvGrpSpPr>
          <p:nvPr/>
        </p:nvGrpSpPr>
        <p:grpSpPr bwMode="auto">
          <a:xfrm>
            <a:off x="13436067" y="8650345"/>
            <a:ext cx="11269336" cy="5061325"/>
            <a:chOff x="2016400" y="10952802"/>
            <a:chExt cx="9726850" cy="4706434"/>
          </a:xfrm>
        </p:grpSpPr>
        <p:sp>
          <p:nvSpPr>
            <p:cNvPr id="29" name="Rectángulo redondeado 28"/>
            <p:cNvSpPr/>
            <p:nvPr/>
          </p:nvSpPr>
          <p:spPr>
            <a:xfrm>
              <a:off x="2016400" y="10952802"/>
              <a:ext cx="9726850" cy="4706434"/>
            </a:xfrm>
            <a:prstGeom prst="roundRect">
              <a:avLst/>
            </a:prstGeom>
            <a:gradFill rotWithShape="1">
              <a:gsLst>
                <a:gs pos="0">
                  <a:srgbClr val="9BBB59">
                    <a:tint val="50000"/>
                    <a:satMod val="300000"/>
                  </a:srgbClr>
                </a:gs>
                <a:gs pos="35000">
                  <a:srgbClr val="9BBB59">
                    <a:tint val="37000"/>
                    <a:satMod val="300000"/>
                  </a:srgbClr>
                </a:gs>
                <a:gs pos="100000">
                  <a:srgbClr val="9BBB59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9BBB59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3497263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0" name="CuadroTexto 46"/>
            <p:cNvSpPr txBox="1">
              <a:spLocks noChangeArrowheads="1"/>
            </p:cNvSpPr>
            <p:nvPr/>
          </p:nvSpPr>
          <p:spPr bwMode="auto">
            <a:xfrm>
              <a:off x="2175507" y="11096623"/>
              <a:ext cx="9438683" cy="4207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449263" indent="-449263" algn="just">
                <a:defRPr/>
              </a:pPr>
              <a:endParaRPr lang="es-ES" sz="2400" dirty="0">
                <a:solidFill>
                  <a:srgbClr val="0070C0"/>
                </a:solidFill>
              </a:endParaRPr>
            </a:p>
            <a:p>
              <a:r>
                <a:rPr lang="es-E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Indicadores evaluados: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s-E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Dinámica de germinación.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s-E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Velocidad de germinación </a:t>
              </a:r>
              <a:r>
                <a:rPr lang="en-US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(GI) = </a:t>
              </a:r>
              <a:r>
                <a:rPr lang="el-GR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Σ (</a:t>
              </a:r>
              <a:r>
                <a:rPr lang="en-US" sz="24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Gt</a:t>
              </a:r>
              <a:r>
                <a:rPr lang="en-US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/</a:t>
              </a:r>
              <a:r>
                <a:rPr lang="en-US" sz="24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Tt</a:t>
              </a:r>
              <a:r>
                <a:rPr lang="en-US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 </a:t>
              </a:r>
              <a:endPara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400" dirty="0" err="1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Tiempo</a:t>
              </a:r>
              <a:r>
                <a:rPr lang="en-U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dirty="0" err="1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medio</a:t>
              </a:r>
              <a:r>
                <a:rPr lang="en-U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n-US" sz="2400" dirty="0" err="1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germinación</a:t>
              </a:r>
              <a:r>
                <a:rPr lang="en-U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(MGT) </a:t>
              </a:r>
              <a:r>
                <a:rPr lang="en-US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= ∑(D × n)/∑n</a:t>
              </a:r>
              <a:endParaRPr lang="es-E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s-E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Porcentaje </a:t>
              </a:r>
              <a:r>
                <a:rPr lang="es-ES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final de germinación (G %) = (</a:t>
              </a:r>
              <a:r>
                <a:rPr lang="es-ES" sz="24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Gf</a:t>
              </a:r>
              <a:r>
                <a:rPr lang="es-ES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/N) </a:t>
              </a:r>
              <a:r>
                <a:rPr lang="es-E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100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s-E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Masa </a:t>
              </a:r>
              <a:r>
                <a:rPr lang="es-ES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seca de las plántulas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s-E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Índice </a:t>
              </a:r>
              <a:r>
                <a:rPr lang="es-ES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 vigor (VI) = SDW G%</a:t>
              </a:r>
            </a:p>
            <a:p>
              <a:endParaRPr lang="es-E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endParaRPr lang="es-E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s-ES" sz="2400" dirty="0" smtClean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Los datos obtenidos se </a:t>
              </a:r>
              <a:r>
                <a:rPr lang="es-ES" sz="24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procesaron mediante el cálculo de las medias, la desviación estándar y los intervalos de confianza a α=0,05. </a:t>
              </a:r>
            </a:p>
          </p:txBody>
        </p:sp>
      </p:grpSp>
      <p:sp>
        <p:nvSpPr>
          <p:cNvPr id="34" name="Rectángulo 33"/>
          <p:cNvSpPr/>
          <p:nvPr/>
        </p:nvSpPr>
        <p:spPr>
          <a:xfrm>
            <a:off x="10222046" y="14313684"/>
            <a:ext cx="43331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9726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4800" b="1" dirty="0">
                <a:solidFill>
                  <a:srgbClr val="9BBB59">
                    <a:lumMod val="75000"/>
                  </a:srgbClr>
                </a:solidFill>
                <a:latin typeface="Arial" panose="020B0604020202020204" pitchFamily="34" charset="0"/>
                <a:cs typeface="Arial" pitchFamily="34" charset="0"/>
              </a:rPr>
              <a:t>RESULTADOS</a:t>
            </a:r>
          </a:p>
        </p:txBody>
      </p:sp>
      <p:sp>
        <p:nvSpPr>
          <p:cNvPr id="63" name="Rectángulo 62"/>
          <p:cNvSpPr/>
          <p:nvPr/>
        </p:nvSpPr>
        <p:spPr>
          <a:xfrm>
            <a:off x="18693407" y="31465614"/>
            <a:ext cx="51427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9726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4800" b="1" dirty="0" smtClean="0">
                <a:solidFill>
                  <a:srgbClr val="9BBB59">
                    <a:lumMod val="75000"/>
                  </a:srgbClr>
                </a:solidFill>
                <a:latin typeface="Arial" panose="020B0604020202020204" pitchFamily="34" charset="0"/>
                <a:cs typeface="Arial" pitchFamily="34" charset="0"/>
              </a:rPr>
              <a:t>CONCLUSIONES</a:t>
            </a:r>
            <a:endParaRPr lang="es-ES" sz="4800" b="1" dirty="0">
              <a:solidFill>
                <a:srgbClr val="9BBB59">
                  <a:lumMod val="75000"/>
                </a:srgbClr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grpSp>
        <p:nvGrpSpPr>
          <p:cNvPr id="59" name="Grupo 58"/>
          <p:cNvGrpSpPr/>
          <p:nvPr/>
        </p:nvGrpSpPr>
        <p:grpSpPr>
          <a:xfrm>
            <a:off x="409042" y="33086194"/>
            <a:ext cx="23796942" cy="2032481"/>
            <a:chOff x="16946222" y="27464636"/>
            <a:chExt cx="7566359" cy="6135301"/>
          </a:xfrm>
        </p:grpSpPr>
        <p:grpSp>
          <p:nvGrpSpPr>
            <p:cNvPr id="15" name="Grupo 14"/>
            <p:cNvGrpSpPr/>
            <p:nvPr/>
          </p:nvGrpSpPr>
          <p:grpSpPr>
            <a:xfrm>
              <a:off x="16946222" y="27464636"/>
              <a:ext cx="7566359" cy="6135301"/>
              <a:chOff x="15763521" y="31433450"/>
              <a:chExt cx="9183576" cy="5917240"/>
            </a:xfrm>
          </p:grpSpPr>
          <p:sp>
            <p:nvSpPr>
              <p:cNvPr id="67" name="Proceso alternativo 66"/>
              <p:cNvSpPr/>
              <p:nvPr/>
            </p:nvSpPr>
            <p:spPr>
              <a:xfrm>
                <a:off x="15763521" y="31433450"/>
                <a:ext cx="9183576" cy="5917240"/>
              </a:xfrm>
              <a:prstGeom prst="flowChartAlternateProcess">
                <a:avLst/>
              </a:prstGeom>
              <a:gradFill>
                <a:gsLst>
                  <a:gs pos="0">
                    <a:schemeClr val="accent6">
                      <a:lumMod val="20000"/>
                      <a:lumOff val="80000"/>
                    </a:schemeClr>
                  </a:gs>
                  <a:gs pos="50000">
                    <a:schemeClr val="accent6">
                      <a:lumMod val="40000"/>
                      <a:lumOff val="60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</a:gradFill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E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3 Rectángulo"/>
              <p:cNvSpPr/>
              <p:nvPr/>
            </p:nvSpPr>
            <p:spPr>
              <a:xfrm>
                <a:off x="16051099" y="31629226"/>
                <a:ext cx="8608420" cy="6934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just">
                  <a:spcAft>
                    <a:spcPts val="1200"/>
                  </a:spcAft>
                  <a:buSzPct val="100000"/>
                </a:pPr>
                <a:endParaRPr lang="es-ES" sz="2400" b="1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5" name="Rectángulo 34"/>
            <p:cNvSpPr/>
            <p:nvPr/>
          </p:nvSpPr>
          <p:spPr>
            <a:xfrm>
              <a:off x="16995410" y="27645681"/>
              <a:ext cx="7517171" cy="54814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La 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aplicación </a:t>
              </a:r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al sustrato del extracto </a:t>
              </a:r>
              <a:r>
                <a:rPr lang="es-E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hidroalcohólico</a:t>
              </a:r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de </a:t>
              </a:r>
              <a:r>
                <a:rPr lang="es-ES" sz="2800" b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Spirulina</a:t>
              </a:r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a </a:t>
              </a:r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concentraciones 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de 1 </a:t>
              </a:r>
              <a:r>
                <a:rPr lang="pl-PL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uL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mL</a:t>
              </a:r>
              <a:r>
                <a:rPr lang="es-ES" sz="2800" b="1" baseline="30000" dirty="0">
                  <a:latin typeface="Arial" panose="020B0604020202020204" pitchFamily="34" charset="0"/>
                  <a:cs typeface="Arial" panose="020B0604020202020204" pitchFamily="34" charset="0"/>
                </a:rPr>
                <a:t>-1 </a:t>
              </a:r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y 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0.5</a:t>
              </a:r>
              <a:r>
                <a:rPr lang="pl-PL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uL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mL</a:t>
              </a:r>
              <a:r>
                <a:rPr lang="es-ES" sz="2800" b="1" baseline="30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-1</a:t>
              </a:r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estimuló la dinámica de germinación y 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solamente la concentración de 0,5 </a:t>
              </a:r>
              <a:r>
                <a:rPr lang="es-E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uL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mL</a:t>
              </a:r>
              <a:r>
                <a:rPr lang="es-ES" sz="2800" b="1" baseline="30000" dirty="0">
                  <a:latin typeface="Arial" panose="020B0604020202020204" pitchFamily="34" charset="0"/>
                  <a:cs typeface="Arial" panose="020B0604020202020204" pitchFamily="34" charset="0"/>
                </a:rPr>
                <a:t>-1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fue capaz de incrementar significativamente el porcentaje final de </a:t>
              </a:r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germinación, aunque  </a:t>
              </a:r>
              <a:r>
                <a:rPr lang="es-E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con las tres concentraciones se estimuló la velocidad de germinación y la masa seca y se constató un incremento del índice de vigor de las </a:t>
              </a:r>
              <a:r>
                <a:rPr lang="es-ES" sz="28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plántulas. </a:t>
              </a:r>
              <a:endParaRPr lang="en-US" sz="2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25199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5638800"/>
            <a:ext cx="251999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4" name="Rectángulo 43"/>
          <p:cNvSpPr/>
          <p:nvPr/>
        </p:nvSpPr>
        <p:spPr>
          <a:xfrm>
            <a:off x="12739987" y="20944554"/>
            <a:ext cx="11465997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8250" algn="just" defTabSz="3497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Figura 2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Efecto del extracto de </a:t>
            </a:r>
            <a:r>
              <a:rPr lang="es-E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Spirulina</a:t>
            </a:r>
            <a:r>
              <a:rPr lang="es-E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diferentes concentraciones en la masa seca de las plántulas.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barras representan el intervalo de confianza a α=0,05</a:t>
            </a:r>
            <a:endParaRPr lang="es-ES" sz="2400" kern="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5" name="3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73043696"/>
              </p:ext>
            </p:extLst>
          </p:nvPr>
        </p:nvGraphicFramePr>
        <p:xfrm>
          <a:off x="14522186" y="22007220"/>
          <a:ext cx="8503042" cy="5429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7" name="Rectángulo 46"/>
          <p:cNvSpPr/>
          <p:nvPr/>
        </p:nvSpPr>
        <p:spPr>
          <a:xfrm>
            <a:off x="12739987" y="27624141"/>
            <a:ext cx="11634569" cy="8309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8250" algn="just" defTabSz="3497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Figura 3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Efecto del extracto de </a:t>
            </a:r>
            <a:r>
              <a:rPr lang="es-E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Spirulina</a:t>
            </a:r>
            <a:r>
              <a:rPr lang="es-E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diferentes concentraciones en el índice de vigor de las plántulas.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barras representan el intervalo de confianza a α=0,05</a:t>
            </a:r>
            <a:endParaRPr lang="es-ES" sz="2400" kern="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63743" y="23809842"/>
            <a:ext cx="120019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Tabla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I.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Influencia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extracto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Spirulina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diferentes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concentraciones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en la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germinación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semillas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garbanzo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cv.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BS-70.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(Medias ±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intervalos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confianza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graphicFrame>
        <p:nvGraphicFramePr>
          <p:cNvPr id="14" name="Tab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72328099"/>
              </p:ext>
            </p:extLst>
          </p:nvPr>
        </p:nvGraphicFramePr>
        <p:xfrm>
          <a:off x="1673691" y="25449802"/>
          <a:ext cx="9084528" cy="3383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1132"/>
                <a:gridCol w="2271132"/>
                <a:gridCol w="2271132"/>
                <a:gridCol w="2271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sz="24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Tratamientos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Porcentaje final de germinación (G%)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Velocidad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germinacion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(GI) 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medio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germinación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(MGT) 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25199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/>
                        <a:t>Control: </a:t>
                      </a:r>
                      <a:r>
                        <a:rPr lang="en-US" sz="2400" dirty="0" smtClean="0"/>
                        <a:t>Agua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dirty="0" smtClean="0"/>
                        <a:t>96,7 ± 1,4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dirty="0" smtClean="0"/>
                        <a:t>5,1 ± 0,1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dirty="0" smtClean="0"/>
                        <a:t>2,53 ± 0,8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l-PL" sz="2400" b="1" dirty="0" smtClean="0"/>
                        <a:t>T1</a:t>
                      </a:r>
                      <a:r>
                        <a:rPr lang="es-ES" sz="2400" b="1" dirty="0" smtClean="0"/>
                        <a:t> (</a:t>
                      </a:r>
                      <a:r>
                        <a:rPr lang="pl-PL" sz="2400" dirty="0" smtClean="0"/>
                        <a:t>1 uL</a:t>
                      </a:r>
                      <a:r>
                        <a:rPr lang="es-ES" sz="2400" dirty="0" smtClean="0"/>
                        <a:t> mL</a:t>
                      </a:r>
                      <a:r>
                        <a:rPr lang="es-ES" sz="2400" baseline="30000" dirty="0" smtClean="0"/>
                        <a:t>-1)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25199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dirty="0" smtClean="0"/>
                        <a:t>96,7 ± 2,2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25199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dirty="0" smtClean="0"/>
                        <a:t>6,97 ± 0,2 </a:t>
                      </a:r>
                      <a:r>
                        <a:rPr lang="en-US" sz="2400" dirty="0" smtClean="0"/>
                        <a:t>*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dirty="0" smtClean="0"/>
                        <a:t>2,00 ± 0,6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25199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400" b="1" dirty="0" smtClean="0"/>
                        <a:t>T2</a:t>
                      </a:r>
                      <a:r>
                        <a:rPr lang="es-ES" sz="2400" b="1" dirty="0" smtClean="0"/>
                        <a:t> (</a:t>
                      </a:r>
                      <a:r>
                        <a:rPr lang="es-ES" sz="2400" dirty="0" smtClean="0"/>
                        <a:t>0.5</a:t>
                      </a:r>
                      <a:r>
                        <a:rPr lang="pl-PL" sz="2400" dirty="0" smtClean="0"/>
                        <a:t> uL</a:t>
                      </a:r>
                      <a:r>
                        <a:rPr lang="es-ES" sz="2400" dirty="0" smtClean="0"/>
                        <a:t> mL</a:t>
                      </a:r>
                      <a:r>
                        <a:rPr lang="es-ES" sz="2400" baseline="30000" dirty="0" smtClean="0"/>
                        <a:t>-1)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25199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dirty="0" smtClean="0"/>
                        <a:t>100 ± 0 </a:t>
                      </a:r>
                      <a:r>
                        <a:rPr lang="en-US" sz="2400" dirty="0" smtClean="0"/>
                        <a:t>*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dirty="0" smtClean="0"/>
                        <a:t>7,77 ± 0,2</a:t>
                      </a:r>
                      <a:r>
                        <a:rPr lang="en-US" sz="2400" dirty="0" smtClean="0"/>
                        <a:t>*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dirty="0" smtClean="0"/>
                        <a:t>1,88 ± 0,6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25199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400" b="1" dirty="0" smtClean="0"/>
                        <a:t>T3</a:t>
                      </a:r>
                      <a:r>
                        <a:rPr lang="es-ES" sz="2400" b="1" dirty="0" smtClean="0"/>
                        <a:t> (</a:t>
                      </a:r>
                      <a:r>
                        <a:rPr lang="es-ES" sz="2400" dirty="0" smtClean="0"/>
                        <a:t>0.1</a:t>
                      </a:r>
                      <a:r>
                        <a:rPr lang="pl-PL" sz="2400" dirty="0" smtClean="0"/>
                        <a:t> uL</a:t>
                      </a:r>
                      <a:r>
                        <a:rPr lang="es-ES" sz="2400" dirty="0" smtClean="0"/>
                        <a:t> mL</a:t>
                      </a:r>
                      <a:r>
                        <a:rPr lang="es-ES" sz="2400" baseline="30000" dirty="0" smtClean="0"/>
                        <a:t>-1)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25199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dirty="0" smtClean="0"/>
                        <a:t>98,3 ± 1,1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dirty="0" smtClean="0"/>
                        <a:t>5,37 ± 0,1</a:t>
                      </a:r>
                      <a:r>
                        <a:rPr lang="en-US" sz="2400" dirty="0" smtClean="0"/>
                        <a:t>*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sz="2400" dirty="0" smtClean="0"/>
                        <a:t>2,43 ± 0,7</a:t>
                      </a:r>
                      <a:endParaRPr lang="en-US" sz="2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grpSp>
        <p:nvGrpSpPr>
          <p:cNvPr id="17" name="Grupo 16"/>
          <p:cNvGrpSpPr/>
          <p:nvPr/>
        </p:nvGrpSpPr>
        <p:grpSpPr>
          <a:xfrm>
            <a:off x="13126574" y="28762349"/>
            <a:ext cx="11173520" cy="1610664"/>
            <a:chOff x="656740" y="21161597"/>
            <a:chExt cx="11173520" cy="5807663"/>
          </a:xfrm>
        </p:grpSpPr>
        <p:grpSp>
          <p:nvGrpSpPr>
            <p:cNvPr id="41" name="Grupo 40"/>
            <p:cNvGrpSpPr/>
            <p:nvPr/>
          </p:nvGrpSpPr>
          <p:grpSpPr>
            <a:xfrm>
              <a:off x="656740" y="21161597"/>
              <a:ext cx="11173520" cy="5807663"/>
              <a:chOff x="16946222" y="27464634"/>
              <a:chExt cx="7566359" cy="7846715"/>
            </a:xfrm>
          </p:grpSpPr>
          <p:grpSp>
            <p:nvGrpSpPr>
              <p:cNvPr id="48" name="Grupo 47"/>
              <p:cNvGrpSpPr/>
              <p:nvPr/>
            </p:nvGrpSpPr>
            <p:grpSpPr>
              <a:xfrm>
                <a:off x="16946222" y="27464634"/>
                <a:ext cx="7566359" cy="7846715"/>
                <a:chOff x="15763521" y="31433449"/>
                <a:chExt cx="9183576" cy="7567827"/>
              </a:xfrm>
            </p:grpSpPr>
            <p:sp>
              <p:nvSpPr>
                <p:cNvPr id="50" name="Proceso alternativo 49"/>
                <p:cNvSpPr/>
                <p:nvPr/>
              </p:nvSpPr>
              <p:spPr>
                <a:xfrm>
                  <a:off x="15763521" y="31433449"/>
                  <a:ext cx="9183576" cy="7567827"/>
                </a:xfrm>
                <a:prstGeom prst="flowChartAlternateProcess">
                  <a:avLst/>
                </a:prstGeom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50000">
                      <a:schemeClr val="accent6">
                        <a:lumMod val="40000"/>
                        <a:lumOff val="60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</a:gradFill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s-ES" sz="1800" b="1"/>
                </a:p>
              </p:txBody>
            </p:sp>
            <p:sp>
              <p:nvSpPr>
                <p:cNvPr id="51" name="3 Rectángulo"/>
                <p:cNvSpPr/>
                <p:nvPr/>
              </p:nvSpPr>
              <p:spPr>
                <a:xfrm>
                  <a:off x="16051099" y="31629225"/>
                  <a:ext cx="8608420" cy="173533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just">
                    <a:spcAft>
                      <a:spcPts val="1200"/>
                    </a:spcAft>
                    <a:buSzPct val="100000"/>
                  </a:pPr>
                  <a:endParaRPr lang="es-ES" sz="1800" b="1" dirty="0">
                    <a:solidFill>
                      <a:srgbClr val="000000"/>
                    </a:solidFill>
                    <a:latin typeface="Arial"/>
                    <a:ea typeface="Calibri"/>
                  </a:endParaRPr>
                </a:p>
              </p:txBody>
            </p:sp>
          </p:grpSp>
          <p:sp>
            <p:nvSpPr>
              <p:cNvPr id="49" name="Rectángulo 48"/>
              <p:cNvSpPr/>
              <p:nvPr/>
            </p:nvSpPr>
            <p:spPr>
              <a:xfrm>
                <a:off x="17264925" y="27645682"/>
                <a:ext cx="7010720" cy="20017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1000"/>
                  </a:spcAft>
                  <a:tabLst>
                    <a:tab pos="2169795" algn="l"/>
                  </a:tabLst>
                </a:pPr>
                <a:endParaRPr lang="es-ES" sz="1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2" name="Rectángulo 51"/>
            <p:cNvSpPr/>
            <p:nvPr/>
          </p:nvSpPr>
          <p:spPr>
            <a:xfrm>
              <a:off x="966780" y="22279389"/>
              <a:ext cx="10513587" cy="2996373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marL="38250" algn="just" defTabSz="349726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Con 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las tres concentraciones se estimuló </a:t>
              </a: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la 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masa </a:t>
              </a: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seca, lo que provocó 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un incremento del índice de vigor de las </a:t>
              </a: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plántulas</a:t>
              </a:r>
            </a:p>
          </p:txBody>
        </p:sp>
      </p:grpSp>
      <p:graphicFrame>
        <p:nvGraphicFramePr>
          <p:cNvPr id="40" name="3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35957534"/>
              </p:ext>
            </p:extLst>
          </p:nvPr>
        </p:nvGraphicFramePr>
        <p:xfrm>
          <a:off x="987351" y="14050293"/>
          <a:ext cx="9770868" cy="6861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42" name="Rectángulo 41"/>
          <p:cNvSpPr/>
          <p:nvPr/>
        </p:nvSpPr>
        <p:spPr>
          <a:xfrm>
            <a:off x="862754" y="21071224"/>
            <a:ext cx="11232958" cy="70788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8250" algn="just" defTabSz="3497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Figura 1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Efecto del extracto de </a:t>
            </a:r>
            <a:r>
              <a:rPr lang="es-ES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Spirulina</a:t>
            </a:r>
            <a:r>
              <a:rPr lang="es-ES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diferentes concentraciones en la dinámica de germinación de las semillas.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barras representan el intervalo de confianza a α=0,05</a:t>
            </a:r>
            <a:endParaRPr lang="es-ES" sz="2000" kern="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43" name="Grupo 42"/>
          <p:cNvGrpSpPr/>
          <p:nvPr/>
        </p:nvGrpSpPr>
        <p:grpSpPr>
          <a:xfrm>
            <a:off x="637459" y="29415502"/>
            <a:ext cx="11173520" cy="3231061"/>
            <a:chOff x="656740" y="21161597"/>
            <a:chExt cx="11173520" cy="5807663"/>
          </a:xfrm>
        </p:grpSpPr>
        <p:grpSp>
          <p:nvGrpSpPr>
            <p:cNvPr id="46" name="Grupo 45"/>
            <p:cNvGrpSpPr/>
            <p:nvPr/>
          </p:nvGrpSpPr>
          <p:grpSpPr>
            <a:xfrm>
              <a:off x="656740" y="21161597"/>
              <a:ext cx="11173520" cy="5807663"/>
              <a:chOff x="16946222" y="27464634"/>
              <a:chExt cx="7566359" cy="7846715"/>
            </a:xfrm>
          </p:grpSpPr>
          <p:grpSp>
            <p:nvGrpSpPr>
              <p:cNvPr id="55" name="Grupo 54"/>
              <p:cNvGrpSpPr/>
              <p:nvPr/>
            </p:nvGrpSpPr>
            <p:grpSpPr>
              <a:xfrm>
                <a:off x="16946222" y="27464634"/>
                <a:ext cx="7566359" cy="7846715"/>
                <a:chOff x="15763521" y="31433449"/>
                <a:chExt cx="9183576" cy="7567827"/>
              </a:xfrm>
            </p:grpSpPr>
            <p:sp>
              <p:nvSpPr>
                <p:cNvPr id="57" name="Proceso alternativo 56"/>
                <p:cNvSpPr/>
                <p:nvPr/>
              </p:nvSpPr>
              <p:spPr>
                <a:xfrm>
                  <a:off x="15763521" y="31433449"/>
                  <a:ext cx="9183576" cy="7567827"/>
                </a:xfrm>
                <a:prstGeom prst="flowChartAlternateProcess">
                  <a:avLst/>
                </a:prstGeom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50000">
                      <a:schemeClr val="accent6">
                        <a:lumMod val="40000"/>
                        <a:lumOff val="60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</a:gradFill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s-ES" sz="1800"/>
                </a:p>
              </p:txBody>
            </p:sp>
            <p:sp>
              <p:nvSpPr>
                <p:cNvPr id="58" name="3 Rectángulo"/>
                <p:cNvSpPr/>
                <p:nvPr/>
              </p:nvSpPr>
              <p:spPr>
                <a:xfrm>
                  <a:off x="16051099" y="31629226"/>
                  <a:ext cx="8608420" cy="35620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just">
                    <a:spcAft>
                      <a:spcPts val="1200"/>
                    </a:spcAft>
                    <a:buSzPct val="100000"/>
                  </a:pPr>
                  <a:endParaRPr lang="es-ES" sz="1800" b="1" dirty="0">
                    <a:solidFill>
                      <a:srgbClr val="000000"/>
                    </a:solidFill>
                    <a:latin typeface="Arial"/>
                    <a:ea typeface="Calibri"/>
                  </a:endParaRPr>
                </a:p>
              </p:txBody>
            </p:sp>
          </p:grpSp>
          <p:sp>
            <p:nvSpPr>
              <p:cNvPr id="56" name="Rectángulo 55"/>
              <p:cNvSpPr/>
              <p:nvPr/>
            </p:nvSpPr>
            <p:spPr>
              <a:xfrm>
                <a:off x="17264925" y="27645680"/>
                <a:ext cx="7010720" cy="3770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1000"/>
                  </a:spcAft>
                  <a:tabLst>
                    <a:tab pos="2169795" algn="l"/>
                  </a:tabLst>
                </a:pPr>
                <a:endParaRPr lang="es-E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4" name="Rectángulo 53"/>
            <p:cNvSpPr/>
            <p:nvPr/>
          </p:nvSpPr>
          <p:spPr>
            <a:xfrm>
              <a:off x="966780" y="21583555"/>
              <a:ext cx="10513587" cy="4812946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marL="381150" indent="-342900" algn="just" defTabSz="3497263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ü"/>
              </a:pP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Solo el tratamiento 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con el extracto de </a:t>
              </a:r>
              <a:r>
                <a:rPr lang="es-E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Spirulina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 una concentración de 0.5</a:t>
              </a:r>
              <a:r>
                <a:rPr lang="pl-PL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uL</a:t>
              </a: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 mL</a:t>
              </a:r>
              <a:r>
                <a:rPr lang="es-ES" sz="2400" b="1" baseline="30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-1  </a:t>
              </a: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(T2) influyó significativamente en el porciento de germinación.</a:t>
              </a:r>
            </a:p>
            <a:p>
              <a:pPr marL="381150" indent="-342900" algn="just" defTabSz="3497263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ü"/>
              </a:pP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Todas las concentraciones del extracto de </a:t>
              </a:r>
              <a:r>
                <a:rPr lang="es-E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Spirulina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ensayadas incrementaron significativamente la velocidad de germinación en comparación con el tratamiento control; sin embargo, estas no influyeron significativamente en el tiempo medio de germinación.</a:t>
              </a:r>
              <a:endParaRPr lang="es-ES" sz="2400" b="1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0" name="Grupo 59"/>
          <p:cNvGrpSpPr/>
          <p:nvPr/>
        </p:nvGrpSpPr>
        <p:grpSpPr>
          <a:xfrm>
            <a:off x="754982" y="22036591"/>
            <a:ext cx="11173520" cy="1542196"/>
            <a:chOff x="656740" y="21161597"/>
            <a:chExt cx="11173520" cy="5807663"/>
          </a:xfrm>
        </p:grpSpPr>
        <p:grpSp>
          <p:nvGrpSpPr>
            <p:cNvPr id="61" name="Grupo 60"/>
            <p:cNvGrpSpPr/>
            <p:nvPr/>
          </p:nvGrpSpPr>
          <p:grpSpPr>
            <a:xfrm>
              <a:off x="656740" y="21161597"/>
              <a:ext cx="11173520" cy="5807663"/>
              <a:chOff x="16946222" y="27464634"/>
              <a:chExt cx="7566359" cy="7846715"/>
            </a:xfrm>
          </p:grpSpPr>
          <p:grpSp>
            <p:nvGrpSpPr>
              <p:cNvPr id="65" name="Grupo 64"/>
              <p:cNvGrpSpPr/>
              <p:nvPr/>
            </p:nvGrpSpPr>
            <p:grpSpPr>
              <a:xfrm>
                <a:off x="16946222" y="27464634"/>
                <a:ext cx="7566359" cy="7846715"/>
                <a:chOff x="15763521" y="31433449"/>
                <a:chExt cx="9183576" cy="7567827"/>
              </a:xfrm>
            </p:grpSpPr>
            <p:sp>
              <p:nvSpPr>
                <p:cNvPr id="68" name="Proceso alternativo 67"/>
                <p:cNvSpPr/>
                <p:nvPr/>
              </p:nvSpPr>
              <p:spPr>
                <a:xfrm>
                  <a:off x="15763521" y="31433449"/>
                  <a:ext cx="9183576" cy="7567827"/>
                </a:xfrm>
                <a:prstGeom prst="flowChartAlternateProcess">
                  <a:avLst/>
                </a:prstGeom>
                <a:gradFill>
                  <a:gsLst>
                    <a:gs pos="0">
                      <a:schemeClr val="accent6">
                        <a:lumMod val="20000"/>
                        <a:lumOff val="80000"/>
                      </a:schemeClr>
                    </a:gs>
                    <a:gs pos="50000">
                      <a:schemeClr val="accent6">
                        <a:lumMod val="40000"/>
                        <a:lumOff val="60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</a:gradFill>
              </p:spPr>
              <p:style>
                <a:lnRef idx="1">
                  <a:schemeClr val="accent6"/>
                </a:lnRef>
                <a:fillRef idx="2">
                  <a:schemeClr val="accent6"/>
                </a:fillRef>
                <a:effectRef idx="1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es-ES" sz="1800"/>
                </a:p>
              </p:txBody>
            </p:sp>
            <p:sp>
              <p:nvSpPr>
                <p:cNvPr id="69" name="3 Rectángulo"/>
                <p:cNvSpPr/>
                <p:nvPr/>
              </p:nvSpPr>
              <p:spPr>
                <a:xfrm>
                  <a:off x="16051099" y="31629226"/>
                  <a:ext cx="8608420" cy="35620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just">
                    <a:spcAft>
                      <a:spcPts val="1200"/>
                    </a:spcAft>
                    <a:buSzPct val="100000"/>
                  </a:pPr>
                  <a:endParaRPr lang="es-ES" sz="1800" b="1" dirty="0">
                    <a:solidFill>
                      <a:srgbClr val="000000"/>
                    </a:solidFill>
                    <a:latin typeface="Arial"/>
                    <a:ea typeface="Calibri"/>
                  </a:endParaRPr>
                </a:p>
              </p:txBody>
            </p:sp>
          </p:grpSp>
          <p:sp>
            <p:nvSpPr>
              <p:cNvPr id="66" name="Rectángulo 65"/>
              <p:cNvSpPr/>
              <p:nvPr/>
            </p:nvSpPr>
            <p:spPr>
              <a:xfrm>
                <a:off x="17264925" y="27645680"/>
                <a:ext cx="7010720" cy="3770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1000"/>
                  </a:spcAft>
                  <a:tabLst>
                    <a:tab pos="2169795" algn="l"/>
                  </a:tabLst>
                </a:pPr>
                <a:endParaRPr lang="es-E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64" name="Rectángulo 63"/>
            <p:cNvSpPr/>
            <p:nvPr/>
          </p:nvSpPr>
          <p:spPr>
            <a:xfrm>
              <a:off x="966780" y="21583556"/>
              <a:ext cx="10513587" cy="452024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marL="38250" algn="just" defTabSz="3497263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Las concentraciones de </a:t>
              </a:r>
              <a:r>
                <a:rPr lang="es-E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Spirulina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de 1 </a:t>
              </a:r>
              <a:r>
                <a:rPr lang="es-E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uL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mL-1 (</a:t>
              </a: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T1) 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y 0,5 </a:t>
              </a:r>
              <a:r>
                <a:rPr lang="es-E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uL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mL-1 (</a:t>
              </a: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T2) </a:t>
              </a:r>
              <a:r>
                <a:rPr lang="es-E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incrementaron significativamente el porcentaje de germinación de las semillas las primeras 72 </a:t>
              </a:r>
              <a:r>
                <a:rPr lang="es-ES" sz="24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horas.</a:t>
              </a:r>
              <a:endParaRPr lang="es-ES" sz="2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70" name="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70865179"/>
              </p:ext>
            </p:extLst>
          </p:nvPr>
        </p:nvGraphicFramePr>
        <p:xfrm>
          <a:off x="13126573" y="15211927"/>
          <a:ext cx="9990601" cy="5642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71" name="audio indir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/>
          <a:stretch>
            <a:fillRect/>
          </a:stretch>
        </p:blipFill>
        <p:spPr>
          <a:xfrm>
            <a:off x="15608299" y="3787774"/>
            <a:ext cx="479425" cy="47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144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146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868</TotalTime>
  <Words>913</Words>
  <Application>Microsoft Office PowerPoint</Application>
  <PresentationFormat>Personalizado</PresentationFormat>
  <Paragraphs>65</Paragraphs>
  <Slides>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Lilisbet Guerrero Domínguez</dc:creator>
  <cp:lastModifiedBy>Yanelis</cp:lastModifiedBy>
  <cp:revision>96</cp:revision>
  <dcterms:created xsi:type="dcterms:W3CDTF">2018-09-27T14:39:03Z</dcterms:created>
  <dcterms:modified xsi:type="dcterms:W3CDTF">2021-12-15T03:57:20Z</dcterms:modified>
</cp:coreProperties>
</file>