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8" r:id="rId2"/>
  </p:sldIdLst>
  <p:sldSz cx="25203150" cy="36004500"/>
  <p:notesSz cx="6858000" cy="9144000"/>
  <p:defaultTextStyle>
    <a:defPPr>
      <a:defRPr lang="es-ES"/>
    </a:defPPr>
    <a:lvl1pPr marL="0" algn="l" defTabSz="3497477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1pPr>
    <a:lvl2pPr marL="1748739" algn="l" defTabSz="3497477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2pPr>
    <a:lvl3pPr marL="3497477" algn="l" defTabSz="3497477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3pPr>
    <a:lvl4pPr marL="5246216" algn="l" defTabSz="3497477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4pPr>
    <a:lvl5pPr marL="6994954" algn="l" defTabSz="3497477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5pPr>
    <a:lvl6pPr marL="8743693" algn="l" defTabSz="3497477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6pPr>
    <a:lvl7pPr marL="10492431" algn="l" defTabSz="3497477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7pPr>
    <a:lvl8pPr marL="12241170" algn="l" defTabSz="3497477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8pPr>
    <a:lvl9pPr marL="13989909" algn="l" defTabSz="3497477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1340">
          <p15:clr>
            <a:srgbClr val="A4A3A4"/>
          </p15:clr>
        </p15:guide>
        <p15:guide id="2" pos="79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5DB4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Estilo claro 2 - Acento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00" autoAdjust="0"/>
    <p:restoredTop sz="94364" autoAdjust="0"/>
  </p:normalViewPr>
  <p:slideViewPr>
    <p:cSldViewPr>
      <p:cViewPr>
        <p:scale>
          <a:sx n="33" d="100"/>
          <a:sy n="33" d="100"/>
        </p:scale>
        <p:origin x="-468" y="-78"/>
      </p:cViewPr>
      <p:guideLst>
        <p:guide orient="horz" pos="11340"/>
        <p:guide pos="79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BC3BD5-165B-4C1F-B5CD-C391320EAE91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2228850" y="685800"/>
            <a:ext cx="24003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1AC73E-676F-4FF2-99AE-6681BB6775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5432449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40207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70103" algn="l" defTabSz="740207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40207" algn="l" defTabSz="740207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10310" algn="l" defTabSz="740207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480414" algn="l" defTabSz="740207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850517" algn="l" defTabSz="740207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220620" algn="l" defTabSz="740207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590724" algn="l" defTabSz="740207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960827" algn="l" defTabSz="740207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890237" y="11184733"/>
            <a:ext cx="21422678" cy="771763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780473" y="20402550"/>
            <a:ext cx="17642205" cy="92011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7487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497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2462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6994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87436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0492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2241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3989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8496-7C09-4B09-9DB4-9A386D63EDCE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A68A-6740-4C70-AD4C-AE23EE3D082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519695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8496-7C09-4B09-9DB4-9A386D63EDCE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A68A-6740-4C70-AD4C-AE23EE3D082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774520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90875" y="23136228"/>
            <a:ext cx="21422678" cy="7150894"/>
          </a:xfrm>
        </p:spPr>
        <p:txBody>
          <a:bodyPr anchor="t"/>
          <a:lstStyle>
            <a:lvl1pPr algn="l">
              <a:defRPr sz="153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990875" y="15260246"/>
            <a:ext cx="21422678" cy="7875982"/>
          </a:xfrm>
        </p:spPr>
        <p:txBody>
          <a:bodyPr anchor="b"/>
          <a:lstStyle>
            <a:lvl1pPr marL="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1pPr>
            <a:lvl2pPr marL="1748739" indent="0">
              <a:buNone/>
              <a:defRPr sz="6900">
                <a:solidFill>
                  <a:schemeClr val="tx1">
                    <a:tint val="75000"/>
                  </a:schemeClr>
                </a:solidFill>
              </a:defRPr>
            </a:lvl2pPr>
            <a:lvl3pPr marL="3497477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3pPr>
            <a:lvl4pPr marL="5246216" indent="0">
              <a:buNone/>
              <a:defRPr sz="5300">
                <a:solidFill>
                  <a:schemeClr val="tx1">
                    <a:tint val="75000"/>
                  </a:schemeClr>
                </a:solidFill>
              </a:defRPr>
            </a:lvl4pPr>
            <a:lvl5pPr marL="6994954" indent="0">
              <a:buNone/>
              <a:defRPr sz="5300">
                <a:solidFill>
                  <a:schemeClr val="tx1">
                    <a:tint val="75000"/>
                  </a:schemeClr>
                </a:solidFill>
              </a:defRPr>
            </a:lvl5pPr>
            <a:lvl6pPr marL="8743693" indent="0">
              <a:buNone/>
              <a:defRPr sz="5300">
                <a:solidFill>
                  <a:schemeClr val="tx1">
                    <a:tint val="75000"/>
                  </a:schemeClr>
                </a:solidFill>
              </a:defRPr>
            </a:lvl6pPr>
            <a:lvl7pPr marL="10492431" indent="0">
              <a:buNone/>
              <a:defRPr sz="5300">
                <a:solidFill>
                  <a:schemeClr val="tx1">
                    <a:tint val="75000"/>
                  </a:schemeClr>
                </a:solidFill>
              </a:defRPr>
            </a:lvl7pPr>
            <a:lvl8pPr marL="12241170" indent="0">
              <a:buNone/>
              <a:defRPr sz="5300">
                <a:solidFill>
                  <a:schemeClr val="tx1">
                    <a:tint val="75000"/>
                  </a:schemeClr>
                </a:solidFill>
              </a:defRPr>
            </a:lvl8pPr>
            <a:lvl9pPr marL="13989909" indent="0">
              <a:buNone/>
              <a:defRPr sz="5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8496-7C09-4B09-9DB4-9A386D63EDCE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A68A-6740-4C70-AD4C-AE23EE3D082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615655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467436" y="52923284"/>
            <a:ext cx="39979371" cy="149702044"/>
          </a:xfrm>
        </p:spPr>
        <p:txBody>
          <a:bodyPr/>
          <a:lstStyle>
            <a:lvl1pPr>
              <a:defRPr sz="10700"/>
            </a:lvl1pPr>
            <a:lvl2pPr>
              <a:defRPr sz="9100"/>
            </a:lvl2pPr>
            <a:lvl3pPr>
              <a:defRPr sz="7700"/>
            </a:lvl3pPr>
            <a:lvl4pPr>
              <a:defRPr sz="6900"/>
            </a:lvl4pPr>
            <a:lvl5pPr>
              <a:defRPr sz="6900"/>
            </a:lvl5pPr>
            <a:lvl6pPr>
              <a:defRPr sz="6900"/>
            </a:lvl6pPr>
            <a:lvl7pPr>
              <a:defRPr sz="6900"/>
            </a:lvl7pPr>
            <a:lvl8pPr>
              <a:defRPr sz="6900"/>
            </a:lvl8pPr>
            <a:lvl9pPr>
              <a:defRPr sz="6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4866858" y="52923284"/>
            <a:ext cx="39979373" cy="149702044"/>
          </a:xfrm>
        </p:spPr>
        <p:txBody>
          <a:bodyPr/>
          <a:lstStyle>
            <a:lvl1pPr>
              <a:defRPr sz="10700"/>
            </a:lvl1pPr>
            <a:lvl2pPr>
              <a:defRPr sz="9100"/>
            </a:lvl2pPr>
            <a:lvl3pPr>
              <a:defRPr sz="7700"/>
            </a:lvl3pPr>
            <a:lvl4pPr>
              <a:defRPr sz="6900"/>
            </a:lvl4pPr>
            <a:lvl5pPr>
              <a:defRPr sz="6900"/>
            </a:lvl5pPr>
            <a:lvl6pPr>
              <a:defRPr sz="6900"/>
            </a:lvl6pPr>
            <a:lvl7pPr>
              <a:defRPr sz="6900"/>
            </a:lvl7pPr>
            <a:lvl8pPr>
              <a:defRPr sz="6900"/>
            </a:lvl8pPr>
            <a:lvl9pPr>
              <a:defRPr sz="6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8496-7C09-4B09-9DB4-9A386D63EDCE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A68A-6740-4C70-AD4C-AE23EE3D082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904181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260158" y="1441849"/>
            <a:ext cx="22682835" cy="60007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260158" y="8059344"/>
            <a:ext cx="11135768" cy="3358751"/>
          </a:xfrm>
        </p:spPr>
        <p:txBody>
          <a:bodyPr anchor="b"/>
          <a:lstStyle>
            <a:lvl1pPr marL="0" indent="0">
              <a:buNone/>
              <a:defRPr sz="9100" b="1"/>
            </a:lvl1pPr>
            <a:lvl2pPr marL="1748739" indent="0">
              <a:buNone/>
              <a:defRPr sz="7700" b="1"/>
            </a:lvl2pPr>
            <a:lvl3pPr marL="3497477" indent="0">
              <a:buNone/>
              <a:defRPr sz="6900" b="1"/>
            </a:lvl3pPr>
            <a:lvl4pPr marL="5246216" indent="0">
              <a:buNone/>
              <a:defRPr sz="6200" b="1"/>
            </a:lvl4pPr>
            <a:lvl5pPr marL="6994954" indent="0">
              <a:buNone/>
              <a:defRPr sz="6200" b="1"/>
            </a:lvl5pPr>
            <a:lvl6pPr marL="8743693" indent="0">
              <a:buNone/>
              <a:defRPr sz="6200" b="1"/>
            </a:lvl6pPr>
            <a:lvl7pPr marL="10492431" indent="0">
              <a:buNone/>
              <a:defRPr sz="6200" b="1"/>
            </a:lvl7pPr>
            <a:lvl8pPr marL="12241170" indent="0">
              <a:buNone/>
              <a:defRPr sz="6200" b="1"/>
            </a:lvl8pPr>
            <a:lvl9pPr marL="13989909" indent="0">
              <a:buNone/>
              <a:defRPr sz="6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260158" y="11418094"/>
            <a:ext cx="11135768" cy="20744262"/>
          </a:xfrm>
        </p:spPr>
        <p:txBody>
          <a:bodyPr/>
          <a:lstStyle>
            <a:lvl1pPr>
              <a:defRPr sz="9100"/>
            </a:lvl1pPr>
            <a:lvl2pPr>
              <a:defRPr sz="7700"/>
            </a:lvl2pPr>
            <a:lvl3pPr>
              <a:defRPr sz="6900"/>
            </a:lvl3pPr>
            <a:lvl4pPr>
              <a:defRPr sz="6200"/>
            </a:lvl4pPr>
            <a:lvl5pPr>
              <a:defRPr sz="6200"/>
            </a:lvl5pPr>
            <a:lvl6pPr>
              <a:defRPr sz="6200"/>
            </a:lvl6pPr>
            <a:lvl7pPr>
              <a:defRPr sz="6200"/>
            </a:lvl7pPr>
            <a:lvl8pPr>
              <a:defRPr sz="6200"/>
            </a:lvl8pPr>
            <a:lvl9pPr>
              <a:defRPr sz="6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802852" y="8059344"/>
            <a:ext cx="11140142" cy="3358751"/>
          </a:xfrm>
        </p:spPr>
        <p:txBody>
          <a:bodyPr anchor="b"/>
          <a:lstStyle>
            <a:lvl1pPr marL="0" indent="0">
              <a:buNone/>
              <a:defRPr sz="9100" b="1"/>
            </a:lvl1pPr>
            <a:lvl2pPr marL="1748739" indent="0">
              <a:buNone/>
              <a:defRPr sz="7700" b="1"/>
            </a:lvl2pPr>
            <a:lvl3pPr marL="3497477" indent="0">
              <a:buNone/>
              <a:defRPr sz="6900" b="1"/>
            </a:lvl3pPr>
            <a:lvl4pPr marL="5246216" indent="0">
              <a:buNone/>
              <a:defRPr sz="6200" b="1"/>
            </a:lvl4pPr>
            <a:lvl5pPr marL="6994954" indent="0">
              <a:buNone/>
              <a:defRPr sz="6200" b="1"/>
            </a:lvl5pPr>
            <a:lvl6pPr marL="8743693" indent="0">
              <a:buNone/>
              <a:defRPr sz="6200" b="1"/>
            </a:lvl6pPr>
            <a:lvl7pPr marL="10492431" indent="0">
              <a:buNone/>
              <a:defRPr sz="6200" b="1"/>
            </a:lvl7pPr>
            <a:lvl8pPr marL="12241170" indent="0">
              <a:buNone/>
              <a:defRPr sz="6200" b="1"/>
            </a:lvl8pPr>
            <a:lvl9pPr marL="13989909" indent="0">
              <a:buNone/>
              <a:defRPr sz="6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802852" y="11418094"/>
            <a:ext cx="11140142" cy="20744262"/>
          </a:xfrm>
        </p:spPr>
        <p:txBody>
          <a:bodyPr/>
          <a:lstStyle>
            <a:lvl1pPr>
              <a:defRPr sz="9100"/>
            </a:lvl1pPr>
            <a:lvl2pPr>
              <a:defRPr sz="7700"/>
            </a:lvl2pPr>
            <a:lvl3pPr>
              <a:defRPr sz="6900"/>
            </a:lvl3pPr>
            <a:lvl4pPr>
              <a:defRPr sz="6200"/>
            </a:lvl4pPr>
            <a:lvl5pPr>
              <a:defRPr sz="6200"/>
            </a:lvl5pPr>
            <a:lvl6pPr>
              <a:defRPr sz="6200"/>
            </a:lvl6pPr>
            <a:lvl7pPr>
              <a:defRPr sz="6200"/>
            </a:lvl7pPr>
            <a:lvl8pPr>
              <a:defRPr sz="6200"/>
            </a:lvl8pPr>
            <a:lvl9pPr>
              <a:defRPr sz="6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8496-7C09-4B09-9DB4-9A386D63EDCE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A68A-6740-4C70-AD4C-AE23EE3D082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642957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8496-7C09-4B09-9DB4-9A386D63EDCE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A68A-6740-4C70-AD4C-AE23EE3D082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405627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8496-7C09-4B09-9DB4-9A386D63EDCE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A68A-6740-4C70-AD4C-AE23EE3D082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779002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260159" y="1433513"/>
            <a:ext cx="8291663" cy="6100763"/>
          </a:xfrm>
        </p:spPr>
        <p:txBody>
          <a:bodyPr anchor="b"/>
          <a:lstStyle>
            <a:lvl1pPr algn="l">
              <a:defRPr sz="7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853731" y="1433515"/>
            <a:ext cx="14089261" cy="30728843"/>
          </a:xfrm>
        </p:spPr>
        <p:txBody>
          <a:bodyPr/>
          <a:lstStyle>
            <a:lvl1pPr>
              <a:defRPr sz="12200"/>
            </a:lvl1pPr>
            <a:lvl2pPr>
              <a:defRPr sz="10700"/>
            </a:lvl2pPr>
            <a:lvl3pPr>
              <a:defRPr sz="91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260159" y="7534278"/>
            <a:ext cx="8291663" cy="24628081"/>
          </a:xfrm>
        </p:spPr>
        <p:txBody>
          <a:bodyPr/>
          <a:lstStyle>
            <a:lvl1pPr marL="0" indent="0">
              <a:buNone/>
              <a:defRPr sz="5300"/>
            </a:lvl1pPr>
            <a:lvl2pPr marL="1748739" indent="0">
              <a:buNone/>
              <a:defRPr sz="4600"/>
            </a:lvl2pPr>
            <a:lvl3pPr marL="3497477" indent="0">
              <a:buNone/>
              <a:defRPr sz="3800"/>
            </a:lvl3pPr>
            <a:lvl4pPr marL="5246216" indent="0">
              <a:buNone/>
              <a:defRPr sz="3500"/>
            </a:lvl4pPr>
            <a:lvl5pPr marL="6994954" indent="0">
              <a:buNone/>
              <a:defRPr sz="3500"/>
            </a:lvl5pPr>
            <a:lvl6pPr marL="8743693" indent="0">
              <a:buNone/>
              <a:defRPr sz="3500"/>
            </a:lvl6pPr>
            <a:lvl7pPr marL="10492431" indent="0">
              <a:buNone/>
              <a:defRPr sz="3500"/>
            </a:lvl7pPr>
            <a:lvl8pPr marL="12241170" indent="0">
              <a:buNone/>
              <a:defRPr sz="3500"/>
            </a:lvl8pPr>
            <a:lvl9pPr marL="13989909" indent="0">
              <a:buNone/>
              <a:defRPr sz="3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8496-7C09-4B09-9DB4-9A386D63EDCE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A68A-6740-4C70-AD4C-AE23EE3D082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985840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39994" y="25203151"/>
            <a:ext cx="15121890" cy="2975374"/>
          </a:xfrm>
        </p:spPr>
        <p:txBody>
          <a:bodyPr anchor="b"/>
          <a:lstStyle>
            <a:lvl1pPr algn="l">
              <a:defRPr sz="7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939994" y="3217069"/>
            <a:ext cx="15121890" cy="21602700"/>
          </a:xfrm>
        </p:spPr>
        <p:txBody>
          <a:bodyPr/>
          <a:lstStyle>
            <a:lvl1pPr marL="0" indent="0">
              <a:buNone/>
              <a:defRPr sz="12200"/>
            </a:lvl1pPr>
            <a:lvl2pPr marL="1748739" indent="0">
              <a:buNone/>
              <a:defRPr sz="10700"/>
            </a:lvl2pPr>
            <a:lvl3pPr marL="3497477" indent="0">
              <a:buNone/>
              <a:defRPr sz="9100"/>
            </a:lvl3pPr>
            <a:lvl4pPr marL="5246216" indent="0">
              <a:buNone/>
              <a:defRPr sz="7700"/>
            </a:lvl4pPr>
            <a:lvl5pPr marL="6994954" indent="0">
              <a:buNone/>
              <a:defRPr sz="7700"/>
            </a:lvl5pPr>
            <a:lvl6pPr marL="8743693" indent="0">
              <a:buNone/>
              <a:defRPr sz="7700"/>
            </a:lvl6pPr>
            <a:lvl7pPr marL="10492431" indent="0">
              <a:buNone/>
              <a:defRPr sz="7700"/>
            </a:lvl7pPr>
            <a:lvl8pPr marL="12241170" indent="0">
              <a:buNone/>
              <a:defRPr sz="7700"/>
            </a:lvl8pPr>
            <a:lvl9pPr marL="13989909" indent="0">
              <a:buNone/>
              <a:defRPr sz="77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39994" y="28178525"/>
            <a:ext cx="15121890" cy="4225526"/>
          </a:xfrm>
        </p:spPr>
        <p:txBody>
          <a:bodyPr/>
          <a:lstStyle>
            <a:lvl1pPr marL="0" indent="0">
              <a:buNone/>
              <a:defRPr sz="5300"/>
            </a:lvl1pPr>
            <a:lvl2pPr marL="1748739" indent="0">
              <a:buNone/>
              <a:defRPr sz="4600"/>
            </a:lvl2pPr>
            <a:lvl3pPr marL="3497477" indent="0">
              <a:buNone/>
              <a:defRPr sz="3800"/>
            </a:lvl3pPr>
            <a:lvl4pPr marL="5246216" indent="0">
              <a:buNone/>
              <a:defRPr sz="3500"/>
            </a:lvl4pPr>
            <a:lvl5pPr marL="6994954" indent="0">
              <a:buNone/>
              <a:defRPr sz="3500"/>
            </a:lvl5pPr>
            <a:lvl6pPr marL="8743693" indent="0">
              <a:buNone/>
              <a:defRPr sz="3500"/>
            </a:lvl6pPr>
            <a:lvl7pPr marL="10492431" indent="0">
              <a:buNone/>
              <a:defRPr sz="3500"/>
            </a:lvl7pPr>
            <a:lvl8pPr marL="12241170" indent="0">
              <a:buNone/>
              <a:defRPr sz="3500"/>
            </a:lvl8pPr>
            <a:lvl9pPr marL="13989909" indent="0">
              <a:buNone/>
              <a:defRPr sz="3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8496-7C09-4B09-9DB4-9A386D63EDCE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A68A-6740-4C70-AD4C-AE23EE3D082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7462156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8496-7C09-4B09-9DB4-9A386D63EDCE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A68A-6740-4C70-AD4C-AE23EE3D082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814324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4753720" y="9084471"/>
            <a:ext cx="20092511" cy="19354085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467437" y="9084471"/>
            <a:ext cx="59866232" cy="19354085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8496-7C09-4B09-9DB4-9A386D63EDCE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A68A-6740-4C70-AD4C-AE23EE3D082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362409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1260158" y="1441849"/>
            <a:ext cx="22682835" cy="6000750"/>
          </a:xfrm>
          <a:prstGeom prst="rect">
            <a:avLst/>
          </a:prstGeom>
        </p:spPr>
        <p:txBody>
          <a:bodyPr vert="horz" lIns="349748" tIns="174874" rIns="349748" bIns="174874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260158" y="8401053"/>
            <a:ext cx="22682835" cy="23761306"/>
          </a:xfrm>
          <a:prstGeom prst="rect">
            <a:avLst/>
          </a:prstGeom>
        </p:spPr>
        <p:txBody>
          <a:bodyPr vert="horz" lIns="349748" tIns="174874" rIns="349748" bIns="174874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1260158" y="33370840"/>
            <a:ext cx="5880735" cy="1916907"/>
          </a:xfrm>
          <a:prstGeom prst="rect">
            <a:avLst/>
          </a:prstGeom>
        </p:spPr>
        <p:txBody>
          <a:bodyPr vert="horz" lIns="349748" tIns="174874" rIns="349748" bIns="174874" rtlCol="0" anchor="ctr"/>
          <a:lstStyle>
            <a:lvl1pPr algn="l">
              <a:defRPr sz="4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F78496-7C09-4B09-9DB4-9A386D63EDCE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611077" y="33370840"/>
            <a:ext cx="7980998" cy="1916907"/>
          </a:xfrm>
          <a:prstGeom prst="rect">
            <a:avLst/>
          </a:prstGeom>
        </p:spPr>
        <p:txBody>
          <a:bodyPr vert="horz" lIns="349748" tIns="174874" rIns="349748" bIns="174874" rtlCol="0" anchor="ctr"/>
          <a:lstStyle>
            <a:lvl1pPr algn="ctr">
              <a:defRPr sz="4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8062258" y="33370840"/>
            <a:ext cx="5880735" cy="1916907"/>
          </a:xfrm>
          <a:prstGeom prst="rect">
            <a:avLst/>
          </a:prstGeom>
        </p:spPr>
        <p:txBody>
          <a:bodyPr vert="horz" lIns="349748" tIns="174874" rIns="349748" bIns="174874" rtlCol="0" anchor="ctr"/>
          <a:lstStyle>
            <a:lvl1pPr algn="r">
              <a:defRPr sz="4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60A68A-6740-4C70-AD4C-AE23EE3D082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966107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497477" rtl="0" eaLnBrk="1" latinLnBrk="0" hangingPunct="1">
        <a:spcBef>
          <a:spcPct val="0"/>
        </a:spcBef>
        <a:buNone/>
        <a:defRPr sz="16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311554" indent="-1311554" algn="l" defTabSz="3497477" rtl="0" eaLnBrk="1" latinLnBrk="0" hangingPunct="1">
        <a:spcBef>
          <a:spcPct val="20000"/>
        </a:spcBef>
        <a:buFont typeface="Arial" pitchFamily="34" charset="0"/>
        <a:buChar char="•"/>
        <a:defRPr sz="12200" kern="1200">
          <a:solidFill>
            <a:schemeClr val="tx1"/>
          </a:solidFill>
          <a:latin typeface="+mn-lt"/>
          <a:ea typeface="+mn-ea"/>
          <a:cs typeface="+mn-cs"/>
        </a:defRPr>
      </a:lvl1pPr>
      <a:lvl2pPr marL="2841700" indent="-1092962" algn="l" defTabSz="3497477" rtl="0" eaLnBrk="1" latinLnBrk="0" hangingPunct="1">
        <a:spcBef>
          <a:spcPct val="20000"/>
        </a:spcBef>
        <a:buFont typeface="Arial" pitchFamily="34" charset="0"/>
        <a:buChar char="–"/>
        <a:defRPr sz="10700" kern="1200">
          <a:solidFill>
            <a:schemeClr val="tx1"/>
          </a:solidFill>
          <a:latin typeface="+mn-lt"/>
          <a:ea typeface="+mn-ea"/>
          <a:cs typeface="+mn-cs"/>
        </a:defRPr>
      </a:lvl2pPr>
      <a:lvl3pPr marL="4371846" indent="-874369" algn="l" defTabSz="3497477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3pPr>
      <a:lvl4pPr marL="6120585" indent="-874369" algn="l" defTabSz="3497477" rtl="0" eaLnBrk="1" latinLnBrk="0" hangingPunct="1">
        <a:spcBef>
          <a:spcPct val="20000"/>
        </a:spcBef>
        <a:buFont typeface="Arial" pitchFamily="34" charset="0"/>
        <a:buChar char="–"/>
        <a:defRPr sz="7700" kern="1200">
          <a:solidFill>
            <a:schemeClr val="tx1"/>
          </a:solidFill>
          <a:latin typeface="+mn-lt"/>
          <a:ea typeface="+mn-ea"/>
          <a:cs typeface="+mn-cs"/>
        </a:defRPr>
      </a:lvl4pPr>
      <a:lvl5pPr marL="7869324" indent="-874369" algn="l" defTabSz="3497477" rtl="0" eaLnBrk="1" latinLnBrk="0" hangingPunct="1">
        <a:spcBef>
          <a:spcPct val="20000"/>
        </a:spcBef>
        <a:buFont typeface="Arial" pitchFamily="34" charset="0"/>
        <a:buChar char="»"/>
        <a:defRPr sz="7700" kern="1200">
          <a:solidFill>
            <a:schemeClr val="tx1"/>
          </a:solidFill>
          <a:latin typeface="+mn-lt"/>
          <a:ea typeface="+mn-ea"/>
          <a:cs typeface="+mn-cs"/>
        </a:defRPr>
      </a:lvl5pPr>
      <a:lvl6pPr marL="9618062" indent="-874369" algn="l" defTabSz="3497477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6pPr>
      <a:lvl7pPr marL="11366801" indent="-874369" algn="l" defTabSz="3497477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7pPr>
      <a:lvl8pPr marL="13115539" indent="-874369" algn="l" defTabSz="3497477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8pPr>
      <a:lvl9pPr marL="14864278" indent="-874369" algn="l" defTabSz="3497477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3497477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1pPr>
      <a:lvl2pPr marL="1748739" algn="l" defTabSz="3497477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2pPr>
      <a:lvl3pPr marL="3497477" algn="l" defTabSz="3497477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3pPr>
      <a:lvl4pPr marL="5246216" algn="l" defTabSz="3497477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4pPr>
      <a:lvl5pPr marL="6994954" algn="l" defTabSz="3497477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5pPr>
      <a:lvl6pPr marL="8743693" algn="l" defTabSz="3497477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6pPr>
      <a:lvl7pPr marL="10492431" algn="l" defTabSz="3497477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7pPr>
      <a:lvl8pPr marL="12241170" algn="l" defTabSz="3497477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8pPr>
      <a:lvl9pPr marL="13989909" algn="l" defTabSz="3497477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Dpto%20de%20Fisiologia\Departamento%202021\Taller%20online%20Fisiolog&#237;a\audio%20yanebis%20FIS.m4a" TargetMode="Externa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AutoShape 179"/>
          <p:cNvSpPr>
            <a:spLocks noChangeArrowheads="1"/>
          </p:cNvSpPr>
          <p:nvPr/>
        </p:nvSpPr>
        <p:spPr bwMode="auto">
          <a:xfrm>
            <a:off x="9165968" y="10990139"/>
            <a:ext cx="6541074" cy="1006988"/>
          </a:xfrm>
          <a:prstGeom prst="roundRect">
            <a:avLst>
              <a:gd name="adj" fmla="val 16667"/>
            </a:avLst>
          </a:prstGeom>
          <a:solidFill>
            <a:schemeClr val="accent3">
              <a:lumMod val="50000"/>
            </a:schemeClr>
          </a:solidFill>
          <a:ln w="9525">
            <a:noFill/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>
              <a:defRPr/>
            </a:pPr>
            <a:endParaRPr lang="es-E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Rectángulo 39"/>
          <p:cNvSpPr/>
          <p:nvPr/>
        </p:nvSpPr>
        <p:spPr>
          <a:xfrm>
            <a:off x="8300886" y="17282170"/>
            <a:ext cx="8981209" cy="7839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100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Tabla 1.</a:t>
            </a:r>
            <a:r>
              <a:rPr lang="es-ES" sz="21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Algunas características químicas del suelo Ferralítico Rojo y abonos orgánicos que se emplearon en los experimentos </a:t>
            </a:r>
            <a:endParaRPr lang="en-US" sz="2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1" name="Tabla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57348785"/>
              </p:ext>
            </p:extLst>
          </p:nvPr>
        </p:nvGraphicFramePr>
        <p:xfrm>
          <a:off x="8050291" y="18074258"/>
          <a:ext cx="9807868" cy="2074083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634275">
                  <a:extLst>
                    <a:ext uri="{9D8B030D-6E8A-4147-A177-3AD203B41FA5}">
                      <a16:colId xmlns:a16="http://schemas.microsoft.com/office/drawing/2014/main" xmlns="" val="4078069030"/>
                    </a:ext>
                  </a:extLst>
                </a:gridCol>
                <a:gridCol w="1634275">
                  <a:extLst>
                    <a:ext uri="{9D8B030D-6E8A-4147-A177-3AD203B41FA5}">
                      <a16:colId xmlns:a16="http://schemas.microsoft.com/office/drawing/2014/main" xmlns="" val="2607899208"/>
                    </a:ext>
                  </a:extLst>
                </a:gridCol>
                <a:gridCol w="1634275">
                  <a:extLst>
                    <a:ext uri="{9D8B030D-6E8A-4147-A177-3AD203B41FA5}">
                      <a16:colId xmlns:a16="http://schemas.microsoft.com/office/drawing/2014/main" xmlns="" val="1734874374"/>
                    </a:ext>
                  </a:extLst>
                </a:gridCol>
                <a:gridCol w="1634275">
                  <a:extLst>
                    <a:ext uri="{9D8B030D-6E8A-4147-A177-3AD203B41FA5}">
                      <a16:colId xmlns:a16="http://schemas.microsoft.com/office/drawing/2014/main" xmlns="" val="3362899847"/>
                    </a:ext>
                  </a:extLst>
                </a:gridCol>
                <a:gridCol w="1635384">
                  <a:extLst>
                    <a:ext uri="{9D8B030D-6E8A-4147-A177-3AD203B41FA5}">
                      <a16:colId xmlns:a16="http://schemas.microsoft.com/office/drawing/2014/main" xmlns="" val="1029116498"/>
                    </a:ext>
                  </a:extLst>
                </a:gridCol>
                <a:gridCol w="1635384">
                  <a:extLst>
                    <a:ext uri="{9D8B030D-6E8A-4147-A177-3AD203B41FA5}">
                      <a16:colId xmlns:a16="http://schemas.microsoft.com/office/drawing/2014/main" xmlns="" val="2103428988"/>
                    </a:ext>
                  </a:extLst>
                </a:gridCol>
              </a:tblGrid>
              <a:tr h="345679">
                <a:tc row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Sustrato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(%)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</a:t>
                      </a:r>
                      <a:r>
                        <a:rPr lang="en-US" sz="2100" baseline="30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2+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Mg</a:t>
                      </a:r>
                      <a:r>
                        <a:rPr lang="en-US" sz="2100" baseline="30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2+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n-US" sz="2100" baseline="-25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U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n-US" sz="2100" baseline="-25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US" sz="2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(mg kg</a:t>
                      </a:r>
                      <a:r>
                        <a:rPr lang="en-US" sz="2100" baseline="30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r>
                        <a:rPr lang="en-U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768746747"/>
                  </a:ext>
                </a:extLst>
              </a:tr>
              <a:tr h="3489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(cmol</a:t>
                      </a:r>
                      <a:r>
                        <a:rPr lang="en-US" sz="2100" baseline="-25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 </a:t>
                      </a:r>
                      <a:r>
                        <a:rPr lang="en-U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.kg</a:t>
                      </a:r>
                      <a:r>
                        <a:rPr lang="en-US" sz="2100" baseline="30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r>
                        <a:rPr lang="en-U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73548893"/>
                  </a:ext>
                </a:extLst>
              </a:tr>
              <a:tr h="3394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Suelo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7,3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3,25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4,2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285,0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139222523"/>
                  </a:ext>
                </a:extLst>
              </a:tr>
              <a:tr h="6945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Estiércol vacuno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7,2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12,2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4,0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472,0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8257853"/>
                  </a:ext>
                </a:extLst>
              </a:tr>
              <a:tr h="3394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Gallinaza 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6,7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14,0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22,5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252,0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9154235"/>
                  </a:ext>
                </a:extLst>
              </a:tr>
            </a:tbl>
          </a:graphicData>
        </a:graphic>
      </p:graphicFrame>
      <p:grpSp>
        <p:nvGrpSpPr>
          <p:cNvPr id="12" name="Grupo 11"/>
          <p:cNvGrpSpPr/>
          <p:nvPr/>
        </p:nvGrpSpPr>
        <p:grpSpPr>
          <a:xfrm>
            <a:off x="-1" y="0"/>
            <a:ext cx="25203151" cy="21353962"/>
            <a:chOff x="-1" y="0"/>
            <a:chExt cx="25203151" cy="21353962"/>
          </a:xfrm>
        </p:grpSpPr>
        <p:sp>
          <p:nvSpPr>
            <p:cNvPr id="4" name="Título 1"/>
            <p:cNvSpPr txBox="1">
              <a:spLocks/>
            </p:cNvSpPr>
            <p:nvPr/>
          </p:nvSpPr>
          <p:spPr>
            <a:xfrm>
              <a:off x="1068401" y="2160490"/>
              <a:ext cx="23780619" cy="1865106"/>
            </a:xfrm>
            <a:prstGeom prst="rect">
              <a:avLst/>
            </a:prstGeom>
          </p:spPr>
          <p:txBody>
            <a:bodyPr vert="horz" lIns="349748" tIns="174874" rIns="349748" bIns="174874" rtlCol="0" anchor="ctr">
              <a:noAutofit/>
            </a:bodyPr>
            <a:lstStyle>
              <a:lvl1pPr algn="ctr" defTabSz="3497477" rtl="0" eaLnBrk="1" latinLnBrk="0" hangingPunct="1">
                <a:spcBef>
                  <a:spcPct val="0"/>
                </a:spcBef>
                <a:buNone/>
                <a:defRPr sz="168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s-MX" sz="5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Efecto de la aplicación de extracto de </a:t>
              </a:r>
              <a:r>
                <a:rPr lang="es-MX" sz="5000" b="1" i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Sargassum</a:t>
              </a:r>
              <a:r>
                <a:rPr lang="es-MX" sz="5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MX" sz="50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sp</a:t>
              </a:r>
              <a:r>
                <a:rPr lang="es-MX" sz="5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en el crecimiento de posturas de tomate (</a:t>
              </a:r>
              <a:r>
                <a:rPr lang="es-MX" sz="5000" b="1" i="1" dirty="0" err="1">
                  <a:latin typeface="Arial" panose="020B0604020202020204" pitchFamily="34" charset="0"/>
                  <a:cs typeface="Arial" panose="020B0604020202020204" pitchFamily="34" charset="0"/>
                </a:rPr>
                <a:t>Solanum</a:t>
              </a:r>
              <a:r>
                <a:rPr lang="es-MX" sz="5000" b="1" i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MX" sz="5000" b="1" i="1" dirty="0" err="1">
                  <a:latin typeface="Arial" panose="020B0604020202020204" pitchFamily="34" charset="0"/>
                  <a:cs typeface="Arial" panose="020B0604020202020204" pitchFamily="34" charset="0"/>
                </a:rPr>
                <a:t>lycopersicum</a:t>
              </a:r>
              <a:r>
                <a:rPr lang="es-MX" sz="5000" b="1" dirty="0">
                  <a:latin typeface="Arial" panose="020B0604020202020204" pitchFamily="34" charset="0"/>
                  <a:cs typeface="Arial" panose="020B0604020202020204" pitchFamily="34" charset="0"/>
                </a:rPr>
                <a:t> L.) y su rendimiento. </a:t>
              </a:r>
              <a:endParaRPr lang="en-US" sz="5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216798" y="3824281"/>
              <a:ext cx="24020957" cy="1432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6626" tIns="28313" rIns="56626" bIns="28313" anchor="ctr"/>
            <a:lstStyle/>
            <a:p>
              <a:pPr algn="ctr" defTabSz="2831034">
                <a:spcBef>
                  <a:spcPct val="20000"/>
                </a:spcBef>
              </a:pPr>
              <a:endParaRPr lang="es-ES" sz="2400" b="1" dirty="0"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es-ES" sz="2400" b="1" dirty="0">
                  <a:latin typeface="Arial" pitchFamily="34" charset="0"/>
                  <a:cs typeface="Arial" pitchFamily="34" charset="0"/>
                </a:rPr>
                <a:t>    </a:t>
              </a:r>
              <a:r>
                <a:rPr lang="es-ES" sz="2400" dirty="0">
                  <a:latin typeface="Arial" pitchFamily="34" charset="0"/>
                  <a:cs typeface="Arial" pitchFamily="34" charset="0"/>
                </a:rPr>
                <a:t>Yanebis Pérez- </a:t>
              </a:r>
              <a:r>
                <a:rPr lang="es-ES" sz="2400" dirty="0" smtClean="0">
                  <a:latin typeface="Arial" pitchFamily="34" charset="0"/>
                  <a:cs typeface="Arial" pitchFamily="34" charset="0"/>
                </a:rPr>
                <a:t>Madruga</a:t>
              </a:r>
              <a:r>
                <a:rPr lang="es-ES" sz="2400" baseline="30000" dirty="0" smtClean="0">
                  <a:latin typeface="Arial" pitchFamily="34" charset="0"/>
                  <a:cs typeface="Arial" pitchFamily="34" charset="0"/>
                </a:rPr>
                <a:t>1</a:t>
              </a:r>
              <a:r>
                <a:rPr lang="es-ES" sz="2400" dirty="0" smtClean="0">
                  <a:latin typeface="Arial" pitchFamily="34" charset="0"/>
                  <a:cs typeface="Arial" pitchFamily="34" charset="0"/>
                </a:rPr>
                <a:t>,  </a:t>
              </a:r>
              <a:r>
                <a:rPr lang="es-ES" sz="2400" dirty="0">
                  <a:latin typeface="Arial" pitchFamily="34" charset="0"/>
                  <a:cs typeface="Arial" pitchFamily="34" charset="0"/>
                </a:rPr>
                <a:t>Alejandro Falcón </a:t>
              </a:r>
              <a:r>
                <a:rPr lang="es-ES" sz="2400" dirty="0" smtClean="0">
                  <a:latin typeface="Arial" pitchFamily="34" charset="0"/>
                  <a:cs typeface="Arial" pitchFamily="34" charset="0"/>
                </a:rPr>
                <a:t>Rodríguez</a:t>
              </a:r>
              <a:r>
                <a:rPr lang="es-ES" sz="2400" baseline="30000" dirty="0" smtClean="0">
                  <a:latin typeface="Arial" pitchFamily="34" charset="0"/>
                  <a:cs typeface="Arial" pitchFamily="34" charset="0"/>
                </a:rPr>
                <a:t>1</a:t>
              </a:r>
              <a:r>
                <a:rPr lang="es-ES" sz="2400" dirty="0" smtClean="0">
                  <a:latin typeface="Arial" pitchFamily="34" charset="0"/>
                  <a:cs typeface="Arial" pitchFamily="34" charset="0"/>
                </a:rPr>
                <a:t>, </a:t>
              </a:r>
              <a:r>
                <a:rPr lang="es-ES" sz="2400" dirty="0" err="1" smtClean="0">
                  <a:latin typeface="Arial" pitchFamily="34" charset="0"/>
                  <a:cs typeface="Arial" pitchFamily="34" charset="0"/>
                </a:rPr>
                <a:t>Yanelis</a:t>
              </a:r>
              <a:r>
                <a:rPr lang="es-ES" sz="2400" dirty="0" smtClean="0">
                  <a:latin typeface="Arial" pitchFamily="34" charset="0"/>
                  <a:cs typeface="Arial" pitchFamily="34" charset="0"/>
                </a:rPr>
                <a:t> Reyes Guerrero</a:t>
              </a:r>
              <a:r>
                <a:rPr lang="es-ES" sz="2400" baseline="30000" dirty="0" smtClean="0">
                  <a:latin typeface="Arial" pitchFamily="34" charset="0"/>
                  <a:cs typeface="Arial" pitchFamily="34" charset="0"/>
                </a:rPr>
                <a:t>1</a:t>
              </a:r>
              <a:endParaRPr lang="es-ES" sz="2400" dirty="0"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es-ES" sz="2400" baseline="30000" dirty="0">
                  <a:latin typeface="Arial" pitchFamily="34" charset="0"/>
                  <a:cs typeface="Arial" pitchFamily="34" charset="0"/>
                </a:rPr>
                <a:t>1</a:t>
              </a:r>
              <a:r>
                <a:rPr lang="es-ES" sz="2400" dirty="0">
                  <a:latin typeface="Arial" pitchFamily="34" charset="0"/>
                  <a:cs typeface="Arial" pitchFamily="34" charset="0"/>
                </a:rPr>
                <a:t>Departamento de Fisiología y Bioquímica Vegetal. Instituto Nacional de Ciencias Agrícolas. Gaveta  Postal No. 1, San José de las Lajas, </a:t>
              </a:r>
              <a:r>
                <a:rPr lang="es-ES" sz="2400" dirty="0" err="1">
                  <a:latin typeface="Arial" pitchFamily="34" charset="0"/>
                  <a:cs typeface="Arial" pitchFamily="34" charset="0"/>
                </a:rPr>
                <a:t>Mayabeque</a:t>
              </a:r>
              <a:r>
                <a:rPr lang="es-ES" sz="2400" dirty="0">
                  <a:latin typeface="Arial" pitchFamily="34" charset="0"/>
                  <a:cs typeface="Arial" pitchFamily="34" charset="0"/>
                </a:rPr>
                <a:t>, Cuba. C. P.  32700. Email: </a:t>
              </a:r>
              <a:r>
                <a:rPr lang="es-ES" sz="2400" u="sng" dirty="0" smtClean="0">
                  <a:latin typeface="Arial" pitchFamily="34" charset="0"/>
                  <a:cs typeface="Arial" pitchFamily="34" charset="0"/>
                </a:rPr>
                <a:t>yanebis@inca.edu.cu</a:t>
              </a:r>
              <a:endParaRPr lang="es-ES" sz="2400" b="1" dirty="0"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9" name="1 Imagen" descr="Identidad INCA-01.pn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1" y="0"/>
              <a:ext cx="3495600" cy="2448522"/>
            </a:xfrm>
            <a:prstGeom prst="rect">
              <a:avLst/>
            </a:prstGeom>
          </p:spPr>
        </p:pic>
        <p:sp>
          <p:nvSpPr>
            <p:cNvPr id="10" name="Rectángulo 9"/>
            <p:cNvSpPr/>
            <p:nvPr/>
          </p:nvSpPr>
          <p:spPr>
            <a:xfrm>
              <a:off x="405134" y="6521363"/>
              <a:ext cx="24443886" cy="39200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07000"/>
                </a:lnSpc>
                <a:spcAft>
                  <a:spcPts val="800"/>
                </a:spcAft>
              </a:pPr>
              <a:r>
                <a:rPr lang="es-E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Con el propósito de conservar el </a:t>
              </a:r>
              <a:r>
                <a:rPr lang="es-E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agroecosistema</a:t>
              </a:r>
              <a:r>
                <a:rPr lang="es-E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y teniendo en cuenta la creciente demanda de alimentos, así como los altos costos de los paquetes tecnológicos, surge la necesidad de buscar nuevas tecnologías para incrementar la producción y ofrecer productos libres de residuos tóxicos a los consumidores. En l actualidad se utilizan productos </a:t>
              </a:r>
              <a:r>
                <a:rPr lang="es-E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bioestimulantes</a:t>
              </a:r>
              <a:r>
                <a:rPr lang="es-E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para reducir al mínimo el empleo de productos químicos que ocasionan toxicidad a la salud humana y al </a:t>
              </a:r>
              <a:r>
                <a:rPr lang="es-E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agroecosistema</a:t>
              </a:r>
              <a:r>
                <a:rPr lang="es-E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. Estos </a:t>
              </a:r>
              <a:r>
                <a:rPr lang="es-E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bioestimulantes</a:t>
              </a:r>
              <a:r>
                <a:rPr lang="es-E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son productos que contienen principios activos, los cuales actúan sobre la fisiología de las plantas, incrementando el crecimiento y desarrollo vegetal, así como el rendimiento y calidad de las cosechas </a:t>
              </a:r>
              <a:endPara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just">
                <a:lnSpc>
                  <a:spcPct val="107000"/>
                </a:lnSpc>
                <a:spcAft>
                  <a:spcPts val="800"/>
                </a:spcAft>
              </a:pPr>
              <a:r>
                <a:rPr lang="es-E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Entre estos nuevos productos que se han evaluado se encuentran las algas marinas y productos derivados que han sido utilizados como </a:t>
              </a:r>
              <a:r>
                <a:rPr lang="es-E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biofertilizantes</a:t>
              </a:r>
              <a:r>
                <a:rPr lang="es-E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en todo el mundo para aumentar el crecimiento y el rendimiento de las plantas. Existen aproximadamente 9,000 especies de </a:t>
              </a:r>
              <a:r>
                <a:rPr lang="es-E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macroalgas</a:t>
              </a:r>
              <a:r>
                <a:rPr lang="es-E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clasificadas en tres grupos principales en función de su pigmentación, </a:t>
              </a:r>
              <a:r>
                <a:rPr lang="es-E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Phaeophyta</a:t>
              </a:r>
              <a:r>
                <a:rPr lang="es-E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</a:t>
              </a:r>
              <a:r>
                <a:rPr lang="es-E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Rhodophyta</a:t>
              </a:r>
              <a:r>
                <a:rPr lang="es-E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y </a:t>
              </a:r>
              <a:r>
                <a:rPr lang="es-E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Chlorophyta</a:t>
              </a:r>
              <a:r>
                <a:rPr lang="es-E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o las algas pardas, rojas y verdes, respectivamente. Las algas pardas son el tipo más comúnmente utilizado en la agricultura y entre ellos </a:t>
              </a:r>
              <a:r>
                <a:rPr lang="es-ES" sz="2000" i="1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Sargassum</a:t>
              </a:r>
              <a:r>
                <a:rPr lang="es-ES" sz="2000" i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s-E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spp</a:t>
              </a:r>
              <a:r>
                <a:rPr lang="es-E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que se utilizan como </a:t>
              </a:r>
              <a:r>
                <a:rPr lang="es-E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biofertilizantes</a:t>
              </a:r>
              <a:r>
                <a:rPr lang="es-ES" sz="2000" dirty="0" smtClean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.</a:t>
              </a:r>
              <a:endPara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just">
                <a:lnSpc>
                  <a:spcPct val="107000"/>
                </a:lnSpc>
                <a:spcAft>
                  <a:spcPts val="800"/>
                </a:spcAft>
              </a:pPr>
              <a:r>
                <a:rPr lang="es-E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Uno de los cultivos que necesita aumentar sus rendimientos en Cuba es el tomate (</a:t>
              </a:r>
              <a:r>
                <a:rPr lang="es-ES" sz="2000" i="1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Solanum</a:t>
              </a:r>
              <a:r>
                <a:rPr lang="es-ES" sz="2000" i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s-ES" sz="2000" i="1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lycopersicum</a:t>
              </a:r>
              <a:r>
                <a:rPr lang="es-E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). Dicho cultivo representa el 50 % del área total dedicada a las hortalizas y la producción oscila alrededor de los 750 000 t; sin embargo, los rendimientos registrados en varias áreas productivas del país son bajos, debido entre algunas causas a las desfavorables condiciones </a:t>
              </a:r>
              <a:r>
                <a:rPr lang="es-E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edafoclimáticas</a:t>
              </a:r>
              <a:r>
                <a:rPr lang="es-E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que prevalecen, la falta de insumos, la escasez de alternativas para garantizar las exigencias del cultivo y el ataque de plagas y patógenos. Por estas razones el objetivo de este trabajo fue probar el efecto </a:t>
              </a:r>
              <a:r>
                <a:rPr lang="es-E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biestimulante</a:t>
              </a:r>
              <a:r>
                <a:rPr lang="es-E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que tiene el extracto de </a:t>
              </a:r>
              <a:r>
                <a:rPr lang="es-ES" sz="2000" i="1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Sargassum</a:t>
              </a:r>
              <a:r>
                <a:rPr lang="es-E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s-E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sp</a:t>
              </a:r>
              <a:r>
                <a:rPr lang="es-E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en posturas de tomate</a:t>
              </a:r>
              <a:endPara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Line 182"/>
            <p:cNvSpPr>
              <a:spLocks noChangeShapeType="1"/>
            </p:cNvSpPr>
            <p:nvPr/>
          </p:nvSpPr>
          <p:spPr bwMode="auto">
            <a:xfrm>
              <a:off x="17810" y="10729442"/>
              <a:ext cx="25185340" cy="118477"/>
            </a:xfrm>
            <a:prstGeom prst="line">
              <a:avLst/>
            </a:prstGeom>
            <a:noFill/>
            <a:ln w="127000">
              <a:solidFill>
                <a:schemeClr val="accent3">
                  <a:lumMod val="50000"/>
                </a:schemeClr>
              </a:solidFill>
              <a:round/>
              <a:headEnd/>
              <a:tailEnd/>
            </a:ln>
          </p:spPr>
          <p:txBody>
            <a:bodyPr lIns="74021" tIns="37010" rIns="74021" bIns="37010"/>
            <a:lstStyle/>
            <a:p>
              <a:pPr>
                <a:defRPr/>
              </a:pPr>
              <a:endParaRPr lang="es-ES">
                <a:latin typeface="+mn-lt"/>
              </a:endParaRPr>
            </a:p>
          </p:txBody>
        </p:sp>
        <p:grpSp>
          <p:nvGrpSpPr>
            <p:cNvPr id="6" name="Grupo 5"/>
            <p:cNvGrpSpPr/>
            <p:nvPr/>
          </p:nvGrpSpPr>
          <p:grpSpPr>
            <a:xfrm>
              <a:off x="288780" y="10657434"/>
              <a:ext cx="24280411" cy="10696528"/>
              <a:chOff x="288780" y="10657434"/>
              <a:chExt cx="24280411" cy="10696528"/>
            </a:xfrm>
          </p:grpSpPr>
          <p:sp>
            <p:nvSpPr>
              <p:cNvPr id="14" name="Rectangle 49"/>
              <p:cNvSpPr>
                <a:spLocks noChangeArrowheads="1"/>
              </p:cNvSpPr>
              <p:nvPr/>
            </p:nvSpPr>
            <p:spPr bwMode="auto">
              <a:xfrm>
                <a:off x="7965920" y="10657434"/>
                <a:ext cx="8948134" cy="16613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69952" tIns="34976" rIns="69952" bIns="34976" anchor="ctr"/>
              <a:lstStyle/>
              <a:p>
                <a:pPr algn="ctr" defTabSz="2831034"/>
                <a:r>
                  <a:rPr lang="es-ES" sz="3600" b="1" dirty="0">
                    <a:solidFill>
                      <a:srgbClr val="FFFFFF"/>
                    </a:solidFill>
                    <a:latin typeface="Arial" pitchFamily="34" charset="0"/>
                    <a:cs typeface="Arial" pitchFamily="34" charset="0"/>
                  </a:rPr>
                  <a:t>MATERIALES Y MÉTODOS</a:t>
                </a:r>
              </a:p>
            </p:txBody>
          </p:sp>
          <p:grpSp>
            <p:nvGrpSpPr>
              <p:cNvPr id="29" name="Grupo 28"/>
              <p:cNvGrpSpPr/>
              <p:nvPr/>
            </p:nvGrpSpPr>
            <p:grpSpPr>
              <a:xfrm>
                <a:off x="9597212" y="12427379"/>
                <a:ext cx="9020650" cy="4710775"/>
                <a:chOff x="9597212" y="12427379"/>
                <a:chExt cx="9020650" cy="4710775"/>
              </a:xfrm>
            </p:grpSpPr>
            <p:sp>
              <p:nvSpPr>
                <p:cNvPr id="22" name="23 Rectángulo"/>
                <p:cNvSpPr/>
                <p:nvPr/>
              </p:nvSpPr>
              <p:spPr>
                <a:xfrm>
                  <a:off x="9597212" y="12427379"/>
                  <a:ext cx="2398302" cy="1061829"/>
                </a:xfrm>
                <a:prstGeom prst="rect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s-ES" sz="2100" b="1" dirty="0" smtClean="0">
                      <a:latin typeface="Arial" pitchFamily="34" charset="0"/>
                      <a:cs typeface="Arial" pitchFamily="34" charset="0"/>
                    </a:rPr>
                    <a:t>Tratamientos para ambos métodos </a:t>
                  </a:r>
                  <a:endParaRPr lang="es-ES" sz="2100" b="1" dirty="0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4" name="CuadroTexto 23"/>
                <p:cNvSpPr txBox="1"/>
                <p:nvPr/>
              </p:nvSpPr>
              <p:spPr>
                <a:xfrm>
                  <a:off x="9934886" y="13512215"/>
                  <a:ext cx="2406735" cy="203132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457200" indent="-457200">
                    <a:buFont typeface="+mj-lt"/>
                    <a:buAutoNum type="arabicPeriod"/>
                  </a:pPr>
                  <a:r>
                    <a:rPr lang="es-ES" sz="2100" dirty="0" smtClean="0">
                      <a:latin typeface="Arial" panose="020B0604020202020204" pitchFamily="34" charset="0"/>
                      <a:cs typeface="Arial" panose="020B0604020202020204" pitchFamily="34" charset="0"/>
                    </a:rPr>
                    <a:t>Control</a:t>
                  </a:r>
                </a:p>
                <a:p>
                  <a:pPr marL="457200" indent="-457200">
                    <a:buFont typeface="+mj-lt"/>
                    <a:buAutoNum type="arabicPeriod"/>
                  </a:pPr>
                  <a:r>
                    <a:rPr lang="es-ES" sz="2100" dirty="0" smtClean="0">
                      <a:latin typeface="Arial" panose="020B0604020202020204" pitchFamily="34" charset="0"/>
                      <a:cs typeface="Arial" panose="020B0604020202020204" pitchFamily="34" charset="0"/>
                    </a:rPr>
                    <a:t>S 1/100</a:t>
                  </a:r>
                </a:p>
                <a:p>
                  <a:pPr marL="457200" indent="-457200">
                    <a:buFont typeface="+mj-lt"/>
                    <a:buAutoNum type="arabicPeriod"/>
                  </a:pPr>
                  <a:r>
                    <a:rPr lang="es-ES" sz="2100" dirty="0" smtClean="0">
                      <a:latin typeface="Arial" panose="020B0604020202020204" pitchFamily="34" charset="0"/>
                      <a:cs typeface="Arial" panose="020B0604020202020204" pitchFamily="34" charset="0"/>
                    </a:rPr>
                    <a:t>S 1,5/100</a:t>
                  </a:r>
                </a:p>
                <a:p>
                  <a:pPr marL="457200" indent="-457200">
                    <a:buFont typeface="+mj-lt"/>
                    <a:buAutoNum type="arabicPeriod"/>
                  </a:pPr>
                  <a:r>
                    <a:rPr lang="es-ES" sz="2100" dirty="0" smtClean="0">
                      <a:latin typeface="Arial" panose="020B0604020202020204" pitchFamily="34" charset="0"/>
                      <a:cs typeface="Arial" panose="020B0604020202020204" pitchFamily="34" charset="0"/>
                    </a:rPr>
                    <a:t>S 3/100</a:t>
                  </a:r>
                </a:p>
                <a:p>
                  <a:pPr marL="457200" indent="-457200">
                    <a:buFont typeface="+mj-lt"/>
                    <a:buAutoNum type="arabicPeriod"/>
                  </a:pPr>
                  <a:r>
                    <a:rPr lang="es-ES" sz="2100" dirty="0" smtClean="0">
                      <a:latin typeface="Arial" panose="020B0604020202020204" pitchFamily="34" charset="0"/>
                      <a:cs typeface="Arial" panose="020B0604020202020204" pitchFamily="34" charset="0"/>
                    </a:rPr>
                    <a:t>S 1/500</a:t>
                  </a:r>
                </a:p>
                <a:p>
                  <a:pPr marL="457200" indent="-457200">
                    <a:buFont typeface="+mj-lt"/>
                    <a:buAutoNum type="arabicPeriod"/>
                  </a:pPr>
                  <a:r>
                    <a:rPr lang="es-ES" sz="2100" dirty="0" smtClean="0">
                      <a:latin typeface="Arial" panose="020B0604020202020204" pitchFamily="34" charset="0"/>
                      <a:cs typeface="Arial" panose="020B0604020202020204" pitchFamily="34" charset="0"/>
                    </a:rPr>
                    <a:t>S 1/1000</a:t>
                  </a:r>
                  <a:endParaRPr lang="en-US" sz="2100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pic>
              <p:nvPicPr>
                <p:cNvPr id="28" name="Picture 2"/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29567" y="14900124"/>
                  <a:ext cx="2503987" cy="187799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30" name="23 Rectángulo"/>
                <p:cNvSpPr/>
                <p:nvPr/>
              </p:nvSpPr>
              <p:spPr>
                <a:xfrm>
                  <a:off x="14509154" y="12458131"/>
                  <a:ext cx="2613514" cy="415498"/>
                </a:xfrm>
                <a:prstGeom prst="rect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s-ES" sz="2100" b="1" dirty="0" smtClean="0">
                      <a:latin typeface="Arial" pitchFamily="34" charset="0"/>
                      <a:cs typeface="Arial" pitchFamily="34" charset="0"/>
                    </a:rPr>
                    <a:t>Dos métodos</a:t>
                  </a:r>
                  <a:endParaRPr lang="es-ES" sz="2100" b="1" dirty="0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1" name="CuadroTexto 30"/>
                <p:cNvSpPr txBox="1"/>
                <p:nvPr/>
              </p:nvSpPr>
              <p:spPr>
                <a:xfrm>
                  <a:off x="12648167" y="13951218"/>
                  <a:ext cx="2385387" cy="738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just"/>
                  <a:r>
                    <a:rPr lang="es-ES" sz="2100" dirty="0" smtClean="0">
                      <a:latin typeface="Arial" panose="020B0604020202020204" pitchFamily="34" charset="0"/>
                      <a:cs typeface="Arial" panose="020B0604020202020204" pitchFamily="34" charset="0"/>
                    </a:rPr>
                    <a:t>Imbibición de semillas por 1h</a:t>
                  </a:r>
                  <a:endParaRPr lang="en-US" sz="2100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pic>
              <p:nvPicPr>
                <p:cNvPr id="32" name="Picture 2"/>
                <p:cNvPicPr>
                  <a:picLocks noChangeAspect="1" noChangeArrowheads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 l="21523" t="4439" r="17986" b="10979"/>
                <a:stretch/>
              </p:blipFill>
              <p:spPr bwMode="auto">
                <a:xfrm>
                  <a:off x="16434076" y="14746704"/>
                  <a:ext cx="1377184" cy="23914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33" name="CuadroTexto 32"/>
                <p:cNvSpPr txBox="1"/>
                <p:nvPr/>
              </p:nvSpPr>
              <p:spPr>
                <a:xfrm>
                  <a:off x="15627474" y="13879210"/>
                  <a:ext cx="2990388" cy="738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just"/>
                  <a:r>
                    <a:rPr lang="es-ES" sz="2100" dirty="0" smtClean="0">
                      <a:latin typeface="Arial" panose="020B0604020202020204" pitchFamily="34" charset="0"/>
                      <a:cs typeface="Arial" panose="020B0604020202020204" pitchFamily="34" charset="0"/>
                    </a:rPr>
                    <a:t>Aspersión foliar 15 días después de la siembra</a:t>
                  </a:r>
                  <a:endParaRPr lang="en-US" sz="2100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4" name="56 Flecha abajo"/>
                <p:cNvSpPr/>
                <p:nvPr/>
              </p:nvSpPr>
              <p:spPr>
                <a:xfrm rot="1832191" flipH="1">
                  <a:off x="14442424" y="13049563"/>
                  <a:ext cx="719511" cy="859989"/>
                </a:xfrm>
                <a:prstGeom prst="downArrow">
                  <a:avLst/>
                </a:prstGeom>
                <a:solidFill>
                  <a:schemeClr val="accent3">
                    <a:lumMod val="75000"/>
                  </a:schemeClr>
                </a:solidFill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74021" tIns="37010" rIns="74021" bIns="37010" rtlCol="0" anchor="ctr"/>
                <a:lstStyle/>
                <a:p>
                  <a:pPr algn="ctr"/>
                  <a:endParaRPr lang="es-ES"/>
                </a:p>
              </p:txBody>
            </p:sp>
            <p:sp>
              <p:nvSpPr>
                <p:cNvPr id="35" name="56 Flecha abajo"/>
                <p:cNvSpPr/>
                <p:nvPr/>
              </p:nvSpPr>
              <p:spPr>
                <a:xfrm rot="19368359" flipH="1">
                  <a:off x="16430663" y="13092879"/>
                  <a:ext cx="686716" cy="859989"/>
                </a:xfrm>
                <a:prstGeom prst="downArrow">
                  <a:avLst/>
                </a:prstGeom>
                <a:solidFill>
                  <a:schemeClr val="accent3">
                    <a:lumMod val="75000"/>
                  </a:schemeClr>
                </a:solidFill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74021" tIns="37010" rIns="74021" bIns="37010" rtlCol="0" anchor="ctr"/>
                <a:lstStyle/>
                <a:p>
                  <a:pPr algn="ctr"/>
                  <a:endParaRPr lang="es-ES"/>
                </a:p>
              </p:txBody>
            </p:sp>
          </p:grpSp>
          <p:grpSp>
            <p:nvGrpSpPr>
              <p:cNvPr id="49" name="Grupo 48"/>
              <p:cNvGrpSpPr/>
              <p:nvPr/>
            </p:nvGrpSpPr>
            <p:grpSpPr>
              <a:xfrm>
                <a:off x="18916130" y="12024592"/>
                <a:ext cx="5653061" cy="7527987"/>
                <a:chOff x="18916130" y="12024592"/>
                <a:chExt cx="5653061" cy="7527987"/>
              </a:xfrm>
            </p:grpSpPr>
            <p:sp>
              <p:nvSpPr>
                <p:cNvPr id="36" name="58 Rectángulo"/>
                <p:cNvSpPr/>
                <p:nvPr/>
              </p:nvSpPr>
              <p:spPr>
                <a:xfrm>
                  <a:off x="18916130" y="17354178"/>
                  <a:ext cx="5653061" cy="2198401"/>
                </a:xfrm>
                <a:prstGeom prst="rect">
                  <a:avLst/>
                </a:prstGeom>
              </p:spPr>
              <p:txBody>
                <a:bodyPr wrap="square" lIns="74021" tIns="37010" rIns="74021" bIns="37010">
                  <a:spAutoFit/>
                </a:bodyPr>
                <a:lstStyle/>
                <a:p>
                  <a:pPr algn="just"/>
                  <a:r>
                    <a:rPr lang="es-ES" sz="2300" dirty="0">
                      <a:latin typeface="Arial" pitchFamily="34" charset="0"/>
                      <a:cs typeface="Arial" pitchFamily="34" charset="0"/>
                    </a:rPr>
                    <a:t>Se realizó un análisis de varianza de clasificación doble efectuándose la prueba de rango múltiple de Duncan para determinar diferencias significativas entre las medias mediante el programa estadístico </a:t>
                  </a:r>
                  <a:r>
                    <a:rPr lang="es-ES" sz="2300" dirty="0" err="1">
                      <a:latin typeface="Arial" pitchFamily="34" charset="0"/>
                      <a:cs typeface="Arial" pitchFamily="34" charset="0"/>
                    </a:rPr>
                    <a:t>InfoStat</a:t>
                  </a:r>
                  <a:endParaRPr lang="es-ES" sz="2300" dirty="0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7" name="59 CuadroTexto"/>
                <p:cNvSpPr txBox="1"/>
                <p:nvPr/>
              </p:nvSpPr>
              <p:spPr>
                <a:xfrm>
                  <a:off x="20084951" y="16778114"/>
                  <a:ext cx="3315420" cy="428686"/>
                </a:xfrm>
                <a:prstGeom prst="rect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txBody>
                <a:bodyPr wrap="square" lIns="74021" tIns="37010" rIns="74021" bIns="37010" rtlCol="0">
                  <a:spAutoFit/>
                </a:bodyPr>
                <a:lstStyle/>
                <a:p>
                  <a:pPr algn="ctr"/>
                  <a:r>
                    <a:rPr lang="es-ES" sz="2300" b="1" dirty="0">
                      <a:latin typeface="Arial" pitchFamily="34" charset="0"/>
                      <a:cs typeface="Arial" pitchFamily="34" charset="0"/>
                    </a:rPr>
                    <a:t>Análisis estadístico</a:t>
                  </a:r>
                </a:p>
              </p:txBody>
            </p:sp>
            <p:sp>
              <p:nvSpPr>
                <p:cNvPr id="38" name="42 CuadroTexto"/>
                <p:cNvSpPr txBox="1"/>
                <p:nvPr/>
              </p:nvSpPr>
              <p:spPr>
                <a:xfrm>
                  <a:off x="19543032" y="12024592"/>
                  <a:ext cx="4206177" cy="721074"/>
                </a:xfrm>
                <a:prstGeom prst="rect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txBody>
                <a:bodyPr wrap="square" lIns="74021" tIns="37010" rIns="74021" bIns="37010" rtlCol="0">
                  <a:spAutoFit/>
                </a:bodyPr>
                <a:lstStyle/>
                <a:p>
                  <a:pPr algn="ctr"/>
                  <a:r>
                    <a:rPr lang="es-ES" sz="2100" b="1" dirty="0">
                      <a:latin typeface="Arial" pitchFamily="34" charset="0"/>
                      <a:cs typeface="Arial" pitchFamily="34" charset="0"/>
                    </a:rPr>
                    <a:t>Variables </a:t>
                  </a:r>
                  <a:r>
                    <a:rPr lang="es-ES" sz="2100" b="1" dirty="0" smtClean="0">
                      <a:latin typeface="Arial" pitchFamily="34" charset="0"/>
                      <a:cs typeface="Arial" pitchFamily="34" charset="0"/>
                    </a:rPr>
                    <a:t>morfo-agronómicas en 20 posturas</a:t>
                  </a:r>
                  <a:endParaRPr lang="es-ES" sz="2100" b="1" dirty="0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9" name="Rectángulo 38"/>
                <p:cNvSpPr/>
                <p:nvPr/>
              </p:nvSpPr>
              <p:spPr>
                <a:xfrm>
                  <a:off x="19520790" y="12889683"/>
                  <a:ext cx="4408947" cy="379481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marL="800100" indent="-342900" algn="just">
                    <a:lnSpc>
                      <a:spcPct val="115000"/>
                    </a:lnSpc>
                    <a:spcBef>
                      <a:spcPts val="600"/>
                    </a:spcBef>
                    <a:spcAft>
                      <a:spcPts val="0"/>
                    </a:spcAft>
                    <a:buFont typeface="Wingdings" panose="05000000000000000000" pitchFamily="2" charset="2"/>
                    <a:buChar char="Ø"/>
                    <a:tabLst>
                      <a:tab pos="342900" algn="l"/>
                    </a:tabLst>
                  </a:pPr>
                  <a:r>
                    <a:rPr lang="es-ES" sz="2100" dirty="0" smtClean="0">
                      <a:latin typeface="Arial" panose="020B0604020202020204" pitchFamily="34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Número </a:t>
                  </a:r>
                  <a:r>
                    <a:rPr lang="es-ES" sz="2100" dirty="0">
                      <a:latin typeface="Arial" panose="020B0604020202020204" pitchFamily="34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de </a:t>
                  </a:r>
                  <a:r>
                    <a:rPr lang="es-ES" sz="2100" dirty="0" smtClean="0">
                      <a:latin typeface="Arial" panose="020B0604020202020204" pitchFamily="34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hojas</a:t>
                  </a:r>
                </a:p>
                <a:p>
                  <a:pPr marL="800100" indent="-342900" algn="just">
                    <a:lnSpc>
                      <a:spcPct val="115000"/>
                    </a:lnSpc>
                    <a:spcBef>
                      <a:spcPts val="600"/>
                    </a:spcBef>
                    <a:spcAft>
                      <a:spcPts val="0"/>
                    </a:spcAft>
                    <a:buFont typeface="Wingdings" panose="05000000000000000000" pitchFamily="2" charset="2"/>
                    <a:buChar char="Ø"/>
                    <a:tabLst>
                      <a:tab pos="342900" algn="l"/>
                    </a:tabLst>
                  </a:pPr>
                  <a:r>
                    <a:rPr lang="es-ES" sz="2100" dirty="0">
                      <a:latin typeface="Arial" panose="020B0604020202020204" pitchFamily="34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D</a:t>
                  </a:r>
                  <a:r>
                    <a:rPr lang="es-ES" sz="2100" dirty="0" smtClean="0">
                      <a:latin typeface="Arial" panose="020B0604020202020204" pitchFamily="34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iámetro </a:t>
                  </a:r>
                  <a:r>
                    <a:rPr lang="es-ES" sz="2100" dirty="0">
                      <a:latin typeface="Arial" panose="020B0604020202020204" pitchFamily="34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del tallo (</a:t>
                  </a:r>
                  <a:r>
                    <a:rPr lang="es-ES" sz="2100" dirty="0" smtClean="0">
                      <a:latin typeface="Arial" panose="020B0604020202020204" pitchFamily="34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cm)</a:t>
                  </a:r>
                </a:p>
                <a:p>
                  <a:pPr marL="800100" indent="-342900" algn="just">
                    <a:lnSpc>
                      <a:spcPct val="115000"/>
                    </a:lnSpc>
                    <a:spcBef>
                      <a:spcPts val="600"/>
                    </a:spcBef>
                    <a:spcAft>
                      <a:spcPts val="0"/>
                    </a:spcAft>
                    <a:buFont typeface="Wingdings" panose="05000000000000000000" pitchFamily="2" charset="2"/>
                    <a:buChar char="Ø"/>
                    <a:tabLst>
                      <a:tab pos="342900" algn="l"/>
                    </a:tabLst>
                  </a:pPr>
                  <a:r>
                    <a:rPr lang="es-ES" sz="2100" dirty="0" smtClean="0">
                      <a:latin typeface="Arial" panose="020B0604020202020204" pitchFamily="34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Altura de la postura </a:t>
                  </a:r>
                  <a:r>
                    <a:rPr lang="es-ES" sz="2100" dirty="0">
                      <a:latin typeface="Arial" panose="020B0604020202020204" pitchFamily="34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(</a:t>
                  </a:r>
                  <a:r>
                    <a:rPr lang="es-ES" sz="2100" dirty="0" smtClean="0">
                      <a:latin typeface="Arial" panose="020B0604020202020204" pitchFamily="34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cm)</a:t>
                  </a:r>
                </a:p>
                <a:p>
                  <a:pPr marL="800100" indent="-342900" algn="just">
                    <a:lnSpc>
                      <a:spcPct val="115000"/>
                    </a:lnSpc>
                    <a:spcBef>
                      <a:spcPts val="600"/>
                    </a:spcBef>
                    <a:spcAft>
                      <a:spcPts val="0"/>
                    </a:spcAft>
                    <a:buFont typeface="Wingdings" panose="05000000000000000000" pitchFamily="2" charset="2"/>
                    <a:buChar char="Ø"/>
                    <a:tabLst>
                      <a:tab pos="342900" algn="l"/>
                    </a:tabLst>
                  </a:pPr>
                  <a:r>
                    <a:rPr lang="es-ES" sz="2100" dirty="0" err="1" smtClean="0">
                      <a:latin typeface="Arial" panose="020B0604020202020204" pitchFamily="34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ongitud</a:t>
                  </a:r>
                  <a:r>
                    <a:rPr lang="es-ES" sz="2100" dirty="0" smtClean="0">
                      <a:latin typeface="Arial" panose="020B0604020202020204" pitchFamily="34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 radical (cm)</a:t>
                  </a:r>
                </a:p>
                <a:p>
                  <a:pPr marL="800100" indent="-342900" algn="just">
                    <a:lnSpc>
                      <a:spcPct val="115000"/>
                    </a:lnSpc>
                    <a:spcBef>
                      <a:spcPts val="600"/>
                    </a:spcBef>
                    <a:spcAft>
                      <a:spcPts val="0"/>
                    </a:spcAft>
                    <a:buFont typeface="Wingdings" panose="05000000000000000000" pitchFamily="2" charset="2"/>
                    <a:buChar char="Ø"/>
                    <a:tabLst>
                      <a:tab pos="342900" algn="l"/>
                    </a:tabLst>
                  </a:pPr>
                  <a:r>
                    <a:rPr lang="es-ES" sz="2100" dirty="0">
                      <a:latin typeface="Arial" panose="020B0604020202020204" pitchFamily="34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B</a:t>
                  </a:r>
                  <a:r>
                    <a:rPr lang="es-ES" sz="2100" dirty="0" smtClean="0">
                      <a:latin typeface="Arial" panose="020B0604020202020204" pitchFamily="34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iomasa </a:t>
                  </a:r>
                  <a:r>
                    <a:rPr lang="es-ES" sz="2100" dirty="0">
                      <a:latin typeface="Arial" panose="020B0604020202020204" pitchFamily="34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seca aérea y de las raíces (</a:t>
                  </a:r>
                  <a:r>
                    <a:rPr lang="es-ES" sz="2100" dirty="0" smtClean="0">
                      <a:latin typeface="Arial" panose="020B0604020202020204" pitchFamily="34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g)</a:t>
                  </a:r>
                </a:p>
                <a:p>
                  <a:pPr marL="800100" indent="-342900" algn="just">
                    <a:lnSpc>
                      <a:spcPct val="115000"/>
                    </a:lnSpc>
                    <a:spcBef>
                      <a:spcPts val="600"/>
                    </a:spcBef>
                    <a:spcAft>
                      <a:spcPts val="0"/>
                    </a:spcAft>
                    <a:buFont typeface="Wingdings" panose="05000000000000000000" pitchFamily="2" charset="2"/>
                    <a:buChar char="Ø"/>
                    <a:tabLst>
                      <a:tab pos="342900" algn="l"/>
                    </a:tabLst>
                  </a:pPr>
                  <a:r>
                    <a:rPr lang="es-ES" sz="2100" dirty="0" smtClean="0">
                      <a:latin typeface="Arial" panose="020B0604020202020204" pitchFamily="34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Contenido </a:t>
                  </a:r>
                  <a:r>
                    <a:rPr lang="es-ES" sz="2100" dirty="0">
                      <a:latin typeface="Arial" panose="020B0604020202020204" pitchFamily="34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de clorofilas totales (unidades SPAD, medidor portátil </a:t>
                  </a:r>
                  <a:r>
                    <a:rPr lang="es-ES" sz="2100" dirty="0" smtClean="0">
                      <a:latin typeface="Arial" panose="020B0604020202020204" pitchFamily="34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MINOLTA)</a:t>
                  </a:r>
                </a:p>
              </p:txBody>
            </p:sp>
          </p:grpSp>
          <p:grpSp>
            <p:nvGrpSpPr>
              <p:cNvPr id="25" name="Grupo 24"/>
              <p:cNvGrpSpPr/>
              <p:nvPr/>
            </p:nvGrpSpPr>
            <p:grpSpPr>
              <a:xfrm>
                <a:off x="288780" y="11521530"/>
                <a:ext cx="8612467" cy="9832432"/>
                <a:chOff x="288780" y="11521530"/>
                <a:chExt cx="8612467" cy="9832432"/>
              </a:xfrm>
            </p:grpSpPr>
            <p:pic>
              <p:nvPicPr>
                <p:cNvPr id="20" name="Picture 4" descr="L:\DCIM\Camera\IMG_20190312_085631.jpg"/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881072" y="13249722"/>
                  <a:ext cx="3020175" cy="2265131"/>
                </a:xfrm>
                <a:prstGeom prst="rect">
                  <a:avLst/>
                </a:prstGeom>
                <a:ln>
                  <a:noFill/>
                </a:ln>
                <a:effectLst>
                  <a:softEdge rad="112500"/>
                </a:effectLst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  <p:grpSp>
              <p:nvGrpSpPr>
                <p:cNvPr id="3" name="Grupo 2"/>
                <p:cNvGrpSpPr/>
                <p:nvPr/>
              </p:nvGrpSpPr>
              <p:grpSpPr>
                <a:xfrm>
                  <a:off x="288780" y="11521530"/>
                  <a:ext cx="7546073" cy="9832432"/>
                  <a:chOff x="288780" y="11521530"/>
                  <a:chExt cx="7546073" cy="9832432"/>
                </a:xfrm>
              </p:grpSpPr>
              <p:sp>
                <p:nvSpPr>
                  <p:cNvPr id="15" name="33 Rectángulo"/>
                  <p:cNvSpPr/>
                  <p:nvPr/>
                </p:nvSpPr>
                <p:spPr>
                  <a:xfrm>
                    <a:off x="776261" y="11521530"/>
                    <a:ext cx="4148636" cy="721074"/>
                  </a:xfrm>
                  <a:prstGeom prst="rect">
                    <a:avLst/>
                  </a:prstGeom>
                </p:spPr>
                <p:txBody>
                  <a:bodyPr wrap="square" lIns="74021" tIns="37010" rIns="74021" bIns="37010">
                    <a:spAutoFit/>
                  </a:bodyPr>
                  <a:lstStyle/>
                  <a:p>
                    <a:pPr algn="ctr"/>
                    <a:r>
                      <a:rPr lang="es-ES" sz="2100" dirty="0">
                        <a:latin typeface="Arial" pitchFamily="34" charset="0"/>
                        <a:cs typeface="Arial" pitchFamily="34" charset="0"/>
                      </a:rPr>
                      <a:t>Dos experimentos en </a:t>
                    </a:r>
                    <a:r>
                      <a:rPr lang="es-ES" sz="2100" dirty="0" smtClean="0">
                        <a:latin typeface="Arial" pitchFamily="34" charset="0"/>
                        <a:cs typeface="Arial" pitchFamily="34" charset="0"/>
                      </a:rPr>
                      <a:t>casa de posturas con dos repeticiones</a:t>
                    </a:r>
                    <a:endParaRPr lang="es-ES" sz="2100" dirty="0"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16" name="46 Rectángulo"/>
                  <p:cNvSpPr/>
                  <p:nvPr/>
                </p:nvSpPr>
                <p:spPr>
                  <a:xfrm>
                    <a:off x="360215" y="13609762"/>
                    <a:ext cx="2357981" cy="1044239"/>
                  </a:xfrm>
                  <a:prstGeom prst="rect">
                    <a:avLst/>
                  </a:prstGeom>
                </p:spPr>
                <p:txBody>
                  <a:bodyPr wrap="square" lIns="74021" tIns="37010" rIns="74021" bIns="37010">
                    <a:spAutoFit/>
                  </a:bodyPr>
                  <a:lstStyle/>
                  <a:p>
                    <a:pPr algn="just"/>
                    <a:r>
                      <a:rPr lang="es-ES" sz="2100" dirty="0" smtClean="0">
                        <a:latin typeface="Arial" pitchFamily="34" charset="0"/>
                        <a:cs typeface="Arial" pitchFamily="34" charset="0"/>
                      </a:rPr>
                      <a:t>Granja “La Rosita” </a:t>
                    </a:r>
                    <a:r>
                      <a:rPr lang="es-MX" sz="21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23°07'44.1"LN </a:t>
                    </a:r>
                    <a:r>
                      <a:rPr lang="es-MX" sz="2100" dirty="0" smtClean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82°10'49.5"LW</a:t>
                    </a:r>
                    <a:endParaRPr lang="en-US" sz="21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7" name="47 Rectángulo"/>
                  <p:cNvSpPr/>
                  <p:nvPr/>
                </p:nvSpPr>
                <p:spPr>
                  <a:xfrm>
                    <a:off x="3004457" y="13393738"/>
                    <a:ext cx="2684350" cy="2336901"/>
                  </a:xfrm>
                  <a:prstGeom prst="rect">
                    <a:avLst/>
                  </a:prstGeom>
                </p:spPr>
                <p:txBody>
                  <a:bodyPr wrap="square" lIns="74021" tIns="37010" rIns="74021" bIns="37010">
                    <a:spAutoFit/>
                  </a:bodyPr>
                  <a:lstStyle/>
                  <a:p>
                    <a:pPr algn="just"/>
                    <a:r>
                      <a:rPr lang="es-ES" sz="2100" dirty="0" smtClean="0">
                        <a:latin typeface="Arial" pitchFamily="34" charset="0"/>
                        <a:cs typeface="Arial" pitchFamily="34" charset="0"/>
                      </a:rPr>
                      <a:t>Cepellón 60 alveolos, con 50% porciento suelo ferralítico rojo y 50% abono orgánico (estiércol </a:t>
                    </a:r>
                    <a:r>
                      <a:rPr lang="es-ES" sz="2100" dirty="0" err="1" smtClean="0">
                        <a:latin typeface="Arial" pitchFamily="34" charset="0"/>
                        <a:cs typeface="Arial" pitchFamily="34" charset="0"/>
                      </a:rPr>
                      <a:t>vacuno+gallinaza</a:t>
                    </a:r>
                    <a:r>
                      <a:rPr lang="es-ES" sz="2100" dirty="0" smtClean="0">
                        <a:latin typeface="Arial" pitchFamily="34" charset="0"/>
                        <a:cs typeface="Arial" pitchFamily="34" charset="0"/>
                      </a:rPr>
                      <a:t>)</a:t>
                    </a:r>
                  </a:p>
                </p:txBody>
              </p:sp>
              <p:sp>
                <p:nvSpPr>
                  <p:cNvPr id="18" name="56 Flecha abajo"/>
                  <p:cNvSpPr/>
                  <p:nvPr/>
                </p:nvSpPr>
                <p:spPr>
                  <a:xfrm>
                    <a:off x="888273" y="12389733"/>
                    <a:ext cx="603693" cy="859989"/>
                  </a:xfrm>
                  <a:prstGeom prst="downArrow">
                    <a:avLst/>
                  </a:prstGeom>
                  <a:solidFill>
                    <a:schemeClr val="accent3">
                      <a:lumMod val="75000"/>
                    </a:schemeClr>
                  </a:solidFill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74021" tIns="37010" rIns="74021" bIns="37010" rtlCol="0" anchor="ctr"/>
                  <a:lstStyle/>
                  <a:p>
                    <a:pPr algn="ctr"/>
                    <a:endParaRPr lang="es-ES"/>
                  </a:p>
                </p:txBody>
              </p:sp>
              <p:sp>
                <p:nvSpPr>
                  <p:cNvPr id="19" name="57 Flecha abajo"/>
                  <p:cNvSpPr/>
                  <p:nvPr/>
                </p:nvSpPr>
                <p:spPr>
                  <a:xfrm>
                    <a:off x="3532470" y="12385626"/>
                    <a:ext cx="603693" cy="859989"/>
                  </a:xfrm>
                  <a:prstGeom prst="downArrow">
                    <a:avLst/>
                  </a:prstGeom>
                  <a:solidFill>
                    <a:schemeClr val="accent3">
                      <a:lumMod val="75000"/>
                    </a:schemeClr>
                  </a:solidFill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74021" tIns="37010" rIns="74021" bIns="37010" rtlCol="0" anchor="ctr"/>
                  <a:lstStyle/>
                  <a:p>
                    <a:pPr algn="ctr"/>
                    <a:endParaRPr lang="es-ES"/>
                  </a:p>
                </p:txBody>
              </p:sp>
              <p:sp>
                <p:nvSpPr>
                  <p:cNvPr id="21" name="50 Rectángulo"/>
                  <p:cNvSpPr/>
                  <p:nvPr/>
                </p:nvSpPr>
                <p:spPr>
                  <a:xfrm>
                    <a:off x="288780" y="15409962"/>
                    <a:ext cx="2591716" cy="397908"/>
                  </a:xfrm>
                  <a:prstGeom prst="rect">
                    <a:avLst/>
                  </a:prstGeom>
                </p:spPr>
                <p:txBody>
                  <a:bodyPr wrap="square" lIns="74021" tIns="37010" rIns="74021" bIns="37010">
                    <a:spAutoFit/>
                  </a:bodyPr>
                  <a:lstStyle/>
                  <a:p>
                    <a:r>
                      <a:rPr lang="es-ES" sz="2100" b="1" dirty="0" smtClean="0">
                        <a:latin typeface="Arial" pitchFamily="34" charset="0"/>
                        <a:cs typeface="Arial" pitchFamily="34" charset="0"/>
                      </a:rPr>
                      <a:t>Variedad: Amalia</a:t>
                    </a:r>
                    <a:endParaRPr lang="es-ES" sz="2100" dirty="0"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pic>
                <p:nvPicPr>
                  <p:cNvPr id="23" name="Imagen 22" descr="D:\yanebis\Fotos celular 8-9-21\IMG_20210120_110515.jpg"/>
                  <p:cNvPicPr/>
                  <p:nvPr/>
                </p:nvPicPr>
                <p:blipFill>
                  <a:blip r:embed="rId7" cstate="print">
                    <a:extLst>
                      <a:ext uri="{28A0092B-C50C-407E-A947-70E740481C1C}">
                        <a14:useLocalDpi xmlns:a14="http://schemas.microsoft.com/office/drawing/2010/main" xmlns="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405136" y="15914018"/>
                    <a:ext cx="2115319" cy="2168978"/>
                  </a:xfrm>
                  <a:prstGeom prst="rect">
                    <a:avLst/>
                  </a:prstGeom>
                  <a:ln>
                    <a:noFill/>
                  </a:ln>
                  <a:effectLst>
                    <a:softEdge rad="112500"/>
                  </a:effectLst>
                </p:spPr>
              </p:pic>
              <p:sp>
                <p:nvSpPr>
                  <p:cNvPr id="26" name="33 Rectángulo"/>
                  <p:cNvSpPr/>
                  <p:nvPr/>
                </p:nvSpPr>
                <p:spPr>
                  <a:xfrm>
                    <a:off x="5449364" y="16202050"/>
                    <a:ext cx="2385489" cy="1367404"/>
                  </a:xfrm>
                  <a:prstGeom prst="rect">
                    <a:avLst/>
                  </a:prstGeom>
                </p:spPr>
                <p:txBody>
                  <a:bodyPr wrap="square" lIns="74021" tIns="37010" rIns="74021" bIns="37010">
                    <a:spAutoFit/>
                  </a:bodyPr>
                  <a:lstStyle/>
                  <a:p>
                    <a:pPr algn="ctr"/>
                    <a:r>
                      <a:rPr lang="es-ES" sz="2100" dirty="0" smtClean="0">
                        <a:latin typeface="Arial" pitchFamily="34" charset="0"/>
                        <a:cs typeface="Arial" pitchFamily="34" charset="0"/>
                      </a:rPr>
                      <a:t>Extracto de </a:t>
                    </a:r>
                    <a:r>
                      <a:rPr lang="es-ES" sz="2100" i="1" dirty="0" err="1" smtClean="0">
                        <a:latin typeface="Arial" pitchFamily="34" charset="0"/>
                        <a:cs typeface="Arial" pitchFamily="34" charset="0"/>
                      </a:rPr>
                      <a:t>Sargassum</a:t>
                    </a:r>
                    <a:r>
                      <a:rPr lang="es-ES" sz="2100" dirty="0" smtClean="0">
                        <a:latin typeface="Arial" pitchFamily="34" charset="0"/>
                        <a:cs typeface="Arial" pitchFamily="34" charset="0"/>
                      </a:rPr>
                      <a:t> </a:t>
                    </a:r>
                    <a:r>
                      <a:rPr lang="es-ES" sz="2100" dirty="0" err="1" smtClean="0">
                        <a:latin typeface="Arial" pitchFamily="34" charset="0"/>
                        <a:cs typeface="Arial" pitchFamily="34" charset="0"/>
                      </a:rPr>
                      <a:t>sp</a:t>
                    </a:r>
                    <a:r>
                      <a:rPr lang="es-ES" sz="2100" dirty="0" smtClean="0">
                        <a:latin typeface="Arial" pitchFamily="34" charset="0"/>
                        <a:cs typeface="Arial" pitchFamily="34" charset="0"/>
                      </a:rPr>
                      <a:t> obtenido por hidrólisis</a:t>
                    </a:r>
                    <a:endParaRPr lang="es-ES" sz="2100" dirty="0"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pic>
                <p:nvPicPr>
                  <p:cNvPr id="27" name="Imagen 26"/>
                  <p:cNvPicPr>
                    <a:picLocks noChangeAspect="1"/>
                  </p:cNvPicPr>
                  <p:nvPr/>
                </p:nvPicPr>
                <p:blipFill>
                  <a:blip r:embed="rId8"/>
                  <a:stretch>
                    <a:fillRect/>
                  </a:stretch>
                </p:blipFill>
                <p:spPr>
                  <a:xfrm>
                    <a:off x="3058654" y="16130042"/>
                    <a:ext cx="2466975" cy="1847850"/>
                  </a:xfrm>
                  <a:prstGeom prst="rect">
                    <a:avLst/>
                  </a:prstGeom>
                </p:spPr>
              </p:pic>
              <p:sp>
                <p:nvSpPr>
                  <p:cNvPr id="42" name="33 Rectángulo"/>
                  <p:cNvSpPr/>
                  <p:nvPr/>
                </p:nvSpPr>
                <p:spPr>
                  <a:xfrm>
                    <a:off x="288780" y="18146266"/>
                    <a:ext cx="7452682" cy="721074"/>
                  </a:xfrm>
                  <a:prstGeom prst="rect">
                    <a:avLst/>
                  </a:prstGeom>
                </p:spPr>
                <p:txBody>
                  <a:bodyPr wrap="square" lIns="74021" tIns="37010" rIns="74021" bIns="37010">
                    <a:spAutoFit/>
                  </a:bodyPr>
                  <a:lstStyle/>
                  <a:p>
                    <a:pPr algn="just"/>
                    <a:r>
                      <a:rPr lang="es-ES" sz="2100" dirty="0" smtClean="0">
                        <a:latin typeface="Arial" pitchFamily="34" charset="0"/>
                        <a:cs typeface="Arial" pitchFamily="34" charset="0"/>
                      </a:rPr>
                      <a:t>Se sembraron 40 posturas por tratamiento en canteros y se evaluó el rendimiento  </a:t>
                    </a:r>
                    <a:r>
                      <a:rPr lang="es-ES" sz="21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(t.ha</a:t>
                    </a:r>
                    <a:r>
                      <a:rPr lang="es-ES" sz="2100" baseline="30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-1</a:t>
                    </a:r>
                    <a:r>
                      <a:rPr lang="es-ES" sz="2100" dirty="0" smtClean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) solo por imbibición de semillas</a:t>
                    </a:r>
                    <a:endParaRPr lang="en-US" sz="2100" dirty="0">
                      <a:latin typeface="Calibri" panose="020F0502020204030204" pitchFamily="34" charset="0"/>
                      <a:ea typeface="Calibri" panose="020F0502020204030204" pitchFamily="34" charset="0"/>
                      <a:cs typeface="Times New Roman" panose="02020603050405020304" pitchFamily="18" charset="0"/>
                    </a:endParaRPr>
                  </a:p>
                </p:txBody>
              </p:sp>
              <p:pic>
                <p:nvPicPr>
                  <p:cNvPr id="43" name="Imagen 42" descr="D:\yanebis\Fotos celular 8-9-21\IMG_20210129_141212.jpg"/>
                  <p:cNvPicPr/>
                  <p:nvPr/>
                </p:nvPicPr>
                <p:blipFill>
                  <a:blip r:embed="rId9" cstate="print">
                    <a:extLst>
                      <a:ext uri="{28A0092B-C50C-407E-A947-70E740481C1C}">
                        <a14:useLocalDpi xmlns:a14="http://schemas.microsoft.com/office/drawing/2010/main" xmlns="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510080" y="18938354"/>
                    <a:ext cx="4648471" cy="2415608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</p:grpSp>
          </p:grpSp>
        </p:grpSp>
      </p:grpSp>
      <p:sp>
        <p:nvSpPr>
          <p:cNvPr id="45" name="AutoShape 243"/>
          <p:cNvSpPr>
            <a:spLocks noChangeArrowheads="1"/>
          </p:cNvSpPr>
          <p:nvPr/>
        </p:nvSpPr>
        <p:spPr bwMode="auto">
          <a:xfrm>
            <a:off x="10256434" y="20651207"/>
            <a:ext cx="4363505" cy="1010355"/>
          </a:xfrm>
          <a:prstGeom prst="roundRect">
            <a:avLst>
              <a:gd name="adj" fmla="val 16667"/>
            </a:avLst>
          </a:prstGeom>
          <a:solidFill>
            <a:schemeClr val="accent3">
              <a:lumMod val="50000"/>
            </a:schemeClr>
          </a:solidFill>
          <a:ln w="9525">
            <a:noFill/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>
              <a:defRPr/>
            </a:pPr>
            <a:endParaRPr lang="es-E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Rectangle 244"/>
          <p:cNvSpPr>
            <a:spLocks noChangeArrowheads="1"/>
          </p:cNvSpPr>
          <p:nvPr/>
        </p:nvSpPr>
        <p:spPr bwMode="auto">
          <a:xfrm>
            <a:off x="9422613" y="20522530"/>
            <a:ext cx="6278563" cy="113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9952" tIns="34976" rIns="69952" bIns="34976" anchor="ctr"/>
          <a:lstStyle/>
          <a:p>
            <a:pPr algn="ctr" defTabSz="2831034"/>
            <a:r>
              <a:rPr lang="es-ES" sz="3600" b="1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RESULTADOS</a:t>
            </a:r>
          </a:p>
        </p:txBody>
      </p:sp>
      <p:sp>
        <p:nvSpPr>
          <p:cNvPr id="47" name="Rectángulo 46"/>
          <p:cNvSpPr/>
          <p:nvPr/>
        </p:nvSpPr>
        <p:spPr>
          <a:xfrm>
            <a:off x="315463" y="21912513"/>
            <a:ext cx="11272731" cy="835613"/>
          </a:xfrm>
          <a:prstGeom prst="rect">
            <a:avLst/>
          </a:prstGeom>
          <a:solidFill>
            <a:schemeClr val="bg2">
              <a:lumMod val="50000"/>
              <a:alpha val="5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s-ES" sz="21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Tabla 2. Variables morfo-agronómicas de posturas de tomate por </a:t>
            </a:r>
            <a:r>
              <a:rPr lang="es-ES" sz="21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imbibición </a:t>
            </a:r>
            <a:r>
              <a:rPr lang="es-ES" sz="21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semillas con </a:t>
            </a:r>
            <a:r>
              <a:rPr lang="es-ES" sz="2100" b="1" i="1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Sargassum</a:t>
            </a:r>
            <a:r>
              <a:rPr lang="es-ES" sz="21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2100" b="1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</a:t>
            </a:r>
            <a:r>
              <a:rPr lang="es-ES" sz="21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del primer experimento</a:t>
            </a:r>
            <a:endParaRPr lang="en-US" sz="21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8" name="Tabla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86926739"/>
              </p:ext>
            </p:extLst>
          </p:nvPr>
        </p:nvGraphicFramePr>
        <p:xfrm>
          <a:off x="405134" y="22887348"/>
          <a:ext cx="11251712" cy="3013619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405814">
                  <a:extLst>
                    <a:ext uri="{9D8B030D-6E8A-4147-A177-3AD203B41FA5}">
                      <a16:colId xmlns:a16="http://schemas.microsoft.com/office/drawing/2014/main" xmlns="" val="2010663591"/>
                    </a:ext>
                  </a:extLst>
                </a:gridCol>
                <a:gridCol w="1405814">
                  <a:extLst>
                    <a:ext uri="{9D8B030D-6E8A-4147-A177-3AD203B41FA5}">
                      <a16:colId xmlns:a16="http://schemas.microsoft.com/office/drawing/2014/main" xmlns="" val="3902447096"/>
                    </a:ext>
                  </a:extLst>
                </a:gridCol>
                <a:gridCol w="1405814">
                  <a:extLst>
                    <a:ext uri="{9D8B030D-6E8A-4147-A177-3AD203B41FA5}">
                      <a16:colId xmlns:a16="http://schemas.microsoft.com/office/drawing/2014/main" xmlns="" val="4131525374"/>
                    </a:ext>
                  </a:extLst>
                </a:gridCol>
                <a:gridCol w="1405814">
                  <a:extLst>
                    <a:ext uri="{9D8B030D-6E8A-4147-A177-3AD203B41FA5}">
                      <a16:colId xmlns:a16="http://schemas.microsoft.com/office/drawing/2014/main" xmlns="" val="1147283954"/>
                    </a:ext>
                  </a:extLst>
                </a:gridCol>
                <a:gridCol w="1407114">
                  <a:extLst>
                    <a:ext uri="{9D8B030D-6E8A-4147-A177-3AD203B41FA5}">
                      <a16:colId xmlns:a16="http://schemas.microsoft.com/office/drawing/2014/main" xmlns="" val="1252553245"/>
                    </a:ext>
                  </a:extLst>
                </a:gridCol>
                <a:gridCol w="1407114">
                  <a:extLst>
                    <a:ext uri="{9D8B030D-6E8A-4147-A177-3AD203B41FA5}">
                      <a16:colId xmlns:a16="http://schemas.microsoft.com/office/drawing/2014/main" xmlns="" val="2139139090"/>
                    </a:ext>
                  </a:extLst>
                </a:gridCol>
                <a:gridCol w="1407114">
                  <a:extLst>
                    <a:ext uri="{9D8B030D-6E8A-4147-A177-3AD203B41FA5}">
                      <a16:colId xmlns:a16="http://schemas.microsoft.com/office/drawing/2014/main" xmlns="" val="2555001275"/>
                    </a:ext>
                  </a:extLst>
                </a:gridCol>
                <a:gridCol w="1407114">
                  <a:extLst>
                    <a:ext uri="{9D8B030D-6E8A-4147-A177-3AD203B41FA5}">
                      <a16:colId xmlns:a16="http://schemas.microsoft.com/office/drawing/2014/main" xmlns="" val="894932054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 err="1" smtClean="0"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Tto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Altura (cm)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Diámetro</a:t>
                      </a:r>
                      <a:endParaRPr lang="en-US" sz="2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(mm)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Long. raíz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(cm)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 Hojas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Spad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MS aérea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(g)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MS raíz</a:t>
                      </a:r>
                      <a:endParaRPr lang="en-US" sz="2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(g)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037510814"/>
                  </a:ext>
                </a:extLst>
              </a:tr>
              <a:tr h="42845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Control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28,02b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3,35a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7,14a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5,15b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26,33a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0,5a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377659978"/>
                  </a:ext>
                </a:extLst>
              </a:tr>
              <a:tr h="3698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1/100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30,61b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3,45a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8,34a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5,1b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25,68a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0,22a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578815965"/>
                  </a:ext>
                </a:extLst>
              </a:tr>
              <a:tr h="3698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1,5/100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24,12a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3,35a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10,93b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4,65a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26,27a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0,19a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0,05ab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543208135"/>
                  </a:ext>
                </a:extLst>
              </a:tr>
              <a:tr h="3698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3/100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23,09a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3,55ab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7,5a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4,95ab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26,24a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0,2a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298686664"/>
                  </a:ext>
                </a:extLst>
              </a:tr>
              <a:tr h="3698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1/500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29,04b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3,4a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8,07a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4,85ab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25,9a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0,22a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815966089"/>
                  </a:ext>
                </a:extLst>
              </a:tr>
              <a:tr h="3698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1/1000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29,74b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3,74b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9,34ab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5,2b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26,68a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0,29b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0,05b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37098733"/>
                  </a:ext>
                </a:extLst>
              </a:tr>
            </a:tbl>
          </a:graphicData>
        </a:graphic>
      </p:graphicFrame>
      <p:sp>
        <p:nvSpPr>
          <p:cNvPr id="50" name="Rectángulo 49"/>
          <p:cNvSpPr/>
          <p:nvPr/>
        </p:nvSpPr>
        <p:spPr>
          <a:xfrm>
            <a:off x="12961615" y="21909873"/>
            <a:ext cx="11607576" cy="835613"/>
          </a:xfrm>
          <a:prstGeom prst="rect">
            <a:avLst/>
          </a:prstGeom>
          <a:solidFill>
            <a:schemeClr val="bg2">
              <a:lumMod val="50000"/>
              <a:alpha val="5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s-ES" sz="21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Tabla 3. Variables morfo-agronómicas de posturas de tomate por </a:t>
            </a:r>
            <a:r>
              <a:rPr lang="es-ES" sz="21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imbibición </a:t>
            </a:r>
            <a:r>
              <a:rPr lang="es-ES" sz="21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semillas con </a:t>
            </a:r>
            <a:r>
              <a:rPr lang="es-ES" sz="2100" b="1" i="1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Sargassum</a:t>
            </a:r>
            <a:r>
              <a:rPr lang="es-ES" sz="21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2100" b="1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</a:t>
            </a:r>
            <a:r>
              <a:rPr lang="es-ES" sz="21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del segundo experimento</a:t>
            </a:r>
            <a:endParaRPr lang="en-US" sz="21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1" name="Tabla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73087111"/>
              </p:ext>
            </p:extLst>
          </p:nvPr>
        </p:nvGraphicFramePr>
        <p:xfrm>
          <a:off x="12961615" y="22887348"/>
          <a:ext cx="11607576" cy="310570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450276">
                  <a:extLst>
                    <a:ext uri="{9D8B030D-6E8A-4147-A177-3AD203B41FA5}">
                      <a16:colId xmlns:a16="http://schemas.microsoft.com/office/drawing/2014/main" xmlns="" val="4017157971"/>
                    </a:ext>
                  </a:extLst>
                </a:gridCol>
                <a:gridCol w="1450276">
                  <a:extLst>
                    <a:ext uri="{9D8B030D-6E8A-4147-A177-3AD203B41FA5}">
                      <a16:colId xmlns:a16="http://schemas.microsoft.com/office/drawing/2014/main" xmlns="" val="3858698149"/>
                    </a:ext>
                  </a:extLst>
                </a:gridCol>
                <a:gridCol w="1450276">
                  <a:extLst>
                    <a:ext uri="{9D8B030D-6E8A-4147-A177-3AD203B41FA5}">
                      <a16:colId xmlns:a16="http://schemas.microsoft.com/office/drawing/2014/main" xmlns="" val="2088075683"/>
                    </a:ext>
                  </a:extLst>
                </a:gridCol>
                <a:gridCol w="1450276">
                  <a:extLst>
                    <a:ext uri="{9D8B030D-6E8A-4147-A177-3AD203B41FA5}">
                      <a16:colId xmlns:a16="http://schemas.microsoft.com/office/drawing/2014/main" xmlns="" val="3952765922"/>
                    </a:ext>
                  </a:extLst>
                </a:gridCol>
                <a:gridCol w="1451618">
                  <a:extLst>
                    <a:ext uri="{9D8B030D-6E8A-4147-A177-3AD203B41FA5}">
                      <a16:colId xmlns:a16="http://schemas.microsoft.com/office/drawing/2014/main" xmlns="" val="1582506422"/>
                    </a:ext>
                  </a:extLst>
                </a:gridCol>
                <a:gridCol w="1451618">
                  <a:extLst>
                    <a:ext uri="{9D8B030D-6E8A-4147-A177-3AD203B41FA5}">
                      <a16:colId xmlns:a16="http://schemas.microsoft.com/office/drawing/2014/main" xmlns="" val="2249158145"/>
                    </a:ext>
                  </a:extLst>
                </a:gridCol>
                <a:gridCol w="1451618">
                  <a:extLst>
                    <a:ext uri="{9D8B030D-6E8A-4147-A177-3AD203B41FA5}">
                      <a16:colId xmlns:a16="http://schemas.microsoft.com/office/drawing/2014/main" xmlns="" val="910160188"/>
                    </a:ext>
                  </a:extLst>
                </a:gridCol>
                <a:gridCol w="1451618">
                  <a:extLst>
                    <a:ext uri="{9D8B030D-6E8A-4147-A177-3AD203B41FA5}">
                      <a16:colId xmlns:a16="http://schemas.microsoft.com/office/drawing/2014/main" xmlns="" val="1161410736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Tto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Altura (cm)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Diámetro</a:t>
                      </a:r>
                      <a:endParaRPr lang="en-US" sz="2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(mm)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Long. raíz</a:t>
                      </a:r>
                      <a:endParaRPr lang="en-US" sz="2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(cm)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 Hojas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Spad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MS aérea</a:t>
                      </a:r>
                      <a:endParaRPr lang="en-US" sz="2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(g)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MS raíz</a:t>
                      </a:r>
                      <a:endParaRPr lang="en-US" sz="2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(g)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508940400"/>
                  </a:ext>
                </a:extLst>
              </a:tr>
              <a:tr h="385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Control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17,41a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3,03a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8,9a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4,3a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29,06b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0,16ab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0,03a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803913527"/>
                  </a:ext>
                </a:extLst>
              </a:tr>
              <a:tr h="385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1/100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21,45b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3,36c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10,89bc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4,5a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28,78b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0,15ab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0,05b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869864829"/>
                  </a:ext>
                </a:extLst>
              </a:tr>
              <a:tr h="385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1,5/100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24,1c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3,62d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9,84abc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5,4c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27,32a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0,18ab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0,07c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39982683"/>
                  </a:ext>
                </a:extLst>
              </a:tr>
              <a:tr h="385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3/100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15,99a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3,19b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9,29ab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4,25a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29,07b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0,14ab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486054741"/>
                  </a:ext>
                </a:extLst>
              </a:tr>
              <a:tr h="385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1/500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21,64b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3,35c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8,88a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4,25a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28,05a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0,13a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10348049"/>
                  </a:ext>
                </a:extLst>
              </a:tr>
              <a:tr h="385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1/1000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20,96b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3,54d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11,24c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4,9b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28,82b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0,19b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0,07c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16134639"/>
                  </a:ext>
                </a:extLst>
              </a:tr>
            </a:tbl>
          </a:graphicData>
        </a:graphic>
      </p:graphicFrame>
      <p:sp>
        <p:nvSpPr>
          <p:cNvPr id="52" name="22 Rectángulo"/>
          <p:cNvSpPr/>
          <p:nvPr/>
        </p:nvSpPr>
        <p:spPr>
          <a:xfrm>
            <a:off x="12961615" y="26175317"/>
            <a:ext cx="11607576" cy="659518"/>
          </a:xfrm>
          <a:prstGeom prst="rect">
            <a:avLst/>
          </a:prstGeom>
        </p:spPr>
        <p:txBody>
          <a:bodyPr wrap="square" lIns="74021" tIns="37010" rIns="74021" bIns="37010">
            <a:spAutoFit/>
          </a:bodyPr>
          <a:lstStyle/>
          <a:p>
            <a:pPr algn="just"/>
            <a:r>
              <a:rPr lang="es-ES" sz="1900" b="1" dirty="0" smtClean="0">
                <a:latin typeface="Arial" pitchFamily="34" charset="0"/>
                <a:cs typeface="Arial" pitchFamily="34" charset="0"/>
              </a:rPr>
              <a:t>Medias con letras </a:t>
            </a:r>
            <a:r>
              <a:rPr lang="es-ES" sz="1900" b="1" dirty="0">
                <a:latin typeface="Arial" pitchFamily="34" charset="0"/>
                <a:cs typeface="Arial" pitchFamily="34" charset="0"/>
              </a:rPr>
              <a:t>distintas en una misma columna indican diferencias significativas (p&lt;=0,05). Se realizó análisis de varianza utilizando el test de Duncan</a:t>
            </a:r>
          </a:p>
        </p:txBody>
      </p:sp>
      <p:sp>
        <p:nvSpPr>
          <p:cNvPr id="53" name="22 Rectángulo"/>
          <p:cNvSpPr/>
          <p:nvPr/>
        </p:nvSpPr>
        <p:spPr>
          <a:xfrm>
            <a:off x="313398" y="26055700"/>
            <a:ext cx="11343448" cy="659518"/>
          </a:xfrm>
          <a:prstGeom prst="rect">
            <a:avLst/>
          </a:prstGeom>
        </p:spPr>
        <p:txBody>
          <a:bodyPr wrap="square" lIns="74021" tIns="37010" rIns="74021" bIns="37010">
            <a:spAutoFit/>
          </a:bodyPr>
          <a:lstStyle/>
          <a:p>
            <a:pPr algn="just"/>
            <a:r>
              <a:rPr lang="es-ES" sz="1900" b="1" dirty="0" smtClean="0">
                <a:latin typeface="Arial" pitchFamily="34" charset="0"/>
                <a:cs typeface="Arial" pitchFamily="34" charset="0"/>
              </a:rPr>
              <a:t>Medias con letras </a:t>
            </a:r>
            <a:r>
              <a:rPr lang="es-ES" sz="1900" b="1" dirty="0">
                <a:latin typeface="Arial" pitchFamily="34" charset="0"/>
                <a:cs typeface="Arial" pitchFamily="34" charset="0"/>
              </a:rPr>
              <a:t>distintas en una misma columna indican diferencias significativas (p&lt;=0,05). Se realizó análisis de varianza utilizando el test de Duncan</a:t>
            </a:r>
          </a:p>
        </p:txBody>
      </p:sp>
      <p:sp>
        <p:nvSpPr>
          <p:cNvPr id="54" name="Rectángulo 53"/>
          <p:cNvSpPr/>
          <p:nvPr/>
        </p:nvSpPr>
        <p:spPr>
          <a:xfrm>
            <a:off x="263850" y="26938243"/>
            <a:ext cx="11324344" cy="835613"/>
          </a:xfrm>
          <a:prstGeom prst="rect">
            <a:avLst/>
          </a:prstGeom>
          <a:solidFill>
            <a:schemeClr val="bg2">
              <a:lumMod val="50000"/>
              <a:alpha val="5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s-ES" sz="21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Tabla 4. Variables morfo-agronómicas de posturas de tomate por aspersión foliar con </a:t>
            </a:r>
            <a:r>
              <a:rPr lang="es-ES" sz="2100" b="1" i="1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Sargassum</a:t>
            </a:r>
            <a:r>
              <a:rPr lang="es-ES" sz="2100" b="1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2100" b="1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</a:t>
            </a:r>
            <a:r>
              <a:rPr lang="es-ES" sz="21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los 15 DDS del primer experimento</a:t>
            </a:r>
            <a:endParaRPr lang="en-US" sz="21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5" name="Tabla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26786585"/>
              </p:ext>
            </p:extLst>
          </p:nvPr>
        </p:nvGraphicFramePr>
        <p:xfrm>
          <a:off x="201497" y="27931249"/>
          <a:ext cx="11455352" cy="3012364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431256">
                  <a:extLst>
                    <a:ext uri="{9D8B030D-6E8A-4147-A177-3AD203B41FA5}">
                      <a16:colId xmlns:a16="http://schemas.microsoft.com/office/drawing/2014/main" xmlns="" val="3519662878"/>
                    </a:ext>
                  </a:extLst>
                </a:gridCol>
                <a:gridCol w="1431256">
                  <a:extLst>
                    <a:ext uri="{9D8B030D-6E8A-4147-A177-3AD203B41FA5}">
                      <a16:colId xmlns:a16="http://schemas.microsoft.com/office/drawing/2014/main" xmlns="" val="2881174913"/>
                    </a:ext>
                  </a:extLst>
                </a:gridCol>
                <a:gridCol w="1431256">
                  <a:extLst>
                    <a:ext uri="{9D8B030D-6E8A-4147-A177-3AD203B41FA5}">
                      <a16:colId xmlns:a16="http://schemas.microsoft.com/office/drawing/2014/main" xmlns="" val="1172267951"/>
                    </a:ext>
                  </a:extLst>
                </a:gridCol>
                <a:gridCol w="1431256">
                  <a:extLst>
                    <a:ext uri="{9D8B030D-6E8A-4147-A177-3AD203B41FA5}">
                      <a16:colId xmlns:a16="http://schemas.microsoft.com/office/drawing/2014/main" xmlns="" val="1608871265"/>
                    </a:ext>
                  </a:extLst>
                </a:gridCol>
                <a:gridCol w="1432582">
                  <a:extLst>
                    <a:ext uri="{9D8B030D-6E8A-4147-A177-3AD203B41FA5}">
                      <a16:colId xmlns:a16="http://schemas.microsoft.com/office/drawing/2014/main" xmlns="" val="1564588447"/>
                    </a:ext>
                  </a:extLst>
                </a:gridCol>
                <a:gridCol w="1432582">
                  <a:extLst>
                    <a:ext uri="{9D8B030D-6E8A-4147-A177-3AD203B41FA5}">
                      <a16:colId xmlns:a16="http://schemas.microsoft.com/office/drawing/2014/main" xmlns="" val="4125725446"/>
                    </a:ext>
                  </a:extLst>
                </a:gridCol>
                <a:gridCol w="1432582">
                  <a:extLst>
                    <a:ext uri="{9D8B030D-6E8A-4147-A177-3AD203B41FA5}">
                      <a16:colId xmlns:a16="http://schemas.microsoft.com/office/drawing/2014/main" xmlns="" val="1408383199"/>
                    </a:ext>
                  </a:extLst>
                </a:gridCol>
                <a:gridCol w="1432582">
                  <a:extLst>
                    <a:ext uri="{9D8B030D-6E8A-4147-A177-3AD203B41FA5}">
                      <a16:colId xmlns:a16="http://schemas.microsoft.com/office/drawing/2014/main" xmlns="" val="728469201"/>
                    </a:ext>
                  </a:extLst>
                </a:gridCol>
              </a:tblGrid>
              <a:tr h="8040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Tto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Altura (cm)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Diámetro</a:t>
                      </a:r>
                      <a:endParaRPr lang="en-US" sz="2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(mm)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Long. raíz</a:t>
                      </a:r>
                      <a:endParaRPr lang="en-US" sz="2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(cm)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 Hojas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Spad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MS aérea</a:t>
                      </a:r>
                      <a:endParaRPr lang="en-US" sz="2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(g)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MS raíz</a:t>
                      </a:r>
                      <a:endParaRPr lang="en-US" sz="2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(g)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691384663"/>
                  </a:ext>
                </a:extLst>
              </a:tr>
              <a:tr h="2524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Control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15,02a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2,74b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9,73ab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3,55ab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26,4a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0,15ab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728476051"/>
                  </a:ext>
                </a:extLst>
              </a:tr>
              <a:tr h="2524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1/100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17,61a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2,69b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9,18ab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3,7ab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27,65a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0,19b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0,06c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43335703"/>
                  </a:ext>
                </a:extLst>
              </a:tr>
              <a:tr h="2524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1,5/100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14,88a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2,82b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9,14ab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4,0b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27,67a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0,14ab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606685358"/>
                  </a:ext>
                </a:extLst>
              </a:tr>
              <a:tr h="2524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3/100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14,48a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2,78b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10,39ab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3,95b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27,27a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0,14ab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0,05ab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647004721"/>
                  </a:ext>
                </a:extLst>
              </a:tr>
              <a:tr h="2524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1/500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13,32a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2,68b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9,01a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04190" algn="l"/>
                        </a:tabLs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3,6ab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27,31a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0,13a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807982085"/>
                  </a:ext>
                </a:extLst>
              </a:tr>
              <a:tr h="2524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1/1000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12,59a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2,44a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10,65b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3,4a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26,21a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0,05b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895927832"/>
                  </a:ext>
                </a:extLst>
              </a:tr>
            </a:tbl>
          </a:graphicData>
        </a:graphic>
      </p:graphicFrame>
      <p:sp>
        <p:nvSpPr>
          <p:cNvPr id="56" name="Rectángulo 55"/>
          <p:cNvSpPr/>
          <p:nvPr/>
        </p:nvSpPr>
        <p:spPr>
          <a:xfrm>
            <a:off x="12924883" y="27039553"/>
            <a:ext cx="11630020" cy="835613"/>
          </a:xfrm>
          <a:prstGeom prst="rect">
            <a:avLst/>
          </a:prstGeom>
          <a:solidFill>
            <a:schemeClr val="bg2">
              <a:lumMod val="50000"/>
              <a:alpha val="5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s-ES" sz="21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Tabla 5. Variables morfo-agronómicas de posturas de tomate por aspersión foliar con </a:t>
            </a:r>
            <a:r>
              <a:rPr lang="es-ES" sz="2100" b="1" i="1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Sargassum</a:t>
            </a:r>
            <a:r>
              <a:rPr lang="es-ES" sz="21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2100" b="1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</a:t>
            </a:r>
            <a:r>
              <a:rPr lang="es-ES" sz="21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los 15 DDS del segundo experimento</a:t>
            </a:r>
            <a:endParaRPr lang="en-US" sz="21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7" name="Tabla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38466667"/>
              </p:ext>
            </p:extLst>
          </p:nvPr>
        </p:nvGraphicFramePr>
        <p:xfrm>
          <a:off x="12877215" y="28079884"/>
          <a:ext cx="11677688" cy="2944368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459036">
                  <a:extLst>
                    <a:ext uri="{9D8B030D-6E8A-4147-A177-3AD203B41FA5}">
                      <a16:colId xmlns:a16="http://schemas.microsoft.com/office/drawing/2014/main" xmlns="" val="3532868247"/>
                    </a:ext>
                  </a:extLst>
                </a:gridCol>
                <a:gridCol w="1459036">
                  <a:extLst>
                    <a:ext uri="{9D8B030D-6E8A-4147-A177-3AD203B41FA5}">
                      <a16:colId xmlns:a16="http://schemas.microsoft.com/office/drawing/2014/main" xmlns="" val="2071850817"/>
                    </a:ext>
                  </a:extLst>
                </a:gridCol>
                <a:gridCol w="1459036">
                  <a:extLst>
                    <a:ext uri="{9D8B030D-6E8A-4147-A177-3AD203B41FA5}">
                      <a16:colId xmlns:a16="http://schemas.microsoft.com/office/drawing/2014/main" xmlns="" val="151569010"/>
                    </a:ext>
                  </a:extLst>
                </a:gridCol>
                <a:gridCol w="1459036">
                  <a:extLst>
                    <a:ext uri="{9D8B030D-6E8A-4147-A177-3AD203B41FA5}">
                      <a16:colId xmlns:a16="http://schemas.microsoft.com/office/drawing/2014/main" xmlns="" val="3399956521"/>
                    </a:ext>
                  </a:extLst>
                </a:gridCol>
                <a:gridCol w="1460386">
                  <a:extLst>
                    <a:ext uri="{9D8B030D-6E8A-4147-A177-3AD203B41FA5}">
                      <a16:colId xmlns:a16="http://schemas.microsoft.com/office/drawing/2014/main" xmlns="" val="1813881779"/>
                    </a:ext>
                  </a:extLst>
                </a:gridCol>
                <a:gridCol w="1460386">
                  <a:extLst>
                    <a:ext uri="{9D8B030D-6E8A-4147-A177-3AD203B41FA5}">
                      <a16:colId xmlns:a16="http://schemas.microsoft.com/office/drawing/2014/main" xmlns="" val="3614899084"/>
                    </a:ext>
                  </a:extLst>
                </a:gridCol>
                <a:gridCol w="1460386">
                  <a:extLst>
                    <a:ext uri="{9D8B030D-6E8A-4147-A177-3AD203B41FA5}">
                      <a16:colId xmlns:a16="http://schemas.microsoft.com/office/drawing/2014/main" xmlns="" val="242062523"/>
                    </a:ext>
                  </a:extLst>
                </a:gridCol>
                <a:gridCol w="1460386">
                  <a:extLst>
                    <a:ext uri="{9D8B030D-6E8A-4147-A177-3AD203B41FA5}">
                      <a16:colId xmlns:a16="http://schemas.microsoft.com/office/drawing/2014/main" xmlns="" val="964955744"/>
                    </a:ext>
                  </a:extLst>
                </a:gridCol>
              </a:tblGrid>
              <a:tr h="7024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Tto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Altura (cm)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Diámetro</a:t>
                      </a:r>
                      <a:endParaRPr lang="en-US" sz="2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(mm)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Long. raíz</a:t>
                      </a:r>
                      <a:endParaRPr lang="en-US" sz="2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(cm)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 Hojas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Spad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MS aérea</a:t>
                      </a:r>
                      <a:endParaRPr lang="en-US" sz="2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(g)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MS raíz</a:t>
                      </a:r>
                      <a:endParaRPr lang="en-US" sz="2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(g)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259407986"/>
                  </a:ext>
                </a:extLst>
              </a:tr>
              <a:tr h="22048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Control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8,22b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2,7b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6,48a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3,6b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33,36a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0,08b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661065632"/>
                  </a:ext>
                </a:extLst>
              </a:tr>
              <a:tr h="22048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1/100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7,46a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2,68ab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8,3d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3,4ab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34,09a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0,08b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833662201"/>
                  </a:ext>
                </a:extLst>
              </a:tr>
              <a:tr h="22048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1,5/100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8,55b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2,87c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7,86cd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3,7b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35,41a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0,09b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159752322"/>
                  </a:ext>
                </a:extLst>
              </a:tr>
              <a:tr h="22048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3/100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7,33a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2,57a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7,98cd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3,15a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35,92a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0,07a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0,03a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792616705"/>
                  </a:ext>
                </a:extLst>
              </a:tr>
              <a:tr h="22048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1/500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7,64a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2,74b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6,69ab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3,6b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34,4a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0,08b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0,07a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07345875"/>
                  </a:ext>
                </a:extLst>
              </a:tr>
              <a:tr h="22048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1/1000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8,66b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2,77bc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7,42bc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3,5ab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34,41a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0,09b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0,04a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451638302"/>
                  </a:ext>
                </a:extLst>
              </a:tr>
            </a:tbl>
          </a:graphicData>
        </a:graphic>
      </p:graphicFrame>
      <p:sp>
        <p:nvSpPr>
          <p:cNvPr id="58" name="22 Rectángulo"/>
          <p:cNvSpPr/>
          <p:nvPr/>
        </p:nvSpPr>
        <p:spPr>
          <a:xfrm>
            <a:off x="280104" y="30819674"/>
            <a:ext cx="11343448" cy="659518"/>
          </a:xfrm>
          <a:prstGeom prst="rect">
            <a:avLst/>
          </a:prstGeom>
        </p:spPr>
        <p:txBody>
          <a:bodyPr wrap="square" lIns="74021" tIns="37010" rIns="74021" bIns="37010">
            <a:spAutoFit/>
          </a:bodyPr>
          <a:lstStyle/>
          <a:p>
            <a:pPr algn="just"/>
            <a:r>
              <a:rPr lang="es-ES" sz="1900" b="1" dirty="0" smtClean="0">
                <a:latin typeface="Arial" pitchFamily="34" charset="0"/>
                <a:cs typeface="Arial" pitchFamily="34" charset="0"/>
              </a:rPr>
              <a:t>Medias con letras </a:t>
            </a:r>
            <a:r>
              <a:rPr lang="es-ES" sz="1900" b="1" dirty="0">
                <a:latin typeface="Arial" pitchFamily="34" charset="0"/>
                <a:cs typeface="Arial" pitchFamily="34" charset="0"/>
              </a:rPr>
              <a:t>distintas en una misma columna indican diferencias significativas (p&lt;=0,05). Se realizó análisis de varianza utilizando el test de Duncan</a:t>
            </a:r>
          </a:p>
        </p:txBody>
      </p:sp>
      <p:sp>
        <p:nvSpPr>
          <p:cNvPr id="59" name="22 Rectángulo"/>
          <p:cNvSpPr/>
          <p:nvPr/>
        </p:nvSpPr>
        <p:spPr>
          <a:xfrm>
            <a:off x="12851415" y="31035698"/>
            <a:ext cx="11343448" cy="659518"/>
          </a:xfrm>
          <a:prstGeom prst="rect">
            <a:avLst/>
          </a:prstGeom>
        </p:spPr>
        <p:txBody>
          <a:bodyPr wrap="square" lIns="74021" tIns="37010" rIns="74021" bIns="37010">
            <a:spAutoFit/>
          </a:bodyPr>
          <a:lstStyle/>
          <a:p>
            <a:pPr algn="just"/>
            <a:r>
              <a:rPr lang="es-ES" sz="1900" b="1" dirty="0" smtClean="0">
                <a:latin typeface="Arial" pitchFamily="34" charset="0"/>
                <a:cs typeface="Arial" pitchFamily="34" charset="0"/>
              </a:rPr>
              <a:t>Medias con letras </a:t>
            </a:r>
            <a:r>
              <a:rPr lang="es-ES" sz="1900" b="1" dirty="0">
                <a:latin typeface="Arial" pitchFamily="34" charset="0"/>
                <a:cs typeface="Arial" pitchFamily="34" charset="0"/>
              </a:rPr>
              <a:t>distintas en una misma columna indican diferencias significativas (p&lt;=0,05). Se realizó análisis de varianza utilizando el test de Duncan</a:t>
            </a:r>
          </a:p>
        </p:txBody>
      </p:sp>
      <p:graphicFrame>
        <p:nvGraphicFramePr>
          <p:cNvPr id="63" name="Tabla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5184661"/>
              </p:ext>
            </p:extLst>
          </p:nvPr>
        </p:nvGraphicFramePr>
        <p:xfrm>
          <a:off x="576239" y="32835898"/>
          <a:ext cx="7162603" cy="2944368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2223379">
                  <a:extLst>
                    <a:ext uri="{9D8B030D-6E8A-4147-A177-3AD203B41FA5}">
                      <a16:colId xmlns:a16="http://schemas.microsoft.com/office/drawing/2014/main" xmlns="" val="2554696914"/>
                    </a:ext>
                  </a:extLst>
                </a:gridCol>
                <a:gridCol w="2469612">
                  <a:extLst>
                    <a:ext uri="{9D8B030D-6E8A-4147-A177-3AD203B41FA5}">
                      <a16:colId xmlns:a16="http://schemas.microsoft.com/office/drawing/2014/main" xmlns="" val="679390392"/>
                    </a:ext>
                  </a:extLst>
                </a:gridCol>
                <a:gridCol w="2469612">
                  <a:extLst>
                    <a:ext uri="{9D8B030D-6E8A-4147-A177-3AD203B41FA5}">
                      <a16:colId xmlns:a16="http://schemas.microsoft.com/office/drawing/2014/main" xmlns="" val="814763942"/>
                    </a:ext>
                  </a:extLst>
                </a:gridCol>
              </a:tblGrid>
              <a:tr h="6640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Tratamientos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Rend. 1er </a:t>
                      </a:r>
                      <a:r>
                        <a:rPr lang="en-US" sz="2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exp</a:t>
                      </a:r>
                      <a:r>
                        <a:rPr lang="en-U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Imb</a:t>
                      </a:r>
                      <a:r>
                        <a:rPr lang="en-U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.(t.ha</a:t>
                      </a:r>
                      <a:r>
                        <a:rPr lang="en-US" sz="21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r>
                        <a:rPr lang="en-U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Rend. 2do </a:t>
                      </a:r>
                      <a:r>
                        <a:rPr lang="en-US" sz="2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exp</a:t>
                      </a:r>
                      <a:r>
                        <a:rPr lang="en-U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Imb</a:t>
                      </a:r>
                      <a:r>
                        <a:rPr lang="en-U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.(t.ha</a:t>
                      </a:r>
                      <a:r>
                        <a:rPr lang="en-US" sz="21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r>
                        <a:rPr lang="en-U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186953384"/>
                  </a:ext>
                </a:extLst>
              </a:tr>
              <a:tr h="2084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Control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15,55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5,34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701577166"/>
                  </a:ext>
                </a:extLst>
              </a:tr>
              <a:tr h="2084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1/100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15,48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14,65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21540481"/>
                  </a:ext>
                </a:extLst>
              </a:tr>
              <a:tr h="2084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1,5/100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13,77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10,87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87480386"/>
                  </a:ext>
                </a:extLst>
              </a:tr>
              <a:tr h="2084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3/100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10,55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9,17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51542932"/>
                  </a:ext>
                </a:extLst>
              </a:tr>
              <a:tr h="2084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1/500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13,08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9,84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132083764"/>
                  </a:ext>
                </a:extLst>
              </a:tr>
              <a:tr h="2084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1/1000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11,35</a:t>
                      </a:r>
                      <a:endParaRPr lang="en-US" sz="2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6,36</a:t>
                      </a:r>
                      <a:endParaRPr lang="en-US" sz="2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88837191"/>
                  </a:ext>
                </a:extLst>
              </a:tr>
            </a:tbl>
          </a:graphicData>
        </a:graphic>
      </p:graphicFrame>
      <p:sp>
        <p:nvSpPr>
          <p:cNvPr id="64" name="Rectángulo 63"/>
          <p:cNvSpPr/>
          <p:nvPr/>
        </p:nvSpPr>
        <p:spPr>
          <a:xfrm>
            <a:off x="502622" y="31899794"/>
            <a:ext cx="7463298" cy="835613"/>
          </a:xfrm>
          <a:prstGeom prst="rect">
            <a:avLst/>
          </a:prstGeom>
          <a:solidFill>
            <a:schemeClr val="bg2">
              <a:lumMod val="50000"/>
              <a:alpha val="5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s-ES" sz="21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Tabla </a:t>
            </a:r>
            <a:r>
              <a:rPr lang="es-ES" sz="21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Rendimiento de los dos experimentos por imbibición de semillas</a:t>
            </a:r>
            <a:endParaRPr lang="en-US" sz="21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" name="Grupo 1"/>
          <p:cNvGrpSpPr/>
          <p:nvPr/>
        </p:nvGrpSpPr>
        <p:grpSpPr>
          <a:xfrm>
            <a:off x="10441335" y="32187819"/>
            <a:ext cx="14257584" cy="2605722"/>
            <a:chOff x="9111186" y="32187826"/>
            <a:chExt cx="15947773" cy="1951616"/>
          </a:xfrm>
        </p:grpSpPr>
        <p:sp>
          <p:nvSpPr>
            <p:cNvPr id="61" name="AutoShape 243"/>
            <p:cNvSpPr>
              <a:spLocks noChangeArrowheads="1"/>
            </p:cNvSpPr>
            <p:nvPr/>
          </p:nvSpPr>
          <p:spPr bwMode="auto">
            <a:xfrm>
              <a:off x="15001891" y="32316503"/>
              <a:ext cx="5112177" cy="953164"/>
            </a:xfrm>
            <a:prstGeom prst="roundRect">
              <a:avLst>
                <a:gd name="adj" fmla="val 16667"/>
              </a:avLst>
            </a:pr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es-ES" sz="36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2" name="Rectangle 244"/>
            <p:cNvSpPr>
              <a:spLocks noChangeArrowheads="1"/>
            </p:cNvSpPr>
            <p:nvPr/>
          </p:nvSpPr>
          <p:spPr bwMode="auto">
            <a:xfrm>
              <a:off x="14418698" y="32187826"/>
              <a:ext cx="6278563" cy="11390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9952" tIns="34976" rIns="69952" bIns="34976" anchor="ctr"/>
            <a:lstStyle/>
            <a:p>
              <a:pPr algn="ctr" defTabSz="2831034"/>
              <a:r>
                <a:rPr lang="es-ES" sz="3600" b="1" dirty="0" smtClean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CONCLUSIÓN</a:t>
              </a:r>
              <a:endParaRPr lang="es-ES" sz="3600" b="1" dirty="0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5" name="Rectángulo 64"/>
            <p:cNvSpPr/>
            <p:nvPr/>
          </p:nvSpPr>
          <p:spPr>
            <a:xfrm>
              <a:off x="9111186" y="33344161"/>
              <a:ext cx="15947773" cy="7952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es-ES" sz="2100" dirty="0">
                  <a:latin typeface="Arial" panose="020B0604020202020204" pitchFamily="34" charset="0"/>
                  <a:cs typeface="Arial" panose="020B0604020202020204" pitchFamily="34" charset="0"/>
                </a:rPr>
                <a:t>S</a:t>
              </a:r>
              <a:r>
                <a:rPr lang="es-ES" sz="21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e </a:t>
              </a:r>
              <a:r>
                <a:rPr lang="es-ES" sz="2100" dirty="0">
                  <a:latin typeface="Arial" panose="020B0604020202020204" pitchFamily="34" charset="0"/>
                  <a:cs typeface="Arial" panose="020B0604020202020204" pitchFamily="34" charset="0"/>
                </a:rPr>
                <a:t>recomienda utilizar el método de imbibición de semillas con el extracto de </a:t>
              </a:r>
              <a:r>
                <a:rPr lang="es-ES" sz="2100" i="1" dirty="0" err="1">
                  <a:latin typeface="Arial" panose="020B0604020202020204" pitchFamily="34" charset="0"/>
                  <a:cs typeface="Arial" panose="020B0604020202020204" pitchFamily="34" charset="0"/>
                </a:rPr>
                <a:t>Sargassum</a:t>
              </a:r>
              <a:r>
                <a:rPr lang="es-ES" sz="2100" dirty="0">
                  <a:latin typeface="Arial" panose="020B0604020202020204" pitchFamily="34" charset="0"/>
                  <a:cs typeface="Arial" panose="020B0604020202020204" pitchFamily="34" charset="0"/>
                </a:rPr>
                <a:t> a una disolución de 1/100 en posturas de tomate </a:t>
              </a:r>
              <a:r>
                <a:rPr lang="es-ES" sz="2100" dirty="0" err="1">
                  <a:latin typeface="Arial" panose="020B0604020202020204" pitchFamily="34" charset="0"/>
                  <a:cs typeface="Arial" panose="020B0604020202020204" pitchFamily="34" charset="0"/>
                </a:rPr>
                <a:t>var</a:t>
              </a:r>
              <a:r>
                <a:rPr lang="es-ES" sz="2100" dirty="0">
                  <a:latin typeface="Arial" panose="020B0604020202020204" pitchFamily="34" charset="0"/>
                  <a:cs typeface="Arial" panose="020B0604020202020204" pitchFamily="34" charset="0"/>
                </a:rPr>
                <a:t> Amalia para obtener elevados rendimientos</a:t>
              </a:r>
              <a:endParaRPr lang="es-ES" sz="21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7" name="AutoShape 243"/>
          <p:cNvSpPr>
            <a:spLocks noChangeArrowheads="1"/>
          </p:cNvSpPr>
          <p:nvPr/>
        </p:nvSpPr>
        <p:spPr bwMode="auto">
          <a:xfrm>
            <a:off x="9967044" y="5599023"/>
            <a:ext cx="4909619" cy="745525"/>
          </a:xfrm>
          <a:prstGeom prst="roundRect">
            <a:avLst>
              <a:gd name="adj" fmla="val 16667"/>
            </a:avLst>
          </a:prstGeom>
          <a:solidFill>
            <a:schemeClr val="accent3">
              <a:lumMod val="50000"/>
            </a:schemeClr>
          </a:solidFill>
          <a:ln w="9525">
            <a:noFill/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>
              <a:defRPr/>
            </a:pPr>
            <a:endParaRPr lang="es-ES" sz="37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" name="Rectangle 244"/>
          <p:cNvSpPr>
            <a:spLocks noChangeArrowheads="1"/>
          </p:cNvSpPr>
          <p:nvPr/>
        </p:nvSpPr>
        <p:spPr bwMode="auto">
          <a:xfrm>
            <a:off x="9326726" y="5498377"/>
            <a:ext cx="6029790" cy="890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9952" tIns="34976" rIns="69952" bIns="34976" anchor="ctr"/>
          <a:lstStyle/>
          <a:p>
            <a:pPr algn="ctr" defTabSz="2831034"/>
            <a:r>
              <a:rPr lang="es-ES" sz="3600" b="1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INTRODUCCIÓN</a:t>
            </a:r>
          </a:p>
        </p:txBody>
      </p:sp>
      <p:pic>
        <p:nvPicPr>
          <p:cNvPr id="66" name="audio yanebis FIS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0"/>
          <a:stretch>
            <a:fillRect/>
          </a:stretch>
        </p:blipFill>
        <p:spPr>
          <a:xfrm>
            <a:off x="16102037" y="5429162"/>
            <a:ext cx="796929" cy="796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3054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259" fill="hold"/>
                                        <p:tgtEl>
                                          <p:spTgt spid="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4094010</TotalTime>
  <Words>1229</Words>
  <Application>Microsoft Office PowerPoint</Application>
  <PresentationFormat>Personalizado</PresentationFormat>
  <Paragraphs>335</Paragraphs>
  <Slides>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Diapositiva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Influencia del Quitomax y Ecomic en diferentes momentos de aplicación en el cultivo del maíz (Zea mays L.)</dc:title>
  <dc:creator>Yanebis Pérez Madruga</dc:creator>
  <cp:lastModifiedBy>Yanelis</cp:lastModifiedBy>
  <cp:revision>74</cp:revision>
  <dcterms:created xsi:type="dcterms:W3CDTF">2018-09-21T18:26:07Z</dcterms:created>
  <dcterms:modified xsi:type="dcterms:W3CDTF">2021-12-14T06:25:36Z</dcterms:modified>
</cp:coreProperties>
</file>