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25199975" cy="35999738"/>
  <p:notesSz cx="6858000" cy="9144000"/>
  <p:defaultTextStyle>
    <a:defPPr>
      <a:defRPr lang="es-ES"/>
    </a:defPPr>
    <a:lvl1pPr marL="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1pPr>
    <a:lvl2pPr marL="146875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2pPr>
    <a:lvl3pPr marL="293751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3pPr>
    <a:lvl4pPr marL="440626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4pPr>
    <a:lvl5pPr marL="587502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5pPr>
    <a:lvl6pPr marL="734377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6pPr>
    <a:lvl7pPr marL="881253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7pPr>
    <a:lvl8pPr marL="1028128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8pPr>
    <a:lvl9pPr marL="1175004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1338">
          <p15:clr>
            <a:srgbClr val="A4A3A4"/>
          </p15:clr>
        </p15:guide>
        <p15:guide id="2" pos="79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48B45"/>
    <a:srgbClr val="C4E3A5"/>
    <a:srgbClr val="C8E99F"/>
    <a:srgbClr val="1D6D6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6029" autoAdjust="0"/>
    <p:restoredTop sz="87253" autoAdjust="0"/>
  </p:normalViewPr>
  <p:slideViewPr>
    <p:cSldViewPr snapToGrid="0">
      <p:cViewPr>
        <p:scale>
          <a:sx n="30" d="100"/>
          <a:sy n="30" d="100"/>
        </p:scale>
        <p:origin x="-1296" y="384"/>
      </p:cViewPr>
      <p:guideLst>
        <p:guide orient="horz" pos="11338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50" d="100"/>
        <a:sy n="5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  <a:p>
            <a:endParaRPr lang="en-US"/>
          </a:p>
        </p:txBody>
      </p:sp>
      <p:sp>
        <p:nvSpPr>
          <p:cNvPr id="3" name="Marcador de posición de fecha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/>
          </a:p>
          <a:p>
            <a:r>
              <a:rPr lang="en-US" smtClean="0"/>
              <a:t>*</a:t>
            </a:r>
            <a:endParaRPr lang="en-US"/>
          </a:p>
        </p:txBody>
      </p:sp>
      <p:sp>
        <p:nvSpPr>
          <p:cNvPr id="4" name="Marcador de posición de imagen de diapositiva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  <a:p>
            <a:endParaRPr lang="en-US"/>
          </a:p>
        </p:txBody>
      </p:sp>
      <p:sp>
        <p:nvSpPr>
          <p:cNvPr id="5" name="Marcador de posición de notas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endParaRPr/>
          </a:p>
          <a:p>
            <a:pPr lvl="0"/>
            <a:r>
              <a:rPr lang="es-ES" altLang="en-US"/>
              <a:t>Haga clic para editar los estilos de texto maestro</a:t>
            </a:r>
            <a:endParaRPr lang="en-US"/>
          </a:p>
          <a:p>
            <a:pPr lvl="1"/>
            <a:r>
              <a:rPr lang="es-ES" altLang="en-US"/>
              <a:t>Segundo nivel</a:t>
            </a:r>
            <a:endParaRPr lang="en-US"/>
          </a:p>
          <a:p>
            <a:pPr lvl="2"/>
            <a:r>
              <a:rPr lang="es-ES" altLang="en-US"/>
              <a:t>Tercer nivel</a:t>
            </a:r>
            <a:endParaRPr lang="en-US"/>
          </a:p>
          <a:p>
            <a:pPr lvl="3"/>
            <a:r>
              <a:rPr lang="es-ES" altLang="en-US"/>
              <a:t>Cuarto nivel</a:t>
            </a:r>
            <a:endParaRPr lang="en-US"/>
          </a:p>
          <a:p>
            <a:pPr lvl="4"/>
            <a:r>
              <a:rPr lang="es-ES" altLang="en-US"/>
              <a:t>Quinto nivel</a:t>
            </a:r>
            <a:endParaRPr lang="en-US"/>
          </a:p>
        </p:txBody>
      </p:sp>
      <p:sp>
        <p:nvSpPr>
          <p:cNvPr id="6" name="Marcador de posición de pie de página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  <a:p>
            <a:endParaRPr lang="en-US"/>
          </a:p>
        </p:txBody>
      </p:sp>
      <p:sp>
        <p:nvSpPr>
          <p:cNvPr id="7" name="Marcador de posición de número de diapositiva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/>
          </a:p>
          <a:p>
            <a:r>
              <a:rPr lang="en-US" smtClean="0"/>
              <a:t>#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29521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2228850" y="685800"/>
            <a:ext cx="2400300" cy="3429000"/>
          </a:xfrm>
        </p:spPr>
        <p:txBody>
          <a:bodyPr/>
          <a:lstStyle/>
          <a:p>
            <a:endParaRPr/>
          </a:p>
        </p:txBody>
      </p:sp>
      <p:sp>
        <p:nvSpPr>
          <p:cNvPr id="3" name="Marcador de posición de texto 2"/>
          <p:cNvSpPr>
            <a:spLocks noGrp="1" noEditPoints="1"/>
          </p:cNvSpPr>
          <p:nvPr>
            <p:ph type="body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posición de número de diapositiva 3"/>
          <p:cNvSpPr>
            <a:spLocks noGrp="1" noEditPoints="1"/>
          </p:cNvSpPr>
          <p:nvPr>
            <p:ph type="sldNum" sz="quarter" idx="5"/>
          </p:nvPr>
        </p:nvSpPr>
        <p:spPr/>
        <p:txBody>
          <a:bodyPr/>
          <a:lstStyle/>
          <a:p>
            <a:fld id="{37D0CE2D-40DA-40BC-B7FC-BA07D7423102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68476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>
          <a:xfrm>
            <a:off x="1889998" y="5891626"/>
            <a:ext cx="21419979" cy="12533242"/>
          </a:xfrm>
        </p:spPr>
        <p:txBody>
          <a:bodyPr anchor="b"/>
          <a:lstStyle>
            <a:lvl1pPr algn="ctr">
              <a:defRPr sz="16535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 noEditPoints="1"/>
          </p:cNvSpPr>
          <p:nvPr>
            <p:ph type="subTitle" idx="1"/>
          </p:nvPr>
        </p:nvSpPr>
        <p:spPr>
          <a:xfrm>
            <a:off x="3149997" y="18908198"/>
            <a:ext cx="18899981" cy="8691601"/>
          </a:xfrm>
        </p:spPr>
        <p:txBody>
          <a:bodyPr/>
          <a:lstStyle>
            <a:lvl1pPr marL="0" indent="0" algn="ctr">
              <a:buNone/>
              <a:defRPr sz="6614"/>
            </a:lvl1pPr>
            <a:lvl2pPr marL="1259997" indent="0" algn="ctr">
              <a:buNone/>
              <a:defRPr sz="5512"/>
            </a:lvl2pPr>
            <a:lvl3pPr marL="2519995" indent="0" algn="ctr">
              <a:buNone/>
              <a:defRPr sz="4961"/>
            </a:lvl3pPr>
            <a:lvl4pPr marL="3779992" indent="0" algn="ctr">
              <a:buNone/>
              <a:defRPr sz="4409"/>
            </a:lvl4pPr>
            <a:lvl5pPr marL="5039990" indent="0" algn="ctr">
              <a:buNone/>
              <a:defRPr sz="4409"/>
            </a:lvl5pPr>
            <a:lvl6pPr marL="6299987" indent="0" algn="ctr">
              <a:buNone/>
              <a:defRPr sz="4409"/>
            </a:lvl6pPr>
            <a:lvl7pPr marL="7559985" indent="0" algn="ctr">
              <a:buNone/>
              <a:defRPr sz="4409"/>
            </a:lvl7pPr>
            <a:lvl8pPr marL="8819982" indent="0" algn="ctr">
              <a:buNone/>
              <a:defRPr sz="4409"/>
            </a:lvl8pPr>
            <a:lvl9pPr marL="10079980" indent="0" algn="ctr">
              <a:buNone/>
              <a:defRPr sz="4409"/>
            </a:lvl9pPr>
          </a:lstStyle>
          <a:p>
            <a:pPr lvl="0"/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719375" y="8974945"/>
            <a:ext cx="21734978" cy="14974888"/>
          </a:xfrm>
        </p:spPr>
        <p:txBody>
          <a:bodyPr anchor="b"/>
          <a:lstStyle>
            <a:lvl1pPr>
              <a:defRPr sz="16535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719375" y="24091502"/>
            <a:ext cx="21734978" cy="7874940"/>
          </a:xfrm>
        </p:spPr>
        <p:txBody>
          <a:bodyPr/>
          <a:lstStyle>
            <a:lvl1pPr marL="0" indent="0">
              <a:buNone/>
              <a:defRPr sz="6614">
                <a:solidFill>
                  <a:schemeClr val="tx1"/>
                </a:solidFill>
              </a:defRPr>
            </a:lvl1pPr>
            <a:lvl2pPr marL="1259997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1732498" y="9583264"/>
            <a:ext cx="10709989" cy="2284150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12757488" y="9583264"/>
            <a:ext cx="10709989" cy="2284150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735781" y="1916661"/>
            <a:ext cx="21734978" cy="695828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735783" y="8824938"/>
            <a:ext cx="10660769" cy="4324966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1735783" y="13149904"/>
            <a:ext cx="10660769" cy="1934152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12757489" y="8824938"/>
            <a:ext cx="10713272" cy="4324966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quarter" idx="4"/>
          </p:nvPr>
        </p:nvSpPr>
        <p:spPr>
          <a:xfrm>
            <a:off x="12757489" y="13149904"/>
            <a:ext cx="10713272" cy="1934152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8" name="Footer Placeholder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4" name="Footer Placeholder 3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3" name="Footer Placeholder 2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735780" y="2399982"/>
            <a:ext cx="8127648" cy="8399939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10713272" y="5183304"/>
            <a:ext cx="12757487" cy="25583147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735780" y="10799922"/>
            <a:ext cx="8127648" cy="20008190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735780" y="2399982"/>
            <a:ext cx="8127648" cy="8399939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 noEditPoints="1"/>
          </p:cNvSpPr>
          <p:nvPr>
            <p:ph type="pic" idx="1"/>
          </p:nvPr>
        </p:nvSpPr>
        <p:spPr>
          <a:xfrm>
            <a:off x="10713272" y="5183304"/>
            <a:ext cx="12757487" cy="25583147"/>
          </a:xfrm>
        </p:spPr>
        <p:txBody>
          <a:bodyPr anchor="t"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pPr lvl="0"/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735780" y="10799922"/>
            <a:ext cx="8127648" cy="20008190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EditPoints="1"/>
          </p:cNvSpPr>
          <p:nvPr>
            <p:ph type="title" orient="vert"/>
          </p:nvPr>
        </p:nvSpPr>
        <p:spPr>
          <a:xfrm>
            <a:off x="18033733" y="1916653"/>
            <a:ext cx="5433745" cy="3050811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1732500" y="1916653"/>
            <a:ext cx="15986234" cy="3050811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EditPoints="1"/>
          </p:cNvSpPr>
          <p:nvPr>
            <p:ph type="title"/>
          </p:nvPr>
        </p:nvSpPr>
        <p:spPr>
          <a:xfrm>
            <a:off x="1732499" y="1916661"/>
            <a:ext cx="21734978" cy="69582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732499" y="9583264"/>
            <a:ext cx="21734978" cy="22841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2"/>
          </p:nvPr>
        </p:nvSpPr>
        <p:spPr>
          <a:xfrm>
            <a:off x="1732498" y="33366432"/>
            <a:ext cx="5669994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198F8-F2D1-446E-BF8C-161F701209A1}" type="datetimeFigureOut">
              <a:rPr lang="es-ES" smtClean="0"/>
              <a:pPr/>
              <a:t>13/12/2021</a:t>
            </a:fld>
            <a:endParaRPr lang="es-E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3"/>
          </p:nvPr>
        </p:nvSpPr>
        <p:spPr>
          <a:xfrm>
            <a:off x="8347492" y="33366432"/>
            <a:ext cx="8504992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4"/>
          </p:nvPr>
        </p:nvSpPr>
        <p:spPr>
          <a:xfrm>
            <a:off x="17797483" y="33366432"/>
            <a:ext cx="5669994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2519995" rtl="0" eaLnBrk="1" latinLnBrk="0" hangingPunct="1">
        <a:lnSpc>
          <a:spcPct val="90000"/>
        </a:lnSpc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29999" indent="-629999" algn="l" defTabSz="2519995" rtl="0" eaLnBrk="1" latinLnBrk="0" hangingPunct="1">
        <a:lnSpc>
          <a:spcPct val="90000"/>
        </a:lnSpc>
        <a:spcBef>
          <a:spcPts val="2756"/>
        </a:spcBef>
        <a:buFont typeface="Arial" panose="020B0604020202020204" pitchFamily="34" charset="0"/>
        <a:buChar char="•"/>
        <a:defRPr sz="7717" kern="1200">
          <a:solidFill>
            <a:schemeClr val="tx1"/>
          </a:solidFill>
          <a:latin typeface="+mn-lt"/>
          <a:ea typeface="+mn-ea"/>
          <a:cs typeface="+mn-cs"/>
        </a:defRPr>
      </a:lvl1pPr>
      <a:lvl2pPr marL="188999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Dpto%20de%20Fisiologia\Departamento%202021\Taller%20online%20Fisiolog&#237;a\audio%20lisbel.mp3" TargetMode="Externa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3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-20536" y="-714375"/>
            <a:ext cx="25199975" cy="433425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5" name="Rectángulo 5"/>
          <p:cNvSpPr>
            <a:spLocks noChangeArrowheads="1"/>
          </p:cNvSpPr>
          <p:nvPr/>
        </p:nvSpPr>
        <p:spPr bwMode="auto">
          <a:xfrm>
            <a:off x="2582160" y="774246"/>
            <a:ext cx="1884909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5400" b="1" dirty="0" smtClean="0"/>
              <a:t>Aplicación de extractos de algas en el cultivo del frijol</a:t>
            </a:r>
            <a:endParaRPr lang="es-ES" sz="5400" dirty="0" smtClean="0"/>
          </a:p>
        </p:txBody>
      </p:sp>
      <p:pic>
        <p:nvPicPr>
          <p:cNvPr id="6" name="1 Imagen" descr="Identidad INCA-0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3457" y="-440855"/>
            <a:ext cx="2248703" cy="167676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ángulo 15"/>
          <p:cNvSpPr>
            <a:spLocks noChangeArrowheads="1"/>
          </p:cNvSpPr>
          <p:nvPr/>
        </p:nvSpPr>
        <p:spPr bwMode="auto">
          <a:xfrm>
            <a:off x="3060615" y="1696816"/>
            <a:ext cx="17601805" cy="80021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778"/>
              </a:spcAft>
            </a:pPr>
            <a:r>
              <a:rPr lang="es-ES" sz="4000" b="1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Lisbel Martínez González, </a:t>
            </a:r>
            <a:r>
              <a:rPr lang="es-ES" sz="4000" b="1" dirty="0" err="1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Geydi</a:t>
            </a:r>
            <a:r>
              <a:rPr lang="es-ES" sz="4000" b="1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Pérez Domínguez, Miriam de la C. Núñez Vázquez </a:t>
            </a:r>
            <a:endParaRPr lang="es-ES" sz="4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512763" y="4139965"/>
            <a:ext cx="24174450" cy="611782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wrap="square">
            <a:spAutoFit/>
          </a:bodyPr>
          <a:lstStyle/>
          <a:p>
            <a:pPr algn="just" defTabSz="349726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349726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el objetivo de evaluar la respuesta del cultivo del frijol a las aplicaciones de extractos de algas, se realizaron dos ensayos en la Finca El Mulato, ubicada en San José de las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Lajas. En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el primer  ensayo se utilizó el cultivar Cuba Cueto 25-9-N y en el segundo, Erecto 2222. En ambos casos, las semillas fueron inoculadas con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Azofert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®,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EcoMic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® y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QuitoMax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®, previo a la siembra. Durante el primer mes, la plantación recibió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Fitomas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-E,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Trichoderma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, urea, y otros productos para el control de las plagas.  Las aspersiones foliares con los extractos de algas se realizaron a los 34-35 y 48-51 días después de la siembra. En el primer ensayo, los tratamientos evaluados fueron: extracto acuoso de </a:t>
            </a:r>
            <a:r>
              <a:rPr lang="es-ES" sz="24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Sargassum</a:t>
            </a:r>
            <a:r>
              <a:rPr lang="es-E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fluitans</a:t>
            </a:r>
            <a:r>
              <a:rPr lang="es-E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EAS (1,8 y 3,7 %), EAS (1,8 %) + Extracto alcohólico de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Spirulina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EASp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 (10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ha</a:t>
            </a:r>
            <a:r>
              <a:rPr lang="es-ES" sz="2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) y un control sin aspersión. En el segundo, los tratamientos fueron: EAS (1,5 y 2,0 %),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EASp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(5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ha</a:t>
            </a:r>
            <a:r>
              <a:rPr lang="es-ES" sz="2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), EAS (1,5 %) +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EASp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(5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ha</a:t>
            </a:r>
            <a:r>
              <a:rPr lang="es-ES" sz="2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) y un tratamiento control. En el momento de la cosecha, en ambos ensayos, se evaluaron el número de vainas y granos por planta, el número de granos por vaina, la masa de granos por planta y la masa de 100 granos. Los resultados demostraron que las aspersiones foliares con EAS 1,8 o 2,0 % incrementaron significativamente la producción de granos por planta en ambos cultivares; sin embargo, la masa de granos por planta solamente incrementó significativamente en el cv. Erecto 2222 en el tratamiento EAS (1,5%) +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EASp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(5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ha</a:t>
            </a:r>
            <a:r>
              <a:rPr lang="es-ES" sz="24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es-ES" sz="2400" b="1" kern="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0893527" y="3724467"/>
            <a:ext cx="41369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2880402"/>
            <a:r>
              <a:rPr lang="es-ES" sz="4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Resumen</a:t>
            </a:r>
            <a:endParaRPr lang="es-ES" sz="48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8459179" y="9772277"/>
            <a:ext cx="90287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497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48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MATERIALES Y MÉTODOS</a:t>
            </a:r>
          </a:p>
        </p:txBody>
      </p:sp>
      <p:grpSp>
        <p:nvGrpSpPr>
          <p:cNvPr id="25" name="Grupo 12"/>
          <p:cNvGrpSpPr/>
          <p:nvPr/>
        </p:nvGrpSpPr>
        <p:grpSpPr bwMode="auto">
          <a:xfrm>
            <a:off x="207510" y="10640340"/>
            <a:ext cx="23715464" cy="5782224"/>
            <a:chOff x="1551433" y="10788976"/>
            <a:chExt cx="16476090" cy="4705609"/>
          </a:xfrm>
        </p:grpSpPr>
        <p:sp>
          <p:nvSpPr>
            <p:cNvPr id="26" name="Rectángulo redondeado 25"/>
            <p:cNvSpPr/>
            <p:nvPr/>
          </p:nvSpPr>
          <p:spPr>
            <a:xfrm>
              <a:off x="1551433" y="10788976"/>
              <a:ext cx="16476090" cy="4705609"/>
            </a:xfrm>
            <a:prstGeom prst="roundRect">
              <a:avLst/>
            </a:prstGeom>
            <a:gradFill rotWithShape="1">
              <a:gsLst>
                <a:gs pos="0">
                  <a:srgbClr val="9BBB59">
                    <a:tint val="50000"/>
                    <a:satMod val="300000"/>
                  </a:srgbClr>
                </a:gs>
                <a:gs pos="35000">
                  <a:srgbClr val="9BBB59">
                    <a:tint val="37000"/>
                    <a:satMod val="300000"/>
                  </a:srgbClr>
                </a:gs>
                <a:gs pos="100000">
                  <a:srgbClr val="9BBB59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9BBB59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indent="0" algn="ctr" defTabSz="3497263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None/>
              </a:pPr>
              <a:endParaRPr kumimoji="0" lang="es-ES" sz="1800" b="1" i="0" u="none" strike="noStrike" kern="0" cap="none" spc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CuadroTexto 42"/>
            <p:cNvSpPr txBox="1">
              <a:spLocks noChangeArrowheads="1"/>
            </p:cNvSpPr>
            <p:nvPr/>
          </p:nvSpPr>
          <p:spPr bwMode="auto">
            <a:xfrm>
              <a:off x="2169979" y="11146352"/>
              <a:ext cx="9947148" cy="85948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0" marR="0" indent="0" algn="just" defTabSz="3497263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None/>
              </a:pPr>
              <a:endParaRPr kumimoji="0" lang="es-ES" sz="1800" b="1" i="0" u="none" strike="noStrike" kern="0" cap="none" spc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latin typeface="Arial" panose="020B0604020202020204" pitchFamily="34" charset="0"/>
              </a:endParaRPr>
            </a:p>
            <a:p>
              <a:pPr marL="0" marR="0" indent="0" defTabSz="3497263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SzPct val="100000"/>
                <a:buFontTx/>
                <a:buNone/>
              </a:pPr>
              <a:endParaRPr kumimoji="0" lang="es-ES" sz="1800" b="1" i="0" u="none" strike="noStrike" kern="0" cap="none" spc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latin typeface="Arial" panose="020B0604020202020204" pitchFamily="34" charset="0"/>
              </a:endParaRPr>
            </a:p>
          </p:txBody>
        </p:sp>
      </p:grpSp>
      <p:sp>
        <p:nvSpPr>
          <p:cNvPr id="34" name="Rectángulo 33"/>
          <p:cNvSpPr/>
          <p:nvPr/>
        </p:nvSpPr>
        <p:spPr>
          <a:xfrm>
            <a:off x="11151152" y="16507300"/>
            <a:ext cx="43331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97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48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</a:p>
        </p:txBody>
      </p:sp>
      <p:sp>
        <p:nvSpPr>
          <p:cNvPr id="63" name="Rectángulo 62"/>
          <p:cNvSpPr/>
          <p:nvPr/>
        </p:nvSpPr>
        <p:spPr>
          <a:xfrm>
            <a:off x="5342517" y="31641504"/>
            <a:ext cx="1847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97263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48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15730031" y="30375226"/>
            <a:ext cx="9085264" cy="26161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aspersión foliar con EAS 2,0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incrementó significativamente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número de granos por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planta; sin embargo, la combinación EAS 1,5 % + </a:t>
            </a:r>
            <a:r>
              <a:rPr lang="es-E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EASp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s-E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</a:t>
            </a:r>
            <a:r>
              <a:rPr lang="es-ES" sz="2400" b="1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incrementó significativamente tanto el número como la masa de granos por planta. </a:t>
            </a:r>
          </a:p>
          <a:p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75 CuadroTexto"/>
          <p:cNvSpPr txBox="1"/>
          <p:nvPr/>
        </p:nvSpPr>
        <p:spPr>
          <a:xfrm>
            <a:off x="876924" y="11103064"/>
            <a:ext cx="230117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Ubicación de los ensayos: Finca El Mulato, San José de las Lajas, prov. </a:t>
            </a:r>
            <a:r>
              <a:rPr lang="es-E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Mayabeque</a:t>
            </a: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Cultivares de Frijol  utilizados : Cuba Cueto  25-9-N, Erecto 2222.</a:t>
            </a:r>
          </a:p>
          <a:p>
            <a:pPr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Semillas  se inocularon con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Azofert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®,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EcoMic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® y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QuitoMax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®, previo a la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siembra</a:t>
            </a:r>
          </a:p>
          <a:p>
            <a:pPr algn="just"/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</a:p>
          <a:p>
            <a:pPr algn="just">
              <a:buFont typeface="Wingdings" pitchFamily="2" charset="2"/>
              <a:buChar char="Ø"/>
            </a:pP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 hicieron aplicaciones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con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Fitomas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-E,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Trichoderma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, urea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y otros productos para el control de plagas como </a:t>
            </a:r>
            <a:r>
              <a:rPr lang="es-E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tabaquina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Lecanicidio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en el primer mes después de la siembra. </a:t>
            </a:r>
          </a:p>
          <a:p>
            <a:pPr algn="just">
              <a:buFont typeface="Wingdings" pitchFamily="2" charset="2"/>
              <a:buChar char="Ø"/>
            </a:pP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Ensayo 1                                                                                                                                                                   Ensayo 2</a:t>
            </a: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Cultivar Cuba  Cueto 25-9-N                                                                                                                                   Cultivar Erecto 2222 </a:t>
            </a: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realizaron las aspersiones foliares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 los 34 y 48 días después de la siembra y los tratamientos            Se realizaron las aspersiones foliares a los 35 y 51 días después de la siembra y los siguientes:                                                   r                                                                                                            tratamientos fueron los siguientes:</a:t>
            </a: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1- Tratamiento control (sin aspersión)                                                                                                                  1-Tratamiento control (sin aspersión)                                                                                                                    </a:t>
            </a: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2-  Aspersión con extracto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acuoso de </a:t>
            </a:r>
            <a:r>
              <a:rPr lang="es-ES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Sargassum</a:t>
            </a:r>
            <a:r>
              <a:rPr lang="es-E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fluitans</a:t>
            </a:r>
            <a:r>
              <a:rPr lang="es-E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(EAS) 1,8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%                                                           2- Aspersión con EAS 1,5 %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3- Aspersión con extracto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acuoso de </a:t>
            </a:r>
            <a:r>
              <a:rPr lang="es-ES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Sargassum</a:t>
            </a:r>
            <a:r>
              <a:rPr lang="es-E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fluitans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(EAS) 3,7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%                                                            3- Aspersión con EAS 2,0 %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4- Aspersión con extracto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acuoso de </a:t>
            </a:r>
            <a:r>
              <a:rPr lang="es-ES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Sargassum</a:t>
            </a:r>
            <a:r>
              <a:rPr lang="es-E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fluitans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1,8 % + Extracto alcohólico de </a:t>
            </a:r>
            <a:r>
              <a:rPr lang="es-E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Spirulina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          4- Aspersión con </a:t>
            </a:r>
            <a:r>
              <a:rPr lang="es-E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EASp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s-E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</a:t>
            </a:r>
            <a:r>
              <a:rPr lang="es-ES" sz="2000" b="1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s-E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EASp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(10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ha</a:t>
            </a:r>
            <a:r>
              <a:rPr lang="es-ES" sz="20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                                                                                                                                                5- Aspersión con EAS 1,5 % + </a:t>
            </a:r>
            <a:r>
              <a:rPr lang="es-E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EASp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s-E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mL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</a:t>
            </a:r>
            <a:r>
              <a:rPr lang="es-ES" sz="2000" b="1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endParaRPr lang="es-ES" sz="2000" b="1" baseline="300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endParaRPr lang="es-ES" sz="2000" b="1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endParaRPr lang="es-ES" sz="2000" b="1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823815" y="24796552"/>
            <a:ext cx="1568943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Tabla 2. Influencia </a:t>
            </a: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de dos aspersiones foliares con extractos de </a:t>
            </a:r>
            <a:r>
              <a:rPr lang="es-E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Sargassum</a:t>
            </a:r>
            <a:r>
              <a:rPr lang="es-E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fluitans</a:t>
            </a: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E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Spirulina</a:t>
            </a: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 en la producción de granos de plantas de frijol cv. Erecto </a:t>
            </a: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2222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Medias ± intervalos de confianza).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77 CuadroTexto"/>
          <p:cNvSpPr txBox="1"/>
          <p:nvPr/>
        </p:nvSpPr>
        <p:spPr>
          <a:xfrm>
            <a:off x="823815" y="17710344"/>
            <a:ext cx="192177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Tabla I</a:t>
            </a: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Efecto de las aspersiones foliares con extractos de algas en la producción de</a:t>
            </a:r>
          </a:p>
          <a:p>
            <a:pPr algn="just"/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granos de frijol cv. Cuba Cueto 25-9-N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(Medias ± intervalos de confianza).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3371850" y="2457450"/>
            <a:ext cx="20516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cs typeface="Arial" panose="020B0604020202020204" pitchFamily="34" charset="0"/>
              </a:rPr>
              <a:t>Departamento de Fisiología y Bioquímica Vegetal, Instituto Nacional de Ciencias Agrícolas</a:t>
            </a:r>
            <a:endParaRPr lang="es-ES" sz="4000" b="1" dirty="0">
              <a:cs typeface="Arial" panose="020B0604020202020204" pitchFamily="34" charset="0"/>
            </a:endParaRPr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48755064"/>
              </p:ext>
            </p:extLst>
          </p:nvPr>
        </p:nvGraphicFramePr>
        <p:xfrm>
          <a:off x="823815" y="18741391"/>
          <a:ext cx="14801849" cy="5315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86049"/>
                <a:gridCol w="2057839"/>
                <a:gridCol w="1922219"/>
                <a:gridCol w="2579980"/>
                <a:gridCol w="2268605"/>
                <a:gridCol w="3287157"/>
              </a:tblGrid>
              <a:tr h="17820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Tratamientos</a:t>
                      </a:r>
                      <a:endParaRPr lang="es-ES" sz="2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Número de </a:t>
                      </a: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vainas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planta</a:t>
                      </a:r>
                      <a:r>
                        <a:rPr lang="es-ES" sz="2400" baseline="300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es-ES" sz="2400" baseline="30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Número de granos </a:t>
                      </a: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vaina</a:t>
                      </a:r>
                      <a:r>
                        <a:rPr lang="es-ES" sz="2400" baseline="300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es-ES" sz="2400" baseline="30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Número de granos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planta</a:t>
                      </a:r>
                      <a:r>
                        <a:rPr lang="es-ES" sz="2400" baseline="300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es-ES" sz="2400" baseline="30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Masa de granos </a:t>
                      </a:r>
                      <a:endParaRPr lang="es-ES" sz="24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planta</a:t>
                      </a:r>
                      <a:r>
                        <a:rPr lang="es-ES" sz="2400" baseline="300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(g)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Masa de </a:t>
                      </a:r>
                      <a:endParaRPr lang="es-ES" sz="24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granos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(g)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8834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28,7 ± 1,8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6,4 ± 0,1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157,1 ± 12,0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36,52 ± 3,19</a:t>
                      </a:r>
                      <a:endParaRPr lang="es-E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23,07 ± 1,11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8834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 1,8 %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33,9 ± 2,2*</a:t>
                      </a:r>
                      <a:endParaRPr lang="es-ES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6,5 ± 0,2</a:t>
                      </a:r>
                      <a:endParaRPr lang="es-E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185,3  ± 13,3*</a:t>
                      </a:r>
                      <a:endParaRPr lang="es-ES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43,06 ± 3,80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22,98 ± 1,22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8834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 3,7 %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27,7 ± 2,3</a:t>
                      </a:r>
                      <a:endParaRPr lang="es-E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6,6 ± 0,2</a:t>
                      </a:r>
                      <a:endParaRPr lang="es-E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156,8 ± 13,8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34,22 ± 3,04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22,44 ± 0,93 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8834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 1,8 % + </a:t>
                      </a:r>
                      <a:r>
                        <a:rPr lang="es-ES" sz="24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EASp</a:t>
                      </a: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10 </a:t>
                      </a:r>
                      <a:r>
                        <a:rPr lang="es-ES" sz="24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mL</a:t>
                      </a: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ha</a:t>
                      </a:r>
                      <a:r>
                        <a:rPr lang="es-ES" sz="2400" baseline="300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es-ES" sz="2400" baseline="30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34,3 ± 2,6*</a:t>
                      </a:r>
                      <a:endParaRPr lang="es-ES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6,1 ± 0,2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180,3 ± 16,4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35,25 ± 3,49</a:t>
                      </a:r>
                      <a:endParaRPr lang="es-E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19,09 ± 0,75*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207996"/>
              </p:ext>
            </p:extLst>
          </p:nvPr>
        </p:nvGraphicFramePr>
        <p:xfrm>
          <a:off x="512763" y="26162401"/>
          <a:ext cx="14808313" cy="63432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54367"/>
                <a:gridCol w="1869155"/>
                <a:gridCol w="2132005"/>
                <a:gridCol w="2891349"/>
                <a:gridCol w="2832938"/>
                <a:gridCol w="2628499"/>
              </a:tblGrid>
              <a:tr h="12553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Tratam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ientos</a:t>
                      </a:r>
                      <a:endParaRPr lang="es-ES" sz="2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</a:t>
                      </a: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vainas</a:t>
                      </a:r>
                      <a:endParaRPr lang="es-ES" sz="2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planta</a:t>
                      </a:r>
                      <a:r>
                        <a:rPr lang="en-US" sz="2800" b="1" baseline="30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es-ES" sz="2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</a:t>
                      </a: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granos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vaina</a:t>
                      </a:r>
                      <a:r>
                        <a:rPr lang="en-US" sz="2800" b="1" baseline="30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es-ES" sz="2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</a:t>
                      </a: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granos</a:t>
                      </a:r>
                      <a:endParaRPr lang="es-ES" sz="2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planta</a:t>
                      </a:r>
                      <a:r>
                        <a:rPr lang="en-US" sz="2800" b="1" baseline="30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es-ES" sz="2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Masa de granos </a:t>
                      </a:r>
                      <a:r>
                        <a:rPr lang="es-ES" sz="28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planta</a:t>
                      </a:r>
                      <a:r>
                        <a:rPr lang="es-ES" sz="2800" b="1" baseline="300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8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(g)</a:t>
                      </a:r>
                      <a:endParaRPr lang="es-ES" sz="2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Masa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100 </a:t>
                      </a: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granos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(g)</a:t>
                      </a:r>
                      <a:endParaRPr lang="es-ES" sz="2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6936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14,5 ± 1,4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5,4 ± 0,4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67,6 ± 8,7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14,7 ± 2,0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20,4 ± 0,3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7135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 1,5 %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12,0 ± 1,3</a:t>
                      </a:r>
                      <a:endParaRPr lang="es-E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4,9 ± 0,4</a:t>
                      </a:r>
                      <a:endParaRPr lang="es-E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57,3 ± 6,3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11,9 ± </a:t>
                      </a:r>
                      <a:r>
                        <a:rPr lang="en-US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19,0 ± 0,5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7135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 2,0 %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17,0 ± 2,2</a:t>
                      </a:r>
                      <a:endParaRPr lang="es-E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4,5 ± 0,4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94,0 ± 12,9* (39,1%)</a:t>
                      </a:r>
                      <a:endParaRPr lang="es-ES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19,5 ± </a:t>
                      </a:r>
                      <a:r>
                        <a:rPr lang="en-US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(32,7%)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19,9 ± 0,3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8542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EASp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mL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</a:t>
                      </a:r>
                      <a:r>
                        <a:rPr lang="en-US" sz="2400" baseline="300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14,4 ± 1,6</a:t>
                      </a:r>
                      <a:endParaRPr lang="es-E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5,6 ± 0,4</a:t>
                      </a:r>
                      <a:endParaRPr lang="es-E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77,9 ± 9,4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14,6 ± 1,9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19,2 ± 0,4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17990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 1,5% +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EASp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 mL ha</a:t>
                      </a:r>
                      <a:r>
                        <a:rPr lang="en-US" sz="2400" baseline="300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endParaRPr lang="es-ES" sz="2400" baseline="30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15,9 ± 1,6 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5,9 ± </a:t>
                      </a:r>
                      <a:r>
                        <a:rPr lang="en-US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0,4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90,2 ± 9,4</a:t>
                      </a:r>
                      <a:r>
                        <a:rPr lang="en-US" sz="28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(33,4%)</a:t>
                      </a:r>
                      <a:endParaRPr lang="es-ES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19,6 ± 2,3</a:t>
                      </a:r>
                      <a:r>
                        <a:rPr lang="en-US" sz="28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(33,3%)</a:t>
                      </a:r>
                      <a:endParaRPr lang="es-ES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21,2 ± 0,6</a:t>
                      </a:r>
                      <a:endParaRPr lang="es-E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7 Rectángulo"/>
          <p:cNvSpPr/>
          <p:nvPr/>
        </p:nvSpPr>
        <p:spPr>
          <a:xfrm>
            <a:off x="16105909" y="18587506"/>
            <a:ext cx="8333509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Las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aspersiones foliares con extracto de sargazo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1,8 %   incrementaron significativamente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el número de vainas y de granos por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planta y estimularon en un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17,9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la masa de granos por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planta.</a:t>
            </a: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AutoShape 4" descr="Frijol Negro 250g"/>
          <p:cNvSpPr>
            <a:spLocks noChangeAspect="1" noChangeArrowheads="1"/>
          </p:cNvSpPr>
          <p:nvPr/>
        </p:nvSpPr>
        <p:spPr bwMode="auto">
          <a:xfrm>
            <a:off x="155575" y="-2087563"/>
            <a:ext cx="4362450" cy="4362451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9" name="Picture 5" descr="C:\Users\PC\Desktop\frijo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269013" y="21231226"/>
            <a:ext cx="8786814" cy="9144000"/>
          </a:xfrm>
          <a:prstGeom prst="rect">
            <a:avLst/>
          </a:prstGeom>
          <a:noFill/>
        </p:spPr>
      </p:pic>
      <p:pic>
        <p:nvPicPr>
          <p:cNvPr id="1030" name="Picture 6" descr="C:\Users\PC\Desktop\images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3457" y="32953210"/>
            <a:ext cx="4386263" cy="2743451"/>
          </a:xfrm>
          <a:prstGeom prst="rect">
            <a:avLst/>
          </a:prstGeom>
          <a:noFill/>
        </p:spPr>
      </p:pic>
      <p:pic>
        <p:nvPicPr>
          <p:cNvPr id="1031" name="Picture 7" descr="C:\Users\PC\Desktop\images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202776" y="-358878"/>
            <a:ext cx="2673526" cy="2855913"/>
          </a:xfrm>
          <a:prstGeom prst="rect">
            <a:avLst/>
          </a:prstGeom>
          <a:noFill/>
        </p:spPr>
      </p:pic>
      <p:pic>
        <p:nvPicPr>
          <p:cNvPr id="1032" name="Picture 8" descr="C:\Users\PC\Desktop\sargassum.fluitans.photo_.large-1-broad-toothed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9795597" y="32999258"/>
            <a:ext cx="4665931" cy="2836165"/>
          </a:xfrm>
          <a:prstGeom prst="rect">
            <a:avLst/>
          </a:prstGeom>
          <a:noFill/>
        </p:spPr>
      </p:pic>
      <p:sp>
        <p:nvSpPr>
          <p:cNvPr id="2" name="CuadroTexto 1"/>
          <p:cNvSpPr txBox="1"/>
          <p:nvPr/>
        </p:nvSpPr>
        <p:spPr>
          <a:xfrm>
            <a:off x="5342517" y="32520705"/>
            <a:ext cx="130909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</a:t>
            </a:r>
            <a:r>
              <a:rPr lang="es-ES" sz="4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  <a:p>
            <a:endParaRPr lang="es-ES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Las aspersiones foliares al cultivo del frijol con extractos de </a:t>
            </a:r>
            <a:r>
              <a:rPr lang="es-ES" sz="32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Sargassum</a:t>
            </a:r>
            <a:r>
              <a:rPr lang="es-ES" sz="3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32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fluitans</a:t>
            </a:r>
            <a:r>
              <a:rPr lang="es-ES" sz="3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1,8 – 2,0 %, estimularon la producción de granos de las plantas, revelando su compatibilidad con otros </a:t>
            </a:r>
            <a:r>
              <a:rPr lang="es-E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bioestimulantes</a:t>
            </a:r>
            <a:r>
              <a:rPr lang="es-E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E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biofertilizantes</a:t>
            </a:r>
            <a:r>
              <a:rPr lang="es-E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 producción nacional.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7146253" y="24103111"/>
            <a:ext cx="44547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Ensayo 2</a:t>
            </a:r>
            <a:endParaRPr lang="en-US" sz="3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7146253" y="17178069"/>
            <a:ext cx="36482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Ensayo 1</a:t>
            </a:r>
            <a:endParaRPr lang="en-US" sz="3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" name="audio lisbel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/>
          <a:stretch>
            <a:fillRect/>
          </a:stretch>
        </p:blipFill>
        <p:spPr>
          <a:xfrm>
            <a:off x="16238482" y="3867915"/>
            <a:ext cx="756746" cy="7567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456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Notes Theme">
  <a:themeElements>
    <a:clrScheme name="Office Notes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6268386</TotalTime>
  <Words>1005</Words>
  <Application>Microsoft Office PowerPoint</Application>
  <PresentationFormat>Personalizado</PresentationFormat>
  <Paragraphs>113</Paragraphs>
  <Slides>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Lilisbet Guerrero Domínguez</dc:creator>
  <cp:lastModifiedBy>Yanelis</cp:lastModifiedBy>
  <cp:revision>151</cp:revision>
  <dcterms:created xsi:type="dcterms:W3CDTF">2018-09-27T14:39:03Z</dcterms:created>
  <dcterms:modified xsi:type="dcterms:W3CDTF">2021-12-14T04:36:50Z</dcterms:modified>
</cp:coreProperties>
</file>