
<file path=[Content_Types].xml><?xml version="1.0" encoding="utf-8"?>
<Types xmlns="http://schemas.openxmlformats.org/package/2006/content-types">
  <Default Extension="png" ContentType="image/png"/>
  <Default Extension="jfif" ContentType="image/jpe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2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3" r:id="rId1"/>
  </p:sldMasterIdLst>
  <p:sldIdLst>
    <p:sldId id="257" r:id="rId2"/>
  </p:sldIdLst>
  <p:sldSz cx="25203150" cy="36004500"/>
  <p:notesSz cx="6858000" cy="9144000"/>
  <p:defaultTextStyle>
    <a:defPPr>
      <a:defRPr lang="es-ES"/>
    </a:defPPr>
    <a:lvl1pPr marL="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1pPr>
    <a:lvl2pPr marL="174879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2pPr>
    <a:lvl3pPr marL="349758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3pPr>
    <a:lvl4pPr marL="524637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4pPr>
    <a:lvl5pPr marL="699516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5pPr>
    <a:lvl6pPr marL="874395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6pPr>
    <a:lvl7pPr marL="1049274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7pPr>
    <a:lvl8pPr marL="1224153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8pPr>
    <a:lvl9pPr marL="1399032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340">
          <p15:clr>
            <a:srgbClr val="A4A3A4"/>
          </p15:clr>
        </p15:guide>
        <p15:guide id="2" pos="793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029" autoAdjust="0"/>
    <p:restoredTop sz="95027" autoAdjust="0"/>
  </p:normalViewPr>
  <p:slideViewPr>
    <p:cSldViewPr>
      <p:cViewPr>
        <p:scale>
          <a:sx n="48" d="100"/>
          <a:sy n="48" d="100"/>
        </p:scale>
        <p:origin x="-258" y="42"/>
      </p:cViewPr>
      <p:guideLst>
        <p:guide orient="horz" pos="11340"/>
        <p:guide pos="793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4988FA-81C1-4C43-A1D5-0A16CD8FB166}" type="doc">
      <dgm:prSet loTypeId="urn:microsoft.com/office/officeart/2005/8/layout/process1" loCatId="process" qsTypeId="urn:microsoft.com/office/officeart/2005/8/quickstyle/3d1" qsCatId="3D" csTypeId="urn:microsoft.com/office/officeart/2005/8/colors/accent6_5" csCatId="accent6" phldr="1"/>
      <dgm:spPr/>
      <dgm:t>
        <a:bodyPr/>
        <a:lstStyle/>
        <a:p>
          <a:endParaRPr lang="es-ES"/>
        </a:p>
      </dgm:t>
    </dgm:pt>
    <dgm:pt modelId="{0D22A979-F4EB-4221-AA1C-3B5CC4FDF82C}">
      <dgm:prSet phldrT="[Texto]" custT="1"/>
      <dgm:spPr/>
      <dgm:t>
        <a:bodyPr/>
        <a:lstStyle/>
        <a:p>
          <a:pPr algn="ctr"/>
          <a:r>
            <a:rPr lang="es-ES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Pectina</a:t>
          </a:r>
          <a:endParaRPr lang="es-ES" sz="2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603677-142F-46D2-AD66-E7B90CDE5EA9}" type="parTrans" cxnId="{44825B44-EAB2-4C00-9F9E-AFF717B717F4}">
      <dgm:prSet/>
      <dgm:spPr/>
      <dgm:t>
        <a:bodyPr/>
        <a:lstStyle/>
        <a:p>
          <a:pPr algn="ctr"/>
          <a:endParaRPr lang="es-E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1E0E66-C24B-4F37-8CA6-75A9C715B92F}" type="sibTrans" cxnId="{44825B44-EAB2-4C00-9F9E-AFF717B717F4}">
      <dgm:prSet custT="1"/>
      <dgm:spPr/>
      <dgm:t>
        <a:bodyPr/>
        <a:lstStyle/>
        <a:p>
          <a:pPr algn="ctr"/>
          <a:r>
            <a:rPr lang="es-ES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Demetoxilación</a:t>
          </a:r>
          <a:endParaRPr lang="es-ES" sz="2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9281DD-4A15-42F8-AA66-21110DD3C500}">
      <dgm:prSet phldrT="[Texto]" custT="1"/>
      <dgm:spPr/>
      <dgm:t>
        <a:bodyPr/>
        <a:lstStyle/>
        <a:p>
          <a:pPr algn="ctr"/>
          <a:r>
            <a:rPr lang="es-ES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Ácido Péctico</a:t>
          </a:r>
          <a:endParaRPr lang="es-ES" sz="2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7DA402F-E88A-400F-B5C6-317A5494717B}" type="parTrans" cxnId="{FB4C9D8B-4327-4989-AD2A-092BC46BC8F9}">
      <dgm:prSet/>
      <dgm:spPr/>
      <dgm:t>
        <a:bodyPr/>
        <a:lstStyle/>
        <a:p>
          <a:pPr algn="ctr"/>
          <a:endParaRPr lang="es-E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E0D3E3-E2E1-4FB0-BED0-D5B010198DD7}" type="sibTrans" cxnId="{FB4C9D8B-4327-4989-AD2A-092BC46BC8F9}">
      <dgm:prSet custT="1"/>
      <dgm:spPr/>
      <dgm:t>
        <a:bodyPr/>
        <a:lstStyle/>
        <a:p>
          <a:pPr algn="ctr"/>
          <a:r>
            <a:rPr lang="es-ES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Hidrólisis enzimática </a:t>
          </a:r>
          <a:endParaRPr lang="es-ES" sz="2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8BDC2BB-FFFA-4C3A-BF4C-96065C8EC4F5}">
      <dgm:prSet phldrT="[Texto]" custT="1"/>
      <dgm:spPr/>
      <dgm:t>
        <a:bodyPr/>
        <a:lstStyle/>
        <a:p>
          <a:pPr algn="ctr"/>
          <a:r>
            <a:rPr lang="es-ES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Mezcla de oligogalacturónidos</a:t>
          </a:r>
        </a:p>
        <a:p>
          <a:pPr algn="ctr"/>
          <a:r>
            <a:rPr lang="es-ES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(Pectimorf</a:t>
          </a:r>
          <a:r>
            <a:rPr lang="es-ES" sz="2000" baseline="30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®</a:t>
          </a:r>
          <a:r>
            <a:rPr lang="es-ES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)</a:t>
          </a:r>
          <a:endParaRPr lang="es-ES" sz="2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671C53-6944-4B50-92F5-15AA572BB155}" type="parTrans" cxnId="{0545F6F9-6B1B-4263-898F-7384E151DDEA}">
      <dgm:prSet/>
      <dgm:spPr/>
      <dgm:t>
        <a:bodyPr/>
        <a:lstStyle/>
        <a:p>
          <a:pPr algn="ctr"/>
          <a:endParaRPr lang="es-E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5746B6B-54B0-4986-AB92-36758C82A1C0}" type="sibTrans" cxnId="{0545F6F9-6B1B-4263-898F-7384E151DDEA}">
      <dgm:prSet/>
      <dgm:spPr/>
      <dgm:t>
        <a:bodyPr/>
        <a:lstStyle/>
        <a:p>
          <a:pPr algn="ctr"/>
          <a:endParaRPr lang="es-E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64EB15-2E32-4DF1-8F03-31FC42A7B964}" type="pres">
      <dgm:prSet presAssocID="{164988FA-81C1-4C43-A1D5-0A16CD8FB16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7E07FD7-CFAB-43B3-9C40-FE94806E3D2C}" type="pres">
      <dgm:prSet presAssocID="{0D22A979-F4EB-4221-AA1C-3B5CC4FDF82C}" presName="node" presStyleLbl="node1" presStyleIdx="0" presStyleCnt="3" custScaleX="22407" custScaleY="2205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0C8D516-2DF9-42EB-A02D-B984138C2B36}" type="pres">
      <dgm:prSet presAssocID="{091E0E66-C24B-4F37-8CA6-75A9C715B92F}" presName="sibTrans" presStyleLbl="sibTrans2D1" presStyleIdx="0" presStyleCnt="2" custScaleX="172143" custScaleY="53351" custLinFactNeighborX="-1675" custLinFactNeighborY="-95"/>
      <dgm:spPr/>
      <dgm:t>
        <a:bodyPr/>
        <a:lstStyle/>
        <a:p>
          <a:endParaRPr lang="es-ES"/>
        </a:p>
      </dgm:t>
    </dgm:pt>
    <dgm:pt modelId="{8B0A1AAB-98DF-493E-A032-E6BFB16004DB}" type="pres">
      <dgm:prSet presAssocID="{091E0E66-C24B-4F37-8CA6-75A9C715B92F}" presName="connectorText" presStyleLbl="sibTrans2D1" presStyleIdx="0" presStyleCnt="2"/>
      <dgm:spPr/>
      <dgm:t>
        <a:bodyPr/>
        <a:lstStyle/>
        <a:p>
          <a:endParaRPr lang="es-ES"/>
        </a:p>
      </dgm:t>
    </dgm:pt>
    <dgm:pt modelId="{6168B794-C490-4B23-86F6-64B55DB88794}" type="pres">
      <dgm:prSet presAssocID="{E29281DD-4A15-42F8-AA66-21110DD3C500}" presName="node" presStyleLbl="node1" presStyleIdx="1" presStyleCnt="3" custScaleX="31810" custScaleY="22052" custLinFactNeighborX="-17387" custLinFactNeighborY="-14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4F79027-A276-4222-A709-384EF1A0BFC5}" type="pres">
      <dgm:prSet presAssocID="{E2E0D3E3-E2E1-4FB0-BED0-D5B010198DD7}" presName="sibTrans" presStyleLbl="sibTrans2D1" presStyleIdx="1" presStyleCnt="2" custScaleX="168422" custScaleY="62423" custLinFactNeighborX="-1427" custLinFactNeighborY="139"/>
      <dgm:spPr/>
      <dgm:t>
        <a:bodyPr/>
        <a:lstStyle/>
        <a:p>
          <a:endParaRPr lang="es-ES"/>
        </a:p>
      </dgm:t>
    </dgm:pt>
    <dgm:pt modelId="{CBF8FC9C-328D-4923-8E78-DFE8555B841A}" type="pres">
      <dgm:prSet presAssocID="{E2E0D3E3-E2E1-4FB0-BED0-D5B010198DD7}" presName="connectorText" presStyleLbl="sibTrans2D1" presStyleIdx="1" presStyleCnt="2"/>
      <dgm:spPr/>
      <dgm:t>
        <a:bodyPr/>
        <a:lstStyle/>
        <a:p>
          <a:endParaRPr lang="es-ES"/>
        </a:p>
      </dgm:t>
    </dgm:pt>
    <dgm:pt modelId="{738D8FA1-098F-4091-9C7E-C001C45E4536}" type="pres">
      <dgm:prSet presAssocID="{48BDC2BB-FFFA-4C3A-BF4C-96065C8EC4F5}" presName="node" presStyleLbl="node1" presStyleIdx="2" presStyleCnt="3" custScaleX="63312" custScaleY="28314" custLinFactNeighborX="-58089" custLinFactNeighborY="125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B1B1EB4-DCF8-41C9-BF13-92AD85629EDA}" type="presOf" srcId="{E2E0D3E3-E2E1-4FB0-BED0-D5B010198DD7}" destId="{CBF8FC9C-328D-4923-8E78-DFE8555B841A}" srcOrd="1" destOrd="0" presId="urn:microsoft.com/office/officeart/2005/8/layout/process1"/>
    <dgm:cxn modelId="{0545F6F9-6B1B-4263-898F-7384E151DDEA}" srcId="{164988FA-81C1-4C43-A1D5-0A16CD8FB166}" destId="{48BDC2BB-FFFA-4C3A-BF4C-96065C8EC4F5}" srcOrd="2" destOrd="0" parTransId="{BC671C53-6944-4B50-92F5-15AA572BB155}" sibTransId="{15746B6B-54B0-4986-AB92-36758C82A1C0}"/>
    <dgm:cxn modelId="{FB78CF08-7AF6-4FC2-811D-B99730A8A5DB}" type="presOf" srcId="{164988FA-81C1-4C43-A1D5-0A16CD8FB166}" destId="{B064EB15-2E32-4DF1-8F03-31FC42A7B964}" srcOrd="0" destOrd="0" presId="urn:microsoft.com/office/officeart/2005/8/layout/process1"/>
    <dgm:cxn modelId="{FB4C9D8B-4327-4989-AD2A-092BC46BC8F9}" srcId="{164988FA-81C1-4C43-A1D5-0A16CD8FB166}" destId="{E29281DD-4A15-42F8-AA66-21110DD3C500}" srcOrd="1" destOrd="0" parTransId="{07DA402F-E88A-400F-B5C6-317A5494717B}" sibTransId="{E2E0D3E3-E2E1-4FB0-BED0-D5B010198DD7}"/>
    <dgm:cxn modelId="{099629CE-5CD0-4919-BAE4-DA473D297535}" type="presOf" srcId="{E2E0D3E3-E2E1-4FB0-BED0-D5B010198DD7}" destId="{F4F79027-A276-4222-A709-384EF1A0BFC5}" srcOrd="0" destOrd="0" presId="urn:microsoft.com/office/officeart/2005/8/layout/process1"/>
    <dgm:cxn modelId="{44825B44-EAB2-4C00-9F9E-AFF717B717F4}" srcId="{164988FA-81C1-4C43-A1D5-0A16CD8FB166}" destId="{0D22A979-F4EB-4221-AA1C-3B5CC4FDF82C}" srcOrd="0" destOrd="0" parTransId="{8A603677-142F-46D2-AD66-E7B90CDE5EA9}" sibTransId="{091E0E66-C24B-4F37-8CA6-75A9C715B92F}"/>
    <dgm:cxn modelId="{4BBF194D-8094-4E76-9446-E03A592D08B9}" type="presOf" srcId="{091E0E66-C24B-4F37-8CA6-75A9C715B92F}" destId="{8B0A1AAB-98DF-493E-A032-E6BFB16004DB}" srcOrd="1" destOrd="0" presId="urn:microsoft.com/office/officeart/2005/8/layout/process1"/>
    <dgm:cxn modelId="{C8AC4C30-3998-4301-86EE-8300A4983506}" type="presOf" srcId="{48BDC2BB-FFFA-4C3A-BF4C-96065C8EC4F5}" destId="{738D8FA1-098F-4091-9C7E-C001C45E4536}" srcOrd="0" destOrd="0" presId="urn:microsoft.com/office/officeart/2005/8/layout/process1"/>
    <dgm:cxn modelId="{AEB41560-B391-4235-9704-68A73E38F151}" type="presOf" srcId="{091E0E66-C24B-4F37-8CA6-75A9C715B92F}" destId="{D0C8D516-2DF9-42EB-A02D-B984138C2B36}" srcOrd="0" destOrd="0" presId="urn:microsoft.com/office/officeart/2005/8/layout/process1"/>
    <dgm:cxn modelId="{82C205E3-CAF9-4DFF-BF01-CA16C070831C}" type="presOf" srcId="{E29281DD-4A15-42F8-AA66-21110DD3C500}" destId="{6168B794-C490-4B23-86F6-64B55DB88794}" srcOrd="0" destOrd="0" presId="urn:microsoft.com/office/officeart/2005/8/layout/process1"/>
    <dgm:cxn modelId="{2A216C03-03DD-4D52-A3CF-41F5DEAC8AC4}" type="presOf" srcId="{0D22A979-F4EB-4221-AA1C-3B5CC4FDF82C}" destId="{17E07FD7-CFAB-43B3-9C40-FE94806E3D2C}" srcOrd="0" destOrd="0" presId="urn:microsoft.com/office/officeart/2005/8/layout/process1"/>
    <dgm:cxn modelId="{FD731A7D-3B7C-4D2E-8A99-F7C1AE0B4831}" type="presParOf" srcId="{B064EB15-2E32-4DF1-8F03-31FC42A7B964}" destId="{17E07FD7-CFAB-43B3-9C40-FE94806E3D2C}" srcOrd="0" destOrd="0" presId="urn:microsoft.com/office/officeart/2005/8/layout/process1"/>
    <dgm:cxn modelId="{100106C6-59A0-418F-9B4F-293C49F6F9C4}" type="presParOf" srcId="{B064EB15-2E32-4DF1-8F03-31FC42A7B964}" destId="{D0C8D516-2DF9-42EB-A02D-B984138C2B36}" srcOrd="1" destOrd="0" presId="urn:microsoft.com/office/officeart/2005/8/layout/process1"/>
    <dgm:cxn modelId="{BAD71D16-BAA7-48AF-BB3C-A92C2B1EC74F}" type="presParOf" srcId="{D0C8D516-2DF9-42EB-A02D-B984138C2B36}" destId="{8B0A1AAB-98DF-493E-A032-E6BFB16004DB}" srcOrd="0" destOrd="0" presId="urn:microsoft.com/office/officeart/2005/8/layout/process1"/>
    <dgm:cxn modelId="{9BA36949-F718-4C0B-A3F9-C647E7159896}" type="presParOf" srcId="{B064EB15-2E32-4DF1-8F03-31FC42A7B964}" destId="{6168B794-C490-4B23-86F6-64B55DB88794}" srcOrd="2" destOrd="0" presId="urn:microsoft.com/office/officeart/2005/8/layout/process1"/>
    <dgm:cxn modelId="{47E1FEF3-5545-4984-B1C0-D5649EB58C61}" type="presParOf" srcId="{B064EB15-2E32-4DF1-8F03-31FC42A7B964}" destId="{F4F79027-A276-4222-A709-384EF1A0BFC5}" srcOrd="3" destOrd="0" presId="urn:microsoft.com/office/officeart/2005/8/layout/process1"/>
    <dgm:cxn modelId="{FC88A779-3CAD-47B3-BBCA-951BE1D89559}" type="presParOf" srcId="{F4F79027-A276-4222-A709-384EF1A0BFC5}" destId="{CBF8FC9C-328D-4923-8E78-DFE8555B841A}" srcOrd="0" destOrd="0" presId="urn:microsoft.com/office/officeart/2005/8/layout/process1"/>
    <dgm:cxn modelId="{726BCA7C-43E1-4938-86BF-DD065D9D411A}" type="presParOf" srcId="{B064EB15-2E32-4DF1-8F03-31FC42A7B964}" destId="{738D8FA1-098F-4091-9C7E-C001C45E4536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64988FA-81C1-4C43-A1D5-0A16CD8FB166}" type="doc">
      <dgm:prSet loTypeId="urn:microsoft.com/office/officeart/2005/8/layout/process1" loCatId="process" qsTypeId="urn:microsoft.com/office/officeart/2005/8/quickstyle/3d1" qsCatId="3D" csTypeId="urn:microsoft.com/office/officeart/2005/8/colors/accent6_5" csCatId="accent6" phldr="1"/>
      <dgm:spPr/>
      <dgm:t>
        <a:bodyPr/>
        <a:lstStyle/>
        <a:p>
          <a:endParaRPr lang="es-ES"/>
        </a:p>
      </dgm:t>
    </dgm:pt>
    <dgm:pt modelId="{0D22A979-F4EB-4221-AA1C-3B5CC4FDF82C}">
      <dgm:prSet phldrT="[Texto]" custT="1"/>
      <dgm:spPr/>
      <dgm:t>
        <a:bodyPr/>
        <a:lstStyle/>
        <a:p>
          <a:pPr algn="ctr"/>
          <a:r>
            <a:rPr lang="es-ES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Pectina</a:t>
          </a:r>
          <a:endParaRPr lang="es-ES" sz="2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603677-142F-46D2-AD66-E7B90CDE5EA9}" type="parTrans" cxnId="{44825B44-EAB2-4C00-9F9E-AFF717B717F4}">
      <dgm:prSet/>
      <dgm:spPr/>
      <dgm:t>
        <a:bodyPr/>
        <a:lstStyle/>
        <a:p>
          <a:pPr algn="ctr"/>
          <a:endParaRPr lang="es-E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1E0E66-C24B-4F37-8CA6-75A9C715B92F}" type="sibTrans" cxnId="{44825B44-EAB2-4C00-9F9E-AFF717B717F4}">
      <dgm:prSet custT="1"/>
      <dgm:spPr/>
      <dgm:t>
        <a:bodyPr/>
        <a:lstStyle/>
        <a:p>
          <a:pPr algn="ctr"/>
          <a:r>
            <a:rPr lang="es-ES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Demetoxilación</a:t>
          </a:r>
          <a:endParaRPr lang="es-ES" sz="2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9281DD-4A15-42F8-AA66-21110DD3C500}">
      <dgm:prSet phldrT="[Texto]" custT="1"/>
      <dgm:spPr/>
      <dgm:t>
        <a:bodyPr/>
        <a:lstStyle/>
        <a:p>
          <a:pPr algn="ctr"/>
          <a:r>
            <a:rPr lang="es-ES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Ácido Péctico</a:t>
          </a:r>
          <a:endParaRPr lang="es-ES" sz="2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7DA402F-E88A-400F-B5C6-317A5494717B}" type="parTrans" cxnId="{FB4C9D8B-4327-4989-AD2A-092BC46BC8F9}">
      <dgm:prSet/>
      <dgm:spPr/>
      <dgm:t>
        <a:bodyPr/>
        <a:lstStyle/>
        <a:p>
          <a:pPr algn="ctr"/>
          <a:endParaRPr lang="es-E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E0D3E3-E2E1-4FB0-BED0-D5B010198DD7}" type="sibTrans" cxnId="{FB4C9D8B-4327-4989-AD2A-092BC46BC8F9}">
      <dgm:prSet custT="1"/>
      <dgm:spPr/>
      <dgm:t>
        <a:bodyPr/>
        <a:lstStyle/>
        <a:p>
          <a:pPr algn="ctr"/>
          <a:r>
            <a:rPr lang="es-ES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Hidrólisis enzimática </a:t>
          </a:r>
          <a:endParaRPr lang="es-ES" sz="2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8BDC2BB-FFFA-4C3A-BF4C-96065C8EC4F5}">
      <dgm:prSet phldrT="[Texto]" custT="1"/>
      <dgm:spPr/>
      <dgm:t>
        <a:bodyPr/>
        <a:lstStyle/>
        <a:p>
          <a:pPr algn="ctr"/>
          <a:r>
            <a:rPr lang="es-ES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Mezcla de oligogalacturónidos</a:t>
          </a:r>
        </a:p>
        <a:p>
          <a:pPr algn="ctr"/>
          <a:r>
            <a:rPr lang="es-ES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(Pectimorf</a:t>
          </a:r>
          <a:r>
            <a:rPr lang="es-ES" sz="2000" baseline="30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®</a:t>
          </a:r>
          <a:r>
            <a:rPr lang="es-ES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)</a:t>
          </a:r>
          <a:endParaRPr lang="es-ES" sz="2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671C53-6944-4B50-92F5-15AA572BB155}" type="parTrans" cxnId="{0545F6F9-6B1B-4263-898F-7384E151DDEA}">
      <dgm:prSet/>
      <dgm:spPr/>
      <dgm:t>
        <a:bodyPr/>
        <a:lstStyle/>
        <a:p>
          <a:pPr algn="ctr"/>
          <a:endParaRPr lang="es-E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5746B6B-54B0-4986-AB92-36758C82A1C0}" type="sibTrans" cxnId="{0545F6F9-6B1B-4263-898F-7384E151DDEA}">
      <dgm:prSet/>
      <dgm:spPr/>
      <dgm:t>
        <a:bodyPr/>
        <a:lstStyle/>
        <a:p>
          <a:pPr algn="ctr"/>
          <a:endParaRPr lang="es-E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64EB15-2E32-4DF1-8F03-31FC42A7B964}" type="pres">
      <dgm:prSet presAssocID="{164988FA-81C1-4C43-A1D5-0A16CD8FB16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7E07FD7-CFAB-43B3-9C40-FE94806E3D2C}" type="pres">
      <dgm:prSet presAssocID="{0D22A979-F4EB-4221-AA1C-3B5CC4FDF82C}" presName="node" presStyleLbl="node1" presStyleIdx="0" presStyleCnt="3" custScaleX="22407" custScaleY="2205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0C8D516-2DF9-42EB-A02D-B984138C2B36}" type="pres">
      <dgm:prSet presAssocID="{091E0E66-C24B-4F37-8CA6-75A9C715B92F}" presName="sibTrans" presStyleLbl="sibTrans2D1" presStyleIdx="0" presStyleCnt="2" custScaleX="172143" custScaleY="53351" custLinFactNeighborX="-1675" custLinFactNeighborY="-95"/>
      <dgm:spPr/>
      <dgm:t>
        <a:bodyPr/>
        <a:lstStyle/>
        <a:p>
          <a:endParaRPr lang="es-ES"/>
        </a:p>
      </dgm:t>
    </dgm:pt>
    <dgm:pt modelId="{8B0A1AAB-98DF-493E-A032-E6BFB16004DB}" type="pres">
      <dgm:prSet presAssocID="{091E0E66-C24B-4F37-8CA6-75A9C715B92F}" presName="connectorText" presStyleLbl="sibTrans2D1" presStyleIdx="0" presStyleCnt="2"/>
      <dgm:spPr/>
      <dgm:t>
        <a:bodyPr/>
        <a:lstStyle/>
        <a:p>
          <a:endParaRPr lang="es-ES"/>
        </a:p>
      </dgm:t>
    </dgm:pt>
    <dgm:pt modelId="{6168B794-C490-4B23-86F6-64B55DB88794}" type="pres">
      <dgm:prSet presAssocID="{E29281DD-4A15-42F8-AA66-21110DD3C500}" presName="node" presStyleLbl="node1" presStyleIdx="1" presStyleCnt="3" custScaleX="31810" custScaleY="22052" custLinFactNeighborX="-17387" custLinFactNeighborY="-14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4F79027-A276-4222-A709-384EF1A0BFC5}" type="pres">
      <dgm:prSet presAssocID="{E2E0D3E3-E2E1-4FB0-BED0-D5B010198DD7}" presName="sibTrans" presStyleLbl="sibTrans2D1" presStyleIdx="1" presStyleCnt="2" custScaleX="168422" custScaleY="62423" custLinFactNeighborX="-1427" custLinFactNeighborY="139"/>
      <dgm:spPr/>
      <dgm:t>
        <a:bodyPr/>
        <a:lstStyle/>
        <a:p>
          <a:endParaRPr lang="es-ES"/>
        </a:p>
      </dgm:t>
    </dgm:pt>
    <dgm:pt modelId="{CBF8FC9C-328D-4923-8E78-DFE8555B841A}" type="pres">
      <dgm:prSet presAssocID="{E2E0D3E3-E2E1-4FB0-BED0-D5B010198DD7}" presName="connectorText" presStyleLbl="sibTrans2D1" presStyleIdx="1" presStyleCnt="2"/>
      <dgm:spPr/>
      <dgm:t>
        <a:bodyPr/>
        <a:lstStyle/>
        <a:p>
          <a:endParaRPr lang="es-ES"/>
        </a:p>
      </dgm:t>
    </dgm:pt>
    <dgm:pt modelId="{738D8FA1-098F-4091-9C7E-C001C45E4536}" type="pres">
      <dgm:prSet presAssocID="{48BDC2BB-FFFA-4C3A-BF4C-96065C8EC4F5}" presName="node" presStyleLbl="node1" presStyleIdx="2" presStyleCnt="3" custScaleX="63312" custScaleY="28314" custLinFactNeighborX="-58089" custLinFactNeighborY="125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B1B1EB4-DCF8-41C9-BF13-92AD85629EDA}" type="presOf" srcId="{E2E0D3E3-E2E1-4FB0-BED0-D5B010198DD7}" destId="{CBF8FC9C-328D-4923-8E78-DFE8555B841A}" srcOrd="1" destOrd="0" presId="urn:microsoft.com/office/officeart/2005/8/layout/process1"/>
    <dgm:cxn modelId="{0545F6F9-6B1B-4263-898F-7384E151DDEA}" srcId="{164988FA-81C1-4C43-A1D5-0A16CD8FB166}" destId="{48BDC2BB-FFFA-4C3A-BF4C-96065C8EC4F5}" srcOrd="2" destOrd="0" parTransId="{BC671C53-6944-4B50-92F5-15AA572BB155}" sibTransId="{15746B6B-54B0-4986-AB92-36758C82A1C0}"/>
    <dgm:cxn modelId="{FB78CF08-7AF6-4FC2-811D-B99730A8A5DB}" type="presOf" srcId="{164988FA-81C1-4C43-A1D5-0A16CD8FB166}" destId="{B064EB15-2E32-4DF1-8F03-31FC42A7B964}" srcOrd="0" destOrd="0" presId="urn:microsoft.com/office/officeart/2005/8/layout/process1"/>
    <dgm:cxn modelId="{FB4C9D8B-4327-4989-AD2A-092BC46BC8F9}" srcId="{164988FA-81C1-4C43-A1D5-0A16CD8FB166}" destId="{E29281DD-4A15-42F8-AA66-21110DD3C500}" srcOrd="1" destOrd="0" parTransId="{07DA402F-E88A-400F-B5C6-317A5494717B}" sibTransId="{E2E0D3E3-E2E1-4FB0-BED0-D5B010198DD7}"/>
    <dgm:cxn modelId="{099629CE-5CD0-4919-BAE4-DA473D297535}" type="presOf" srcId="{E2E0D3E3-E2E1-4FB0-BED0-D5B010198DD7}" destId="{F4F79027-A276-4222-A709-384EF1A0BFC5}" srcOrd="0" destOrd="0" presId="urn:microsoft.com/office/officeart/2005/8/layout/process1"/>
    <dgm:cxn modelId="{44825B44-EAB2-4C00-9F9E-AFF717B717F4}" srcId="{164988FA-81C1-4C43-A1D5-0A16CD8FB166}" destId="{0D22A979-F4EB-4221-AA1C-3B5CC4FDF82C}" srcOrd="0" destOrd="0" parTransId="{8A603677-142F-46D2-AD66-E7B90CDE5EA9}" sibTransId="{091E0E66-C24B-4F37-8CA6-75A9C715B92F}"/>
    <dgm:cxn modelId="{4BBF194D-8094-4E76-9446-E03A592D08B9}" type="presOf" srcId="{091E0E66-C24B-4F37-8CA6-75A9C715B92F}" destId="{8B0A1AAB-98DF-493E-A032-E6BFB16004DB}" srcOrd="1" destOrd="0" presId="urn:microsoft.com/office/officeart/2005/8/layout/process1"/>
    <dgm:cxn modelId="{C8AC4C30-3998-4301-86EE-8300A4983506}" type="presOf" srcId="{48BDC2BB-FFFA-4C3A-BF4C-96065C8EC4F5}" destId="{738D8FA1-098F-4091-9C7E-C001C45E4536}" srcOrd="0" destOrd="0" presId="urn:microsoft.com/office/officeart/2005/8/layout/process1"/>
    <dgm:cxn modelId="{AEB41560-B391-4235-9704-68A73E38F151}" type="presOf" srcId="{091E0E66-C24B-4F37-8CA6-75A9C715B92F}" destId="{D0C8D516-2DF9-42EB-A02D-B984138C2B36}" srcOrd="0" destOrd="0" presId="urn:microsoft.com/office/officeart/2005/8/layout/process1"/>
    <dgm:cxn modelId="{82C205E3-CAF9-4DFF-BF01-CA16C070831C}" type="presOf" srcId="{E29281DD-4A15-42F8-AA66-21110DD3C500}" destId="{6168B794-C490-4B23-86F6-64B55DB88794}" srcOrd="0" destOrd="0" presId="urn:microsoft.com/office/officeart/2005/8/layout/process1"/>
    <dgm:cxn modelId="{2A216C03-03DD-4D52-A3CF-41F5DEAC8AC4}" type="presOf" srcId="{0D22A979-F4EB-4221-AA1C-3B5CC4FDF82C}" destId="{17E07FD7-CFAB-43B3-9C40-FE94806E3D2C}" srcOrd="0" destOrd="0" presId="urn:microsoft.com/office/officeart/2005/8/layout/process1"/>
    <dgm:cxn modelId="{FD731A7D-3B7C-4D2E-8A99-F7C1AE0B4831}" type="presParOf" srcId="{B064EB15-2E32-4DF1-8F03-31FC42A7B964}" destId="{17E07FD7-CFAB-43B3-9C40-FE94806E3D2C}" srcOrd="0" destOrd="0" presId="urn:microsoft.com/office/officeart/2005/8/layout/process1"/>
    <dgm:cxn modelId="{100106C6-59A0-418F-9B4F-293C49F6F9C4}" type="presParOf" srcId="{B064EB15-2E32-4DF1-8F03-31FC42A7B964}" destId="{D0C8D516-2DF9-42EB-A02D-B984138C2B36}" srcOrd="1" destOrd="0" presId="urn:microsoft.com/office/officeart/2005/8/layout/process1"/>
    <dgm:cxn modelId="{BAD71D16-BAA7-48AF-BB3C-A92C2B1EC74F}" type="presParOf" srcId="{D0C8D516-2DF9-42EB-A02D-B984138C2B36}" destId="{8B0A1AAB-98DF-493E-A032-E6BFB16004DB}" srcOrd="0" destOrd="0" presId="urn:microsoft.com/office/officeart/2005/8/layout/process1"/>
    <dgm:cxn modelId="{9BA36949-F718-4C0B-A3F9-C647E7159896}" type="presParOf" srcId="{B064EB15-2E32-4DF1-8F03-31FC42A7B964}" destId="{6168B794-C490-4B23-86F6-64B55DB88794}" srcOrd="2" destOrd="0" presId="urn:microsoft.com/office/officeart/2005/8/layout/process1"/>
    <dgm:cxn modelId="{47E1FEF3-5545-4984-B1C0-D5649EB58C61}" type="presParOf" srcId="{B064EB15-2E32-4DF1-8F03-31FC42A7B964}" destId="{F4F79027-A276-4222-A709-384EF1A0BFC5}" srcOrd="3" destOrd="0" presId="urn:microsoft.com/office/officeart/2005/8/layout/process1"/>
    <dgm:cxn modelId="{FC88A779-3CAD-47B3-BBCA-951BE1D89559}" type="presParOf" srcId="{F4F79027-A276-4222-A709-384EF1A0BFC5}" destId="{CBF8FC9C-328D-4923-8E78-DFE8555B841A}" srcOrd="0" destOrd="0" presId="urn:microsoft.com/office/officeart/2005/8/layout/process1"/>
    <dgm:cxn modelId="{726BCA7C-43E1-4938-86BF-DD065D9D411A}" type="presParOf" srcId="{B064EB15-2E32-4DF1-8F03-31FC42A7B964}" destId="{738D8FA1-098F-4091-9C7E-C001C45E4536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E07FD7-CFAB-43B3-9C40-FE94806E3D2C}">
      <dsp:nvSpPr>
        <dsp:cNvPr id="0" name=""/>
        <dsp:cNvSpPr/>
      </dsp:nvSpPr>
      <dsp:spPr>
        <a:xfrm>
          <a:off x="5582" y="481440"/>
          <a:ext cx="1620219" cy="95673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alpha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Pectina</a:t>
          </a:r>
          <a:endParaRPr lang="es-ES" sz="2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3604" y="509462"/>
        <a:ext cx="1564175" cy="900686"/>
      </dsp:txXfrm>
    </dsp:sp>
    <dsp:sp modelId="{D0C8D516-2DF9-42EB-A02D-B984138C2B36}">
      <dsp:nvSpPr>
        <dsp:cNvPr id="0" name=""/>
        <dsp:cNvSpPr/>
      </dsp:nvSpPr>
      <dsp:spPr>
        <a:xfrm rot="21595153">
          <a:off x="1755342" y="476717"/>
          <a:ext cx="2366435" cy="95671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shade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Demetoxilación</a:t>
          </a:r>
          <a:endParaRPr lang="es-ES" sz="2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55342" y="668263"/>
        <a:ext cx="2079419" cy="574031"/>
      </dsp:txXfrm>
    </dsp:sp>
    <dsp:sp modelId="{6168B794-C490-4B23-86F6-64B55DB88794}">
      <dsp:nvSpPr>
        <dsp:cNvPr id="0" name=""/>
        <dsp:cNvSpPr/>
      </dsp:nvSpPr>
      <dsp:spPr>
        <a:xfrm>
          <a:off x="4219557" y="475019"/>
          <a:ext cx="2300138" cy="95673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20000"/>
                <a:satMod val="103000"/>
                <a:lumMod val="102000"/>
                <a:tint val="94000"/>
              </a:schemeClr>
            </a:gs>
            <a:gs pos="50000">
              <a:schemeClr val="accent6">
                <a:alpha val="90000"/>
                <a:hueOff val="0"/>
                <a:satOff val="0"/>
                <a:lumOff val="0"/>
                <a:alphaOff val="-20000"/>
                <a:satMod val="110000"/>
                <a:lumMod val="100000"/>
                <a:shade val="10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20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Ácido Péctico</a:t>
          </a:r>
          <a:endParaRPr lang="es-ES" sz="2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47579" y="503041"/>
        <a:ext cx="2244094" cy="900686"/>
      </dsp:txXfrm>
    </dsp:sp>
    <dsp:sp modelId="{F4F79027-A276-4222-A709-384EF1A0BFC5}">
      <dsp:nvSpPr>
        <dsp:cNvPr id="0" name=""/>
        <dsp:cNvSpPr/>
      </dsp:nvSpPr>
      <dsp:spPr>
        <a:xfrm rot="37230">
          <a:off x="6653692" y="420864"/>
          <a:ext cx="1957990" cy="111940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shade val="90000"/>
                <a:hueOff val="379870"/>
                <a:satOff val="-15173"/>
                <a:lumOff val="3519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90000"/>
                <a:hueOff val="379870"/>
                <a:satOff val="-15173"/>
                <a:lumOff val="3519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90000"/>
                <a:hueOff val="379870"/>
                <a:satOff val="-15173"/>
                <a:lumOff val="3519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Hidrólisis enzimática </a:t>
          </a:r>
          <a:endParaRPr lang="es-ES" sz="2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653702" y="642927"/>
        <a:ext cx="1622169" cy="671641"/>
      </dsp:txXfrm>
    </dsp:sp>
    <dsp:sp modelId="{738D8FA1-098F-4091-9C7E-C001C45E4536}">
      <dsp:nvSpPr>
        <dsp:cNvPr id="0" name=""/>
        <dsp:cNvSpPr/>
      </dsp:nvSpPr>
      <dsp:spPr>
        <a:xfrm>
          <a:off x="8713057" y="400180"/>
          <a:ext cx="4578005" cy="12284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40000"/>
                <a:satMod val="103000"/>
                <a:lumMod val="102000"/>
                <a:tint val="94000"/>
              </a:schemeClr>
            </a:gs>
            <a:gs pos="50000">
              <a:schemeClr val="accent6">
                <a:alpha val="90000"/>
                <a:hueOff val="0"/>
                <a:satOff val="0"/>
                <a:lumOff val="0"/>
                <a:alphaOff val="-40000"/>
                <a:satMod val="110000"/>
                <a:lumMod val="100000"/>
                <a:shade val="10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40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Mezcla de oligogalacturónidos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(Pectimorf</a:t>
          </a:r>
          <a:r>
            <a:rPr lang="es-ES" sz="2000" kern="1200" baseline="30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®</a:t>
          </a:r>
          <a:r>
            <a:rPr lang="es-ES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)</a:t>
          </a:r>
          <a:endParaRPr lang="es-ES" sz="2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49036" y="436159"/>
        <a:ext cx="4506047" cy="11564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150394" y="5892406"/>
            <a:ext cx="18902363" cy="12534900"/>
          </a:xfrm>
        </p:spPr>
        <p:txBody>
          <a:bodyPr anchor="b"/>
          <a:lstStyle>
            <a:lvl1pPr algn="ctr">
              <a:defRPr sz="12403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150394" y="18910699"/>
            <a:ext cx="18902363" cy="8692751"/>
          </a:xfrm>
        </p:spPr>
        <p:txBody>
          <a:bodyPr/>
          <a:lstStyle>
            <a:lvl1pPr marL="0" indent="0" algn="ctr">
              <a:buNone/>
              <a:defRPr sz="4961"/>
            </a:lvl1pPr>
            <a:lvl2pPr marL="945124" indent="0" algn="ctr">
              <a:buNone/>
              <a:defRPr sz="4134"/>
            </a:lvl2pPr>
            <a:lvl3pPr marL="1890248" indent="0" algn="ctr">
              <a:buNone/>
              <a:defRPr sz="3721"/>
            </a:lvl3pPr>
            <a:lvl4pPr marL="2835372" indent="0" algn="ctr">
              <a:buNone/>
              <a:defRPr sz="3308"/>
            </a:lvl4pPr>
            <a:lvl5pPr marL="3780495" indent="0" algn="ctr">
              <a:buNone/>
              <a:defRPr sz="3308"/>
            </a:lvl5pPr>
            <a:lvl6pPr marL="4725619" indent="0" algn="ctr">
              <a:buNone/>
              <a:defRPr sz="3308"/>
            </a:lvl6pPr>
            <a:lvl7pPr marL="5670743" indent="0" algn="ctr">
              <a:buNone/>
              <a:defRPr sz="3308"/>
            </a:lvl7pPr>
            <a:lvl8pPr marL="6615867" indent="0" algn="ctr">
              <a:buNone/>
              <a:defRPr sz="3308"/>
            </a:lvl8pPr>
            <a:lvl9pPr marL="7560991" indent="0" algn="ctr">
              <a:buNone/>
              <a:defRPr sz="3308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20A63-F7B1-4B83-8359-3EC93F0530F4}" type="datetimeFigureOut">
              <a:rPr lang="es-ES" smtClean="0"/>
              <a:t>13/12/2021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9E7F9-23AA-464C-8E03-B84578505FB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10617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20A63-F7B1-4B83-8359-3EC93F0530F4}" type="datetimeFigureOut">
              <a:rPr lang="es-ES" smtClean="0"/>
              <a:t>13/12/2021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9E7F9-23AA-464C-8E03-B84578505FB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3568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8036004" y="1916906"/>
            <a:ext cx="5434429" cy="3051215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1732717" y="1916906"/>
            <a:ext cx="15988248" cy="30512150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20A63-F7B1-4B83-8359-3EC93F0530F4}" type="datetimeFigureOut">
              <a:rPr lang="es-ES" smtClean="0"/>
              <a:t>13/12/2021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9E7F9-23AA-464C-8E03-B84578505FB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735413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20A63-F7B1-4B83-8359-3EC93F0530F4}" type="datetimeFigureOut">
              <a:rPr lang="es-ES" smtClean="0"/>
              <a:t>13/12/2021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9E7F9-23AA-464C-8E03-B84578505FB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2863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19590" y="8976127"/>
            <a:ext cx="21737717" cy="14976869"/>
          </a:xfrm>
        </p:spPr>
        <p:txBody>
          <a:bodyPr anchor="b"/>
          <a:lstStyle>
            <a:lvl1pPr>
              <a:defRPr sz="12403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719590" y="24094683"/>
            <a:ext cx="21737717" cy="7875982"/>
          </a:xfrm>
        </p:spPr>
        <p:txBody>
          <a:bodyPr/>
          <a:lstStyle>
            <a:lvl1pPr marL="0" indent="0">
              <a:buNone/>
              <a:defRPr sz="4961">
                <a:solidFill>
                  <a:schemeClr val="tx1">
                    <a:tint val="75000"/>
                  </a:schemeClr>
                </a:solidFill>
              </a:defRPr>
            </a:lvl1pPr>
            <a:lvl2pPr marL="945124" indent="0">
              <a:buNone/>
              <a:defRPr sz="4134">
                <a:solidFill>
                  <a:schemeClr val="tx1">
                    <a:tint val="75000"/>
                  </a:schemeClr>
                </a:solidFill>
              </a:defRPr>
            </a:lvl2pPr>
            <a:lvl3pPr marL="1890248" indent="0">
              <a:buNone/>
              <a:defRPr sz="3721">
                <a:solidFill>
                  <a:schemeClr val="tx1">
                    <a:tint val="75000"/>
                  </a:schemeClr>
                </a:solidFill>
              </a:defRPr>
            </a:lvl3pPr>
            <a:lvl4pPr marL="2835372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4pPr>
            <a:lvl5pPr marL="3780495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5pPr>
            <a:lvl6pPr marL="4725619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6pPr>
            <a:lvl7pPr marL="5670743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7pPr>
            <a:lvl8pPr marL="6615867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8pPr>
            <a:lvl9pPr marL="7560991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20A63-F7B1-4B83-8359-3EC93F0530F4}" type="datetimeFigureOut">
              <a:rPr lang="es-ES" smtClean="0"/>
              <a:t>13/12/2021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9E7F9-23AA-464C-8E03-B84578505FB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60298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1732716" y="9584531"/>
            <a:ext cx="10711339" cy="22844525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12759095" y="9584531"/>
            <a:ext cx="10711339" cy="22844525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20A63-F7B1-4B83-8359-3EC93F0530F4}" type="datetimeFigureOut">
              <a:rPr lang="es-ES" smtClean="0"/>
              <a:t>13/12/2021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9E7F9-23AA-464C-8E03-B84578505FB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69692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35999" y="1916909"/>
            <a:ext cx="21737717" cy="6959206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736000" y="8826106"/>
            <a:ext cx="10662113" cy="4325538"/>
          </a:xfrm>
        </p:spPr>
        <p:txBody>
          <a:bodyPr anchor="b"/>
          <a:lstStyle>
            <a:lvl1pPr marL="0" indent="0">
              <a:buNone/>
              <a:defRPr sz="4961" b="1"/>
            </a:lvl1pPr>
            <a:lvl2pPr marL="945124" indent="0">
              <a:buNone/>
              <a:defRPr sz="4134" b="1"/>
            </a:lvl2pPr>
            <a:lvl3pPr marL="1890248" indent="0">
              <a:buNone/>
              <a:defRPr sz="3721" b="1"/>
            </a:lvl3pPr>
            <a:lvl4pPr marL="2835372" indent="0">
              <a:buNone/>
              <a:defRPr sz="3308" b="1"/>
            </a:lvl4pPr>
            <a:lvl5pPr marL="3780495" indent="0">
              <a:buNone/>
              <a:defRPr sz="3308" b="1"/>
            </a:lvl5pPr>
            <a:lvl6pPr marL="4725619" indent="0">
              <a:buNone/>
              <a:defRPr sz="3308" b="1"/>
            </a:lvl6pPr>
            <a:lvl7pPr marL="5670743" indent="0">
              <a:buNone/>
              <a:defRPr sz="3308" b="1"/>
            </a:lvl7pPr>
            <a:lvl8pPr marL="6615867" indent="0">
              <a:buNone/>
              <a:defRPr sz="3308" b="1"/>
            </a:lvl8pPr>
            <a:lvl9pPr marL="7560991" indent="0">
              <a:buNone/>
              <a:defRPr sz="3308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1736000" y="13151644"/>
            <a:ext cx="10662113" cy="19344087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12759095" y="8826106"/>
            <a:ext cx="10714621" cy="4325538"/>
          </a:xfrm>
        </p:spPr>
        <p:txBody>
          <a:bodyPr anchor="b"/>
          <a:lstStyle>
            <a:lvl1pPr marL="0" indent="0">
              <a:buNone/>
              <a:defRPr sz="4961" b="1"/>
            </a:lvl1pPr>
            <a:lvl2pPr marL="945124" indent="0">
              <a:buNone/>
              <a:defRPr sz="4134" b="1"/>
            </a:lvl2pPr>
            <a:lvl3pPr marL="1890248" indent="0">
              <a:buNone/>
              <a:defRPr sz="3721" b="1"/>
            </a:lvl3pPr>
            <a:lvl4pPr marL="2835372" indent="0">
              <a:buNone/>
              <a:defRPr sz="3308" b="1"/>
            </a:lvl4pPr>
            <a:lvl5pPr marL="3780495" indent="0">
              <a:buNone/>
              <a:defRPr sz="3308" b="1"/>
            </a:lvl5pPr>
            <a:lvl6pPr marL="4725619" indent="0">
              <a:buNone/>
              <a:defRPr sz="3308" b="1"/>
            </a:lvl6pPr>
            <a:lvl7pPr marL="5670743" indent="0">
              <a:buNone/>
              <a:defRPr sz="3308" b="1"/>
            </a:lvl7pPr>
            <a:lvl8pPr marL="6615867" indent="0">
              <a:buNone/>
              <a:defRPr sz="3308" b="1"/>
            </a:lvl8pPr>
            <a:lvl9pPr marL="7560991" indent="0">
              <a:buNone/>
              <a:defRPr sz="3308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12759095" y="13151644"/>
            <a:ext cx="10714621" cy="19344087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20A63-F7B1-4B83-8359-3EC93F0530F4}" type="datetimeFigureOut">
              <a:rPr lang="es-ES" smtClean="0"/>
              <a:t>13/12/2021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9E7F9-23AA-464C-8E03-B84578505FB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1170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20A63-F7B1-4B83-8359-3EC93F0530F4}" type="datetimeFigureOut">
              <a:rPr lang="es-ES" smtClean="0"/>
              <a:t>13/12/2021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9E7F9-23AA-464C-8E03-B84578505FB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1051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20A63-F7B1-4B83-8359-3EC93F0530F4}" type="datetimeFigureOut">
              <a:rPr lang="es-ES" smtClean="0"/>
              <a:t>13/12/2021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9E7F9-23AA-464C-8E03-B84578505FB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0466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36000" y="2400300"/>
            <a:ext cx="8128671" cy="8401050"/>
          </a:xfrm>
        </p:spPr>
        <p:txBody>
          <a:bodyPr anchor="b"/>
          <a:lstStyle>
            <a:lvl1pPr>
              <a:defRPr sz="6615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714621" y="5183984"/>
            <a:ext cx="12759095" cy="25586531"/>
          </a:xfrm>
        </p:spPr>
        <p:txBody>
          <a:bodyPr/>
          <a:lstStyle>
            <a:lvl1pPr>
              <a:defRPr sz="6615"/>
            </a:lvl1pPr>
            <a:lvl2pPr>
              <a:defRPr sz="5788"/>
            </a:lvl2pPr>
            <a:lvl3pPr>
              <a:defRPr sz="4961"/>
            </a:lvl3pPr>
            <a:lvl4pPr>
              <a:defRPr sz="4134"/>
            </a:lvl4pPr>
            <a:lvl5pPr>
              <a:defRPr sz="4134"/>
            </a:lvl5pPr>
            <a:lvl6pPr>
              <a:defRPr sz="4134"/>
            </a:lvl6pPr>
            <a:lvl7pPr>
              <a:defRPr sz="4134"/>
            </a:lvl7pPr>
            <a:lvl8pPr>
              <a:defRPr sz="4134"/>
            </a:lvl8pPr>
            <a:lvl9pPr>
              <a:defRPr sz="4134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36000" y="10801350"/>
            <a:ext cx="8128671" cy="20010837"/>
          </a:xfrm>
        </p:spPr>
        <p:txBody>
          <a:bodyPr/>
          <a:lstStyle>
            <a:lvl1pPr marL="0" indent="0">
              <a:buNone/>
              <a:defRPr sz="3308"/>
            </a:lvl1pPr>
            <a:lvl2pPr marL="945124" indent="0">
              <a:buNone/>
              <a:defRPr sz="2894"/>
            </a:lvl2pPr>
            <a:lvl3pPr marL="1890248" indent="0">
              <a:buNone/>
              <a:defRPr sz="2481"/>
            </a:lvl3pPr>
            <a:lvl4pPr marL="2835372" indent="0">
              <a:buNone/>
              <a:defRPr sz="2067"/>
            </a:lvl4pPr>
            <a:lvl5pPr marL="3780495" indent="0">
              <a:buNone/>
              <a:defRPr sz="2067"/>
            </a:lvl5pPr>
            <a:lvl6pPr marL="4725619" indent="0">
              <a:buNone/>
              <a:defRPr sz="2067"/>
            </a:lvl6pPr>
            <a:lvl7pPr marL="5670743" indent="0">
              <a:buNone/>
              <a:defRPr sz="2067"/>
            </a:lvl7pPr>
            <a:lvl8pPr marL="6615867" indent="0">
              <a:buNone/>
              <a:defRPr sz="2067"/>
            </a:lvl8pPr>
            <a:lvl9pPr marL="7560991" indent="0">
              <a:buNone/>
              <a:defRPr sz="2067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20A63-F7B1-4B83-8359-3EC93F0530F4}" type="datetimeFigureOut">
              <a:rPr lang="es-ES" smtClean="0"/>
              <a:t>13/12/2021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9E7F9-23AA-464C-8E03-B84578505FB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0253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36000" y="2400300"/>
            <a:ext cx="8128671" cy="8401050"/>
          </a:xfrm>
        </p:spPr>
        <p:txBody>
          <a:bodyPr anchor="b"/>
          <a:lstStyle>
            <a:lvl1pPr>
              <a:defRPr sz="6615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0714621" y="5183984"/>
            <a:ext cx="12759095" cy="25586531"/>
          </a:xfrm>
        </p:spPr>
        <p:txBody>
          <a:bodyPr/>
          <a:lstStyle>
            <a:lvl1pPr marL="0" indent="0">
              <a:buNone/>
              <a:defRPr sz="6615"/>
            </a:lvl1pPr>
            <a:lvl2pPr marL="945124" indent="0">
              <a:buNone/>
              <a:defRPr sz="5788"/>
            </a:lvl2pPr>
            <a:lvl3pPr marL="1890248" indent="0">
              <a:buNone/>
              <a:defRPr sz="4961"/>
            </a:lvl3pPr>
            <a:lvl4pPr marL="2835372" indent="0">
              <a:buNone/>
              <a:defRPr sz="4134"/>
            </a:lvl4pPr>
            <a:lvl5pPr marL="3780495" indent="0">
              <a:buNone/>
              <a:defRPr sz="4134"/>
            </a:lvl5pPr>
            <a:lvl6pPr marL="4725619" indent="0">
              <a:buNone/>
              <a:defRPr sz="4134"/>
            </a:lvl6pPr>
            <a:lvl7pPr marL="5670743" indent="0">
              <a:buNone/>
              <a:defRPr sz="4134"/>
            </a:lvl7pPr>
            <a:lvl8pPr marL="6615867" indent="0">
              <a:buNone/>
              <a:defRPr sz="4134"/>
            </a:lvl8pPr>
            <a:lvl9pPr marL="7560991" indent="0">
              <a:buNone/>
              <a:defRPr sz="4134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36000" y="10801350"/>
            <a:ext cx="8128671" cy="20010837"/>
          </a:xfrm>
        </p:spPr>
        <p:txBody>
          <a:bodyPr/>
          <a:lstStyle>
            <a:lvl1pPr marL="0" indent="0">
              <a:buNone/>
              <a:defRPr sz="3308"/>
            </a:lvl1pPr>
            <a:lvl2pPr marL="945124" indent="0">
              <a:buNone/>
              <a:defRPr sz="2894"/>
            </a:lvl2pPr>
            <a:lvl3pPr marL="1890248" indent="0">
              <a:buNone/>
              <a:defRPr sz="2481"/>
            </a:lvl3pPr>
            <a:lvl4pPr marL="2835372" indent="0">
              <a:buNone/>
              <a:defRPr sz="2067"/>
            </a:lvl4pPr>
            <a:lvl5pPr marL="3780495" indent="0">
              <a:buNone/>
              <a:defRPr sz="2067"/>
            </a:lvl5pPr>
            <a:lvl6pPr marL="4725619" indent="0">
              <a:buNone/>
              <a:defRPr sz="2067"/>
            </a:lvl6pPr>
            <a:lvl7pPr marL="5670743" indent="0">
              <a:buNone/>
              <a:defRPr sz="2067"/>
            </a:lvl7pPr>
            <a:lvl8pPr marL="6615867" indent="0">
              <a:buNone/>
              <a:defRPr sz="2067"/>
            </a:lvl8pPr>
            <a:lvl9pPr marL="7560991" indent="0">
              <a:buNone/>
              <a:defRPr sz="2067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20A63-F7B1-4B83-8359-3EC93F0530F4}" type="datetimeFigureOut">
              <a:rPr lang="es-ES" smtClean="0"/>
              <a:t>13/12/2021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9E7F9-23AA-464C-8E03-B84578505FB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02397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1732717" y="1916909"/>
            <a:ext cx="21737717" cy="69592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732717" y="9584531"/>
            <a:ext cx="21737717" cy="228445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1732716" y="33370840"/>
            <a:ext cx="5670709" cy="191690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20A63-F7B1-4B83-8359-3EC93F0530F4}" type="datetimeFigureOut">
              <a:rPr lang="es-ES" smtClean="0"/>
              <a:t>13/12/2021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8348544" y="33370840"/>
            <a:ext cx="8506063" cy="191690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17799725" y="33370840"/>
            <a:ext cx="5670709" cy="191690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89E7F9-23AA-464C-8E03-B84578505FB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54549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</p:sldLayoutIdLst>
  <p:txStyles>
    <p:titleStyle>
      <a:lvl1pPr algn="l" defTabSz="1890248" rtl="0" eaLnBrk="1" latinLnBrk="0" hangingPunct="1">
        <a:lnSpc>
          <a:spcPct val="90000"/>
        </a:lnSpc>
        <a:spcBef>
          <a:spcPct val="0"/>
        </a:spcBef>
        <a:buNone/>
        <a:defRPr sz="909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72562" indent="-472562" algn="l" defTabSz="1890248" rtl="0" eaLnBrk="1" latinLnBrk="0" hangingPunct="1">
        <a:lnSpc>
          <a:spcPct val="90000"/>
        </a:lnSpc>
        <a:spcBef>
          <a:spcPts val="2067"/>
        </a:spcBef>
        <a:buFont typeface="Arial" panose="020B0604020202020204" pitchFamily="34" charset="0"/>
        <a:buChar char="•"/>
        <a:defRPr sz="5788" kern="1200">
          <a:solidFill>
            <a:schemeClr val="tx1"/>
          </a:solidFill>
          <a:latin typeface="+mn-lt"/>
          <a:ea typeface="+mn-ea"/>
          <a:cs typeface="+mn-cs"/>
        </a:defRPr>
      </a:lvl1pPr>
      <a:lvl2pPr marL="1417686" indent="-472562" algn="l" defTabSz="1890248" rtl="0" eaLnBrk="1" latinLnBrk="0" hangingPunct="1">
        <a:lnSpc>
          <a:spcPct val="90000"/>
        </a:lnSpc>
        <a:spcBef>
          <a:spcPts val="1034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2pPr>
      <a:lvl3pPr marL="2362810" indent="-472562" algn="l" defTabSz="1890248" rtl="0" eaLnBrk="1" latinLnBrk="0" hangingPunct="1">
        <a:lnSpc>
          <a:spcPct val="90000"/>
        </a:lnSpc>
        <a:spcBef>
          <a:spcPts val="1034"/>
        </a:spcBef>
        <a:buFont typeface="Arial" panose="020B0604020202020204" pitchFamily="34" charset="0"/>
        <a:buChar char="•"/>
        <a:defRPr sz="4134" kern="1200">
          <a:solidFill>
            <a:schemeClr val="tx1"/>
          </a:solidFill>
          <a:latin typeface="+mn-lt"/>
          <a:ea typeface="+mn-ea"/>
          <a:cs typeface="+mn-cs"/>
        </a:defRPr>
      </a:lvl3pPr>
      <a:lvl4pPr marL="3307933" indent="-472562" algn="l" defTabSz="1890248" rtl="0" eaLnBrk="1" latinLnBrk="0" hangingPunct="1">
        <a:lnSpc>
          <a:spcPct val="90000"/>
        </a:lnSpc>
        <a:spcBef>
          <a:spcPts val="1034"/>
        </a:spcBef>
        <a:buFont typeface="Arial" panose="020B0604020202020204" pitchFamily="34" charset="0"/>
        <a:buChar char="•"/>
        <a:defRPr sz="3721" kern="1200">
          <a:solidFill>
            <a:schemeClr val="tx1"/>
          </a:solidFill>
          <a:latin typeface="+mn-lt"/>
          <a:ea typeface="+mn-ea"/>
          <a:cs typeface="+mn-cs"/>
        </a:defRPr>
      </a:lvl4pPr>
      <a:lvl5pPr marL="4253057" indent="-472562" algn="l" defTabSz="1890248" rtl="0" eaLnBrk="1" latinLnBrk="0" hangingPunct="1">
        <a:lnSpc>
          <a:spcPct val="90000"/>
        </a:lnSpc>
        <a:spcBef>
          <a:spcPts val="1034"/>
        </a:spcBef>
        <a:buFont typeface="Arial" panose="020B0604020202020204" pitchFamily="34" charset="0"/>
        <a:buChar char="•"/>
        <a:defRPr sz="3721" kern="1200">
          <a:solidFill>
            <a:schemeClr val="tx1"/>
          </a:solidFill>
          <a:latin typeface="+mn-lt"/>
          <a:ea typeface="+mn-ea"/>
          <a:cs typeface="+mn-cs"/>
        </a:defRPr>
      </a:lvl5pPr>
      <a:lvl6pPr marL="5198181" indent="-472562" algn="l" defTabSz="1890248" rtl="0" eaLnBrk="1" latinLnBrk="0" hangingPunct="1">
        <a:lnSpc>
          <a:spcPct val="90000"/>
        </a:lnSpc>
        <a:spcBef>
          <a:spcPts val="1034"/>
        </a:spcBef>
        <a:buFont typeface="Arial" panose="020B0604020202020204" pitchFamily="34" charset="0"/>
        <a:buChar char="•"/>
        <a:defRPr sz="3721" kern="1200">
          <a:solidFill>
            <a:schemeClr val="tx1"/>
          </a:solidFill>
          <a:latin typeface="+mn-lt"/>
          <a:ea typeface="+mn-ea"/>
          <a:cs typeface="+mn-cs"/>
        </a:defRPr>
      </a:lvl6pPr>
      <a:lvl7pPr marL="6143305" indent="-472562" algn="l" defTabSz="1890248" rtl="0" eaLnBrk="1" latinLnBrk="0" hangingPunct="1">
        <a:lnSpc>
          <a:spcPct val="90000"/>
        </a:lnSpc>
        <a:spcBef>
          <a:spcPts val="1034"/>
        </a:spcBef>
        <a:buFont typeface="Arial" panose="020B0604020202020204" pitchFamily="34" charset="0"/>
        <a:buChar char="•"/>
        <a:defRPr sz="3721" kern="1200">
          <a:solidFill>
            <a:schemeClr val="tx1"/>
          </a:solidFill>
          <a:latin typeface="+mn-lt"/>
          <a:ea typeface="+mn-ea"/>
          <a:cs typeface="+mn-cs"/>
        </a:defRPr>
      </a:lvl7pPr>
      <a:lvl8pPr marL="7088429" indent="-472562" algn="l" defTabSz="1890248" rtl="0" eaLnBrk="1" latinLnBrk="0" hangingPunct="1">
        <a:lnSpc>
          <a:spcPct val="90000"/>
        </a:lnSpc>
        <a:spcBef>
          <a:spcPts val="1034"/>
        </a:spcBef>
        <a:buFont typeface="Arial" panose="020B0604020202020204" pitchFamily="34" charset="0"/>
        <a:buChar char="•"/>
        <a:defRPr sz="3721" kern="1200">
          <a:solidFill>
            <a:schemeClr val="tx1"/>
          </a:solidFill>
          <a:latin typeface="+mn-lt"/>
          <a:ea typeface="+mn-ea"/>
          <a:cs typeface="+mn-cs"/>
        </a:defRPr>
      </a:lvl8pPr>
      <a:lvl9pPr marL="8033553" indent="-472562" algn="l" defTabSz="1890248" rtl="0" eaLnBrk="1" latinLnBrk="0" hangingPunct="1">
        <a:lnSpc>
          <a:spcPct val="90000"/>
        </a:lnSpc>
        <a:spcBef>
          <a:spcPts val="1034"/>
        </a:spcBef>
        <a:buFont typeface="Arial" panose="020B0604020202020204" pitchFamily="34" charset="0"/>
        <a:buChar char="•"/>
        <a:defRPr sz="372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1890248" rtl="0" eaLnBrk="1" latinLnBrk="0" hangingPunct="1">
        <a:defRPr sz="3721" kern="1200">
          <a:solidFill>
            <a:schemeClr val="tx1"/>
          </a:solidFill>
          <a:latin typeface="+mn-lt"/>
          <a:ea typeface="+mn-ea"/>
          <a:cs typeface="+mn-cs"/>
        </a:defRPr>
      </a:lvl1pPr>
      <a:lvl2pPr marL="945124" algn="l" defTabSz="1890248" rtl="0" eaLnBrk="1" latinLnBrk="0" hangingPunct="1">
        <a:defRPr sz="3721" kern="1200">
          <a:solidFill>
            <a:schemeClr val="tx1"/>
          </a:solidFill>
          <a:latin typeface="+mn-lt"/>
          <a:ea typeface="+mn-ea"/>
          <a:cs typeface="+mn-cs"/>
        </a:defRPr>
      </a:lvl2pPr>
      <a:lvl3pPr marL="1890248" algn="l" defTabSz="1890248" rtl="0" eaLnBrk="1" latinLnBrk="0" hangingPunct="1">
        <a:defRPr sz="3721" kern="1200">
          <a:solidFill>
            <a:schemeClr val="tx1"/>
          </a:solidFill>
          <a:latin typeface="+mn-lt"/>
          <a:ea typeface="+mn-ea"/>
          <a:cs typeface="+mn-cs"/>
        </a:defRPr>
      </a:lvl3pPr>
      <a:lvl4pPr marL="2835372" algn="l" defTabSz="1890248" rtl="0" eaLnBrk="1" latinLnBrk="0" hangingPunct="1">
        <a:defRPr sz="3721" kern="1200">
          <a:solidFill>
            <a:schemeClr val="tx1"/>
          </a:solidFill>
          <a:latin typeface="+mn-lt"/>
          <a:ea typeface="+mn-ea"/>
          <a:cs typeface="+mn-cs"/>
        </a:defRPr>
      </a:lvl4pPr>
      <a:lvl5pPr marL="3780495" algn="l" defTabSz="1890248" rtl="0" eaLnBrk="1" latinLnBrk="0" hangingPunct="1">
        <a:defRPr sz="3721" kern="1200">
          <a:solidFill>
            <a:schemeClr val="tx1"/>
          </a:solidFill>
          <a:latin typeface="+mn-lt"/>
          <a:ea typeface="+mn-ea"/>
          <a:cs typeface="+mn-cs"/>
        </a:defRPr>
      </a:lvl5pPr>
      <a:lvl6pPr marL="4725619" algn="l" defTabSz="1890248" rtl="0" eaLnBrk="1" latinLnBrk="0" hangingPunct="1">
        <a:defRPr sz="3721" kern="1200">
          <a:solidFill>
            <a:schemeClr val="tx1"/>
          </a:solidFill>
          <a:latin typeface="+mn-lt"/>
          <a:ea typeface="+mn-ea"/>
          <a:cs typeface="+mn-cs"/>
        </a:defRPr>
      </a:lvl6pPr>
      <a:lvl7pPr marL="5670743" algn="l" defTabSz="1890248" rtl="0" eaLnBrk="1" latinLnBrk="0" hangingPunct="1">
        <a:defRPr sz="3721" kern="1200">
          <a:solidFill>
            <a:schemeClr val="tx1"/>
          </a:solidFill>
          <a:latin typeface="+mn-lt"/>
          <a:ea typeface="+mn-ea"/>
          <a:cs typeface="+mn-cs"/>
        </a:defRPr>
      </a:lvl7pPr>
      <a:lvl8pPr marL="6615867" algn="l" defTabSz="1890248" rtl="0" eaLnBrk="1" latinLnBrk="0" hangingPunct="1">
        <a:defRPr sz="3721" kern="1200">
          <a:solidFill>
            <a:schemeClr val="tx1"/>
          </a:solidFill>
          <a:latin typeface="+mn-lt"/>
          <a:ea typeface="+mn-ea"/>
          <a:cs typeface="+mn-cs"/>
        </a:defRPr>
      </a:lvl8pPr>
      <a:lvl9pPr marL="7560991" algn="l" defTabSz="1890248" rtl="0" eaLnBrk="1" latinLnBrk="0" hangingPunct="1">
        <a:defRPr sz="372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diagramQuickStyle" Target="../diagrams/quickStyle1.xml"/><Relationship Id="rId18" Type="http://schemas.openxmlformats.org/officeDocument/2006/relationships/image" Target="../media/image9.png"/><Relationship Id="rId26" Type="http://schemas.openxmlformats.org/officeDocument/2006/relationships/image" Target="../media/image17.png"/><Relationship Id="rId21" Type="http://schemas.openxmlformats.org/officeDocument/2006/relationships/image" Target="../media/image12.jpeg"/><Relationship Id="rId34" Type="http://schemas.openxmlformats.org/officeDocument/2006/relationships/image" Target="../media/image2.wmf"/><Relationship Id="rId47" Type="http://schemas.openxmlformats.org/officeDocument/2006/relationships/image" Target="../media/image23.png"/><Relationship Id="rId50" Type="http://schemas.openxmlformats.org/officeDocument/2006/relationships/image" Target="../media/image22.png"/><Relationship Id="rId7" Type="http://schemas.openxmlformats.org/officeDocument/2006/relationships/diagramLayout" Target="../diagrams/layout1.xml"/><Relationship Id="rId12" Type="http://schemas.openxmlformats.org/officeDocument/2006/relationships/diagramLayout" Target="../diagrams/layout1.xml"/><Relationship Id="rId17" Type="http://schemas.openxmlformats.org/officeDocument/2006/relationships/image" Target="../media/image8.png"/><Relationship Id="rId25" Type="http://schemas.openxmlformats.org/officeDocument/2006/relationships/image" Target="../media/image16.png"/><Relationship Id="rId3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7.png"/><Relationship Id="rId20" Type="http://schemas.openxmlformats.org/officeDocument/2006/relationships/image" Target="../media/image11.jpeg"/><Relationship Id="rId1" Type="http://schemas.openxmlformats.org/officeDocument/2006/relationships/vmlDrawing" Target="../drawings/vmlDrawing1.vml"/><Relationship Id="rId6" Type="http://schemas.openxmlformats.org/officeDocument/2006/relationships/diagramData" Target="../diagrams/data1.xml"/><Relationship Id="rId11" Type="http://schemas.openxmlformats.org/officeDocument/2006/relationships/diagramData" Target="../diagrams/data2.xml"/><Relationship Id="rId24" Type="http://schemas.openxmlformats.org/officeDocument/2006/relationships/image" Target="../media/image15.png"/><Relationship Id="rId32" Type="http://schemas.openxmlformats.org/officeDocument/2006/relationships/image" Target="../media/image1.wmf"/><Relationship Id="rId37" Type="http://schemas.openxmlformats.org/officeDocument/2006/relationships/image" Target="../media/image2.wmf"/><Relationship Id="rId5" Type="http://schemas.openxmlformats.org/officeDocument/2006/relationships/image" Target="../media/image5.png"/><Relationship Id="rId15" Type="http://schemas.openxmlformats.org/officeDocument/2006/relationships/image" Target="../media/image6.png"/><Relationship Id="rId23" Type="http://schemas.openxmlformats.org/officeDocument/2006/relationships/image" Target="../media/image14.png"/><Relationship Id="rId28" Type="http://schemas.openxmlformats.org/officeDocument/2006/relationships/image" Target="../media/image19.png"/><Relationship Id="rId36" Type="http://schemas.openxmlformats.org/officeDocument/2006/relationships/oleObject" Target="../embeddings/oleObject10.bin"/><Relationship Id="rId49" Type="http://schemas.openxmlformats.org/officeDocument/2006/relationships/image" Target="../media/image19.jpeg"/><Relationship Id="rId10" Type="http://schemas.microsoft.com/office/2007/relationships/diagramDrawing" Target="../diagrams/drawing1.xml"/><Relationship Id="rId19" Type="http://schemas.openxmlformats.org/officeDocument/2006/relationships/image" Target="../media/image10.jpeg"/><Relationship Id="rId31" Type="http://schemas.openxmlformats.org/officeDocument/2006/relationships/oleObject" Target="../embeddings/oleObject1.bin"/><Relationship Id="rId4" Type="http://schemas.openxmlformats.org/officeDocument/2006/relationships/image" Target="../media/image4.png"/><Relationship Id="rId9" Type="http://schemas.openxmlformats.org/officeDocument/2006/relationships/diagramColors" Target="../diagrams/colors1.xml"/><Relationship Id="rId14" Type="http://schemas.openxmlformats.org/officeDocument/2006/relationships/diagramColors" Target="../diagrams/colors1.xml"/><Relationship Id="rId22" Type="http://schemas.openxmlformats.org/officeDocument/2006/relationships/image" Target="../media/image13.png"/><Relationship Id="rId27" Type="http://schemas.openxmlformats.org/officeDocument/2006/relationships/image" Target="../media/image13.jfif"/><Relationship Id="rId30" Type="http://schemas.openxmlformats.org/officeDocument/2006/relationships/image" Target="../media/image21.png"/><Relationship Id="rId48" Type="http://schemas.openxmlformats.org/officeDocument/2006/relationships/image" Target="../media/image18.png"/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5" y="-1"/>
            <a:ext cx="25199975" cy="2376515"/>
          </a:xfrm>
          <a:prstGeom prst="rect">
            <a:avLst/>
          </a:prstGeom>
          <a:pattFill prst="ltUpDiag">
            <a:fgClr>
              <a:schemeClr val="bg1"/>
            </a:fgClr>
            <a:bgClr>
              <a:schemeClr val="bg1"/>
            </a:bgClr>
          </a:pattFill>
          <a:ln>
            <a:noFill/>
          </a:ln>
          <a:effectLst>
            <a:glow>
              <a:schemeClr val="accent1"/>
            </a:glow>
            <a:softEdge rad="112500"/>
          </a:effectLst>
        </p:spPr>
      </p:pic>
      <p:pic>
        <p:nvPicPr>
          <p:cNvPr id="5" name="1 Imagen" descr="Identidad INCA-0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231" y="-25884"/>
            <a:ext cx="2530048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ángulo 5"/>
          <p:cNvSpPr/>
          <p:nvPr/>
        </p:nvSpPr>
        <p:spPr>
          <a:xfrm>
            <a:off x="2973225" y="166913"/>
            <a:ext cx="1901586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ES" sz="44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Influencia de la composición de la materia prima en el bioestimulante Pectimorf</a:t>
            </a:r>
            <a:r>
              <a:rPr lang="es-ES" sz="4400" b="1" i="1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®</a:t>
            </a:r>
            <a:r>
              <a:rPr lang="es-ES" sz="44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s-ES" sz="4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7" name="9 Rectángulo"/>
          <p:cNvSpPr/>
          <p:nvPr/>
        </p:nvSpPr>
        <p:spPr>
          <a:xfrm>
            <a:off x="5385692" y="936354"/>
            <a:ext cx="1578483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000" b="1" dirty="0" err="1" smtClean="0">
                <a:latin typeface="Arial" pitchFamily="34" charset="0"/>
                <a:cs typeface="Arial" pitchFamily="34" charset="0"/>
              </a:rPr>
              <a:t>Lisbel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 Travieso</a:t>
            </a:r>
            <a:r>
              <a:rPr lang="es-ES" sz="2000" b="1" baseline="30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, Alejandro Falcón</a:t>
            </a:r>
            <a:r>
              <a:rPr lang="es-ES" sz="2000" b="1" baseline="30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s-ES" sz="2000" b="1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Julio </a:t>
            </a:r>
            <a:r>
              <a:rPr lang="es-ES" sz="2000" b="1" dirty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C. </a:t>
            </a:r>
            <a:r>
              <a:rPr lang="es-ES" sz="2000" b="1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Dustet</a:t>
            </a:r>
            <a:r>
              <a:rPr lang="es-ES" sz="2000" b="1" baseline="30000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2</a:t>
            </a:r>
            <a:r>
              <a:rPr lang="es-ES" sz="2000" b="1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, </a:t>
            </a:r>
            <a:r>
              <a:rPr lang="es-ES" sz="2000" b="1" dirty="0" err="1" smtClean="0">
                <a:latin typeface="Arial" pitchFamily="34" charset="0"/>
                <a:cs typeface="Arial" pitchFamily="34" charset="0"/>
              </a:rPr>
              <a:t>Yuliem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 Mederos</a:t>
            </a:r>
            <a:r>
              <a:rPr lang="es-ES" sz="2000" b="1" baseline="30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s-ES" sz="2000" b="1" dirty="0" err="1" smtClean="0">
                <a:latin typeface="Arial" pitchFamily="34" charset="0"/>
                <a:cs typeface="Arial" pitchFamily="34" charset="0"/>
              </a:rPr>
              <a:t>Daimy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 Costales</a:t>
            </a:r>
            <a:r>
              <a:rPr lang="es-ES" sz="2000" b="1" baseline="30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, Juan H. Hernández</a:t>
            </a:r>
            <a:r>
              <a:rPr lang="es-ES" sz="2000" b="1" baseline="30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 y Elisa Ravelo</a:t>
            </a:r>
            <a:r>
              <a:rPr lang="es-ES" sz="2000" b="1" baseline="30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 </a:t>
            </a:r>
            <a:endParaRPr lang="es-ES" sz="20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upo 7"/>
          <p:cNvGrpSpPr/>
          <p:nvPr/>
        </p:nvGrpSpPr>
        <p:grpSpPr>
          <a:xfrm>
            <a:off x="22178639" y="217678"/>
            <a:ext cx="2808376" cy="862692"/>
            <a:chOff x="438119" y="214290"/>
            <a:chExt cx="2808376" cy="862692"/>
          </a:xfrm>
        </p:grpSpPr>
        <p:pic>
          <p:nvPicPr>
            <p:cNvPr id="9" name="Imagen 4"/>
            <p:cNvPicPr>
              <a:picLocks noChangeAspect="1" noChangeArrowheads="1"/>
            </p:cNvPicPr>
            <p:nvPr/>
          </p:nvPicPr>
          <p:blipFill>
            <a:blip r:embed="rId5"/>
            <a:srcRect l="8517" r="11508"/>
            <a:stretch>
              <a:fillRect/>
            </a:stretch>
          </p:blipFill>
          <p:spPr bwMode="auto">
            <a:xfrm>
              <a:off x="438119" y="214290"/>
              <a:ext cx="685880" cy="862692"/>
            </a:xfrm>
            <a:prstGeom prst="rect">
              <a:avLst/>
            </a:prstGeom>
            <a:noFill/>
          </p:spPr>
        </p:pic>
        <p:sp>
          <p:nvSpPr>
            <p:cNvPr id="10" name="Rectangle 3"/>
            <p:cNvSpPr>
              <a:spLocks noChangeArrowheads="1"/>
            </p:cNvSpPr>
            <p:nvPr/>
          </p:nvSpPr>
          <p:spPr bwMode="auto">
            <a:xfrm>
              <a:off x="1050759" y="271381"/>
              <a:ext cx="2195736" cy="800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s-ES" sz="1200" b="1" dirty="0"/>
                <a:t>UNIVERSIDAD TECNOLÓGICA DE LA HABANA </a:t>
              </a:r>
              <a:endParaRPr lang="es-ES" sz="1200" dirty="0"/>
            </a:p>
            <a:p>
              <a:pPr algn="ctr"/>
              <a:r>
                <a:rPr lang="es-ES" sz="1200" b="1" dirty="0"/>
                <a:t>JOSÉ ANTONIO ECHEVERRÍA </a:t>
              </a:r>
              <a:endParaRPr lang="es-ES" sz="1200" dirty="0"/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700338" algn="ctr"/>
                  <a:tab pos="5400675" algn="r"/>
                </a:tabLst>
              </a:pPr>
              <a:endParaRPr lang="es-ES" sz="10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1" name="9 Rectángulo"/>
          <p:cNvSpPr/>
          <p:nvPr/>
        </p:nvSpPr>
        <p:spPr>
          <a:xfrm>
            <a:off x="9308805" y="1473509"/>
            <a:ext cx="7888446" cy="830997"/>
          </a:xfrm>
          <a:prstGeom prst="rect">
            <a:avLst/>
          </a:prstGeom>
          <a:ln>
            <a:solidFill>
              <a:srgbClr val="006600"/>
            </a:solidFill>
          </a:ln>
        </p:spPr>
        <p:txBody>
          <a:bodyPr wrap="square">
            <a:spAutoFit/>
          </a:bodyPr>
          <a:lstStyle/>
          <a:p>
            <a:pPr marL="457200" indent="-457200" algn="ctr">
              <a:lnSpc>
                <a:spcPct val="150000"/>
              </a:lnSpc>
              <a:buFont typeface="+mj-lt"/>
              <a:buAutoNum type="arabicPeriod"/>
            </a:pPr>
            <a:r>
              <a:rPr lang="es-ES" sz="1600" dirty="0" smtClean="0">
                <a:latin typeface="Arial" pitchFamily="34" charset="0"/>
                <a:cs typeface="Arial" pitchFamily="34" charset="0"/>
              </a:rPr>
              <a:t> Instituto Nacional de Ciencias Agrícolas (INCA)</a:t>
            </a:r>
            <a:endParaRPr lang="es-ES" sz="1600" dirty="0">
              <a:latin typeface="Arial" pitchFamily="34" charset="0"/>
              <a:cs typeface="Arial" pitchFamily="34" charset="0"/>
            </a:endParaRPr>
          </a:p>
          <a:p>
            <a:pPr marL="457200" indent="-457200" algn="ctr">
              <a:lnSpc>
                <a:spcPct val="150000"/>
              </a:lnSpc>
              <a:buFont typeface="+mj-lt"/>
              <a:buAutoNum type="arabicPeriod"/>
            </a:pPr>
            <a:r>
              <a:rPr lang="es-ES" sz="1600" dirty="0" smtClean="0">
                <a:latin typeface="Arial" pitchFamily="34" charset="0"/>
                <a:cs typeface="Arial" pitchFamily="34" charset="0"/>
              </a:rPr>
              <a:t>Universidad Tecnológica de </a:t>
            </a:r>
            <a:r>
              <a:rPr lang="es-ES" sz="1600" dirty="0">
                <a:latin typeface="Arial" pitchFamily="34" charset="0"/>
                <a:cs typeface="Arial" pitchFamily="34" charset="0"/>
              </a:rPr>
              <a:t>L</a:t>
            </a:r>
            <a:r>
              <a:rPr lang="es-ES" sz="1600" dirty="0" smtClean="0">
                <a:latin typeface="Arial" pitchFamily="34" charset="0"/>
                <a:cs typeface="Arial" pitchFamily="34" charset="0"/>
              </a:rPr>
              <a:t>a Habana José Antonio Echeverría (CUJAE) </a:t>
            </a:r>
          </a:p>
        </p:txBody>
      </p:sp>
      <p:sp>
        <p:nvSpPr>
          <p:cNvPr id="13" name="7 Rectángulo"/>
          <p:cNvSpPr/>
          <p:nvPr/>
        </p:nvSpPr>
        <p:spPr>
          <a:xfrm>
            <a:off x="360215" y="2808562"/>
            <a:ext cx="7920880" cy="80637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s-ES" sz="2400" b="1" cap="all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Introducción</a:t>
            </a:r>
          </a:p>
          <a:p>
            <a:pPr algn="just">
              <a:spcAft>
                <a:spcPts val="600"/>
              </a:spcAft>
            </a:pPr>
            <a:endParaRPr lang="es-ES" sz="2400" b="1" cap="all" dirty="0">
              <a:solidFill>
                <a:srgbClr val="0066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s-ES" sz="2000" dirty="0"/>
              <a:t>Los </a:t>
            </a:r>
            <a:r>
              <a:rPr lang="es-ES" sz="2000" dirty="0" err="1"/>
              <a:t>bioestimulantes</a:t>
            </a:r>
            <a:r>
              <a:rPr lang="es-ES" sz="2000" dirty="0"/>
              <a:t> constituyen una alternativa eficiente e inocua para el medio </a:t>
            </a:r>
            <a:r>
              <a:rPr lang="es-ES" sz="2000" dirty="0" smtClean="0"/>
              <a:t>ambiente en </a:t>
            </a:r>
            <a:r>
              <a:rPr lang="es-ES" sz="2000" dirty="0"/>
              <a:t>la producción de </a:t>
            </a:r>
            <a:r>
              <a:rPr lang="es-ES" sz="2000" dirty="0" smtClean="0"/>
              <a:t>alimentos. A </a:t>
            </a:r>
            <a:r>
              <a:rPr lang="es-ES" sz="2000" dirty="0"/>
              <a:t>nivel </a:t>
            </a:r>
            <a:r>
              <a:rPr lang="es-ES" sz="2000" dirty="0" smtClean="0"/>
              <a:t>mundial, se investigan bioproductos y microorganismos que beneficien el </a:t>
            </a:r>
            <a:r>
              <a:rPr lang="es-ES" sz="2000" dirty="0"/>
              <a:t>crecimiento </a:t>
            </a:r>
            <a:r>
              <a:rPr lang="es-ES" sz="2000" dirty="0" smtClean="0"/>
              <a:t>y desarrollo vegetal</a:t>
            </a:r>
            <a:r>
              <a:rPr lang="es-ES" sz="2000" dirty="0"/>
              <a:t>, los rendimientos y la modulación del estrés biótico y </a:t>
            </a:r>
            <a:r>
              <a:rPr lang="es-ES" sz="2000" dirty="0" smtClean="0"/>
              <a:t>abiótico en </a:t>
            </a:r>
            <a:r>
              <a:rPr lang="es-ES" sz="2000" dirty="0"/>
              <a:t>cultivos de importancia </a:t>
            </a:r>
            <a:r>
              <a:rPr lang="es-ES" sz="2000" dirty="0" smtClean="0"/>
              <a:t>económica, </a:t>
            </a:r>
            <a:r>
              <a:rPr lang="es-ES" sz="2000" dirty="0"/>
              <a:t>para la formulación de nuevos </a:t>
            </a:r>
            <a:r>
              <a:rPr lang="es-ES" sz="2000" dirty="0" err="1" smtClean="0"/>
              <a:t>bioestimulantes</a:t>
            </a:r>
            <a:r>
              <a:rPr lang="es-ES" sz="2000" dirty="0" smtClean="0"/>
              <a:t>. </a:t>
            </a:r>
            <a:endParaRPr lang="es-ES" sz="2000" dirty="0"/>
          </a:p>
          <a:p>
            <a:pPr algn="just"/>
            <a:r>
              <a:rPr lang="es-ES" sz="2000" dirty="0"/>
              <a:t>Los oligogalacturónidos son bioestimulantes no microbianos que se obtienen de  pectina </a:t>
            </a:r>
            <a:r>
              <a:rPr lang="es-ES" sz="2000" dirty="0" err="1" smtClean="0"/>
              <a:t>demetoxilada</a:t>
            </a:r>
            <a:r>
              <a:rPr lang="es-ES" sz="2000" dirty="0"/>
              <a:t>, mediante hidrólisis ácida o enzimática del ácido péctico. El </a:t>
            </a:r>
            <a:r>
              <a:rPr lang="es-ES" sz="2000" dirty="0" err="1"/>
              <a:t>Pectimorf</a:t>
            </a:r>
            <a:r>
              <a:rPr lang="es-ES" sz="2000" baseline="30000" dirty="0"/>
              <a:t>® </a:t>
            </a:r>
            <a:r>
              <a:rPr lang="es-ES" sz="2000" dirty="0"/>
              <a:t>(</a:t>
            </a:r>
            <a:r>
              <a:rPr lang="es-ES" sz="2000" dirty="0" smtClean="0"/>
              <a:t>Pm) es </a:t>
            </a:r>
            <a:r>
              <a:rPr lang="es-ES" sz="2000" dirty="0"/>
              <a:t>un </a:t>
            </a:r>
            <a:r>
              <a:rPr lang="es-ES" sz="2000" dirty="0" err="1"/>
              <a:t>bioproducto</a:t>
            </a:r>
            <a:r>
              <a:rPr lang="es-ES" sz="2000" dirty="0"/>
              <a:t> comercializado por el </a:t>
            </a:r>
            <a:r>
              <a:rPr lang="es-ES" sz="2000" dirty="0" smtClean="0"/>
              <a:t>INCA </a:t>
            </a:r>
            <a:r>
              <a:rPr lang="es-ES" sz="2000" dirty="0"/>
              <a:t>(Registro No. RCF 017/18</a:t>
            </a:r>
            <a:r>
              <a:rPr lang="es-ES" sz="2000" dirty="0" smtClean="0"/>
              <a:t>), que </a:t>
            </a:r>
            <a:r>
              <a:rPr lang="es-ES" sz="2000" dirty="0"/>
              <a:t>contiene una mezcla de </a:t>
            </a:r>
            <a:r>
              <a:rPr lang="es-ES" sz="2000" dirty="0" smtClean="0"/>
              <a:t>oligogalacturónidos de origen cítrico, con </a:t>
            </a:r>
            <a:r>
              <a:rPr lang="es-ES" sz="2000" dirty="0" smtClean="0"/>
              <a:t>efectos biológicos en las </a:t>
            </a:r>
            <a:r>
              <a:rPr lang="es-ES" sz="2000" dirty="0"/>
              <a:t>plantas como </a:t>
            </a:r>
            <a:r>
              <a:rPr lang="es-ES" sz="2000" dirty="0" smtClean="0"/>
              <a:t>enraizador, promotor del crecimiento y rendimiento y protector antiestrés, </a:t>
            </a:r>
            <a:r>
              <a:rPr lang="es-ES" sz="2000" dirty="0"/>
              <a:t>en dependencia de su estructura química y concentración.    </a:t>
            </a:r>
          </a:p>
          <a:p>
            <a:pPr algn="just"/>
            <a:r>
              <a:rPr lang="es-ES" sz="2000" dirty="0"/>
              <a:t>Las diferencias químicas de las pectinas cítricas </a:t>
            </a:r>
            <a:r>
              <a:rPr lang="es-ES" sz="2000" dirty="0" smtClean="0"/>
              <a:t>que constituyen la materia prima fundamental de este </a:t>
            </a:r>
            <a:r>
              <a:rPr lang="es-ES" sz="2000" dirty="0" err="1" smtClean="0"/>
              <a:t>bioproducto</a:t>
            </a:r>
            <a:r>
              <a:rPr lang="es-ES" sz="2000" dirty="0" smtClean="0"/>
              <a:t>, pueden </a:t>
            </a:r>
            <a:r>
              <a:rPr lang="es-ES" sz="2000" dirty="0"/>
              <a:t>afectar la composición de la mezcla resultante y la actividad biológica del bioestimulante, por lo que se requiere de un proveedor de materia prima estable. </a:t>
            </a:r>
            <a:endParaRPr lang="es-ES" sz="2000" dirty="0" smtClean="0"/>
          </a:p>
          <a:p>
            <a:pPr algn="just"/>
            <a:r>
              <a:rPr lang="es-ES" sz="2000" dirty="0" smtClean="0"/>
              <a:t>Actualmente</a:t>
            </a:r>
            <a:r>
              <a:rPr lang="es-ES" sz="2000" dirty="0"/>
              <a:t>, para la obtención del Pm se dispone de una materia prima diferente (P-1) de la caracterizada (P-2), por lo que el objetivo del trabajo </a:t>
            </a:r>
            <a:r>
              <a:rPr lang="es-ES" sz="2000" dirty="0" smtClean="0"/>
              <a:t>fue compararlas en el proceso de obtención del producto y conocer sus efectos en la germinación y el crecimiento de plantas de tomate '</a:t>
            </a:r>
            <a:r>
              <a:rPr lang="es-ES" sz="2000" i="1" dirty="0" smtClean="0"/>
              <a:t>cv </a:t>
            </a:r>
            <a:r>
              <a:rPr lang="es-ES" sz="2000" dirty="0" smtClean="0"/>
              <a:t>Amalia', mediante imbibición de semillas.</a:t>
            </a:r>
            <a:endParaRPr lang="es-ES" sz="2000" dirty="0"/>
          </a:p>
        </p:txBody>
      </p:sp>
      <p:grpSp>
        <p:nvGrpSpPr>
          <p:cNvPr id="58" name="Grupo 57"/>
          <p:cNvGrpSpPr/>
          <p:nvPr/>
        </p:nvGrpSpPr>
        <p:grpSpPr>
          <a:xfrm>
            <a:off x="8569127" y="2808562"/>
            <a:ext cx="16201800" cy="8352929"/>
            <a:chOff x="12281014" y="4877502"/>
            <a:chExt cx="12529525" cy="8352929"/>
          </a:xfrm>
        </p:grpSpPr>
        <p:sp>
          <p:nvSpPr>
            <p:cNvPr id="14" name="Rectángulo 13"/>
            <p:cNvSpPr/>
            <p:nvPr/>
          </p:nvSpPr>
          <p:spPr>
            <a:xfrm>
              <a:off x="15972183" y="4877502"/>
              <a:ext cx="5146017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es-ES" sz="2400" b="1" cap="all" dirty="0">
                  <a:solidFill>
                    <a:srgbClr val="006600"/>
                  </a:solidFill>
                  <a:latin typeface="Arial" pitchFamily="34" charset="0"/>
                  <a:cs typeface="Arial" pitchFamily="34" charset="0"/>
                </a:rPr>
                <a:t>Materiales y </a:t>
              </a:r>
              <a:r>
                <a:rPr lang="es-ES" sz="2400" b="1" cap="all" dirty="0" smtClean="0">
                  <a:solidFill>
                    <a:srgbClr val="006600"/>
                  </a:solidFill>
                  <a:latin typeface="Arial" pitchFamily="34" charset="0"/>
                  <a:cs typeface="Arial" pitchFamily="34" charset="0"/>
                </a:rPr>
                <a:t>métodos</a:t>
              </a:r>
            </a:p>
          </p:txBody>
        </p:sp>
        <p:grpSp>
          <p:nvGrpSpPr>
            <p:cNvPr id="15" name="8 Grupo"/>
            <p:cNvGrpSpPr/>
            <p:nvPr/>
          </p:nvGrpSpPr>
          <p:grpSpPr>
            <a:xfrm>
              <a:off x="13163977" y="5311228"/>
              <a:ext cx="11201068" cy="4174786"/>
              <a:chOff x="247300" y="10095956"/>
              <a:chExt cx="11352139" cy="4698106"/>
            </a:xfrm>
          </p:grpSpPr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16" name="Diagrama 15"/>
                  <p:cNvGraphicFramePr/>
                  <p:nvPr>
                    <p:extLst>
                      <p:ext uri="{D42A27DB-BD31-4B8C-83A1-F6EECF244321}">
                        <p14:modId xmlns:p14="http://schemas.microsoft.com/office/powerpoint/2010/main" val="2192077810"/>
                      </p:ext>
                    </p:extLst>
                  </p:nvPr>
                </p:nvGraphicFramePr>
                <p:xfrm>
                  <a:off x="396033" y="10095956"/>
                  <a:ext cx="11203406" cy="2160240"/>
                </p:xfrm>
                <a:graphic>
                  <a:graphicData uri="http://schemas.openxmlformats.org/drawingml/2006/diagram">
                    <dgm:relIds xmlns:dgm="http://schemas.openxmlformats.org/drawingml/2006/diagram" xmlns:r="http://schemas.openxmlformats.org/officeDocument/2006/relationships" r:dm="rId6" r:lo="rId7" r:qs="rId8" r:cs="rId9"/>
                  </a:graphicData>
                </a:graphic>
              </p:graphicFrame>
            </mc:Choice>
            <mc:Fallback xmlns="">
              <p:graphicFrame>
                <p:nvGraphicFramePr>
                  <p:cNvPr id="16" name="Diagrama 15"/>
                  <p:cNvGraphicFramePr/>
                  <p:nvPr>
                    <p:extLst>
                      <p:ext uri="{D42A27DB-BD31-4B8C-83A1-F6EECF244321}">
                        <p14:modId xmlns:p14="http://schemas.microsoft.com/office/powerpoint/2010/main" val="2192077810"/>
                      </p:ext>
                    </p:extLst>
                  </p:nvPr>
                </p:nvGraphicFramePr>
                <p:xfrm>
                  <a:off x="396033" y="10095956"/>
                  <a:ext cx="11203406" cy="2160240"/>
                </p:xfrm>
                <a:graphic>
                  <a:graphicData uri="http://schemas.openxmlformats.org/drawingml/2006/diagram">
                    <dgm:relIds xmlns:dgm="http://schemas.openxmlformats.org/drawingml/2006/diagram" xmlns:r="http://schemas.openxmlformats.org/officeDocument/2006/relationships" r:dm="rId11" r:lo="rId12" r:qs="rId13" r:cs="rId14"/>
                  </a:graphicData>
                </a:graphic>
              </p:graphicFrame>
            </mc:Fallback>
          </mc:AlternateContent>
          <p:sp>
            <p:nvSpPr>
              <p:cNvPr id="17" name="Rectángulo 16"/>
              <p:cNvSpPr/>
              <p:nvPr/>
            </p:nvSpPr>
            <p:spPr>
              <a:xfrm>
                <a:off x="1222131" y="10211044"/>
                <a:ext cx="9593362" cy="4502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spcAft>
                    <a:spcPts val="600"/>
                  </a:spcAft>
                </a:pPr>
                <a:r>
                  <a:rPr lang="es-ES" sz="2000" b="1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CARACTERIZACIÓN FÍSICO-QUÍMICA Y OBTENCIÓN DE LOS ÁCIDOS PÉCTICOS Y PECTIMORF</a:t>
                </a:r>
                <a:r>
                  <a:rPr lang="es-ES" sz="2000" b="1" baseline="30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®</a:t>
                </a:r>
                <a:endParaRPr lang="es-ES" sz="2000" b="1" baseline="300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8" name="CuadroTexto 17"/>
                  <p:cNvSpPr txBox="1"/>
                  <p:nvPr/>
                </p:nvSpPr>
                <p:spPr>
                  <a:xfrm>
                    <a:off x="247300" y="11985244"/>
                    <a:ext cx="6696896" cy="280881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s-ES" sz="2000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anose="020B0604020202020204" pitchFamily="34" charset="0"/>
                      </a:rPr>
                      <a:t>DETERMINACIONES</a:t>
                    </a:r>
                  </a:p>
                  <a:p>
                    <a:pPr marL="285750" indent="-285750">
                      <a:buFont typeface="Wingdings" panose="05000000000000000000" pitchFamily="2" charset="2"/>
                      <a:buChar char="Ø"/>
                    </a:pPr>
                    <a:r>
                      <a:rPr lang="es-ES" sz="20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Contenido de humedad </a:t>
                    </a:r>
                    <a:r>
                      <a:rPr lang="es-ES" sz="16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(Método gravimétrico)</a:t>
                    </a:r>
                  </a:p>
                  <a:p>
                    <a:pPr marL="285750" indent="-285750">
                      <a:buFont typeface="Wingdings" panose="05000000000000000000" pitchFamily="2" charset="2"/>
                      <a:buChar char="Ø"/>
                    </a:pPr>
                    <a:r>
                      <a:rPr lang="es-ES" sz="20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Contenido de ácido galacturónico, azúcares neutros y reductores</a:t>
                    </a:r>
                  </a:p>
                  <a:p>
                    <a:r>
                      <a:rPr lang="es-ES" sz="16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           (</a:t>
                    </a:r>
                    <a:r>
                      <a:rPr lang="es-ES" sz="1600" dirty="0" err="1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Blumenkrantz</a:t>
                    </a:r>
                    <a:r>
                      <a:rPr lang="es-ES" sz="16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es-ES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&amp; Asboe-Hansen,1973; </a:t>
                    </a:r>
                    <a:r>
                      <a:rPr lang="es-ES" sz="1600" dirty="0" err="1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Helbert</a:t>
                    </a:r>
                    <a:r>
                      <a:rPr lang="es-ES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&amp; </a:t>
                    </a:r>
                    <a:r>
                      <a:rPr lang="es-ES" sz="1600" dirty="0" err="1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Brawn</a:t>
                    </a:r>
                    <a:r>
                      <a:rPr lang="es-ES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, 1956 </a:t>
                    </a:r>
                    <a:r>
                      <a:rPr lang="es-ES" sz="16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y Nelson, 1946) </a:t>
                    </a:r>
                  </a:p>
                  <a:p>
                    <a:pPr marL="285750" indent="-285750">
                      <a:buFont typeface="Wingdings" panose="05000000000000000000" pitchFamily="2" charset="2"/>
                      <a:buChar char="Ø"/>
                    </a:pPr>
                    <a:r>
                      <a:rPr lang="es-ES" sz="20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Masa molar promedio en número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s-E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E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s-E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s-E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s-E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𝑔𝑝</m:t>
                        </m:r>
                        <m:r>
                          <a:rPr lang="es-E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∙</m:t>
                        </m:r>
                        <m:sSub>
                          <m:sSubPr>
                            <m:ctrlPr>
                              <a:rPr lang="es-E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E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s-E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s-E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s-E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𝐺</m:t>
                            </m:r>
                            <m:r>
                              <a:rPr lang="es-E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.</m:t>
                            </m:r>
                          </m:sub>
                        </m:sSub>
                        <m:r>
                          <a:rPr lang="es-E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s-E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E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sSub>
                              <m:sSubPr>
                                <m:ctrlPr>
                                  <a:rPr lang="es-E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s-E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𝐻</m:t>
                                </m:r>
                              </m:e>
                              <m:sub>
                                <m:r>
                                  <a:rPr lang="es-E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s-E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𝑂</m:t>
                            </m:r>
                          </m:sub>
                        </m:sSub>
                      </m:oMath>
                    </a14:m>
                    <a:r>
                      <a:rPr lang="es-ES" sz="20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 </a:t>
                    </a:r>
                    <a14:m>
                      <m:oMath xmlns:m="http://schemas.openxmlformats.org/officeDocument/2006/math">
                        <m:r>
                          <a:rPr lang="es-ES" sz="20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s-E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𝑔𝑝</m:t>
                        </m:r>
                        <m:r>
                          <a:rPr lang="es-E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s-E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s-E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s-E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es-E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  <m:r>
                                  <a:rPr lang="es-E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s-E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𝐺</m:t>
                                </m:r>
                                <m:r>
                                  <a:rPr lang="es-E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s-E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s-E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s-E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𝑅𝑒𝑑</m:t>
                                </m:r>
                                <m:r>
                                  <a:rPr lang="es-E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</m:sub>
                            </m:sSub>
                          </m:den>
                        </m:f>
                      </m:oMath>
                    </a14:m>
                    <a:endParaRPr lang="es-ES" sz="2000" dirty="0" smtClean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marL="285750" indent="-285750">
                      <a:buFont typeface="Wingdings" panose="05000000000000000000" pitchFamily="2" charset="2"/>
                      <a:buChar char="Ø"/>
                    </a:pPr>
                    <a:r>
                      <a:rPr lang="es-ES" sz="20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Masa molar viscosimétrica </a:t>
                    </a:r>
                    <a:r>
                      <a:rPr lang="es-ES" sz="16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(</a:t>
                    </a:r>
                    <a:r>
                      <a:rPr lang="es-ES" sz="1600" dirty="0" err="1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Axelos</a:t>
                    </a:r>
                    <a:r>
                      <a:rPr lang="es-ES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es-ES" sz="16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&amp; </a:t>
                    </a:r>
                    <a:r>
                      <a:rPr lang="es-ES" sz="1600" dirty="0" err="1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Thibault</a:t>
                    </a:r>
                    <a:r>
                      <a:rPr lang="es-ES" sz="16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, 1991)</a:t>
                    </a:r>
                  </a:p>
                  <a:p>
                    <a:pPr marL="285750" indent="-285750">
                      <a:buFont typeface="Wingdings" panose="05000000000000000000" pitchFamily="2" charset="2"/>
                      <a:buChar char="Ø"/>
                    </a:pPr>
                    <a:r>
                      <a:rPr lang="es-ES" sz="20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Rendimiento </a:t>
                    </a:r>
                    <a14:m>
                      <m:oMath xmlns:m="http://schemas.openxmlformats.org/officeDocument/2006/math">
                        <m:r>
                          <a:rPr lang="es-E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𝜂</m:t>
                        </m:r>
                        <m:r>
                          <a:rPr lang="es-E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s-E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s-E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𝑀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s-E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s-E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𝑀</m:t>
                                </m:r>
                              </m:e>
                              <m:sub>
                                <m:r>
                                  <a:rPr lang="es-E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den>
                        </m:f>
                        <m:r>
                          <a:rPr lang="es-E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∙100</m:t>
                        </m:r>
                      </m:oMath>
                    </a14:m>
                    <a:r>
                      <a:rPr lang="es-ES" sz="20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   </a:t>
                    </a:r>
                    <a:endParaRPr lang="es-ES" sz="2000" dirty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18" name="CuadroTexto 1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47300" y="11985244"/>
                    <a:ext cx="6696896" cy="2808818"/>
                  </a:xfrm>
                  <a:prstGeom prst="rect">
                    <a:avLst/>
                  </a:prstGeom>
                  <a:blipFill rotWithShape="1">
                    <a:blip r:embed="rId15"/>
                    <a:stretch>
                      <a:fillRect l="-785" t="-976"/>
                    </a:stretch>
                  </a:blipFill>
                </p:spPr>
                <p:txBody>
                  <a:bodyPr/>
                  <a:lstStyle/>
                  <a:p>
                    <a:r>
                      <a:rPr lang="es-E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pic>
            <p:nvPicPr>
              <p:cNvPr id="19" name="Imagen 18"/>
              <p:cNvPicPr>
                <a:picLocks noChangeAspect="1"/>
              </p:cNvPicPr>
              <p:nvPr/>
            </p:nvPicPr>
            <p:blipFill rotWithShape="1">
              <a:blip r:embed="rId16"/>
              <a:srcRect l="32475" r="52679" b="55667"/>
              <a:stretch/>
            </p:blipFill>
            <p:spPr>
              <a:xfrm>
                <a:off x="7190395" y="12573255"/>
                <a:ext cx="1080120" cy="1620180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pic>
            <p:nvPicPr>
              <p:cNvPr id="20" name="Imagen 19"/>
              <p:cNvPicPr>
                <a:picLocks noChangeAspect="1"/>
              </p:cNvPicPr>
              <p:nvPr/>
            </p:nvPicPr>
            <p:blipFill rotWithShape="1">
              <a:blip r:embed="rId16"/>
              <a:srcRect l="3712" r="82371" b="51972"/>
              <a:stretch/>
            </p:blipFill>
            <p:spPr>
              <a:xfrm>
                <a:off x="9718819" y="12453548"/>
                <a:ext cx="1080121" cy="1872208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</p:spPr>
          </p:pic>
          <p:pic>
            <p:nvPicPr>
              <p:cNvPr id="21" name="Imagen 20"/>
              <p:cNvPicPr>
                <a:picLocks noChangeAspect="1"/>
              </p:cNvPicPr>
              <p:nvPr/>
            </p:nvPicPr>
            <p:blipFill rotWithShape="1">
              <a:blip r:embed="rId16"/>
              <a:srcRect l="73301" r="12781" b="42736"/>
              <a:stretch/>
            </p:blipFill>
            <p:spPr>
              <a:xfrm>
                <a:off x="8408666" y="12378046"/>
                <a:ext cx="978974" cy="2023213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152400" dist="12000" dir="900000" sy="98000" kx="110000" ky="200000" algn="tl" rotWithShape="0">
                  <a:srgbClr val="000000">
                    <a:alpha val="30000"/>
                  </a:srgbClr>
                </a:outerShdw>
              </a:effectLst>
              <a:scene3d>
                <a:camera prst="perspectiveRelaxed">
                  <a:rot lat="19800000" lon="1200000" rev="20820000"/>
                </a:camera>
                <a:lightRig rig="threePt" dir="t"/>
              </a:scene3d>
              <a:sp3d contourW="6350" prstMaterial="matte">
                <a:bevelT w="101600" h="101600"/>
                <a:contourClr>
                  <a:srgbClr val="969696"/>
                </a:contourClr>
              </a:sp3d>
            </p:spPr>
          </p:pic>
        </p:grpSp>
        <p:grpSp>
          <p:nvGrpSpPr>
            <p:cNvPr id="22" name="5 Grupo"/>
            <p:cNvGrpSpPr/>
            <p:nvPr/>
          </p:nvGrpSpPr>
          <p:grpSpPr>
            <a:xfrm>
              <a:off x="12281014" y="9486016"/>
              <a:ext cx="12529525" cy="3744415"/>
              <a:chOff x="-505171" y="19328407"/>
              <a:chExt cx="12529525" cy="4157012"/>
            </a:xfrm>
          </p:grpSpPr>
          <p:grpSp>
            <p:nvGrpSpPr>
              <p:cNvPr id="24" name="Grupo 23"/>
              <p:cNvGrpSpPr/>
              <p:nvPr/>
            </p:nvGrpSpPr>
            <p:grpSpPr>
              <a:xfrm>
                <a:off x="-505171" y="19850180"/>
                <a:ext cx="12529525" cy="3635239"/>
                <a:chOff x="-660449" y="3474660"/>
                <a:chExt cx="12529525" cy="3635239"/>
              </a:xfrm>
            </p:grpSpPr>
            <p:sp>
              <p:nvSpPr>
                <p:cNvPr id="25" name="Forma libre 24"/>
                <p:cNvSpPr/>
                <p:nvPr/>
              </p:nvSpPr>
              <p:spPr>
                <a:xfrm>
                  <a:off x="-660449" y="4856880"/>
                  <a:ext cx="2592288" cy="1192974"/>
                </a:xfrm>
                <a:custGeom>
                  <a:avLst/>
                  <a:gdLst>
                    <a:gd name="connsiteX0" fmla="*/ 0 w 1340038"/>
                    <a:gd name="connsiteY0" fmla="*/ 125454 h 1254535"/>
                    <a:gd name="connsiteX1" fmla="*/ 125454 w 1340038"/>
                    <a:gd name="connsiteY1" fmla="*/ 0 h 1254535"/>
                    <a:gd name="connsiteX2" fmla="*/ 1214585 w 1340038"/>
                    <a:gd name="connsiteY2" fmla="*/ 0 h 1254535"/>
                    <a:gd name="connsiteX3" fmla="*/ 1340039 w 1340038"/>
                    <a:gd name="connsiteY3" fmla="*/ 125454 h 1254535"/>
                    <a:gd name="connsiteX4" fmla="*/ 1340038 w 1340038"/>
                    <a:gd name="connsiteY4" fmla="*/ 1129082 h 1254535"/>
                    <a:gd name="connsiteX5" fmla="*/ 1214584 w 1340038"/>
                    <a:gd name="connsiteY5" fmla="*/ 1254536 h 1254535"/>
                    <a:gd name="connsiteX6" fmla="*/ 125454 w 1340038"/>
                    <a:gd name="connsiteY6" fmla="*/ 1254535 h 1254535"/>
                    <a:gd name="connsiteX7" fmla="*/ 0 w 1340038"/>
                    <a:gd name="connsiteY7" fmla="*/ 1129081 h 1254535"/>
                    <a:gd name="connsiteX8" fmla="*/ 0 w 1340038"/>
                    <a:gd name="connsiteY8" fmla="*/ 125454 h 12545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340038" h="1254535">
                      <a:moveTo>
                        <a:pt x="0" y="125454"/>
                      </a:moveTo>
                      <a:cubicBezTo>
                        <a:pt x="0" y="56168"/>
                        <a:pt x="56168" y="0"/>
                        <a:pt x="125454" y="0"/>
                      </a:cubicBezTo>
                      <a:lnTo>
                        <a:pt x="1214585" y="0"/>
                      </a:lnTo>
                      <a:cubicBezTo>
                        <a:pt x="1283871" y="0"/>
                        <a:pt x="1340039" y="56168"/>
                        <a:pt x="1340039" y="125454"/>
                      </a:cubicBezTo>
                      <a:cubicBezTo>
                        <a:pt x="1340039" y="459997"/>
                        <a:pt x="1340038" y="794539"/>
                        <a:pt x="1340038" y="1129082"/>
                      </a:cubicBezTo>
                      <a:cubicBezTo>
                        <a:pt x="1340038" y="1198368"/>
                        <a:pt x="1283870" y="1254536"/>
                        <a:pt x="1214584" y="1254536"/>
                      </a:cubicBezTo>
                      <a:lnTo>
                        <a:pt x="125454" y="1254535"/>
                      </a:lnTo>
                      <a:cubicBezTo>
                        <a:pt x="56168" y="1254535"/>
                        <a:pt x="0" y="1198367"/>
                        <a:pt x="0" y="1129081"/>
                      </a:cubicBezTo>
                      <a:lnTo>
                        <a:pt x="0" y="125454"/>
                      </a:lnTo>
                      <a:close/>
                    </a:path>
                  </a:pathLst>
                </a:custGeom>
                <a:solidFill>
                  <a:srgbClr val="92D050"/>
                </a:solidFill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 spcFirstLastPara="0" vert="horz" wrap="square" lIns="105324" tIns="105324" rIns="105324" bIns="105324" numCol="1" spcCol="1270" anchor="ctr" anchorCtr="0">
                  <a:noAutofit/>
                </a:bodyPr>
                <a:lstStyle/>
                <a:p>
                  <a:pPr lvl="0" algn="ctr" defTabSz="800100"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s-ES" sz="1600" b="1" dirty="0" smtClean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IMBIBICIÓN DE SEMILLAS DE TOMATE '</a:t>
                  </a:r>
                  <a:r>
                    <a:rPr lang="es-ES" sz="1600" b="1" i="1" dirty="0" smtClean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CV</a:t>
                  </a:r>
                  <a:r>
                    <a:rPr lang="es-ES" sz="1600" b="1" dirty="0" smtClean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AMALIA' (1 h)</a:t>
                  </a:r>
                </a:p>
              </p:txBody>
            </p:sp>
            <p:grpSp>
              <p:nvGrpSpPr>
                <p:cNvPr id="26" name="Grupo 25"/>
                <p:cNvGrpSpPr/>
                <p:nvPr/>
              </p:nvGrpSpPr>
              <p:grpSpPr>
                <a:xfrm>
                  <a:off x="191035" y="3474660"/>
                  <a:ext cx="11678041" cy="3635239"/>
                  <a:chOff x="191035" y="3474660"/>
                  <a:chExt cx="11678041" cy="3635239"/>
                </a:xfrm>
              </p:grpSpPr>
              <p:sp>
                <p:nvSpPr>
                  <p:cNvPr id="30" name="Forma libre 29"/>
                  <p:cNvSpPr/>
                  <p:nvPr/>
                </p:nvSpPr>
                <p:spPr>
                  <a:xfrm>
                    <a:off x="2057521" y="5254119"/>
                    <a:ext cx="2071093" cy="1129644"/>
                  </a:xfrm>
                  <a:custGeom>
                    <a:avLst/>
                    <a:gdLst>
                      <a:gd name="connsiteX0" fmla="*/ 0 w 2080935"/>
                      <a:gd name="connsiteY0" fmla="*/ 89673 h 896730"/>
                      <a:gd name="connsiteX1" fmla="*/ 89673 w 2080935"/>
                      <a:gd name="connsiteY1" fmla="*/ 0 h 896730"/>
                      <a:gd name="connsiteX2" fmla="*/ 1991262 w 2080935"/>
                      <a:gd name="connsiteY2" fmla="*/ 0 h 896730"/>
                      <a:gd name="connsiteX3" fmla="*/ 2080935 w 2080935"/>
                      <a:gd name="connsiteY3" fmla="*/ 89673 h 896730"/>
                      <a:gd name="connsiteX4" fmla="*/ 2080935 w 2080935"/>
                      <a:gd name="connsiteY4" fmla="*/ 807057 h 896730"/>
                      <a:gd name="connsiteX5" fmla="*/ 1991262 w 2080935"/>
                      <a:gd name="connsiteY5" fmla="*/ 896730 h 896730"/>
                      <a:gd name="connsiteX6" fmla="*/ 89673 w 2080935"/>
                      <a:gd name="connsiteY6" fmla="*/ 896730 h 896730"/>
                      <a:gd name="connsiteX7" fmla="*/ 0 w 2080935"/>
                      <a:gd name="connsiteY7" fmla="*/ 807057 h 896730"/>
                      <a:gd name="connsiteX8" fmla="*/ 0 w 2080935"/>
                      <a:gd name="connsiteY8" fmla="*/ 89673 h 8967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080935" h="896730">
                        <a:moveTo>
                          <a:pt x="0" y="89673"/>
                        </a:moveTo>
                        <a:cubicBezTo>
                          <a:pt x="0" y="40148"/>
                          <a:pt x="40148" y="0"/>
                          <a:pt x="89673" y="0"/>
                        </a:cubicBezTo>
                        <a:lnTo>
                          <a:pt x="1991262" y="0"/>
                        </a:lnTo>
                        <a:cubicBezTo>
                          <a:pt x="2040787" y="0"/>
                          <a:pt x="2080935" y="40148"/>
                          <a:pt x="2080935" y="89673"/>
                        </a:cubicBezTo>
                        <a:lnTo>
                          <a:pt x="2080935" y="807057"/>
                        </a:lnTo>
                        <a:cubicBezTo>
                          <a:pt x="2080935" y="856582"/>
                          <a:pt x="2040787" y="896730"/>
                          <a:pt x="1991262" y="896730"/>
                        </a:cubicBezTo>
                        <a:lnTo>
                          <a:pt x="89673" y="896730"/>
                        </a:lnTo>
                        <a:cubicBezTo>
                          <a:pt x="40148" y="896730"/>
                          <a:pt x="0" y="856582"/>
                          <a:pt x="0" y="807057"/>
                        </a:cubicBezTo>
                        <a:lnTo>
                          <a:pt x="0" y="89673"/>
                        </a:lnTo>
                        <a:close/>
                      </a:path>
                    </a:pathLst>
                  </a:custGeom>
                  <a:solidFill>
                    <a:srgbClr val="92D050"/>
                  </a:solidFill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accent1"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accen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94844" tIns="94844" rIns="94844" bIns="94844" numCol="1" spcCol="1270" anchor="ctr" anchorCtr="0">
                    <a:noAutofit/>
                  </a:bodyPr>
                  <a:lstStyle/>
                  <a:p>
                    <a:pPr lvl="0" algn="ctr" defTabSz="8001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r>
                      <a:rPr lang="es-ES" sz="1600" b="1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GERMINACIÓN</a:t>
                    </a:r>
                  </a:p>
                  <a:p>
                    <a:pPr lvl="0" algn="ctr" defTabSz="8001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r>
                      <a:rPr lang="es-ES" sz="1600" b="1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24, 48 y 72 h </a:t>
                    </a:r>
                    <a:endParaRPr lang="es-ES" sz="1600" b="1" kern="1200" dirty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32" name="Forma libre 31"/>
                      <p:cNvSpPr/>
                      <p:nvPr/>
                    </p:nvSpPr>
                    <p:spPr>
                      <a:xfrm>
                        <a:off x="4247727" y="5164671"/>
                        <a:ext cx="3611901" cy="1945226"/>
                      </a:xfrm>
                      <a:custGeom>
                        <a:avLst/>
                        <a:gdLst>
                          <a:gd name="connsiteX0" fmla="*/ 0 w 2772691"/>
                          <a:gd name="connsiteY0" fmla="*/ 110015 h 1100145"/>
                          <a:gd name="connsiteX1" fmla="*/ 110015 w 2772691"/>
                          <a:gd name="connsiteY1" fmla="*/ 0 h 1100145"/>
                          <a:gd name="connsiteX2" fmla="*/ 2662677 w 2772691"/>
                          <a:gd name="connsiteY2" fmla="*/ 0 h 1100145"/>
                          <a:gd name="connsiteX3" fmla="*/ 2772692 w 2772691"/>
                          <a:gd name="connsiteY3" fmla="*/ 110015 h 1100145"/>
                          <a:gd name="connsiteX4" fmla="*/ 2772691 w 2772691"/>
                          <a:gd name="connsiteY4" fmla="*/ 990131 h 1100145"/>
                          <a:gd name="connsiteX5" fmla="*/ 2662676 w 2772691"/>
                          <a:gd name="connsiteY5" fmla="*/ 1100146 h 1100145"/>
                          <a:gd name="connsiteX6" fmla="*/ 110015 w 2772691"/>
                          <a:gd name="connsiteY6" fmla="*/ 1100145 h 1100145"/>
                          <a:gd name="connsiteX7" fmla="*/ 0 w 2772691"/>
                          <a:gd name="connsiteY7" fmla="*/ 990130 h 1100145"/>
                          <a:gd name="connsiteX8" fmla="*/ 0 w 2772691"/>
                          <a:gd name="connsiteY8" fmla="*/ 110015 h 110014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772691" h="1100145">
                            <a:moveTo>
                              <a:pt x="0" y="110015"/>
                            </a:moveTo>
                            <a:cubicBezTo>
                              <a:pt x="0" y="49255"/>
                              <a:pt x="49255" y="0"/>
                              <a:pt x="110015" y="0"/>
                            </a:cubicBezTo>
                            <a:lnTo>
                              <a:pt x="2662677" y="0"/>
                            </a:lnTo>
                            <a:cubicBezTo>
                              <a:pt x="2723437" y="0"/>
                              <a:pt x="2772692" y="49255"/>
                              <a:pt x="2772692" y="110015"/>
                            </a:cubicBezTo>
                            <a:cubicBezTo>
                              <a:pt x="2772692" y="403387"/>
                              <a:pt x="2772691" y="696759"/>
                              <a:pt x="2772691" y="990131"/>
                            </a:cubicBezTo>
                            <a:cubicBezTo>
                              <a:pt x="2772691" y="1050891"/>
                              <a:pt x="2723436" y="1100146"/>
                              <a:pt x="2662676" y="1100146"/>
                            </a:cubicBezTo>
                            <a:lnTo>
                              <a:pt x="110015" y="1100145"/>
                            </a:lnTo>
                            <a:cubicBezTo>
                              <a:pt x="49255" y="1100145"/>
                              <a:pt x="0" y="1050890"/>
                              <a:pt x="0" y="990130"/>
                            </a:cubicBezTo>
                            <a:lnTo>
                              <a:pt x="0" y="110015"/>
                            </a:lnTo>
                            <a:close/>
                          </a:path>
                        </a:pathLst>
                      </a:custGeom>
                      <a:solidFill>
                        <a:srgbClr val="92D050"/>
                      </a:solidFill>
                    </p:spPr>
                    <p:style>
                      <a:lnRef idx="2">
                        <a:schemeClr val="lt1">
                          <a:hueOff val="0"/>
                          <a:satOff val="0"/>
                          <a:lumOff val="0"/>
                          <a:alphaOff val="0"/>
                        </a:schemeClr>
                      </a:lnRef>
                      <a:fillRef idx="1">
                        <a:schemeClr val="accent1">
                          <a:hueOff val="0"/>
                          <a:satOff val="0"/>
                          <a:lumOff val="0"/>
                          <a:alphaOff val="0"/>
                        </a:schemeClr>
                      </a:fillRef>
                      <a:effectRef idx="0">
                        <a:schemeClr val="accent1">
                          <a:hueOff val="0"/>
                          <a:satOff val="0"/>
                          <a:lumOff val="0"/>
                          <a:alphaOff val="0"/>
                        </a:schemeClr>
                      </a:effectRef>
                      <a:fontRef idx="minor">
                        <a:schemeClr val="lt1"/>
                      </a:fontRef>
                    </p:style>
                    <p:txBody>
                      <a:bodyPr spcFirstLastPara="0" vert="horz" wrap="square" lIns="93182" tIns="93182" rIns="93182" bIns="93182" numCol="1" spcCol="1270" anchor="ctr" anchorCtr="0">
                        <a:noAutofit/>
                      </a:bodyPr>
                      <a:lstStyle/>
                      <a:p>
                        <a:pPr algn="ctr" defTabSz="711200">
                          <a:spcAft>
                            <a:spcPct val="35000"/>
                          </a:spcAft>
                        </a:pPr>
                        <a:r>
                          <a:rPr lang="es-ES" sz="1600" b="1" dirty="0" smtClean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CONDICIONES CONTROLADAS</a:t>
                        </a:r>
                      </a:p>
                      <a:p>
                        <a:pPr lvl="0" algn="ctr" defTabSz="711200">
                          <a:spcAft>
                            <a:spcPct val="35000"/>
                          </a:spcAft>
                        </a:pPr>
                        <a:r>
                          <a:rPr lang="es-ES" sz="1600" dirty="0" smtClean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Cultivo de plantas en macetas </a:t>
                        </a:r>
                        <a:r>
                          <a:rPr lang="es-ES" sz="160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(</a:t>
                        </a:r>
                        <a:r>
                          <a:rPr lang="es-ES" sz="1600" dirty="0" smtClean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0,3 kg) conteniendo Suelo </a:t>
                        </a:r>
                        <a:r>
                          <a:rPr lang="pt-BR" sz="1600" dirty="0" err="1" smtClean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Ferralítico</a:t>
                        </a:r>
                        <a:r>
                          <a:rPr lang="pt-BR" sz="1600" dirty="0" smtClean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 </a:t>
                        </a:r>
                        <a:r>
                          <a:rPr lang="pt-BR" sz="160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Rojo </a:t>
                        </a:r>
                        <a:r>
                          <a:rPr lang="pt-BR" sz="1600" dirty="0" smtClean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Lixiviado y </a:t>
                        </a:r>
                        <a:r>
                          <a:rPr lang="pt-BR" sz="1600" dirty="0" err="1" smtClean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materia</a:t>
                        </a:r>
                        <a:r>
                          <a:rPr lang="pt-BR" sz="1600" dirty="0" smtClean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 </a:t>
                        </a:r>
                        <a:r>
                          <a:rPr lang="pt-BR" sz="1600" dirty="0" err="1" smtClean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orgánica</a:t>
                        </a:r>
                        <a:r>
                          <a:rPr lang="pt-BR" sz="1600" dirty="0" smtClean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 vacuna (1:1) </a:t>
                        </a:r>
                        <a:r>
                          <a:rPr lang="es-ES" sz="1600" dirty="0" smtClean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 </a:t>
                        </a:r>
                        <a:endParaRPr lang="es-ES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  <a:p>
                        <a:pPr lvl="0" algn="ctr" defTabSz="711200">
                          <a:spcAft>
                            <a:spcPct val="35000"/>
                          </a:spcAft>
                        </a:pPr>
                        <a:r>
                          <a:rPr lang="es-ES" sz="1600" kern="1200" dirty="0" smtClean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16 h luz; </a:t>
                        </a:r>
                        <a14:m>
                          <m:oMath xmlns:m="http://schemas.openxmlformats.org/officeDocument/2006/math">
                            <m:r>
                              <a:rPr lang="es-ES" sz="1600" b="0" i="1" kern="120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25</m:t>
                            </m:r>
                            <m:r>
                              <a:rPr lang="es-ES" sz="1600" b="0" i="1" kern="120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±2℃</m:t>
                            </m:r>
                            <m:r>
                              <a:rPr lang="es-ES" sz="1600" b="0" i="0" kern="120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; </m:t>
                            </m:r>
                          </m:oMath>
                        </a14:m>
                        <a:r>
                          <a:rPr lang="es-ES" sz="1600" kern="1200" dirty="0" smtClean="0">
                            <a:solidFill>
                              <a:schemeClr val="tx1"/>
                            </a:solidFill>
                          </a:rPr>
                          <a:t>50-70% de HR</a:t>
                        </a:r>
                      </a:p>
                    </p:txBody>
                  </p:sp>
                </mc:Choice>
                <mc:Fallback xmlns="">
                  <p:sp>
                    <p:nvSpPr>
                      <p:cNvPr id="32" name="Forma libre 31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4247727" y="5164671"/>
                        <a:ext cx="3611901" cy="1945226"/>
                      </a:xfrm>
                      <a:custGeom>
                        <a:avLst/>
                        <a:gdLst>
                          <a:gd name="connsiteX0" fmla="*/ 0 w 2772691"/>
                          <a:gd name="connsiteY0" fmla="*/ 110015 h 1100145"/>
                          <a:gd name="connsiteX1" fmla="*/ 110015 w 2772691"/>
                          <a:gd name="connsiteY1" fmla="*/ 0 h 1100145"/>
                          <a:gd name="connsiteX2" fmla="*/ 2662677 w 2772691"/>
                          <a:gd name="connsiteY2" fmla="*/ 0 h 1100145"/>
                          <a:gd name="connsiteX3" fmla="*/ 2772692 w 2772691"/>
                          <a:gd name="connsiteY3" fmla="*/ 110015 h 1100145"/>
                          <a:gd name="connsiteX4" fmla="*/ 2772691 w 2772691"/>
                          <a:gd name="connsiteY4" fmla="*/ 990131 h 1100145"/>
                          <a:gd name="connsiteX5" fmla="*/ 2662676 w 2772691"/>
                          <a:gd name="connsiteY5" fmla="*/ 1100146 h 1100145"/>
                          <a:gd name="connsiteX6" fmla="*/ 110015 w 2772691"/>
                          <a:gd name="connsiteY6" fmla="*/ 1100145 h 1100145"/>
                          <a:gd name="connsiteX7" fmla="*/ 0 w 2772691"/>
                          <a:gd name="connsiteY7" fmla="*/ 990130 h 1100145"/>
                          <a:gd name="connsiteX8" fmla="*/ 0 w 2772691"/>
                          <a:gd name="connsiteY8" fmla="*/ 110015 h 110014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772691" h="1100145">
                            <a:moveTo>
                              <a:pt x="0" y="110015"/>
                            </a:moveTo>
                            <a:cubicBezTo>
                              <a:pt x="0" y="49255"/>
                              <a:pt x="49255" y="0"/>
                              <a:pt x="110015" y="0"/>
                            </a:cubicBezTo>
                            <a:lnTo>
                              <a:pt x="2662677" y="0"/>
                            </a:lnTo>
                            <a:cubicBezTo>
                              <a:pt x="2723437" y="0"/>
                              <a:pt x="2772692" y="49255"/>
                              <a:pt x="2772692" y="110015"/>
                            </a:cubicBezTo>
                            <a:cubicBezTo>
                              <a:pt x="2772692" y="403387"/>
                              <a:pt x="2772691" y="696759"/>
                              <a:pt x="2772691" y="990131"/>
                            </a:cubicBezTo>
                            <a:cubicBezTo>
                              <a:pt x="2772691" y="1050891"/>
                              <a:pt x="2723436" y="1100146"/>
                              <a:pt x="2662676" y="1100146"/>
                            </a:cubicBezTo>
                            <a:lnTo>
                              <a:pt x="110015" y="1100145"/>
                            </a:lnTo>
                            <a:cubicBezTo>
                              <a:pt x="49255" y="1100145"/>
                              <a:pt x="0" y="1050890"/>
                              <a:pt x="0" y="990130"/>
                            </a:cubicBezTo>
                            <a:lnTo>
                              <a:pt x="0" y="110015"/>
                            </a:lnTo>
                            <a:close/>
                          </a:path>
                        </a:pathLst>
                      </a:custGeom>
                      <a:blipFill rotWithShape="1">
                        <a:blip r:embed="rId17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s-E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sp>
                <p:nvSpPr>
                  <p:cNvPr id="33" name="Forma libre 32"/>
                  <p:cNvSpPr/>
                  <p:nvPr/>
                </p:nvSpPr>
                <p:spPr>
                  <a:xfrm rot="31783">
                    <a:off x="7766315" y="3999863"/>
                    <a:ext cx="903638" cy="443629"/>
                  </a:xfrm>
                  <a:custGeom>
                    <a:avLst/>
                    <a:gdLst>
                      <a:gd name="connsiteX0" fmla="*/ 0 w 903638"/>
                      <a:gd name="connsiteY0" fmla="*/ 88726 h 443628"/>
                      <a:gd name="connsiteX1" fmla="*/ 681824 w 903638"/>
                      <a:gd name="connsiteY1" fmla="*/ 88726 h 443628"/>
                      <a:gd name="connsiteX2" fmla="*/ 681824 w 903638"/>
                      <a:gd name="connsiteY2" fmla="*/ 0 h 443628"/>
                      <a:gd name="connsiteX3" fmla="*/ 903638 w 903638"/>
                      <a:gd name="connsiteY3" fmla="*/ 221814 h 443628"/>
                      <a:gd name="connsiteX4" fmla="*/ 681824 w 903638"/>
                      <a:gd name="connsiteY4" fmla="*/ 443628 h 443628"/>
                      <a:gd name="connsiteX5" fmla="*/ 681824 w 903638"/>
                      <a:gd name="connsiteY5" fmla="*/ 354902 h 443628"/>
                      <a:gd name="connsiteX6" fmla="*/ 0 w 903638"/>
                      <a:gd name="connsiteY6" fmla="*/ 354902 h 443628"/>
                      <a:gd name="connsiteX7" fmla="*/ 0 w 903638"/>
                      <a:gd name="connsiteY7" fmla="*/ 88726 h 4436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903638" h="443628">
                        <a:moveTo>
                          <a:pt x="0" y="88726"/>
                        </a:moveTo>
                        <a:lnTo>
                          <a:pt x="681824" y="88726"/>
                        </a:lnTo>
                        <a:lnTo>
                          <a:pt x="681824" y="0"/>
                        </a:lnTo>
                        <a:lnTo>
                          <a:pt x="903638" y="221814"/>
                        </a:lnTo>
                        <a:lnTo>
                          <a:pt x="681824" y="443628"/>
                        </a:lnTo>
                        <a:lnTo>
                          <a:pt x="681824" y="354902"/>
                        </a:lnTo>
                        <a:lnTo>
                          <a:pt x="0" y="354902"/>
                        </a:lnTo>
                        <a:lnTo>
                          <a:pt x="0" y="88726"/>
                        </a:lnTo>
                        <a:close/>
                      </a:path>
                    </a:pathLst>
                  </a:custGeom>
                  <a:solidFill>
                    <a:srgbClr val="92D050"/>
                  </a:solidFill>
                </p:spPr>
                <p:style>
                  <a:lnRef idx="0">
                    <a:schemeClr val="accent1">
                      <a:tint val="60000"/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rgbClr r="0" g="0" b="0"/>
                  </a:fillRef>
                  <a:effectRef idx="0">
                    <a:schemeClr val="accent1">
                      <a:tint val="60000"/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0" tIns="88726" rIns="133087" bIns="88725" numCol="1" spcCol="1270" anchor="ctr" anchorCtr="0">
                    <a:noAutofit/>
                  </a:bodyPr>
                  <a:lstStyle/>
                  <a:p>
                    <a:pPr lvl="0" algn="ctr" defTabSz="8890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es-ES" sz="2000" kern="1200"/>
                  </a:p>
                </p:txBody>
              </p:sp>
              <p:sp>
                <p:nvSpPr>
                  <p:cNvPr id="34" name="Rectángulo redondeado 33"/>
                  <p:cNvSpPr/>
                  <p:nvPr/>
                </p:nvSpPr>
                <p:spPr>
                  <a:xfrm>
                    <a:off x="8606462" y="3474660"/>
                    <a:ext cx="2821087" cy="1912413"/>
                  </a:xfrm>
                  <a:prstGeom prst="roundRect">
                    <a:avLst>
                      <a:gd name="adj" fmla="val 10000"/>
                    </a:avLst>
                  </a:prstGeom>
                  <a:blipFill rotWithShape="1">
                    <a:blip r:embed="rId18"/>
                    <a:stretch>
                      <a:fillRect/>
                    </a:stretch>
                  </a:blipFill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rgbClr r="0" g="0" b="0"/>
                  </a:fillRef>
                  <a:effectRef idx="0">
                    <a:schemeClr val="accent1">
                      <a:tint val="50000"/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</p:sp>
              <p:sp>
                <p:nvSpPr>
                  <p:cNvPr id="35" name="Forma libre 34"/>
                  <p:cNvSpPr/>
                  <p:nvPr/>
                </p:nvSpPr>
                <p:spPr>
                  <a:xfrm>
                    <a:off x="7878922" y="4619480"/>
                    <a:ext cx="3990154" cy="2490419"/>
                  </a:xfrm>
                  <a:custGeom>
                    <a:avLst/>
                    <a:gdLst>
                      <a:gd name="connsiteX0" fmla="*/ 0 w 4252843"/>
                      <a:gd name="connsiteY0" fmla="*/ 279301 h 2793011"/>
                      <a:gd name="connsiteX1" fmla="*/ 279301 w 4252843"/>
                      <a:gd name="connsiteY1" fmla="*/ 0 h 2793011"/>
                      <a:gd name="connsiteX2" fmla="*/ 3973542 w 4252843"/>
                      <a:gd name="connsiteY2" fmla="*/ 0 h 2793011"/>
                      <a:gd name="connsiteX3" fmla="*/ 4252843 w 4252843"/>
                      <a:gd name="connsiteY3" fmla="*/ 279301 h 2793011"/>
                      <a:gd name="connsiteX4" fmla="*/ 4252843 w 4252843"/>
                      <a:gd name="connsiteY4" fmla="*/ 2513710 h 2793011"/>
                      <a:gd name="connsiteX5" fmla="*/ 3973542 w 4252843"/>
                      <a:gd name="connsiteY5" fmla="*/ 2793011 h 2793011"/>
                      <a:gd name="connsiteX6" fmla="*/ 279301 w 4252843"/>
                      <a:gd name="connsiteY6" fmla="*/ 2793011 h 2793011"/>
                      <a:gd name="connsiteX7" fmla="*/ 0 w 4252843"/>
                      <a:gd name="connsiteY7" fmla="*/ 2513710 h 2793011"/>
                      <a:gd name="connsiteX8" fmla="*/ 0 w 4252843"/>
                      <a:gd name="connsiteY8" fmla="*/ 279301 h 27930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4252843" h="2793011">
                        <a:moveTo>
                          <a:pt x="0" y="279301"/>
                        </a:moveTo>
                        <a:cubicBezTo>
                          <a:pt x="0" y="125047"/>
                          <a:pt x="125047" y="0"/>
                          <a:pt x="279301" y="0"/>
                        </a:cubicBezTo>
                        <a:lnTo>
                          <a:pt x="3973542" y="0"/>
                        </a:lnTo>
                        <a:cubicBezTo>
                          <a:pt x="4127796" y="0"/>
                          <a:pt x="4252843" y="125047"/>
                          <a:pt x="4252843" y="279301"/>
                        </a:cubicBezTo>
                        <a:lnTo>
                          <a:pt x="4252843" y="2513710"/>
                        </a:lnTo>
                        <a:cubicBezTo>
                          <a:pt x="4252843" y="2667964"/>
                          <a:pt x="4127796" y="2793011"/>
                          <a:pt x="3973542" y="2793011"/>
                        </a:cubicBezTo>
                        <a:lnTo>
                          <a:pt x="279301" y="2793011"/>
                        </a:lnTo>
                        <a:cubicBezTo>
                          <a:pt x="125047" y="2793011"/>
                          <a:pt x="0" y="2667964"/>
                          <a:pt x="0" y="2513710"/>
                        </a:cubicBezTo>
                        <a:lnTo>
                          <a:pt x="0" y="279301"/>
                        </a:lnTo>
                        <a:close/>
                      </a:path>
                    </a:pathLst>
                  </a:custGeom>
                  <a:solidFill>
                    <a:srgbClr val="92D050"/>
                  </a:solidFill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accent1"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accen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150384" tIns="150384" rIns="150384" bIns="150384" numCol="1" spcCol="1270" anchor="ctr" anchorCtr="0">
                    <a:noAutofit/>
                  </a:bodyPr>
                  <a:lstStyle/>
                  <a:p>
                    <a:pPr lvl="0" algn="ctr" defTabSz="8001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r>
                      <a:rPr lang="es-ES" sz="1600" b="1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EVALUACIONES DE CRECIMIENTO (22 DDS)</a:t>
                    </a:r>
                  </a:p>
                  <a:p>
                    <a:pPr lvl="0" algn="ctr" defTabSz="8001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r>
                      <a:rPr lang="es-ES" sz="160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Número de hojas</a:t>
                    </a:r>
                  </a:p>
                  <a:p>
                    <a:pPr lvl="0" algn="ctr" defTabSz="8001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r>
                      <a:rPr lang="es-ES" sz="160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Longitud radical y del tallo (cm)</a:t>
                    </a:r>
                  </a:p>
                  <a:p>
                    <a:pPr lvl="0" algn="ctr" defTabSz="8001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r>
                      <a:rPr lang="es-ES" sz="160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Diámetro del tallo (mm)</a:t>
                    </a:r>
                  </a:p>
                  <a:p>
                    <a:pPr lvl="0" algn="ctr" defTabSz="8001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r>
                      <a:rPr lang="es-ES" sz="160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Masa seca aérea y radical (g)</a:t>
                    </a:r>
                  </a:p>
                  <a:p>
                    <a:pPr lvl="0" algn="ctr" defTabSz="8001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r>
                      <a:rPr lang="es-ES" sz="16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Contenido relativo de c</a:t>
                    </a:r>
                    <a:r>
                      <a:rPr lang="es-ES" sz="160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lorofilas (SPAD)</a:t>
                    </a:r>
                    <a:endParaRPr lang="es-ES" sz="1600" kern="1200" dirty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00" name="Rectángulo redondeado 99"/>
                  <p:cNvSpPr/>
                  <p:nvPr/>
                </p:nvSpPr>
                <p:spPr>
                  <a:xfrm>
                    <a:off x="191035" y="3519378"/>
                    <a:ext cx="1219347" cy="976218"/>
                  </a:xfrm>
                  <a:prstGeom prst="roundRect">
                    <a:avLst>
                      <a:gd name="adj" fmla="val 10000"/>
                    </a:avLst>
                  </a:prstGeom>
                  <a:blipFill rotWithShape="1">
                    <a:blip r:embed="rId19"/>
                    <a:stretch>
                      <a:fillRect/>
                    </a:stretch>
                  </a:blipFill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rgbClr r="0" g="0" b="0"/>
                  </a:fillRef>
                  <a:effectRef idx="0">
                    <a:schemeClr val="accent1">
                      <a:tint val="50000"/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</p:sp>
              <p:sp>
                <p:nvSpPr>
                  <p:cNvPr id="101" name="Forma libre 100"/>
                  <p:cNvSpPr/>
                  <p:nvPr/>
                </p:nvSpPr>
                <p:spPr>
                  <a:xfrm rot="21586819">
                    <a:off x="1427209" y="3978410"/>
                    <a:ext cx="464796" cy="374285"/>
                  </a:xfrm>
                  <a:custGeom>
                    <a:avLst/>
                    <a:gdLst>
                      <a:gd name="connsiteX0" fmla="*/ 0 w 464796"/>
                      <a:gd name="connsiteY0" fmla="*/ 74857 h 374285"/>
                      <a:gd name="connsiteX1" fmla="*/ 277654 w 464796"/>
                      <a:gd name="connsiteY1" fmla="*/ 74857 h 374285"/>
                      <a:gd name="connsiteX2" fmla="*/ 277654 w 464796"/>
                      <a:gd name="connsiteY2" fmla="*/ 0 h 374285"/>
                      <a:gd name="connsiteX3" fmla="*/ 464796 w 464796"/>
                      <a:gd name="connsiteY3" fmla="*/ 187143 h 374285"/>
                      <a:gd name="connsiteX4" fmla="*/ 277654 w 464796"/>
                      <a:gd name="connsiteY4" fmla="*/ 374285 h 374285"/>
                      <a:gd name="connsiteX5" fmla="*/ 277654 w 464796"/>
                      <a:gd name="connsiteY5" fmla="*/ 299428 h 374285"/>
                      <a:gd name="connsiteX6" fmla="*/ 0 w 464796"/>
                      <a:gd name="connsiteY6" fmla="*/ 299428 h 374285"/>
                      <a:gd name="connsiteX7" fmla="*/ 0 w 464796"/>
                      <a:gd name="connsiteY7" fmla="*/ 74857 h 3742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464796" h="374285">
                        <a:moveTo>
                          <a:pt x="0" y="74857"/>
                        </a:moveTo>
                        <a:lnTo>
                          <a:pt x="277654" y="74857"/>
                        </a:lnTo>
                        <a:lnTo>
                          <a:pt x="277654" y="0"/>
                        </a:lnTo>
                        <a:lnTo>
                          <a:pt x="464796" y="187143"/>
                        </a:lnTo>
                        <a:lnTo>
                          <a:pt x="277654" y="374285"/>
                        </a:lnTo>
                        <a:lnTo>
                          <a:pt x="277654" y="299428"/>
                        </a:lnTo>
                        <a:lnTo>
                          <a:pt x="0" y="299428"/>
                        </a:lnTo>
                        <a:lnTo>
                          <a:pt x="0" y="74857"/>
                        </a:lnTo>
                        <a:close/>
                      </a:path>
                    </a:pathLst>
                  </a:custGeom>
                  <a:solidFill>
                    <a:srgbClr val="92D050"/>
                  </a:solidFill>
                </p:spPr>
                <p:style>
                  <a:lnRef idx="0">
                    <a:schemeClr val="accent1">
                      <a:tint val="60000"/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rgbClr r="0" g="0" b="0"/>
                  </a:fillRef>
                  <a:effectRef idx="0">
                    <a:schemeClr val="accent1">
                      <a:tint val="60000"/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-1" tIns="74856" rIns="112285" bIns="74857" numCol="1" spcCol="1270" anchor="ctr" anchorCtr="0">
                    <a:noAutofit/>
                  </a:bodyPr>
                  <a:lstStyle/>
                  <a:p>
                    <a:pPr lvl="0" algn="ctr" defTabSz="7112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es-ES" sz="1600" kern="1200"/>
                  </a:p>
                </p:txBody>
              </p:sp>
              <p:sp>
                <p:nvSpPr>
                  <p:cNvPr id="102" name="Rectángulo redondeado 101"/>
                  <p:cNvSpPr/>
                  <p:nvPr/>
                </p:nvSpPr>
                <p:spPr>
                  <a:xfrm>
                    <a:off x="1885097" y="3566050"/>
                    <a:ext cx="1980026" cy="1463993"/>
                  </a:xfrm>
                  <a:prstGeom prst="roundRect">
                    <a:avLst>
                      <a:gd name="adj" fmla="val 10000"/>
                    </a:avLst>
                  </a:prstGeom>
                  <a:blipFill rotWithShape="1">
                    <a:blip r:embed="rId20"/>
                    <a:stretch>
                      <a:fillRect/>
                    </a:stretch>
                  </a:blipFill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rgbClr r="0" g="0" b="0"/>
                  </a:fillRef>
                  <a:effectRef idx="0">
                    <a:schemeClr val="accent1">
                      <a:tint val="50000"/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</p:sp>
              <p:sp>
                <p:nvSpPr>
                  <p:cNvPr id="103" name="Forma libre 102"/>
                  <p:cNvSpPr/>
                  <p:nvPr/>
                </p:nvSpPr>
                <p:spPr>
                  <a:xfrm rot="24096">
                    <a:off x="4004131" y="3923621"/>
                    <a:ext cx="487192" cy="493330"/>
                  </a:xfrm>
                  <a:custGeom>
                    <a:avLst/>
                    <a:gdLst>
                      <a:gd name="connsiteX0" fmla="*/ 0 w 487192"/>
                      <a:gd name="connsiteY0" fmla="*/ 98666 h 493329"/>
                      <a:gd name="connsiteX1" fmla="*/ 243596 w 487192"/>
                      <a:gd name="connsiteY1" fmla="*/ 98666 h 493329"/>
                      <a:gd name="connsiteX2" fmla="*/ 243596 w 487192"/>
                      <a:gd name="connsiteY2" fmla="*/ 0 h 493329"/>
                      <a:gd name="connsiteX3" fmla="*/ 487192 w 487192"/>
                      <a:gd name="connsiteY3" fmla="*/ 246665 h 493329"/>
                      <a:gd name="connsiteX4" fmla="*/ 243596 w 487192"/>
                      <a:gd name="connsiteY4" fmla="*/ 493329 h 493329"/>
                      <a:gd name="connsiteX5" fmla="*/ 243596 w 487192"/>
                      <a:gd name="connsiteY5" fmla="*/ 394663 h 493329"/>
                      <a:gd name="connsiteX6" fmla="*/ 0 w 487192"/>
                      <a:gd name="connsiteY6" fmla="*/ 394663 h 493329"/>
                      <a:gd name="connsiteX7" fmla="*/ 0 w 487192"/>
                      <a:gd name="connsiteY7" fmla="*/ 98666 h 4933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487192" h="493329">
                        <a:moveTo>
                          <a:pt x="0" y="98666"/>
                        </a:moveTo>
                        <a:lnTo>
                          <a:pt x="243596" y="98666"/>
                        </a:lnTo>
                        <a:lnTo>
                          <a:pt x="243596" y="0"/>
                        </a:lnTo>
                        <a:lnTo>
                          <a:pt x="487192" y="246665"/>
                        </a:lnTo>
                        <a:lnTo>
                          <a:pt x="243596" y="493329"/>
                        </a:lnTo>
                        <a:lnTo>
                          <a:pt x="243596" y="394663"/>
                        </a:lnTo>
                        <a:lnTo>
                          <a:pt x="0" y="394663"/>
                        </a:lnTo>
                        <a:lnTo>
                          <a:pt x="0" y="98666"/>
                        </a:lnTo>
                        <a:close/>
                      </a:path>
                    </a:pathLst>
                  </a:custGeom>
                  <a:solidFill>
                    <a:srgbClr val="92D050"/>
                  </a:solidFill>
                </p:spPr>
                <p:style>
                  <a:lnRef idx="0">
                    <a:schemeClr val="accent1">
                      <a:tint val="60000"/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rgbClr r="0" g="0" b="0"/>
                  </a:fillRef>
                  <a:effectRef idx="0">
                    <a:schemeClr val="accent1">
                      <a:tint val="60000"/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0" tIns="98666" rIns="146157" bIns="98665" numCol="1" spcCol="1270" anchor="ctr" anchorCtr="0">
                    <a:noAutofit/>
                  </a:bodyPr>
                  <a:lstStyle/>
                  <a:p>
                    <a:pPr lvl="0" algn="ctr" defTabSz="9779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es-ES" sz="2200" kern="1200" dirty="0"/>
                  </a:p>
                </p:txBody>
              </p:sp>
              <p:pic>
                <p:nvPicPr>
                  <p:cNvPr id="104" name="Imagen 103"/>
                  <p:cNvPicPr>
                    <a:picLocks noChangeAspect="1"/>
                  </p:cNvPicPr>
                  <p:nvPr/>
                </p:nvPicPr>
                <p:blipFill rotWithShape="1">
                  <a:blip r:embed="rId21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4511" t="40392" r="1666" b="18431"/>
                  <a:stretch/>
                </p:blipFill>
                <p:spPr>
                  <a:xfrm>
                    <a:off x="4524127" y="3519378"/>
                    <a:ext cx="3081958" cy="1460910"/>
                  </a:xfrm>
                  <a:prstGeom prst="rect">
                    <a:avLst/>
                  </a:prstGeom>
                </p:spPr>
              </p:pic>
            </p:grpSp>
          </p:grpSp>
          <p:sp>
            <p:nvSpPr>
              <p:cNvPr id="99" name="Rectángulo 98"/>
              <p:cNvSpPr/>
              <p:nvPr/>
            </p:nvSpPr>
            <p:spPr>
              <a:xfrm>
                <a:off x="3996987" y="19328407"/>
                <a:ext cx="4249420" cy="4441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s-ES" sz="2000" b="1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ACTIVIDAD BIOLÓGICA DEL PECTIMORF</a:t>
                </a:r>
                <a:r>
                  <a:rPr lang="es-ES" sz="2000" b="1" baseline="30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®</a:t>
                </a:r>
                <a:endParaRPr lang="es-ES" sz="2000" b="1" baseline="300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37" name="CuadroTexto 36"/>
          <p:cNvSpPr txBox="1"/>
          <p:nvPr/>
        </p:nvSpPr>
        <p:spPr>
          <a:xfrm>
            <a:off x="10526376" y="11932644"/>
            <a:ext cx="243562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400" b="1" cap="all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Resultados </a:t>
            </a:r>
          </a:p>
        </p:txBody>
      </p:sp>
      <p:sp>
        <p:nvSpPr>
          <p:cNvPr id="38" name="Rectángulo 37"/>
          <p:cNvSpPr/>
          <p:nvPr/>
        </p:nvSpPr>
        <p:spPr>
          <a:xfrm>
            <a:off x="1922181" y="12781876"/>
            <a:ext cx="72492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/>
            <a:r>
              <a:rPr lang="es-ES" sz="2000" b="1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CARACTERIZACIÓN FÍSICO-QUÍMICA DE LAS PECTINAS </a:t>
            </a:r>
            <a:endParaRPr lang="es-ES" sz="2000" b="1" dirty="0">
              <a:solidFill>
                <a:prstClr val="black"/>
              </a:solidFill>
              <a:latin typeface="Trebuchet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ángulo 12"/>
              <p:cNvSpPr/>
              <p:nvPr/>
            </p:nvSpPr>
            <p:spPr>
              <a:xfrm>
                <a:off x="504231" y="16617419"/>
                <a:ext cx="3311348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spcAft>
                    <a:spcPts val="0"/>
                  </a:spcAft>
                </a:pPr>
                <a:r>
                  <a:rPr lang="es-ES" sz="16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P-1: nueva materia prima</a:t>
                </a:r>
              </a:p>
              <a:p>
                <a:pPr algn="just">
                  <a:spcAft>
                    <a:spcPts val="0"/>
                  </a:spcAft>
                </a:pPr>
                <a:r>
                  <a:rPr lang="es-ES" sz="16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P-2: pectina empleada antes</a:t>
                </a:r>
              </a:p>
              <a:p>
                <a:pPr algn="just">
                  <a:spcAft>
                    <a:spcPts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s-ES" sz="1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s-ES" sz="1600">
                            <a:latin typeface="Cambria Math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M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s-ES" sz="1600">
                            <a:latin typeface="Cambria Math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v</m:t>
                        </m:r>
                      </m:sub>
                    </m:sSub>
                    <m:r>
                      <a:rPr lang="es-ES" sz="1600">
                        <a:latin typeface="Cambria Math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: </m:t>
                    </m:r>
                  </m:oMath>
                </a14:m>
                <a:r>
                  <a:rPr lang="es-ES" sz="16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masa molar viscosimétrica </a:t>
                </a:r>
              </a:p>
            </p:txBody>
          </p:sp>
        </mc:Choice>
        <mc:Fallback xmlns="">
          <p:sp>
            <p:nvSpPr>
              <p:cNvPr id="43" name="Rectángul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231" y="16617419"/>
                <a:ext cx="3311348" cy="830997"/>
              </a:xfrm>
              <a:prstGeom prst="rect">
                <a:avLst/>
              </a:prstGeom>
              <a:blipFill>
                <a:blip r:embed="rId22"/>
                <a:stretch>
                  <a:fillRect l="-1105" t="-2206" b="-8824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1 Rectángulo"/>
          <p:cNvSpPr/>
          <p:nvPr/>
        </p:nvSpPr>
        <p:spPr>
          <a:xfrm>
            <a:off x="3600575" y="16591414"/>
            <a:ext cx="7892246" cy="9233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800" dirty="0" smtClean="0">
                <a:latin typeface="Arial" pitchFamily="34" charset="0"/>
                <a:cs typeface="Arial" pitchFamily="34" charset="0"/>
              </a:rPr>
              <a:t>La composición química de las pectinas </a:t>
            </a:r>
            <a:r>
              <a:rPr lang="es-ES" sz="1800" dirty="0">
                <a:latin typeface="Arial" pitchFamily="34" charset="0"/>
                <a:cs typeface="Arial" pitchFamily="34" charset="0"/>
              </a:rPr>
              <a:t>analizadas </a:t>
            </a:r>
            <a:r>
              <a:rPr lang="es-ES" sz="1800" dirty="0" smtClean="0">
                <a:latin typeface="Arial" pitchFamily="34" charset="0"/>
                <a:cs typeface="Arial" pitchFamily="34" charset="0"/>
              </a:rPr>
              <a:t>fue diferente y puede deberse a la fuente y metodología de obtención de las mismas</a:t>
            </a:r>
            <a:endParaRPr lang="es-ES"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9" name="Tabla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34952469"/>
                  </p:ext>
                </p:extLst>
              </p:nvPr>
            </p:nvGraphicFramePr>
            <p:xfrm>
              <a:off x="387991" y="21962690"/>
              <a:ext cx="4935071" cy="1442720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2003612">
                      <a:extLst>
                        <a:ext uri="{9D8B030D-6E8A-4147-A177-3AD203B41FA5}">
                          <a16:colId xmlns:a16="http://schemas.microsoft.com/office/drawing/2014/main" val="2300086541"/>
                        </a:ext>
                      </a:extLst>
                    </a:gridCol>
                    <a:gridCol w="1398495">
                      <a:extLst>
                        <a:ext uri="{9D8B030D-6E8A-4147-A177-3AD203B41FA5}">
                          <a16:colId xmlns:a16="http://schemas.microsoft.com/office/drawing/2014/main" val="1792732052"/>
                        </a:ext>
                      </a:extLst>
                    </a:gridCol>
                    <a:gridCol w="1532964">
                      <a:extLst>
                        <a:ext uri="{9D8B030D-6E8A-4147-A177-3AD203B41FA5}">
                          <a16:colId xmlns:a16="http://schemas.microsoft.com/office/drawing/2014/main" val="1801963284"/>
                        </a:ext>
                      </a:extLst>
                    </a:gridCol>
                  </a:tblGrid>
                  <a:tr h="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8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Pectimorf</a:t>
                          </a:r>
                          <a:r>
                            <a:rPr lang="es-ES" sz="1800" b="1" baseline="300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®</a:t>
                          </a:r>
                          <a:endParaRPr lang="es-ES" sz="18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8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Pm-1</a:t>
                          </a:r>
                          <a:endParaRPr lang="es-ES" sz="18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8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Pm-2</a:t>
                          </a:r>
                          <a:endParaRPr lang="es-ES" sz="18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solidFill>
                          <a:srgbClr val="92D05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03670502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8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Rendimiento (%)</a:t>
                          </a:r>
                          <a:endParaRPr lang="es-ES" sz="18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8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46,8 </a:t>
                          </a:r>
                          <a14:m>
                            <m:oMath xmlns:m="http://schemas.openxmlformats.org/officeDocument/2006/math">
                              <m:r>
                                <a:rPr lang="es-ES" sz="1800">
                                  <a:effectLst/>
                                  <a:latin typeface="Cambria Math" panose="02040503050406030204" pitchFamily="18" charset="0"/>
                                </a:rPr>
                                <m:t>±</m:t>
                              </m:r>
                            </m:oMath>
                          </a14:m>
                          <a:r>
                            <a:rPr lang="es-ES" sz="18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2,01</a:t>
                          </a:r>
                          <a:endParaRPr lang="es-ES" sz="18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8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44,67 </a:t>
                          </a:r>
                          <a14:m>
                            <m:oMath xmlns:m="http://schemas.openxmlformats.org/officeDocument/2006/math">
                              <m:r>
                                <a:rPr lang="es-ES" sz="1800">
                                  <a:effectLst/>
                                  <a:latin typeface="Cambria Math" panose="02040503050406030204" pitchFamily="18" charset="0"/>
                                </a:rPr>
                                <m:t>±</m:t>
                              </m:r>
                            </m:oMath>
                          </a14:m>
                          <a:r>
                            <a:rPr lang="es-ES" sz="18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0,56</a:t>
                          </a:r>
                          <a:endParaRPr lang="es-ES" sz="18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87803756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800" b="1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</a:t>
                          </a:r>
                          <a:endParaRPr lang="es-ES" sz="1800" b="1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bg1"/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8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0,405</a:t>
                          </a:r>
                          <a:endParaRPr lang="es-ES" sz="18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02294477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8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</a:t>
                          </a:r>
                          <a:endParaRPr lang="es-ES" sz="18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bg1"/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8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0,931</a:t>
                          </a:r>
                          <a:endParaRPr lang="es-ES" sz="18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3921570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9" name="Tabla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34952469"/>
                  </p:ext>
                </p:extLst>
              </p:nvPr>
            </p:nvGraphicFramePr>
            <p:xfrm>
              <a:off x="387991" y="21962690"/>
              <a:ext cx="4935071" cy="1645920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2003612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2300086541"/>
                        </a:ext>
                      </a:extLst>
                    </a:gridCol>
                    <a:gridCol w="1398495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1792732052"/>
                        </a:ext>
                      </a:extLst>
                    </a:gridCol>
                    <a:gridCol w="1532964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1801963284"/>
                        </a:ext>
                      </a:extLst>
                    </a:gridCol>
                  </a:tblGrid>
                  <a:tr h="41148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8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Pectimorf</a:t>
                          </a:r>
                          <a:r>
                            <a:rPr lang="es-ES" sz="1800" b="1" baseline="300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®</a:t>
                          </a:r>
                          <a:endParaRPr lang="es-ES" sz="18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8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Pm-1</a:t>
                          </a:r>
                          <a:endParaRPr lang="es-ES" sz="18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8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Pm-2</a:t>
                          </a:r>
                          <a:endParaRPr lang="es-ES" sz="18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solidFill>
                          <a:srgbClr val="92D05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3203670502"/>
                      </a:ext>
                    </a:extLst>
                  </a:tr>
                  <a:tr h="41148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8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Rendimiento (%)</a:t>
                          </a:r>
                          <a:endParaRPr lang="es-ES" sz="18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 marL="68580" marR="68580" marT="0" marB="0">
                        <a:blipFill rotWithShape="1">
                          <a:blip r:embed="rId23"/>
                          <a:stretch>
                            <a:fillRect l="-143043" t="-102985" r="-109565" b="-22537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 marL="68580" marR="68580" marT="0" marB="0">
                        <a:blipFill rotWithShape="1">
                          <a:blip r:embed="rId23"/>
                          <a:stretch>
                            <a:fillRect l="-222709" t="-102985" r="-398" b="-22537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3187803756"/>
                      </a:ext>
                    </a:extLst>
                  </a:tr>
                  <a:tr h="41148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800" b="1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</a:t>
                          </a:r>
                          <a:endParaRPr lang="es-ES" sz="1800" b="1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bg1"/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8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0,405</a:t>
                          </a:r>
                          <a:endParaRPr lang="es-ES" sz="18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4202294477"/>
                      </a:ext>
                    </a:extLst>
                  </a:tr>
                  <a:tr h="41148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8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</a:t>
                          </a:r>
                          <a:endParaRPr lang="es-ES" sz="18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bg1"/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8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0,931</a:t>
                          </a:r>
                          <a:endParaRPr lang="es-ES" sz="18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339215709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60" name="Rectángulo 7"/>
          <p:cNvSpPr/>
          <p:nvPr/>
        </p:nvSpPr>
        <p:spPr>
          <a:xfrm>
            <a:off x="239527" y="21356087"/>
            <a:ext cx="722482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s-ES" sz="1600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Tabla </a:t>
            </a:r>
            <a:r>
              <a:rPr lang="es-ES" sz="1600" i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 </a:t>
            </a:r>
            <a:r>
              <a:rPr lang="es-ES" sz="1600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Rendimientos en base seca del proceso de obtención de </a:t>
            </a:r>
            <a:r>
              <a:rPr lang="es-ES" sz="1600" i="1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Pectimorf</a:t>
            </a:r>
            <a:r>
              <a:rPr lang="es-ES" sz="1600" i="1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®</a:t>
            </a:r>
            <a:endParaRPr lang="es-ES" sz="1600" i="1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2" name="Rectángulo 14"/>
          <p:cNvSpPr/>
          <p:nvPr/>
        </p:nvSpPr>
        <p:spPr>
          <a:xfrm>
            <a:off x="144191" y="20842500"/>
            <a:ext cx="760028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CARACTERIZACIÓN FÍSICO-QUÍMICA DE LOS PECTIMORF</a:t>
            </a:r>
            <a:r>
              <a:rPr lang="es-ES" sz="2000" b="1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®</a:t>
            </a:r>
            <a:r>
              <a:rPr lang="es-ES" sz="2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s-ES" sz="2000" b="1" dirty="0"/>
          </a:p>
        </p:txBody>
      </p:sp>
      <p:sp>
        <p:nvSpPr>
          <p:cNvPr id="67" name="101 Rectángulo"/>
          <p:cNvSpPr/>
          <p:nvPr/>
        </p:nvSpPr>
        <p:spPr>
          <a:xfrm>
            <a:off x="255275" y="29155552"/>
            <a:ext cx="6171048" cy="87203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800" dirty="0">
                <a:latin typeface="Arial" pitchFamily="34" charset="0"/>
                <a:cs typeface="Arial" pitchFamily="34" charset="0"/>
              </a:rPr>
              <a:t>Los Pectimorf</a:t>
            </a:r>
            <a:r>
              <a:rPr lang="es-ES" sz="1800" baseline="30000" dirty="0">
                <a:latin typeface="Arial" pitchFamily="34" charset="0"/>
                <a:cs typeface="Arial" pitchFamily="34" charset="0"/>
              </a:rPr>
              <a:t>®</a:t>
            </a:r>
            <a:r>
              <a:rPr lang="es-ES" sz="1800" dirty="0">
                <a:latin typeface="Arial" pitchFamily="34" charset="0"/>
                <a:cs typeface="Arial" pitchFamily="34" charset="0"/>
              </a:rPr>
              <a:t> analizados resultaron  no ser diferentes entre ellos en cuanto a las características </a:t>
            </a:r>
            <a:r>
              <a:rPr lang="es-ES" sz="1800" dirty="0" smtClean="0">
                <a:latin typeface="Arial" pitchFamily="34" charset="0"/>
                <a:cs typeface="Arial" pitchFamily="34" charset="0"/>
              </a:rPr>
              <a:t>evaluadas</a:t>
            </a:r>
            <a:endParaRPr lang="es-ES" sz="18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5490401"/>
              </p:ext>
            </p:extLst>
          </p:nvPr>
        </p:nvGraphicFramePr>
        <p:xfrm>
          <a:off x="13924176" y="22766528"/>
          <a:ext cx="9192110" cy="321846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379275">
                  <a:extLst>
                    <a:ext uri="{9D8B030D-6E8A-4147-A177-3AD203B41FA5}">
                      <a16:colId xmlns:a16="http://schemas.microsoft.com/office/drawing/2014/main" val="2645946624"/>
                    </a:ext>
                  </a:extLst>
                </a:gridCol>
                <a:gridCol w="901564">
                  <a:extLst>
                    <a:ext uri="{9D8B030D-6E8A-4147-A177-3AD203B41FA5}">
                      <a16:colId xmlns:a16="http://schemas.microsoft.com/office/drawing/2014/main" val="2005500098"/>
                    </a:ext>
                  </a:extLst>
                </a:gridCol>
                <a:gridCol w="976694">
                  <a:extLst>
                    <a:ext uri="{9D8B030D-6E8A-4147-A177-3AD203B41FA5}">
                      <a16:colId xmlns:a16="http://schemas.microsoft.com/office/drawing/2014/main" val="1822103849"/>
                    </a:ext>
                  </a:extLst>
                </a:gridCol>
                <a:gridCol w="964996">
                  <a:extLst>
                    <a:ext uri="{9D8B030D-6E8A-4147-A177-3AD203B41FA5}">
                      <a16:colId xmlns:a16="http://schemas.microsoft.com/office/drawing/2014/main" val="292498007"/>
                    </a:ext>
                  </a:extLst>
                </a:gridCol>
                <a:gridCol w="1116070">
                  <a:extLst>
                    <a:ext uri="{9D8B030D-6E8A-4147-A177-3AD203B41FA5}">
                      <a16:colId xmlns:a16="http://schemas.microsoft.com/office/drawing/2014/main" val="1946632963"/>
                    </a:ext>
                  </a:extLst>
                </a:gridCol>
                <a:gridCol w="1299800">
                  <a:extLst>
                    <a:ext uri="{9D8B030D-6E8A-4147-A177-3AD203B41FA5}">
                      <a16:colId xmlns:a16="http://schemas.microsoft.com/office/drawing/2014/main" val="985578524"/>
                    </a:ext>
                  </a:extLst>
                </a:gridCol>
                <a:gridCol w="1051825">
                  <a:extLst>
                    <a:ext uri="{9D8B030D-6E8A-4147-A177-3AD203B41FA5}">
                      <a16:colId xmlns:a16="http://schemas.microsoft.com/office/drawing/2014/main" val="3927262182"/>
                    </a:ext>
                  </a:extLst>
                </a:gridCol>
                <a:gridCol w="1501886">
                  <a:extLst>
                    <a:ext uri="{9D8B030D-6E8A-4147-A177-3AD203B41FA5}">
                      <a16:colId xmlns:a16="http://schemas.microsoft.com/office/drawing/2014/main" val="250361693"/>
                    </a:ext>
                  </a:extLst>
                </a:gridCol>
              </a:tblGrid>
              <a:tr h="650044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Pectimorf</a:t>
                      </a:r>
                      <a:r>
                        <a:rPr lang="es-ES" sz="1800" b="1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®</a:t>
                      </a:r>
                      <a:endParaRPr lang="es-ES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No. hojas</a:t>
                      </a:r>
                      <a:endParaRPr lang="es-ES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D. tallo (mm)</a:t>
                      </a:r>
                      <a:endParaRPr lang="es-ES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L. </a:t>
                      </a:r>
                      <a:r>
                        <a:rPr lang="en-US" sz="18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tallo</a:t>
                      </a:r>
                      <a:r>
                        <a:rPr lang="en-US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(cm)</a:t>
                      </a:r>
                      <a:endParaRPr lang="es-ES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L. rad. (cm)</a:t>
                      </a:r>
                      <a:endParaRPr lang="es-ES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8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Clorofilas</a:t>
                      </a:r>
                      <a:r>
                        <a:rPr lang="en-US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18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spad</a:t>
                      </a:r>
                      <a:r>
                        <a:rPr lang="en-US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s-ES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18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Masa</a:t>
                      </a:r>
                      <a:r>
                        <a:rPr lang="es-ES" sz="1800" b="1" baseline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seca (g)</a:t>
                      </a:r>
                      <a:endParaRPr lang="es-ES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endParaRPr lang="es-ES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4015408"/>
                  </a:ext>
                </a:extLst>
              </a:tr>
              <a:tr h="650044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18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Parte aérea</a:t>
                      </a:r>
                      <a:endParaRPr lang="es-ES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18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Radical</a:t>
                      </a:r>
                      <a:endParaRPr lang="es-ES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906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8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Control</a:t>
                      </a:r>
                      <a:endParaRPr lang="es-ES" sz="18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4,60 b</a:t>
                      </a:r>
                      <a:endParaRPr lang="es-ES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3,71 b</a:t>
                      </a:r>
                      <a:endParaRPr lang="es-ES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15,92 b</a:t>
                      </a:r>
                      <a:endParaRPr lang="es-ES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16,45 b</a:t>
                      </a:r>
                      <a:endParaRPr lang="es-E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27,20</a:t>
                      </a:r>
                      <a:endParaRPr lang="es-ES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0,190 b</a:t>
                      </a:r>
                      <a:endParaRPr lang="es-E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0,025 b</a:t>
                      </a:r>
                      <a:endParaRPr lang="es-E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5904093"/>
                  </a:ext>
                </a:extLst>
              </a:tr>
              <a:tr h="44906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Pm-1</a:t>
                      </a:r>
                      <a:endParaRPr lang="es-ES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5,55 a</a:t>
                      </a:r>
                      <a:endParaRPr lang="es-ES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4,21 a</a:t>
                      </a:r>
                      <a:endParaRPr lang="es-ES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17,97 a</a:t>
                      </a:r>
                      <a:endParaRPr lang="es-ES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18,82 a</a:t>
                      </a:r>
                      <a:endParaRPr lang="es-ES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28,11</a:t>
                      </a:r>
                      <a:endParaRPr lang="es-E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0,414 a</a:t>
                      </a:r>
                      <a:endParaRPr lang="es-E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0,047 a</a:t>
                      </a:r>
                      <a:endParaRPr lang="es-E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21940391"/>
                  </a:ext>
                </a:extLst>
              </a:tr>
              <a:tr h="44906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Pm-2</a:t>
                      </a:r>
                      <a:endParaRPr lang="es-ES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5,60 a</a:t>
                      </a:r>
                      <a:endParaRPr lang="es-ES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4,13 a</a:t>
                      </a:r>
                      <a:endParaRPr lang="es-E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18,32 a</a:t>
                      </a:r>
                      <a:endParaRPr lang="es-ES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17,77 ab</a:t>
                      </a:r>
                      <a:endParaRPr lang="es-ES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27,14</a:t>
                      </a:r>
                      <a:endParaRPr lang="es-ES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0,352 a</a:t>
                      </a:r>
                      <a:endParaRPr lang="es-ES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0,051 a</a:t>
                      </a:r>
                      <a:endParaRPr lang="es-ES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11849840"/>
                  </a:ext>
                </a:extLst>
              </a:tr>
              <a:tr h="44906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800" b="1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Esx</a:t>
                      </a:r>
                      <a:endParaRPr lang="es-ES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0,141*</a:t>
                      </a:r>
                      <a:endParaRPr lang="es-E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0,061*</a:t>
                      </a:r>
                      <a:endParaRPr lang="es-ES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0,49*</a:t>
                      </a:r>
                      <a:endParaRPr lang="es-ES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0,61*</a:t>
                      </a:r>
                      <a:endParaRPr lang="es-E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0,57 (ns)</a:t>
                      </a:r>
                      <a:endParaRPr lang="es-ES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0,019*</a:t>
                      </a:r>
                      <a:endParaRPr lang="es-E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0,003*</a:t>
                      </a:r>
                      <a:endParaRPr lang="es-E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93965686"/>
                  </a:ext>
                </a:extLst>
              </a:tr>
            </a:tbl>
          </a:graphicData>
        </a:graphic>
      </p:graphicFrame>
      <p:sp>
        <p:nvSpPr>
          <p:cNvPr id="83" name="Rectángulo 5"/>
          <p:cNvSpPr/>
          <p:nvPr/>
        </p:nvSpPr>
        <p:spPr>
          <a:xfrm>
            <a:off x="13833124" y="22151555"/>
            <a:ext cx="99976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s-ES" sz="16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Tabla 7</a:t>
            </a:r>
            <a:r>
              <a:rPr lang="es-ES" sz="16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s-ES" sz="16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Efecto del Pectimorf</a:t>
            </a:r>
            <a:r>
              <a:rPr lang="es-ES" sz="1600" i="1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®</a:t>
            </a:r>
            <a:r>
              <a:rPr lang="es-ES" sz="16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(Pm-1 y Pm-2) en el crecimiento vegetativo de plantas de tomate </a:t>
            </a:r>
            <a:r>
              <a:rPr lang="es-ES" sz="16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cv Amalia</a:t>
            </a:r>
            <a:endParaRPr lang="es-ES" sz="1600" i="1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4" name="Rectángulo 6"/>
          <p:cNvSpPr/>
          <p:nvPr/>
        </p:nvSpPr>
        <p:spPr>
          <a:xfrm>
            <a:off x="15267099" y="24626986"/>
            <a:ext cx="3981950" cy="87420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5" name="Rectángulo 18"/>
          <p:cNvSpPr/>
          <p:nvPr/>
        </p:nvSpPr>
        <p:spPr>
          <a:xfrm>
            <a:off x="20532534" y="24626986"/>
            <a:ext cx="2583752" cy="85919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6" name="13 Rectángulo"/>
              <p:cNvSpPr/>
              <p:nvPr/>
            </p:nvSpPr>
            <p:spPr>
              <a:xfrm>
                <a:off x="12481157" y="19671208"/>
                <a:ext cx="12505794" cy="872034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s-ES" sz="1800" dirty="0" smtClean="0">
                    <a:latin typeface="Arial" pitchFamily="34" charset="0"/>
                    <a:cs typeface="Arial" pitchFamily="34" charset="0"/>
                  </a:rPr>
                  <a:t>El </a:t>
                </a:r>
                <a:r>
                  <a:rPr lang="es-ES" sz="1800" dirty="0" err="1" smtClean="0">
                    <a:latin typeface="Arial" pitchFamily="34" charset="0"/>
                    <a:cs typeface="Arial" pitchFamily="34" charset="0"/>
                  </a:rPr>
                  <a:t>Pectimorf</a:t>
                </a:r>
                <a:r>
                  <a:rPr lang="es-ES" sz="1800" baseline="30000" dirty="0">
                    <a:latin typeface="Arial" pitchFamily="34" charset="0"/>
                    <a:cs typeface="Arial" pitchFamily="34" charset="0"/>
                  </a:rPr>
                  <a:t>®</a:t>
                </a:r>
                <a:r>
                  <a:rPr lang="es-ES" sz="1800" dirty="0">
                    <a:latin typeface="Arial" pitchFamily="34" charset="0"/>
                    <a:cs typeface="Arial" pitchFamily="34" charset="0"/>
                  </a:rPr>
                  <a:t> (Pm-1 y Pm-2</a:t>
                </a:r>
                <a:r>
                  <a:rPr lang="es-ES" sz="1800" dirty="0" smtClean="0">
                    <a:latin typeface="Arial" pitchFamily="34" charset="0"/>
                    <a:cs typeface="Arial" pitchFamily="34" charset="0"/>
                  </a:rPr>
                  <a:t>) </a:t>
                </a:r>
                <a:r>
                  <a:rPr lang="es-ES" sz="1800" dirty="0">
                    <a:latin typeface="Arial" pitchFamily="34" charset="0"/>
                    <a:cs typeface="Arial" pitchFamily="34" charset="0"/>
                  </a:rPr>
                  <a:t>a 10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ES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s-ES" sz="1800" i="1"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a:rPr lang="es-ES" sz="1800" b="0" i="1" smtClean="0">
                            <a:latin typeface="Cambria Math"/>
                          </a:rPr>
                          <m:t>𝑔</m:t>
                        </m:r>
                        <m:r>
                          <a:rPr lang="es-ES" sz="1800" i="1">
                            <a:latin typeface="Cambria Math"/>
                          </a:rPr>
                          <m:t> </m:t>
                        </m:r>
                        <m:r>
                          <a:rPr lang="es-ES" sz="18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p>
                        <m:r>
                          <a:rPr lang="es-ES" sz="180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s-ES" sz="1800" i="1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es-ES" sz="1800" dirty="0">
                    <a:latin typeface="Arial" pitchFamily="34" charset="0"/>
                    <a:cs typeface="Arial" pitchFamily="34" charset="0"/>
                  </a:rPr>
                  <a:t> estimuló la germinación de semillas de tomate </a:t>
                </a:r>
                <a:r>
                  <a:rPr lang="es-ES" sz="1800" i="1" dirty="0">
                    <a:latin typeface="Arial" pitchFamily="34" charset="0"/>
                    <a:cs typeface="Arial" pitchFamily="34" charset="0"/>
                  </a:rPr>
                  <a:t>cv</a:t>
                </a:r>
                <a:r>
                  <a:rPr lang="es-ES" sz="1800" dirty="0">
                    <a:latin typeface="Arial" pitchFamily="34" charset="0"/>
                    <a:cs typeface="Arial" pitchFamily="34" charset="0"/>
                  </a:rPr>
                  <a:t> Amalia 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s-ES" sz="1800" dirty="0" smtClean="0">
                    <a:latin typeface="Arial" pitchFamily="34" charset="0"/>
                    <a:cs typeface="Arial" pitchFamily="34" charset="0"/>
                  </a:rPr>
                  <a:t>con </a:t>
                </a:r>
                <a:r>
                  <a:rPr lang="es-ES" sz="1800" dirty="0">
                    <a:latin typeface="Arial" pitchFamily="34" charset="0"/>
                    <a:cs typeface="Arial" pitchFamily="34" charset="0"/>
                  </a:rPr>
                  <a:t>bajo poder </a:t>
                </a:r>
                <a:r>
                  <a:rPr lang="es-ES" sz="1800" dirty="0" smtClean="0">
                    <a:latin typeface="Arial" pitchFamily="34" charset="0"/>
                    <a:cs typeface="Arial" pitchFamily="34" charset="0"/>
                  </a:rPr>
                  <a:t>germinativo</a:t>
                </a:r>
                <a:endParaRPr lang="es-ES" sz="1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6" name="13 Rectángulo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81157" y="19671208"/>
                <a:ext cx="12505794" cy="872034"/>
              </a:xfrm>
              <a:prstGeom prst="rect">
                <a:avLst/>
              </a:prstGeom>
              <a:blipFill rotWithShape="1">
                <a:blip r:embed="rId24"/>
                <a:stretch>
                  <a:fillRect b="-9722"/>
                </a:stretch>
              </a:blipFill>
              <a:ln/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Rectángulo 12"/>
              <p:cNvSpPr/>
              <p:nvPr/>
            </p:nvSpPr>
            <p:spPr>
              <a:xfrm>
                <a:off x="12927638" y="17954049"/>
                <a:ext cx="11987305" cy="1277273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s-ES" sz="1600" i="1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Figura 1. </a:t>
                </a:r>
                <a:r>
                  <a:rPr lang="es-ES" sz="1600" i="1" dirty="0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Efecto del Pectimorf</a:t>
                </a:r>
                <a:r>
                  <a:rPr lang="es-ES" sz="1600" i="1" baseline="30000" dirty="0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®</a:t>
                </a:r>
                <a:r>
                  <a:rPr lang="es-ES" sz="1600" i="1" dirty="0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(Pm-1 y Pm-2) en la germinación de semillas </a:t>
                </a:r>
                <a:r>
                  <a:rPr lang="es-ES" sz="1600" i="1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de </a:t>
                </a:r>
                <a:r>
                  <a:rPr lang="es-ES" sz="1600" i="1" dirty="0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tomate </a:t>
                </a:r>
                <a:r>
                  <a:rPr lang="es-ES" sz="1600" i="1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'cv Amalia' por </a:t>
                </a:r>
                <a:r>
                  <a:rPr lang="es-ES" sz="1600" i="1" dirty="0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imbibición de semillas durante 1 h a 10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ES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s-ES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𝑚𝑔</m:t>
                        </m:r>
                        <m:r>
                          <a:rPr lang="es-ES" sz="1600" b="0" i="1" smtClean="0">
                            <a:solidFill>
                              <a:schemeClr val="tx1"/>
                            </a:solidFill>
                            <a:latin typeface="Cambria Math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s-ES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𝐿</m:t>
                        </m:r>
                      </m:e>
                      <m:sup>
                        <m:r>
                          <a:rPr lang="es-ES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s-ES" sz="1600" i="1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s-ES" sz="1600" i="1" dirty="0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a las 24h (</a:t>
                </a:r>
                <a:r>
                  <a:rPr lang="es-ES" sz="160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Esx</a:t>
                </a:r>
                <a:r>
                  <a:rPr lang="es-ES" sz="1600" i="1" dirty="0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 0,0), 48h (</a:t>
                </a:r>
                <a:r>
                  <a:rPr lang="es-ES" sz="160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Esx</a:t>
                </a:r>
                <a:r>
                  <a:rPr lang="es-ES" sz="1600" i="1" dirty="0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 0,005), 72h (</a:t>
                </a:r>
                <a:r>
                  <a:rPr lang="es-ES" sz="160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Esx</a:t>
                </a:r>
                <a:r>
                  <a:rPr lang="es-ES" sz="1600" i="1" dirty="0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 0,005</a:t>
                </a:r>
                <a:r>
                  <a:rPr lang="es-ES" sz="1600" i="1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s-ES" sz="1600" i="1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Diferentes </a:t>
                </a:r>
                <a:r>
                  <a:rPr lang="es-ES" sz="1600" i="1" dirty="0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letras indican diferencias significativas entre tratamientos según la según la Prueba de </a:t>
                </a:r>
                <a:r>
                  <a:rPr lang="es-ES" sz="1600" i="1" dirty="0" err="1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Tukey</a:t>
                </a:r>
                <a:r>
                  <a:rPr lang="es-ES" sz="1600" i="1" dirty="0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p&lt; </a:t>
                </a:r>
                <a:r>
                  <a:rPr lang="es-ES" sz="1600" i="1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0,05</a:t>
                </a:r>
                <a:endParaRPr lang="es-ES" sz="1600" i="1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8" name="Rectángul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27638" y="17954049"/>
                <a:ext cx="11987305" cy="1277273"/>
              </a:xfrm>
              <a:prstGeom prst="rect">
                <a:avLst/>
              </a:prstGeom>
              <a:blipFill rotWithShape="1">
                <a:blip r:embed="rId25"/>
                <a:stretch>
                  <a:fillRect l="-305" r="-254" b="-1905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9" name="Rectángulo 88"/>
          <p:cNvSpPr/>
          <p:nvPr/>
        </p:nvSpPr>
        <p:spPr>
          <a:xfrm>
            <a:off x="10297319" y="21382851"/>
            <a:ext cx="14961151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2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ES" sz="1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EFECTO DEL PECTIMORF</a:t>
            </a:r>
            <a:r>
              <a:rPr lang="es-ES" sz="1800" b="1" baseline="30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®</a:t>
            </a:r>
            <a:r>
              <a:rPr lang="es-ES" sz="1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EN EL CRECIMIENTO VEGETATIVO DE PLANTAS DE TOMATE EN CONDICIONES CONTROLADAS</a:t>
            </a:r>
            <a:endParaRPr lang="es-ES" sz="18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8" name="27 Grupo"/>
          <p:cNvGrpSpPr/>
          <p:nvPr/>
        </p:nvGrpSpPr>
        <p:grpSpPr>
          <a:xfrm>
            <a:off x="320346" y="32115818"/>
            <a:ext cx="13662754" cy="2935266"/>
            <a:chOff x="320347" y="32348904"/>
            <a:chExt cx="11931042" cy="2935266"/>
          </a:xfrm>
        </p:grpSpPr>
        <p:sp>
          <p:nvSpPr>
            <p:cNvPr id="90" name="CuadroTexto 5"/>
            <p:cNvSpPr txBox="1"/>
            <p:nvPr/>
          </p:nvSpPr>
          <p:spPr>
            <a:xfrm>
              <a:off x="3667683" y="32348904"/>
              <a:ext cx="4066568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2400" b="1" dirty="0" smtClean="0">
                  <a:solidFill>
                    <a:srgbClr val="0066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CONCLUSIONES</a:t>
              </a:r>
              <a:endParaRPr lang="es-ES" sz="24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1" name="Rectángulo 1"/>
            <p:cNvSpPr/>
            <p:nvPr/>
          </p:nvSpPr>
          <p:spPr>
            <a:xfrm>
              <a:off x="320347" y="33345178"/>
              <a:ext cx="11931042" cy="19389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 algn="just">
                <a:lnSpc>
                  <a:spcPct val="150000"/>
                </a:lnSpc>
                <a:buFont typeface="Wingdings" pitchFamily="2" charset="2"/>
                <a:buChar char="Ø"/>
              </a:pPr>
              <a:r>
                <a:rPr lang="es-ES" sz="2000" dirty="0" smtClean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Las </a:t>
              </a:r>
              <a:r>
                <a:rPr lang="es-ES" sz="20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diferencias encontradas entre las pectinas cítricas </a:t>
              </a:r>
              <a:r>
                <a:rPr lang="es-ES" sz="2000" dirty="0" smtClean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caracterizadas, </a:t>
              </a:r>
              <a:r>
                <a:rPr lang="es-ES" sz="20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no </a:t>
              </a:r>
              <a:r>
                <a:rPr lang="es-ES" sz="2000" dirty="0" smtClean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afectaron la </a:t>
              </a:r>
              <a:r>
                <a:rPr lang="es-ES" sz="20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calidad y actividad biológica de los </a:t>
              </a:r>
              <a:r>
                <a:rPr lang="es-ES" sz="2000" dirty="0" smtClean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Pectimorf</a:t>
              </a:r>
              <a:r>
                <a:rPr lang="es-ES" sz="2000" baseline="300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®</a:t>
              </a:r>
              <a:r>
                <a:rPr lang="es-ES" sz="2000" dirty="0" smtClean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s-ES" sz="20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obtenidos; lo que demuestra </a:t>
              </a:r>
              <a:r>
                <a:rPr lang="es-ES" sz="2000" dirty="0" smtClean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que, </a:t>
              </a:r>
              <a:r>
                <a:rPr lang="es-ES" sz="20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pectinas cítricas de diferente origen y características </a:t>
              </a:r>
              <a:r>
                <a:rPr lang="es-ES" sz="2000" dirty="0" smtClean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físico-químicas, </a:t>
              </a:r>
              <a:r>
                <a:rPr lang="es-ES" sz="20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se pueden </a:t>
              </a:r>
              <a:r>
                <a:rPr lang="es-ES" sz="2000" dirty="0" smtClean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emplear en </a:t>
              </a:r>
              <a:r>
                <a:rPr lang="es-ES" sz="20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la metodología de obtención del bioestimulante </a:t>
              </a:r>
              <a:r>
                <a:rPr lang="es-ES" sz="2000" dirty="0" err="1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Pectimorf</a:t>
              </a:r>
              <a:r>
                <a:rPr lang="es-ES" sz="2000" baseline="30000" dirty="0" smtClean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®</a:t>
              </a:r>
              <a:r>
                <a:rPr lang="es-ES" sz="2000" dirty="0" smtClean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ángulo 1"/>
              <p:cNvSpPr/>
              <p:nvPr/>
            </p:nvSpPr>
            <p:spPr>
              <a:xfrm>
                <a:off x="18833532" y="28044497"/>
                <a:ext cx="6081411" cy="1831271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s-ES" sz="1800" dirty="0" smtClean="0">
                    <a:solidFill>
                      <a:schemeClr val="dk1"/>
                    </a:solidFill>
                    <a:latin typeface="Arial"/>
                    <a:ea typeface="Calibri"/>
                    <a:cs typeface="Times New Roman"/>
                  </a:rPr>
                  <a:t>La imbibición de semillas en </a:t>
                </a:r>
                <a:r>
                  <a:rPr lang="es-ES" sz="1800" dirty="0" smtClean="0">
                    <a:latin typeface="Arial" pitchFamily="34" charset="0"/>
                    <a:cs typeface="Arial" pitchFamily="34" charset="0"/>
                  </a:rPr>
                  <a:t>soluciones de  </a:t>
                </a:r>
                <a:r>
                  <a:rPr lang="es-ES" sz="1800" dirty="0" err="1">
                    <a:latin typeface="Arial" pitchFamily="34" charset="0"/>
                    <a:cs typeface="Arial" pitchFamily="34" charset="0"/>
                  </a:rPr>
                  <a:t>Pectimorf</a:t>
                </a:r>
                <a:r>
                  <a:rPr lang="es-ES" sz="1800" baseline="30000" dirty="0">
                    <a:latin typeface="Arial" pitchFamily="34" charset="0"/>
                    <a:cs typeface="Arial" pitchFamily="34" charset="0"/>
                  </a:rPr>
                  <a:t>®</a:t>
                </a:r>
                <a:r>
                  <a:rPr lang="es-ES" sz="1800" dirty="0">
                    <a:latin typeface="Arial" pitchFamily="34" charset="0"/>
                    <a:cs typeface="Arial" pitchFamily="34" charset="0"/>
                  </a:rPr>
                  <a:t> </a:t>
                </a:r>
              </a:p>
              <a:p>
                <a:pPr algn="ctr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s-ES" sz="1800" dirty="0" smtClean="0">
                    <a:latin typeface="Arial" pitchFamily="34" charset="0"/>
                    <a:cs typeface="Arial" pitchFamily="34" charset="0"/>
                  </a:rPr>
                  <a:t>(10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ES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s-ES" sz="1800" i="1"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a:rPr lang="es-ES" sz="1800" b="0" i="1" smtClean="0">
                            <a:latin typeface="Cambria Math"/>
                          </a:rPr>
                          <m:t>𝑔</m:t>
                        </m:r>
                        <m:r>
                          <a:rPr lang="es-ES" sz="18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p>
                        <m:r>
                          <a:rPr lang="es-ES" sz="180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s-ES" sz="1800" i="1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es-ES" sz="1800" dirty="0" smtClean="0">
                    <a:latin typeface="Arial" pitchFamily="34" charset="0"/>
                    <a:cs typeface="Arial" pitchFamily="34" charset="0"/>
                  </a:rPr>
                  <a:t>) estimuló e</a:t>
                </a:r>
                <a:r>
                  <a:rPr lang="es-ES" sz="1800" dirty="0" smtClean="0">
                    <a:solidFill>
                      <a:schemeClr val="dk1"/>
                    </a:solidFill>
                    <a:latin typeface="Arial"/>
                    <a:ea typeface="Calibri"/>
                    <a:cs typeface="Times New Roman"/>
                  </a:rPr>
                  <a:t>l </a:t>
                </a:r>
                <a:r>
                  <a:rPr lang="es-ES" sz="1800" dirty="0">
                    <a:solidFill>
                      <a:schemeClr val="dk1"/>
                    </a:solidFill>
                    <a:latin typeface="Arial"/>
                    <a:ea typeface="Calibri"/>
                    <a:cs typeface="Times New Roman"/>
                  </a:rPr>
                  <a:t>crecimiento vegetativo de las plantas de tomate </a:t>
                </a:r>
                <a:r>
                  <a:rPr lang="es-ES" sz="1800" i="1" dirty="0" smtClean="0">
                    <a:solidFill>
                      <a:schemeClr val="dk1"/>
                    </a:solidFill>
                    <a:latin typeface="Arial"/>
                    <a:ea typeface="Calibri"/>
                    <a:cs typeface="Times New Roman"/>
                  </a:rPr>
                  <a:t>cv</a:t>
                </a:r>
                <a:r>
                  <a:rPr lang="es-ES" sz="1800" dirty="0" smtClean="0">
                    <a:solidFill>
                      <a:schemeClr val="dk1"/>
                    </a:solidFill>
                    <a:latin typeface="Arial"/>
                    <a:ea typeface="Calibri"/>
                    <a:cs typeface="Times New Roman"/>
                  </a:rPr>
                  <a:t> Amalia, sin  </a:t>
                </a:r>
                <a:r>
                  <a:rPr lang="es-ES" sz="1800" dirty="0">
                    <a:solidFill>
                      <a:schemeClr val="dk1"/>
                    </a:solidFill>
                    <a:latin typeface="Arial"/>
                    <a:ea typeface="Calibri"/>
                    <a:cs typeface="Times New Roman"/>
                  </a:rPr>
                  <a:t>diferencias </a:t>
                </a:r>
                <a:r>
                  <a:rPr lang="es-ES" sz="1800" dirty="0" smtClean="0">
                    <a:solidFill>
                      <a:schemeClr val="dk1"/>
                    </a:solidFill>
                    <a:latin typeface="Arial"/>
                    <a:ea typeface="Calibri"/>
                    <a:cs typeface="Times New Roman"/>
                  </a:rPr>
                  <a:t>entre los </a:t>
                </a:r>
                <a:r>
                  <a:rPr lang="es-ES" sz="1800" dirty="0">
                    <a:solidFill>
                      <a:schemeClr val="dk1"/>
                    </a:solidFill>
                    <a:latin typeface="Arial"/>
                    <a:ea typeface="Calibri"/>
                    <a:cs typeface="Times New Roman"/>
                  </a:rPr>
                  <a:t>productos Pm-1 y </a:t>
                </a:r>
                <a:r>
                  <a:rPr lang="es-ES" sz="1800" dirty="0" smtClean="0">
                    <a:solidFill>
                      <a:schemeClr val="dk1"/>
                    </a:solidFill>
                    <a:latin typeface="Arial"/>
                    <a:ea typeface="Calibri"/>
                    <a:cs typeface="Times New Roman"/>
                  </a:rPr>
                  <a:t>Pm-2</a:t>
                </a:r>
                <a:endParaRPr lang="es-ES" sz="1800" dirty="0">
                  <a:solidFill>
                    <a:schemeClr val="dk1"/>
                  </a:solidFill>
                  <a:latin typeface="Arial"/>
                  <a:ea typeface="Calibri"/>
                  <a:cs typeface="Times New Roman"/>
                </a:endParaRPr>
              </a:p>
            </p:txBody>
          </p:sp>
        </mc:Choice>
        <mc:Fallback xmlns="">
          <p:sp>
            <p:nvSpPr>
              <p:cNvPr id="2" name="Rectángulo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33532" y="28044497"/>
                <a:ext cx="6081411" cy="1831271"/>
              </a:xfrm>
              <a:prstGeom prst="rect">
                <a:avLst/>
              </a:prstGeom>
              <a:blipFill rotWithShape="1">
                <a:blip r:embed="rId26"/>
                <a:stretch>
                  <a:fillRect b="-1325"/>
                </a:stretch>
              </a:blipFill>
              <a:ln/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1" name="Rectángulo 70"/>
          <p:cNvSpPr/>
          <p:nvPr/>
        </p:nvSpPr>
        <p:spPr>
          <a:xfrm>
            <a:off x="14191031" y="32043810"/>
            <a:ext cx="10579896" cy="2646878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</a:pPr>
            <a:r>
              <a:rPr lang="es-ES" sz="24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IMPORTANCIA PRÁCTICA DEL TRABAJO</a:t>
            </a:r>
          </a:p>
          <a:p>
            <a:pPr marL="342900" lvl="0" indent="-342900" algn="ctr">
              <a:lnSpc>
                <a:spcPct val="150000"/>
              </a:lnSpc>
              <a:buFont typeface="Wingdings" pitchFamily="2" charset="2"/>
              <a:buChar char="Ø"/>
            </a:pPr>
            <a:r>
              <a:rPr lang="es-ES" sz="2000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valida </a:t>
            </a:r>
            <a:r>
              <a:rPr lang="es-ES" sz="2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método de obtención </a:t>
            </a:r>
            <a:r>
              <a:rPr lang="es-ES" sz="2000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 Pectimorf</a:t>
            </a:r>
            <a:r>
              <a:rPr lang="es-ES" sz="20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® </a:t>
            </a:r>
            <a:r>
              <a:rPr lang="es-ES" sz="2000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es-ES" sz="2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partir de diferentes pectinas </a:t>
            </a:r>
            <a:r>
              <a:rPr lang="es-ES" sz="2000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cítricas y con igual actividad </a:t>
            </a:r>
            <a:r>
              <a:rPr lang="es-ES" sz="2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biológica </a:t>
            </a:r>
            <a:r>
              <a:rPr lang="es-ES" sz="2000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el crecimiento de plantas de tomate '</a:t>
            </a:r>
            <a:r>
              <a:rPr lang="es-ES" sz="2000" i="1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cv</a:t>
            </a:r>
            <a:r>
              <a:rPr lang="es-ES" sz="2000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Amalia‘</a:t>
            </a:r>
          </a:p>
          <a:p>
            <a:pPr marL="342900" lvl="0" indent="-342900" algn="ctr">
              <a:lnSpc>
                <a:spcPct val="150000"/>
              </a:lnSpc>
              <a:buFont typeface="Wingdings" pitchFamily="2" charset="2"/>
              <a:buChar char="Ø"/>
            </a:pPr>
            <a:r>
              <a:rPr lang="es-ES" sz="2000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selecciona </a:t>
            </a:r>
            <a:r>
              <a:rPr lang="es-ES" sz="2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materia prima más conveniente </a:t>
            </a:r>
            <a:r>
              <a:rPr lang="es-ES" sz="2000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partir de proveedores diferentes y desde </a:t>
            </a:r>
            <a:r>
              <a:rPr lang="es-ES" sz="2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punto de vista </a:t>
            </a:r>
            <a:r>
              <a:rPr lang="es-ES" sz="2000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económico </a:t>
            </a:r>
          </a:p>
        </p:txBody>
      </p:sp>
      <p:pic>
        <p:nvPicPr>
          <p:cNvPr id="72" name="Imagen 71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8842" y="14181757"/>
            <a:ext cx="1705861" cy="1683217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73" name="Imagen 72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05118" y="14954647"/>
            <a:ext cx="2409825" cy="18954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92" name="Rectángulo 91"/>
          <p:cNvSpPr/>
          <p:nvPr/>
        </p:nvSpPr>
        <p:spPr>
          <a:xfrm>
            <a:off x="371386" y="13321730"/>
            <a:ext cx="790970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s-ES" sz="1600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Tabla 1. Composición química de las pectinas cítricas P-1 y P-2 en base </a:t>
            </a:r>
            <a:r>
              <a:rPr lang="es-ES" sz="1600" i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seca </a:t>
            </a:r>
            <a:endParaRPr lang="es-ES" sz="1600" i="1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3" name="Tabla 9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3103872"/>
                  </p:ext>
                </p:extLst>
              </p:nvPr>
            </p:nvGraphicFramePr>
            <p:xfrm>
              <a:off x="371387" y="13969802"/>
              <a:ext cx="10659163" cy="1805816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908582">
                      <a:extLst>
                        <a:ext uri="{9D8B030D-6E8A-4147-A177-3AD203B41FA5}">
                          <a16:colId xmlns:a16="http://schemas.microsoft.com/office/drawing/2014/main" val="3948030858"/>
                        </a:ext>
                      </a:extLst>
                    </a:gridCol>
                    <a:gridCol w="1399230">
                      <a:extLst>
                        <a:ext uri="{9D8B030D-6E8A-4147-A177-3AD203B41FA5}">
                          <a16:colId xmlns:a16="http://schemas.microsoft.com/office/drawing/2014/main" val="894309551"/>
                        </a:ext>
                      </a:extLst>
                    </a:gridCol>
                    <a:gridCol w="1533880">
                      <a:extLst>
                        <a:ext uri="{9D8B030D-6E8A-4147-A177-3AD203B41FA5}">
                          <a16:colId xmlns:a16="http://schemas.microsoft.com/office/drawing/2014/main" val="2897175016"/>
                        </a:ext>
                      </a:extLst>
                    </a:gridCol>
                    <a:gridCol w="886882">
                      <a:extLst>
                        <a:ext uri="{9D8B030D-6E8A-4147-A177-3AD203B41FA5}">
                          <a16:colId xmlns:a16="http://schemas.microsoft.com/office/drawing/2014/main" val="1798202797"/>
                        </a:ext>
                      </a:extLst>
                    </a:gridCol>
                    <a:gridCol w="1612931">
                      <a:extLst>
                        <a:ext uri="{9D8B030D-6E8A-4147-A177-3AD203B41FA5}">
                          <a16:colId xmlns:a16="http://schemas.microsoft.com/office/drawing/2014/main" val="2380699166"/>
                        </a:ext>
                      </a:extLst>
                    </a:gridCol>
                    <a:gridCol w="643150">
                      <a:extLst>
                        <a:ext uri="{9D8B030D-6E8A-4147-A177-3AD203B41FA5}">
                          <a16:colId xmlns:a16="http://schemas.microsoft.com/office/drawing/2014/main" val="1754732612"/>
                        </a:ext>
                      </a:extLst>
                    </a:gridCol>
                    <a:gridCol w="1438510">
                      <a:extLst>
                        <a:ext uri="{9D8B030D-6E8A-4147-A177-3AD203B41FA5}">
                          <a16:colId xmlns:a16="http://schemas.microsoft.com/office/drawing/2014/main" val="1280814155"/>
                        </a:ext>
                      </a:extLst>
                    </a:gridCol>
                    <a:gridCol w="488754">
                      <a:extLst>
                        <a:ext uri="{9D8B030D-6E8A-4147-A177-3AD203B41FA5}">
                          <a16:colId xmlns:a16="http://schemas.microsoft.com/office/drawing/2014/main" val="3607593511"/>
                        </a:ext>
                      </a:extLst>
                    </a:gridCol>
                    <a:gridCol w="1747244">
                      <a:extLst>
                        <a:ext uri="{9D8B030D-6E8A-4147-A177-3AD203B41FA5}">
                          <a16:colId xmlns:a16="http://schemas.microsoft.com/office/drawing/2014/main" val="2208309134"/>
                        </a:ext>
                      </a:extLst>
                    </a:gridCol>
                  </a:tblGrid>
                  <a:tr h="0">
                    <a:tc rowSpan="2">
                      <a:txBody>
                        <a:bodyPr/>
                        <a:lstStyle/>
                        <a:p>
                          <a:pPr algn="just">
                            <a:lnSpc>
                              <a:spcPct val="150000"/>
                            </a:lnSpc>
                            <a:spcBef>
                              <a:spcPts val="12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s-ES" sz="14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Pectinas</a:t>
                          </a:r>
                          <a:endParaRPr lang="es-ES" sz="14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2D050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Bef>
                              <a:spcPts val="12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s-ES" sz="14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Humedad (%)</a:t>
                          </a:r>
                          <a:endParaRPr lang="es-ES" sz="14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2D050"/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Bef>
                              <a:spcPts val="12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s-ES" sz="14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Ácido galacturónico </a:t>
                          </a:r>
                          <a:endParaRPr lang="es-ES" sz="14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2D050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Bef>
                              <a:spcPts val="12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s-ES" sz="14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Azúcares neutros </a:t>
                          </a:r>
                          <a:endParaRPr lang="es-ES" sz="14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2D050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Bef>
                              <a:spcPts val="12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s-ES" sz="14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Azúcares reductores </a:t>
                          </a:r>
                          <a:endParaRPr lang="es-ES" sz="14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2D050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tc rowSpan="2"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Bef>
                              <a:spcPts val="12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s-ES" sz="1400" b="1" dirty="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 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s-ES" sz="1400" b="1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sz="1400" b="1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𝐌</m:t>
                                  </m:r>
                                </m:e>
                                <m:sub>
                                  <m:r>
                                    <a:rPr lang="es-ES" sz="1400" b="1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𝐯</m:t>
                                  </m:r>
                                </m:sub>
                              </m:sSub>
                              <m:r>
                                <a:rPr lang="es-ES" sz="1400" b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  </m:t>
                              </m:r>
                              <m:d>
                                <m:dPr>
                                  <m:ctrlPr>
                                    <a:rPr lang="es-ES" sz="1400" b="1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s-ES" sz="1400" b="1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s-ES" sz="1400" b="1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𝐠</m:t>
                                      </m:r>
                                      <m:r>
                                        <a:rPr lang="es-ES" sz="1400" b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∙</m:t>
                                      </m:r>
                                      <m:r>
                                        <a:rPr lang="es-ES" sz="1400" b="1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𝐦𝐨𝐥</m:t>
                                      </m:r>
                                    </m:e>
                                    <m:sup>
                                      <m:r>
                                        <a:rPr lang="es-ES" sz="1400" b="1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s-ES" sz="1400" b="1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𝟏</m:t>
                                      </m:r>
                                    </m:sup>
                                  </m:sSup>
                                </m:e>
                              </m:d>
                            </m:oMath>
                          </a14:m>
                          <a:endParaRPr lang="es-ES" sz="14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2D05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99192335"/>
                      </a:ext>
                    </a:extLst>
                  </a:tr>
                  <a:tr h="282575">
                    <a:tc v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s-ES" sz="1400" b="1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s-ES" sz="1400" b="1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𝒈</m:t>
                                    </m:r>
                                    <m:r>
                                      <a:rPr lang="es-ES" sz="1400" b="1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∙</m:t>
                                    </m:r>
                                    <m:r>
                                      <a:rPr lang="es-ES" sz="1400" b="1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𝒈</m:t>
                                    </m:r>
                                    <m:r>
                                      <a:rPr lang="es-ES" sz="1400" b="1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 </m:t>
                                    </m:r>
                                  </m:e>
                                  <m:sup>
                                    <m:r>
                                      <a:rPr lang="es-ES" sz="1400" b="1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−</m:t>
                                    </m:r>
                                    <m:r>
                                      <a:rPr lang="es-ES" sz="1400" b="1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s-ES" sz="14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4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%</a:t>
                          </a:r>
                          <a:endParaRPr lang="es-ES" sz="14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s-ES" sz="1400" b="1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s-ES" sz="1400" b="1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𝒈</m:t>
                                    </m:r>
                                    <m:r>
                                      <a:rPr lang="es-ES" sz="1400" b="1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∙</m:t>
                                    </m:r>
                                    <m:r>
                                      <a:rPr lang="es-ES" sz="1400" b="1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𝒈</m:t>
                                    </m:r>
                                    <m:r>
                                      <a:rPr lang="es-ES" sz="1400" b="1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 </m:t>
                                    </m:r>
                                  </m:e>
                                  <m:sup>
                                    <m:r>
                                      <a:rPr lang="es-ES" sz="1400" b="1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−</m:t>
                                    </m:r>
                                    <m:r>
                                      <a:rPr lang="es-ES" sz="1400" b="1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s-ES" sz="14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4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%</a:t>
                          </a:r>
                          <a:endParaRPr lang="es-ES" sz="14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s-ES" sz="1400" b="1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s-ES" sz="1400" b="1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𝒈</m:t>
                                    </m:r>
                                    <m:r>
                                      <a:rPr lang="es-ES" sz="1400" b="1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∙</m:t>
                                    </m:r>
                                    <m:r>
                                      <a:rPr lang="es-ES" sz="1400" b="1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𝒈</m:t>
                                    </m:r>
                                    <m:r>
                                      <a:rPr lang="es-ES" sz="1400" b="1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 </m:t>
                                    </m:r>
                                  </m:e>
                                  <m:sup>
                                    <m:r>
                                      <a:rPr lang="es-ES" sz="1400" b="1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−</m:t>
                                    </m:r>
                                    <m:r>
                                      <a:rPr lang="es-ES" sz="1400" b="1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s-ES" sz="14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4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%</a:t>
                          </a:r>
                          <a:endParaRPr lang="es-ES" sz="14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2D050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80362093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400" b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P-1</a:t>
                          </a:r>
                          <a:endParaRPr lang="es-ES" sz="14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4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9,13 </a:t>
                          </a:r>
                          <a14:m>
                            <m:oMath xmlns:m="http://schemas.openxmlformats.org/officeDocument/2006/math">
                              <m:r>
                                <a:rPr lang="es-ES" sz="1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±</m:t>
                              </m:r>
                            </m:oMath>
                          </a14:m>
                          <a:r>
                            <a:rPr lang="es-ES" sz="1400" dirty="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 0,11</a:t>
                          </a:r>
                          <a:endParaRPr lang="es-ES" sz="14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4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0,58 </a:t>
                          </a:r>
                          <a14:m>
                            <m:oMath xmlns:m="http://schemas.openxmlformats.org/officeDocument/2006/math">
                              <m:r>
                                <a:rPr lang="es-ES" sz="1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±</m:t>
                              </m:r>
                            </m:oMath>
                          </a14:m>
                          <a:r>
                            <a:rPr lang="es-ES" sz="1400" dirty="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 0,011</a:t>
                          </a:r>
                          <a:r>
                            <a:rPr lang="es-ES" sz="14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           </a:t>
                          </a:r>
                          <a:endParaRPr lang="es-ES" sz="14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4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58</a:t>
                          </a:r>
                          <a:endParaRPr lang="es-ES" sz="14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4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0,27 </a:t>
                          </a:r>
                          <a14:m>
                            <m:oMath xmlns:m="http://schemas.openxmlformats.org/officeDocument/2006/math">
                              <m:r>
                                <a:rPr lang="es-ES" sz="1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±</m:t>
                              </m:r>
                            </m:oMath>
                          </a14:m>
                          <a:r>
                            <a:rPr lang="es-ES" sz="1400" dirty="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 0,006</a:t>
                          </a:r>
                          <a:endParaRPr lang="es-ES" sz="14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4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27</a:t>
                          </a:r>
                          <a:endParaRPr lang="es-ES" sz="14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4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0,07 </a:t>
                          </a:r>
                          <a14:m>
                            <m:oMath xmlns:m="http://schemas.openxmlformats.org/officeDocument/2006/math">
                              <m:r>
                                <a:rPr lang="es-ES" sz="1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±</m:t>
                              </m:r>
                            </m:oMath>
                          </a14:m>
                          <a:r>
                            <a:rPr lang="es-ES" sz="14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0,002     </a:t>
                          </a:r>
                          <a:endParaRPr lang="es-ES" sz="14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4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7</a:t>
                          </a:r>
                          <a:endParaRPr lang="es-ES" sz="14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4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85 212,9 </a:t>
                          </a:r>
                          <a14:m>
                            <m:oMath xmlns:m="http://schemas.openxmlformats.org/officeDocument/2006/math">
                              <m:r>
                                <a:rPr lang="es-ES" sz="1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±</m:t>
                              </m:r>
                            </m:oMath>
                          </a14:m>
                          <a:r>
                            <a:rPr lang="es-ES" sz="140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1 909,39</a:t>
                          </a:r>
                          <a:endParaRPr lang="es-ES" sz="14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784628091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400" b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P-2</a:t>
                          </a:r>
                          <a:endParaRPr lang="es-ES" sz="14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4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8,31 </a:t>
                          </a:r>
                          <a14:m>
                            <m:oMath xmlns:m="http://schemas.openxmlformats.org/officeDocument/2006/math">
                              <m:r>
                                <a:rPr lang="es-ES" sz="1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±</m:t>
                              </m:r>
                            </m:oMath>
                          </a14:m>
                          <a:r>
                            <a:rPr lang="es-ES" sz="140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 0,25</a:t>
                          </a:r>
                          <a:endParaRPr lang="es-ES" sz="14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4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0,52 </a:t>
                          </a:r>
                          <a14:m>
                            <m:oMath xmlns:m="http://schemas.openxmlformats.org/officeDocument/2006/math">
                              <m:r>
                                <a:rPr lang="es-ES" sz="1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±</m:t>
                              </m:r>
                            </m:oMath>
                          </a14:m>
                          <a:r>
                            <a:rPr lang="es-ES" sz="140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 0,007</a:t>
                          </a:r>
                          <a:r>
                            <a:rPr lang="es-ES" sz="14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                      </a:t>
                          </a:r>
                          <a:endParaRPr lang="es-ES" sz="14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4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52</a:t>
                          </a:r>
                          <a:endParaRPr lang="es-ES" sz="14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4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0,31 </a:t>
                          </a:r>
                          <a14:m>
                            <m:oMath xmlns:m="http://schemas.openxmlformats.org/officeDocument/2006/math">
                              <m:r>
                                <a:rPr lang="es-ES" sz="1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±</m:t>
                              </m:r>
                            </m:oMath>
                          </a14:m>
                          <a:r>
                            <a:rPr lang="es-ES" sz="14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0,004</a:t>
                          </a:r>
                          <a:endParaRPr lang="es-ES" sz="14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4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31</a:t>
                          </a:r>
                          <a:endParaRPr lang="es-ES" sz="14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4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0,17 </a:t>
                          </a:r>
                          <a14:m>
                            <m:oMath xmlns:m="http://schemas.openxmlformats.org/officeDocument/2006/math">
                              <m:r>
                                <a:rPr lang="es-ES" sz="1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±</m:t>
                              </m:r>
                            </m:oMath>
                          </a14:m>
                          <a:r>
                            <a:rPr lang="es-ES" sz="14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0,002     </a:t>
                          </a:r>
                          <a:endParaRPr lang="es-ES" sz="14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4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17</a:t>
                          </a:r>
                          <a:endParaRPr lang="es-ES" sz="14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4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82 003,0 </a:t>
                          </a:r>
                          <a14:m>
                            <m:oMath xmlns:m="http://schemas.openxmlformats.org/officeDocument/2006/math">
                              <m:r>
                                <a:rPr lang="es-ES" sz="1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±</m:t>
                              </m:r>
                            </m:oMath>
                          </a14:m>
                          <a:r>
                            <a:rPr lang="es-ES" sz="140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744,30</a:t>
                          </a:r>
                          <a:endParaRPr lang="es-ES" sz="14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895304397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400" b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p</a:t>
                          </a:r>
                          <a:endParaRPr lang="es-ES" sz="14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4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0,04</a:t>
                          </a:r>
                          <a:endParaRPr lang="es-ES" sz="14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gridSpan="2"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4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0,0002</a:t>
                          </a:r>
                          <a:endParaRPr lang="es-ES" sz="14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4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0,00003</a:t>
                          </a:r>
                          <a:endParaRPr lang="es-ES" sz="14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4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0,0</a:t>
                          </a:r>
                          <a:endParaRPr lang="es-ES" sz="14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4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0,192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084540788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4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t</a:t>
                          </a:r>
                          <a:endParaRPr lang="es-ES" sz="14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4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2,999</a:t>
                          </a:r>
                          <a:endParaRPr lang="es-ES" sz="14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gridSpan="2"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4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4,826  </a:t>
                          </a:r>
                          <a:endParaRPr lang="es-ES" sz="14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4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-5,758 </a:t>
                          </a:r>
                          <a:endParaRPr lang="es-ES" sz="14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4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-36,701   </a:t>
                          </a:r>
                          <a:endParaRPr lang="es-ES" sz="14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4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1,566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89791799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93" name="Tabla 9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3103872"/>
                  </p:ext>
                </p:extLst>
              </p:nvPr>
            </p:nvGraphicFramePr>
            <p:xfrm>
              <a:off x="371387" y="13969802"/>
              <a:ext cx="10659163" cy="2003616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908582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3948030858"/>
                        </a:ext>
                      </a:extLst>
                    </a:gridCol>
                    <a:gridCol w="1399230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894309551"/>
                        </a:ext>
                      </a:extLst>
                    </a:gridCol>
                    <a:gridCol w="1533880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2897175016"/>
                        </a:ext>
                      </a:extLst>
                    </a:gridCol>
                    <a:gridCol w="886882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1798202797"/>
                        </a:ext>
                      </a:extLst>
                    </a:gridCol>
                    <a:gridCol w="1612931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2380699166"/>
                        </a:ext>
                      </a:extLst>
                    </a:gridCol>
                    <a:gridCol w="643150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1754732612"/>
                        </a:ext>
                      </a:extLst>
                    </a:gridCol>
                    <a:gridCol w="1438510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1280814155"/>
                        </a:ext>
                      </a:extLst>
                    </a:gridCol>
                    <a:gridCol w="488754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3607593511"/>
                        </a:ext>
                      </a:extLst>
                    </a:gridCol>
                    <a:gridCol w="1747244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2208309134"/>
                        </a:ext>
                      </a:extLst>
                    </a:gridCol>
                  </a:tblGrid>
                  <a:tr h="320040">
                    <a:tc rowSpan="2">
                      <a:txBody>
                        <a:bodyPr/>
                        <a:lstStyle/>
                        <a:p>
                          <a:pPr algn="just">
                            <a:lnSpc>
                              <a:spcPct val="150000"/>
                            </a:lnSpc>
                            <a:spcBef>
                              <a:spcPts val="12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s-ES" sz="14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Pectinas</a:t>
                          </a:r>
                          <a:endParaRPr lang="es-ES" sz="14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2D050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Bef>
                              <a:spcPts val="12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s-ES" sz="14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Humedad (%)</a:t>
                          </a:r>
                          <a:endParaRPr lang="es-ES" sz="14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2D050"/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Bef>
                              <a:spcPts val="12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s-ES" sz="14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Ácido galacturónico </a:t>
                          </a:r>
                          <a:endParaRPr lang="es-ES" sz="14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2D050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Bef>
                              <a:spcPts val="12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s-ES" sz="14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Azúcares neutros </a:t>
                          </a:r>
                          <a:endParaRPr lang="es-ES" sz="14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2D050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Bef>
                              <a:spcPts val="12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s-ES" sz="14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Azúcares reductores </a:t>
                          </a:r>
                          <a:endParaRPr lang="es-ES" sz="14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2D050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tc rowSpan="2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8"/>
                          <a:stretch>
                            <a:fillRect l="-509408" t="-847" r="-348" b="-1872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499192335"/>
                      </a:ext>
                    </a:extLst>
                  </a:tr>
                  <a:tr h="403416">
                    <a:tc v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8"/>
                          <a:stretch>
                            <a:fillRect l="-150397" t="-80303" r="-444048" b="-3348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4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%</a:t>
                          </a:r>
                          <a:endParaRPr lang="es-ES" sz="14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8"/>
                          <a:stretch>
                            <a:fillRect l="-292830" t="-80303" r="-267547" b="-3348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4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%</a:t>
                          </a:r>
                          <a:endParaRPr lang="es-ES" sz="14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8"/>
                          <a:stretch>
                            <a:fillRect l="-485593" t="-80303" r="-155932" b="-3348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4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%</a:t>
                          </a:r>
                          <a:endParaRPr lang="es-ES" sz="14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2D050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3480362093"/>
                      </a:ext>
                    </a:extLst>
                  </a:tr>
                  <a:tr h="3200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400" b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P-1</a:t>
                          </a:r>
                          <a:endParaRPr lang="es-ES" sz="14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8"/>
                          <a:stretch>
                            <a:fillRect l="-65502" t="-224528" r="-598690" b="-31698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8"/>
                          <a:stretch>
                            <a:fillRect l="-150397" t="-224528" r="-444048" b="-31698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4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58</a:t>
                          </a:r>
                          <a:endParaRPr lang="es-ES" sz="14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8"/>
                          <a:stretch>
                            <a:fillRect l="-292830" t="-224528" r="-267547" b="-31698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4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27</a:t>
                          </a:r>
                          <a:endParaRPr lang="es-ES" sz="14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8"/>
                          <a:stretch>
                            <a:fillRect l="-485593" t="-224528" r="-155932" b="-31698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4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7</a:t>
                          </a:r>
                          <a:endParaRPr lang="es-ES" sz="14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8"/>
                          <a:stretch>
                            <a:fillRect l="-509408" t="-224528" r="-348" b="-31698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1784628091"/>
                      </a:ext>
                    </a:extLst>
                  </a:tr>
                  <a:tr h="3200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400" b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P-2</a:t>
                          </a:r>
                          <a:endParaRPr lang="es-ES" sz="14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8"/>
                          <a:stretch>
                            <a:fillRect l="-65502" t="-330769" r="-598690" b="-2230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8"/>
                          <a:stretch>
                            <a:fillRect l="-150397" t="-330769" r="-444048" b="-2230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4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52</a:t>
                          </a:r>
                          <a:endParaRPr lang="es-ES" sz="14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8"/>
                          <a:stretch>
                            <a:fillRect l="-292830" t="-330769" r="-267547" b="-2230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4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31</a:t>
                          </a:r>
                          <a:endParaRPr lang="es-ES" sz="14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8"/>
                          <a:stretch>
                            <a:fillRect l="-485593" t="-330769" r="-155932" b="-2230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4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17</a:t>
                          </a:r>
                          <a:endParaRPr lang="es-ES" sz="14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8"/>
                          <a:stretch>
                            <a:fillRect l="-509408" t="-330769" r="-348" b="-22307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1895304397"/>
                      </a:ext>
                    </a:extLst>
                  </a:tr>
                  <a:tr h="3200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400" b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p</a:t>
                          </a:r>
                          <a:endParaRPr lang="es-ES" sz="14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4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0,04</a:t>
                          </a:r>
                          <a:endParaRPr lang="es-ES" sz="14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gridSpan="2"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4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0,0002</a:t>
                          </a:r>
                          <a:endParaRPr lang="es-ES" sz="14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4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0,00003</a:t>
                          </a:r>
                          <a:endParaRPr lang="es-ES" sz="14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4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0,0</a:t>
                          </a:r>
                          <a:endParaRPr lang="es-ES" sz="14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4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0,192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4084540788"/>
                      </a:ext>
                    </a:extLst>
                  </a:tr>
                  <a:tr h="3200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4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t</a:t>
                          </a:r>
                          <a:endParaRPr lang="es-ES" sz="14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4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2,999</a:t>
                          </a:r>
                          <a:endParaRPr lang="es-ES" sz="14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gridSpan="2"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4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4,826  </a:t>
                          </a:r>
                          <a:endParaRPr lang="es-ES" sz="14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4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-5,758 </a:t>
                          </a:r>
                          <a:endParaRPr lang="es-ES" sz="14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4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-36,701   </a:t>
                          </a:r>
                          <a:endParaRPr lang="es-ES" sz="14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4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1,566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3897917990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96" name="Rectángulo 95"/>
          <p:cNvSpPr/>
          <p:nvPr/>
        </p:nvSpPr>
        <p:spPr>
          <a:xfrm>
            <a:off x="255275" y="24574627"/>
            <a:ext cx="71738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Tabla </a:t>
            </a:r>
            <a:r>
              <a:rPr lang="es-ES" sz="16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6. </a:t>
            </a:r>
            <a:r>
              <a:rPr lang="es-ES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Composición química del Pectimorf</a:t>
            </a:r>
            <a:r>
              <a:rPr lang="es-ES" sz="1600" baseline="30000" dirty="0">
                <a:latin typeface="Arial" panose="020B0604020202020204" pitchFamily="34" charset="0"/>
                <a:ea typeface="Calibri" panose="020F0502020204030204" pitchFamily="34" charset="0"/>
              </a:rPr>
              <a:t>® </a:t>
            </a:r>
            <a:r>
              <a:rPr lang="es-ES" sz="1600" dirty="0">
                <a:latin typeface="Arial" panose="020B0604020202020204" pitchFamily="34" charset="0"/>
                <a:ea typeface="Calibri" panose="020F0502020204030204" pitchFamily="34" charset="0"/>
              </a:rPr>
              <a:t>Pm-1 y Pm-2 en base </a:t>
            </a:r>
            <a:r>
              <a:rPr lang="es-ES" sz="1600" dirty="0" smtClean="0">
                <a:latin typeface="Arial" panose="020B0604020202020204" pitchFamily="34" charset="0"/>
                <a:ea typeface="Calibri" panose="020F0502020204030204" pitchFamily="34" charset="0"/>
              </a:rPr>
              <a:t>seca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7" name="Tabla 9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6157337"/>
                  </p:ext>
                </p:extLst>
              </p:nvPr>
            </p:nvGraphicFramePr>
            <p:xfrm>
              <a:off x="344867" y="25297003"/>
              <a:ext cx="11335883" cy="2747609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200934">
                      <a:extLst>
                        <a:ext uri="{9D8B030D-6E8A-4147-A177-3AD203B41FA5}">
                          <a16:colId xmlns:a16="http://schemas.microsoft.com/office/drawing/2014/main" val="3510837859"/>
                        </a:ext>
                      </a:extLst>
                    </a:gridCol>
                    <a:gridCol w="1099341">
                      <a:extLst>
                        <a:ext uri="{9D8B030D-6E8A-4147-A177-3AD203B41FA5}">
                          <a16:colId xmlns:a16="http://schemas.microsoft.com/office/drawing/2014/main" val="2150568984"/>
                        </a:ext>
                      </a:extLst>
                    </a:gridCol>
                    <a:gridCol w="1324224">
                      <a:extLst>
                        <a:ext uri="{9D8B030D-6E8A-4147-A177-3AD203B41FA5}">
                          <a16:colId xmlns:a16="http://schemas.microsoft.com/office/drawing/2014/main" val="3429697120"/>
                        </a:ext>
                      </a:extLst>
                    </a:gridCol>
                    <a:gridCol w="780596">
                      <a:extLst>
                        <a:ext uri="{9D8B030D-6E8A-4147-A177-3AD203B41FA5}">
                          <a16:colId xmlns:a16="http://schemas.microsoft.com/office/drawing/2014/main" val="350358693"/>
                        </a:ext>
                      </a:extLst>
                    </a:gridCol>
                    <a:gridCol w="1467954">
                      <a:extLst>
                        <a:ext uri="{9D8B030D-6E8A-4147-A177-3AD203B41FA5}">
                          <a16:colId xmlns:a16="http://schemas.microsoft.com/office/drawing/2014/main" val="1027852861"/>
                        </a:ext>
                      </a:extLst>
                    </a:gridCol>
                    <a:gridCol w="773879">
                      <a:extLst>
                        <a:ext uri="{9D8B030D-6E8A-4147-A177-3AD203B41FA5}">
                          <a16:colId xmlns:a16="http://schemas.microsoft.com/office/drawing/2014/main" val="471851738"/>
                        </a:ext>
                      </a:extLst>
                    </a:gridCol>
                    <a:gridCol w="1438116">
                      <a:extLst>
                        <a:ext uri="{9D8B030D-6E8A-4147-A177-3AD203B41FA5}">
                          <a16:colId xmlns:a16="http://schemas.microsoft.com/office/drawing/2014/main" val="3250765678"/>
                        </a:ext>
                      </a:extLst>
                    </a:gridCol>
                    <a:gridCol w="559571">
                      <a:extLst>
                        <a:ext uri="{9D8B030D-6E8A-4147-A177-3AD203B41FA5}">
                          <a16:colId xmlns:a16="http://schemas.microsoft.com/office/drawing/2014/main" val="2099073191"/>
                        </a:ext>
                      </a:extLst>
                    </a:gridCol>
                    <a:gridCol w="931924">
                      <a:extLst>
                        <a:ext uri="{9D8B030D-6E8A-4147-A177-3AD203B41FA5}">
                          <a16:colId xmlns:a16="http://schemas.microsoft.com/office/drawing/2014/main" val="4088490185"/>
                        </a:ext>
                      </a:extLst>
                    </a:gridCol>
                    <a:gridCol w="1759344">
                      <a:extLst>
                        <a:ext uri="{9D8B030D-6E8A-4147-A177-3AD203B41FA5}">
                          <a16:colId xmlns:a16="http://schemas.microsoft.com/office/drawing/2014/main" val="851585203"/>
                        </a:ext>
                      </a:extLst>
                    </a:gridCol>
                  </a:tblGrid>
                  <a:tr h="484963">
                    <a:tc rowSpan="2"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Bef>
                              <a:spcPts val="12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s-ES" sz="16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  <a:endParaRPr lang="es-ES" sz="1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Bef>
                              <a:spcPts val="12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s-ES" sz="16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Pectimorf</a:t>
                          </a:r>
                          <a:r>
                            <a:rPr lang="es-ES" sz="1600" b="1" baseline="30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®</a:t>
                          </a:r>
                          <a:endParaRPr lang="es-ES" sz="1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2D050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Bef>
                              <a:spcPts val="12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s-ES" sz="16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Humedad</a:t>
                          </a:r>
                          <a:endParaRPr lang="es-ES" sz="1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Bef>
                              <a:spcPts val="12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s-ES" sz="16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(%)</a:t>
                          </a:r>
                          <a:endParaRPr lang="es-ES" sz="1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2D050"/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Bef>
                              <a:spcPts val="12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s-ES" sz="16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Ácido galacturónico  </a:t>
                          </a:r>
                          <a:endParaRPr lang="es-ES" sz="1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2D050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Bef>
                              <a:spcPts val="12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s-ES" sz="16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Azúcares neutros </a:t>
                          </a:r>
                          <a:endParaRPr lang="es-ES" sz="1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2D050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Bef>
                              <a:spcPts val="12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s-ES" sz="1600" b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Azúcares reductores </a:t>
                          </a:r>
                          <a:endParaRPr lang="es-ES" sz="1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2D050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tc rowSpan="2"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Bef>
                              <a:spcPts val="12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s-ES" sz="1600" b="1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 </a:t>
                          </a:r>
                          <a:endParaRPr lang="es-ES" sz="1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Bef>
                              <a:spcPts val="1200"/>
                            </a:spcBef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s-ES" sz="16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𝐠𝐩</m:t>
                                </m:r>
                              </m:oMath>
                            </m:oMathPara>
                          </a14:m>
                          <a:endParaRPr lang="es-ES" sz="1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2D050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Bef>
                              <a:spcPts val="12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s-ES" sz="1600" b="1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 </a:t>
                          </a:r>
                          <a:endParaRPr lang="es-ES" sz="1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Bef>
                              <a:spcPts val="1200"/>
                            </a:spcBef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s-ES" sz="1600" b="1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sz="1600" b="1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𝐌</m:t>
                                    </m:r>
                                  </m:e>
                                  <m:sub>
                                    <m:r>
                                      <a:rPr lang="es-ES" sz="1600" b="1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𝐧</m:t>
                                    </m:r>
                                    <m:r>
                                      <a:rPr lang="es-ES" sz="1600" b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  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s-ES" sz="1600" b="1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s-ES" sz="1600" b="1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𝐠</m:t>
                                    </m:r>
                                    <m:r>
                                      <a:rPr lang="es-ES" sz="1600" b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∙</m:t>
                                    </m:r>
                                    <m:sSup>
                                      <m:sSupPr>
                                        <m:ctrlPr>
                                          <a:rPr lang="es-ES" sz="1600" b="1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s-ES" sz="1600" b="1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𝐦𝐨𝐥</m:t>
                                        </m:r>
                                      </m:e>
                                      <m:sup>
                                        <m:r>
                                          <a:rPr lang="es-ES" sz="1600" b="1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−</m:t>
                                        </m:r>
                                        <m:r>
                                          <a:rPr lang="es-ES" sz="1600" b="1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𝟏</m:t>
                                        </m:r>
                                      </m:sup>
                                    </m:sSup>
                                  </m:e>
                                </m:d>
                              </m:oMath>
                            </m:oMathPara>
                          </a14:m>
                          <a:endParaRPr lang="es-ES" sz="1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2D05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871519971"/>
                      </a:ext>
                    </a:extLst>
                  </a:tr>
                  <a:tr h="444550">
                    <a:tc v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s-ES" sz="1600" b="1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s-ES" sz="1600" b="1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𝐠</m:t>
                                    </m:r>
                                    <m:r>
                                      <a:rPr lang="es-ES" sz="1600" b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∙</m:t>
                                    </m:r>
                                    <m:r>
                                      <a:rPr lang="es-ES" sz="1600" b="1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𝐠</m:t>
                                    </m:r>
                                    <m:r>
                                      <a:rPr lang="es-ES" sz="1600" b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 </m:t>
                                    </m:r>
                                  </m:e>
                                  <m:sup>
                                    <m:r>
                                      <a:rPr lang="es-ES" sz="1600" b="1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−</m:t>
                                    </m:r>
                                    <m:r>
                                      <a:rPr lang="es-ES" sz="1600" b="1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s-ES" sz="1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6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%</a:t>
                          </a:r>
                          <a:endParaRPr lang="es-ES" sz="1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s-ES" sz="1600" b="1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s-ES" sz="1600" b="1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𝐠</m:t>
                                    </m:r>
                                    <m:r>
                                      <a:rPr lang="es-ES" sz="1600" b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∙</m:t>
                                    </m:r>
                                    <m:r>
                                      <a:rPr lang="es-ES" sz="1600" b="1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𝐠</m:t>
                                    </m:r>
                                    <m:r>
                                      <a:rPr lang="es-ES" sz="1600" b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 </m:t>
                                    </m:r>
                                  </m:e>
                                  <m:sup>
                                    <m:r>
                                      <a:rPr lang="es-ES" sz="1600" b="1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−</m:t>
                                    </m:r>
                                    <m:r>
                                      <a:rPr lang="es-ES" sz="1600" b="1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s-ES" sz="1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6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%</a:t>
                          </a:r>
                          <a:endParaRPr lang="es-ES" sz="1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s-ES" sz="1600" b="1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s-ES" sz="1600" b="1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𝐠</m:t>
                                    </m:r>
                                    <m:r>
                                      <a:rPr lang="es-ES" sz="1600" b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∙</m:t>
                                    </m:r>
                                    <m:r>
                                      <a:rPr lang="es-ES" sz="1600" b="1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𝐠</m:t>
                                    </m:r>
                                    <m:r>
                                      <a:rPr lang="es-ES" sz="1600" b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 </m:t>
                                    </m:r>
                                  </m:e>
                                  <m:sup>
                                    <m:r>
                                      <a:rPr lang="es-ES" sz="1600" b="1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−</m:t>
                                    </m:r>
                                    <m:r>
                                      <a:rPr lang="es-ES" sz="1600" b="1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s-ES" sz="1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6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%</a:t>
                          </a:r>
                          <a:endParaRPr lang="es-ES" sz="1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2D050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16864353"/>
                      </a:ext>
                    </a:extLst>
                  </a:tr>
                  <a:tr h="48496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6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Pm-1</a:t>
                          </a:r>
                          <a:endParaRPr lang="es-ES" sz="1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16,7 </a:t>
                          </a:r>
                          <a14:m>
                            <m:oMath xmlns:m="http://schemas.openxmlformats.org/officeDocument/2006/math">
                              <m:r>
                                <a:rPr lang="es-E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±</m:t>
                              </m:r>
                            </m:oMath>
                          </a14:m>
                          <a:r>
                            <a:rPr lang="es-ES" sz="160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 0,1</a:t>
                          </a:r>
                          <a:endParaRPr lang="es-ES" sz="1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6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0,89 </a:t>
                          </a:r>
                          <a14:m>
                            <m:oMath xmlns:m="http://schemas.openxmlformats.org/officeDocument/2006/math">
                              <m:r>
                                <a:rPr lang="es-E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±</m:t>
                              </m:r>
                            </m:oMath>
                          </a14:m>
                          <a:r>
                            <a:rPr lang="es-ES" sz="16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0,008          </a:t>
                          </a:r>
                          <a:endParaRPr lang="es-ES" sz="1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89</a:t>
                          </a:r>
                          <a:endParaRPr lang="es-ES" sz="1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6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0,07 </a:t>
                          </a:r>
                          <a14:m>
                            <m:oMath xmlns:m="http://schemas.openxmlformats.org/officeDocument/2006/math">
                              <m:r>
                                <a:rPr lang="es-E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±</m:t>
                              </m:r>
                            </m:oMath>
                          </a14:m>
                          <a:r>
                            <a:rPr lang="es-ES" sz="1600" dirty="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 0,002</a:t>
                          </a:r>
                          <a:endParaRPr lang="es-ES" sz="1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7</a:t>
                          </a:r>
                          <a:endParaRPr lang="es-ES" sz="1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0,12</a:t>
                          </a:r>
                          <a:r>
                            <a:rPr lang="es-ES" sz="160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s-E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±</m:t>
                              </m:r>
                            </m:oMath>
                          </a14:m>
                          <a:r>
                            <a:rPr lang="es-ES" sz="1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0,002   </a:t>
                          </a:r>
                          <a:endParaRPr lang="es-ES" sz="1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12</a:t>
                          </a:r>
                          <a:endParaRPr lang="es-ES" sz="1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 </a:t>
                          </a:r>
                          <a14:m>
                            <m:oMath xmlns:m="http://schemas.openxmlformats.org/officeDocument/2006/math">
                              <m:r>
                                <a:rPr lang="es-E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±</m:t>
                              </m:r>
                            </m:oMath>
                          </a14:m>
                          <a:r>
                            <a:rPr lang="es-ES" sz="160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0,1</a:t>
                          </a:r>
                          <a:endParaRPr lang="es-ES" sz="1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6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1 452,41 </a:t>
                          </a:r>
                          <a14:m>
                            <m:oMath xmlns:m="http://schemas.openxmlformats.org/officeDocument/2006/math">
                              <m:r>
                                <a:rPr lang="es-E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±</m:t>
                              </m:r>
                            </m:oMath>
                          </a14:m>
                          <a:r>
                            <a:rPr lang="es-ES" sz="1600" dirty="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s-ES" sz="16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22,34</a:t>
                          </a:r>
                          <a:endParaRPr lang="es-ES" sz="1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928608246"/>
                      </a:ext>
                    </a:extLst>
                  </a:tr>
                  <a:tr h="48496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600" b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Pm-2</a:t>
                          </a:r>
                          <a:endParaRPr lang="es-ES" sz="1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60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16,6</a:t>
                          </a:r>
                          <a14:m>
                            <m:oMath xmlns:m="http://schemas.openxmlformats.org/officeDocument/2006/math">
                              <m:r>
                                <a:rPr lang="es-E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±</m:t>
                              </m:r>
                            </m:oMath>
                          </a14:m>
                          <a:r>
                            <a:rPr lang="es-ES" sz="160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 0,1</a:t>
                          </a:r>
                          <a:endParaRPr lang="es-ES" sz="1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0,88 </a:t>
                          </a:r>
                          <a14:m>
                            <m:oMath xmlns:m="http://schemas.openxmlformats.org/officeDocument/2006/math">
                              <m:r>
                                <a:rPr lang="es-E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±</m:t>
                              </m:r>
                            </m:oMath>
                          </a14:m>
                          <a:r>
                            <a:rPr lang="es-ES" sz="160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 0,008</a:t>
                          </a:r>
                          <a:r>
                            <a:rPr lang="es-ES" sz="1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                     </a:t>
                          </a:r>
                          <a:endParaRPr lang="es-ES" sz="1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88</a:t>
                          </a:r>
                          <a:endParaRPr lang="es-ES" sz="1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6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0,07 </a:t>
                          </a:r>
                          <a14:m>
                            <m:oMath xmlns:m="http://schemas.openxmlformats.org/officeDocument/2006/math">
                              <m:r>
                                <a:rPr lang="es-E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±</m:t>
                              </m:r>
                            </m:oMath>
                          </a14:m>
                          <a:r>
                            <a:rPr lang="es-ES" sz="1600" dirty="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 0,003</a:t>
                          </a:r>
                          <a:endParaRPr lang="es-ES" sz="1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7</a:t>
                          </a:r>
                          <a:endParaRPr lang="es-ES" sz="1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0,12 </a:t>
                          </a:r>
                          <a14:m>
                            <m:oMath xmlns:m="http://schemas.openxmlformats.org/officeDocument/2006/math">
                              <m:r>
                                <a:rPr lang="es-E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±</m:t>
                              </m:r>
                            </m:oMath>
                          </a14:m>
                          <a:r>
                            <a:rPr lang="es-ES" sz="1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0,002     </a:t>
                          </a:r>
                          <a:endParaRPr lang="es-ES" sz="1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12</a:t>
                          </a:r>
                          <a:endParaRPr lang="es-ES" sz="1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 </a:t>
                          </a:r>
                          <a14:m>
                            <m:oMath xmlns:m="http://schemas.openxmlformats.org/officeDocument/2006/math">
                              <m:r>
                                <a:rPr lang="es-E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±</m:t>
                              </m:r>
                            </m:oMath>
                          </a14:m>
                          <a:r>
                            <a:rPr lang="es-ES" sz="160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0,2</a:t>
                          </a:r>
                          <a:endParaRPr lang="es-ES" sz="1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1 460,21 </a:t>
                          </a:r>
                          <a14:m>
                            <m:oMath xmlns:m="http://schemas.openxmlformats.org/officeDocument/2006/math">
                              <m:r>
                                <a:rPr lang="es-E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±</m:t>
                              </m:r>
                            </m:oMath>
                          </a14:m>
                          <a:r>
                            <a:rPr lang="es-ES" sz="160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s-ES" sz="1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39,41</a:t>
                          </a:r>
                          <a:endParaRPr lang="es-ES" sz="1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068318628"/>
                      </a:ext>
                    </a:extLst>
                  </a:tr>
                  <a:tr h="242482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600" b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p</a:t>
                          </a:r>
                          <a:endParaRPr lang="es-ES" sz="1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0,189</a:t>
                          </a:r>
                          <a:endParaRPr lang="es-ES" sz="1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gridSpan="2"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0,215</a:t>
                          </a:r>
                          <a:endParaRPr lang="es-ES" sz="1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0,738</a:t>
                          </a:r>
                          <a:endParaRPr lang="es-ES" sz="1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0,797</a:t>
                          </a:r>
                          <a:endParaRPr lang="es-ES" sz="1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0,912</a:t>
                          </a: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0,864</a:t>
                          </a:r>
                          <a:endParaRPr lang="es-ES" sz="1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072626350"/>
                      </a:ext>
                    </a:extLst>
                  </a:tr>
                  <a:tr h="242482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600" b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t</a:t>
                          </a:r>
                          <a:endParaRPr lang="es-ES" sz="1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1,371</a:t>
                          </a:r>
                          <a:endParaRPr lang="es-ES" sz="1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gridSpan="2"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1,258</a:t>
                          </a:r>
                          <a:endParaRPr lang="es-ES" sz="1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-0,336</a:t>
                          </a:r>
                          <a:endParaRPr lang="es-ES" sz="1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0,258  </a:t>
                          </a:r>
                          <a:endParaRPr lang="es-ES" sz="1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6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-0.102</a:t>
                          </a: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6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-0,172</a:t>
                          </a:r>
                          <a:endParaRPr lang="es-ES" sz="1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97178518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97" name="Tabla 9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6157337"/>
                  </p:ext>
                </p:extLst>
              </p:nvPr>
            </p:nvGraphicFramePr>
            <p:xfrm>
              <a:off x="344867" y="25297003"/>
              <a:ext cx="11335883" cy="2883245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200934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3510837859"/>
                        </a:ext>
                      </a:extLst>
                    </a:gridCol>
                    <a:gridCol w="1099341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2150568984"/>
                        </a:ext>
                      </a:extLst>
                    </a:gridCol>
                    <a:gridCol w="1324224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3429697120"/>
                        </a:ext>
                      </a:extLst>
                    </a:gridCol>
                    <a:gridCol w="780596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350358693"/>
                        </a:ext>
                      </a:extLst>
                    </a:gridCol>
                    <a:gridCol w="1467954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1027852861"/>
                        </a:ext>
                      </a:extLst>
                    </a:gridCol>
                    <a:gridCol w="773879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471851738"/>
                        </a:ext>
                      </a:extLst>
                    </a:gridCol>
                    <a:gridCol w="1438116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3250765678"/>
                        </a:ext>
                      </a:extLst>
                    </a:gridCol>
                    <a:gridCol w="559571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2099073191"/>
                        </a:ext>
                      </a:extLst>
                    </a:gridCol>
                    <a:gridCol w="931924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4088490185"/>
                        </a:ext>
                      </a:extLst>
                    </a:gridCol>
                    <a:gridCol w="1759344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851585203"/>
                        </a:ext>
                      </a:extLst>
                    </a:gridCol>
                  </a:tblGrid>
                  <a:tr h="731520">
                    <a:tc rowSpan="2"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Bef>
                              <a:spcPts val="12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s-ES" sz="16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  <a:endParaRPr lang="es-ES" sz="1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Bef>
                              <a:spcPts val="12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s-ES" sz="16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Pectimorf</a:t>
                          </a:r>
                          <a:r>
                            <a:rPr lang="es-ES" sz="1600" b="1" baseline="30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®</a:t>
                          </a:r>
                          <a:endParaRPr lang="es-ES" sz="1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2D050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Bef>
                              <a:spcPts val="12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s-ES" sz="16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Humedad</a:t>
                          </a:r>
                          <a:endParaRPr lang="es-ES" sz="1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Bef>
                              <a:spcPts val="12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s-ES" sz="16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(%)</a:t>
                          </a:r>
                          <a:endParaRPr lang="es-ES" sz="1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2D050"/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Bef>
                              <a:spcPts val="12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s-ES" sz="16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Ácido galacturónico  </a:t>
                          </a:r>
                          <a:endParaRPr lang="es-ES" sz="1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2D050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Bef>
                              <a:spcPts val="12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s-ES" sz="16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Azúcares neutros </a:t>
                          </a:r>
                          <a:endParaRPr lang="es-ES" sz="1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2D050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Bef>
                              <a:spcPts val="12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s-ES" sz="1600" b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Azúcares reductores </a:t>
                          </a:r>
                          <a:endParaRPr lang="es-ES" sz="1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2D050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tc rowSpan="2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0"/>
                          <a:stretch>
                            <a:fillRect l="-933553" t="-515" r="-190789" b="-150515"/>
                          </a:stretch>
                        </a:blipFill>
                      </a:tcPr>
                    </a:tc>
                    <a:tc rowSpan="2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0"/>
                          <a:stretch>
                            <a:fillRect l="-543599" t="-515" r="-346" b="-15051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871519971"/>
                      </a:ext>
                    </a:extLst>
                  </a:tr>
                  <a:tr h="450279">
                    <a:tc v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0"/>
                          <a:stretch>
                            <a:fillRect l="-174194" t="-163514" r="-583410" b="-3945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6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%</a:t>
                          </a:r>
                          <a:endParaRPr lang="es-ES" sz="1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0"/>
                          <a:stretch>
                            <a:fillRect l="-300000" t="-163514" r="-372199" b="-3945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6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%</a:t>
                          </a:r>
                          <a:endParaRPr lang="es-ES" sz="1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0"/>
                          <a:stretch>
                            <a:fillRect l="-462288" t="-163514" r="-226271" b="-3945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6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%</a:t>
                          </a:r>
                          <a:endParaRPr lang="es-ES" sz="1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92D050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216864353"/>
                      </a:ext>
                    </a:extLst>
                  </a:tr>
                  <a:tr h="48496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6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Pm-1</a:t>
                          </a:r>
                          <a:endParaRPr lang="es-ES" sz="1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0"/>
                          <a:stretch>
                            <a:fillRect l="-110000" t="-246835" r="-823889" b="-26962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0"/>
                          <a:stretch>
                            <a:fillRect l="-174194" t="-246835" r="-583410" b="-26962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89</a:t>
                          </a:r>
                          <a:endParaRPr lang="es-ES" sz="1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0"/>
                          <a:stretch>
                            <a:fillRect l="-300000" t="-246835" r="-372199" b="-26962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7</a:t>
                          </a:r>
                          <a:endParaRPr lang="es-ES" sz="1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0"/>
                          <a:stretch>
                            <a:fillRect l="-462288" t="-246835" r="-226271" b="-26962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12</a:t>
                          </a:r>
                          <a:endParaRPr lang="es-ES" sz="1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0"/>
                          <a:stretch>
                            <a:fillRect l="-933553" t="-246835" r="-190789" b="-26962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0"/>
                          <a:stretch>
                            <a:fillRect l="-543599" t="-246835" r="-346" b="-26962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1928608246"/>
                      </a:ext>
                    </a:extLst>
                  </a:tr>
                  <a:tr h="48496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600" b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Pm-2</a:t>
                          </a:r>
                          <a:endParaRPr lang="es-ES" sz="1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0"/>
                          <a:stretch>
                            <a:fillRect l="-110000" t="-342500" r="-823889" b="-1662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0"/>
                          <a:stretch>
                            <a:fillRect l="-174194" t="-342500" r="-583410" b="-1662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88</a:t>
                          </a:r>
                          <a:endParaRPr lang="es-ES" sz="1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0"/>
                          <a:stretch>
                            <a:fillRect l="-300000" t="-342500" r="-372199" b="-1662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7</a:t>
                          </a:r>
                          <a:endParaRPr lang="es-ES" sz="1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0"/>
                          <a:stretch>
                            <a:fillRect l="-462288" t="-342500" r="-226271" b="-1662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12</a:t>
                          </a:r>
                          <a:endParaRPr lang="es-ES" sz="1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0"/>
                          <a:stretch>
                            <a:fillRect l="-933553" t="-342500" r="-190789" b="-1662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0"/>
                          <a:stretch>
                            <a:fillRect l="-543599" t="-342500" r="-346" b="-16625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2068318628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600" b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p</a:t>
                          </a:r>
                          <a:endParaRPr lang="es-ES" sz="1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0,189</a:t>
                          </a:r>
                          <a:endParaRPr lang="es-ES" sz="1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gridSpan="2"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0,215</a:t>
                          </a:r>
                          <a:endParaRPr lang="es-ES" sz="1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0,738</a:t>
                          </a:r>
                          <a:endParaRPr lang="es-ES" sz="1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0,797</a:t>
                          </a:r>
                          <a:endParaRPr lang="es-ES" sz="1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0,912</a:t>
                          </a: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0,864</a:t>
                          </a:r>
                          <a:endParaRPr lang="es-ES" sz="1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2072626350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600" b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t</a:t>
                          </a:r>
                          <a:endParaRPr lang="es-ES" sz="1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1,371</a:t>
                          </a:r>
                          <a:endParaRPr lang="es-ES" sz="1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gridSpan="2"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1,258</a:t>
                          </a:r>
                          <a:endParaRPr lang="es-ES" sz="1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-0,336</a:t>
                          </a:r>
                          <a:endParaRPr lang="es-ES" sz="1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0,258  </a:t>
                          </a:r>
                          <a:endParaRPr lang="es-ES" sz="1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-0.102</a:t>
                          </a: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</a:pPr>
                          <a:r>
                            <a:rPr lang="es-ES" sz="16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-0,172</a:t>
                          </a:r>
                          <a:endParaRPr lang="es-ES" sz="1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20" marR="6062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2971785189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98" name="Rectángulo 10"/>
          <p:cNvSpPr/>
          <p:nvPr/>
        </p:nvSpPr>
        <p:spPr>
          <a:xfrm>
            <a:off x="5367034" y="23045582"/>
            <a:ext cx="34251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6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Pm-1: Pectimorf</a:t>
            </a:r>
            <a:r>
              <a:rPr lang="es-ES" sz="1600" baseline="300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®</a:t>
            </a:r>
            <a:r>
              <a:rPr lang="es-ES" sz="16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obtenido de AP-1</a:t>
            </a:r>
          </a:p>
          <a:p>
            <a:pPr algn="just"/>
            <a:r>
              <a:rPr lang="es-ES" sz="16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Pm-2: Pectimorf</a:t>
            </a:r>
            <a:r>
              <a:rPr lang="es-ES" sz="16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®</a:t>
            </a:r>
            <a:r>
              <a:rPr lang="es-ES" sz="16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obtenido de AP-2</a:t>
            </a:r>
            <a:endParaRPr lang="es-ES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5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6437242"/>
              </p:ext>
            </p:extLst>
          </p:nvPr>
        </p:nvGraphicFramePr>
        <p:xfrm>
          <a:off x="6719135" y="28915366"/>
          <a:ext cx="5030902" cy="20483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1" name="CS ChemDraw Drawing" r:id="rId31" imgW="3318480" imgH="1531800" progId="ChemDraw.Document.6.0">
                  <p:embed/>
                </p:oleObj>
              </mc:Choice>
              <mc:Fallback>
                <p:oleObj name="CS ChemDraw Drawing" r:id="rId31" imgW="3318480" imgH="1531800" progId="ChemDraw.Document.6.0">
                  <p:embed/>
                  <p:pic>
                    <p:nvPicPr>
                      <p:cNvPr id="12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19135" y="28915366"/>
                        <a:ext cx="5030902" cy="20483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7" name="26 Conector recto"/>
          <p:cNvCxnSpPr/>
          <p:nvPr/>
        </p:nvCxnSpPr>
        <p:spPr>
          <a:xfrm>
            <a:off x="0" y="11521530"/>
            <a:ext cx="252031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105 Conector recto"/>
          <p:cNvCxnSpPr/>
          <p:nvPr/>
        </p:nvCxnSpPr>
        <p:spPr>
          <a:xfrm>
            <a:off x="0" y="31395738"/>
            <a:ext cx="252031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Rectángulo 14"/>
          <p:cNvSpPr/>
          <p:nvPr/>
        </p:nvSpPr>
        <p:spPr>
          <a:xfrm>
            <a:off x="240854" y="18386290"/>
            <a:ext cx="834407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CARACTERIZACIÓN FÍSICO-QUÍMICA DE LOS ÁCIDOS PÉCTICOS </a:t>
            </a:r>
            <a:endParaRPr lang="es-ES" sz="2000" b="1" dirty="0"/>
          </a:p>
        </p:txBody>
      </p:sp>
      <p:sp>
        <p:nvSpPr>
          <p:cNvPr id="111" name="99 Rectángulo"/>
          <p:cNvSpPr/>
          <p:nvPr/>
        </p:nvSpPr>
        <p:spPr>
          <a:xfrm>
            <a:off x="288207" y="19010362"/>
            <a:ext cx="8883203" cy="100027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es-ES" sz="1800" dirty="0" smtClean="0">
                <a:effectLst/>
                <a:latin typeface="Arial"/>
                <a:ea typeface="Calibri"/>
                <a:cs typeface="Times New Roman"/>
              </a:rPr>
              <a:t>Los ácidos pécticos AP-1  y AP-2 no difirieron en </a:t>
            </a:r>
            <a:r>
              <a:rPr lang="es-ES" sz="1800" dirty="0" smtClean="0">
                <a:latin typeface="Arial"/>
                <a:ea typeface="Calibri"/>
                <a:cs typeface="Times New Roman"/>
              </a:rPr>
              <a:t>las características físico-químicas </a:t>
            </a:r>
          </a:p>
          <a:p>
            <a:pPr marL="285750" indent="-285750" algn="just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es-ES" sz="1800" dirty="0" smtClean="0">
                <a:latin typeface="Arial"/>
                <a:ea typeface="Calibri"/>
                <a:cs typeface="Times New Roman"/>
              </a:rPr>
              <a:t>El rendimiento en el proceso </a:t>
            </a:r>
            <a:r>
              <a:rPr lang="es-ES" sz="1800" dirty="0">
                <a:latin typeface="Arial"/>
                <a:ea typeface="Calibri"/>
                <a:cs typeface="Times New Roman"/>
              </a:rPr>
              <a:t>de obtención de AP-1 </a:t>
            </a:r>
            <a:r>
              <a:rPr lang="es-ES" sz="1800" dirty="0" smtClean="0">
                <a:latin typeface="Arial"/>
                <a:ea typeface="Calibri"/>
                <a:cs typeface="Times New Roman"/>
              </a:rPr>
              <a:t>fue mayor que en el</a:t>
            </a:r>
            <a:r>
              <a:rPr lang="es-ES" sz="1800" dirty="0" smtClean="0">
                <a:effectLst/>
                <a:latin typeface="Arial"/>
                <a:ea typeface="Calibri"/>
                <a:cs typeface="Times New Roman"/>
              </a:rPr>
              <a:t> de AP-2</a:t>
            </a:r>
            <a:endParaRPr lang="es-ES" sz="1800" dirty="0">
              <a:effectLst/>
              <a:latin typeface="Arial"/>
              <a:ea typeface="Calibri"/>
              <a:cs typeface="Times New Roman"/>
            </a:endParaRPr>
          </a:p>
        </p:txBody>
      </p:sp>
      <p:grpSp>
        <p:nvGrpSpPr>
          <p:cNvPr id="29" name="28 Grupo"/>
          <p:cNvGrpSpPr/>
          <p:nvPr/>
        </p:nvGrpSpPr>
        <p:grpSpPr>
          <a:xfrm>
            <a:off x="12814387" y="13270754"/>
            <a:ext cx="8347159" cy="4683295"/>
            <a:chOff x="12814387" y="12778765"/>
            <a:chExt cx="7979874" cy="4485123"/>
          </a:xfrm>
        </p:grpSpPr>
        <p:grpSp>
          <p:nvGrpSpPr>
            <p:cNvPr id="79" name="11 Grupo"/>
            <p:cNvGrpSpPr/>
            <p:nvPr/>
          </p:nvGrpSpPr>
          <p:grpSpPr>
            <a:xfrm>
              <a:off x="12889607" y="12778765"/>
              <a:ext cx="7904654" cy="4346517"/>
              <a:chOff x="288207" y="28338694"/>
              <a:chExt cx="7128792" cy="3921140"/>
            </a:xfrm>
          </p:grpSpPr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80" name="Objeto 2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1880035191"/>
                      </p:ext>
                    </p:extLst>
                  </p:nvPr>
                </p:nvGraphicFramePr>
                <p:xfrm>
                  <a:off x="407962" y="28338694"/>
                  <a:ext cx="7009037" cy="3921140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2252" name="SPW 11.0 Graph" r:id="rId33" imgW="5915880" imgH="4123800" progId="SigmaPlotGraphicObject.10">
                          <p:embed/>
                        </p:oleObj>
                      </mc:Choice>
                      <mc:Fallback>
                        <p:oleObj name="SPW 11.0 Graph" r:id="rId33" imgW="5915880" imgH="4123800" progId="SigmaPlotGraphicObject.10">
                          <p:embed/>
                          <p:pic>
                            <p:nvPicPr>
                              <p:cNvPr id="93" name="Objeto 2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34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407962" y="28338694"/>
                                <a:ext cx="7009037" cy="3921140"/>
                              </a:xfrm>
                              <a:prstGeom prst="rect">
                                <a:avLst/>
                              </a:prstGeom>
                              <a:noFill/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80" name="Objeto 2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1880035191"/>
                      </p:ext>
                    </p:extLst>
                  </p:nvPr>
                </p:nvGraphicFramePr>
                <p:xfrm>
                  <a:off x="407962" y="28338694"/>
                  <a:ext cx="7009037" cy="3921140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2058" name="SPW 11.0 Graph" r:id="rId36" imgW="5915880" imgH="4123800" progId="SigmaPlotGraphicObject.10">
                          <p:embed/>
                        </p:oleObj>
                      </mc:Choice>
                      <mc:Fallback>
                        <p:oleObj name="SPW 11.0 Graph" r:id="rId36" imgW="5915880" imgH="4123800" progId="SigmaPlotGraphicObject.10">
                          <p:embed/>
                          <p:pic>
                            <p:nvPicPr>
                              <p:cNvPr id="93" name="Objeto 2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37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407962" y="28338694"/>
                                <a:ext cx="7009037" cy="3921140"/>
                              </a:xfrm>
                              <a:prstGeom prst="rect">
                                <a:avLst/>
                              </a:prstGeom>
                              <a:noFill/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1" name="10 Rectángulo"/>
                  <p:cNvSpPr/>
                  <p:nvPr/>
                </p:nvSpPr>
                <p:spPr>
                  <a:xfrm rot="16200000">
                    <a:off x="-758522" y="29880868"/>
                    <a:ext cx="2561599" cy="468141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ad>
                            <m:radPr>
                              <m:ctrlPr>
                                <a:rPr lang="es-ES" sz="1200" b="1" i="1" smtClean="0">
                                  <a:latin typeface="Cambria Math" panose="02040503050406030204" pitchFamily="18" charset="0"/>
                                  <a:cs typeface="Arial"/>
                                </a:rPr>
                              </m:ctrlPr>
                            </m:radPr>
                            <m:deg>
                              <m:r>
                                <a:rPr lang="es-ES" sz="1200" b="1" i="1">
                                  <a:effectLst/>
                                  <a:latin typeface="Cambria Math"/>
                                  <a:ea typeface="Calibri"/>
                                  <a:cs typeface="Arial"/>
                                </a:rPr>
                                <m:t>𝟐</m:t>
                              </m:r>
                            </m:deg>
                            <m:e>
                              <m:f>
                                <m:fPr>
                                  <m:type m:val="skw"/>
                                  <m:ctrlPr>
                                    <a:rPr lang="es-ES" sz="1200" b="1" i="1">
                                      <a:effectLst/>
                                      <a:latin typeface="Cambria Math" panose="02040503050406030204" pitchFamily="18" charset="0"/>
                                      <a:cs typeface="Arial"/>
                                    </a:rPr>
                                  </m:ctrlPr>
                                </m:fPr>
                                <m:num>
                                  <m:r>
                                    <a:rPr lang="es-ES" sz="1200" b="1">
                                      <a:effectLst/>
                                      <a:latin typeface="Cambria Math"/>
                                      <a:ea typeface="Calibri"/>
                                      <a:cs typeface="Arial"/>
                                    </a:rPr>
                                    <m:t>%</m:t>
                                  </m:r>
                                  <m:r>
                                    <a:rPr lang="es-ES" sz="1200" b="1" i="0" smtClean="0">
                                      <a:effectLst/>
                                      <a:latin typeface="Cambria Math"/>
                                      <a:ea typeface="Calibri"/>
                                      <a:cs typeface="Arial"/>
                                    </a:rPr>
                                    <m:t> </m:t>
                                  </m:r>
                                  <m:r>
                                    <a:rPr lang="es-ES" sz="1200" b="1" i="0" smtClean="0">
                                      <a:effectLst/>
                                      <a:latin typeface="Cambria Math"/>
                                      <a:ea typeface="Calibri"/>
                                      <a:cs typeface="Arial"/>
                                    </a:rPr>
                                    <m:t>𝐆𝐞𝐫𝐦𝐢𝐧𝐚𝐜𝐢</m:t>
                                  </m:r>
                                  <m:r>
                                    <a:rPr lang="es-ES" sz="1200" b="1" i="0" smtClean="0">
                                      <a:effectLst/>
                                      <a:latin typeface="Cambria Math"/>
                                      <a:ea typeface="Calibri"/>
                                      <a:cs typeface="Arial"/>
                                    </a:rPr>
                                    <m:t>ó</m:t>
                                  </m:r>
                                  <m:r>
                                    <a:rPr lang="es-ES" sz="1200" b="1" i="0" smtClean="0">
                                      <a:effectLst/>
                                      <a:latin typeface="Cambria Math"/>
                                      <a:ea typeface="Calibri"/>
                                      <a:cs typeface="Arial"/>
                                    </a:rPr>
                                    <m:t>𝐧</m:t>
                                  </m:r>
                                  <m:r>
                                    <a:rPr lang="es-ES" sz="1200" b="1" i="0" smtClean="0">
                                      <a:effectLst/>
                                      <a:latin typeface="Cambria Math"/>
                                      <a:ea typeface="Calibri"/>
                                      <a:cs typeface="Arial"/>
                                    </a:rPr>
                                    <m:t> </m:t>
                                  </m:r>
                                  <m:r>
                                    <a:rPr lang="es-ES" sz="1200" b="1" i="0" smtClean="0">
                                      <a:effectLst/>
                                      <a:latin typeface="Cambria Math"/>
                                      <a:ea typeface="Calibri"/>
                                      <a:cs typeface="Arial"/>
                                    </a:rPr>
                                    <m:t>𝐝𝐞</m:t>
                                  </m:r>
                                  <m:r>
                                    <a:rPr lang="es-ES" sz="1200" b="1" i="0" smtClean="0">
                                      <a:effectLst/>
                                      <a:latin typeface="Cambria Math"/>
                                      <a:ea typeface="Calibri"/>
                                      <a:cs typeface="Arial"/>
                                    </a:rPr>
                                    <m:t> </m:t>
                                  </m:r>
                                  <m:r>
                                    <a:rPr lang="es-ES" sz="1200" b="1" i="0" smtClean="0">
                                      <a:effectLst/>
                                      <a:latin typeface="Cambria Math"/>
                                      <a:ea typeface="Calibri"/>
                                      <a:cs typeface="Arial"/>
                                    </a:rPr>
                                    <m:t>𝐬𝐞𝐦𝐢𝐥𝐥𝐚</m:t>
                                  </m:r>
                                </m:num>
                                <m:den>
                                  <m:r>
                                    <a:rPr lang="es-ES" sz="1200" b="1" i="1">
                                      <a:effectLst/>
                                      <a:latin typeface="Cambria Math"/>
                                      <a:ea typeface="Calibri"/>
                                      <a:cs typeface="Arial"/>
                                    </a:rPr>
                                    <m:t>𝟏𝟎𝟎</m:t>
                                  </m:r>
                                </m:den>
                              </m:f>
                            </m:e>
                          </m:rad>
                        </m:oMath>
                      </m:oMathPara>
                    </a14:m>
                    <a:endParaRPr lang="es-ES" sz="1200" b="1" dirty="0"/>
                  </a:p>
                </p:txBody>
              </p:sp>
            </mc:Choice>
            <mc:Fallback xmlns="">
              <p:sp>
                <p:nvSpPr>
                  <p:cNvPr id="81" name="10 Rectángulo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 rot="16200000">
                    <a:off x="-758522" y="29880868"/>
                    <a:ext cx="2561599" cy="468141"/>
                  </a:xfrm>
                  <a:prstGeom prst="rect">
                    <a:avLst/>
                  </a:prstGeom>
                  <a:blipFill rotWithShape="1">
                    <a:blip r:embed="rId47"/>
                    <a:stretch>
                      <a:fillRect l="-47674" t="-3004" r="-81395"/>
                    </a:stretch>
                  </a:blipFill>
                </p:spPr>
                <p:txBody>
                  <a:bodyPr/>
                  <a:lstStyle/>
                  <a:p>
                    <a:r>
                      <a:rPr lang="es-E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pic>
          <p:nvPicPr>
            <p:cNvPr id="112" name="111 Imagen"/>
            <p:cNvPicPr/>
            <p:nvPr/>
          </p:nvPicPr>
          <p:blipFill rotWithShape="1">
            <a:blip r:embed="rId48"/>
            <a:srcRect l="18117" t="27830" r="79017" b="31784"/>
            <a:stretch/>
          </p:blipFill>
          <p:spPr bwMode="auto">
            <a:xfrm>
              <a:off x="12814387" y="12900725"/>
              <a:ext cx="669529" cy="4363163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23" name="22 Grupo"/>
          <p:cNvGrpSpPr/>
          <p:nvPr/>
        </p:nvGrpSpPr>
        <p:grpSpPr>
          <a:xfrm>
            <a:off x="12814387" y="27149168"/>
            <a:ext cx="5843412" cy="3621930"/>
            <a:chOff x="3621747" y="21767470"/>
            <a:chExt cx="3723244" cy="2652784"/>
          </a:xfrm>
        </p:grpSpPr>
        <p:pic>
          <p:nvPicPr>
            <p:cNvPr id="2145" name="Picture 97" descr="K:\Trabajo\Taller online 2021\IMG_20210727_085419.jpg"/>
            <p:cNvPicPr>
              <a:picLocks noChangeAspect="1" noChangeArrowheads="1"/>
            </p:cNvPicPr>
            <p:nvPr/>
          </p:nvPicPr>
          <p:blipFill rotWithShape="1">
            <a:blip r:embed="rId4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85" t="19232" r="36007" b="5740"/>
            <a:stretch/>
          </p:blipFill>
          <p:spPr bwMode="auto">
            <a:xfrm>
              <a:off x="3621747" y="21767470"/>
              <a:ext cx="3598450" cy="265278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11 CuadroTexto"/>
            <p:cNvSpPr txBox="1"/>
            <p:nvPr/>
          </p:nvSpPr>
          <p:spPr>
            <a:xfrm>
              <a:off x="3672583" y="24050922"/>
              <a:ext cx="93610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800" dirty="0" smtClean="0">
                  <a:latin typeface="Arial" pitchFamily="34" charset="0"/>
                  <a:cs typeface="Arial" pitchFamily="34" charset="0"/>
                </a:rPr>
                <a:t>Control</a:t>
              </a:r>
              <a:endParaRPr lang="es-ES" sz="1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7" name="76 CuadroTexto"/>
            <p:cNvSpPr txBox="1"/>
            <p:nvPr/>
          </p:nvSpPr>
          <p:spPr>
            <a:xfrm>
              <a:off x="5149618" y="24050922"/>
              <a:ext cx="7552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800" dirty="0" smtClean="0">
                  <a:latin typeface="Arial" pitchFamily="34" charset="0"/>
                  <a:cs typeface="Arial" pitchFamily="34" charset="0"/>
                </a:rPr>
                <a:t>Pm-1</a:t>
              </a:r>
              <a:endParaRPr lang="es-ES" sz="1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4" name="93 CuadroTexto"/>
            <p:cNvSpPr txBox="1"/>
            <p:nvPr/>
          </p:nvSpPr>
          <p:spPr>
            <a:xfrm>
              <a:off x="6549479" y="24050390"/>
              <a:ext cx="7955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800" dirty="0" smtClean="0">
                  <a:latin typeface="Arial" pitchFamily="34" charset="0"/>
                  <a:cs typeface="Arial" pitchFamily="34" charset="0"/>
                </a:rPr>
                <a:t>Pm-2</a:t>
              </a:r>
              <a:endParaRPr lang="es-ES" sz="18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95" name="Rectángulo 12"/>
          <p:cNvSpPr/>
          <p:nvPr/>
        </p:nvSpPr>
        <p:spPr>
          <a:xfrm>
            <a:off x="7792966" y="20174140"/>
            <a:ext cx="355849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ES" sz="1600" i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AP-1: ácido péctico obtenido de P-1</a:t>
            </a:r>
          </a:p>
          <a:p>
            <a:pPr algn="just">
              <a:spcAft>
                <a:spcPts val="0"/>
              </a:spcAft>
            </a:pPr>
            <a:r>
              <a:rPr lang="es-ES" sz="1600" i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AP-2. ácido péctico obtenido de P-2</a:t>
            </a:r>
            <a:endParaRPr lang="es-ES" sz="1600" i="1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2 Flecha abajo"/>
          <p:cNvSpPr/>
          <p:nvPr/>
        </p:nvSpPr>
        <p:spPr>
          <a:xfrm>
            <a:off x="10137069" y="10285410"/>
            <a:ext cx="184488" cy="444033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30 CuadroTexto"/>
              <p:cNvSpPr txBox="1"/>
              <p:nvPr/>
            </p:nvSpPr>
            <p:spPr>
              <a:xfrm>
                <a:off x="8889459" y="10822812"/>
                <a:ext cx="2679708" cy="6267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s-ES" sz="16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:r>
                  <a:rPr lang="es-ES" sz="1600" b="1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Agua (control)</a:t>
                </a:r>
                <a:endParaRPr lang="es-ES" sz="16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s-ES" sz="1600" b="1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- </a:t>
                </a:r>
                <a:r>
                  <a:rPr lang="es-ES" sz="1600" b="1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Pectimorf</a:t>
                </a:r>
                <a:r>
                  <a:rPr lang="es-ES" sz="1600" b="1" baseline="300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®</a:t>
                </a:r>
                <a:r>
                  <a:rPr lang="es-ES" sz="1600" b="1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(10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ES" sz="1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s-ES" sz="1600" b="1" i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𝐦𝐠𝐋</m:t>
                        </m:r>
                      </m:e>
                      <m:sup>
                        <m:r>
                          <a:rPr lang="es-ES" sz="1600" b="1" i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s-ES" sz="1600" b="1" i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𝟏</m:t>
                        </m:r>
                      </m:sup>
                    </m:sSup>
                    <m:r>
                      <a:rPr lang="es-ES" sz="1600" b="1" i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es-ES" sz="1600" b="1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30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9459" y="10822812"/>
                <a:ext cx="2679708" cy="626710"/>
              </a:xfrm>
              <a:prstGeom prst="rect">
                <a:avLst/>
              </a:prstGeom>
              <a:blipFill rotWithShape="1">
                <a:blip r:embed="rId50"/>
                <a:stretch>
                  <a:fillRect t="-6796" b="-11650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35 CuadroTexto"/>
          <p:cNvSpPr txBox="1"/>
          <p:nvPr/>
        </p:nvSpPr>
        <p:spPr>
          <a:xfrm>
            <a:off x="11026653" y="12745666"/>
            <a:ext cx="139602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 algn="ctr"/>
            <a:r>
              <a:rPr lang="es-ES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EFECTO DEL PECTIMORF</a:t>
            </a:r>
            <a:r>
              <a:rPr lang="es-ES" sz="2000" b="1" baseline="30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®</a:t>
            </a:r>
            <a:r>
              <a:rPr lang="es-ES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EN LA GERMINACIÓN DE SEMILLAS DE TOMATE EN CONDICIONES CONTROLADAS</a:t>
            </a:r>
            <a:endParaRPr lang="es-ES" sz="2000" b="1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38 Rectángulo"/>
          <p:cNvSpPr/>
          <p:nvPr/>
        </p:nvSpPr>
        <p:spPr>
          <a:xfrm>
            <a:off x="360215" y="16007512"/>
            <a:ext cx="625684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spcAft>
                <a:spcPts val="600"/>
              </a:spcAft>
            </a:pPr>
            <a:r>
              <a:rPr lang="es-ES" sz="1600" i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Diferencias estadísticamente significativas para valores de </a:t>
            </a:r>
            <a:r>
              <a:rPr lang="es-ES" sz="1600" i="1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p&lt;0,05</a:t>
            </a:r>
            <a:endParaRPr lang="es-ES" sz="1600" i="1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1" name="40 Rectángulo"/>
          <p:cNvSpPr/>
          <p:nvPr/>
        </p:nvSpPr>
        <p:spPr>
          <a:xfrm>
            <a:off x="288751" y="23630357"/>
            <a:ext cx="625684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600" i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Diferencias estadísticamente significativas para valores de </a:t>
            </a:r>
            <a:r>
              <a:rPr lang="es-ES" sz="1600" i="1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p&lt;0,05</a:t>
            </a:r>
            <a:endParaRPr lang="es-ES" dirty="0"/>
          </a:p>
        </p:txBody>
      </p:sp>
      <p:sp>
        <p:nvSpPr>
          <p:cNvPr id="42" name="41 Rectángulo"/>
          <p:cNvSpPr/>
          <p:nvPr/>
        </p:nvSpPr>
        <p:spPr>
          <a:xfrm>
            <a:off x="360215" y="28213453"/>
            <a:ext cx="631454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Diferencias estadísticamente significativas para valores de </a:t>
            </a:r>
            <a:r>
              <a:rPr lang="es-ES" sz="1600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p&lt;0,05</a:t>
            </a:r>
            <a:endParaRPr lang="es-ES" sz="1600" dirty="0">
              <a:solidFill>
                <a:prstClr val="black"/>
              </a:solidFill>
            </a:endParaRPr>
          </a:p>
        </p:txBody>
      </p:sp>
      <p:sp>
        <p:nvSpPr>
          <p:cNvPr id="45" name="44 Rectángulo"/>
          <p:cNvSpPr/>
          <p:nvPr/>
        </p:nvSpPr>
        <p:spPr>
          <a:xfrm>
            <a:off x="13893885" y="25934880"/>
            <a:ext cx="95485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  <a:spcAft>
                <a:spcPts val="600"/>
              </a:spcAft>
            </a:pPr>
            <a:r>
              <a:rPr lang="es-ES" sz="1600" i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Diferentes letras indican diferencias significativas entre tratamientos según la Prueba de </a:t>
            </a:r>
            <a:r>
              <a:rPr lang="es-ES" sz="1600" i="1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Tukey</a:t>
            </a:r>
            <a:r>
              <a:rPr lang="es-ES" sz="1600" i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s-ES" sz="1600" i="1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p&lt;0,05</a:t>
            </a:r>
            <a:endParaRPr lang="es-ES" sz="1600" i="1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48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2234</TotalTime>
  <Words>1140</Words>
  <Application>Microsoft Office PowerPoint</Application>
  <PresentationFormat>Personalizado</PresentationFormat>
  <Paragraphs>226</Paragraphs>
  <Slides>1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1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Times New Roman</vt:lpstr>
      <vt:lpstr>Trebuchet MS</vt:lpstr>
      <vt:lpstr>Wingdings</vt:lpstr>
      <vt:lpstr>Tema de Office</vt:lpstr>
      <vt:lpstr>CS ChemDraw Drawing</vt:lpstr>
      <vt:lpstr>SPW 11.0 Graph</vt:lpstr>
      <vt:lpstr>Presentación de PowerPoint</vt:lpstr>
    </vt:vector>
  </TitlesOfParts>
  <Company>Luffi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Administrador</dc:creator>
  <cp:lastModifiedBy>Yordano</cp:lastModifiedBy>
  <cp:revision>200</cp:revision>
  <dcterms:created xsi:type="dcterms:W3CDTF">2020-10-28T18:01:18Z</dcterms:created>
  <dcterms:modified xsi:type="dcterms:W3CDTF">2021-12-14T05:05:41Z</dcterms:modified>
</cp:coreProperties>
</file>