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25199975" cy="35999738"/>
  <p:notesSz cx="6858000" cy="9144000"/>
  <p:defaultTextStyle>
    <a:defPPr>
      <a:defRPr lang="es-ES"/>
    </a:defPPr>
    <a:lvl1pPr marL="0" algn="l" defTabSz="2937510" rtl="0" eaLnBrk="1" latinLnBrk="0" hangingPunct="1">
      <a:defRPr sz="5783" kern="1200">
        <a:solidFill>
          <a:schemeClr val="tx1"/>
        </a:solidFill>
        <a:latin typeface="+mn-lt"/>
        <a:ea typeface="+mn-ea"/>
        <a:cs typeface="+mn-cs"/>
      </a:defRPr>
    </a:lvl1pPr>
    <a:lvl2pPr marL="1468755" algn="l" defTabSz="2937510" rtl="0" eaLnBrk="1" latinLnBrk="0" hangingPunct="1">
      <a:defRPr sz="5783" kern="1200">
        <a:solidFill>
          <a:schemeClr val="tx1"/>
        </a:solidFill>
        <a:latin typeface="+mn-lt"/>
        <a:ea typeface="+mn-ea"/>
        <a:cs typeface="+mn-cs"/>
      </a:defRPr>
    </a:lvl2pPr>
    <a:lvl3pPr marL="2937510" algn="l" defTabSz="2937510" rtl="0" eaLnBrk="1" latinLnBrk="0" hangingPunct="1">
      <a:defRPr sz="5783" kern="1200">
        <a:solidFill>
          <a:schemeClr val="tx1"/>
        </a:solidFill>
        <a:latin typeface="+mn-lt"/>
        <a:ea typeface="+mn-ea"/>
        <a:cs typeface="+mn-cs"/>
      </a:defRPr>
    </a:lvl3pPr>
    <a:lvl4pPr marL="4406265" algn="l" defTabSz="2937510" rtl="0" eaLnBrk="1" latinLnBrk="0" hangingPunct="1">
      <a:defRPr sz="5783" kern="1200">
        <a:solidFill>
          <a:schemeClr val="tx1"/>
        </a:solidFill>
        <a:latin typeface="+mn-lt"/>
        <a:ea typeface="+mn-ea"/>
        <a:cs typeface="+mn-cs"/>
      </a:defRPr>
    </a:lvl4pPr>
    <a:lvl5pPr marL="5875020" algn="l" defTabSz="2937510" rtl="0" eaLnBrk="1" latinLnBrk="0" hangingPunct="1">
      <a:defRPr sz="5783" kern="1200">
        <a:solidFill>
          <a:schemeClr val="tx1"/>
        </a:solidFill>
        <a:latin typeface="+mn-lt"/>
        <a:ea typeface="+mn-ea"/>
        <a:cs typeface="+mn-cs"/>
      </a:defRPr>
    </a:lvl5pPr>
    <a:lvl6pPr marL="7343775" algn="l" defTabSz="2937510" rtl="0" eaLnBrk="1" latinLnBrk="0" hangingPunct="1">
      <a:defRPr sz="5783" kern="1200">
        <a:solidFill>
          <a:schemeClr val="tx1"/>
        </a:solidFill>
        <a:latin typeface="+mn-lt"/>
        <a:ea typeface="+mn-ea"/>
        <a:cs typeface="+mn-cs"/>
      </a:defRPr>
    </a:lvl6pPr>
    <a:lvl7pPr marL="8812530" algn="l" defTabSz="2937510" rtl="0" eaLnBrk="1" latinLnBrk="0" hangingPunct="1">
      <a:defRPr sz="5783" kern="1200">
        <a:solidFill>
          <a:schemeClr val="tx1"/>
        </a:solidFill>
        <a:latin typeface="+mn-lt"/>
        <a:ea typeface="+mn-ea"/>
        <a:cs typeface="+mn-cs"/>
      </a:defRPr>
    </a:lvl7pPr>
    <a:lvl8pPr marL="10281285" algn="l" defTabSz="2937510" rtl="0" eaLnBrk="1" latinLnBrk="0" hangingPunct="1">
      <a:defRPr sz="5783" kern="1200">
        <a:solidFill>
          <a:schemeClr val="tx1"/>
        </a:solidFill>
        <a:latin typeface="+mn-lt"/>
        <a:ea typeface="+mn-ea"/>
        <a:cs typeface="+mn-cs"/>
      </a:defRPr>
    </a:lvl8pPr>
    <a:lvl9pPr marL="11750040" algn="l" defTabSz="2937510" rtl="0" eaLnBrk="1" latinLnBrk="0" hangingPunct="1">
      <a:defRPr sz="5783"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1338">
          <p15:clr>
            <a:srgbClr val="A4A3A4"/>
          </p15:clr>
        </p15:guide>
        <p15:guide id="2" pos="79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D6B"/>
    <a:srgbClr val="ECED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6029" autoAdjust="0"/>
    <p:restoredTop sz="94434" autoAdjust="0"/>
  </p:normalViewPr>
  <p:slideViewPr>
    <p:cSldViewPr snapToGrid="0">
      <p:cViewPr>
        <p:scale>
          <a:sx n="33" d="100"/>
          <a:sy n="33" d="100"/>
        </p:scale>
        <p:origin x="-1608" y="-78"/>
      </p:cViewPr>
      <p:guideLst>
        <p:guide orient="horz" pos="11338"/>
        <p:guide pos="7937"/>
      </p:guideLst>
    </p:cSldViewPr>
  </p:slideViewPr>
  <p:outlineViewPr>
    <p:cViewPr>
      <p:scale>
        <a:sx n="33" d="100"/>
        <a:sy n="33" d="100"/>
      </p:scale>
      <p:origin x="0" y="0"/>
    </p:cViewPr>
  </p:outlineViewPr>
  <p:notesTextViewPr>
    <p:cViewPr>
      <p:scale>
        <a:sx n="50" d="100"/>
        <a:sy n="5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A11F1B-FB93-4076-A75F-6F55FC13DEAC}" type="datetimeFigureOut">
              <a:rPr lang="es-ES" smtClean="0"/>
              <a:t>09/12/2021</a:t>
            </a:fld>
            <a:endParaRPr lang="es-ES"/>
          </a:p>
        </p:txBody>
      </p:sp>
      <p:sp>
        <p:nvSpPr>
          <p:cNvPr id="4" name="3 Marcador de imagen de diapositiva"/>
          <p:cNvSpPr>
            <a:spLocks noGrp="1" noRot="1" noChangeAspect="1"/>
          </p:cNvSpPr>
          <p:nvPr>
            <p:ph type="sldImg" idx="2"/>
          </p:nvPr>
        </p:nvSpPr>
        <p:spPr>
          <a:xfrm>
            <a:off x="2228850" y="685800"/>
            <a:ext cx="24003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07FCA5-69BA-4922-AB94-057F425D03E3}" type="slidenum">
              <a:rPr lang="es-ES" smtClean="0"/>
              <a:t>‹Nº›</a:t>
            </a:fld>
            <a:endParaRPr lang="es-ES"/>
          </a:p>
        </p:txBody>
      </p:sp>
    </p:spTree>
    <p:extLst>
      <p:ext uri="{BB962C8B-B14F-4D97-AF65-F5344CB8AC3E}">
        <p14:creationId xmlns:p14="http://schemas.microsoft.com/office/powerpoint/2010/main" val="2395725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1807FCA5-69BA-4922-AB94-057F425D03E3}" type="slidenum">
              <a:rPr lang="es-ES" smtClean="0"/>
              <a:t>1</a:t>
            </a:fld>
            <a:endParaRPr lang="es-ES"/>
          </a:p>
        </p:txBody>
      </p:sp>
    </p:spTree>
    <p:extLst>
      <p:ext uri="{BB962C8B-B14F-4D97-AF65-F5344CB8AC3E}">
        <p14:creationId xmlns:p14="http://schemas.microsoft.com/office/powerpoint/2010/main" val="4116353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889998" y="5891626"/>
            <a:ext cx="21419979" cy="12533242"/>
          </a:xfrm>
        </p:spPr>
        <p:txBody>
          <a:bodyPr anchor="b"/>
          <a:lstStyle>
            <a:lvl1pPr algn="ctr">
              <a:defRPr sz="16535"/>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3149997" y="18908198"/>
            <a:ext cx="18899981" cy="8691601"/>
          </a:xfrm>
        </p:spPr>
        <p:txBody>
          <a:bodyPr/>
          <a:lstStyle>
            <a:lvl1pPr marL="0" indent="0" algn="ctr">
              <a:buNone/>
              <a:defRPr sz="6614"/>
            </a:lvl1pPr>
            <a:lvl2pPr marL="1259997" indent="0" algn="ctr">
              <a:buNone/>
              <a:defRPr sz="5512"/>
            </a:lvl2pPr>
            <a:lvl3pPr marL="2519995" indent="0" algn="ctr">
              <a:buNone/>
              <a:defRPr sz="4961"/>
            </a:lvl3pPr>
            <a:lvl4pPr marL="3779992" indent="0" algn="ctr">
              <a:buNone/>
              <a:defRPr sz="4409"/>
            </a:lvl4pPr>
            <a:lvl5pPr marL="5039990" indent="0" algn="ctr">
              <a:buNone/>
              <a:defRPr sz="4409"/>
            </a:lvl5pPr>
            <a:lvl6pPr marL="6299987" indent="0" algn="ctr">
              <a:buNone/>
              <a:defRPr sz="4409"/>
            </a:lvl6pPr>
            <a:lvl7pPr marL="7559985" indent="0" algn="ctr">
              <a:buNone/>
              <a:defRPr sz="4409"/>
            </a:lvl7pPr>
            <a:lvl8pPr marL="8819982" indent="0" algn="ctr">
              <a:buNone/>
              <a:defRPr sz="4409"/>
            </a:lvl8pPr>
            <a:lvl9pPr marL="10079980" indent="0" algn="ctr">
              <a:buNone/>
              <a:defRPr sz="4409"/>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DF5198F8-F2D1-446E-BF8C-161F701209A1}" type="datetimeFigureOut">
              <a:rPr lang="es-ES" smtClean="0"/>
              <a:t>09/12/2021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C285AD9-DAF2-43F7-9158-5F5335C55F72}" type="slidenum">
              <a:rPr lang="es-ES" smtClean="0"/>
              <a:t>‹Nº›</a:t>
            </a:fld>
            <a:endParaRPr lang="es-ES"/>
          </a:p>
        </p:txBody>
      </p:sp>
    </p:spTree>
    <p:extLst>
      <p:ext uri="{BB962C8B-B14F-4D97-AF65-F5344CB8AC3E}">
        <p14:creationId xmlns:p14="http://schemas.microsoft.com/office/powerpoint/2010/main" val="738676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F5198F8-F2D1-446E-BF8C-161F701209A1}" type="datetimeFigureOut">
              <a:rPr lang="es-ES" smtClean="0"/>
              <a:t>09/12/2021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C285AD9-DAF2-43F7-9158-5F5335C55F72}" type="slidenum">
              <a:rPr lang="es-ES" smtClean="0"/>
              <a:t>‹Nº›</a:t>
            </a:fld>
            <a:endParaRPr lang="es-ES"/>
          </a:p>
        </p:txBody>
      </p:sp>
    </p:spTree>
    <p:extLst>
      <p:ext uri="{BB962C8B-B14F-4D97-AF65-F5344CB8AC3E}">
        <p14:creationId xmlns:p14="http://schemas.microsoft.com/office/powerpoint/2010/main" val="3532212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8033733" y="1916653"/>
            <a:ext cx="5433745" cy="30508114"/>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732500" y="1916653"/>
            <a:ext cx="15986234" cy="3050811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F5198F8-F2D1-446E-BF8C-161F701209A1}" type="datetimeFigureOut">
              <a:rPr lang="es-ES" smtClean="0"/>
              <a:t>09/12/2021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C285AD9-DAF2-43F7-9158-5F5335C55F72}" type="slidenum">
              <a:rPr lang="es-ES" smtClean="0"/>
              <a:t>‹Nº›</a:t>
            </a:fld>
            <a:endParaRPr lang="es-ES"/>
          </a:p>
        </p:txBody>
      </p:sp>
    </p:spTree>
    <p:extLst>
      <p:ext uri="{BB962C8B-B14F-4D97-AF65-F5344CB8AC3E}">
        <p14:creationId xmlns:p14="http://schemas.microsoft.com/office/powerpoint/2010/main" val="779616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F5198F8-F2D1-446E-BF8C-161F701209A1}" type="datetimeFigureOut">
              <a:rPr lang="es-ES" smtClean="0"/>
              <a:t>09/12/2021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C285AD9-DAF2-43F7-9158-5F5335C55F72}" type="slidenum">
              <a:rPr lang="es-ES" smtClean="0"/>
              <a:t>‹Nº›</a:t>
            </a:fld>
            <a:endParaRPr lang="es-ES"/>
          </a:p>
        </p:txBody>
      </p:sp>
    </p:spTree>
    <p:extLst>
      <p:ext uri="{BB962C8B-B14F-4D97-AF65-F5344CB8AC3E}">
        <p14:creationId xmlns:p14="http://schemas.microsoft.com/office/powerpoint/2010/main" val="1362019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719375" y="8974945"/>
            <a:ext cx="21734978" cy="14974888"/>
          </a:xfrm>
        </p:spPr>
        <p:txBody>
          <a:bodyPr anchor="b"/>
          <a:lstStyle>
            <a:lvl1pPr>
              <a:defRPr sz="16535"/>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719375" y="24091502"/>
            <a:ext cx="21734978" cy="7874940"/>
          </a:xfrm>
        </p:spPr>
        <p:txBody>
          <a:bodyPr/>
          <a:lstStyle>
            <a:lvl1pPr marL="0" indent="0">
              <a:buNone/>
              <a:defRPr sz="6614">
                <a:solidFill>
                  <a:schemeClr val="tx1"/>
                </a:solidFill>
              </a:defRPr>
            </a:lvl1pPr>
            <a:lvl2pPr marL="1259997" indent="0">
              <a:buNone/>
              <a:defRPr sz="5512">
                <a:solidFill>
                  <a:schemeClr val="tx1">
                    <a:tint val="75000"/>
                  </a:schemeClr>
                </a:solidFill>
              </a:defRPr>
            </a:lvl2pPr>
            <a:lvl3pPr marL="2519995" indent="0">
              <a:buNone/>
              <a:defRPr sz="4961">
                <a:solidFill>
                  <a:schemeClr val="tx1">
                    <a:tint val="75000"/>
                  </a:schemeClr>
                </a:solidFill>
              </a:defRPr>
            </a:lvl3pPr>
            <a:lvl4pPr marL="3779992" indent="0">
              <a:buNone/>
              <a:defRPr sz="4409">
                <a:solidFill>
                  <a:schemeClr val="tx1">
                    <a:tint val="75000"/>
                  </a:schemeClr>
                </a:solidFill>
              </a:defRPr>
            </a:lvl4pPr>
            <a:lvl5pPr marL="5039990" indent="0">
              <a:buNone/>
              <a:defRPr sz="4409">
                <a:solidFill>
                  <a:schemeClr val="tx1">
                    <a:tint val="75000"/>
                  </a:schemeClr>
                </a:solidFill>
              </a:defRPr>
            </a:lvl5pPr>
            <a:lvl6pPr marL="6299987" indent="0">
              <a:buNone/>
              <a:defRPr sz="4409">
                <a:solidFill>
                  <a:schemeClr val="tx1">
                    <a:tint val="75000"/>
                  </a:schemeClr>
                </a:solidFill>
              </a:defRPr>
            </a:lvl6pPr>
            <a:lvl7pPr marL="7559985" indent="0">
              <a:buNone/>
              <a:defRPr sz="4409">
                <a:solidFill>
                  <a:schemeClr val="tx1">
                    <a:tint val="75000"/>
                  </a:schemeClr>
                </a:solidFill>
              </a:defRPr>
            </a:lvl7pPr>
            <a:lvl8pPr marL="8819982" indent="0">
              <a:buNone/>
              <a:defRPr sz="4409">
                <a:solidFill>
                  <a:schemeClr val="tx1">
                    <a:tint val="75000"/>
                  </a:schemeClr>
                </a:solidFill>
              </a:defRPr>
            </a:lvl8pPr>
            <a:lvl9pPr marL="10079980" indent="0">
              <a:buNone/>
              <a:defRPr sz="4409">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F5198F8-F2D1-446E-BF8C-161F701209A1}" type="datetimeFigureOut">
              <a:rPr lang="es-ES" smtClean="0"/>
              <a:t>09/12/2021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C285AD9-DAF2-43F7-9158-5F5335C55F72}" type="slidenum">
              <a:rPr lang="es-ES" smtClean="0"/>
              <a:t>‹Nº›</a:t>
            </a:fld>
            <a:endParaRPr lang="es-ES"/>
          </a:p>
        </p:txBody>
      </p:sp>
    </p:spTree>
    <p:extLst>
      <p:ext uri="{BB962C8B-B14F-4D97-AF65-F5344CB8AC3E}">
        <p14:creationId xmlns:p14="http://schemas.microsoft.com/office/powerpoint/2010/main" val="304656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732498" y="9583264"/>
            <a:ext cx="10709989" cy="2284150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12757488" y="9583264"/>
            <a:ext cx="10709989" cy="2284150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DF5198F8-F2D1-446E-BF8C-161F701209A1}" type="datetimeFigureOut">
              <a:rPr lang="es-ES" smtClean="0"/>
              <a:t>09/12/2021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C285AD9-DAF2-43F7-9158-5F5335C55F72}" type="slidenum">
              <a:rPr lang="es-ES" smtClean="0"/>
              <a:t>‹Nº›</a:t>
            </a:fld>
            <a:endParaRPr lang="es-ES"/>
          </a:p>
        </p:txBody>
      </p:sp>
    </p:spTree>
    <p:extLst>
      <p:ext uri="{BB962C8B-B14F-4D97-AF65-F5344CB8AC3E}">
        <p14:creationId xmlns:p14="http://schemas.microsoft.com/office/powerpoint/2010/main" val="3682592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735781" y="1916661"/>
            <a:ext cx="21734978" cy="6958285"/>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735783" y="8824938"/>
            <a:ext cx="10660769" cy="4324966"/>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es-ES" smtClean="0"/>
              <a:t>Haga clic para modificar el estilo de texto del patrón</a:t>
            </a:r>
          </a:p>
        </p:txBody>
      </p:sp>
      <p:sp>
        <p:nvSpPr>
          <p:cNvPr id="4" name="Content Placeholder 3"/>
          <p:cNvSpPr>
            <a:spLocks noGrp="1"/>
          </p:cNvSpPr>
          <p:nvPr>
            <p:ph sz="half" idx="2"/>
          </p:nvPr>
        </p:nvSpPr>
        <p:spPr>
          <a:xfrm>
            <a:off x="1735783" y="13149904"/>
            <a:ext cx="10660769" cy="1934152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12757489" y="8824938"/>
            <a:ext cx="10713272" cy="4324966"/>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12757489" y="13149904"/>
            <a:ext cx="10713272" cy="1934152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F5198F8-F2D1-446E-BF8C-161F701209A1}" type="datetimeFigureOut">
              <a:rPr lang="es-ES" smtClean="0"/>
              <a:t>09/12/2021</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EC285AD9-DAF2-43F7-9158-5F5335C55F72}" type="slidenum">
              <a:rPr lang="es-ES" smtClean="0"/>
              <a:t>‹Nº›</a:t>
            </a:fld>
            <a:endParaRPr lang="es-ES"/>
          </a:p>
        </p:txBody>
      </p:sp>
    </p:spTree>
    <p:extLst>
      <p:ext uri="{BB962C8B-B14F-4D97-AF65-F5344CB8AC3E}">
        <p14:creationId xmlns:p14="http://schemas.microsoft.com/office/powerpoint/2010/main" val="2425986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F5198F8-F2D1-446E-BF8C-161F701209A1}" type="datetimeFigureOut">
              <a:rPr lang="es-ES" smtClean="0"/>
              <a:t>09/12/2021</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EC285AD9-DAF2-43F7-9158-5F5335C55F72}" type="slidenum">
              <a:rPr lang="es-ES" smtClean="0"/>
              <a:t>‹Nº›</a:t>
            </a:fld>
            <a:endParaRPr lang="es-ES"/>
          </a:p>
        </p:txBody>
      </p:sp>
    </p:spTree>
    <p:extLst>
      <p:ext uri="{BB962C8B-B14F-4D97-AF65-F5344CB8AC3E}">
        <p14:creationId xmlns:p14="http://schemas.microsoft.com/office/powerpoint/2010/main" val="118418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5198F8-F2D1-446E-BF8C-161F701209A1}" type="datetimeFigureOut">
              <a:rPr lang="es-ES" smtClean="0"/>
              <a:t>09/12/2021</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EC285AD9-DAF2-43F7-9158-5F5335C55F72}" type="slidenum">
              <a:rPr lang="es-ES" smtClean="0"/>
              <a:t>‹Nº›</a:t>
            </a:fld>
            <a:endParaRPr lang="es-ES"/>
          </a:p>
        </p:txBody>
      </p:sp>
    </p:spTree>
    <p:extLst>
      <p:ext uri="{BB962C8B-B14F-4D97-AF65-F5344CB8AC3E}">
        <p14:creationId xmlns:p14="http://schemas.microsoft.com/office/powerpoint/2010/main" val="2358727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35780" y="2399982"/>
            <a:ext cx="8127648" cy="8399939"/>
          </a:xfrm>
        </p:spPr>
        <p:txBody>
          <a:bodyPr anchor="b"/>
          <a:lstStyle>
            <a:lvl1pPr>
              <a:defRPr sz="8819"/>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10713272" y="5183304"/>
            <a:ext cx="12757487" cy="25583147"/>
          </a:xfrm>
        </p:spPr>
        <p:txBody>
          <a:bodyPr/>
          <a:lstStyle>
            <a:lvl1pPr>
              <a:defRPr sz="8819"/>
            </a:lvl1pPr>
            <a:lvl2pPr>
              <a:defRPr sz="7717"/>
            </a:lvl2pPr>
            <a:lvl3pPr>
              <a:defRPr sz="6614"/>
            </a:lvl3pPr>
            <a:lvl4pPr>
              <a:defRPr sz="5512"/>
            </a:lvl4pPr>
            <a:lvl5pPr>
              <a:defRPr sz="5512"/>
            </a:lvl5pPr>
            <a:lvl6pPr>
              <a:defRPr sz="5512"/>
            </a:lvl6pPr>
            <a:lvl7pPr>
              <a:defRPr sz="5512"/>
            </a:lvl7pPr>
            <a:lvl8pPr>
              <a:defRPr sz="5512"/>
            </a:lvl8pPr>
            <a:lvl9pPr>
              <a:defRPr sz="5512"/>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735780" y="10799922"/>
            <a:ext cx="8127648" cy="20008190"/>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F5198F8-F2D1-446E-BF8C-161F701209A1}" type="datetimeFigureOut">
              <a:rPr lang="es-ES" smtClean="0"/>
              <a:t>09/12/2021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C285AD9-DAF2-43F7-9158-5F5335C55F72}" type="slidenum">
              <a:rPr lang="es-ES" smtClean="0"/>
              <a:t>‹Nº›</a:t>
            </a:fld>
            <a:endParaRPr lang="es-ES"/>
          </a:p>
        </p:txBody>
      </p:sp>
    </p:spTree>
    <p:extLst>
      <p:ext uri="{BB962C8B-B14F-4D97-AF65-F5344CB8AC3E}">
        <p14:creationId xmlns:p14="http://schemas.microsoft.com/office/powerpoint/2010/main" val="2053034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35780" y="2399982"/>
            <a:ext cx="8127648" cy="8399939"/>
          </a:xfrm>
        </p:spPr>
        <p:txBody>
          <a:bodyPr anchor="b"/>
          <a:lstStyle>
            <a:lvl1pPr>
              <a:defRPr sz="8819"/>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0713272" y="5183304"/>
            <a:ext cx="12757487" cy="25583147"/>
          </a:xfrm>
        </p:spPr>
        <p:txBody>
          <a:bodyPr anchor="t"/>
          <a:lstStyle>
            <a:lvl1pPr marL="0" indent="0">
              <a:buNone/>
              <a:defRPr sz="8819"/>
            </a:lvl1pPr>
            <a:lvl2pPr marL="1259997" indent="0">
              <a:buNone/>
              <a:defRPr sz="7717"/>
            </a:lvl2pPr>
            <a:lvl3pPr marL="2519995" indent="0">
              <a:buNone/>
              <a:defRPr sz="6614"/>
            </a:lvl3pPr>
            <a:lvl4pPr marL="3779992" indent="0">
              <a:buNone/>
              <a:defRPr sz="5512"/>
            </a:lvl4pPr>
            <a:lvl5pPr marL="5039990" indent="0">
              <a:buNone/>
              <a:defRPr sz="5512"/>
            </a:lvl5pPr>
            <a:lvl6pPr marL="6299987" indent="0">
              <a:buNone/>
              <a:defRPr sz="5512"/>
            </a:lvl6pPr>
            <a:lvl7pPr marL="7559985" indent="0">
              <a:buNone/>
              <a:defRPr sz="5512"/>
            </a:lvl7pPr>
            <a:lvl8pPr marL="8819982" indent="0">
              <a:buNone/>
              <a:defRPr sz="5512"/>
            </a:lvl8pPr>
            <a:lvl9pPr marL="10079980" indent="0">
              <a:buNone/>
              <a:defRPr sz="5512"/>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735780" y="10799922"/>
            <a:ext cx="8127648" cy="20008190"/>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F5198F8-F2D1-446E-BF8C-161F701209A1}" type="datetimeFigureOut">
              <a:rPr lang="es-ES" smtClean="0"/>
              <a:t>09/12/2021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C285AD9-DAF2-43F7-9158-5F5335C55F72}" type="slidenum">
              <a:rPr lang="es-ES" smtClean="0"/>
              <a:t>‹Nº›</a:t>
            </a:fld>
            <a:endParaRPr lang="es-ES"/>
          </a:p>
        </p:txBody>
      </p:sp>
    </p:spTree>
    <p:extLst>
      <p:ext uri="{BB962C8B-B14F-4D97-AF65-F5344CB8AC3E}">
        <p14:creationId xmlns:p14="http://schemas.microsoft.com/office/powerpoint/2010/main" val="2861792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32499" y="1916661"/>
            <a:ext cx="21734978" cy="695828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732499" y="9583264"/>
            <a:ext cx="21734978" cy="2284150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732498" y="33366432"/>
            <a:ext cx="5669994" cy="1916653"/>
          </a:xfrm>
          <a:prstGeom prst="rect">
            <a:avLst/>
          </a:prstGeom>
        </p:spPr>
        <p:txBody>
          <a:bodyPr vert="horz" lIns="91440" tIns="45720" rIns="91440" bIns="45720" rtlCol="0" anchor="ctr"/>
          <a:lstStyle>
            <a:lvl1pPr algn="l">
              <a:defRPr sz="3307">
                <a:solidFill>
                  <a:schemeClr val="tx1">
                    <a:tint val="75000"/>
                  </a:schemeClr>
                </a:solidFill>
              </a:defRPr>
            </a:lvl1pPr>
          </a:lstStyle>
          <a:p>
            <a:fld id="{DF5198F8-F2D1-446E-BF8C-161F701209A1}" type="datetimeFigureOut">
              <a:rPr lang="es-ES" smtClean="0"/>
              <a:t>09/12/2021</a:t>
            </a:fld>
            <a:endParaRPr lang="es-ES"/>
          </a:p>
        </p:txBody>
      </p:sp>
      <p:sp>
        <p:nvSpPr>
          <p:cNvPr id="5" name="Footer Placeholder 4"/>
          <p:cNvSpPr>
            <a:spLocks noGrp="1"/>
          </p:cNvSpPr>
          <p:nvPr>
            <p:ph type="ftr" sz="quarter" idx="3"/>
          </p:nvPr>
        </p:nvSpPr>
        <p:spPr>
          <a:xfrm>
            <a:off x="8347492" y="33366432"/>
            <a:ext cx="8504992" cy="1916653"/>
          </a:xfrm>
          <a:prstGeom prst="rect">
            <a:avLst/>
          </a:prstGeom>
        </p:spPr>
        <p:txBody>
          <a:bodyPr vert="horz" lIns="91440" tIns="45720" rIns="91440" bIns="45720" rtlCol="0" anchor="ctr"/>
          <a:lstStyle>
            <a:lvl1pPr algn="ctr">
              <a:defRPr sz="3307">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17797483" y="33366432"/>
            <a:ext cx="5669994" cy="1916653"/>
          </a:xfrm>
          <a:prstGeom prst="rect">
            <a:avLst/>
          </a:prstGeom>
        </p:spPr>
        <p:txBody>
          <a:bodyPr vert="horz" lIns="91440" tIns="45720" rIns="91440" bIns="45720" rtlCol="0" anchor="ctr"/>
          <a:lstStyle>
            <a:lvl1pPr algn="r">
              <a:defRPr sz="3307">
                <a:solidFill>
                  <a:schemeClr val="tx1">
                    <a:tint val="75000"/>
                  </a:schemeClr>
                </a:solidFill>
              </a:defRPr>
            </a:lvl1pPr>
          </a:lstStyle>
          <a:p>
            <a:fld id="{EC285AD9-DAF2-43F7-9158-5F5335C55F72}" type="slidenum">
              <a:rPr lang="es-ES" smtClean="0"/>
              <a:t>‹Nº›</a:t>
            </a:fld>
            <a:endParaRPr lang="es-ES"/>
          </a:p>
        </p:txBody>
      </p:sp>
    </p:spTree>
    <p:extLst>
      <p:ext uri="{BB962C8B-B14F-4D97-AF65-F5344CB8AC3E}">
        <p14:creationId xmlns:p14="http://schemas.microsoft.com/office/powerpoint/2010/main" val="4418001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519995" rtl="0" eaLnBrk="1" latinLnBrk="0" hangingPunct="1">
        <a:lnSpc>
          <a:spcPct val="90000"/>
        </a:lnSpc>
        <a:spcBef>
          <a:spcPct val="0"/>
        </a:spcBef>
        <a:buNone/>
        <a:defRPr sz="12126" kern="1200">
          <a:solidFill>
            <a:schemeClr val="tx1"/>
          </a:solidFill>
          <a:latin typeface="+mj-lt"/>
          <a:ea typeface="+mj-ea"/>
          <a:cs typeface="+mj-cs"/>
        </a:defRPr>
      </a:lvl1pPr>
    </p:titleStyle>
    <p:bodyStyle>
      <a:lvl1pPr marL="629999" indent="-629999" algn="l" defTabSz="2519995" rtl="0" eaLnBrk="1" latinLnBrk="0" hangingPunct="1">
        <a:lnSpc>
          <a:spcPct val="90000"/>
        </a:lnSpc>
        <a:spcBef>
          <a:spcPts val="2756"/>
        </a:spcBef>
        <a:buFont typeface="Arial" panose="020B0604020202020204" pitchFamily="34" charset="0"/>
        <a:buChar char="•"/>
        <a:defRPr sz="7717" kern="1200">
          <a:solidFill>
            <a:schemeClr val="tx1"/>
          </a:solidFill>
          <a:latin typeface="+mn-lt"/>
          <a:ea typeface="+mn-ea"/>
          <a:cs typeface="+mn-cs"/>
        </a:defRPr>
      </a:lvl1pPr>
      <a:lvl2pPr marL="1889996" indent="-629999" algn="l" defTabSz="2519995" rtl="0" eaLnBrk="1" latinLnBrk="0" hangingPunct="1">
        <a:lnSpc>
          <a:spcPct val="90000"/>
        </a:lnSpc>
        <a:spcBef>
          <a:spcPts val="1378"/>
        </a:spcBef>
        <a:buFont typeface="Arial" panose="020B0604020202020204" pitchFamily="34" charset="0"/>
        <a:buChar char="•"/>
        <a:defRPr sz="6614" kern="1200">
          <a:solidFill>
            <a:schemeClr val="tx1"/>
          </a:solidFill>
          <a:latin typeface="+mn-lt"/>
          <a:ea typeface="+mn-ea"/>
          <a:cs typeface="+mn-cs"/>
        </a:defRPr>
      </a:lvl2pPr>
      <a:lvl3pPr marL="3149994" indent="-629999" algn="l" defTabSz="2519995" rtl="0" eaLnBrk="1" latinLnBrk="0" hangingPunct="1">
        <a:lnSpc>
          <a:spcPct val="90000"/>
        </a:lnSpc>
        <a:spcBef>
          <a:spcPts val="1378"/>
        </a:spcBef>
        <a:buFont typeface="Arial" panose="020B0604020202020204" pitchFamily="34" charset="0"/>
        <a:buChar char="•"/>
        <a:defRPr sz="5512" kern="1200">
          <a:solidFill>
            <a:schemeClr val="tx1"/>
          </a:solidFill>
          <a:latin typeface="+mn-lt"/>
          <a:ea typeface="+mn-ea"/>
          <a:cs typeface="+mn-cs"/>
        </a:defRPr>
      </a:lvl3pPr>
      <a:lvl4pPr marL="440999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4pPr>
      <a:lvl5pPr marL="566998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5pPr>
      <a:lvl6pPr marL="6929986"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6pPr>
      <a:lvl7pPr marL="8189984"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7pPr>
      <a:lvl8pPr marL="944998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8pPr>
      <a:lvl9pPr marL="1070997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9pPr>
    </p:bodyStyle>
    <p:otherStyle>
      <a:defPPr>
        <a:defRPr lang="en-US"/>
      </a:defPPr>
      <a:lvl1pPr marL="0" algn="l" defTabSz="2519995" rtl="0" eaLnBrk="1" latinLnBrk="0" hangingPunct="1">
        <a:defRPr sz="4961" kern="1200">
          <a:solidFill>
            <a:schemeClr val="tx1"/>
          </a:solidFill>
          <a:latin typeface="+mn-lt"/>
          <a:ea typeface="+mn-ea"/>
          <a:cs typeface="+mn-cs"/>
        </a:defRPr>
      </a:lvl1pPr>
      <a:lvl2pPr marL="1259997" algn="l" defTabSz="2519995" rtl="0" eaLnBrk="1" latinLnBrk="0" hangingPunct="1">
        <a:defRPr sz="4961" kern="1200">
          <a:solidFill>
            <a:schemeClr val="tx1"/>
          </a:solidFill>
          <a:latin typeface="+mn-lt"/>
          <a:ea typeface="+mn-ea"/>
          <a:cs typeface="+mn-cs"/>
        </a:defRPr>
      </a:lvl2pPr>
      <a:lvl3pPr marL="2519995" algn="l" defTabSz="2519995" rtl="0" eaLnBrk="1" latinLnBrk="0" hangingPunct="1">
        <a:defRPr sz="4961" kern="1200">
          <a:solidFill>
            <a:schemeClr val="tx1"/>
          </a:solidFill>
          <a:latin typeface="+mn-lt"/>
          <a:ea typeface="+mn-ea"/>
          <a:cs typeface="+mn-cs"/>
        </a:defRPr>
      </a:lvl3pPr>
      <a:lvl4pPr marL="3779992" algn="l" defTabSz="2519995" rtl="0" eaLnBrk="1" latinLnBrk="0" hangingPunct="1">
        <a:defRPr sz="4961" kern="1200">
          <a:solidFill>
            <a:schemeClr val="tx1"/>
          </a:solidFill>
          <a:latin typeface="+mn-lt"/>
          <a:ea typeface="+mn-ea"/>
          <a:cs typeface="+mn-cs"/>
        </a:defRPr>
      </a:lvl4pPr>
      <a:lvl5pPr marL="5039990" algn="l" defTabSz="2519995" rtl="0" eaLnBrk="1" latinLnBrk="0" hangingPunct="1">
        <a:defRPr sz="4961" kern="1200">
          <a:solidFill>
            <a:schemeClr val="tx1"/>
          </a:solidFill>
          <a:latin typeface="+mn-lt"/>
          <a:ea typeface="+mn-ea"/>
          <a:cs typeface="+mn-cs"/>
        </a:defRPr>
      </a:lvl5pPr>
      <a:lvl6pPr marL="6299987" algn="l" defTabSz="2519995" rtl="0" eaLnBrk="1" latinLnBrk="0" hangingPunct="1">
        <a:defRPr sz="4961" kern="1200">
          <a:solidFill>
            <a:schemeClr val="tx1"/>
          </a:solidFill>
          <a:latin typeface="+mn-lt"/>
          <a:ea typeface="+mn-ea"/>
          <a:cs typeface="+mn-cs"/>
        </a:defRPr>
      </a:lvl6pPr>
      <a:lvl7pPr marL="7559985" algn="l" defTabSz="2519995" rtl="0" eaLnBrk="1" latinLnBrk="0" hangingPunct="1">
        <a:defRPr sz="4961" kern="1200">
          <a:solidFill>
            <a:schemeClr val="tx1"/>
          </a:solidFill>
          <a:latin typeface="+mn-lt"/>
          <a:ea typeface="+mn-ea"/>
          <a:cs typeface="+mn-cs"/>
        </a:defRPr>
      </a:lvl7pPr>
      <a:lvl8pPr marL="8819982" algn="l" defTabSz="2519995" rtl="0" eaLnBrk="1" latinLnBrk="0" hangingPunct="1">
        <a:defRPr sz="4961" kern="1200">
          <a:solidFill>
            <a:schemeClr val="tx1"/>
          </a:solidFill>
          <a:latin typeface="+mn-lt"/>
          <a:ea typeface="+mn-ea"/>
          <a:cs typeface="+mn-cs"/>
        </a:defRPr>
      </a:lvl8pPr>
      <a:lvl9pPr marL="10079980" algn="l" defTabSz="2519995" rtl="0" eaLnBrk="1" latinLnBrk="0" hangingPunct="1">
        <a:defRPr sz="49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jpeg"/><Relationship Id="rId3" Type="http://schemas.openxmlformats.org/officeDocument/2006/relationships/image" Target="../media/image1.png"/><Relationship Id="rId7" Type="http://schemas.openxmlformats.org/officeDocument/2006/relationships/image" Target="../media/image4.jpe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png"/><Relationship Id="rId5" Type="http://schemas.openxmlformats.org/officeDocument/2006/relationships/image" Target="../media/image2.jpeg"/><Relationship Id="rId10" Type="http://schemas.openxmlformats.org/officeDocument/2006/relationships/image" Target="../media/image7.png"/><Relationship Id="rId4" Type="http://schemas.openxmlformats.org/officeDocument/2006/relationships/hyperlink" Target="mailto:claudiapa@unah.edu.cu" TargetMode="Externa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37000"/>
          </a:schemeClr>
        </a:solidFill>
        <a:effectLst/>
      </p:bgPr>
    </p:bg>
    <p:spTree>
      <p:nvGrpSpPr>
        <p:cNvPr id="1" name=""/>
        <p:cNvGrpSpPr/>
        <p:nvPr/>
      </p:nvGrpSpPr>
      <p:grpSpPr>
        <a:xfrm>
          <a:off x="0" y="0"/>
          <a:ext cx="0" cy="0"/>
          <a:chOff x="0" y="0"/>
          <a:chExt cx="0" cy="0"/>
        </a:xfrm>
      </p:grpSpPr>
      <p:pic>
        <p:nvPicPr>
          <p:cNvPr id="6" name="1 Imagen" descr="Identidad INCA-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12250" y="-17192"/>
            <a:ext cx="3382455" cy="232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ángulo 15"/>
          <p:cNvSpPr>
            <a:spLocks noChangeArrowheads="1"/>
          </p:cNvSpPr>
          <p:nvPr/>
        </p:nvSpPr>
        <p:spPr bwMode="auto">
          <a:xfrm>
            <a:off x="3627471" y="2469516"/>
            <a:ext cx="18830924" cy="553998"/>
          </a:xfrm>
          <a:prstGeom prst="rect">
            <a:avLst/>
          </a:prstGeom>
          <a:solidFill>
            <a:srgbClr val="ECEDEE"/>
          </a:solidFill>
          <a:ln>
            <a:noFill/>
          </a:ln>
          <a:extLst/>
        </p:spPr>
        <p:txBody>
          <a:bodyPr wrap="none">
            <a:spAutoFit/>
          </a:bodyPr>
          <a:lstStyle/>
          <a:p>
            <a:r>
              <a:rPr lang="es-ES" sz="3000" b="1" dirty="0">
                <a:latin typeface="Arial" charset="0"/>
              </a:rPr>
              <a:t>Claudia Pérez </a:t>
            </a:r>
            <a:r>
              <a:rPr lang="es-ES" sz="3000" b="1" dirty="0" smtClean="0">
                <a:latin typeface="Arial" charset="0"/>
              </a:rPr>
              <a:t>Arabí</a:t>
            </a:r>
            <a:r>
              <a:rPr lang="es-ES" sz="3000" b="1" baseline="30000" dirty="0" smtClean="0">
                <a:latin typeface="Arial" charset="0"/>
              </a:rPr>
              <a:t>1</a:t>
            </a:r>
            <a:r>
              <a:rPr lang="es-ES" sz="3000" b="1" dirty="0" smtClean="0">
                <a:latin typeface="Arial" charset="0"/>
              </a:rPr>
              <a:t>*, </a:t>
            </a:r>
            <a:r>
              <a:rPr lang="es-ES" sz="3000" b="1" dirty="0" err="1" smtClean="0">
                <a:latin typeface="Arial" charset="0"/>
              </a:rPr>
              <a:t>Loreilys</a:t>
            </a:r>
            <a:r>
              <a:rPr lang="es-ES" sz="3000" b="1" dirty="0" smtClean="0">
                <a:latin typeface="Arial" charset="0"/>
              </a:rPr>
              <a:t> </a:t>
            </a:r>
            <a:r>
              <a:rPr lang="es-ES" sz="3000" b="1" dirty="0">
                <a:latin typeface="Arial" charset="0"/>
              </a:rPr>
              <a:t>Ortega </a:t>
            </a:r>
            <a:r>
              <a:rPr lang="es-ES" sz="3000" b="1" dirty="0" smtClean="0">
                <a:latin typeface="Arial" charset="0"/>
              </a:rPr>
              <a:t>García</a:t>
            </a:r>
            <a:r>
              <a:rPr lang="es-ES" sz="3000" b="1" baseline="30000" dirty="0" smtClean="0">
                <a:latin typeface="Arial" charset="0"/>
              </a:rPr>
              <a:t>2</a:t>
            </a:r>
            <a:r>
              <a:rPr lang="es-ES" sz="3000" b="1" dirty="0" smtClean="0">
                <a:latin typeface="Arial" charset="0"/>
              </a:rPr>
              <a:t>, </a:t>
            </a:r>
            <a:r>
              <a:rPr lang="es-ES" sz="3000" b="1" dirty="0">
                <a:latin typeface="Arial" charset="0"/>
              </a:rPr>
              <a:t>Ionel Hernández </a:t>
            </a:r>
            <a:r>
              <a:rPr lang="es-ES" sz="3000" b="1" dirty="0" smtClean="0">
                <a:latin typeface="Arial" charset="0"/>
              </a:rPr>
              <a:t>Forte</a:t>
            </a:r>
            <a:r>
              <a:rPr lang="es-ES" sz="3000" b="1" baseline="30000" dirty="0" smtClean="0">
                <a:latin typeface="Arial" charset="0"/>
              </a:rPr>
              <a:t>2</a:t>
            </a:r>
            <a:r>
              <a:rPr lang="es-ES" sz="3000" b="1" dirty="0" smtClean="0">
                <a:latin typeface="Arial" charset="0"/>
              </a:rPr>
              <a:t>, María Caridad Nápoles García</a:t>
            </a:r>
            <a:r>
              <a:rPr lang="es-ES" sz="3000" b="1" baseline="30000" dirty="0" smtClean="0">
                <a:latin typeface="Arial" charset="0"/>
              </a:rPr>
              <a:t>2</a:t>
            </a:r>
            <a:endParaRPr lang="es-ES" sz="3000" b="1" baseline="30000" dirty="0">
              <a:latin typeface="Arial" charset="0"/>
            </a:endParaRPr>
          </a:p>
        </p:txBody>
      </p:sp>
      <p:sp>
        <p:nvSpPr>
          <p:cNvPr id="36" name="Rectangle 34"/>
          <p:cNvSpPr>
            <a:spLocks noChangeArrowheads="1"/>
          </p:cNvSpPr>
          <p:nvPr/>
        </p:nvSpPr>
        <p:spPr bwMode="auto">
          <a:xfrm>
            <a:off x="590550" y="3393431"/>
            <a:ext cx="23955376" cy="1224951"/>
          </a:xfrm>
          <a:prstGeom prst="rect">
            <a:avLst/>
          </a:prstGeom>
          <a:solidFill>
            <a:srgbClr val="ECEDEE"/>
          </a:solidFill>
          <a:ln>
            <a:noFill/>
          </a:ln>
        </p:spPr>
        <p:txBody>
          <a:bodyPr wrap="square">
            <a:spAutoFit/>
          </a:bodyPr>
          <a:lstStyle/>
          <a:p>
            <a:pPr marL="457200" indent="-457200" algn="just" defTabSz="3908425">
              <a:lnSpc>
                <a:spcPct val="115000"/>
              </a:lnSpc>
              <a:buFont typeface="+mj-lt"/>
              <a:buAutoNum type="arabicPeriod"/>
            </a:pPr>
            <a:r>
              <a:rPr lang="es-ES" sz="3200" dirty="0"/>
              <a:t>Universidad Agraria de la Habana (UNAH). </a:t>
            </a:r>
            <a:endParaRPr lang="es-ES" sz="3200" dirty="0" smtClean="0"/>
          </a:p>
          <a:p>
            <a:pPr marL="457200" indent="-457200" algn="just" defTabSz="3908425">
              <a:lnSpc>
                <a:spcPct val="115000"/>
              </a:lnSpc>
              <a:buFont typeface="+mj-lt"/>
              <a:buAutoNum type="arabicPeriod"/>
            </a:pPr>
            <a:r>
              <a:rPr lang="es-ES" sz="3200" dirty="0" smtClean="0"/>
              <a:t>Instituto </a:t>
            </a:r>
            <a:r>
              <a:rPr lang="es-ES" sz="3200" dirty="0"/>
              <a:t>Nacional de Ciencias Agrícolas (INCA). Gaveta postal No.1, San José de las Lajas. Mayabeque, Cuba. </a:t>
            </a:r>
            <a:r>
              <a:rPr lang="es-ES" sz="3200" dirty="0" smtClean="0"/>
              <a:t>32700. </a:t>
            </a:r>
            <a:r>
              <a:rPr lang="es-ES" sz="3200" b="1" dirty="0" smtClean="0">
                <a:hlinkClick r:id="rId4"/>
              </a:rPr>
              <a:t>claudiapa@unah.edu.cu</a:t>
            </a:r>
            <a:r>
              <a:rPr lang="es-ES" sz="3200" b="1" dirty="0" smtClean="0"/>
              <a:t> </a:t>
            </a:r>
            <a:endParaRPr lang="es-ES" sz="3200" b="1" dirty="0"/>
          </a:p>
        </p:txBody>
      </p:sp>
      <p:sp>
        <p:nvSpPr>
          <p:cNvPr id="9" name="Rectángulo 8"/>
          <p:cNvSpPr/>
          <p:nvPr/>
        </p:nvSpPr>
        <p:spPr>
          <a:xfrm>
            <a:off x="2766416" y="923192"/>
            <a:ext cx="19351256" cy="1446550"/>
          </a:xfrm>
          <a:prstGeom prst="rect">
            <a:avLst/>
          </a:prstGeom>
          <a:noFill/>
        </p:spPr>
        <p:txBody>
          <a:bodyPr wrap="square" lIns="91440" tIns="45720" rIns="91440" bIns="45720">
            <a:spAutoFit/>
          </a:bodyPr>
          <a:lstStyle/>
          <a:p>
            <a:pPr algn="ctr"/>
            <a:r>
              <a:rPr lang="es-ES" sz="4400" b="1" dirty="0">
                <a:latin typeface="Arial titulos"/>
                <a:cs typeface="Arial" panose="020B0604020202020204" pitchFamily="34" charset="0"/>
              </a:rPr>
              <a:t>Selección de cepas de rizobios </a:t>
            </a:r>
            <a:r>
              <a:rPr lang="es-ES" sz="4400" b="1" dirty="0" smtClean="0">
                <a:latin typeface="Arial titulos"/>
                <a:cs typeface="Arial" panose="020B0604020202020204" pitchFamily="34" charset="0"/>
              </a:rPr>
              <a:t>promisorias </a:t>
            </a:r>
            <a:r>
              <a:rPr lang="es-ES" sz="4400" b="1" dirty="0">
                <a:latin typeface="Arial titulos"/>
                <a:cs typeface="Arial" panose="020B0604020202020204" pitchFamily="34" charset="0"/>
              </a:rPr>
              <a:t>para la inoculación de arroz (</a:t>
            </a:r>
            <a:r>
              <a:rPr lang="es-ES" sz="4400" b="1" i="1" dirty="0">
                <a:latin typeface="Arial titulos"/>
                <a:cs typeface="Arial" panose="020B0604020202020204" pitchFamily="34" charset="0"/>
              </a:rPr>
              <a:t>Oryza sativa </a:t>
            </a:r>
            <a:r>
              <a:rPr lang="es-ES" sz="4400" b="1" dirty="0" smtClean="0">
                <a:latin typeface="Arial titulos"/>
                <a:cs typeface="Arial" panose="020B0604020202020204" pitchFamily="34" charset="0"/>
              </a:rPr>
              <a:t>L.) cultivar </a:t>
            </a:r>
            <a:r>
              <a:rPr lang="es-ES" sz="4400" b="1" dirty="0">
                <a:latin typeface="Arial titulos"/>
                <a:cs typeface="Arial" panose="020B0604020202020204" pitchFamily="34" charset="0"/>
              </a:rPr>
              <a:t>Selección 1</a:t>
            </a:r>
            <a:r>
              <a:rPr lang="es-ES" sz="4400" b="1" dirty="0" smtClean="0">
                <a:latin typeface="Arial titulos"/>
              </a:rPr>
              <a:t>.</a:t>
            </a:r>
            <a:endParaRPr lang="es-ES" sz="4400" b="1" dirty="0">
              <a:latin typeface="Arial titulos"/>
            </a:endParaRPr>
          </a:p>
        </p:txBody>
      </p:sp>
      <p:pic>
        <p:nvPicPr>
          <p:cNvPr id="80" name="Imagen 79" descr="E:\saco-semillas-arroz-arroz-blanco-tazon-vidrio-pequeno-planta-arroz_1150-34304.jpg"/>
          <p:cNvPicPr/>
          <p:nvPr/>
        </p:nvPicPr>
        <p:blipFill>
          <a:blip r:embed="rId5">
            <a:extLst>
              <a:ext uri="{28A0092B-C50C-407E-A947-70E740481C1C}">
                <a14:useLocalDpi xmlns:a14="http://schemas.microsoft.com/office/drawing/2010/main" val="0"/>
              </a:ext>
            </a:extLst>
          </a:blip>
          <a:srcRect/>
          <a:stretch>
            <a:fillRect/>
          </a:stretch>
        </p:blipFill>
        <p:spPr bwMode="auto">
          <a:xfrm>
            <a:off x="0" y="1"/>
            <a:ext cx="3189767" cy="2311946"/>
          </a:xfrm>
          <a:prstGeom prst="rect">
            <a:avLst/>
          </a:prstGeom>
          <a:noFill/>
          <a:ln>
            <a:noFill/>
          </a:ln>
        </p:spPr>
      </p:pic>
      <p:sp>
        <p:nvSpPr>
          <p:cNvPr id="2" name="1 Rectángulo"/>
          <p:cNvSpPr/>
          <p:nvPr/>
        </p:nvSpPr>
        <p:spPr>
          <a:xfrm>
            <a:off x="754728" y="33292388"/>
            <a:ext cx="23791198" cy="1569660"/>
          </a:xfrm>
          <a:prstGeom prst="rect">
            <a:avLst/>
          </a:prstGeom>
        </p:spPr>
        <p:txBody>
          <a:bodyPr wrap="square">
            <a:spAutoFit/>
          </a:bodyPr>
          <a:lstStyle/>
          <a:p>
            <a:pPr marL="457200" indent="-457200" algn="just">
              <a:lnSpc>
                <a:spcPct val="200000"/>
              </a:lnSpc>
              <a:buAutoNum type="arabicPeriod"/>
            </a:pPr>
            <a:r>
              <a:rPr lang="es-ES" sz="2400" b="1" dirty="0" smtClean="0">
                <a:latin typeface="Arial" panose="020B0604020202020204" pitchFamily="34" charset="0"/>
                <a:cs typeface="Arial" panose="020B0604020202020204" pitchFamily="34" charset="0"/>
              </a:rPr>
              <a:t>Las </a:t>
            </a:r>
            <a:r>
              <a:rPr lang="es-ES" sz="2400" b="1" dirty="0">
                <a:latin typeface="Arial" panose="020B0604020202020204" pitchFamily="34" charset="0"/>
                <a:cs typeface="Arial" panose="020B0604020202020204" pitchFamily="34" charset="0"/>
              </a:rPr>
              <a:t>cepas </a:t>
            </a:r>
            <a:r>
              <a:rPr lang="es-ES" sz="2400" b="1" i="1" dirty="0">
                <a:latin typeface="Arial" panose="020B0604020202020204" pitchFamily="34" charset="0"/>
                <a:cs typeface="Arial" panose="020B0604020202020204" pitchFamily="34" charset="0"/>
              </a:rPr>
              <a:t>Rhizobium</a:t>
            </a:r>
            <a:r>
              <a:rPr lang="es-ES" sz="2400" b="1" dirty="0">
                <a:latin typeface="Arial" panose="020B0604020202020204" pitchFamily="34" charset="0"/>
                <a:cs typeface="Arial" panose="020B0604020202020204" pitchFamily="34" charset="0"/>
              </a:rPr>
              <a:t> </a:t>
            </a:r>
            <a:r>
              <a:rPr lang="es-ES" sz="2400" b="1" dirty="0" err="1">
                <a:latin typeface="Arial" panose="020B0604020202020204" pitchFamily="34" charset="0"/>
                <a:cs typeface="Arial" panose="020B0604020202020204" pitchFamily="34" charset="0"/>
              </a:rPr>
              <a:t>sp</a:t>
            </a:r>
            <a:r>
              <a:rPr lang="es-ES" sz="2400" b="1" dirty="0">
                <a:latin typeface="Arial" panose="020B0604020202020204" pitchFamily="34" charset="0"/>
                <a:cs typeface="Arial" panose="020B0604020202020204" pitchFamily="34" charset="0"/>
              </a:rPr>
              <a:t>. C19 y </a:t>
            </a:r>
            <a:r>
              <a:rPr lang="es-ES" sz="2400" b="1" i="1" dirty="0">
                <a:latin typeface="Arial" panose="020B0604020202020204" pitchFamily="34" charset="0"/>
                <a:cs typeface="Arial" panose="020B0604020202020204" pitchFamily="34" charset="0"/>
              </a:rPr>
              <a:t>Rhizobium</a:t>
            </a:r>
            <a:r>
              <a:rPr lang="es-ES" sz="2400" b="1" dirty="0">
                <a:latin typeface="Arial" panose="020B0604020202020204" pitchFamily="34" charset="0"/>
                <a:cs typeface="Arial" panose="020B0604020202020204" pitchFamily="34" charset="0"/>
              </a:rPr>
              <a:t> </a:t>
            </a:r>
            <a:r>
              <a:rPr lang="es-ES" sz="2400" b="1" dirty="0" err="1">
                <a:latin typeface="Arial" panose="020B0604020202020204" pitchFamily="34" charset="0"/>
                <a:cs typeface="Arial" panose="020B0604020202020204" pitchFamily="34" charset="0"/>
              </a:rPr>
              <a:t>sp</a:t>
            </a:r>
            <a:r>
              <a:rPr lang="es-ES" sz="2400" b="1" dirty="0">
                <a:latin typeface="Arial" panose="020B0604020202020204" pitchFamily="34" charset="0"/>
                <a:cs typeface="Arial" panose="020B0604020202020204" pitchFamily="34" charset="0"/>
              </a:rPr>
              <a:t>. </a:t>
            </a:r>
            <a:r>
              <a:rPr lang="es-ES" sz="2400" b="1" dirty="0" smtClean="0">
                <a:latin typeface="Arial" panose="020B0604020202020204" pitchFamily="34" charset="0"/>
                <a:cs typeface="Arial" panose="020B0604020202020204" pitchFamily="34" charset="0"/>
              </a:rPr>
              <a:t>Rpr2 resultaron las más promisorias para la inoculación del cultivar de arroz Selección 1.</a:t>
            </a:r>
          </a:p>
          <a:p>
            <a:pPr marL="457200" indent="-457200" algn="just">
              <a:lnSpc>
                <a:spcPct val="200000"/>
              </a:lnSpc>
              <a:buAutoNum type="arabicPeriod"/>
            </a:pPr>
            <a:r>
              <a:rPr lang="es-ES" sz="2400" b="1" dirty="0" smtClean="0">
                <a:latin typeface="Arial" panose="020B0604020202020204" pitchFamily="34" charset="0"/>
                <a:cs typeface="Arial" panose="020B0604020202020204" pitchFamily="34" charset="0"/>
              </a:rPr>
              <a:t>Contar </a:t>
            </a:r>
            <a:r>
              <a:rPr lang="es-ES" sz="2400" b="1" dirty="0">
                <a:latin typeface="Arial" panose="020B0604020202020204" pitchFamily="34" charset="0"/>
                <a:cs typeface="Arial" panose="020B0604020202020204" pitchFamily="34" charset="0"/>
              </a:rPr>
              <a:t>con una cepa con la capacidad de promover el crecimiento de varios cultivares de arroz constituye una ventaja económica, biotecnológica y agrícola. </a:t>
            </a:r>
          </a:p>
        </p:txBody>
      </p:sp>
      <p:grpSp>
        <p:nvGrpSpPr>
          <p:cNvPr id="7" name="6 Grupo"/>
          <p:cNvGrpSpPr/>
          <p:nvPr/>
        </p:nvGrpSpPr>
        <p:grpSpPr>
          <a:xfrm>
            <a:off x="754727" y="5415248"/>
            <a:ext cx="24191248" cy="12321203"/>
            <a:chOff x="792827" y="4919948"/>
            <a:chExt cx="24191248" cy="12321203"/>
          </a:xfrm>
        </p:grpSpPr>
        <p:sp>
          <p:nvSpPr>
            <p:cNvPr id="10" name="Rectángulo 9"/>
            <p:cNvSpPr/>
            <p:nvPr/>
          </p:nvSpPr>
          <p:spPr>
            <a:xfrm>
              <a:off x="13861823" y="13148787"/>
              <a:ext cx="9902133" cy="562925"/>
            </a:xfrm>
            <a:prstGeom prst="rect">
              <a:avLst/>
            </a:prstGeom>
            <a:solidFill>
              <a:schemeClr val="accent6">
                <a:lumMod val="60000"/>
                <a:lumOff val="40000"/>
              </a:schemeClr>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s-ES" sz="2400" b="1" dirty="0" smtClean="0">
                  <a:latin typeface="Arial" panose="020B0604020202020204" pitchFamily="34" charset="0"/>
                  <a:ea typeface="Calibri" panose="020F0502020204030204" pitchFamily="34" charset="0"/>
                  <a:cs typeface="Times New Roman" panose="02020603050405020304" pitchFamily="18" charset="0"/>
                </a:rPr>
                <a:t>Crecimiento de las plantas en condiciones controladas</a:t>
              </a:r>
              <a:endParaRPr lang="es-ES" sz="24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13" name="Rectángulo 12"/>
            <p:cNvSpPr/>
            <p:nvPr/>
          </p:nvSpPr>
          <p:spPr>
            <a:xfrm>
              <a:off x="792827" y="5897511"/>
              <a:ext cx="11838652" cy="10433625"/>
            </a:xfrm>
            <a:prstGeom prst="rect">
              <a:avLst/>
            </a:prstGeom>
          </p:spPr>
          <p:txBody>
            <a:bodyPr wrap="square">
              <a:spAutoFit/>
            </a:bodyPr>
            <a:lstStyle/>
            <a:p>
              <a:pPr algn="just">
                <a:lnSpc>
                  <a:spcPct val="200000"/>
                </a:lnSpc>
              </a:pPr>
              <a:r>
                <a:rPr lang="es-ES" sz="2400" dirty="0">
                  <a:latin typeface="Arial" panose="020B0604020202020204" pitchFamily="34" charset="0"/>
                  <a:cs typeface="Arial" panose="020B0604020202020204" pitchFamily="34" charset="0"/>
                </a:rPr>
                <a:t>El arroz (</a:t>
              </a:r>
              <a:r>
                <a:rPr lang="es-ES" sz="2400" i="1" dirty="0">
                  <a:latin typeface="Arial" panose="020B0604020202020204" pitchFamily="34" charset="0"/>
                  <a:cs typeface="Arial" panose="020B0604020202020204" pitchFamily="34" charset="0"/>
                </a:rPr>
                <a:t>Oryza sativa </a:t>
              </a:r>
              <a:r>
                <a:rPr lang="es-ES" sz="2400" dirty="0">
                  <a:latin typeface="Arial" panose="020B0604020202020204" pitchFamily="34" charset="0"/>
                  <a:cs typeface="Arial" panose="020B0604020202020204" pitchFamily="34" charset="0"/>
                </a:rPr>
                <a:t>L.) es un cultivo que </a:t>
              </a:r>
              <a:r>
                <a:rPr lang="es-ES" sz="2400" dirty="0" smtClean="0">
                  <a:latin typeface="Arial" panose="020B0604020202020204" pitchFamily="34" charset="0"/>
                  <a:cs typeface="Arial" panose="020B0604020202020204" pitchFamily="34" charset="0"/>
                </a:rPr>
                <a:t>constituye </a:t>
              </a:r>
              <a:r>
                <a:rPr lang="es-ES" sz="2400" dirty="0">
                  <a:latin typeface="Arial" panose="020B0604020202020204" pitchFamily="34" charset="0"/>
                  <a:cs typeface="Arial" panose="020B0604020202020204" pitchFamily="34" charset="0"/>
                </a:rPr>
                <a:t>el alimento básico para más de la mitad de la población humana, con una producción mundial de </a:t>
              </a:r>
              <a:r>
                <a:rPr lang="es-ES" sz="2400" dirty="0" smtClean="0">
                  <a:latin typeface="Arial" panose="020B0604020202020204" pitchFamily="34" charset="0"/>
                  <a:cs typeface="Arial" panose="020B0604020202020204" pitchFamily="34" charset="0"/>
                </a:rPr>
                <a:t>75,6 </a:t>
              </a:r>
              <a:r>
                <a:rPr lang="es-ES" sz="2400" dirty="0">
                  <a:latin typeface="Arial" panose="020B0604020202020204" pitchFamily="34" charset="0"/>
                  <a:cs typeface="Arial" panose="020B0604020202020204" pitchFamily="34" charset="0"/>
                </a:rPr>
                <a:t>millones de </a:t>
              </a:r>
              <a:r>
                <a:rPr lang="es-ES" sz="2400" dirty="0" smtClean="0">
                  <a:latin typeface="Arial" panose="020B0604020202020204" pitchFamily="34" charset="0"/>
                  <a:cs typeface="Arial" panose="020B0604020202020204" pitchFamily="34" charset="0"/>
                </a:rPr>
                <a:t>toneladas. El </a:t>
              </a:r>
              <a:r>
                <a:rPr lang="es-ES" sz="2400" dirty="0">
                  <a:latin typeface="Arial" panose="020B0604020202020204" pitchFamily="34" charset="0"/>
                  <a:cs typeface="Arial" panose="020B0604020202020204" pitchFamily="34" charset="0"/>
                </a:rPr>
                <a:t>cultivar </a:t>
              </a:r>
              <a:r>
                <a:rPr lang="es-ES" sz="2400" dirty="0" smtClean="0">
                  <a:latin typeface="Arial" panose="020B0604020202020204" pitchFamily="34" charset="0"/>
                  <a:cs typeface="Arial" panose="020B0604020202020204" pitchFamily="34" charset="0"/>
                </a:rPr>
                <a:t>de arroz Selección </a:t>
              </a:r>
              <a:r>
                <a:rPr lang="es-ES" sz="2400" dirty="0">
                  <a:latin typeface="Arial" panose="020B0604020202020204" pitchFamily="34" charset="0"/>
                  <a:cs typeface="Arial" panose="020B0604020202020204" pitchFamily="34" charset="0"/>
                </a:rPr>
                <a:t>1 </a:t>
              </a:r>
              <a:r>
                <a:rPr lang="es-ES" sz="2400" dirty="0" smtClean="0">
                  <a:latin typeface="Arial" panose="020B0604020202020204" pitchFamily="34" charset="0"/>
                  <a:cs typeface="Arial" panose="020B0604020202020204" pitchFamily="34" charset="0"/>
                </a:rPr>
                <a:t>es de </a:t>
              </a:r>
              <a:r>
                <a:rPr lang="es-ES" sz="2400" dirty="0">
                  <a:latin typeface="Arial" panose="020B0604020202020204" pitchFamily="34" charset="0"/>
                  <a:cs typeface="Arial" panose="020B0604020202020204" pitchFamily="34" charset="0"/>
                </a:rPr>
                <a:t>ciclo </a:t>
              </a:r>
              <a:r>
                <a:rPr lang="es-ES" sz="2400" dirty="0" smtClean="0">
                  <a:latin typeface="Arial" panose="020B0604020202020204" pitchFamily="34" charset="0"/>
                  <a:cs typeface="Arial" panose="020B0604020202020204" pitchFamily="34" charset="0"/>
                </a:rPr>
                <a:t>medio, </a:t>
              </a:r>
              <a:r>
                <a:rPr lang="es-ES" sz="2400" dirty="0">
                  <a:latin typeface="Arial" panose="020B0604020202020204" pitchFamily="34" charset="0"/>
                  <a:cs typeface="Arial" panose="020B0604020202020204" pitchFamily="34" charset="0"/>
                </a:rPr>
                <a:t>presenta rendimientos de </a:t>
              </a:r>
              <a:r>
                <a:rPr lang="es-ES" sz="2400" dirty="0" smtClean="0">
                  <a:latin typeface="Arial" panose="020B0604020202020204" pitchFamily="34" charset="0"/>
                  <a:cs typeface="Arial" panose="020B0604020202020204" pitchFamily="34" charset="0"/>
                </a:rPr>
                <a:t>5,8 a 7,1 t h</a:t>
              </a:r>
              <a:r>
                <a:rPr lang="es-ES" sz="2400" baseline="30000" dirty="0" smtClean="0">
                  <a:latin typeface="Arial" panose="020B0604020202020204" pitchFamily="34" charset="0"/>
                  <a:cs typeface="Arial" panose="020B0604020202020204" pitchFamily="34" charset="0"/>
                </a:rPr>
                <a:t>-1</a:t>
              </a:r>
              <a:r>
                <a:rPr lang="es-ES" sz="2400" dirty="0" smtClean="0">
                  <a:latin typeface="Arial" panose="020B0604020202020204" pitchFamily="34" charset="0"/>
                  <a:cs typeface="Arial" panose="020B0604020202020204" pitchFamily="34" charset="0"/>
                </a:rPr>
                <a:t> y posee una </a:t>
              </a:r>
              <a:r>
                <a:rPr lang="es-ES" sz="2400" dirty="0">
                  <a:latin typeface="Arial" panose="020B0604020202020204" pitchFamily="34" charset="0"/>
                  <a:cs typeface="Arial" panose="020B0604020202020204" pitchFamily="34" charset="0"/>
                </a:rPr>
                <a:t>excelente calidad </a:t>
              </a:r>
              <a:r>
                <a:rPr lang="es-ES" sz="2400" dirty="0" smtClean="0">
                  <a:latin typeface="Arial" panose="020B0604020202020204" pitchFamily="34" charset="0"/>
                  <a:cs typeface="Arial" panose="020B0604020202020204" pitchFamily="34" charset="0"/>
                </a:rPr>
                <a:t>molinera</a:t>
              </a:r>
              <a:r>
                <a:rPr lang="es-ES" sz="2400" dirty="0" smtClean="0"/>
                <a:t>. </a:t>
              </a:r>
              <a:r>
                <a:rPr lang="es-ES" sz="2400" dirty="0" smtClean="0">
                  <a:latin typeface="Arial" pitchFamily="34" charset="0"/>
                  <a:cs typeface="Arial" pitchFamily="34" charset="0"/>
                </a:rPr>
                <a:t>Por ello, en diferentes proyectos de investigación que actualmente están vigentes, se contempla la posibilidad de incrementar el rendimiento de este cultivar. </a:t>
              </a:r>
              <a:endParaRPr lang="es-ES" sz="2400" dirty="0">
                <a:latin typeface="Arial" pitchFamily="34" charset="0"/>
                <a:cs typeface="Arial" pitchFamily="34" charset="0"/>
              </a:endParaRPr>
            </a:p>
            <a:p>
              <a:pPr algn="just">
                <a:lnSpc>
                  <a:spcPct val="200000"/>
                </a:lnSpc>
              </a:pPr>
              <a:r>
                <a:rPr lang="es-ES" sz="2400" dirty="0" smtClean="0">
                  <a:latin typeface="Arial" panose="020B0604020202020204" pitchFamily="34" charset="0"/>
                  <a:cs typeface="Arial" panose="020B0604020202020204" pitchFamily="34" charset="0"/>
                </a:rPr>
                <a:t>Se conoce que </a:t>
              </a:r>
              <a:r>
                <a:rPr lang="es-ES" sz="2400" dirty="0">
                  <a:latin typeface="Arial" panose="020B0604020202020204" pitchFamily="34" charset="0"/>
                  <a:cs typeface="Arial" panose="020B0604020202020204" pitchFamily="34" charset="0"/>
                </a:rPr>
                <a:t>ciertos microorganismos, denominados Bacterias Promotoras del Crecimiento Vegetal (BPCV), grupo al que pertenecen los rizobios, tienen la capacidad de favorecer el crecimiento de las plantas mediante diferentes mecanismos. Estudios recientes confirman que la inoculación de arroz con cepas de </a:t>
              </a:r>
              <a:r>
                <a:rPr lang="es-ES" sz="2400" i="1" dirty="0">
                  <a:latin typeface="Arial" panose="020B0604020202020204" pitchFamily="34" charset="0"/>
                  <a:cs typeface="Arial" panose="020B0604020202020204" pitchFamily="34" charset="0"/>
                </a:rPr>
                <a:t>Rhizobium</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sp</a:t>
              </a:r>
              <a:r>
                <a:rPr lang="es-ES" sz="2400" dirty="0">
                  <a:latin typeface="Arial" panose="020B0604020202020204" pitchFamily="34" charset="0"/>
                  <a:cs typeface="Arial" panose="020B0604020202020204" pitchFamily="34" charset="0"/>
                </a:rPr>
                <a:t>. provenientes de </a:t>
              </a:r>
              <a:r>
                <a:rPr lang="es-ES" sz="2400" dirty="0" smtClean="0">
                  <a:latin typeface="Arial" panose="020B0604020202020204" pitchFamily="34" charset="0"/>
                  <a:cs typeface="Arial" panose="020B0604020202020204" pitchFamily="34" charset="0"/>
                </a:rPr>
                <a:t>cultivares de la gramínea, </a:t>
              </a:r>
              <a:r>
                <a:rPr lang="es-ES" sz="2400" dirty="0">
                  <a:latin typeface="Arial" panose="020B0604020202020204" pitchFamily="34" charset="0"/>
                  <a:cs typeface="Arial" panose="020B0604020202020204" pitchFamily="34" charset="0"/>
                </a:rPr>
                <a:t>promueven su crecimiento. Sin embargo, se desconoce el efecto de cepas de este género en cultivares de los cuales no proceden. El objetivo de este trabajo fue: Seleccionar cepas de rizobios promisorios para la inoculación de arroz cultivar Selección 1. </a:t>
              </a:r>
            </a:p>
          </p:txBody>
        </p:sp>
        <p:sp>
          <p:nvSpPr>
            <p:cNvPr id="15" name="Rectángulo 14"/>
            <p:cNvSpPr/>
            <p:nvPr/>
          </p:nvSpPr>
          <p:spPr>
            <a:xfrm>
              <a:off x="3255625" y="4919948"/>
              <a:ext cx="6170279" cy="1015663"/>
            </a:xfrm>
            <a:prstGeom prst="rect">
              <a:avLst/>
            </a:prstGeom>
          </p:spPr>
          <p:txBody>
            <a:bodyPr wrap="none">
              <a:spAutoFit/>
            </a:bodyPr>
            <a:lstStyle/>
            <a:p>
              <a:pPr algn="ctr"/>
              <a:r>
                <a:rPr lang="es-ES" sz="6000" b="1" dirty="0" smtClean="0">
                  <a:solidFill>
                    <a:schemeClr val="accent6">
                      <a:lumMod val="75000"/>
                    </a:schemeClr>
                  </a:solidFill>
                  <a:latin typeface="Arial" charset="0"/>
                </a:rPr>
                <a:t>INTRODUCCIÓN</a:t>
              </a:r>
              <a:endParaRPr lang="es-ES" sz="6000" b="1" dirty="0">
                <a:solidFill>
                  <a:schemeClr val="accent6">
                    <a:lumMod val="75000"/>
                  </a:schemeClr>
                </a:solidFill>
                <a:latin typeface="Arial" charset="0"/>
              </a:endParaRPr>
            </a:p>
          </p:txBody>
        </p:sp>
        <p:sp>
          <p:nvSpPr>
            <p:cNvPr id="16" name="Rectángulo 15"/>
            <p:cNvSpPr/>
            <p:nvPr/>
          </p:nvSpPr>
          <p:spPr>
            <a:xfrm>
              <a:off x="13941484" y="4940517"/>
              <a:ext cx="9915407" cy="1015663"/>
            </a:xfrm>
            <a:prstGeom prst="rect">
              <a:avLst/>
            </a:prstGeom>
          </p:spPr>
          <p:txBody>
            <a:bodyPr wrap="none">
              <a:spAutoFit/>
            </a:bodyPr>
            <a:lstStyle/>
            <a:p>
              <a:pPr algn="ctr" fontAlgn="base">
                <a:spcBef>
                  <a:spcPct val="0"/>
                </a:spcBef>
                <a:spcAft>
                  <a:spcPct val="0"/>
                </a:spcAft>
                <a:defRPr/>
              </a:pPr>
              <a:r>
                <a:rPr lang="es-ES" sz="6000" b="1" dirty="0">
                  <a:solidFill>
                    <a:schemeClr val="accent6">
                      <a:lumMod val="75000"/>
                    </a:schemeClr>
                  </a:solidFill>
                  <a:latin typeface="Arial" charset="0"/>
                </a:rPr>
                <a:t>MATERIALES Y MÉTODOS</a:t>
              </a:r>
            </a:p>
          </p:txBody>
        </p:sp>
        <p:sp>
          <p:nvSpPr>
            <p:cNvPr id="66" name="Cuadro de texto 2"/>
            <p:cNvSpPr txBox="1">
              <a:spLocks noChangeArrowheads="1"/>
            </p:cNvSpPr>
            <p:nvPr/>
          </p:nvSpPr>
          <p:spPr bwMode="auto">
            <a:xfrm>
              <a:off x="14587077" y="6176392"/>
              <a:ext cx="7907442" cy="385758"/>
            </a:xfrm>
            <a:prstGeom prst="rect">
              <a:avLst/>
            </a:prstGeom>
            <a:solidFill>
              <a:schemeClr val="accent6">
                <a:lumMod val="60000"/>
                <a:lumOff val="40000"/>
              </a:schemeClr>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s-ES" sz="2400" b="1" dirty="0">
                  <a:effectLst/>
                  <a:latin typeface="Arial" panose="020B0604020202020204" pitchFamily="34" charset="0"/>
                  <a:ea typeface="Calibri" panose="020F0502020204030204" pitchFamily="34" charset="0"/>
                  <a:cs typeface="Times New Roman" panose="02020603050405020304" pitchFamily="18" charset="0"/>
                </a:rPr>
                <a:t>Pregerminar semillas </a:t>
              </a:r>
              <a:r>
                <a:rPr lang="es-ES" sz="2400" b="1" dirty="0" smtClean="0">
                  <a:effectLst/>
                  <a:latin typeface="Arial" panose="020B0604020202020204" pitchFamily="34" charset="0"/>
                  <a:ea typeface="Calibri" panose="020F0502020204030204" pitchFamily="34" charset="0"/>
                  <a:cs typeface="Times New Roman" panose="02020603050405020304" pitchFamily="18" charset="0"/>
                </a:rPr>
                <a:t>de arroz cultivar Selección </a:t>
              </a:r>
              <a:r>
                <a:rPr lang="es-ES" sz="2400" b="1" dirty="0">
                  <a:effectLst/>
                  <a:latin typeface="Arial" panose="020B0604020202020204" pitchFamily="34" charset="0"/>
                  <a:ea typeface="Calibri" panose="020F0502020204030204" pitchFamily="34" charset="0"/>
                  <a:cs typeface="Times New Roman" panose="02020603050405020304" pitchFamily="18" charset="0"/>
                </a:rPr>
                <a:t>1</a:t>
              </a:r>
              <a:endParaRPr lang="es-ES"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7" name="Cuadro de texto 2"/>
            <p:cNvSpPr txBox="1">
              <a:spLocks noChangeArrowheads="1"/>
            </p:cNvSpPr>
            <p:nvPr/>
          </p:nvSpPr>
          <p:spPr bwMode="auto">
            <a:xfrm>
              <a:off x="14439901" y="7121261"/>
              <a:ext cx="2933700" cy="555889"/>
            </a:xfrm>
            <a:prstGeom prst="rect">
              <a:avLst/>
            </a:prstGeom>
            <a:noFill/>
            <a:ln>
              <a:headEnd/>
              <a:tailEnd/>
            </a:ln>
          </p:spPr>
          <p:style>
            <a:lnRef idx="2">
              <a:schemeClr val="accent6"/>
            </a:lnRef>
            <a:fillRef idx="1">
              <a:schemeClr val="lt1"/>
            </a:fillRef>
            <a:effectRef idx="0">
              <a:schemeClr val="accent6"/>
            </a:effectRef>
            <a:fontRef idx="minor">
              <a:schemeClr val="dk1"/>
            </a:fontRef>
          </p:style>
          <p:txBody>
            <a:bodyPr rot="0" vert="horz" wrap="square" lIns="91440" tIns="45720" rIns="91440" bIns="45720" anchor="t" anchorCtr="0">
              <a:noAutofit/>
            </a:bodyPr>
            <a:lstStyle>
              <a:defPPr>
                <a:defRPr lang="es-ES"/>
              </a:defPPr>
              <a:lvl1pPr>
                <a:lnSpc>
                  <a:spcPct val="107000"/>
                </a:lnSpc>
                <a:spcAft>
                  <a:spcPts val="800"/>
                </a:spcAft>
                <a:defRPr sz="1800" b="1">
                  <a:solidFill>
                    <a:schemeClr val="dk1"/>
                  </a:solidFill>
                  <a:effectLst/>
                  <a:latin typeface="Arial" panose="020B0604020202020204" pitchFamily="34" charset="0"/>
                  <a:ea typeface="Calibri" panose="020F050202020403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 sz="2400" dirty="0"/>
                <a:t>10 mL H</a:t>
              </a:r>
              <a:r>
                <a:rPr lang="es-ES" sz="2400" baseline="-25000" dirty="0"/>
                <a:t>2</a:t>
              </a:r>
              <a:r>
                <a:rPr lang="es-ES" sz="2400" dirty="0"/>
                <a:t>O estéril </a:t>
              </a:r>
            </a:p>
          </p:txBody>
        </p:sp>
        <p:sp>
          <p:nvSpPr>
            <p:cNvPr id="68" name="Cuadro de texto 2"/>
            <p:cNvSpPr txBox="1">
              <a:spLocks noChangeArrowheads="1"/>
            </p:cNvSpPr>
            <p:nvPr/>
          </p:nvSpPr>
          <p:spPr bwMode="auto">
            <a:xfrm>
              <a:off x="19919239" y="7094934"/>
              <a:ext cx="4960061" cy="582216"/>
            </a:xfrm>
            <a:prstGeom prst="rect">
              <a:avLst/>
            </a:prstGeom>
            <a:noFill/>
            <a:ln>
              <a:headEnd/>
              <a:tailEnd/>
            </a:ln>
          </p:spPr>
          <p:style>
            <a:lnRef idx="2">
              <a:schemeClr val="accent6"/>
            </a:lnRef>
            <a:fillRef idx="1">
              <a:schemeClr val="lt1"/>
            </a:fillRef>
            <a:effectRef idx="0">
              <a:schemeClr val="accent6"/>
            </a:effectRef>
            <a:fontRef idx="minor">
              <a:schemeClr val="dk1"/>
            </a:fontRef>
          </p:style>
          <p:txBody>
            <a:bodyPr rot="0" vert="horz" wrap="square" lIns="91440" tIns="45720" rIns="91440" bIns="45720" anchor="t" anchorCtr="0">
              <a:noAutofit/>
            </a:bodyPr>
            <a:lstStyle>
              <a:defPPr>
                <a:defRPr lang="es-ES"/>
              </a:defPPr>
              <a:lvl1pPr>
                <a:lnSpc>
                  <a:spcPct val="107000"/>
                </a:lnSpc>
                <a:spcAft>
                  <a:spcPts val="800"/>
                </a:spcAft>
                <a:defRPr sz="1800" b="1">
                  <a:solidFill>
                    <a:schemeClr val="dk1"/>
                  </a:solidFill>
                  <a:effectLst/>
                  <a:latin typeface="Arial" panose="020B0604020202020204" pitchFamily="34" charset="0"/>
                  <a:ea typeface="Calibri" panose="020F050202020403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r>
                <a:rPr lang="es-ES" sz="2400" dirty="0"/>
                <a:t>3 días </a:t>
              </a:r>
              <a:r>
                <a:rPr lang="es-ES" sz="2400" dirty="0" smtClean="0"/>
                <a:t>en oscuridad, 28 </a:t>
              </a:r>
              <a:r>
                <a:rPr lang="es-ES" sz="2400" baseline="30000" dirty="0" smtClean="0"/>
                <a:t>o</a:t>
              </a:r>
              <a:r>
                <a:rPr lang="es-ES" sz="2400" dirty="0" smtClean="0"/>
                <a:t>C</a:t>
              </a:r>
              <a:endParaRPr lang="es-ES" sz="2400" dirty="0"/>
            </a:p>
          </p:txBody>
        </p:sp>
        <p:pic>
          <p:nvPicPr>
            <p:cNvPr id="69" name="Imagen 68" descr="C:\Users\Claudia\AppData\Local\Microsoft\Windows\INetCache\Content.Word\20210329_103857.jpg"/>
            <p:cNvPicPr>
              <a:picLocks noChangeAspect="1"/>
            </p:cNvPicPr>
            <p:nvPr/>
          </p:nvPicPr>
          <p:blipFill rotWithShape="1">
            <a:blip r:embed="rId6" cstate="print">
              <a:extLst>
                <a:ext uri="{28A0092B-C50C-407E-A947-70E740481C1C}">
                  <a14:useLocalDpi xmlns:a14="http://schemas.microsoft.com/office/drawing/2010/main" val="0"/>
                </a:ext>
              </a:extLst>
            </a:blip>
            <a:srcRect l="18545" t="2744" r="14835" b="4842"/>
            <a:stretch/>
          </p:blipFill>
          <p:spPr bwMode="auto">
            <a:xfrm rot="5400000">
              <a:off x="17944645" y="6370103"/>
              <a:ext cx="1409698" cy="2080694"/>
            </a:xfrm>
            <a:prstGeom prst="rect">
              <a:avLst/>
            </a:prstGeom>
            <a:noFill/>
            <a:ln>
              <a:noFill/>
            </a:ln>
            <a:extLst>
              <a:ext uri="{53640926-AAD7-44D8-BBD7-CCE9431645EC}">
                <a14:shadowObscured xmlns:a14="http://schemas.microsoft.com/office/drawing/2010/main"/>
              </a:ext>
            </a:extLst>
          </p:spPr>
        </p:pic>
        <p:pic>
          <p:nvPicPr>
            <p:cNvPr id="70" name="Imagen 69" descr="C:\Users\Claudia\AppData\Local\Microsoft\Windows\INetCache\Content.Word\20210405_113640.jpg"/>
            <p:cNvPicPr>
              <a:picLocks noChangeAspect="1"/>
            </p:cNvPicPr>
            <p:nvPr/>
          </p:nvPicPr>
          <p:blipFill rotWithShape="1">
            <a:blip r:embed="rId7" cstate="print">
              <a:extLst>
                <a:ext uri="{28A0092B-C50C-407E-A947-70E740481C1C}">
                  <a14:useLocalDpi xmlns:a14="http://schemas.microsoft.com/office/drawing/2010/main" val="0"/>
                </a:ext>
              </a:extLst>
            </a:blip>
            <a:srcRect l="42487" t="63895" r="40451" b="-1190"/>
            <a:stretch/>
          </p:blipFill>
          <p:spPr bwMode="auto">
            <a:xfrm>
              <a:off x="17575483" y="9082111"/>
              <a:ext cx="2114358" cy="2302644"/>
            </a:xfrm>
            <a:prstGeom prst="rect">
              <a:avLst/>
            </a:prstGeom>
            <a:noFill/>
            <a:ln>
              <a:noFill/>
            </a:ln>
            <a:extLst>
              <a:ext uri="{53640926-AAD7-44D8-BBD7-CCE9431645EC}">
                <a14:shadowObscured xmlns:a14="http://schemas.microsoft.com/office/drawing/2010/main"/>
              </a:ext>
            </a:extLst>
          </p:spPr>
        </p:pic>
        <p:sp>
          <p:nvSpPr>
            <p:cNvPr id="71" name="Cuadro de texto 2"/>
            <p:cNvSpPr txBox="1">
              <a:spLocks noChangeArrowheads="1"/>
            </p:cNvSpPr>
            <p:nvPr/>
          </p:nvSpPr>
          <p:spPr bwMode="auto">
            <a:xfrm>
              <a:off x="13163551" y="9718281"/>
              <a:ext cx="4210050" cy="1098043"/>
            </a:xfrm>
            <a:prstGeom prst="rect">
              <a:avLst/>
            </a:prstGeom>
            <a:noFill/>
            <a:ln>
              <a:headEnd/>
              <a:tailEnd/>
            </a:ln>
          </p:spPr>
          <p:style>
            <a:lnRef idx="2">
              <a:schemeClr val="accent6"/>
            </a:lnRef>
            <a:fillRef idx="1">
              <a:schemeClr val="lt1"/>
            </a:fillRef>
            <a:effectRef idx="0">
              <a:schemeClr val="accent6"/>
            </a:effectRef>
            <a:fontRef idx="minor">
              <a:schemeClr val="dk1"/>
            </a:fontRef>
          </p:style>
          <p:txBody>
            <a:bodyPr rot="0" vert="horz" wrap="square" lIns="91440" tIns="45720" rIns="91440" bIns="45720" anchor="t" anchorCtr="0">
              <a:noAutofit/>
            </a:bodyPr>
            <a:lstStyle>
              <a:defPPr>
                <a:defRPr lang="es-ES"/>
              </a:defPPr>
              <a:lvl1pPr>
                <a:lnSpc>
                  <a:spcPct val="107000"/>
                </a:lnSpc>
                <a:spcAft>
                  <a:spcPts val="800"/>
                </a:spcAft>
                <a:defRPr sz="1800" b="1">
                  <a:solidFill>
                    <a:schemeClr val="dk1"/>
                  </a:solidFill>
                  <a:effectLst/>
                  <a:latin typeface="Arial" panose="020B0604020202020204" pitchFamily="34" charset="0"/>
                  <a:ea typeface="Calibri" panose="020F050202020403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lnSpc>
                  <a:spcPct val="100000"/>
                </a:lnSpc>
              </a:pPr>
              <a:r>
                <a:rPr lang="es-ES" sz="2400" dirty="0" smtClean="0"/>
                <a:t>3 </a:t>
              </a:r>
              <a:r>
                <a:rPr lang="es-ES" sz="2400" dirty="0"/>
                <a:t>semillas por </a:t>
              </a:r>
              <a:r>
                <a:rPr lang="es-ES" sz="2400" dirty="0" smtClean="0"/>
                <a:t>vaso</a:t>
              </a:r>
            </a:p>
            <a:p>
              <a:pPr algn="ctr">
                <a:lnSpc>
                  <a:spcPct val="100000"/>
                </a:lnSpc>
              </a:pPr>
              <a:r>
                <a:rPr lang="es-ES" sz="2400" dirty="0" smtClean="0"/>
                <a:t>10 macetas por tratamiento</a:t>
              </a:r>
              <a:endParaRPr lang="es-ES" sz="2400" dirty="0"/>
            </a:p>
            <a:p>
              <a:pPr algn="ctr">
                <a:lnSpc>
                  <a:spcPct val="100000"/>
                </a:lnSpc>
              </a:pPr>
              <a:r>
                <a:rPr lang="es-ES" sz="2400" dirty="0"/>
                <a:t> </a:t>
              </a:r>
            </a:p>
            <a:p>
              <a:pPr algn="ctr">
                <a:lnSpc>
                  <a:spcPct val="100000"/>
                </a:lnSpc>
              </a:pPr>
              <a:r>
                <a:rPr lang="es-ES" sz="2400" dirty="0"/>
                <a:t> </a:t>
              </a:r>
            </a:p>
          </p:txBody>
        </p:sp>
        <p:sp>
          <p:nvSpPr>
            <p:cNvPr id="72" name="Cuadro de texto 2"/>
            <p:cNvSpPr txBox="1">
              <a:spLocks noChangeArrowheads="1"/>
            </p:cNvSpPr>
            <p:nvPr/>
          </p:nvSpPr>
          <p:spPr bwMode="auto">
            <a:xfrm>
              <a:off x="19839094" y="11138822"/>
              <a:ext cx="5021156" cy="1674287"/>
            </a:xfrm>
            <a:prstGeom prst="rect">
              <a:avLst/>
            </a:prstGeom>
            <a:noFill/>
            <a:ln>
              <a:headEnd/>
              <a:tailEnd/>
            </a:ln>
          </p:spPr>
          <p:style>
            <a:lnRef idx="2">
              <a:schemeClr val="accent6"/>
            </a:lnRef>
            <a:fillRef idx="1">
              <a:schemeClr val="lt1"/>
            </a:fillRef>
            <a:effectRef idx="0">
              <a:schemeClr val="accent6"/>
            </a:effectRef>
            <a:fontRef idx="minor">
              <a:schemeClr val="dk1"/>
            </a:fontRef>
          </p:style>
          <p:txBody>
            <a:bodyPr rot="0" vert="horz" wrap="square" lIns="91440" tIns="45720" rIns="91440" bIns="45720" anchor="t" anchorCtr="0">
              <a:noAutofit/>
            </a:bodyPr>
            <a:lstStyle>
              <a:defPPr>
                <a:defRPr lang="es-ES"/>
              </a:defPPr>
              <a:lvl1pPr>
                <a:lnSpc>
                  <a:spcPct val="107000"/>
                </a:lnSpc>
                <a:spcAft>
                  <a:spcPts val="800"/>
                </a:spcAft>
                <a:defRPr sz="1800" b="1">
                  <a:solidFill>
                    <a:schemeClr val="dk1"/>
                  </a:solidFill>
                  <a:effectLst/>
                  <a:latin typeface="Arial" panose="020B0604020202020204" pitchFamily="34" charset="0"/>
                  <a:ea typeface="Calibri" panose="020F050202020403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just">
                <a:lnSpc>
                  <a:spcPct val="100000"/>
                </a:lnSpc>
              </a:pPr>
              <a:r>
                <a:rPr lang="es-ES" sz="2400" dirty="0" smtClean="0"/>
                <a:t>Inoculantes en medio TY de las cepas de </a:t>
              </a:r>
              <a:r>
                <a:rPr lang="es-ES" sz="2400" i="1" dirty="0" smtClean="0"/>
                <a:t>Rhizobium</a:t>
              </a:r>
              <a:r>
                <a:rPr lang="es-ES" sz="2400" dirty="0" smtClean="0"/>
                <a:t>: 5P1</a:t>
              </a:r>
              <a:r>
                <a:rPr lang="es-ES" sz="2400" dirty="0"/>
                <a:t>, Rpd16, Rpr11, </a:t>
              </a:r>
              <a:r>
                <a:rPr lang="es-ES" sz="2400" dirty="0" smtClean="0"/>
                <a:t>Rpr2 y C19 Plantas sin inocular: Control </a:t>
              </a:r>
              <a:endParaRPr lang="es-ES" sz="2400" dirty="0"/>
            </a:p>
          </p:txBody>
        </p:sp>
        <p:sp>
          <p:nvSpPr>
            <p:cNvPr id="76" name="Flecha abajo 75"/>
            <p:cNvSpPr/>
            <p:nvPr/>
          </p:nvSpPr>
          <p:spPr>
            <a:xfrm>
              <a:off x="18461551" y="11513723"/>
              <a:ext cx="345416" cy="782101"/>
            </a:xfrm>
            <a:prstGeom prst="down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
            </a:p>
          </p:txBody>
        </p:sp>
        <p:sp>
          <p:nvSpPr>
            <p:cNvPr id="27" name="Cuadro de texto 2"/>
            <p:cNvSpPr txBox="1">
              <a:spLocks noChangeArrowheads="1"/>
            </p:cNvSpPr>
            <p:nvPr/>
          </p:nvSpPr>
          <p:spPr bwMode="auto">
            <a:xfrm>
              <a:off x="15686430" y="8493898"/>
              <a:ext cx="5550243" cy="385758"/>
            </a:xfrm>
            <a:prstGeom prst="rect">
              <a:avLst/>
            </a:prstGeom>
            <a:solidFill>
              <a:schemeClr val="accent6">
                <a:lumMod val="60000"/>
                <a:lumOff val="40000"/>
              </a:schemeClr>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s-ES" sz="2400" b="1" dirty="0" smtClean="0">
                  <a:effectLst/>
                  <a:latin typeface="Arial" panose="020B0604020202020204" pitchFamily="34" charset="0"/>
                  <a:ea typeface="Calibri" panose="020F0502020204030204" pitchFamily="34" charset="0"/>
                  <a:cs typeface="Times New Roman" panose="02020603050405020304" pitchFamily="18" charset="0"/>
                </a:rPr>
                <a:t>Inoculación con cepas de </a:t>
              </a:r>
              <a:r>
                <a:rPr lang="es-ES" sz="2400" b="1" i="1" dirty="0" smtClean="0">
                  <a:effectLst/>
                  <a:latin typeface="Arial" panose="020B0604020202020204" pitchFamily="34" charset="0"/>
                  <a:ea typeface="Calibri" panose="020F0502020204030204" pitchFamily="34" charset="0"/>
                  <a:cs typeface="Times New Roman" panose="02020603050405020304" pitchFamily="18" charset="0"/>
                </a:rPr>
                <a:t>Rhizobium </a:t>
              </a:r>
              <a:endParaRPr lang="es-ES" sz="24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8" name="Cuadro de texto 2"/>
            <p:cNvSpPr txBox="1">
              <a:spLocks noChangeArrowheads="1"/>
            </p:cNvSpPr>
            <p:nvPr/>
          </p:nvSpPr>
          <p:spPr bwMode="auto">
            <a:xfrm>
              <a:off x="12717002" y="14192468"/>
              <a:ext cx="12267073" cy="1828582"/>
            </a:xfrm>
            <a:prstGeom prst="rect">
              <a:avLst/>
            </a:prstGeom>
            <a:noFill/>
            <a:ln>
              <a:headEnd/>
              <a:tailEnd/>
            </a:ln>
          </p:spPr>
          <p:style>
            <a:lnRef idx="2">
              <a:schemeClr val="accent6"/>
            </a:lnRef>
            <a:fillRef idx="1">
              <a:schemeClr val="lt1"/>
            </a:fillRef>
            <a:effectRef idx="0">
              <a:schemeClr val="accent6"/>
            </a:effectRef>
            <a:fontRef idx="minor">
              <a:schemeClr val="dk1"/>
            </a:fontRef>
          </p:style>
          <p:txBody>
            <a:bodyPr rot="0" vert="horz" wrap="square" lIns="91440" tIns="45720" rIns="91440" bIns="45720" anchor="t" anchorCtr="0">
              <a:noAutofit/>
            </a:bodyPr>
            <a:lstStyle/>
            <a:p>
              <a:pPr>
                <a:spcAft>
                  <a:spcPts val="800"/>
                </a:spcAft>
              </a:pPr>
              <a:r>
                <a:rPr lang="es-ES" sz="2400" b="1" dirty="0" smtClean="0">
                  <a:effectLst/>
                  <a:latin typeface="Arial" panose="020B0604020202020204" pitchFamily="34" charset="0"/>
                  <a:ea typeface="Calibri" panose="020F0502020204030204" pitchFamily="34" charset="0"/>
                  <a:cs typeface="Arial" panose="020B0604020202020204" pitchFamily="34" charset="0"/>
                </a:rPr>
                <a:t>Determinaciones:</a:t>
              </a:r>
            </a:p>
            <a:p>
              <a:pPr>
                <a:spcAft>
                  <a:spcPts val="800"/>
                </a:spcAft>
              </a:pPr>
              <a:r>
                <a:rPr lang="es-ES" sz="2400" b="1" dirty="0" smtClean="0">
                  <a:effectLst/>
                  <a:latin typeface="Arial" panose="020B0604020202020204" pitchFamily="34" charset="0"/>
                  <a:ea typeface="Calibri" panose="020F0502020204030204" pitchFamily="34" charset="0"/>
                  <a:cs typeface="Arial" panose="020B0604020202020204" pitchFamily="34" charset="0"/>
                </a:rPr>
                <a:t>- 21 días </a:t>
              </a:r>
              <a:r>
                <a:rPr lang="es-ES" sz="2400" b="1" dirty="0">
                  <a:effectLst/>
                  <a:latin typeface="Arial" panose="020B0604020202020204" pitchFamily="34" charset="0"/>
                  <a:ea typeface="Calibri" panose="020F0502020204030204" pitchFamily="34" charset="0"/>
                  <a:cs typeface="Arial" panose="020B0604020202020204" pitchFamily="34" charset="0"/>
                </a:rPr>
                <a:t>pos- </a:t>
              </a:r>
              <a:r>
                <a:rPr lang="es-ES" sz="2400" b="1" dirty="0" smtClean="0">
                  <a:effectLst/>
                  <a:latin typeface="Arial" panose="020B0604020202020204" pitchFamily="34" charset="0"/>
                  <a:ea typeface="Calibri" panose="020F0502020204030204" pitchFamily="34" charset="0"/>
                  <a:cs typeface="Arial" panose="020B0604020202020204" pitchFamily="34" charset="0"/>
                </a:rPr>
                <a:t>inoculación</a:t>
              </a:r>
              <a:r>
                <a:rPr lang="es-ES" sz="2400" dirty="0" smtClean="0">
                  <a:latin typeface="Arial" panose="020B0604020202020204" pitchFamily="34" charset="0"/>
                  <a:ea typeface="Calibri" panose="020F0502020204030204" pitchFamily="34" charset="0"/>
                  <a:cs typeface="Arial" panose="020B0604020202020204" pitchFamily="34" charset="0"/>
                </a:rPr>
                <a:t>: </a:t>
              </a:r>
              <a:r>
                <a:rPr lang="es-ES" sz="2400" dirty="0" smtClean="0">
                  <a:effectLst/>
                  <a:latin typeface="Arial" panose="020B0604020202020204" pitchFamily="34" charset="0"/>
                  <a:ea typeface="Calibri" panose="020F0502020204030204" pitchFamily="34" charset="0"/>
                  <a:cs typeface="Arial" panose="020B0604020202020204" pitchFamily="34" charset="0"/>
                </a:rPr>
                <a:t>Contenido Relativo de </a:t>
              </a:r>
              <a:r>
                <a:rPr lang="es-ES" sz="2400" dirty="0" smtClean="0">
                  <a:effectLst/>
                  <a:latin typeface="Arial" panose="020B0604020202020204" pitchFamily="34" charset="0"/>
                  <a:ea typeface="Calibri" panose="020F0502020204030204" pitchFamily="34" charset="0"/>
                  <a:cs typeface="Arial" panose="020B0604020202020204" pitchFamily="34" charset="0"/>
                </a:rPr>
                <a:t>clorofilas </a:t>
              </a:r>
              <a:r>
                <a:rPr lang="es-ES" sz="2400" dirty="0" smtClean="0">
                  <a:effectLst/>
                  <a:latin typeface="Arial" panose="020B0604020202020204" pitchFamily="34" charset="0"/>
                  <a:ea typeface="Calibri" panose="020F0502020204030204" pitchFamily="34" charset="0"/>
                  <a:cs typeface="Arial" panose="020B0604020202020204" pitchFamily="34" charset="0"/>
                </a:rPr>
                <a:t>totales (SPAD)</a:t>
              </a:r>
              <a:endParaRPr lang="es-ES" sz="2400" dirty="0">
                <a:effectLst/>
                <a:latin typeface="Arial" panose="020B0604020202020204" pitchFamily="34" charset="0"/>
                <a:ea typeface="Calibri" panose="020F0502020204030204" pitchFamily="34" charset="0"/>
                <a:cs typeface="Arial" panose="020B0604020202020204" pitchFamily="34" charset="0"/>
              </a:endParaRPr>
            </a:p>
            <a:p>
              <a:pPr>
                <a:spcAft>
                  <a:spcPts val="800"/>
                </a:spcAft>
              </a:pPr>
              <a:r>
                <a:rPr lang="es-ES" sz="2400" b="1" dirty="0" smtClean="0">
                  <a:effectLst/>
                  <a:latin typeface="Arial" panose="020B0604020202020204" pitchFamily="34" charset="0"/>
                  <a:ea typeface="Calibri" panose="020F0502020204030204" pitchFamily="34" charset="0"/>
                  <a:cs typeface="Arial" panose="020B0604020202020204" pitchFamily="34" charset="0"/>
                </a:rPr>
                <a:t>- 50 </a:t>
              </a:r>
              <a:r>
                <a:rPr lang="es-ES" sz="2400" b="1" dirty="0">
                  <a:effectLst/>
                  <a:latin typeface="Arial" panose="020B0604020202020204" pitchFamily="34" charset="0"/>
                  <a:ea typeface="Calibri" panose="020F0502020204030204" pitchFamily="34" charset="0"/>
                  <a:cs typeface="Arial" panose="020B0604020202020204" pitchFamily="34" charset="0"/>
                </a:rPr>
                <a:t>días </a:t>
              </a:r>
              <a:r>
                <a:rPr lang="es-ES" sz="2400" b="1" dirty="0" smtClean="0">
                  <a:effectLst/>
                  <a:latin typeface="Arial" panose="020B0604020202020204" pitchFamily="34" charset="0"/>
                  <a:ea typeface="Calibri" panose="020F0502020204030204" pitchFamily="34" charset="0"/>
                  <a:cs typeface="Arial" panose="020B0604020202020204" pitchFamily="34" charset="0"/>
                </a:rPr>
                <a:t>pos-inoculación</a:t>
              </a:r>
              <a:r>
                <a:rPr lang="es-ES" sz="2400" dirty="0" smtClean="0">
                  <a:latin typeface="Arial" panose="020B0604020202020204" pitchFamily="34" charset="0"/>
                  <a:ea typeface="Calibri" panose="020F0502020204030204" pitchFamily="34" charset="0"/>
                  <a:cs typeface="Arial" panose="020B0604020202020204" pitchFamily="34" charset="0"/>
                </a:rPr>
                <a:t>: </a:t>
              </a:r>
              <a:r>
                <a:rPr lang="es-ES" sz="2400" dirty="0" smtClean="0">
                  <a:effectLst/>
                  <a:latin typeface="Arial" panose="020B0604020202020204" pitchFamily="34" charset="0"/>
                  <a:ea typeface="Calibri" panose="020F0502020204030204" pitchFamily="34" charset="0"/>
                  <a:cs typeface="Arial" panose="020B0604020202020204" pitchFamily="34" charset="0"/>
                </a:rPr>
                <a:t>Altura</a:t>
              </a:r>
              <a:r>
                <a:rPr lang="es-ES" sz="2400" dirty="0">
                  <a:latin typeface="Arial" panose="020B0604020202020204" pitchFamily="34" charset="0"/>
                  <a:ea typeface="Calibri" panose="020F0502020204030204" pitchFamily="34" charset="0"/>
                  <a:cs typeface="Arial" panose="020B0604020202020204" pitchFamily="34" charset="0"/>
                </a:rPr>
                <a:t> </a:t>
              </a:r>
              <a:r>
                <a:rPr lang="es-ES" sz="2400" dirty="0" smtClean="0">
                  <a:latin typeface="Arial" panose="020B0604020202020204" pitchFamily="34" charset="0"/>
                  <a:ea typeface="Calibri" panose="020F0502020204030204" pitchFamily="34" charset="0"/>
                  <a:cs typeface="Arial" panose="020B0604020202020204" pitchFamily="34" charset="0"/>
                </a:rPr>
                <a:t>(cm),</a:t>
              </a:r>
              <a:r>
                <a:rPr lang="es-ES" sz="2400" dirty="0" smtClean="0">
                  <a:effectLst/>
                  <a:latin typeface="Arial" panose="020B0604020202020204" pitchFamily="34" charset="0"/>
                  <a:ea typeface="Calibri" panose="020F0502020204030204" pitchFamily="34" charset="0"/>
                  <a:cs typeface="Arial" panose="020B0604020202020204" pitchFamily="34" charset="0"/>
                </a:rPr>
                <a:t> Largo radical (cm) , Masa </a:t>
              </a:r>
              <a:r>
                <a:rPr lang="es-ES" sz="2400" dirty="0">
                  <a:effectLst/>
                  <a:latin typeface="Arial" panose="020B0604020202020204" pitchFamily="34" charset="0"/>
                  <a:ea typeface="Calibri" panose="020F0502020204030204" pitchFamily="34" charset="0"/>
                  <a:cs typeface="Arial" panose="020B0604020202020204" pitchFamily="34" charset="0"/>
                </a:rPr>
                <a:t>seca </a:t>
              </a:r>
              <a:r>
                <a:rPr lang="es-ES" sz="2400" dirty="0" smtClean="0">
                  <a:effectLst/>
                  <a:latin typeface="Arial" panose="020B0604020202020204" pitchFamily="34" charset="0"/>
                  <a:ea typeface="Calibri" panose="020F0502020204030204" pitchFamily="34" charset="0"/>
                  <a:cs typeface="Arial" panose="020B0604020202020204" pitchFamily="34" charset="0"/>
                </a:rPr>
                <a:t>aérea (mg) </a:t>
              </a:r>
              <a:r>
                <a:rPr lang="es-ES" sz="2400" dirty="0">
                  <a:effectLst/>
                  <a:latin typeface="Arial" panose="020B0604020202020204" pitchFamily="34" charset="0"/>
                  <a:ea typeface="Calibri" panose="020F0502020204030204" pitchFamily="34" charset="0"/>
                  <a:cs typeface="Arial" panose="020B0604020202020204" pitchFamily="34" charset="0"/>
                </a:rPr>
                <a:t>y </a:t>
              </a:r>
              <a:r>
                <a:rPr lang="es-ES" sz="2400" dirty="0" smtClean="0">
                  <a:effectLst/>
                  <a:latin typeface="Arial" panose="020B0604020202020204" pitchFamily="34" charset="0"/>
                  <a:ea typeface="Calibri" panose="020F0502020204030204" pitchFamily="34" charset="0"/>
                  <a:cs typeface="Arial" panose="020B0604020202020204" pitchFamily="34" charset="0"/>
                </a:rPr>
                <a:t>Masa </a:t>
              </a:r>
              <a:r>
                <a:rPr lang="es-ES" sz="2400" dirty="0">
                  <a:effectLst/>
                  <a:latin typeface="Arial" panose="020B0604020202020204" pitchFamily="34" charset="0"/>
                  <a:ea typeface="Calibri" panose="020F0502020204030204" pitchFamily="34" charset="0"/>
                  <a:cs typeface="Arial" panose="020B0604020202020204" pitchFamily="34" charset="0"/>
                </a:rPr>
                <a:t>seca </a:t>
              </a:r>
              <a:r>
                <a:rPr lang="es-ES" sz="2400" dirty="0" smtClean="0">
                  <a:effectLst/>
                  <a:latin typeface="Arial" panose="020B0604020202020204" pitchFamily="34" charset="0"/>
                  <a:ea typeface="Calibri" panose="020F0502020204030204" pitchFamily="34" charset="0"/>
                  <a:cs typeface="Arial" panose="020B0604020202020204" pitchFamily="34" charset="0"/>
                </a:rPr>
                <a:t>raíz (mg) </a:t>
              </a:r>
              <a:endParaRPr lang="es-ES" sz="2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s-ES" sz="2400" dirty="0">
                  <a:effectLst/>
                  <a:latin typeface="Arial" panose="020B0604020202020204" pitchFamily="34" charset="0"/>
                  <a:ea typeface="Calibri" panose="020F0502020204030204" pitchFamily="34" charset="0"/>
                  <a:cs typeface="Arial" panose="020B0604020202020204" pitchFamily="34" charset="0"/>
                </a:rPr>
                <a:t> </a:t>
              </a:r>
            </a:p>
          </p:txBody>
        </p:sp>
        <p:sp>
          <p:nvSpPr>
            <p:cNvPr id="79" name="Flecha abajo 78"/>
            <p:cNvSpPr/>
            <p:nvPr/>
          </p:nvSpPr>
          <p:spPr>
            <a:xfrm>
              <a:off x="18461552" y="8188752"/>
              <a:ext cx="375883" cy="230410"/>
            </a:xfrm>
            <a:prstGeom prst="down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
            </a:p>
          </p:txBody>
        </p:sp>
        <p:pic>
          <p:nvPicPr>
            <p:cNvPr id="1026" name="Picture 2" descr="C:\Users\ionel\Desktop\2754fig7.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753108" y="8115299"/>
              <a:ext cx="1438275" cy="2457451"/>
            </a:xfrm>
            <a:prstGeom prst="rect">
              <a:avLst/>
            </a:prstGeom>
            <a:noFill/>
            <a:extLst>
              <a:ext uri="{909E8E84-426E-40DD-AFC4-6F175D3DCCD1}">
                <a14:hiddenFill xmlns:a14="http://schemas.microsoft.com/office/drawing/2010/main">
                  <a:solidFill>
                    <a:srgbClr val="FFFFFF"/>
                  </a:solidFill>
                </a14:hiddenFill>
              </a:ext>
            </a:extLst>
          </p:spPr>
        </p:pic>
        <p:cxnSp>
          <p:nvCxnSpPr>
            <p:cNvPr id="4" name="3 Conector recto de flecha"/>
            <p:cNvCxnSpPr/>
            <p:nvPr/>
          </p:nvCxnSpPr>
          <p:spPr>
            <a:xfrm flipH="1">
              <a:off x="19858144" y="9867900"/>
              <a:ext cx="1524000"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1" name="Rectángulo 15"/>
            <p:cNvSpPr/>
            <p:nvPr/>
          </p:nvSpPr>
          <p:spPr>
            <a:xfrm>
              <a:off x="9425904" y="16225488"/>
              <a:ext cx="5584735" cy="1015663"/>
            </a:xfrm>
            <a:prstGeom prst="rect">
              <a:avLst/>
            </a:prstGeom>
          </p:spPr>
          <p:txBody>
            <a:bodyPr wrap="none">
              <a:spAutoFit/>
            </a:bodyPr>
            <a:lstStyle/>
            <a:p>
              <a:pPr algn="ctr" fontAlgn="base">
                <a:spcBef>
                  <a:spcPct val="0"/>
                </a:spcBef>
                <a:spcAft>
                  <a:spcPct val="0"/>
                </a:spcAft>
                <a:defRPr/>
              </a:pPr>
              <a:r>
                <a:rPr lang="es-ES" sz="6000" b="1" dirty="0" smtClean="0">
                  <a:solidFill>
                    <a:schemeClr val="accent6">
                      <a:lumMod val="75000"/>
                    </a:schemeClr>
                  </a:solidFill>
                  <a:latin typeface="Arial" charset="0"/>
                </a:rPr>
                <a:t>RESULTADOS </a:t>
              </a:r>
              <a:endParaRPr lang="es-ES" sz="6000" b="1" dirty="0">
                <a:solidFill>
                  <a:schemeClr val="accent6">
                    <a:lumMod val="75000"/>
                  </a:schemeClr>
                </a:solidFill>
                <a:latin typeface="Arial" charset="0"/>
              </a:endParaRPr>
            </a:p>
          </p:txBody>
        </p:sp>
      </p:grpSp>
      <p:sp>
        <p:nvSpPr>
          <p:cNvPr id="33" name="Rectángulo 15"/>
          <p:cNvSpPr/>
          <p:nvPr/>
        </p:nvSpPr>
        <p:spPr>
          <a:xfrm>
            <a:off x="8881831" y="32116384"/>
            <a:ext cx="6596679" cy="1015663"/>
          </a:xfrm>
          <a:prstGeom prst="rect">
            <a:avLst/>
          </a:prstGeom>
        </p:spPr>
        <p:txBody>
          <a:bodyPr wrap="none">
            <a:spAutoFit/>
          </a:bodyPr>
          <a:lstStyle/>
          <a:p>
            <a:pPr algn="ctr" fontAlgn="base">
              <a:spcBef>
                <a:spcPct val="0"/>
              </a:spcBef>
              <a:spcAft>
                <a:spcPct val="0"/>
              </a:spcAft>
              <a:defRPr/>
            </a:pPr>
            <a:r>
              <a:rPr lang="es-ES" sz="6000" b="1" dirty="0" smtClean="0">
                <a:solidFill>
                  <a:schemeClr val="accent6">
                    <a:lumMod val="75000"/>
                  </a:schemeClr>
                </a:solidFill>
                <a:latin typeface="Arial" charset="0"/>
              </a:rPr>
              <a:t>CONCLUSIONES </a:t>
            </a:r>
            <a:endParaRPr lang="es-ES" sz="6000" b="1" dirty="0">
              <a:solidFill>
                <a:schemeClr val="accent6">
                  <a:lumMod val="75000"/>
                </a:schemeClr>
              </a:solidFill>
              <a:latin typeface="Arial" charset="0"/>
            </a:endParaRPr>
          </a:p>
        </p:txBody>
      </p:sp>
      <p:sp>
        <p:nvSpPr>
          <p:cNvPr id="5" name="4 Rectángulo"/>
          <p:cNvSpPr/>
          <p:nvPr/>
        </p:nvSpPr>
        <p:spPr>
          <a:xfrm>
            <a:off x="1263718" y="29801593"/>
            <a:ext cx="23558431" cy="2031325"/>
          </a:xfrm>
          <a:prstGeom prst="rect">
            <a:avLst/>
          </a:prstGeom>
          <a:solidFill>
            <a:schemeClr val="accent6">
              <a:lumMod val="60000"/>
              <a:lumOff val="40000"/>
            </a:schemeClr>
          </a:solidFill>
        </p:spPr>
        <p:txBody>
          <a:bodyPr wrap="square">
            <a:spAutoFit/>
          </a:bodyPr>
          <a:lstStyle/>
          <a:p>
            <a:pPr algn="just">
              <a:lnSpc>
                <a:spcPct val="150000"/>
              </a:lnSpc>
            </a:pPr>
            <a:r>
              <a:rPr lang="es-ES" sz="2800" b="1" dirty="0" smtClean="0">
                <a:latin typeface="Arial" panose="020B0604020202020204" pitchFamily="34" charset="0"/>
                <a:cs typeface="Arial" panose="020B0604020202020204" pitchFamily="34" charset="0"/>
              </a:rPr>
              <a:t>La inoculación de las cepas </a:t>
            </a:r>
            <a:r>
              <a:rPr lang="es-ES" sz="2800" b="1" i="1" dirty="0" smtClean="0">
                <a:latin typeface="Arial" panose="020B0604020202020204" pitchFamily="34" charset="0"/>
                <a:cs typeface="Arial" panose="020B0604020202020204" pitchFamily="34" charset="0"/>
              </a:rPr>
              <a:t>Rhizobium</a:t>
            </a:r>
            <a:r>
              <a:rPr lang="es-ES" sz="2800" b="1" dirty="0" smtClean="0">
                <a:latin typeface="Arial" panose="020B0604020202020204" pitchFamily="34" charset="0"/>
                <a:cs typeface="Arial" panose="020B0604020202020204" pitchFamily="34" charset="0"/>
              </a:rPr>
              <a:t> </a:t>
            </a:r>
            <a:r>
              <a:rPr lang="es-ES" sz="2800" b="1" dirty="0" err="1">
                <a:latin typeface="Arial" panose="020B0604020202020204" pitchFamily="34" charset="0"/>
                <a:cs typeface="Arial" panose="020B0604020202020204" pitchFamily="34" charset="0"/>
              </a:rPr>
              <a:t>sp</a:t>
            </a:r>
            <a:r>
              <a:rPr lang="es-ES" sz="2800" b="1" dirty="0">
                <a:latin typeface="Arial" panose="020B0604020202020204" pitchFamily="34" charset="0"/>
                <a:cs typeface="Arial" panose="020B0604020202020204" pitchFamily="34" charset="0"/>
              </a:rPr>
              <a:t>. C19 y </a:t>
            </a:r>
            <a:r>
              <a:rPr lang="es-ES" sz="2800" b="1" i="1" dirty="0">
                <a:latin typeface="Arial" panose="020B0604020202020204" pitchFamily="34" charset="0"/>
                <a:cs typeface="Arial" panose="020B0604020202020204" pitchFamily="34" charset="0"/>
              </a:rPr>
              <a:t>Rhizobium</a:t>
            </a:r>
            <a:r>
              <a:rPr lang="es-ES" sz="2800" b="1" dirty="0">
                <a:latin typeface="Arial" panose="020B0604020202020204" pitchFamily="34" charset="0"/>
                <a:cs typeface="Arial" panose="020B0604020202020204" pitchFamily="34" charset="0"/>
              </a:rPr>
              <a:t> </a:t>
            </a:r>
            <a:r>
              <a:rPr lang="es-ES" sz="2800" b="1" dirty="0" err="1">
                <a:latin typeface="Arial" panose="020B0604020202020204" pitchFamily="34" charset="0"/>
                <a:cs typeface="Arial" panose="020B0604020202020204" pitchFamily="34" charset="0"/>
              </a:rPr>
              <a:t>sp</a:t>
            </a:r>
            <a:r>
              <a:rPr lang="es-ES" sz="2800" b="1" dirty="0">
                <a:latin typeface="Arial" panose="020B0604020202020204" pitchFamily="34" charset="0"/>
                <a:cs typeface="Arial" panose="020B0604020202020204" pitchFamily="34" charset="0"/>
              </a:rPr>
              <a:t>. Rpr2, provenientes de la rizosfera del cultivar de maíz Raúl y del cultivar de arroz INCA LP-5  </a:t>
            </a:r>
            <a:r>
              <a:rPr lang="es-ES" sz="2800" b="1" dirty="0" smtClean="0">
                <a:latin typeface="Arial" panose="020B0604020202020204" pitchFamily="34" charset="0"/>
                <a:cs typeface="Arial" panose="020B0604020202020204" pitchFamily="34" charset="0"/>
              </a:rPr>
              <a:t>respectivamente, </a:t>
            </a:r>
            <a:r>
              <a:rPr lang="es-ES" sz="2800" b="1" dirty="0">
                <a:latin typeface="Arial" panose="020B0604020202020204" pitchFamily="34" charset="0"/>
                <a:cs typeface="Arial" panose="020B0604020202020204" pitchFamily="34" charset="0"/>
              </a:rPr>
              <a:t>promovieron la </a:t>
            </a:r>
            <a:r>
              <a:rPr lang="es-ES" sz="2800" b="1" dirty="0" smtClean="0">
                <a:latin typeface="Arial" panose="020B0604020202020204" pitchFamily="34" charset="0"/>
                <a:cs typeface="Arial" panose="020B0604020202020204" pitchFamily="34" charset="0"/>
              </a:rPr>
              <a:t>altura y la masa </a:t>
            </a:r>
            <a:r>
              <a:rPr lang="es-ES" sz="2800" b="1" dirty="0">
                <a:latin typeface="Arial" panose="020B0604020202020204" pitchFamily="34" charset="0"/>
                <a:cs typeface="Arial" panose="020B0604020202020204" pitchFamily="34" charset="0"/>
              </a:rPr>
              <a:t>seca de la parte aérea de las plantas de arroz cultivar Selección 1, a los 50 días de la inoculación. </a:t>
            </a:r>
          </a:p>
        </p:txBody>
      </p:sp>
      <p:grpSp>
        <p:nvGrpSpPr>
          <p:cNvPr id="11" name="10 Grupo"/>
          <p:cNvGrpSpPr/>
          <p:nvPr/>
        </p:nvGrpSpPr>
        <p:grpSpPr>
          <a:xfrm>
            <a:off x="1263719" y="17818100"/>
            <a:ext cx="23642627" cy="11615816"/>
            <a:chOff x="1263719" y="17589500"/>
            <a:chExt cx="23642627" cy="11615816"/>
          </a:xfrm>
        </p:grpSpPr>
        <p:pic>
          <p:nvPicPr>
            <p:cNvPr id="1028"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14934" y="17589501"/>
              <a:ext cx="8522867" cy="5680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63719" y="23525240"/>
              <a:ext cx="8609859" cy="5680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43510" y="23625174"/>
              <a:ext cx="8491706" cy="5551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63719" y="17589500"/>
              <a:ext cx="8609860" cy="568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Elipse"/>
            <p:cNvSpPr/>
            <p:nvPr/>
          </p:nvSpPr>
          <p:spPr>
            <a:xfrm>
              <a:off x="14047252" y="22345649"/>
              <a:ext cx="1003450" cy="94297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44 Elipse"/>
            <p:cNvSpPr/>
            <p:nvPr/>
          </p:nvSpPr>
          <p:spPr>
            <a:xfrm>
              <a:off x="12983400" y="22345649"/>
              <a:ext cx="1003450" cy="94297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45 Elipse"/>
            <p:cNvSpPr/>
            <p:nvPr/>
          </p:nvSpPr>
          <p:spPr>
            <a:xfrm>
              <a:off x="4257675" y="22345649"/>
              <a:ext cx="1003450" cy="94297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47 Elipse"/>
            <p:cNvSpPr/>
            <p:nvPr/>
          </p:nvSpPr>
          <p:spPr>
            <a:xfrm>
              <a:off x="16478596" y="22431374"/>
              <a:ext cx="1003450" cy="94297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34" name="Picture 10" descr="C:\Users\ionel\Desktop\fotos y poster exp con suelo claudia\IMG_20211129_122009.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9074498" y="21498004"/>
              <a:ext cx="5831848" cy="482917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0144023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Verde amarillo">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1012</TotalTime>
  <Words>481</Words>
  <Application>Microsoft Office PowerPoint</Application>
  <PresentationFormat>Personalizado</PresentationFormat>
  <Paragraphs>28</Paragraphs>
  <Slides>1</Slides>
  <Notes>1</Notes>
  <HiddenSlides>0</HiddenSlides>
  <MMClips>0</MMClips>
  <ScaleCrop>false</ScaleCrop>
  <HeadingPairs>
    <vt:vector size="4" baseType="variant">
      <vt:variant>
        <vt:lpstr>Tema</vt:lpstr>
      </vt:variant>
      <vt:variant>
        <vt:i4>1</vt:i4>
      </vt:variant>
      <vt:variant>
        <vt:lpstr>Títulos de diapositiva</vt:lpstr>
      </vt:variant>
      <vt:variant>
        <vt:i4>1</vt:i4>
      </vt:variant>
    </vt:vector>
  </HeadingPairs>
  <TitlesOfParts>
    <vt:vector size="2" baseType="lpstr">
      <vt:lpstr>Tema de Office</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Lilisbet Guerrero Domínguez</dc:creator>
  <cp:lastModifiedBy>jesus</cp:lastModifiedBy>
  <cp:revision>124</cp:revision>
  <dcterms:created xsi:type="dcterms:W3CDTF">2018-09-27T14:39:03Z</dcterms:created>
  <dcterms:modified xsi:type="dcterms:W3CDTF">2021-12-09T21:32:27Z</dcterms:modified>
</cp:coreProperties>
</file>