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25199975" cy="35999738"/>
  <p:notesSz cx="6858000" cy="9144000"/>
  <p:defaultTextStyle>
    <a:defPPr>
      <a:defRPr lang="es-ES"/>
    </a:defPPr>
    <a:lvl1pPr marL="0" algn="l" defTabSz="2937510" rtl="0" eaLnBrk="1" latinLnBrk="0" hangingPunct="1">
      <a:defRPr sz="5783" kern="1200">
        <a:solidFill>
          <a:schemeClr val="tx1"/>
        </a:solidFill>
        <a:latin typeface="+mn-lt"/>
        <a:ea typeface="+mn-ea"/>
        <a:cs typeface="+mn-cs"/>
      </a:defRPr>
    </a:lvl1pPr>
    <a:lvl2pPr marL="1468755" algn="l" defTabSz="2937510" rtl="0" eaLnBrk="1" latinLnBrk="0" hangingPunct="1">
      <a:defRPr sz="5783" kern="1200">
        <a:solidFill>
          <a:schemeClr val="tx1"/>
        </a:solidFill>
        <a:latin typeface="+mn-lt"/>
        <a:ea typeface="+mn-ea"/>
        <a:cs typeface="+mn-cs"/>
      </a:defRPr>
    </a:lvl2pPr>
    <a:lvl3pPr marL="2937510" algn="l" defTabSz="2937510" rtl="0" eaLnBrk="1" latinLnBrk="0" hangingPunct="1">
      <a:defRPr sz="5783" kern="1200">
        <a:solidFill>
          <a:schemeClr val="tx1"/>
        </a:solidFill>
        <a:latin typeface="+mn-lt"/>
        <a:ea typeface="+mn-ea"/>
        <a:cs typeface="+mn-cs"/>
      </a:defRPr>
    </a:lvl3pPr>
    <a:lvl4pPr marL="4406265" algn="l" defTabSz="2937510" rtl="0" eaLnBrk="1" latinLnBrk="0" hangingPunct="1">
      <a:defRPr sz="5783" kern="1200">
        <a:solidFill>
          <a:schemeClr val="tx1"/>
        </a:solidFill>
        <a:latin typeface="+mn-lt"/>
        <a:ea typeface="+mn-ea"/>
        <a:cs typeface="+mn-cs"/>
      </a:defRPr>
    </a:lvl4pPr>
    <a:lvl5pPr marL="5875020" algn="l" defTabSz="2937510" rtl="0" eaLnBrk="1" latinLnBrk="0" hangingPunct="1">
      <a:defRPr sz="5783" kern="1200">
        <a:solidFill>
          <a:schemeClr val="tx1"/>
        </a:solidFill>
        <a:latin typeface="+mn-lt"/>
        <a:ea typeface="+mn-ea"/>
        <a:cs typeface="+mn-cs"/>
      </a:defRPr>
    </a:lvl5pPr>
    <a:lvl6pPr marL="7343775" algn="l" defTabSz="2937510" rtl="0" eaLnBrk="1" latinLnBrk="0" hangingPunct="1">
      <a:defRPr sz="5783" kern="1200">
        <a:solidFill>
          <a:schemeClr val="tx1"/>
        </a:solidFill>
        <a:latin typeface="+mn-lt"/>
        <a:ea typeface="+mn-ea"/>
        <a:cs typeface="+mn-cs"/>
      </a:defRPr>
    </a:lvl6pPr>
    <a:lvl7pPr marL="8812530" algn="l" defTabSz="2937510" rtl="0" eaLnBrk="1" latinLnBrk="0" hangingPunct="1">
      <a:defRPr sz="5783" kern="1200">
        <a:solidFill>
          <a:schemeClr val="tx1"/>
        </a:solidFill>
        <a:latin typeface="+mn-lt"/>
        <a:ea typeface="+mn-ea"/>
        <a:cs typeface="+mn-cs"/>
      </a:defRPr>
    </a:lvl7pPr>
    <a:lvl8pPr marL="10281285" algn="l" defTabSz="2937510" rtl="0" eaLnBrk="1" latinLnBrk="0" hangingPunct="1">
      <a:defRPr sz="5783" kern="1200">
        <a:solidFill>
          <a:schemeClr val="tx1"/>
        </a:solidFill>
        <a:latin typeface="+mn-lt"/>
        <a:ea typeface="+mn-ea"/>
        <a:cs typeface="+mn-cs"/>
      </a:defRPr>
    </a:lvl8pPr>
    <a:lvl9pPr marL="11750040" algn="l" defTabSz="2937510" rtl="0" eaLnBrk="1" latinLnBrk="0" hangingPunct="1">
      <a:defRPr sz="5783"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1338">
          <p15:clr>
            <a:srgbClr val="A4A3A4"/>
          </p15:clr>
        </p15:guide>
        <p15:guide id="2" pos="7937">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48B45"/>
    <a:srgbClr val="C4E3A5"/>
    <a:srgbClr val="C8E99F"/>
    <a:srgbClr val="1D6D6B"/>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6029" autoAdjust="0"/>
    <p:restoredTop sz="92115" autoAdjust="0"/>
  </p:normalViewPr>
  <p:slideViewPr>
    <p:cSldViewPr snapToGrid="0">
      <p:cViewPr>
        <p:scale>
          <a:sx n="46" d="100"/>
          <a:sy n="46" d="100"/>
        </p:scale>
        <p:origin x="-54" y="-132"/>
      </p:cViewPr>
      <p:guideLst>
        <p:guide orient="horz" pos="11338"/>
        <p:guide pos="7937"/>
      </p:guideLst>
    </p:cSldViewPr>
  </p:slideViewPr>
  <p:outlineViewPr>
    <p:cViewPr>
      <p:scale>
        <a:sx n="33" d="100"/>
        <a:sy n="33" d="100"/>
      </p:scale>
      <p:origin x="0" y="0"/>
    </p:cViewPr>
  </p:outlineViewPr>
  <p:notesTextViewPr>
    <p:cViewPr>
      <p:scale>
        <a:sx n="50" d="100"/>
        <a:sy n="5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kira\Desktop\Comunicaci&#243;n%20corta\Copia%20de%20Germinaci&#243;nyMasa%20seca%20PM%20sal(CC).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Akira\Desktop\Comunicaci&#243;n%20corta\Copia%20de%20Germinaci&#243;nSargassum(2-3-2020)(CC)%20(00000002).xls"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sz="2000">
                <a:latin typeface="Arial" pitchFamily="34" charset="0"/>
                <a:cs typeface="Arial" pitchFamily="34" charset="0"/>
              </a:defRPr>
            </a:pPr>
            <a:r>
              <a:rPr lang="es-ES" sz="2000">
                <a:latin typeface="Arial" pitchFamily="34" charset="0"/>
                <a:cs typeface="Arial" pitchFamily="34" charset="0"/>
              </a:rPr>
              <a:t>Masa seca</a:t>
            </a:r>
          </a:p>
        </c:rich>
      </c:tx>
      <c:layout/>
    </c:title>
    <c:plotArea>
      <c:layout/>
      <c:barChart>
        <c:barDir val="col"/>
        <c:grouping val="clustered"/>
        <c:ser>
          <c:idx val="0"/>
          <c:order val="0"/>
          <c:tx>
            <c:strRef>
              <c:f>Hoja2!$C$4</c:f>
              <c:strCache>
                <c:ptCount val="1"/>
                <c:pt idx="0">
                  <c:v>Control</c:v>
                </c:pt>
              </c:strCache>
            </c:strRef>
          </c:tx>
          <c:errBars>
            <c:errBarType val="both"/>
            <c:errValType val="cust"/>
            <c:plus>
              <c:numRef>
                <c:f>Hoja2!$D$12:$D$13</c:f>
                <c:numCache>
                  <c:formatCode>General</c:formatCode>
                  <c:ptCount val="2"/>
                  <c:pt idx="0">
                    <c:v>0.2407779392627849</c:v>
                  </c:pt>
                  <c:pt idx="1">
                    <c:v>0.27205166166013078</c:v>
                  </c:pt>
                </c:numCache>
              </c:numRef>
            </c:plus>
            <c:minus>
              <c:numRef>
                <c:f>Hoja2!$D$12:$D$13</c:f>
                <c:numCache>
                  <c:formatCode>General</c:formatCode>
                  <c:ptCount val="2"/>
                  <c:pt idx="0">
                    <c:v>0.2407779392627849</c:v>
                  </c:pt>
                  <c:pt idx="1">
                    <c:v>0.27205166166013078</c:v>
                  </c:pt>
                </c:numCache>
              </c:numRef>
            </c:minus>
          </c:errBars>
          <c:cat>
            <c:strRef>
              <c:f>Hoja2!$B$5:$B$6</c:f>
              <c:strCache>
                <c:ptCount val="2"/>
                <c:pt idx="0">
                  <c:v>H2O</c:v>
                </c:pt>
                <c:pt idx="1">
                  <c:v>NaCl</c:v>
                </c:pt>
              </c:strCache>
            </c:strRef>
          </c:cat>
          <c:val>
            <c:numRef>
              <c:f>Hoja2!$C$5:$C$6</c:f>
              <c:numCache>
                <c:formatCode>0.0</c:formatCode>
                <c:ptCount val="2"/>
                <c:pt idx="0">
                  <c:v>4.6750000000000007</c:v>
                </c:pt>
                <c:pt idx="1">
                  <c:v>3.3400000000000003</c:v>
                </c:pt>
              </c:numCache>
            </c:numRef>
          </c:val>
        </c:ser>
        <c:ser>
          <c:idx val="1"/>
          <c:order val="1"/>
          <c:tx>
            <c:strRef>
              <c:f>Hoja2!$D$4</c:f>
              <c:strCache>
                <c:ptCount val="1"/>
                <c:pt idx="0">
                  <c:v>10 mg L-1</c:v>
                </c:pt>
              </c:strCache>
            </c:strRef>
          </c:tx>
          <c:errBars>
            <c:errBarType val="both"/>
            <c:errValType val="cust"/>
            <c:plus>
              <c:numRef>
                <c:f>Hoja2!$E$12:$E$13</c:f>
                <c:numCache>
                  <c:formatCode>General</c:formatCode>
                  <c:ptCount val="2"/>
                  <c:pt idx="0">
                    <c:v>0.49074174053231279</c:v>
                  </c:pt>
                  <c:pt idx="1">
                    <c:v>0.10897940258284325</c:v>
                  </c:pt>
                </c:numCache>
              </c:numRef>
            </c:plus>
            <c:minus>
              <c:numRef>
                <c:f>Hoja2!$E$12:$E$13</c:f>
                <c:numCache>
                  <c:formatCode>General</c:formatCode>
                  <c:ptCount val="2"/>
                  <c:pt idx="0">
                    <c:v>0.49074174053231279</c:v>
                  </c:pt>
                  <c:pt idx="1">
                    <c:v>0.10897940258284325</c:v>
                  </c:pt>
                </c:numCache>
              </c:numRef>
            </c:minus>
          </c:errBars>
          <c:cat>
            <c:strRef>
              <c:f>Hoja2!$B$5:$B$6</c:f>
              <c:strCache>
                <c:ptCount val="2"/>
                <c:pt idx="0">
                  <c:v>H2O</c:v>
                </c:pt>
                <c:pt idx="1">
                  <c:v>NaCl</c:v>
                </c:pt>
              </c:strCache>
            </c:strRef>
          </c:cat>
          <c:val>
            <c:numRef>
              <c:f>Hoja2!$D$5:$D$6</c:f>
              <c:numCache>
                <c:formatCode>0.0</c:formatCode>
                <c:ptCount val="2"/>
                <c:pt idx="0">
                  <c:v>4.9550000000000001</c:v>
                </c:pt>
                <c:pt idx="1">
                  <c:v>3.3749999999999987</c:v>
                </c:pt>
              </c:numCache>
            </c:numRef>
          </c:val>
        </c:ser>
        <c:ser>
          <c:idx val="2"/>
          <c:order val="2"/>
          <c:tx>
            <c:strRef>
              <c:f>Hoja2!$E$4</c:f>
              <c:strCache>
                <c:ptCount val="1"/>
                <c:pt idx="0">
                  <c:v>20 mg L-1</c:v>
                </c:pt>
              </c:strCache>
            </c:strRef>
          </c:tx>
          <c:errBars>
            <c:errBarType val="both"/>
            <c:errValType val="cust"/>
            <c:plus>
              <c:numRef>
                <c:f>Hoja2!$F$12:$F$13</c:f>
                <c:numCache>
                  <c:formatCode>General</c:formatCode>
                  <c:ptCount val="2"/>
                  <c:pt idx="0">
                    <c:v>0.22232132187351528</c:v>
                  </c:pt>
                  <c:pt idx="1">
                    <c:v>1.600303892118456E-2</c:v>
                  </c:pt>
                </c:numCache>
              </c:numRef>
            </c:plus>
            <c:minus>
              <c:numRef>
                <c:f>Hoja2!$F$12:$F$13</c:f>
                <c:numCache>
                  <c:formatCode>General</c:formatCode>
                  <c:ptCount val="2"/>
                  <c:pt idx="0">
                    <c:v>0.22232132187351528</c:v>
                  </c:pt>
                  <c:pt idx="1">
                    <c:v>1.600303892118456E-2</c:v>
                  </c:pt>
                </c:numCache>
              </c:numRef>
            </c:minus>
          </c:errBars>
          <c:val>
            <c:numRef>
              <c:f>Hoja2!$E$5:$E$6</c:f>
              <c:numCache>
                <c:formatCode>0.0</c:formatCode>
                <c:ptCount val="2"/>
                <c:pt idx="0">
                  <c:v>4.9600000000000009</c:v>
                </c:pt>
                <c:pt idx="1">
                  <c:v>3.7</c:v>
                </c:pt>
              </c:numCache>
            </c:numRef>
          </c:val>
        </c:ser>
        <c:ser>
          <c:idx val="3"/>
          <c:order val="3"/>
          <c:tx>
            <c:strRef>
              <c:f>Hoja2!$F$4</c:f>
              <c:strCache>
                <c:ptCount val="1"/>
                <c:pt idx="0">
                  <c:v>40 mg L-1</c:v>
                </c:pt>
              </c:strCache>
            </c:strRef>
          </c:tx>
          <c:errBars>
            <c:errBarType val="both"/>
            <c:errValType val="cust"/>
            <c:plus>
              <c:numRef>
                <c:f>Hoja2!$G$12:$G$13</c:f>
                <c:numCache>
                  <c:formatCode>General</c:formatCode>
                  <c:ptCount val="2"/>
                  <c:pt idx="0">
                    <c:v>0.16033016541445921</c:v>
                  </c:pt>
                  <c:pt idx="1">
                    <c:v>0.40799903867951803</c:v>
                  </c:pt>
                </c:numCache>
              </c:numRef>
            </c:plus>
            <c:minus>
              <c:numRef>
                <c:f>Hoja2!$G$12:$G$13</c:f>
                <c:numCache>
                  <c:formatCode>General</c:formatCode>
                  <c:ptCount val="2"/>
                  <c:pt idx="0">
                    <c:v>0.16033016541445921</c:v>
                  </c:pt>
                  <c:pt idx="1">
                    <c:v>0.40799903867951803</c:v>
                  </c:pt>
                </c:numCache>
              </c:numRef>
            </c:minus>
          </c:errBars>
          <c:val>
            <c:numRef>
              <c:f>Hoja2!$F$5:$F$6</c:f>
              <c:numCache>
                <c:formatCode>0.0</c:formatCode>
                <c:ptCount val="2"/>
                <c:pt idx="0">
                  <c:v>5.5549999999999899</c:v>
                </c:pt>
                <c:pt idx="1">
                  <c:v>3.92</c:v>
                </c:pt>
              </c:numCache>
            </c:numRef>
          </c:val>
        </c:ser>
        <c:axId val="57611392"/>
        <c:axId val="57612928"/>
      </c:barChart>
      <c:catAx>
        <c:axId val="57611392"/>
        <c:scaling>
          <c:orientation val="minMax"/>
        </c:scaling>
        <c:axPos val="b"/>
        <c:numFmt formatCode="General" sourceLinked="1"/>
        <c:tickLblPos val="nextTo"/>
        <c:txPr>
          <a:bodyPr/>
          <a:lstStyle/>
          <a:p>
            <a:pPr>
              <a:defRPr sz="1800">
                <a:latin typeface="Arial" pitchFamily="34" charset="0"/>
                <a:cs typeface="Arial" pitchFamily="34" charset="0"/>
              </a:defRPr>
            </a:pPr>
            <a:endParaRPr lang="es-ES"/>
          </a:p>
        </c:txPr>
        <c:crossAx val="57612928"/>
        <c:crosses val="autoZero"/>
        <c:auto val="1"/>
        <c:lblAlgn val="ctr"/>
        <c:lblOffset val="100"/>
      </c:catAx>
      <c:valAx>
        <c:axId val="57612928"/>
        <c:scaling>
          <c:orientation val="minMax"/>
          <c:max val="6"/>
          <c:min val="0"/>
        </c:scaling>
        <c:axPos val="l"/>
        <c:title>
          <c:tx>
            <c:rich>
              <a:bodyPr rot="0" vert="horz"/>
              <a:lstStyle/>
              <a:p>
                <a:pPr>
                  <a:defRPr sz="1800">
                    <a:latin typeface="Arial" pitchFamily="34" charset="0"/>
                    <a:cs typeface="Arial" pitchFamily="34" charset="0"/>
                  </a:defRPr>
                </a:pPr>
                <a:r>
                  <a:rPr lang="en-US" sz="1800">
                    <a:latin typeface="Arial" pitchFamily="34" charset="0"/>
                    <a:cs typeface="Arial" pitchFamily="34" charset="0"/>
                  </a:rPr>
                  <a:t>mg</a:t>
                </a:r>
              </a:p>
            </c:rich>
          </c:tx>
          <c:layout>
            <c:manualLayout>
              <c:xMode val="edge"/>
              <c:yMode val="edge"/>
              <c:x val="0.11944444444444467"/>
              <c:y val="8.886956838728563E-2"/>
            </c:manualLayout>
          </c:layout>
        </c:title>
        <c:numFmt formatCode="General" sourceLinked="0"/>
        <c:tickLblPos val="nextTo"/>
        <c:txPr>
          <a:bodyPr/>
          <a:lstStyle/>
          <a:p>
            <a:pPr>
              <a:defRPr sz="1800">
                <a:latin typeface="Arial" pitchFamily="34" charset="0"/>
                <a:cs typeface="Arial" pitchFamily="34" charset="0"/>
              </a:defRPr>
            </a:pPr>
            <a:endParaRPr lang="es-ES"/>
          </a:p>
        </c:txPr>
        <c:crossAx val="57611392"/>
        <c:crosses val="autoZero"/>
        <c:crossBetween val="between"/>
      </c:valAx>
    </c:plotArea>
    <c:legend>
      <c:legendPos val="r"/>
      <c:layout/>
      <c:txPr>
        <a:bodyPr/>
        <a:lstStyle/>
        <a:p>
          <a:pPr>
            <a:defRPr sz="1800">
              <a:latin typeface="Arial" pitchFamily="34" charset="0"/>
              <a:cs typeface="Arial" pitchFamily="34" charset="0"/>
            </a:defRPr>
          </a:pPr>
          <a:endParaRPr lang="es-ES"/>
        </a:p>
      </c:txPr>
    </c:legend>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latin typeface="Arial" pitchFamily="34" charset="0"/>
                <a:cs typeface="Arial" pitchFamily="34" charset="0"/>
              </a:defRPr>
            </a:pPr>
            <a:r>
              <a:rPr lang="es-ES">
                <a:latin typeface="Arial" pitchFamily="34" charset="0"/>
                <a:cs typeface="Arial" pitchFamily="34" charset="0"/>
              </a:rPr>
              <a:t>Masa seca</a:t>
            </a:r>
          </a:p>
        </c:rich>
      </c:tx>
      <c:layout>
        <c:manualLayout>
          <c:xMode val="edge"/>
          <c:yMode val="edge"/>
          <c:x val="0.38430555555555646"/>
          <c:y val="5.5555555555555455E-2"/>
        </c:manualLayout>
      </c:layout>
    </c:title>
    <c:plotArea>
      <c:layout/>
      <c:barChart>
        <c:barDir val="col"/>
        <c:grouping val="clustered"/>
        <c:ser>
          <c:idx val="0"/>
          <c:order val="0"/>
          <c:tx>
            <c:strRef>
              <c:f>Hoja2!$F$26</c:f>
              <c:strCache>
                <c:ptCount val="1"/>
                <c:pt idx="0">
                  <c:v>Control</c:v>
                </c:pt>
              </c:strCache>
            </c:strRef>
          </c:tx>
          <c:errBars>
            <c:errBarType val="both"/>
            <c:errValType val="cust"/>
            <c:plus>
              <c:numRef>
                <c:f>Hoja2!$F$31:$F$32</c:f>
                <c:numCache>
                  <c:formatCode>General</c:formatCode>
                  <c:ptCount val="2"/>
                  <c:pt idx="0">
                    <c:v>0.21737052121788888</c:v>
                  </c:pt>
                  <c:pt idx="1">
                    <c:v>0.3037944176037119</c:v>
                  </c:pt>
                </c:numCache>
              </c:numRef>
            </c:plus>
            <c:minus>
              <c:numRef>
                <c:f>Hoja2!$F$31:$F$32</c:f>
                <c:numCache>
                  <c:formatCode>General</c:formatCode>
                  <c:ptCount val="2"/>
                  <c:pt idx="0">
                    <c:v>0.21737052121788888</c:v>
                  </c:pt>
                  <c:pt idx="1">
                    <c:v>0.3037944176037119</c:v>
                  </c:pt>
                </c:numCache>
              </c:numRef>
            </c:minus>
          </c:errBars>
          <c:cat>
            <c:strRef>
              <c:f>Hoja2!$E$27:$E$28</c:f>
              <c:strCache>
                <c:ptCount val="2"/>
                <c:pt idx="0">
                  <c:v>H2O</c:v>
                </c:pt>
                <c:pt idx="1">
                  <c:v>NaCl</c:v>
                </c:pt>
              </c:strCache>
            </c:strRef>
          </c:cat>
          <c:val>
            <c:numRef>
              <c:f>Hoja2!$F$27:$F$28</c:f>
              <c:numCache>
                <c:formatCode>General</c:formatCode>
                <c:ptCount val="2"/>
                <c:pt idx="0">
                  <c:v>4.87</c:v>
                </c:pt>
                <c:pt idx="1">
                  <c:v>2.3649999999999998</c:v>
                </c:pt>
              </c:numCache>
            </c:numRef>
          </c:val>
        </c:ser>
        <c:ser>
          <c:idx val="1"/>
          <c:order val="1"/>
          <c:tx>
            <c:strRef>
              <c:f>Hoja2!$G$26</c:f>
              <c:strCache>
                <c:ptCount val="1"/>
                <c:pt idx="0">
                  <c:v>0.50%</c:v>
                </c:pt>
              </c:strCache>
            </c:strRef>
          </c:tx>
          <c:errBars>
            <c:errBarType val="both"/>
            <c:errValType val="cust"/>
            <c:plus>
              <c:numRef>
                <c:f>Hoja2!$G$31:$G$32</c:f>
                <c:numCache>
                  <c:formatCode>General</c:formatCode>
                  <c:ptCount val="2"/>
                  <c:pt idx="0">
                    <c:v>0.50842714962507807</c:v>
                  </c:pt>
                  <c:pt idx="1">
                    <c:v>0.1985924903559855</c:v>
                  </c:pt>
                </c:numCache>
              </c:numRef>
            </c:plus>
            <c:minus>
              <c:numRef>
                <c:f>Hoja2!$G$31:$G$32</c:f>
                <c:numCache>
                  <c:formatCode>General</c:formatCode>
                  <c:ptCount val="2"/>
                  <c:pt idx="0">
                    <c:v>0.50842714962507807</c:v>
                  </c:pt>
                  <c:pt idx="1">
                    <c:v>0.1985924903559855</c:v>
                  </c:pt>
                </c:numCache>
              </c:numRef>
            </c:minus>
          </c:errBars>
          <c:val>
            <c:numRef>
              <c:f>Hoja2!$G$27:$G$28</c:f>
              <c:numCache>
                <c:formatCode>General</c:formatCode>
                <c:ptCount val="2"/>
                <c:pt idx="0">
                  <c:v>5.2249999999999908</c:v>
                </c:pt>
                <c:pt idx="1">
                  <c:v>3.38</c:v>
                </c:pt>
              </c:numCache>
            </c:numRef>
          </c:val>
        </c:ser>
        <c:ser>
          <c:idx val="2"/>
          <c:order val="2"/>
          <c:tx>
            <c:strRef>
              <c:f>Hoja2!$H$26</c:f>
              <c:strCache>
                <c:ptCount val="1"/>
                <c:pt idx="0">
                  <c:v>1%</c:v>
                </c:pt>
              </c:strCache>
            </c:strRef>
          </c:tx>
          <c:errBars>
            <c:errBarType val="both"/>
            <c:errValType val="cust"/>
            <c:plus>
              <c:numRef>
                <c:f>Hoja2!$H$31:$H$32</c:f>
                <c:numCache>
                  <c:formatCode>General</c:formatCode>
                  <c:ptCount val="2"/>
                  <c:pt idx="0">
                    <c:v>0.52175797239702515</c:v>
                  </c:pt>
                  <c:pt idx="1">
                    <c:v>0.3522032193941193</c:v>
                  </c:pt>
                </c:numCache>
              </c:numRef>
            </c:plus>
            <c:minus>
              <c:numRef>
                <c:f>Hoja2!$H$31:$H$32</c:f>
                <c:numCache>
                  <c:formatCode>General</c:formatCode>
                  <c:ptCount val="2"/>
                  <c:pt idx="0">
                    <c:v>0.52175797239702515</c:v>
                  </c:pt>
                  <c:pt idx="1">
                    <c:v>0.3522032193941193</c:v>
                  </c:pt>
                </c:numCache>
              </c:numRef>
            </c:minus>
          </c:errBars>
          <c:val>
            <c:numRef>
              <c:f>Hoja2!$H$27:$H$28</c:f>
              <c:numCache>
                <c:formatCode>General</c:formatCode>
                <c:ptCount val="2"/>
                <c:pt idx="0">
                  <c:v>4.5200000000000005</c:v>
                </c:pt>
                <c:pt idx="1">
                  <c:v>3.4549999999999987</c:v>
                </c:pt>
              </c:numCache>
            </c:numRef>
          </c:val>
        </c:ser>
        <c:ser>
          <c:idx val="3"/>
          <c:order val="3"/>
          <c:tx>
            <c:strRef>
              <c:f>Hoja2!$I$26</c:f>
              <c:strCache>
                <c:ptCount val="1"/>
                <c:pt idx="0">
                  <c:v>1.50%</c:v>
                </c:pt>
              </c:strCache>
            </c:strRef>
          </c:tx>
          <c:errBars>
            <c:errBarType val="both"/>
            <c:errValType val="cust"/>
            <c:plus>
              <c:numRef>
                <c:f>Hoja2!$I$31:$I$32</c:f>
                <c:numCache>
                  <c:formatCode>General</c:formatCode>
                  <c:ptCount val="2"/>
                  <c:pt idx="0">
                    <c:v>0.28470121376038166</c:v>
                  </c:pt>
                  <c:pt idx="1">
                    <c:v>0.35653930331470807</c:v>
                  </c:pt>
                </c:numCache>
              </c:numRef>
            </c:plus>
            <c:minus>
              <c:numRef>
                <c:f>Hoja2!$I$31:$I$32</c:f>
                <c:numCache>
                  <c:formatCode>General</c:formatCode>
                  <c:ptCount val="2"/>
                  <c:pt idx="0">
                    <c:v>0.28470121376038166</c:v>
                  </c:pt>
                  <c:pt idx="1">
                    <c:v>0.35653930331470807</c:v>
                  </c:pt>
                </c:numCache>
              </c:numRef>
            </c:minus>
          </c:errBars>
          <c:val>
            <c:numRef>
              <c:f>Hoja2!$I$27:$I$28</c:f>
              <c:numCache>
                <c:formatCode>General</c:formatCode>
                <c:ptCount val="2"/>
                <c:pt idx="0">
                  <c:v>6.0500000000000007</c:v>
                </c:pt>
                <c:pt idx="1">
                  <c:v>3.3549999999999978</c:v>
                </c:pt>
              </c:numCache>
            </c:numRef>
          </c:val>
        </c:ser>
        <c:ser>
          <c:idx val="4"/>
          <c:order val="4"/>
          <c:tx>
            <c:strRef>
              <c:f>Hoja2!$J$26</c:f>
              <c:strCache>
                <c:ptCount val="1"/>
                <c:pt idx="0">
                  <c:v>3.50%</c:v>
                </c:pt>
              </c:strCache>
            </c:strRef>
          </c:tx>
          <c:errBars>
            <c:errBarType val="both"/>
            <c:errValType val="cust"/>
            <c:plus>
              <c:numRef>
                <c:f>Hoja2!$J$31:$J$32</c:f>
                <c:numCache>
                  <c:formatCode>General</c:formatCode>
                  <c:ptCount val="2"/>
                  <c:pt idx="0">
                    <c:v>0.36650103696570735</c:v>
                  </c:pt>
                  <c:pt idx="1">
                    <c:v>0.36540758910559307</c:v>
                  </c:pt>
                </c:numCache>
              </c:numRef>
            </c:plus>
            <c:minus>
              <c:numRef>
                <c:f>Hoja2!$J$31:$J$32</c:f>
                <c:numCache>
                  <c:formatCode>General</c:formatCode>
                  <c:ptCount val="2"/>
                  <c:pt idx="0">
                    <c:v>0.36650103696570735</c:v>
                  </c:pt>
                  <c:pt idx="1">
                    <c:v>0.36540758910559307</c:v>
                  </c:pt>
                </c:numCache>
              </c:numRef>
            </c:minus>
          </c:errBars>
          <c:val>
            <c:numRef>
              <c:f>Hoja2!$J$27:$J$28</c:f>
              <c:numCache>
                <c:formatCode>General</c:formatCode>
                <c:ptCount val="2"/>
                <c:pt idx="0">
                  <c:v>5.51</c:v>
                </c:pt>
                <c:pt idx="1">
                  <c:v>3.2349999999999999</c:v>
                </c:pt>
              </c:numCache>
            </c:numRef>
          </c:val>
        </c:ser>
        <c:ser>
          <c:idx val="5"/>
          <c:order val="5"/>
          <c:tx>
            <c:strRef>
              <c:f>Hoja2!$K$26</c:f>
              <c:strCache>
                <c:ptCount val="1"/>
                <c:pt idx="0">
                  <c:v>5%</c:v>
                </c:pt>
              </c:strCache>
            </c:strRef>
          </c:tx>
          <c:errBars>
            <c:errBarType val="both"/>
            <c:errValType val="cust"/>
            <c:plus>
              <c:numRef>
                <c:f>Hoja2!$K$31:$K$32</c:f>
                <c:numCache>
                  <c:formatCode>General</c:formatCode>
                  <c:ptCount val="2"/>
                  <c:pt idx="0">
                    <c:v>0.17775263373637087</c:v>
                  </c:pt>
                  <c:pt idx="1">
                    <c:v>3.3472757421059825E-2</c:v>
                  </c:pt>
                </c:numCache>
              </c:numRef>
            </c:plus>
            <c:minus>
              <c:numRef>
                <c:f>Hoja2!$K$31:$K$32</c:f>
                <c:numCache>
                  <c:formatCode>General</c:formatCode>
                  <c:ptCount val="2"/>
                  <c:pt idx="0">
                    <c:v>0.17775263373637087</c:v>
                  </c:pt>
                  <c:pt idx="1">
                    <c:v>3.3472757421059825E-2</c:v>
                  </c:pt>
                </c:numCache>
              </c:numRef>
            </c:minus>
          </c:errBars>
          <c:val>
            <c:numRef>
              <c:f>Hoja2!$K$27:$K$28</c:f>
              <c:numCache>
                <c:formatCode>General</c:formatCode>
                <c:ptCount val="2"/>
                <c:pt idx="0">
                  <c:v>5.585</c:v>
                </c:pt>
                <c:pt idx="1">
                  <c:v>3.1950000000000003</c:v>
                </c:pt>
              </c:numCache>
            </c:numRef>
          </c:val>
        </c:ser>
        <c:axId val="60830848"/>
        <c:axId val="60832384"/>
      </c:barChart>
      <c:catAx>
        <c:axId val="60830848"/>
        <c:scaling>
          <c:orientation val="minMax"/>
        </c:scaling>
        <c:axPos val="b"/>
        <c:numFmt formatCode="General" sourceLinked="1"/>
        <c:tickLblPos val="nextTo"/>
        <c:txPr>
          <a:bodyPr/>
          <a:lstStyle/>
          <a:p>
            <a:pPr>
              <a:defRPr sz="1800" b="1">
                <a:latin typeface="Arial" pitchFamily="34" charset="0"/>
                <a:cs typeface="Arial" pitchFamily="34" charset="0"/>
              </a:defRPr>
            </a:pPr>
            <a:endParaRPr lang="es-ES"/>
          </a:p>
        </c:txPr>
        <c:crossAx val="60832384"/>
        <c:crosses val="autoZero"/>
        <c:auto val="1"/>
        <c:lblAlgn val="ctr"/>
        <c:lblOffset val="100"/>
      </c:catAx>
      <c:valAx>
        <c:axId val="60832384"/>
        <c:scaling>
          <c:orientation val="minMax"/>
          <c:max val="7"/>
          <c:min val="0"/>
        </c:scaling>
        <c:axPos val="l"/>
        <c:title>
          <c:tx>
            <c:rich>
              <a:bodyPr rot="0" vert="horz"/>
              <a:lstStyle/>
              <a:p>
                <a:pPr>
                  <a:defRPr sz="1800">
                    <a:latin typeface="Arial" pitchFamily="34" charset="0"/>
                    <a:cs typeface="Arial" pitchFamily="34" charset="0"/>
                  </a:defRPr>
                </a:pPr>
                <a:r>
                  <a:rPr lang="en-US" sz="1800">
                    <a:latin typeface="Arial" pitchFamily="34" charset="0"/>
                    <a:cs typeface="Arial" pitchFamily="34" charset="0"/>
                  </a:rPr>
                  <a:t>mg</a:t>
                </a:r>
              </a:p>
            </c:rich>
          </c:tx>
          <c:layout>
            <c:manualLayout>
              <c:xMode val="edge"/>
              <c:yMode val="edge"/>
              <c:x val="9.3502499038831316E-2"/>
              <c:y val="3.078873369680718E-2"/>
            </c:manualLayout>
          </c:layout>
        </c:title>
        <c:numFmt formatCode="General" sourceLinked="1"/>
        <c:tickLblPos val="nextTo"/>
        <c:txPr>
          <a:bodyPr/>
          <a:lstStyle/>
          <a:p>
            <a:pPr>
              <a:defRPr sz="1800">
                <a:latin typeface="Arial" pitchFamily="34" charset="0"/>
                <a:cs typeface="Arial" pitchFamily="34" charset="0"/>
              </a:defRPr>
            </a:pPr>
            <a:endParaRPr lang="es-ES"/>
          </a:p>
        </c:txPr>
        <c:crossAx val="60830848"/>
        <c:crosses val="autoZero"/>
        <c:crossBetween val="between"/>
      </c:valAx>
      <c:spPr>
        <a:noFill/>
        <a:ln w="25400">
          <a:noFill/>
        </a:ln>
      </c:spPr>
    </c:plotArea>
    <c:legend>
      <c:legendPos val="r"/>
      <c:layout/>
      <c:txPr>
        <a:bodyPr/>
        <a:lstStyle/>
        <a:p>
          <a:pPr>
            <a:defRPr sz="1800" b="1">
              <a:latin typeface="Arial" pitchFamily="34" charset="0"/>
              <a:cs typeface="Arial" pitchFamily="34" charset="0"/>
            </a:defRPr>
          </a:pPr>
          <a:endParaRPr lang="es-ES"/>
        </a:p>
      </c:txPr>
    </c:legend>
    <c:plotVisOnly val="1"/>
    <c:dispBlanksAs val="gap"/>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noEditPoints="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a:p>
            <a:endParaRPr lang="en-US"/>
          </a:p>
        </p:txBody>
      </p:sp>
      <p:sp>
        <p:nvSpPr>
          <p:cNvPr id="3" name="Marcador de posición de fecha 2"/>
          <p:cNvSpPr>
            <a:spLocks noGrp="1" noEditPoints="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endParaRPr/>
          </a:p>
          <a:p>
            <a:r>
              <a:rPr lang="en-US" smtClean="0"/>
              <a:t>*</a:t>
            </a:r>
            <a:endParaRPr lang="en-US"/>
          </a:p>
        </p:txBody>
      </p:sp>
      <p:sp>
        <p:nvSpPr>
          <p:cNvPr id="4" name="Marcador de posición de imagen de diapositiva 3"/>
          <p:cNvSpPr>
            <a:spLocks noGrp="1" noRot="1" noChangeAspect="1" noEditPoints="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a:p>
            <a:endParaRPr lang="en-US"/>
          </a:p>
        </p:txBody>
      </p:sp>
      <p:sp>
        <p:nvSpPr>
          <p:cNvPr id="5" name="Marcador de posición de notas 4"/>
          <p:cNvSpPr>
            <a:spLocks noGrp="1" noEditPoints="1"/>
          </p:cNvSpPr>
          <p:nvPr>
            <p:ph type="body" sz="quarter" idx="3"/>
          </p:nvPr>
        </p:nvSpPr>
        <p:spPr>
          <a:xfrm>
            <a:off x="685800" y="4343400"/>
            <a:ext cx="5486400" cy="4114800"/>
          </a:xfrm>
          <a:prstGeom prst="rect">
            <a:avLst/>
          </a:prstGeom>
        </p:spPr>
        <p:txBody>
          <a:bodyPr vert="horz" lIns="91440" tIns="45720" rIns="91440" bIns="45720" rtlCol="0"/>
          <a:lstStyle/>
          <a:p>
            <a:pPr lvl="0"/>
            <a:endParaRPr/>
          </a:p>
          <a:p>
            <a:pPr lvl="0"/>
            <a:r>
              <a:rPr lang="es-ES" altLang="en-US"/>
              <a:t>Haga clic para editar los estilos de texto maestro</a:t>
            </a:r>
            <a:endParaRPr lang="en-US"/>
          </a:p>
          <a:p>
            <a:pPr lvl="1"/>
            <a:r>
              <a:rPr lang="es-ES" altLang="en-US"/>
              <a:t>Segundo nivel</a:t>
            </a:r>
            <a:endParaRPr lang="en-US"/>
          </a:p>
          <a:p>
            <a:pPr lvl="2"/>
            <a:r>
              <a:rPr lang="es-ES" altLang="en-US"/>
              <a:t>Tercer nivel</a:t>
            </a:r>
            <a:endParaRPr lang="en-US"/>
          </a:p>
          <a:p>
            <a:pPr lvl="3"/>
            <a:r>
              <a:rPr lang="es-ES" altLang="en-US"/>
              <a:t>Cuarto nivel</a:t>
            </a:r>
            <a:endParaRPr lang="en-US"/>
          </a:p>
          <a:p>
            <a:pPr lvl="4"/>
            <a:r>
              <a:rPr lang="es-ES" altLang="en-US"/>
              <a:t>Quinto nivel</a:t>
            </a:r>
            <a:endParaRPr lang="en-US"/>
          </a:p>
        </p:txBody>
      </p:sp>
      <p:sp>
        <p:nvSpPr>
          <p:cNvPr id="6" name="Marcador de posición de pie de página 5"/>
          <p:cNvSpPr>
            <a:spLocks noGrp="1" noEditPoints="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a:p>
            <a:endParaRPr lang="en-US"/>
          </a:p>
        </p:txBody>
      </p:sp>
      <p:sp>
        <p:nvSpPr>
          <p:cNvPr id="7" name="Marcador de posición de número de diapositiva 6"/>
          <p:cNvSpPr>
            <a:spLocks noGrp="1" noEditPoints="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endParaRPr/>
          </a:p>
          <a:p>
            <a:r>
              <a:rPr lang="en-US" smtClean="0"/>
              <a:t>#</a:t>
            </a:r>
            <a:endParaRPr lang="en-US"/>
          </a:p>
        </p:txBody>
      </p:sp>
    </p:spTree>
    <p:extLst>
      <p:ext uri="{BB962C8B-B14F-4D97-AF65-F5344CB8AC3E}">
        <p14:creationId xmlns="" xmlns:p14="http://schemas.microsoft.com/office/powerpoint/2010/main" val="3294044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noEditPoints="1"/>
          </p:cNvSpPr>
          <p:nvPr>
            <p:ph type="sldImg"/>
          </p:nvPr>
        </p:nvSpPr>
        <p:spPr>
          <a:xfrm>
            <a:off x="2228850" y="685800"/>
            <a:ext cx="2400300" cy="3429000"/>
          </a:xfrm>
        </p:spPr>
        <p:txBody>
          <a:bodyPr/>
          <a:lstStyle/>
          <a:p>
            <a:endParaRPr/>
          </a:p>
        </p:txBody>
      </p:sp>
      <p:sp>
        <p:nvSpPr>
          <p:cNvPr id="3" name="Marcador de posición de texto 2"/>
          <p:cNvSpPr>
            <a:spLocks noGrp="1" noEditPoints="1"/>
          </p:cNvSpPr>
          <p:nvPr>
            <p:ph type="body" idx="3"/>
          </p:nvPr>
        </p:nvSpPr>
        <p:spPr/>
        <p:txBody>
          <a:bodyPr/>
          <a:lstStyle/>
          <a:p>
            <a:endParaRPr lang="en-US"/>
          </a:p>
        </p:txBody>
      </p:sp>
      <p:sp>
        <p:nvSpPr>
          <p:cNvPr id="4" name="Marcador de posición de número de diapositiva 3"/>
          <p:cNvSpPr>
            <a:spLocks noGrp="1" noEditPoints="1"/>
          </p:cNvSpPr>
          <p:nvPr>
            <p:ph type="sldNum" sz="quarter" idx="5"/>
          </p:nvPr>
        </p:nvSpPr>
        <p:spPr/>
        <p:txBody>
          <a:bodyPr/>
          <a:lstStyle/>
          <a:p>
            <a:fld id="{19E65215-FE6C-4D69-B533-BC810979C40C}" type="slidenum">
              <a:rPr lang="en-US" smtClean="0"/>
              <a:pPr/>
              <a:t>1</a:t>
            </a:fld>
            <a:endParaRPr lang="en-US"/>
          </a:p>
        </p:txBody>
      </p:sp>
    </p:spTree>
    <p:extLst>
      <p:ext uri="{BB962C8B-B14F-4D97-AF65-F5344CB8AC3E}">
        <p14:creationId xmlns="" xmlns:p14="http://schemas.microsoft.com/office/powerpoint/2010/main" val="413116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1889998" y="5891626"/>
            <a:ext cx="21419979" cy="12533242"/>
          </a:xfrm>
        </p:spPr>
        <p:txBody>
          <a:bodyPr anchor="b"/>
          <a:lstStyle>
            <a:lvl1pPr algn="ctr">
              <a:defRPr sz="16535"/>
            </a:lvl1pPr>
          </a:lstStyle>
          <a:p>
            <a:r>
              <a:rPr lang="es-ES" smtClean="0"/>
              <a:t>Haga clic para modificar el estilo de título del patrón</a:t>
            </a:r>
            <a:endParaRPr lang="en-US" dirty="0"/>
          </a:p>
        </p:txBody>
      </p:sp>
      <p:sp>
        <p:nvSpPr>
          <p:cNvPr id="3" name="Subtitle 2"/>
          <p:cNvSpPr>
            <a:spLocks noGrp="1" noEditPoints="1"/>
          </p:cNvSpPr>
          <p:nvPr>
            <p:ph type="subTitle" idx="1"/>
          </p:nvPr>
        </p:nvSpPr>
        <p:spPr>
          <a:xfrm>
            <a:off x="3149997" y="18908198"/>
            <a:ext cx="18899981" cy="8691601"/>
          </a:xfrm>
        </p:spPr>
        <p:txBody>
          <a:bodyPr/>
          <a:lstStyle>
            <a:lvl1pPr marL="0" indent="0" algn="ctr">
              <a:buNone/>
              <a:defRPr sz="6614"/>
            </a:lvl1pPr>
            <a:lvl2pPr marL="1259997" indent="0" algn="ctr">
              <a:buNone/>
              <a:defRPr sz="5512"/>
            </a:lvl2pPr>
            <a:lvl3pPr marL="2519995" indent="0" algn="ctr">
              <a:buNone/>
              <a:defRPr sz="4961"/>
            </a:lvl3pPr>
            <a:lvl4pPr marL="3779992" indent="0" algn="ctr">
              <a:buNone/>
              <a:defRPr sz="4409"/>
            </a:lvl4pPr>
            <a:lvl5pPr marL="5039990" indent="0" algn="ctr">
              <a:buNone/>
              <a:defRPr sz="4409"/>
            </a:lvl5pPr>
            <a:lvl6pPr marL="6299987" indent="0" algn="ctr">
              <a:buNone/>
              <a:defRPr sz="4409"/>
            </a:lvl6pPr>
            <a:lvl7pPr marL="7559985" indent="0" algn="ctr">
              <a:buNone/>
              <a:defRPr sz="4409"/>
            </a:lvl7pPr>
            <a:lvl8pPr marL="8819982" indent="0" algn="ctr">
              <a:buNone/>
              <a:defRPr sz="4409"/>
            </a:lvl8pPr>
            <a:lvl9pPr marL="10079980" indent="0" algn="ctr">
              <a:buNone/>
              <a:defRPr sz="4409"/>
            </a:lvl9pPr>
          </a:lstStyle>
          <a:p>
            <a:pPr lvl="0"/>
            <a:r>
              <a:rPr lang="es-ES" smtClean="0"/>
              <a:t>Haga clic para modificar el estilo de subtítulo del patrón</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noEditPoints="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19375" y="8974945"/>
            <a:ext cx="21734978" cy="14974888"/>
          </a:xfrm>
        </p:spPr>
        <p:txBody>
          <a:bodyPr anchor="b"/>
          <a:lstStyle>
            <a:lvl1pPr>
              <a:defRPr sz="16535"/>
            </a:lvl1p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1719375" y="24091502"/>
            <a:ext cx="21734978" cy="7874940"/>
          </a:xfrm>
        </p:spPr>
        <p:txBody>
          <a:bodyPr/>
          <a:lstStyle>
            <a:lvl1pPr marL="0" indent="0">
              <a:buNone/>
              <a:defRPr sz="6614">
                <a:solidFill>
                  <a:schemeClr val="tx1"/>
                </a:solidFill>
              </a:defRPr>
            </a:lvl1pPr>
            <a:lvl2pPr marL="1259997" indent="0">
              <a:buNone/>
              <a:defRPr sz="5512">
                <a:solidFill>
                  <a:schemeClr val="tx1">
                    <a:tint val="75000"/>
                  </a:schemeClr>
                </a:solidFill>
              </a:defRPr>
            </a:lvl2pPr>
            <a:lvl3pPr marL="2519995" indent="0">
              <a:buNone/>
              <a:defRPr sz="4961">
                <a:solidFill>
                  <a:schemeClr val="tx1">
                    <a:tint val="75000"/>
                  </a:schemeClr>
                </a:solidFill>
              </a:defRPr>
            </a:lvl3pPr>
            <a:lvl4pPr marL="3779992" indent="0">
              <a:buNone/>
              <a:defRPr sz="4409">
                <a:solidFill>
                  <a:schemeClr val="tx1">
                    <a:tint val="75000"/>
                  </a:schemeClr>
                </a:solidFill>
              </a:defRPr>
            </a:lvl4pPr>
            <a:lvl5pPr marL="5039990" indent="0">
              <a:buNone/>
              <a:defRPr sz="4409">
                <a:solidFill>
                  <a:schemeClr val="tx1">
                    <a:tint val="75000"/>
                  </a:schemeClr>
                </a:solidFill>
              </a:defRPr>
            </a:lvl5pPr>
            <a:lvl6pPr marL="6299987" indent="0">
              <a:buNone/>
              <a:defRPr sz="4409">
                <a:solidFill>
                  <a:schemeClr val="tx1">
                    <a:tint val="75000"/>
                  </a:schemeClr>
                </a:solidFill>
              </a:defRPr>
            </a:lvl6pPr>
            <a:lvl7pPr marL="7559985" indent="0">
              <a:buNone/>
              <a:defRPr sz="4409">
                <a:solidFill>
                  <a:schemeClr val="tx1">
                    <a:tint val="75000"/>
                  </a:schemeClr>
                </a:solidFill>
              </a:defRPr>
            </a:lvl7pPr>
            <a:lvl8pPr marL="8819982" indent="0">
              <a:buNone/>
              <a:defRPr sz="4409">
                <a:solidFill>
                  <a:schemeClr val="tx1">
                    <a:tint val="75000"/>
                  </a:schemeClr>
                </a:solidFill>
              </a:defRPr>
            </a:lvl8pPr>
            <a:lvl9pPr marL="10079980" indent="0">
              <a:buNone/>
              <a:defRPr sz="4409">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noEditPoints="1"/>
          </p:cNvSpPr>
          <p:nvPr>
            <p:ph sz="half" idx="1"/>
          </p:nvPr>
        </p:nvSpPr>
        <p:spPr>
          <a:xfrm>
            <a:off x="1732498" y="9583264"/>
            <a:ext cx="10709989" cy="2284150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noEditPoints="1"/>
          </p:cNvSpPr>
          <p:nvPr>
            <p:ph sz="half" idx="2"/>
          </p:nvPr>
        </p:nvSpPr>
        <p:spPr>
          <a:xfrm>
            <a:off x="12757488" y="9583264"/>
            <a:ext cx="10709989" cy="2284150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35781" y="1916661"/>
            <a:ext cx="21734978" cy="6958285"/>
          </a:xfrm>
        </p:spPr>
        <p:txBody>
          <a:body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1735783" y="8824938"/>
            <a:ext cx="10660769" cy="4324966"/>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s-ES" smtClean="0"/>
              <a:t>Haga clic para modificar el estilo de texto del patrón</a:t>
            </a:r>
          </a:p>
        </p:txBody>
      </p:sp>
      <p:sp>
        <p:nvSpPr>
          <p:cNvPr id="4" name="Content Placeholder 3"/>
          <p:cNvSpPr>
            <a:spLocks noGrp="1" noEditPoints="1"/>
          </p:cNvSpPr>
          <p:nvPr>
            <p:ph sz="half" idx="2"/>
          </p:nvPr>
        </p:nvSpPr>
        <p:spPr>
          <a:xfrm>
            <a:off x="1735783" y="13149904"/>
            <a:ext cx="10660769" cy="1934152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noEditPoints="1"/>
          </p:cNvSpPr>
          <p:nvPr>
            <p:ph type="body" sz="quarter" idx="3"/>
          </p:nvPr>
        </p:nvSpPr>
        <p:spPr>
          <a:xfrm>
            <a:off x="12757489" y="8824938"/>
            <a:ext cx="10713272" cy="4324966"/>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s-ES" smtClean="0"/>
              <a:t>Haga clic para modificar el estilo de texto del patrón</a:t>
            </a:r>
          </a:p>
        </p:txBody>
      </p:sp>
      <p:sp>
        <p:nvSpPr>
          <p:cNvPr id="6" name="Content Placeholder 5"/>
          <p:cNvSpPr>
            <a:spLocks noGrp="1" noEditPoints="1"/>
          </p:cNvSpPr>
          <p:nvPr>
            <p:ph sz="quarter" idx="4"/>
          </p:nvPr>
        </p:nvSpPr>
        <p:spPr>
          <a:xfrm>
            <a:off x="12757489" y="13149904"/>
            <a:ext cx="10713272" cy="1934152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8" name="Footer Placeholder 7"/>
          <p:cNvSpPr>
            <a:spLocks noGrp="1" noEditPoints="1"/>
          </p:cNvSpPr>
          <p:nvPr>
            <p:ph type="ftr" sz="quarter" idx="11"/>
          </p:nvPr>
        </p:nvSpPr>
        <p:spPr/>
        <p:txBody>
          <a:bodyPr/>
          <a:lstStyle/>
          <a:p>
            <a:endParaRPr lang="es-ES"/>
          </a:p>
        </p:txBody>
      </p:sp>
      <p:sp>
        <p:nvSpPr>
          <p:cNvPr id="9" name="Slide Number Placeholder 8"/>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4" name="Footer Placeholder 3"/>
          <p:cNvSpPr>
            <a:spLocks noGrp="1" noEditPoints="1"/>
          </p:cNvSpPr>
          <p:nvPr>
            <p:ph type="ftr" sz="quarter" idx="11"/>
          </p:nvPr>
        </p:nvSpPr>
        <p:spPr/>
        <p:txBody>
          <a:bodyPr/>
          <a:lstStyle/>
          <a:p>
            <a:endParaRPr lang="es-ES"/>
          </a:p>
        </p:txBody>
      </p:sp>
      <p:sp>
        <p:nvSpPr>
          <p:cNvPr id="5" name="Slide Number Placeholder 4"/>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3" name="Footer Placeholder 2"/>
          <p:cNvSpPr>
            <a:spLocks noGrp="1" noEditPoints="1"/>
          </p:cNvSpPr>
          <p:nvPr>
            <p:ph type="ftr" sz="quarter" idx="11"/>
          </p:nvPr>
        </p:nvSpPr>
        <p:spPr/>
        <p:txBody>
          <a:bodyPr/>
          <a:lstStyle/>
          <a:p>
            <a:endParaRPr lang="es-ES"/>
          </a:p>
        </p:txBody>
      </p:sp>
      <p:sp>
        <p:nvSpPr>
          <p:cNvPr id="4" name="Slide Number Placeholder 3"/>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35780" y="2399982"/>
            <a:ext cx="8127648" cy="8399939"/>
          </a:xfrm>
        </p:spPr>
        <p:txBody>
          <a:bodyPr anchor="b"/>
          <a:lstStyle>
            <a:lvl1pPr>
              <a:defRPr sz="8819"/>
            </a:lvl1pPr>
          </a:lstStyle>
          <a:p>
            <a:r>
              <a:rPr lang="es-ES" smtClean="0"/>
              <a:t>Haga clic para modificar el estilo de título del patrón</a:t>
            </a:r>
            <a:endParaRPr lang="en-US" dirty="0"/>
          </a:p>
        </p:txBody>
      </p:sp>
      <p:sp>
        <p:nvSpPr>
          <p:cNvPr id="3" name="Content Placeholder 2"/>
          <p:cNvSpPr>
            <a:spLocks noGrp="1" noEditPoints="1"/>
          </p:cNvSpPr>
          <p:nvPr>
            <p:ph idx="1"/>
          </p:nvPr>
        </p:nvSpPr>
        <p:spPr>
          <a:xfrm>
            <a:off x="10713272" y="5183304"/>
            <a:ext cx="12757487" cy="25583147"/>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noEditPoints="1"/>
          </p:cNvSpPr>
          <p:nvPr>
            <p:ph type="body" sz="half" idx="2"/>
          </p:nvPr>
        </p:nvSpPr>
        <p:spPr>
          <a:xfrm>
            <a:off x="1735780" y="10799922"/>
            <a:ext cx="8127648" cy="20008190"/>
          </a:xfrm>
        </p:spPr>
        <p:txBody>
          <a:bodyPr/>
          <a:lstStyle>
            <a:lvl1pPr marL="0" indent="0">
              <a:buNone/>
              <a:defRPr sz="4409"/>
            </a:lvl1pPr>
            <a:lvl2pPr marL="1259997" indent="0">
              <a:buNone/>
              <a:defRPr sz="3858"/>
            </a:lvl2pPr>
            <a:lvl3pPr marL="2519995" indent="0">
              <a:buNone/>
              <a:defRPr sz="3307"/>
            </a:lvl3pPr>
            <a:lvl4pPr marL="3779992" indent="0">
              <a:buNone/>
              <a:defRPr sz="2756"/>
            </a:lvl4pPr>
            <a:lvl5pPr marL="5039990" indent="0">
              <a:buNone/>
              <a:defRPr sz="2756"/>
            </a:lvl5pPr>
            <a:lvl6pPr marL="6299987" indent="0">
              <a:buNone/>
              <a:defRPr sz="2756"/>
            </a:lvl6pPr>
            <a:lvl7pPr marL="7559985" indent="0">
              <a:buNone/>
              <a:defRPr sz="2756"/>
            </a:lvl7pPr>
            <a:lvl8pPr marL="8819982" indent="0">
              <a:buNone/>
              <a:defRPr sz="2756"/>
            </a:lvl8pPr>
            <a:lvl9pPr marL="10079980" indent="0">
              <a:buNone/>
              <a:defRPr sz="2756"/>
            </a:lvl9pPr>
          </a:lstStyle>
          <a:p>
            <a:pPr lvl="0"/>
            <a:r>
              <a:rPr lang="es-ES" smtClean="0"/>
              <a:t>Haga clic para modificar el estilo de texto del patrón</a:t>
            </a:r>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35780" y="2399982"/>
            <a:ext cx="8127648" cy="8399939"/>
          </a:xfrm>
        </p:spPr>
        <p:txBody>
          <a:bodyPr anchor="b"/>
          <a:lstStyle>
            <a:lvl1pPr>
              <a:defRPr sz="8819"/>
            </a:lvl1pPr>
          </a:lstStyle>
          <a:p>
            <a:r>
              <a:rPr lang="es-ES" smtClean="0"/>
              <a:t>Haga clic para modificar el estilo de título del patrón</a:t>
            </a:r>
            <a:endParaRPr lang="en-US" dirty="0"/>
          </a:p>
        </p:txBody>
      </p:sp>
      <p:sp>
        <p:nvSpPr>
          <p:cNvPr id="3" name="Picture Placeholder 2"/>
          <p:cNvSpPr>
            <a:spLocks noGrp="1" noChangeAspect="1" noEditPoints="1"/>
          </p:cNvSpPr>
          <p:nvPr>
            <p:ph type="pic" idx="1"/>
          </p:nvPr>
        </p:nvSpPr>
        <p:spPr>
          <a:xfrm>
            <a:off x="10713272" y="5183304"/>
            <a:ext cx="12757487" cy="25583147"/>
          </a:xfrm>
        </p:spPr>
        <p:txBody>
          <a:bodyPr anchor="t"/>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pPr lvl="0"/>
            <a:r>
              <a:rPr lang="es-ES" smtClean="0"/>
              <a:t>Haga clic en el icono para agregar una imagen</a:t>
            </a:r>
            <a:endParaRPr lang="en-US" dirty="0"/>
          </a:p>
        </p:txBody>
      </p:sp>
      <p:sp>
        <p:nvSpPr>
          <p:cNvPr id="4" name="Text Placeholder 3"/>
          <p:cNvSpPr>
            <a:spLocks noGrp="1" noEditPoints="1"/>
          </p:cNvSpPr>
          <p:nvPr>
            <p:ph type="body" sz="half" idx="2"/>
          </p:nvPr>
        </p:nvSpPr>
        <p:spPr>
          <a:xfrm>
            <a:off x="1735780" y="10799922"/>
            <a:ext cx="8127648" cy="20008190"/>
          </a:xfrm>
        </p:spPr>
        <p:txBody>
          <a:bodyPr/>
          <a:lstStyle>
            <a:lvl1pPr marL="0" indent="0">
              <a:buNone/>
              <a:defRPr sz="4409"/>
            </a:lvl1pPr>
            <a:lvl2pPr marL="1259997" indent="0">
              <a:buNone/>
              <a:defRPr sz="3858"/>
            </a:lvl2pPr>
            <a:lvl3pPr marL="2519995" indent="0">
              <a:buNone/>
              <a:defRPr sz="3307"/>
            </a:lvl3pPr>
            <a:lvl4pPr marL="3779992" indent="0">
              <a:buNone/>
              <a:defRPr sz="2756"/>
            </a:lvl4pPr>
            <a:lvl5pPr marL="5039990" indent="0">
              <a:buNone/>
              <a:defRPr sz="2756"/>
            </a:lvl5pPr>
            <a:lvl6pPr marL="6299987" indent="0">
              <a:buNone/>
              <a:defRPr sz="2756"/>
            </a:lvl6pPr>
            <a:lvl7pPr marL="7559985" indent="0">
              <a:buNone/>
              <a:defRPr sz="2756"/>
            </a:lvl7pPr>
            <a:lvl8pPr marL="8819982" indent="0">
              <a:buNone/>
              <a:defRPr sz="2756"/>
            </a:lvl8pPr>
            <a:lvl9pPr marL="10079980" indent="0">
              <a:buNone/>
              <a:defRPr sz="2756"/>
            </a:lvl9pPr>
          </a:lstStyle>
          <a:p>
            <a:pPr lvl="0"/>
            <a:r>
              <a:rPr lang="es-ES" smtClean="0"/>
              <a:t>Haga clic para modificar el estilo de texto del patrón</a:t>
            </a:r>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noEditPoints="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18033733" y="1916653"/>
            <a:ext cx="5433745" cy="30508114"/>
          </a:xfrm>
        </p:spPr>
        <p:txBody>
          <a:bodyPr vert="eaVert"/>
          <a:lstStyle/>
          <a:p>
            <a:r>
              <a:rPr lang="es-ES" smtClean="0"/>
              <a:t>Haga clic para modificar el estilo de título del patrón</a:t>
            </a:r>
            <a:endParaRPr lang="en-US" dirty="0"/>
          </a:p>
        </p:txBody>
      </p:sp>
      <p:sp>
        <p:nvSpPr>
          <p:cNvPr id="3" name="Vertical Text Placeholder 2"/>
          <p:cNvSpPr>
            <a:spLocks noGrp="1" noEditPoints="1"/>
          </p:cNvSpPr>
          <p:nvPr>
            <p:ph type="body" orient="vert" idx="1"/>
          </p:nvPr>
        </p:nvSpPr>
        <p:spPr>
          <a:xfrm>
            <a:off x="1732500" y="1916653"/>
            <a:ext cx="15986234" cy="3050811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noEditPoints="1"/>
          </p:cNvSpPr>
          <p:nvPr>
            <p:ph type="title"/>
          </p:nvPr>
        </p:nvSpPr>
        <p:spPr>
          <a:xfrm>
            <a:off x="1732499" y="1916661"/>
            <a:ext cx="21734978" cy="6958285"/>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1732499" y="9583264"/>
            <a:ext cx="21734978" cy="2284150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2"/>
          </p:nvPr>
        </p:nvSpPr>
        <p:spPr>
          <a:xfrm>
            <a:off x="1732498" y="33366432"/>
            <a:ext cx="5669994" cy="1916653"/>
          </a:xfrm>
          <a:prstGeom prst="rect">
            <a:avLst/>
          </a:prstGeom>
        </p:spPr>
        <p:txBody>
          <a:bodyPr vert="horz" lIns="91440" tIns="45720" rIns="91440" bIns="45720" rtlCol="0" anchor="ctr"/>
          <a:lstStyle>
            <a:lvl1pPr algn="l">
              <a:defRPr sz="3307">
                <a:solidFill>
                  <a:schemeClr val="tx1">
                    <a:tint val="75000"/>
                  </a:schemeClr>
                </a:solidFill>
              </a:defRPr>
            </a:lvl1p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3"/>
          </p:nvPr>
        </p:nvSpPr>
        <p:spPr>
          <a:xfrm>
            <a:off x="8347492" y="33366432"/>
            <a:ext cx="8504992" cy="1916653"/>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s-ES"/>
          </a:p>
        </p:txBody>
      </p:sp>
      <p:sp>
        <p:nvSpPr>
          <p:cNvPr id="6" name="Slide Number Placeholder 5"/>
          <p:cNvSpPr>
            <a:spLocks noGrp="1" noEditPoints="1"/>
          </p:cNvSpPr>
          <p:nvPr>
            <p:ph type="sldNum" sz="quarter" idx="4"/>
          </p:nvPr>
        </p:nvSpPr>
        <p:spPr>
          <a:xfrm>
            <a:off x="17797483" y="33366432"/>
            <a:ext cx="5669994" cy="1916653"/>
          </a:xfrm>
          <a:prstGeom prst="rect">
            <a:avLst/>
          </a:prstGeom>
        </p:spPr>
        <p:txBody>
          <a:bodyPr vert="horz" lIns="91440" tIns="45720" rIns="91440" bIns="45720" rtlCol="0" anchor="ctr"/>
          <a:lstStyle>
            <a:lvl1pPr algn="r">
              <a:defRPr sz="3307">
                <a:solidFill>
                  <a:schemeClr val="tx1">
                    <a:tint val="75000"/>
                  </a:schemeClr>
                </a:solidFill>
              </a:defRPr>
            </a:lvl1pPr>
          </a:lstStyle>
          <a:p>
            <a:fld id="{EC285AD9-DAF2-43F7-9158-5F5335C55F7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2519995" rtl="0" eaLnBrk="1" latinLnBrk="0" hangingPunct="1">
        <a:lnSpc>
          <a:spcPct val="90000"/>
        </a:lnSpc>
        <a:spcBef>
          <a:spcPct val="0"/>
        </a:spcBef>
        <a:buNone/>
        <a:defRPr sz="12126" kern="1200">
          <a:solidFill>
            <a:schemeClr val="tx1"/>
          </a:solidFill>
          <a:latin typeface="+mj-lt"/>
          <a:ea typeface="+mj-ea"/>
          <a:cs typeface="+mj-cs"/>
        </a:defRPr>
      </a:lvl1pPr>
    </p:titleStyle>
    <p:bodyStyle>
      <a:lvl1pPr marL="629999" indent="-629999" algn="l" defTabSz="2519995" rtl="0" eaLnBrk="1" latinLnBrk="0" hangingPunct="1">
        <a:lnSpc>
          <a:spcPct val="90000"/>
        </a:lnSpc>
        <a:spcBef>
          <a:spcPts val="2756"/>
        </a:spcBef>
        <a:buFont typeface="Arial" panose="020B0604020202020204" pitchFamily="34" charset="0"/>
        <a:buChar char="•"/>
        <a:defRPr sz="7717" kern="1200">
          <a:solidFill>
            <a:schemeClr val="tx1"/>
          </a:solidFill>
          <a:latin typeface="+mn-lt"/>
          <a:ea typeface="+mn-ea"/>
          <a:cs typeface="+mn-cs"/>
        </a:defRPr>
      </a:lvl1pPr>
      <a:lvl2pPr marL="1889996" indent="-629999" algn="l" defTabSz="2519995" rtl="0" eaLnBrk="1" latinLnBrk="0" hangingPunct="1">
        <a:lnSpc>
          <a:spcPct val="90000"/>
        </a:lnSpc>
        <a:spcBef>
          <a:spcPts val="1378"/>
        </a:spcBef>
        <a:buFont typeface="Arial" panose="020B0604020202020204" pitchFamily="34" charset="0"/>
        <a:buChar char="•"/>
        <a:defRPr sz="6614" kern="1200">
          <a:solidFill>
            <a:schemeClr val="tx1"/>
          </a:solidFill>
          <a:latin typeface="+mn-lt"/>
          <a:ea typeface="+mn-ea"/>
          <a:cs typeface="+mn-cs"/>
        </a:defRPr>
      </a:lvl2pPr>
      <a:lvl3pPr marL="3149994" indent="-629999" algn="l" defTabSz="2519995" rtl="0" eaLnBrk="1" latinLnBrk="0" hangingPunct="1">
        <a:lnSpc>
          <a:spcPct val="90000"/>
        </a:lnSpc>
        <a:spcBef>
          <a:spcPts val="1378"/>
        </a:spcBef>
        <a:buFont typeface="Arial" panose="020B0604020202020204" pitchFamily="34" charset="0"/>
        <a:buChar char="•"/>
        <a:defRPr sz="5512" kern="1200">
          <a:solidFill>
            <a:schemeClr val="tx1"/>
          </a:solidFill>
          <a:latin typeface="+mn-lt"/>
          <a:ea typeface="+mn-ea"/>
          <a:cs typeface="+mn-cs"/>
        </a:defRPr>
      </a:lvl3pPr>
      <a:lvl4pPr marL="4409991"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4pPr>
      <a:lvl5pPr marL="5669989"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5pPr>
      <a:lvl6pPr marL="6929986"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6pPr>
      <a:lvl7pPr marL="8189984"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7pPr>
      <a:lvl8pPr marL="9449981"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8pPr>
      <a:lvl9pPr marL="10709979"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audio" Target="file:///D:\Dpto%20de%20Fisiologia\Departamento%202021\Taller%20online%20Fisiolog&#237;a\AUD-20211213-WA0016.m4a" TargetMode="External"/><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image" Target="../media/image5.png"/><Relationship Id="rId4" Type="http://schemas.openxmlformats.org/officeDocument/2006/relationships/image" Target="../media/image1.jpeg"/><Relationship Id="rId9"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37000"/>
          </a:schemeClr>
        </a:solidFill>
        <a:effectLst/>
      </p:bgPr>
    </p:bg>
    <p:spTree>
      <p:nvGrpSpPr>
        <p:cNvPr id="1" name=""/>
        <p:cNvGrpSpPr/>
        <p:nvPr/>
      </p:nvGrpSpPr>
      <p:grpSpPr>
        <a:xfrm>
          <a:off x="0" y="0"/>
          <a:ext cx="0" cy="0"/>
          <a:chOff x="0" y="0"/>
          <a:chExt cx="0" cy="0"/>
        </a:xfrm>
      </p:grpSpPr>
      <p:pic>
        <p:nvPicPr>
          <p:cNvPr id="1028" name="Picture 4" descr="C:\Users\Akira\Desktop\ggf.jpg"/>
          <p:cNvPicPr>
            <a:picLocks noChangeAspect="1" noChangeArrowheads="1"/>
          </p:cNvPicPr>
          <p:nvPr/>
        </p:nvPicPr>
        <p:blipFill>
          <a:blip r:embed="rId4"/>
          <a:srcRect/>
          <a:stretch>
            <a:fillRect/>
          </a:stretch>
        </p:blipFill>
        <p:spPr bwMode="auto">
          <a:xfrm>
            <a:off x="15001874" y="33718500"/>
            <a:ext cx="7115175" cy="2281238"/>
          </a:xfrm>
          <a:prstGeom prst="ellipse">
            <a:avLst/>
          </a:prstGeom>
          <a:ln>
            <a:noFill/>
          </a:ln>
          <a:effectLst>
            <a:softEdge rad="112500"/>
          </a:effectLst>
        </p:spPr>
      </p:pic>
      <p:pic>
        <p:nvPicPr>
          <p:cNvPr id="4" name="Imagen 3"/>
          <p:cNvPicPr>
            <a:picLocks noChangeAspect="1"/>
          </p:cNvPicPr>
          <p:nvPr/>
        </p:nvPicPr>
        <p:blipFill>
          <a:blip r:embed="rId5"/>
          <a:srcRect/>
          <a:stretch>
            <a:fillRect/>
          </a:stretch>
        </p:blipFill>
        <p:spPr>
          <a:xfrm>
            <a:off x="0" y="-1"/>
            <a:ext cx="25199975" cy="3343276"/>
          </a:xfrm>
          <a:prstGeom prst="rect">
            <a:avLst/>
          </a:prstGeom>
          <a:ln>
            <a:noFill/>
          </a:ln>
          <a:effectLst>
            <a:glow>
              <a:schemeClr val="accent1"/>
            </a:glow>
            <a:softEdge rad="112500"/>
          </a:effectLst>
        </p:spPr>
      </p:pic>
      <p:pic>
        <p:nvPicPr>
          <p:cNvPr id="1026" name="Picture 2" descr="C:\Users\Akira\Desktop\index.jpg"/>
          <p:cNvPicPr>
            <a:picLocks noChangeAspect="1" noChangeArrowheads="1"/>
          </p:cNvPicPr>
          <p:nvPr/>
        </p:nvPicPr>
        <p:blipFill>
          <a:blip r:embed="rId6"/>
          <a:srcRect/>
          <a:stretch>
            <a:fillRect/>
          </a:stretch>
        </p:blipFill>
        <p:spPr bwMode="auto">
          <a:xfrm>
            <a:off x="22376945" y="0"/>
            <a:ext cx="2823030" cy="2369127"/>
          </a:xfrm>
          <a:prstGeom prst="ellipse">
            <a:avLst/>
          </a:prstGeom>
          <a:ln>
            <a:noFill/>
          </a:ln>
          <a:effectLst>
            <a:softEdge rad="112500"/>
          </a:effectLst>
        </p:spPr>
      </p:pic>
      <p:sp>
        <p:nvSpPr>
          <p:cNvPr id="49" name="48 Rectángulo redondeado"/>
          <p:cNvSpPr/>
          <p:nvPr/>
        </p:nvSpPr>
        <p:spPr>
          <a:xfrm>
            <a:off x="742950" y="32527875"/>
            <a:ext cx="10391775" cy="3076575"/>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redondeado"/>
          <p:cNvSpPr/>
          <p:nvPr/>
        </p:nvSpPr>
        <p:spPr>
          <a:xfrm>
            <a:off x="771525" y="30480001"/>
            <a:ext cx="9258299" cy="952500"/>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redondeado"/>
          <p:cNvSpPr/>
          <p:nvPr/>
        </p:nvSpPr>
        <p:spPr>
          <a:xfrm>
            <a:off x="12411074" y="32470725"/>
            <a:ext cx="12106275" cy="1476375"/>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redondeado"/>
          <p:cNvSpPr/>
          <p:nvPr/>
        </p:nvSpPr>
        <p:spPr>
          <a:xfrm>
            <a:off x="15287625" y="22745700"/>
            <a:ext cx="9344026" cy="2028825"/>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redondeado"/>
          <p:cNvSpPr/>
          <p:nvPr/>
        </p:nvSpPr>
        <p:spPr>
          <a:xfrm>
            <a:off x="332508" y="23476335"/>
            <a:ext cx="13383491" cy="1461847"/>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Rectángulo 5"/>
          <p:cNvSpPr>
            <a:spLocks noChangeArrowheads="1"/>
          </p:cNvSpPr>
          <p:nvPr/>
        </p:nvSpPr>
        <p:spPr bwMode="auto">
          <a:xfrm>
            <a:off x="2202873" y="0"/>
            <a:ext cx="20414939" cy="1938992"/>
          </a:xfrm>
          <a:prstGeom prst="rect">
            <a:avLst/>
          </a:prstGeom>
          <a:noFill/>
          <a:ln>
            <a:noFill/>
          </a:ln>
        </p:spPr>
        <p:txBody>
          <a:bodyPr wrap="square">
            <a:spAutoFit/>
          </a:bodyPr>
          <a:lstStyle/>
          <a:p>
            <a:pPr algn="ctr"/>
            <a:r>
              <a:rPr lang="es-ES" sz="6000" b="1" dirty="0" err="1" smtClean="0"/>
              <a:t>Bioestimulantes</a:t>
            </a:r>
            <a:r>
              <a:rPr lang="es-ES" sz="6000" b="1" dirty="0" smtClean="0"/>
              <a:t> promueven la germinación de semillas de arroz (</a:t>
            </a:r>
            <a:r>
              <a:rPr lang="es-ES" sz="6000" b="1" i="1" dirty="0" err="1" smtClean="0"/>
              <a:t>Oryza</a:t>
            </a:r>
            <a:r>
              <a:rPr lang="es-ES" sz="6000" b="1" i="1" dirty="0" smtClean="0"/>
              <a:t> sativa</a:t>
            </a:r>
            <a:r>
              <a:rPr lang="es-ES" sz="6000" b="1" dirty="0" smtClean="0"/>
              <a:t> L.) en medio salino</a:t>
            </a:r>
            <a:endParaRPr lang="es-ES" sz="6000" dirty="0" smtClean="0"/>
          </a:p>
        </p:txBody>
      </p:sp>
      <p:pic>
        <p:nvPicPr>
          <p:cNvPr id="6" name="1 Imagen" descr="Identidad INCA-01.png"/>
          <p:cNvPicPr>
            <a:picLocks noChangeAspect="1" noChangeArrowheads="1"/>
          </p:cNvPicPr>
          <p:nvPr/>
        </p:nvPicPr>
        <p:blipFill>
          <a:blip r:embed="rId7"/>
          <a:srcRect/>
          <a:stretch>
            <a:fillRect/>
          </a:stretch>
        </p:blipFill>
        <p:spPr bwMode="auto">
          <a:xfrm>
            <a:off x="0" y="270163"/>
            <a:ext cx="2530048" cy="1754326"/>
          </a:xfrm>
          <a:prstGeom prst="rect">
            <a:avLst/>
          </a:prstGeom>
          <a:noFill/>
          <a:ln>
            <a:noFill/>
          </a:ln>
        </p:spPr>
      </p:pic>
      <p:sp>
        <p:nvSpPr>
          <p:cNvPr id="12" name="Rectángulo 15"/>
          <p:cNvSpPr>
            <a:spLocks noChangeArrowheads="1"/>
          </p:cNvSpPr>
          <p:nvPr/>
        </p:nvSpPr>
        <p:spPr bwMode="auto">
          <a:xfrm>
            <a:off x="374074" y="1779944"/>
            <a:ext cx="24231600" cy="1366528"/>
          </a:xfrm>
          <a:prstGeom prst="rect">
            <a:avLst/>
          </a:prstGeom>
          <a:noFill/>
          <a:ln>
            <a:noFill/>
          </a:ln>
        </p:spPr>
        <p:txBody>
          <a:bodyPr wrap="square">
            <a:spAutoFit/>
          </a:bodyPr>
          <a:lstStyle/>
          <a:p>
            <a:pPr algn="ctr">
              <a:lnSpc>
                <a:spcPct val="115000"/>
              </a:lnSpc>
              <a:spcAft>
                <a:spcPts val="778"/>
              </a:spcAft>
            </a:pPr>
            <a:r>
              <a:rPr lang="es-ES" sz="3600" b="1" dirty="0" err="1" smtClean="0">
                <a:solidFill>
                  <a:srgbClr val="000000"/>
                </a:solidFill>
                <a:ea typeface="Calibri" panose="020F0502020204030204" pitchFamily="34" charset="0"/>
                <a:cs typeface="Times New Roman" panose="02020603050405020304" pitchFamily="18" charset="0"/>
              </a:rPr>
              <a:t>Geydi</a:t>
            </a:r>
            <a:r>
              <a:rPr lang="es-ES" sz="3600" b="1" dirty="0" smtClean="0">
                <a:solidFill>
                  <a:srgbClr val="000000"/>
                </a:solidFill>
                <a:ea typeface="Calibri" panose="020F0502020204030204" pitchFamily="34" charset="0"/>
                <a:cs typeface="Times New Roman" panose="02020603050405020304" pitchFamily="18" charset="0"/>
              </a:rPr>
              <a:t> Pérez Domínguez</a:t>
            </a:r>
            <a:r>
              <a:rPr lang="es-ES" sz="3600" b="1" dirty="0" smtClean="0"/>
              <a:t>, Indira López Padrón, </a:t>
            </a:r>
            <a:r>
              <a:rPr lang="es-ES" sz="3600" b="1" dirty="0" err="1" smtClean="0"/>
              <a:t>Lisbel</a:t>
            </a:r>
            <a:r>
              <a:rPr lang="es-ES" sz="3600" b="1" dirty="0" smtClean="0"/>
              <a:t> Martínez González, </a:t>
            </a:r>
            <a:r>
              <a:rPr lang="es-ES" sz="3600" b="1" dirty="0" err="1" smtClean="0"/>
              <a:t>Anaysa</a:t>
            </a:r>
            <a:r>
              <a:rPr lang="es-ES" sz="3600" b="1" dirty="0" smtClean="0"/>
              <a:t> </a:t>
            </a:r>
            <a:r>
              <a:rPr lang="es-ES" sz="3600" b="1" dirty="0" err="1" smtClean="0"/>
              <a:t>Gutierrez</a:t>
            </a:r>
            <a:r>
              <a:rPr lang="es-ES" sz="3600" b="1" dirty="0" smtClean="0"/>
              <a:t> Almeida, </a:t>
            </a:r>
            <a:r>
              <a:rPr lang="es-ES" sz="3600" b="1" dirty="0" err="1" smtClean="0"/>
              <a:t>Yanelis</a:t>
            </a:r>
            <a:r>
              <a:rPr lang="es-ES" sz="3600" b="1" dirty="0" smtClean="0"/>
              <a:t> Reyes Guerrero, Miriam de la C. Núñez Vázquez</a:t>
            </a:r>
            <a:endParaRPr lang="es-ES" sz="3600" b="1"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2" name="Text Box 6"/>
          <p:cNvSpPr txBox="1">
            <a:spLocks noChangeArrowheads="1"/>
          </p:cNvSpPr>
          <p:nvPr/>
        </p:nvSpPr>
        <p:spPr bwMode="auto">
          <a:xfrm>
            <a:off x="400050" y="4068041"/>
            <a:ext cx="24345900" cy="6186309"/>
          </a:xfrm>
          <a:prstGeom prst="rect">
            <a:avLst/>
          </a:prstGeom>
          <a:noFill/>
          <a:ln w="25400" cap="flat" cmpd="sng" algn="ctr">
            <a:noFill/>
            <a:prstDash val="solid"/>
          </a:ln>
          <a:effectLst/>
        </p:spPr>
        <p:txBody>
          <a:bodyPr wrap="square">
            <a:spAutoFit/>
          </a:bodyPr>
          <a:lstStyle/>
          <a:p>
            <a:pPr algn="just" defTabSz="3497263" eaLnBrk="0" fontAlgn="base" hangingPunct="0">
              <a:lnSpc>
                <a:spcPct val="150000"/>
              </a:lnSpc>
              <a:spcBef>
                <a:spcPct val="0"/>
              </a:spcBef>
              <a:spcAft>
                <a:spcPct val="0"/>
              </a:spcAft>
            </a:pPr>
            <a:r>
              <a:rPr lang="es-ES" sz="2400" b="1" kern="0" dirty="0" smtClean="0">
                <a:solidFill>
                  <a:prstClr val="black"/>
                </a:solidFill>
                <a:latin typeface="Arial" panose="020B0604020202020204" pitchFamily="34" charset="0"/>
                <a:cs typeface="Arial" panose="020B0604020202020204" pitchFamily="34" charset="0"/>
              </a:rPr>
              <a:t>El arroz es uno de los cereales más importantes y alimenta a más del 50% de la población mundial. Su producción se ve afectada por diferentes factores, entre ellos, la salinización de los suelos. Por este motivo, se hace necesario utilizar estrategias que reduzcan el daño que provoca la salinidad en el establecimiento, crecimiento y desarrollo de estas plantas, siendo una de ellas el empleo de productos </a:t>
            </a:r>
            <a:r>
              <a:rPr lang="es-ES" sz="2400" b="1" kern="0" dirty="0" err="1" smtClean="0">
                <a:solidFill>
                  <a:prstClr val="black"/>
                </a:solidFill>
                <a:latin typeface="Arial" panose="020B0604020202020204" pitchFamily="34" charset="0"/>
                <a:cs typeface="Arial" panose="020B0604020202020204" pitchFamily="34" charset="0"/>
              </a:rPr>
              <a:t>bioactivos</a:t>
            </a:r>
            <a:r>
              <a:rPr lang="es-ES" sz="2400" b="1" kern="0" dirty="0" smtClean="0">
                <a:solidFill>
                  <a:prstClr val="black"/>
                </a:solidFill>
                <a:latin typeface="Arial" panose="020B0604020202020204" pitchFamily="34" charset="0"/>
                <a:cs typeface="Arial" panose="020B0604020202020204" pitchFamily="34" charset="0"/>
              </a:rPr>
              <a:t> amigables con el medio ambiente. El objetivo del presente trabajo fue determinar si el tratamiento a las semillas de arroz cultivar INCA LP-7 con Pectimorf® ó con un extracto de sargazo es capaz de estimular la germinación de las mismas en medio salino. Para dar cumplimiento a este objetivo se ejecutaron dos experimentos; en el primero se sumergieron las semillas, durante 24 horas, en soluciones de diferentes concentraciones de Pectimorf® (10, 20 y 40 mg L</a:t>
            </a:r>
            <a:r>
              <a:rPr lang="es-ES" sz="2400" b="1" kern="0" baseline="30000" dirty="0" smtClean="0">
                <a:solidFill>
                  <a:prstClr val="black"/>
                </a:solidFill>
                <a:latin typeface="Arial" panose="020B0604020202020204" pitchFamily="34" charset="0"/>
                <a:cs typeface="Arial" panose="020B0604020202020204" pitchFamily="34" charset="0"/>
              </a:rPr>
              <a:t>-1</a:t>
            </a:r>
            <a:r>
              <a:rPr lang="es-ES" sz="2400" b="1" kern="0" dirty="0" smtClean="0">
                <a:solidFill>
                  <a:prstClr val="black"/>
                </a:solidFill>
                <a:latin typeface="Arial" panose="020B0604020202020204" pitchFamily="34" charset="0"/>
                <a:cs typeface="Arial" panose="020B0604020202020204" pitchFamily="34" charset="0"/>
              </a:rPr>
              <a:t>) y en el segundo, en diferentes concentraciones del extracto de sargazo (0,5%, 1%, 1,5%, 3,5% y 5%). En ambos experimentos se pusieron a germinar las semillas por siete días y se evaluó la dinámica de germinación, así como el porcentaje final de germinación, la masa seca de las plántulas y el índice de vigor. Los resultados demostraron que la aplicación de 10 y 40 mg L-1 de Pectimorf® estimularon significativamente el porcentaje final de germinación y el índice de vigor en medio salino, mientras que  el extracto de sargazo incrementó tanto la masa seca como el índice de vigor en todas las concentraciones estudiadas.</a:t>
            </a:r>
          </a:p>
          <a:p>
            <a:pPr algn="just" defTabSz="3497263" eaLnBrk="0" fontAlgn="base" hangingPunct="0">
              <a:lnSpc>
                <a:spcPct val="150000"/>
              </a:lnSpc>
              <a:spcBef>
                <a:spcPct val="0"/>
              </a:spcBef>
              <a:spcAft>
                <a:spcPct val="0"/>
              </a:spcAft>
            </a:pPr>
            <a:r>
              <a:rPr lang="es-ES" sz="2400" b="1" kern="0" dirty="0" smtClean="0">
                <a:solidFill>
                  <a:prstClr val="black"/>
                </a:solidFill>
                <a:latin typeface="Arial" panose="020B0604020202020204" pitchFamily="34" charset="0"/>
                <a:cs typeface="Arial" panose="020B0604020202020204" pitchFamily="34" charset="0"/>
              </a:rPr>
              <a:t> </a:t>
            </a:r>
          </a:p>
        </p:txBody>
      </p:sp>
      <p:sp>
        <p:nvSpPr>
          <p:cNvPr id="23" name="Rectángulo 22"/>
          <p:cNvSpPr/>
          <p:nvPr/>
        </p:nvSpPr>
        <p:spPr>
          <a:xfrm>
            <a:off x="10462004" y="3412878"/>
            <a:ext cx="2957861" cy="830997"/>
          </a:xfrm>
          <a:prstGeom prst="rect">
            <a:avLst/>
          </a:prstGeom>
        </p:spPr>
        <p:txBody>
          <a:bodyPr wrap="none">
            <a:spAutoFit/>
          </a:bodyPr>
          <a:lstStyle/>
          <a:p>
            <a:pPr algn="ctr" defTabSz="2880402"/>
            <a:r>
              <a:rPr lang="es-ES" sz="4800" b="1" dirty="0" smtClean="0">
                <a:solidFill>
                  <a:srgbClr val="9BBB59">
                    <a:lumMod val="75000"/>
                  </a:srgbClr>
                </a:solidFill>
                <a:latin typeface="Arial" panose="020B0604020202020204" pitchFamily="34" charset="0"/>
                <a:cs typeface="Arial" panose="020B0604020202020204" pitchFamily="34" charset="0"/>
              </a:rPr>
              <a:t>Resumen</a:t>
            </a:r>
            <a:endParaRPr lang="es-ES" sz="4800" b="1" dirty="0">
              <a:solidFill>
                <a:srgbClr val="9BBB59">
                  <a:lumMod val="75000"/>
                </a:srgbClr>
              </a:solidFill>
              <a:latin typeface="Arial" panose="020B0604020202020204" pitchFamily="34" charset="0"/>
              <a:cs typeface="Arial" panose="020B0604020202020204" pitchFamily="34" charset="0"/>
            </a:endParaRPr>
          </a:p>
        </p:txBody>
      </p:sp>
      <p:sp>
        <p:nvSpPr>
          <p:cNvPr id="24" name="Rectángulo 23"/>
          <p:cNvSpPr/>
          <p:nvPr/>
        </p:nvSpPr>
        <p:spPr>
          <a:xfrm>
            <a:off x="8459180" y="10296369"/>
            <a:ext cx="7973208" cy="830997"/>
          </a:xfrm>
          <a:prstGeom prst="rect">
            <a:avLst/>
          </a:prstGeom>
        </p:spPr>
        <p:txBody>
          <a:bodyPr wrap="none">
            <a:spAutoFit/>
          </a:bodyPr>
          <a:lstStyle/>
          <a:p>
            <a:pPr algn="ctr" defTabSz="3497263" eaLnBrk="0" fontAlgn="base" hangingPunct="0">
              <a:spcBef>
                <a:spcPct val="0"/>
              </a:spcBef>
              <a:spcAft>
                <a:spcPct val="0"/>
              </a:spcAft>
            </a:pPr>
            <a:r>
              <a:rPr lang="es-ES" sz="4800" b="1" dirty="0">
                <a:solidFill>
                  <a:srgbClr val="9BBB59">
                    <a:lumMod val="75000"/>
                  </a:srgbClr>
                </a:solidFill>
                <a:latin typeface="Arial" panose="020B0604020202020204" pitchFamily="34" charset="0"/>
                <a:cs typeface="Arial" panose="020B0604020202020204" pitchFamily="34" charset="0"/>
              </a:rPr>
              <a:t>MATERIALES Y MÉTODOS</a:t>
            </a:r>
          </a:p>
        </p:txBody>
      </p:sp>
      <p:grpSp>
        <p:nvGrpSpPr>
          <p:cNvPr id="25" name="Grupo 12"/>
          <p:cNvGrpSpPr/>
          <p:nvPr/>
        </p:nvGrpSpPr>
        <p:grpSpPr bwMode="auto">
          <a:xfrm>
            <a:off x="727585" y="11058169"/>
            <a:ext cx="11456188" cy="5055157"/>
            <a:chOff x="2016399" y="10952802"/>
            <a:chExt cx="10242276" cy="4705609"/>
          </a:xfrm>
        </p:grpSpPr>
        <p:sp>
          <p:nvSpPr>
            <p:cNvPr id="26" name="Rectángulo redondeado 25"/>
            <p:cNvSpPr/>
            <p:nvPr/>
          </p:nvSpPr>
          <p:spPr>
            <a:xfrm>
              <a:off x="2016399" y="10952802"/>
              <a:ext cx="10242276" cy="4705609"/>
            </a:xfrm>
            <a:prstGeom prst="round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indent="0" algn="ctr" defTabSz="3497263" eaLnBrk="0" fontAlgn="base" latinLnBrk="0" hangingPunct="0">
                <a:lnSpc>
                  <a:spcPct val="150000"/>
                </a:lnSpc>
                <a:spcBef>
                  <a:spcPct val="0"/>
                </a:spcBef>
                <a:spcAft>
                  <a:spcPct val="0"/>
                </a:spcAft>
                <a:buSzPct val="100000"/>
                <a:buFontTx/>
                <a:buNone/>
              </a:pPr>
              <a:endParaRPr kumimoji="0" lang="es-ES" sz="1800" b="1" i="0" u="none" strike="noStrike" kern="0" cap="none" spc="0" baseline="0" noProof="0" dirty="0">
                <a:ln>
                  <a:noFill/>
                </a:ln>
                <a:solidFill>
                  <a:prstClr val="black"/>
                </a:solidFill>
                <a:effectLst/>
                <a:uLnTx/>
                <a:latin typeface="Arial" panose="020B0604020202020204" pitchFamily="34" charset="0"/>
                <a:cs typeface="Arial" panose="020B0604020202020204" pitchFamily="34" charset="0"/>
              </a:endParaRPr>
            </a:p>
          </p:txBody>
        </p:sp>
        <p:sp>
          <p:nvSpPr>
            <p:cNvPr id="27" name="CuadroTexto 42"/>
            <p:cNvSpPr txBox="1">
              <a:spLocks noChangeArrowheads="1"/>
            </p:cNvSpPr>
            <p:nvPr/>
          </p:nvSpPr>
          <p:spPr bwMode="auto">
            <a:xfrm>
              <a:off x="2169979" y="11146352"/>
              <a:ext cx="9947148" cy="859485"/>
            </a:xfrm>
            <a:prstGeom prst="rect">
              <a:avLst/>
            </a:prstGeom>
            <a:noFill/>
            <a:ln>
              <a:noFill/>
            </a:ln>
          </p:spPr>
          <p:txBody>
            <a:bodyPr wrap="square">
              <a:spAutoFit/>
            </a:bodyPr>
            <a:lstStyle/>
            <a:p>
              <a:pPr marL="0" marR="0" indent="0" algn="just" defTabSz="3497263" eaLnBrk="0" fontAlgn="base" latinLnBrk="0" hangingPunct="0">
                <a:lnSpc>
                  <a:spcPct val="150000"/>
                </a:lnSpc>
                <a:spcBef>
                  <a:spcPct val="0"/>
                </a:spcBef>
                <a:spcAft>
                  <a:spcPct val="0"/>
                </a:spcAft>
                <a:buSzPct val="100000"/>
                <a:buFontTx/>
                <a:buNone/>
              </a:pPr>
              <a:endParaRPr kumimoji="0" lang="es-ES" sz="1800" b="1" i="0" u="none" strike="noStrike" kern="0" cap="none" spc="0" baseline="0" noProof="0" dirty="0" smtClean="0">
                <a:ln>
                  <a:noFill/>
                </a:ln>
                <a:solidFill>
                  <a:prstClr val="black"/>
                </a:solidFill>
                <a:effectLst/>
                <a:uLnTx/>
                <a:latin typeface="Arial" panose="020B0604020202020204" pitchFamily="34" charset="0"/>
              </a:endParaRPr>
            </a:p>
            <a:p>
              <a:pPr marL="0" marR="0" indent="0" defTabSz="3497263" eaLnBrk="0" fontAlgn="base" latinLnBrk="0" hangingPunct="0">
                <a:lnSpc>
                  <a:spcPct val="150000"/>
                </a:lnSpc>
                <a:spcBef>
                  <a:spcPct val="0"/>
                </a:spcBef>
                <a:spcAft>
                  <a:spcPct val="0"/>
                </a:spcAft>
                <a:buSzPct val="100000"/>
                <a:buFontTx/>
                <a:buNone/>
              </a:pPr>
              <a:endParaRPr kumimoji="0" lang="es-ES" sz="1800" b="1" i="0" u="none" strike="noStrike" kern="0" cap="none" spc="0" baseline="0" noProof="0" dirty="0" smtClean="0">
                <a:ln>
                  <a:noFill/>
                </a:ln>
                <a:solidFill>
                  <a:prstClr val="black"/>
                </a:solidFill>
                <a:effectLst/>
                <a:uLnTx/>
                <a:latin typeface="Arial" panose="020B0604020202020204" pitchFamily="34" charset="0"/>
              </a:endParaRPr>
            </a:p>
          </p:txBody>
        </p:sp>
      </p:grpSp>
      <p:grpSp>
        <p:nvGrpSpPr>
          <p:cNvPr id="28" name="Grupo 44"/>
          <p:cNvGrpSpPr/>
          <p:nvPr/>
        </p:nvGrpSpPr>
        <p:grpSpPr bwMode="auto">
          <a:xfrm>
            <a:off x="12869958" y="11082702"/>
            <a:ext cx="11354324" cy="5239592"/>
            <a:chOff x="2016400" y="10952802"/>
            <a:chExt cx="9726850" cy="4872202"/>
          </a:xfrm>
        </p:grpSpPr>
        <p:sp>
          <p:nvSpPr>
            <p:cNvPr id="29" name="Rectángulo redondeado 28"/>
            <p:cNvSpPr/>
            <p:nvPr/>
          </p:nvSpPr>
          <p:spPr>
            <a:xfrm>
              <a:off x="2016400" y="10952802"/>
              <a:ext cx="9726850" cy="4706434"/>
            </a:xfrm>
            <a:prstGeom prst="round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indent="0" algn="ctr" defTabSz="3497263" eaLnBrk="0" fontAlgn="base" latinLnBrk="0" hangingPunct="0">
                <a:lnSpc>
                  <a:spcPct val="150000"/>
                </a:lnSpc>
                <a:spcBef>
                  <a:spcPct val="0"/>
                </a:spcBef>
                <a:spcAft>
                  <a:spcPct val="0"/>
                </a:spcAft>
                <a:buSzPct val="100000"/>
                <a:buFontTx/>
                <a:buNone/>
              </a:pPr>
              <a:endParaRPr kumimoji="0" lang="es-ES" sz="1800" b="0" i="0" u="none" strike="noStrike" kern="0" cap="none" spc="0" baseline="0" noProof="0" dirty="0">
                <a:ln>
                  <a:noFill/>
                </a:ln>
                <a:solidFill>
                  <a:prstClr val="black"/>
                </a:solidFill>
                <a:effectLst/>
                <a:uLnTx/>
                <a:latin typeface="Calibri" panose="020F0502020204030204" pitchFamily="34" charset="0"/>
              </a:endParaRPr>
            </a:p>
          </p:txBody>
        </p:sp>
        <p:sp>
          <p:nvSpPr>
            <p:cNvPr id="30" name="CuadroTexto 46"/>
            <p:cNvSpPr txBox="1">
              <a:spLocks noChangeArrowheads="1"/>
            </p:cNvSpPr>
            <p:nvPr/>
          </p:nvSpPr>
          <p:spPr bwMode="auto">
            <a:xfrm>
              <a:off x="2175507" y="11016913"/>
              <a:ext cx="9438683" cy="4808091"/>
            </a:xfrm>
            <a:prstGeom prst="rect">
              <a:avLst/>
            </a:prstGeom>
            <a:noFill/>
            <a:ln>
              <a:noFill/>
            </a:ln>
          </p:spPr>
          <p:txBody>
            <a:bodyPr wrap="square">
              <a:spAutoFit/>
            </a:bodyPr>
            <a:lstStyle/>
            <a:p>
              <a:pPr defTabSz="3497263" eaLnBrk="0" fontAlgn="base" hangingPunct="0">
                <a:lnSpc>
                  <a:spcPct val="150000"/>
                </a:lnSpc>
                <a:spcBef>
                  <a:spcPct val="0"/>
                </a:spcBef>
                <a:spcAft>
                  <a:spcPct val="0"/>
                </a:spcAft>
              </a:pPr>
              <a:r>
                <a:rPr lang="es-ES" sz="2000" b="1" dirty="0" smtClean="0">
                  <a:latin typeface="Arial" panose="020B0604020202020204" pitchFamily="34" charset="0"/>
                  <a:cs typeface="Arial" panose="020B0604020202020204" pitchFamily="34" charset="0"/>
                </a:rPr>
                <a:t>A los siete días se tomaron cinco muestras de cinco plántulas por tratamiento para determinar la masa seca de las plántulas</a:t>
              </a:r>
            </a:p>
            <a:p>
              <a:pPr defTabSz="3497263" eaLnBrk="0" fontAlgn="base" hangingPunct="0">
                <a:lnSpc>
                  <a:spcPct val="150000"/>
                </a:lnSpc>
                <a:spcBef>
                  <a:spcPct val="0"/>
                </a:spcBef>
                <a:spcAft>
                  <a:spcPct val="0"/>
                </a:spcAft>
              </a:pPr>
              <a:r>
                <a:rPr kumimoji="0" lang="es-ES" sz="2000" b="1" i="0" u="none" strike="noStrike" kern="0" cap="none" spc="0" baseline="0" noProof="0" dirty="0" smtClean="0">
                  <a:ln>
                    <a:noFill/>
                  </a:ln>
                  <a:solidFill>
                    <a:prstClr val="black"/>
                  </a:solidFill>
                  <a:effectLst/>
                  <a:uLnTx/>
                  <a:latin typeface="Arial" panose="020B0604020202020204" pitchFamily="34" charset="0"/>
                </a:rPr>
                <a:t>Indicadores calculados:</a:t>
              </a: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Tasa o velocidad de germinación (GS) = Σ (</a:t>
              </a:r>
              <a:r>
                <a:rPr lang="es-ES" sz="2000" b="1" dirty="0" err="1" smtClean="0">
                  <a:latin typeface="Arial" panose="020B0604020202020204" pitchFamily="34" charset="0"/>
                  <a:cs typeface="Arial" panose="020B0604020202020204" pitchFamily="34" charset="0"/>
                </a:rPr>
                <a:t>Gt</a:t>
              </a:r>
              <a:r>
                <a:rPr lang="es-ES" sz="2000" b="1" dirty="0" smtClean="0">
                  <a:latin typeface="Arial" panose="020B0604020202020204" pitchFamily="34" charset="0"/>
                  <a:cs typeface="Arial" panose="020B0604020202020204" pitchFamily="34" charset="0"/>
                </a:rPr>
                <a:t>/</a:t>
              </a:r>
              <a:r>
                <a:rPr lang="es-ES" sz="2000" b="1" dirty="0" err="1" smtClean="0">
                  <a:latin typeface="Arial" panose="020B0604020202020204" pitchFamily="34" charset="0"/>
                  <a:cs typeface="Arial" panose="020B0604020202020204" pitchFamily="34" charset="0"/>
                </a:rPr>
                <a:t>Dt</a:t>
              </a:r>
              <a:r>
                <a:rPr lang="es-ES" sz="2000" b="1" dirty="0" smtClean="0">
                  <a:latin typeface="Arial" panose="020B0604020202020204" pitchFamily="34" charset="0"/>
                  <a:cs typeface="Arial" panose="020B0604020202020204" pitchFamily="34" charset="0"/>
                </a:rPr>
                <a:t>)</a:t>
              </a: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Porcentaje final de germinación (G %) = (</a:t>
              </a:r>
              <a:r>
                <a:rPr lang="es-ES" sz="2000" b="1" dirty="0" err="1" smtClean="0">
                  <a:latin typeface="Arial" panose="020B0604020202020204" pitchFamily="34" charset="0"/>
                  <a:cs typeface="Arial" panose="020B0604020202020204" pitchFamily="34" charset="0"/>
                </a:rPr>
                <a:t>Gf</a:t>
              </a:r>
              <a:r>
                <a:rPr lang="es-ES" sz="2000" b="1" dirty="0" smtClean="0">
                  <a:latin typeface="Arial" panose="020B0604020202020204" pitchFamily="34" charset="0"/>
                  <a:cs typeface="Arial" panose="020B0604020202020204" pitchFamily="34" charset="0"/>
                </a:rPr>
                <a:t>/N) 100</a:t>
              </a: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Tiempo medio de germinación  (MGT) = Σ (D*n)/ </a:t>
              </a:r>
              <a:r>
                <a:rPr lang="es-ES" sz="2000" b="1" dirty="0" err="1" smtClean="0">
                  <a:latin typeface="Arial" panose="020B0604020202020204" pitchFamily="34" charset="0"/>
                  <a:cs typeface="Arial" panose="020B0604020202020204" pitchFamily="34" charset="0"/>
                </a:rPr>
                <a:t>Σn</a:t>
              </a:r>
              <a:endParaRPr lang="es-ES" sz="2000" b="1" dirty="0" smtClean="0">
                <a:latin typeface="Arial" panose="020B0604020202020204" pitchFamily="34" charset="0"/>
                <a:cs typeface="Arial" panose="020B0604020202020204" pitchFamily="34" charset="0"/>
              </a:endParaRP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 Índice de vigor (VI) = SDW G%</a:t>
              </a:r>
            </a:p>
            <a:p>
              <a:pPr defTabSz="3497263" eaLnBrk="0" fontAlgn="base" hangingPunct="0">
                <a:lnSpc>
                  <a:spcPct val="150000"/>
                </a:lnSpc>
                <a:spcBef>
                  <a:spcPct val="0"/>
                </a:spcBef>
                <a:spcAft>
                  <a:spcPct val="0"/>
                </a:spcAft>
              </a:pPr>
              <a:endParaRPr lang="es-ES" sz="2000" b="1" dirty="0" smtClean="0">
                <a:latin typeface="Arial" panose="020B0604020202020204" pitchFamily="34" charset="0"/>
                <a:cs typeface="Arial" panose="020B0604020202020204" pitchFamily="34" charset="0"/>
              </a:endParaRPr>
            </a:p>
            <a:p>
              <a:pPr defTabSz="3497263" eaLnBrk="0" fontAlgn="base" hangingPunct="0">
                <a:lnSpc>
                  <a:spcPct val="150000"/>
                </a:lnSpc>
                <a:spcBef>
                  <a:spcPct val="0"/>
                </a:spcBef>
                <a:spcAft>
                  <a:spcPct val="0"/>
                </a:spcAft>
              </a:pPr>
              <a:r>
                <a:rPr lang="es-ES" sz="2000" b="1" dirty="0" smtClean="0">
                  <a:latin typeface="Arial" panose="020B0604020202020204" pitchFamily="34" charset="0"/>
                  <a:cs typeface="Arial" panose="020B0604020202020204" pitchFamily="34" charset="0"/>
                </a:rPr>
                <a:t>Los</a:t>
              </a:r>
              <a:r>
                <a:rPr lang="es-MX" sz="2000" b="1" dirty="0" smtClean="0">
                  <a:latin typeface="Arial" panose="020B0604020202020204" pitchFamily="34" charset="0"/>
                  <a:cs typeface="Arial" panose="020B0604020202020204" pitchFamily="34" charset="0"/>
                </a:rPr>
                <a:t> datos obtenidos, en ambos experimentos, se procesaron mediante el cálculo de las medias, la desviación estándar y los intervalos de confianza a α=0,05.</a:t>
              </a:r>
              <a:endParaRPr lang="es-ES" sz="2000" b="1" dirty="0" smtClean="0">
                <a:latin typeface="Arial" panose="020B0604020202020204" pitchFamily="34" charset="0"/>
                <a:cs typeface="Arial" panose="020B0604020202020204" pitchFamily="34" charset="0"/>
              </a:endParaRPr>
            </a:p>
            <a:p>
              <a:pPr defTabSz="3497263" eaLnBrk="0" fontAlgn="base" hangingPunct="0">
                <a:lnSpc>
                  <a:spcPct val="150000"/>
                </a:lnSpc>
                <a:spcBef>
                  <a:spcPct val="0"/>
                </a:spcBef>
                <a:spcAft>
                  <a:spcPct val="0"/>
                </a:spcAft>
                <a:buFont typeface="Wingdings" pitchFamily="2" charset="2"/>
                <a:buChar char="v"/>
              </a:pPr>
              <a:endParaRPr kumimoji="0" lang="es-ES" sz="2000" b="1" i="0" u="none" strike="noStrike" kern="0" cap="none" spc="0" baseline="0" noProof="0" dirty="0">
                <a:ln>
                  <a:noFill/>
                </a:ln>
                <a:solidFill>
                  <a:srgbClr val="000000"/>
                </a:solidFill>
                <a:effectLst/>
                <a:uLnTx/>
                <a:latin typeface="Arial" panose="020B0604020202020204" pitchFamily="34" charset="0"/>
                <a:cs typeface="Arial" panose="020B0604020202020204" pitchFamily="34" charset="0"/>
              </a:endParaRPr>
            </a:p>
          </p:txBody>
        </p:sp>
      </p:grpSp>
      <p:sp>
        <p:nvSpPr>
          <p:cNvPr id="34" name="Rectángulo 33"/>
          <p:cNvSpPr/>
          <p:nvPr/>
        </p:nvSpPr>
        <p:spPr>
          <a:xfrm>
            <a:off x="10164897" y="16174228"/>
            <a:ext cx="4333174" cy="830997"/>
          </a:xfrm>
          <a:prstGeom prst="rect">
            <a:avLst/>
          </a:prstGeom>
        </p:spPr>
        <p:txBody>
          <a:bodyPr wrap="none">
            <a:spAutoFit/>
          </a:bodyPr>
          <a:lstStyle/>
          <a:p>
            <a:pPr algn="ctr" defTabSz="3497263" eaLnBrk="0" fontAlgn="base" hangingPunct="0">
              <a:spcBef>
                <a:spcPct val="0"/>
              </a:spcBef>
              <a:spcAft>
                <a:spcPct val="0"/>
              </a:spcAft>
            </a:pPr>
            <a:r>
              <a:rPr lang="es-ES" sz="4800" b="1" dirty="0">
                <a:solidFill>
                  <a:srgbClr val="9BBB59">
                    <a:lumMod val="75000"/>
                  </a:srgbClr>
                </a:solidFill>
                <a:latin typeface="Arial" panose="020B0604020202020204" pitchFamily="34" charset="0"/>
                <a:cs typeface="Arial" panose="020B0604020202020204" pitchFamily="34" charset="0"/>
              </a:rPr>
              <a:t>RESULTADOS</a:t>
            </a:r>
          </a:p>
        </p:txBody>
      </p:sp>
      <p:sp>
        <p:nvSpPr>
          <p:cNvPr id="63" name="Rectángulo 62"/>
          <p:cNvSpPr/>
          <p:nvPr/>
        </p:nvSpPr>
        <p:spPr>
          <a:xfrm>
            <a:off x="2863505" y="31641504"/>
            <a:ext cx="5142755" cy="830997"/>
          </a:xfrm>
          <a:prstGeom prst="rect">
            <a:avLst/>
          </a:prstGeom>
        </p:spPr>
        <p:txBody>
          <a:bodyPr wrap="none">
            <a:spAutoFit/>
          </a:bodyPr>
          <a:lstStyle/>
          <a:p>
            <a:pPr algn="ctr" defTabSz="3497263" eaLnBrk="0" fontAlgn="base" hangingPunct="0">
              <a:spcBef>
                <a:spcPct val="0"/>
              </a:spcBef>
              <a:spcAft>
                <a:spcPct val="0"/>
              </a:spcAft>
            </a:pPr>
            <a:r>
              <a:rPr lang="es-ES" sz="4800" b="1" dirty="0" smtClean="0">
                <a:solidFill>
                  <a:srgbClr val="548B45"/>
                </a:solidFill>
                <a:latin typeface="Arial" panose="020B0604020202020204" pitchFamily="34" charset="0"/>
                <a:cs typeface="Arial" panose="020B0604020202020204" pitchFamily="34" charset="0"/>
              </a:rPr>
              <a:t>CONCLUSIONES</a:t>
            </a:r>
            <a:endParaRPr lang="es-ES" sz="4800" b="1" dirty="0">
              <a:solidFill>
                <a:srgbClr val="548B45"/>
              </a:solidFill>
              <a:latin typeface="Arial" panose="020B0604020202020204" pitchFamily="34" charset="0"/>
              <a:cs typeface="Arial" panose="020B0604020202020204" pitchFamily="34" charset="0"/>
            </a:endParaRPr>
          </a:p>
        </p:txBody>
      </p:sp>
      <p:grpSp>
        <p:nvGrpSpPr>
          <p:cNvPr id="59" name="Grupo 58"/>
          <p:cNvGrpSpPr/>
          <p:nvPr/>
        </p:nvGrpSpPr>
        <p:grpSpPr>
          <a:xfrm>
            <a:off x="822224" y="32486981"/>
            <a:ext cx="10071303" cy="3129297"/>
            <a:chOff x="17183158" y="27667624"/>
            <a:chExt cx="7092487" cy="5284723"/>
          </a:xfrm>
        </p:grpSpPr>
        <p:sp>
          <p:nvSpPr>
            <p:cNvPr id="62" name="3 Rectángulo"/>
            <p:cNvSpPr/>
            <p:nvPr/>
          </p:nvSpPr>
          <p:spPr>
            <a:xfrm>
              <a:off x="17183158" y="27667624"/>
              <a:ext cx="7092487" cy="369331"/>
            </a:xfrm>
            <a:prstGeom prst="rect">
              <a:avLst/>
            </a:prstGeom>
          </p:spPr>
          <p:txBody>
            <a:bodyPr wrap="square">
              <a:spAutoFit/>
            </a:bodyPr>
            <a:lstStyle/>
            <a:p>
              <a:pPr algn="just">
                <a:spcAft>
                  <a:spcPts val="1200"/>
                </a:spcAft>
                <a:buSzPct val="100000"/>
              </a:pPr>
              <a:endParaRPr lang="es-ES" sz="1800" b="1" dirty="0">
                <a:solidFill>
                  <a:srgbClr val="000000"/>
                </a:solidFill>
                <a:latin typeface="Arial" panose="020B0604020202020204" pitchFamily="34" charset="0"/>
                <a:ea typeface="Calibri" panose="020F0502020204030204" pitchFamily="34" charset="0"/>
              </a:endParaRPr>
            </a:p>
          </p:txBody>
        </p:sp>
        <p:sp>
          <p:nvSpPr>
            <p:cNvPr id="35" name="Rectángulo 34"/>
            <p:cNvSpPr/>
            <p:nvPr/>
          </p:nvSpPr>
          <p:spPr>
            <a:xfrm>
              <a:off x="17264925" y="27797963"/>
              <a:ext cx="7010720" cy="5154384"/>
            </a:xfrm>
            <a:prstGeom prst="rect">
              <a:avLst/>
            </a:prstGeom>
          </p:spPr>
          <p:txBody>
            <a:bodyPr wrap="square">
              <a:spAutoFit/>
            </a:bodyPr>
            <a:lstStyle/>
            <a:p>
              <a:pPr algn="just">
                <a:lnSpc>
                  <a:spcPct val="115000"/>
                </a:lnSpc>
                <a:spcAft>
                  <a:spcPts val="1000"/>
                </a:spcAft>
                <a:buFont typeface="Wingdings" pitchFamily="2" charset="2"/>
                <a:buChar char="§"/>
                <a:tabLst>
                  <a:tab pos="2169795" algn="l"/>
                </a:tabLst>
              </a:pPr>
              <a:r>
                <a:rPr lang="es-ES" sz="2000" b="1" dirty="0" smtClean="0">
                  <a:latin typeface="Arial" panose="020B0604020202020204" pitchFamily="34" charset="0"/>
                  <a:ea typeface="Calibri" panose="020F0502020204030204" pitchFamily="34" charset="0"/>
                  <a:cs typeface="Times New Roman" panose="02020603050405020304" pitchFamily="18" charset="0"/>
                </a:rPr>
                <a:t>El tratamiento de las semillas de arroz </a:t>
              </a:r>
              <a:r>
                <a:rPr lang="es-ES" sz="2000" b="1" dirty="0" err="1" smtClean="0">
                  <a:latin typeface="Arial" panose="020B0604020202020204" pitchFamily="34" charset="0"/>
                  <a:ea typeface="Calibri" panose="020F0502020204030204" pitchFamily="34" charset="0"/>
                  <a:cs typeface="Times New Roman" panose="02020603050405020304" pitchFamily="18" charset="0"/>
                </a:rPr>
                <a:t>cv</a:t>
              </a:r>
              <a:r>
                <a:rPr lang="es-ES" sz="2000" b="1" dirty="0" smtClean="0">
                  <a:latin typeface="Arial" panose="020B0604020202020204" pitchFamily="34" charset="0"/>
                  <a:ea typeface="Calibri" panose="020F0502020204030204" pitchFamily="34" charset="0"/>
                  <a:cs typeface="Times New Roman" panose="02020603050405020304" pitchFamily="18" charset="0"/>
                </a:rPr>
                <a:t>. INCA LP-7 con Pectimorf® 10 y 40 mg L</a:t>
              </a:r>
              <a:r>
                <a:rPr lang="es-ES" sz="2000" b="1" baseline="30000" dirty="0" smtClean="0">
                  <a:latin typeface="Arial" panose="020B0604020202020204" pitchFamily="34" charset="0"/>
                  <a:ea typeface="Calibri" panose="020F0502020204030204" pitchFamily="34" charset="0"/>
                  <a:cs typeface="Times New Roman" panose="02020603050405020304" pitchFamily="18" charset="0"/>
                </a:rPr>
                <a:t>-1</a:t>
              </a:r>
              <a:r>
                <a:rPr lang="es-ES" sz="2000" b="1" dirty="0" smtClean="0">
                  <a:latin typeface="Arial" panose="020B0604020202020204" pitchFamily="34" charset="0"/>
                  <a:ea typeface="Calibri" panose="020F0502020204030204" pitchFamily="34" charset="0"/>
                  <a:cs typeface="Times New Roman" panose="02020603050405020304" pitchFamily="18" charset="0"/>
                </a:rPr>
                <a:t>, durante 24 horas, fue capaz de revertir la reducción que la salinidad provocó en el porcentaje final de germinación de las semillas y de incrementar significativamente el vigor de las plántulas a los siete días.</a:t>
              </a:r>
            </a:p>
            <a:p>
              <a:pPr algn="just">
                <a:lnSpc>
                  <a:spcPct val="115000"/>
                </a:lnSpc>
                <a:spcAft>
                  <a:spcPts val="1000"/>
                </a:spcAft>
                <a:buFont typeface="Wingdings" pitchFamily="2" charset="2"/>
                <a:buChar char="§"/>
                <a:tabLst>
                  <a:tab pos="2169795" algn="l"/>
                </a:tabLst>
              </a:pPr>
              <a:r>
                <a:rPr lang="es-ES" sz="2000" b="1" dirty="0" smtClean="0">
                  <a:latin typeface="Arial" panose="020B0604020202020204" pitchFamily="34" charset="0"/>
                  <a:ea typeface="Calibri" panose="020F0502020204030204" pitchFamily="34" charset="0"/>
                  <a:cs typeface="Arial" panose="020B0604020202020204" pitchFamily="34" charset="0"/>
                </a:rPr>
                <a:t>El tratamiento con extracto acuoso de sargazo no estimuló el porcentaje final de germinación en medio salino; sin embargo, todas las concentraciones empleadas incrementaron significativamente la masa seca y el índice de vigor de las plántulas. </a:t>
              </a:r>
              <a:endParaRPr lang="es-ES" sz="2000" b="1" dirty="0">
                <a:effectLst/>
                <a:latin typeface="Arial" panose="020B0604020202020204" pitchFamily="34" charset="0"/>
                <a:ea typeface="Calibri" panose="020F0502020204030204" pitchFamily="34" charset="0"/>
                <a:cs typeface="Arial" panose="020B0604020202020204" pitchFamily="34" charset="0"/>
              </a:endParaRPr>
            </a:p>
          </p:txBody>
        </p:sp>
      </p:grpSp>
      <p:sp>
        <p:nvSpPr>
          <p:cNvPr id="76" name="75 CuadroTexto"/>
          <p:cNvSpPr txBox="1"/>
          <p:nvPr/>
        </p:nvSpPr>
        <p:spPr>
          <a:xfrm>
            <a:off x="914400" y="11172825"/>
            <a:ext cx="11144250" cy="5016758"/>
          </a:xfrm>
          <a:prstGeom prst="rect">
            <a:avLst/>
          </a:prstGeom>
          <a:noFill/>
        </p:spPr>
        <p:txBody>
          <a:bodyPr wrap="square" rtlCol="0">
            <a:spAutoFit/>
          </a:bodyPr>
          <a:lstStyle/>
          <a:p>
            <a:pPr algn="just"/>
            <a:r>
              <a:rPr lang="es-ES" sz="2000" b="1" dirty="0" smtClean="0">
                <a:latin typeface="Arial" panose="020B0604020202020204" pitchFamily="34" charset="0"/>
                <a:cs typeface="Arial" panose="020B0604020202020204" pitchFamily="34" charset="0"/>
              </a:rPr>
              <a:t>Cultivar de arroz (</a:t>
            </a:r>
            <a:r>
              <a:rPr lang="es-ES" sz="2000" b="1" dirty="0" err="1" smtClean="0">
                <a:latin typeface="Arial" panose="020B0604020202020204" pitchFamily="34" charset="0"/>
                <a:cs typeface="Arial" panose="020B0604020202020204" pitchFamily="34" charset="0"/>
              </a:rPr>
              <a:t>Oryza</a:t>
            </a:r>
            <a:r>
              <a:rPr lang="es-ES" sz="2000" b="1" dirty="0" smtClean="0">
                <a:latin typeface="Arial" panose="020B0604020202020204" pitchFamily="34" charset="0"/>
                <a:cs typeface="Arial" panose="020B0604020202020204" pitchFamily="34" charset="0"/>
              </a:rPr>
              <a:t> sativa L.): INCA LP-7</a:t>
            </a:r>
          </a:p>
          <a:p>
            <a:pPr algn="just"/>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Ø"/>
            </a:pPr>
            <a:r>
              <a:rPr lang="es-ES" sz="2000" b="1" dirty="0" smtClean="0">
                <a:latin typeface="Arial" panose="020B0604020202020204" pitchFamily="34" charset="0"/>
                <a:cs typeface="Arial" panose="020B0604020202020204" pitchFamily="34" charset="0"/>
              </a:rPr>
              <a:t>Semillas embebidas durante 24 horas en 10, 20 y 40 mg L</a:t>
            </a:r>
            <a:r>
              <a:rPr lang="es-ES" sz="2000" b="1" baseline="30000" dirty="0" smtClean="0">
                <a:latin typeface="Arial" panose="020B0604020202020204" pitchFamily="34" charset="0"/>
                <a:cs typeface="Arial" panose="020B0604020202020204" pitchFamily="34" charset="0"/>
              </a:rPr>
              <a:t>-1</a:t>
            </a:r>
            <a:r>
              <a:rPr lang="es-ES" sz="2000" b="1" dirty="0" smtClean="0">
                <a:latin typeface="Arial" panose="020B0604020202020204" pitchFamily="34" charset="0"/>
                <a:cs typeface="Arial" panose="020B0604020202020204" pitchFamily="34" charset="0"/>
              </a:rPr>
              <a:t> de Pectimorf</a:t>
            </a:r>
            <a:r>
              <a:rPr lang="es-ES" sz="2000" dirty="0" smtClean="0">
                <a:latin typeface="Arial" panose="020B0604020202020204" pitchFamily="34" charset="0"/>
                <a:cs typeface="Arial" panose="020B0604020202020204" pitchFamily="34" charset="0"/>
              </a:rPr>
              <a:t>® </a:t>
            </a:r>
            <a:r>
              <a:rPr lang="es-ES" sz="2000" b="1" dirty="0" smtClean="0">
                <a:latin typeface="Arial" panose="020B0604020202020204" pitchFamily="34" charset="0"/>
                <a:cs typeface="Arial" panose="020B0604020202020204" pitchFamily="34" charset="0"/>
              </a:rPr>
              <a:t>y 0,5, 1,0, 1,5, 3,5 % de un extracto acuoso de sargazo.</a:t>
            </a:r>
          </a:p>
          <a:p>
            <a:pPr algn="just">
              <a:buFont typeface="Wingdings" pitchFamily="2" charset="2"/>
              <a:buChar char="Ø"/>
            </a:pPr>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Ø"/>
            </a:pPr>
            <a:r>
              <a:rPr lang="es-ES" sz="2000" b="1" dirty="0" smtClean="0">
                <a:latin typeface="Arial" panose="020B0604020202020204" pitchFamily="34" charset="0"/>
                <a:cs typeface="Arial" panose="020B0604020202020204" pitchFamily="34" charset="0"/>
              </a:rPr>
              <a:t>Posteriormente se colocaron en placas </a:t>
            </a:r>
            <a:r>
              <a:rPr lang="es-ES" sz="2000" b="1" dirty="0" err="1" smtClean="0">
                <a:latin typeface="Arial" panose="020B0604020202020204" pitchFamily="34" charset="0"/>
                <a:cs typeface="Arial" panose="020B0604020202020204" pitchFamily="34" charset="0"/>
              </a:rPr>
              <a:t>Petri</a:t>
            </a:r>
            <a:r>
              <a:rPr lang="es-ES" sz="2000" b="1" dirty="0" smtClean="0">
                <a:latin typeface="Arial" panose="020B0604020202020204" pitchFamily="34" charset="0"/>
                <a:cs typeface="Arial" panose="020B0604020202020204" pitchFamily="34" charset="0"/>
              </a:rPr>
              <a:t> (20 </a:t>
            </a:r>
            <a:r>
              <a:rPr lang="es-ES" sz="2000" b="1" dirty="0" err="1" smtClean="0">
                <a:latin typeface="Arial" panose="020B0604020202020204" pitchFamily="34" charset="0"/>
                <a:cs typeface="Arial" panose="020B0604020202020204" pitchFamily="34" charset="0"/>
              </a:rPr>
              <a:t>semilas</a:t>
            </a:r>
            <a:r>
              <a:rPr lang="es-ES" sz="2000" b="1" dirty="0" smtClean="0">
                <a:latin typeface="Arial" panose="020B0604020202020204" pitchFamily="34" charset="0"/>
                <a:cs typeface="Arial" panose="020B0604020202020204" pitchFamily="34" charset="0"/>
              </a:rPr>
              <a:t> por placa y 4 placas por tratamiento).</a:t>
            </a:r>
          </a:p>
          <a:p>
            <a:pPr algn="just">
              <a:buFont typeface="Wingdings" pitchFamily="2" charset="2"/>
              <a:buChar char="Ø"/>
            </a:pPr>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Ø"/>
            </a:pPr>
            <a:r>
              <a:rPr lang="es-ES" sz="2000" b="1" dirty="0" smtClean="0">
                <a:latin typeface="Arial" panose="020B0604020202020204" pitchFamily="34" charset="0"/>
                <a:cs typeface="Arial" panose="020B0604020202020204" pitchFamily="34" charset="0"/>
              </a:rPr>
              <a:t>Se dividieron en dos grupos: 1. Se le adicionaron 15 ml de agua destilada</a:t>
            </a:r>
          </a:p>
          <a:p>
            <a:pPr algn="just"/>
            <a:r>
              <a:rPr lang="es-ES" sz="2000" b="1" dirty="0" smtClean="0">
                <a:latin typeface="Arial" panose="020B0604020202020204" pitchFamily="34" charset="0"/>
                <a:cs typeface="Arial" panose="020B0604020202020204" pitchFamily="34" charset="0"/>
              </a:rPr>
              <a:t>                                                      2. Se le adicionaron </a:t>
            </a:r>
            <a:r>
              <a:rPr lang="es-ES" sz="2000" b="1" dirty="0" smtClean="0">
                <a:latin typeface="Arial" panose="020B0604020202020204" pitchFamily="34" charset="0"/>
                <a:ea typeface="Calibri" panose="020F0502020204030204" pitchFamily="34" charset="0"/>
                <a:cs typeface="Arial" panose="020B0604020202020204" pitchFamily="34" charset="0"/>
              </a:rPr>
              <a:t>100 </a:t>
            </a:r>
            <a:r>
              <a:rPr lang="es-ES" sz="2000" b="1" dirty="0" err="1" smtClean="0">
                <a:latin typeface="Arial" panose="020B0604020202020204" pitchFamily="34" charset="0"/>
                <a:ea typeface="Calibri" panose="020F0502020204030204" pitchFamily="34" charset="0"/>
                <a:cs typeface="Arial" panose="020B0604020202020204" pitchFamily="34" charset="0"/>
              </a:rPr>
              <a:t>mmol</a:t>
            </a:r>
            <a:r>
              <a:rPr lang="es-ES" sz="2000" b="1" dirty="0" smtClean="0">
                <a:latin typeface="Arial" panose="020B0604020202020204" pitchFamily="34" charset="0"/>
                <a:ea typeface="Calibri" panose="020F0502020204030204" pitchFamily="34" charset="0"/>
                <a:cs typeface="Arial" panose="020B0604020202020204" pitchFamily="34" charset="0"/>
              </a:rPr>
              <a:t> L</a:t>
            </a:r>
            <a:r>
              <a:rPr lang="es-ES" sz="2000" b="1" baseline="30000" dirty="0" smtClean="0">
                <a:latin typeface="Arial" panose="020B0604020202020204" pitchFamily="34" charset="0"/>
                <a:ea typeface="Calibri" panose="020F0502020204030204" pitchFamily="34" charset="0"/>
                <a:cs typeface="Arial" panose="020B0604020202020204" pitchFamily="34" charset="0"/>
              </a:rPr>
              <a:t>-1</a:t>
            </a:r>
            <a:r>
              <a:rPr lang="es-ES" sz="2000" b="1" dirty="0" smtClean="0">
                <a:latin typeface="Arial" panose="020B0604020202020204" pitchFamily="34" charset="0"/>
                <a:ea typeface="Calibri" panose="020F0502020204030204" pitchFamily="34" charset="0"/>
                <a:cs typeface="Arial" panose="020B0604020202020204" pitchFamily="34" charset="0"/>
              </a:rPr>
              <a:t> de </a:t>
            </a:r>
            <a:r>
              <a:rPr lang="es-ES" sz="2000" b="1" dirty="0" err="1" smtClean="0">
                <a:latin typeface="Arial" panose="020B0604020202020204" pitchFamily="34" charset="0"/>
                <a:ea typeface="Calibri" panose="020F0502020204030204" pitchFamily="34" charset="0"/>
                <a:cs typeface="Arial" panose="020B0604020202020204" pitchFamily="34" charset="0"/>
              </a:rPr>
              <a:t>NaCl</a:t>
            </a:r>
            <a:r>
              <a:rPr lang="es-ES" sz="2000" b="1" dirty="0" smtClean="0">
                <a:latin typeface="Arial" panose="020B0604020202020204" pitchFamily="34" charset="0"/>
                <a:ea typeface="Calibri" panose="020F0502020204030204" pitchFamily="34" charset="0"/>
                <a:cs typeface="Arial" panose="020B0604020202020204" pitchFamily="34" charset="0"/>
              </a:rPr>
              <a:t> </a:t>
            </a:r>
          </a:p>
          <a:p>
            <a:pPr algn="just"/>
            <a:endParaRPr lang="es-ES" sz="2000" b="1" dirty="0" smtClean="0">
              <a:latin typeface="Arial" panose="020B0604020202020204" pitchFamily="34" charset="0"/>
              <a:ea typeface="Calibri" panose="020F0502020204030204" pitchFamily="34" charset="0"/>
              <a:cs typeface="Arial" panose="020B0604020202020204" pitchFamily="34" charset="0"/>
            </a:endParaRPr>
          </a:p>
          <a:p>
            <a:pPr algn="just"/>
            <a:r>
              <a:rPr lang="es-ES" sz="2000" b="1" dirty="0" smtClean="0">
                <a:latin typeface="Arial" panose="020B0604020202020204" pitchFamily="34" charset="0"/>
                <a:ea typeface="Calibri" panose="020F0502020204030204" pitchFamily="34" charset="0"/>
                <a:cs typeface="Arial" panose="020B0604020202020204" pitchFamily="34" charset="0"/>
              </a:rPr>
              <a:t>Las placas se colocaron en la oscuridad en una cámara de crecimiento a 28-30</a:t>
            </a:r>
            <a:r>
              <a:rPr lang="es-ES" sz="2000" b="1" baseline="30000" dirty="0" smtClean="0">
                <a:latin typeface="Arial" panose="020B0604020202020204" pitchFamily="34" charset="0"/>
                <a:ea typeface="Calibri" panose="020F0502020204030204" pitchFamily="34" charset="0"/>
                <a:cs typeface="Arial" panose="020B0604020202020204" pitchFamily="34" charset="0"/>
              </a:rPr>
              <a:t>o</a:t>
            </a:r>
            <a:r>
              <a:rPr lang="es-ES" sz="2000" b="1" dirty="0" smtClean="0">
                <a:latin typeface="Arial" panose="020B0604020202020204" pitchFamily="34" charset="0"/>
                <a:ea typeface="Calibri" panose="020F0502020204030204" pitchFamily="34" charset="0"/>
                <a:cs typeface="Arial" panose="020B0604020202020204" pitchFamily="34" charset="0"/>
              </a:rPr>
              <a:t>C durante siete días.</a:t>
            </a:r>
            <a:r>
              <a:rPr lang="es-ES" sz="2000" dirty="0" smtClean="0">
                <a:latin typeface="Arial" panose="020B0604020202020204" pitchFamily="34" charset="0"/>
                <a:cs typeface="Arial" panose="020B0604020202020204" pitchFamily="34" charset="0"/>
              </a:rPr>
              <a:t> </a:t>
            </a:r>
          </a:p>
          <a:p>
            <a:pPr algn="just"/>
            <a:r>
              <a:rPr lang="es-ES" sz="2000" b="1" dirty="0" smtClean="0">
                <a:latin typeface="Arial" panose="020B0604020202020204" pitchFamily="34" charset="0"/>
                <a:cs typeface="Arial" panose="020B0604020202020204" pitchFamily="34" charset="0"/>
              </a:rPr>
              <a:t>El número de semillas germinadas se contabilizó en cada placa a las 24, 48, 72, 96 y 168 horas,</a:t>
            </a:r>
            <a:endParaRPr lang="es-ES" sz="2000" b="1" dirty="0" smtClean="0">
              <a:latin typeface="Arial" panose="020B0604020202020204" pitchFamily="34" charset="0"/>
              <a:ea typeface="Calibri" panose="020F0502020204030204" pitchFamily="34" charset="0"/>
              <a:cs typeface="Arial" panose="020B0604020202020204" pitchFamily="34" charset="0"/>
            </a:endParaRPr>
          </a:p>
          <a:p>
            <a:endParaRPr lang="es-ES" sz="2000" b="1" dirty="0">
              <a:latin typeface="Arial" panose="020B0604020202020204" pitchFamily="34" charset="0"/>
              <a:cs typeface="Arial" panose="020B0604020202020204" pitchFamily="34" charset="0"/>
            </a:endParaRPr>
          </a:p>
        </p:txBody>
      </p:sp>
      <p:graphicFrame>
        <p:nvGraphicFramePr>
          <p:cNvPr id="77" name="76 Tabla"/>
          <p:cNvGraphicFramePr>
            <a:graphicFrameLocks noGrp="1"/>
          </p:cNvGraphicFramePr>
          <p:nvPr>
            <p:extLst>
              <p:ext uri="{D42A27DB-BD31-4B8C-83A1-F6EECF244321}">
                <p14:modId xmlns="" xmlns:p14="http://schemas.microsoft.com/office/powerpoint/2010/main" val="143359444"/>
              </p:ext>
            </p:extLst>
          </p:nvPr>
        </p:nvGraphicFramePr>
        <p:xfrm>
          <a:off x="371474" y="17950333"/>
          <a:ext cx="13344525" cy="5195420"/>
        </p:xfrm>
        <a:graphic>
          <a:graphicData uri="http://schemas.openxmlformats.org/drawingml/2006/table">
            <a:tbl>
              <a:tblPr/>
              <a:tblGrid>
                <a:gridCol w="2593302"/>
                <a:gridCol w="2079504"/>
                <a:gridCol w="1969735"/>
                <a:gridCol w="2231961"/>
                <a:gridCol w="2206045"/>
                <a:gridCol w="2263978"/>
              </a:tblGrid>
              <a:tr h="1416932">
                <a:tc>
                  <a:txBody>
                    <a:bodyPr/>
                    <a:lstStyle/>
                    <a:p>
                      <a:pPr algn="just">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Concentraciones de Pectimorf</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Medio de germinación</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Tasa o velocidad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(GS)</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Porcentaje </a:t>
                      </a:r>
                      <a:r>
                        <a:rPr lang="es-ES" sz="2000" b="1" dirty="0" smtClean="0">
                          <a:latin typeface="Arial" panose="020B0604020202020204" pitchFamily="34" charset="0"/>
                          <a:ea typeface="Calibri" panose="020F0502020204030204" pitchFamily="34" charset="0"/>
                          <a:cs typeface="Arial" panose="020B0604020202020204" pitchFamily="34" charset="0"/>
                        </a:rPr>
                        <a:t> final de </a:t>
                      </a:r>
                      <a:r>
                        <a:rPr lang="es-ES" sz="2000" b="1" dirty="0">
                          <a:latin typeface="Arial" panose="020B0604020202020204" pitchFamily="34" charset="0"/>
                          <a:ea typeface="Calibri" panose="020F0502020204030204" pitchFamily="34" charset="0"/>
                          <a:cs typeface="Arial" panose="020B0604020202020204" pitchFamily="34" charset="0"/>
                        </a:rPr>
                        <a:t>germinación </a:t>
                      </a:r>
                      <a:endParaRPr lang="es-ES" sz="2000" b="1" dirty="0" smtClean="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a:t>
                      </a:r>
                      <a:r>
                        <a:rPr lang="es-ES" sz="2000" b="1" dirty="0">
                          <a:latin typeface="Arial" panose="020B0604020202020204" pitchFamily="34" charset="0"/>
                          <a:ea typeface="Calibri" panose="020F0502020204030204" pitchFamily="34" charset="0"/>
                          <a:cs typeface="Arial" panose="020B0604020202020204" pitchFamily="34" charset="0"/>
                        </a:rPr>
                        <a:t>G%)</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Tiempo medio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(MGT)</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Índice de vigor (VI)</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Agua destilada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88,7 ± 10,9</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391,7 ± 57,0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10 mg L</a:t>
                      </a:r>
                      <a:r>
                        <a:rPr lang="es-ES" sz="2000" b="1" baseline="30000" dirty="0">
                          <a:latin typeface="Arial" panose="020B0604020202020204" pitchFamily="34" charset="0"/>
                          <a:ea typeface="Calibri" panose="020F0502020204030204" pitchFamily="34" charset="0"/>
                          <a:cs typeface="Arial" panose="020B0604020202020204" pitchFamily="34" charset="0"/>
                        </a:rPr>
                        <a:t> -1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0,7</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77,5 ± 6,3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384,1 ± 50,5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9,0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85,0 ± 4,0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421,3 ± 19,3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40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9,9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88,8 ± 7,3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493,2 ± 45,7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0 (Control)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err="1">
                          <a:latin typeface="Arial" panose="020B0604020202020204" pitchFamily="34" charset="0"/>
                          <a:ea typeface="Calibri" panose="020F0502020204030204" pitchFamily="34" charset="0"/>
                          <a:cs typeface="Arial" panose="020B0604020202020204" pitchFamily="34" charset="0"/>
                        </a:rPr>
                        <a:t>NaCl</a:t>
                      </a: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100 </a:t>
                      </a:r>
                      <a:r>
                        <a:rPr lang="es-ES" sz="2000" b="1" dirty="0" err="1">
                          <a:latin typeface="Arial" panose="020B0604020202020204" pitchFamily="34" charset="0"/>
                          <a:ea typeface="Calibri" panose="020F0502020204030204" pitchFamily="34" charset="0"/>
                          <a:cs typeface="Arial" panose="020B0604020202020204" pitchFamily="34" charset="0"/>
                        </a:rPr>
                        <a:t>mmol</a:t>
                      </a:r>
                      <a:r>
                        <a:rPr lang="es-ES" sz="2000" b="1" dirty="0">
                          <a:latin typeface="Arial" panose="020B0604020202020204" pitchFamily="34" charset="0"/>
                          <a:ea typeface="Calibri" panose="020F0502020204030204" pitchFamily="34" charset="0"/>
                          <a:cs typeface="Arial" panose="020B0604020202020204" pitchFamily="34" charset="0"/>
                        </a:rPr>
                        <a:t>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6,6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0,3</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73,8 ± 2,4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246,6 ± 25,3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7,7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1,2</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90,0 ± 8,0*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0,1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303,6 ± 26,4*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6,3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70,0 ± 10,6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259,0 ± 39,4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40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85,0 ± 4,0*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333,2 ± 37,0*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8" name="77 CuadroTexto"/>
          <p:cNvSpPr txBox="1"/>
          <p:nvPr/>
        </p:nvSpPr>
        <p:spPr>
          <a:xfrm>
            <a:off x="400050" y="17030699"/>
            <a:ext cx="13230225" cy="707886"/>
          </a:xfrm>
          <a:prstGeom prst="rect">
            <a:avLst/>
          </a:prstGeom>
          <a:noFill/>
        </p:spPr>
        <p:txBody>
          <a:bodyPr wrap="square" rtlCol="0">
            <a:spAutoFit/>
          </a:bodyPr>
          <a:lstStyle/>
          <a:p>
            <a:pPr algn="just"/>
            <a:r>
              <a:rPr lang="es-MX" sz="2000" b="1" dirty="0" smtClean="0">
                <a:latin typeface="Arial" panose="020B0604020202020204" pitchFamily="34" charset="0"/>
                <a:cs typeface="Arial" panose="020B0604020202020204" pitchFamily="34" charset="0"/>
              </a:rPr>
              <a:t>Tabla I</a:t>
            </a:r>
            <a:r>
              <a:rPr lang="es-ES" sz="2000" b="1" dirty="0" smtClean="0">
                <a:latin typeface="Arial" panose="020B0604020202020204" pitchFamily="34" charset="0"/>
                <a:cs typeface="Arial" panose="020B0604020202020204" pitchFamily="34" charset="0"/>
              </a:rPr>
              <a:t>. Influencia del Pectimorf® en la germinación de semillas de </a:t>
            </a:r>
            <a:r>
              <a:rPr lang="es-ES" sz="2000" b="1" dirty="0" err="1" smtClean="0">
                <a:latin typeface="Arial" panose="020B0604020202020204" pitchFamily="34" charset="0"/>
                <a:cs typeface="Arial" panose="020B0604020202020204" pitchFamily="34" charset="0"/>
              </a:rPr>
              <a:t>de</a:t>
            </a:r>
            <a:r>
              <a:rPr lang="es-ES" sz="2000" b="1" dirty="0" smtClean="0">
                <a:latin typeface="Arial" panose="020B0604020202020204" pitchFamily="34" charset="0"/>
                <a:cs typeface="Arial" panose="020B0604020202020204" pitchFamily="34" charset="0"/>
              </a:rPr>
              <a:t> arroz </a:t>
            </a:r>
            <a:r>
              <a:rPr lang="es-ES" sz="2000" b="1" dirty="0" err="1" smtClean="0">
                <a:latin typeface="Arial" panose="020B0604020202020204" pitchFamily="34" charset="0"/>
                <a:cs typeface="Arial" panose="020B0604020202020204" pitchFamily="34" charset="0"/>
              </a:rPr>
              <a:t>cv</a:t>
            </a:r>
            <a:r>
              <a:rPr lang="es-ES" sz="2000" b="1" dirty="0" smtClean="0">
                <a:latin typeface="Arial" panose="020B0604020202020204" pitchFamily="34" charset="0"/>
                <a:cs typeface="Arial" panose="020B0604020202020204" pitchFamily="34" charset="0"/>
              </a:rPr>
              <a:t>. INCA LP-7.</a:t>
            </a:r>
            <a:r>
              <a:rPr lang="es-MX" sz="2000" b="1" dirty="0" smtClean="0">
                <a:latin typeface="Arial" panose="020B0604020202020204" pitchFamily="34" charset="0"/>
                <a:cs typeface="Arial" panose="020B0604020202020204" pitchFamily="34" charset="0"/>
              </a:rPr>
              <a:t> (Medias ± intervalos de confianza).</a:t>
            </a:r>
            <a:endParaRPr lang="es-ES" sz="2000" b="1" dirty="0">
              <a:latin typeface="Arial" panose="020B0604020202020204" pitchFamily="34" charset="0"/>
              <a:cs typeface="Arial" panose="020B0604020202020204" pitchFamily="34" charset="0"/>
            </a:endParaRPr>
          </a:p>
        </p:txBody>
      </p:sp>
      <p:graphicFrame>
        <p:nvGraphicFramePr>
          <p:cNvPr id="81" name="80 Gráfico"/>
          <p:cNvGraphicFramePr/>
          <p:nvPr/>
        </p:nvGraphicFramePr>
        <p:xfrm>
          <a:off x="15973425" y="17144999"/>
          <a:ext cx="7972425" cy="4714875"/>
        </p:xfrm>
        <a:graphic>
          <a:graphicData uri="http://schemas.openxmlformats.org/drawingml/2006/chart">
            <c:chart xmlns:c="http://schemas.openxmlformats.org/drawingml/2006/chart" xmlns:r="http://schemas.openxmlformats.org/officeDocument/2006/relationships" r:id="rId8"/>
          </a:graphicData>
        </a:graphic>
      </p:graphicFrame>
      <p:sp>
        <p:nvSpPr>
          <p:cNvPr id="83" name="82 CuadroTexto"/>
          <p:cNvSpPr txBox="1"/>
          <p:nvPr/>
        </p:nvSpPr>
        <p:spPr>
          <a:xfrm>
            <a:off x="15030451" y="21717000"/>
            <a:ext cx="9801224" cy="923330"/>
          </a:xfrm>
          <a:prstGeom prst="rect">
            <a:avLst/>
          </a:prstGeom>
          <a:noFill/>
        </p:spPr>
        <p:txBody>
          <a:bodyPr wrap="square" rtlCol="0">
            <a:spAutoFit/>
          </a:bodyPr>
          <a:lstStyle/>
          <a:p>
            <a:pPr algn="just"/>
            <a:r>
              <a:rPr lang="es-ES" sz="1800" b="1" dirty="0" smtClean="0">
                <a:latin typeface="Arial" panose="020B0604020202020204" pitchFamily="34" charset="0"/>
                <a:cs typeface="Arial" panose="020B0604020202020204" pitchFamily="34" charset="0"/>
              </a:rPr>
              <a:t>Figura 1. Efecto de diferentes concentraciones de Pectimorf® en la masa seca de plántulas de arroz </a:t>
            </a:r>
            <a:r>
              <a:rPr lang="es-ES" sz="1800" b="1" dirty="0" err="1" smtClean="0">
                <a:latin typeface="Arial" panose="020B0604020202020204" pitchFamily="34" charset="0"/>
                <a:cs typeface="Arial" panose="020B0604020202020204" pitchFamily="34" charset="0"/>
              </a:rPr>
              <a:t>cv</a:t>
            </a:r>
            <a:r>
              <a:rPr lang="es-ES" sz="1800" b="1" dirty="0" smtClean="0">
                <a:latin typeface="Arial" panose="020B0604020202020204" pitchFamily="34" charset="0"/>
                <a:cs typeface="Arial" panose="020B0604020202020204" pitchFamily="34" charset="0"/>
              </a:rPr>
              <a:t>. INCA LP-7 germinadas durante siete días</a:t>
            </a:r>
            <a:r>
              <a:rPr lang="es-ES" sz="1800" dirty="0" smtClean="0">
                <a:latin typeface="Arial" panose="020B0604020202020204" pitchFamily="34" charset="0"/>
                <a:cs typeface="Arial" panose="020B0604020202020204" pitchFamily="34" charset="0"/>
              </a:rPr>
              <a:t> </a:t>
            </a:r>
            <a:r>
              <a:rPr lang="es-ES" sz="1800" b="1" dirty="0" smtClean="0">
                <a:latin typeface="Arial" panose="020B0604020202020204" pitchFamily="34" charset="0"/>
                <a:cs typeface="Arial" panose="020B0604020202020204" pitchFamily="34" charset="0"/>
              </a:rPr>
              <a:t>tanto en agua como en 100 </a:t>
            </a:r>
            <a:r>
              <a:rPr lang="es-ES" sz="1800" b="1" dirty="0" err="1" smtClean="0">
                <a:latin typeface="Arial" panose="020B0604020202020204" pitchFamily="34" charset="0"/>
                <a:cs typeface="Arial" panose="020B0604020202020204" pitchFamily="34" charset="0"/>
              </a:rPr>
              <a:t>mM</a:t>
            </a:r>
            <a:r>
              <a:rPr lang="es-ES" sz="1800" b="1" dirty="0" smtClean="0">
                <a:latin typeface="Arial" panose="020B0604020202020204" pitchFamily="34" charset="0"/>
                <a:cs typeface="Arial" panose="020B0604020202020204" pitchFamily="34" charset="0"/>
              </a:rPr>
              <a:t> de </a:t>
            </a:r>
            <a:r>
              <a:rPr lang="es-ES" sz="1800" b="1" dirty="0" err="1" smtClean="0">
                <a:latin typeface="Arial" panose="020B0604020202020204" pitchFamily="34" charset="0"/>
                <a:cs typeface="Arial" panose="020B0604020202020204" pitchFamily="34" charset="0"/>
              </a:rPr>
              <a:t>NaCl</a:t>
            </a:r>
            <a:r>
              <a:rPr lang="es-ES" sz="1800" b="1" dirty="0" smtClean="0">
                <a:latin typeface="Arial" panose="020B0604020202020204" pitchFamily="34" charset="0"/>
                <a:cs typeface="Arial" panose="020B0604020202020204" pitchFamily="34" charset="0"/>
              </a:rPr>
              <a:t>.</a:t>
            </a:r>
            <a:endParaRPr lang="es-ES" sz="1800" dirty="0">
              <a:latin typeface="Arial" panose="020B0604020202020204" pitchFamily="34" charset="0"/>
              <a:cs typeface="Arial" panose="020B0604020202020204" pitchFamily="34" charset="0"/>
            </a:endParaRPr>
          </a:p>
        </p:txBody>
      </p:sp>
      <p:sp>
        <p:nvSpPr>
          <p:cNvPr id="31" name="30 CuadroTexto"/>
          <p:cNvSpPr txBox="1"/>
          <p:nvPr/>
        </p:nvSpPr>
        <p:spPr>
          <a:xfrm>
            <a:off x="428625" y="23750834"/>
            <a:ext cx="13287375" cy="1077218"/>
          </a:xfrm>
          <a:prstGeom prst="rect">
            <a:avLst/>
          </a:prstGeom>
          <a:noFill/>
        </p:spPr>
        <p:txBody>
          <a:bodyPr wrap="square" rtlCol="0">
            <a:spAutoFit/>
          </a:bodyPr>
          <a:lstStyle/>
          <a:p>
            <a:pPr algn="just">
              <a:buFont typeface="Wingdings" pitchFamily="2" charset="2"/>
              <a:buChar char="ü"/>
            </a:pPr>
            <a:r>
              <a:rPr lang="es-MX" sz="2000" b="1" dirty="0" smtClean="0">
                <a:latin typeface="Arial" panose="020B0604020202020204" pitchFamily="34" charset="0"/>
                <a:cs typeface="Arial" panose="020B0604020202020204" pitchFamily="34" charset="0"/>
              </a:rPr>
              <a:t>En medio salino </a:t>
            </a:r>
            <a:r>
              <a:rPr lang="es-ES" sz="2000" b="1" dirty="0" smtClean="0">
                <a:latin typeface="Arial" panose="020B0604020202020204" pitchFamily="34" charset="0"/>
                <a:cs typeface="Arial" panose="020B0604020202020204" pitchFamily="34" charset="0"/>
              </a:rPr>
              <a:t>las concentraciones de 10 y 40 mg L</a:t>
            </a:r>
            <a:r>
              <a:rPr lang="es-ES" sz="2000" b="1" baseline="30000" dirty="0" smtClean="0">
                <a:latin typeface="Arial" panose="020B0604020202020204" pitchFamily="34" charset="0"/>
                <a:cs typeface="Arial" panose="020B0604020202020204" pitchFamily="34" charset="0"/>
              </a:rPr>
              <a:t>-1</a:t>
            </a:r>
            <a:r>
              <a:rPr lang="es-ES" sz="2000" b="1" dirty="0" smtClean="0">
                <a:latin typeface="Arial" panose="020B0604020202020204" pitchFamily="34" charset="0"/>
                <a:cs typeface="Arial" panose="020B0604020202020204" pitchFamily="34" charset="0"/>
              </a:rPr>
              <a:t> de Pm influyeron significativamente en el porcentaje final de germinación, lo que repercutió en el índice de vigor de las plántulas. </a:t>
            </a:r>
          </a:p>
          <a:p>
            <a:pPr algn="just">
              <a:buFont typeface="Wingdings" pitchFamily="2" charset="2"/>
              <a:buChar char="ü"/>
            </a:pPr>
            <a:endParaRPr lang="es-ES" sz="2400" b="1" dirty="0" smtClean="0">
              <a:latin typeface="Arial" panose="020B0604020202020204" pitchFamily="34" charset="0"/>
              <a:cs typeface="Arial" panose="020B0604020202020204" pitchFamily="34" charset="0"/>
            </a:endParaRPr>
          </a:p>
        </p:txBody>
      </p:sp>
      <p:sp>
        <p:nvSpPr>
          <p:cNvPr id="33" name="32 CuadroTexto"/>
          <p:cNvSpPr txBox="1"/>
          <p:nvPr/>
        </p:nvSpPr>
        <p:spPr>
          <a:xfrm>
            <a:off x="15573375" y="22774276"/>
            <a:ext cx="8686799" cy="1938992"/>
          </a:xfrm>
          <a:prstGeom prst="rect">
            <a:avLst/>
          </a:prstGeom>
          <a:noFill/>
        </p:spPr>
        <p:txBody>
          <a:bodyPr wrap="square" rtlCol="0">
            <a:spAutoFit/>
          </a:bodyPr>
          <a:lstStyle/>
          <a:p>
            <a:pPr algn="just">
              <a:buFont typeface="Wingdings" pitchFamily="2" charset="2"/>
              <a:buChar char="ü"/>
            </a:pPr>
            <a:r>
              <a:rPr lang="es-ES" sz="2000" b="1" dirty="0" smtClean="0">
                <a:latin typeface="Arial" panose="020B0604020202020204" pitchFamily="34" charset="0"/>
                <a:cs typeface="Arial" panose="020B0604020202020204" pitchFamily="34" charset="0"/>
              </a:rPr>
              <a:t>El tratamiento a las semillas con 40 mg L</a:t>
            </a:r>
            <a:r>
              <a:rPr lang="es-ES" sz="2000" b="1" baseline="30000" dirty="0" smtClean="0">
                <a:latin typeface="Arial" panose="020B0604020202020204" pitchFamily="34" charset="0"/>
                <a:cs typeface="Arial" panose="020B0604020202020204" pitchFamily="34" charset="0"/>
              </a:rPr>
              <a:t>-1</a:t>
            </a:r>
            <a:r>
              <a:rPr lang="es-ES" sz="2000" b="1" dirty="0" smtClean="0">
                <a:latin typeface="Arial" panose="020B0604020202020204" pitchFamily="34" charset="0"/>
                <a:cs typeface="Arial" panose="020B0604020202020204" pitchFamily="34" charset="0"/>
              </a:rPr>
              <a:t> incrementó significativamente la masa seca cuando las semillas fueron germinadas en agua.</a:t>
            </a:r>
          </a:p>
          <a:p>
            <a:pPr algn="just">
              <a:buFont typeface="Wingdings" pitchFamily="2" charset="2"/>
              <a:buChar char="ü"/>
            </a:pPr>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ü"/>
            </a:pPr>
            <a:r>
              <a:rPr lang="es-ES" sz="2000" b="1" dirty="0" smtClean="0">
                <a:latin typeface="Arial" panose="020B0604020202020204" pitchFamily="34" charset="0"/>
                <a:cs typeface="Arial" panose="020B0604020202020204" pitchFamily="34" charset="0"/>
              </a:rPr>
              <a:t>Ninguno de los tratamientos empleados estimuló la masa seca de las plántulas cuando estas germinaron en condiciones salinas. </a:t>
            </a:r>
            <a:endParaRPr lang="es-ES" sz="2000" b="1" dirty="0">
              <a:latin typeface="Arial" panose="020B0604020202020204" pitchFamily="34" charset="0"/>
              <a:cs typeface="Arial" panose="020B0604020202020204" pitchFamily="34" charset="0"/>
            </a:endParaRPr>
          </a:p>
        </p:txBody>
      </p:sp>
      <p:graphicFrame>
        <p:nvGraphicFramePr>
          <p:cNvPr id="40" name="39 Tabla"/>
          <p:cNvGraphicFramePr>
            <a:graphicFrameLocks noGrp="1"/>
          </p:cNvGraphicFramePr>
          <p:nvPr>
            <p:extLst>
              <p:ext uri="{D42A27DB-BD31-4B8C-83A1-F6EECF244321}">
                <p14:modId xmlns="" xmlns:p14="http://schemas.microsoft.com/office/powerpoint/2010/main" val="3536874865"/>
              </p:ext>
            </p:extLst>
          </p:nvPr>
        </p:nvGraphicFramePr>
        <p:xfrm>
          <a:off x="12115800" y="26317579"/>
          <a:ext cx="12687298" cy="5982240"/>
        </p:xfrm>
        <a:graphic>
          <a:graphicData uri="http://schemas.openxmlformats.org/drawingml/2006/table">
            <a:tbl>
              <a:tblPr/>
              <a:tblGrid>
                <a:gridCol w="2426882"/>
                <a:gridCol w="2268291"/>
                <a:gridCol w="1779422"/>
                <a:gridCol w="2138801"/>
                <a:gridCol w="1968567"/>
                <a:gridCol w="2105335"/>
              </a:tblGrid>
              <a:tr h="76336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Concentraciones </a:t>
                      </a:r>
                      <a:r>
                        <a:rPr lang="es-ES" sz="2000" b="1" dirty="0" smtClean="0">
                          <a:latin typeface="Arial" panose="020B0604020202020204" pitchFamily="34" charset="0"/>
                          <a:ea typeface="Calibri" panose="020F0502020204030204" pitchFamily="34" charset="0"/>
                          <a:cs typeface="Arial" panose="020B0604020202020204" pitchFamily="34" charset="0"/>
                        </a:rPr>
                        <a:t>del extracto </a:t>
                      </a:r>
                      <a:r>
                        <a:rPr lang="es-ES" sz="2000" b="1" dirty="0">
                          <a:latin typeface="Arial" panose="020B0604020202020204" pitchFamily="34" charset="0"/>
                          <a:ea typeface="Calibri" panose="020F0502020204030204" pitchFamily="34" charset="0"/>
                          <a:cs typeface="Arial" panose="020B0604020202020204" pitchFamily="34" charset="0"/>
                        </a:rPr>
                        <a:t>de </a:t>
                      </a:r>
                      <a:r>
                        <a:rPr lang="es-ES" sz="2000" b="1" i="1" dirty="0" err="1">
                          <a:latin typeface="Arial" panose="020B0604020202020204" pitchFamily="34" charset="0"/>
                          <a:ea typeface="Calibri" panose="020F0502020204030204" pitchFamily="34" charset="0"/>
                          <a:cs typeface="Arial" panose="020B0604020202020204" pitchFamily="34" charset="0"/>
                        </a:rPr>
                        <a:t>Sargassum</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Medio de germinación</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Tasa o velocidad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(GS)</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Porcentaje final de </a:t>
                      </a:r>
                      <a:r>
                        <a:rPr lang="es-ES" sz="2000" b="1" dirty="0">
                          <a:latin typeface="Arial" panose="020B0604020202020204" pitchFamily="34" charset="0"/>
                          <a:ea typeface="Calibri" panose="020F0502020204030204" pitchFamily="34" charset="0"/>
                          <a:cs typeface="Arial" panose="020B0604020202020204" pitchFamily="34" charset="0"/>
                        </a:rPr>
                        <a:t>germinación (G%)</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Tiempo medio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(MGT)</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Índice de vigor (VI)</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0 (Control)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6">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Agua destilada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11,2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91,3 ± 2,4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444,0 ± 11,2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0,5%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11,1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1,6</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92,5 ± 9,4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483,0 ± 67,8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11,4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1,2</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96,3 ± 4,7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434,7 ± 50,4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1,5%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10,9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95,0 ± 0,0*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0,1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574.8 ± 27,0*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11,1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95,0 ± 4,0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523,4 ± 40.0*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9,8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93,8 ± 2,4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523,9 ± 29,7*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0 (Control)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6">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err="1">
                          <a:latin typeface="Arial" panose="020B0604020202020204" pitchFamily="34" charset="0"/>
                          <a:ea typeface="Calibri" panose="020F0502020204030204" pitchFamily="34" charset="0"/>
                          <a:cs typeface="Arial" panose="020B0604020202020204" pitchFamily="34" charset="0"/>
                        </a:rPr>
                        <a:t>NaCl</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0,7</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91,3 ± 4,7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215,8 ± 30,8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0,5%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7,6</a:t>
                      </a:r>
                      <a:r>
                        <a:rPr lang="es-ES" sz="2000" b="1" baseline="0" dirty="0" smtClean="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 1,4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86,3 ± 6,2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291,0 ± 17,9*</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8,5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0,2</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92,5 ± 2,8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320,3 ± 41,6*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1,5%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8,2 ± 0,6</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93,8 ± 6,52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315,3 ± 48,1*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95,0 ± 6,9</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309,0 ± 54,2*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92,5 ± 2,8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295,5 ± 9,0*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1" name="40 CuadroTexto"/>
          <p:cNvSpPr txBox="1"/>
          <p:nvPr/>
        </p:nvSpPr>
        <p:spPr>
          <a:xfrm>
            <a:off x="11884025" y="25460325"/>
            <a:ext cx="13315950" cy="800219"/>
          </a:xfrm>
          <a:prstGeom prst="rect">
            <a:avLst/>
          </a:prstGeom>
          <a:noFill/>
        </p:spPr>
        <p:txBody>
          <a:bodyPr wrap="square" rtlCol="0">
            <a:spAutoFit/>
          </a:bodyPr>
          <a:lstStyle/>
          <a:p>
            <a:pPr algn="just">
              <a:lnSpc>
                <a:spcPct val="115000"/>
              </a:lnSpc>
              <a:spcAft>
                <a:spcPts val="1000"/>
              </a:spcAft>
            </a:pPr>
            <a:r>
              <a:rPr lang="es-ES" sz="2000" b="1" dirty="0" smtClean="0">
                <a:latin typeface="Arial" panose="020B0604020202020204" pitchFamily="34" charset="0"/>
                <a:ea typeface="Calibri" panose="020F0502020204030204" pitchFamily="34" charset="0"/>
                <a:cs typeface="Arial" panose="020B0604020202020204" pitchFamily="34" charset="0"/>
              </a:rPr>
              <a:t>Tabla II. Influencia de un extracto acuoso de sargazo en la germinación de semillas de arroz </a:t>
            </a:r>
            <a:r>
              <a:rPr lang="es-ES" sz="2000" b="1" dirty="0" err="1" smtClean="0">
                <a:latin typeface="Arial" panose="020B0604020202020204" pitchFamily="34" charset="0"/>
                <a:ea typeface="Calibri" panose="020F0502020204030204" pitchFamily="34" charset="0"/>
                <a:cs typeface="Arial" panose="020B0604020202020204" pitchFamily="34" charset="0"/>
              </a:rPr>
              <a:t>cv</a:t>
            </a:r>
            <a:r>
              <a:rPr lang="es-ES" sz="2000" b="1" dirty="0" smtClean="0">
                <a:latin typeface="Arial" panose="020B0604020202020204" pitchFamily="34" charset="0"/>
                <a:ea typeface="Calibri" panose="020F0502020204030204" pitchFamily="34" charset="0"/>
                <a:cs typeface="Arial" panose="020B0604020202020204" pitchFamily="34" charset="0"/>
              </a:rPr>
              <a:t>. INCA LP-7.</a:t>
            </a:r>
            <a:r>
              <a:rPr lang="es-MX" sz="2000" b="1" dirty="0" smtClean="0">
                <a:latin typeface="Arial" panose="020B0604020202020204" pitchFamily="34" charset="0"/>
                <a:ea typeface="Calibri" panose="020F0502020204030204" pitchFamily="34" charset="0"/>
                <a:cs typeface="Arial" panose="020B0604020202020204" pitchFamily="34" charset="0"/>
              </a:rPr>
              <a:t> (Medias ± intervalos de confianza).</a:t>
            </a:r>
            <a:endParaRPr lang="es-ES" sz="2000" b="1" dirty="0">
              <a:latin typeface="Arial" panose="020B0604020202020204" pitchFamily="34" charset="0"/>
              <a:ea typeface="Calibri" panose="020F0502020204030204" pitchFamily="34" charset="0"/>
              <a:cs typeface="Arial" panose="020B0604020202020204" pitchFamily="34" charset="0"/>
            </a:endParaRPr>
          </a:p>
        </p:txBody>
      </p:sp>
      <p:graphicFrame>
        <p:nvGraphicFramePr>
          <p:cNvPr id="42" name="41 Gráfico"/>
          <p:cNvGraphicFramePr/>
          <p:nvPr>
            <p:extLst>
              <p:ext uri="{D42A27DB-BD31-4B8C-83A1-F6EECF244321}">
                <p14:modId xmlns="" xmlns:p14="http://schemas.microsoft.com/office/powerpoint/2010/main" val="3465381257"/>
              </p:ext>
            </p:extLst>
          </p:nvPr>
        </p:nvGraphicFramePr>
        <p:xfrm>
          <a:off x="0" y="25688926"/>
          <a:ext cx="8258175" cy="4714874"/>
        </p:xfrm>
        <a:graphic>
          <a:graphicData uri="http://schemas.openxmlformats.org/drawingml/2006/chart">
            <c:chart xmlns:c="http://schemas.openxmlformats.org/drawingml/2006/chart" xmlns:r="http://schemas.openxmlformats.org/officeDocument/2006/relationships" r:id="rId9"/>
          </a:graphicData>
        </a:graphic>
      </p:graphicFrame>
      <p:sp>
        <p:nvSpPr>
          <p:cNvPr id="44" name="43 CuadroTexto"/>
          <p:cNvSpPr txBox="1"/>
          <p:nvPr/>
        </p:nvSpPr>
        <p:spPr>
          <a:xfrm>
            <a:off x="8343899" y="26803349"/>
            <a:ext cx="3228975" cy="2308324"/>
          </a:xfrm>
          <a:prstGeom prst="rect">
            <a:avLst/>
          </a:prstGeom>
          <a:noFill/>
        </p:spPr>
        <p:txBody>
          <a:bodyPr wrap="square" rtlCol="0">
            <a:spAutoFit/>
          </a:bodyPr>
          <a:lstStyle/>
          <a:p>
            <a:pPr algn="just"/>
            <a:r>
              <a:rPr lang="es-ES" sz="1800" b="1" dirty="0" smtClean="0">
                <a:latin typeface="Arial" panose="020B0604020202020204" pitchFamily="34" charset="0"/>
                <a:cs typeface="Arial" panose="020B0604020202020204" pitchFamily="34" charset="0"/>
              </a:rPr>
              <a:t>Figura 2. Efecto de diferentes concentraciones de un extracto acuoso de sargazo en la masa seca de plántulas de arroz </a:t>
            </a:r>
            <a:r>
              <a:rPr lang="es-ES" sz="1800" b="1" dirty="0" err="1" smtClean="0">
                <a:latin typeface="Arial" panose="020B0604020202020204" pitchFamily="34" charset="0"/>
                <a:cs typeface="Arial" panose="020B0604020202020204" pitchFamily="34" charset="0"/>
              </a:rPr>
              <a:t>cv</a:t>
            </a:r>
            <a:r>
              <a:rPr lang="es-ES" sz="1800" b="1" dirty="0" smtClean="0">
                <a:latin typeface="Arial" panose="020B0604020202020204" pitchFamily="34" charset="0"/>
                <a:cs typeface="Arial" panose="020B0604020202020204" pitchFamily="34" charset="0"/>
              </a:rPr>
              <a:t>. INCA LP-7 germinadas durante siete días tanto en agua como en 100 </a:t>
            </a:r>
            <a:r>
              <a:rPr lang="es-ES" sz="1800" b="1" dirty="0" err="1" smtClean="0">
                <a:latin typeface="Arial" panose="020B0604020202020204" pitchFamily="34" charset="0"/>
                <a:cs typeface="Arial" panose="020B0604020202020204" pitchFamily="34" charset="0"/>
              </a:rPr>
              <a:t>mM</a:t>
            </a:r>
            <a:r>
              <a:rPr lang="es-ES" sz="1800" b="1" dirty="0" smtClean="0">
                <a:latin typeface="Arial" panose="020B0604020202020204" pitchFamily="34" charset="0"/>
                <a:cs typeface="Arial" panose="020B0604020202020204" pitchFamily="34" charset="0"/>
              </a:rPr>
              <a:t> de </a:t>
            </a:r>
            <a:r>
              <a:rPr lang="es-ES" sz="1800" b="1" dirty="0" err="1" smtClean="0">
                <a:latin typeface="Arial" panose="020B0604020202020204" pitchFamily="34" charset="0"/>
                <a:cs typeface="Arial" panose="020B0604020202020204" pitchFamily="34" charset="0"/>
              </a:rPr>
              <a:t>NaCl</a:t>
            </a:r>
            <a:r>
              <a:rPr lang="es-ES" sz="1800" b="1" dirty="0" smtClean="0">
                <a:latin typeface="Arial" panose="020B0604020202020204" pitchFamily="34" charset="0"/>
                <a:cs typeface="Arial" panose="020B0604020202020204" pitchFamily="34" charset="0"/>
              </a:rPr>
              <a:t>.</a:t>
            </a:r>
            <a:endParaRPr lang="es-ES" sz="1800" b="1" dirty="0">
              <a:latin typeface="Arial" panose="020B0604020202020204" pitchFamily="34" charset="0"/>
              <a:cs typeface="Arial" panose="020B0604020202020204" pitchFamily="34" charset="0"/>
            </a:endParaRPr>
          </a:p>
        </p:txBody>
      </p:sp>
      <p:sp>
        <p:nvSpPr>
          <p:cNvPr id="45" name="44 CuadroTexto"/>
          <p:cNvSpPr txBox="1"/>
          <p:nvPr/>
        </p:nvSpPr>
        <p:spPr>
          <a:xfrm>
            <a:off x="12430125" y="32546925"/>
            <a:ext cx="12087225" cy="707886"/>
          </a:xfrm>
          <a:prstGeom prst="rect">
            <a:avLst/>
          </a:prstGeom>
          <a:noFill/>
        </p:spPr>
        <p:txBody>
          <a:bodyPr wrap="square" rtlCol="0">
            <a:spAutoFit/>
          </a:bodyPr>
          <a:lstStyle/>
          <a:p>
            <a:pPr algn="just">
              <a:buFont typeface="Wingdings" pitchFamily="2" charset="2"/>
              <a:buChar char="ü"/>
            </a:pPr>
            <a:r>
              <a:rPr lang="es-ES" sz="2000" b="1" dirty="0" smtClean="0">
                <a:latin typeface="Arial" panose="020B0604020202020204" pitchFamily="34" charset="0"/>
                <a:cs typeface="Arial" panose="020B0604020202020204" pitchFamily="34" charset="0"/>
              </a:rPr>
              <a:t>Las semillas germinadas en </a:t>
            </a:r>
            <a:r>
              <a:rPr lang="es-ES" sz="2000" b="1" dirty="0" err="1" smtClean="0">
                <a:latin typeface="Arial" panose="020B0604020202020204" pitchFamily="34" charset="0"/>
                <a:cs typeface="Arial" panose="020B0604020202020204" pitchFamily="34" charset="0"/>
              </a:rPr>
              <a:t>NaCl</a:t>
            </a:r>
            <a:r>
              <a:rPr lang="es-ES" sz="2000" b="1" dirty="0" smtClean="0">
                <a:latin typeface="Arial" panose="020B0604020202020204" pitchFamily="34" charset="0"/>
                <a:cs typeface="Arial" panose="020B0604020202020204" pitchFamily="34" charset="0"/>
              </a:rPr>
              <a:t> 100 </a:t>
            </a:r>
            <a:r>
              <a:rPr lang="es-ES" sz="2000" b="1" dirty="0" err="1" smtClean="0">
                <a:latin typeface="Arial" panose="020B0604020202020204" pitchFamily="34" charset="0"/>
                <a:cs typeface="Arial" panose="020B0604020202020204" pitchFamily="34" charset="0"/>
              </a:rPr>
              <a:t>mmol</a:t>
            </a:r>
            <a:r>
              <a:rPr lang="es-ES" sz="2000" b="1" dirty="0" smtClean="0">
                <a:latin typeface="Arial" panose="020B0604020202020204" pitchFamily="34" charset="0"/>
                <a:cs typeface="Arial" panose="020B0604020202020204" pitchFamily="34" charset="0"/>
              </a:rPr>
              <a:t> L</a:t>
            </a:r>
            <a:r>
              <a:rPr lang="es-ES" sz="2000" b="1" baseline="30000" dirty="0" smtClean="0">
                <a:latin typeface="Arial" panose="020B0604020202020204" pitchFamily="34" charset="0"/>
                <a:cs typeface="Arial" panose="020B0604020202020204" pitchFamily="34" charset="0"/>
              </a:rPr>
              <a:t>-1 </a:t>
            </a:r>
            <a:r>
              <a:rPr lang="es-ES" sz="2000" b="1" dirty="0" smtClean="0">
                <a:latin typeface="Arial" panose="020B0604020202020204" pitchFamily="34" charset="0"/>
                <a:cs typeface="Arial" panose="020B0604020202020204" pitchFamily="34" charset="0"/>
              </a:rPr>
              <a:t>incrementaron el índice de vigor con todas las concentraciones de </a:t>
            </a:r>
            <a:r>
              <a:rPr lang="es-ES" sz="2000" b="1" smtClean="0">
                <a:latin typeface="Arial" panose="020B0604020202020204" pitchFamily="34" charset="0"/>
                <a:cs typeface="Arial" panose="020B0604020202020204" pitchFamily="34" charset="0"/>
              </a:rPr>
              <a:t>sargazo utilizadas.</a:t>
            </a:r>
            <a:endParaRPr lang="es-ES" sz="2000" b="1" dirty="0">
              <a:latin typeface="Arial" panose="020B0604020202020204" pitchFamily="34" charset="0"/>
              <a:cs typeface="Arial" panose="020B0604020202020204" pitchFamily="34" charset="0"/>
            </a:endParaRPr>
          </a:p>
        </p:txBody>
      </p:sp>
      <p:sp>
        <p:nvSpPr>
          <p:cNvPr id="47" name="46 CuadroTexto"/>
          <p:cNvSpPr txBox="1"/>
          <p:nvPr/>
        </p:nvSpPr>
        <p:spPr>
          <a:xfrm>
            <a:off x="771525" y="30575250"/>
            <a:ext cx="9258300" cy="707886"/>
          </a:xfrm>
          <a:prstGeom prst="rect">
            <a:avLst/>
          </a:prstGeom>
          <a:noFill/>
        </p:spPr>
        <p:txBody>
          <a:bodyPr wrap="square" rtlCol="0">
            <a:spAutoFit/>
          </a:bodyPr>
          <a:lstStyle/>
          <a:p>
            <a:pPr algn="just">
              <a:buFont typeface="Wingdings" pitchFamily="2" charset="2"/>
              <a:buChar char="ü"/>
            </a:pPr>
            <a:r>
              <a:rPr lang="es-ES" sz="2000" b="1" dirty="0" smtClean="0">
                <a:latin typeface="Arial" panose="020B0604020202020204" pitchFamily="34" charset="0"/>
                <a:cs typeface="Arial" panose="020B0604020202020204" pitchFamily="34" charset="0"/>
              </a:rPr>
              <a:t>En medio salino, todas las concentraciones de sargazo empleadas superaron al tratamiento control</a:t>
            </a:r>
            <a:endParaRPr lang="es-ES" sz="2000" b="1" dirty="0">
              <a:latin typeface="Arial" panose="020B0604020202020204" pitchFamily="34" charset="0"/>
              <a:cs typeface="Arial" panose="020B0604020202020204" pitchFamily="34" charset="0"/>
            </a:endParaRPr>
          </a:p>
        </p:txBody>
      </p:sp>
      <p:pic>
        <p:nvPicPr>
          <p:cNvPr id="43" name="AUD-20211213-WA0016.m4a">
            <a:hlinkClick r:id="" action="ppaction://media"/>
          </p:cNvPr>
          <p:cNvPicPr>
            <a:picLocks noRot="1" noChangeAspect="1"/>
          </p:cNvPicPr>
          <p:nvPr>
            <a:audioFile r:link="rId1"/>
          </p:nvPr>
        </p:nvPicPr>
        <p:blipFill>
          <a:blip r:embed="rId10"/>
          <a:stretch>
            <a:fillRect/>
          </a:stretch>
        </p:blipFill>
        <p:spPr>
          <a:xfrm>
            <a:off x="15895781" y="3528000"/>
            <a:ext cx="646545" cy="6465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640" fill="hold"/>
                                        <p:tgtEl>
                                          <p:spTgt spid="4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childTnLst>
        </p:cTn>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Notes Theme">
  <a:themeElements>
    <a:clrScheme name="Office Notes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Notes Theme">
      <a:majorFont>
        <a:latin typeface="Calibri"/>
        <a:ea typeface=""/>
        <a:cs typeface=""/>
      </a:majorFont>
      <a:minorFont>
        <a:latin typeface="Calibri"/>
        <a:ea typeface=""/>
        <a:cs typeface=""/>
      </a:minorFont>
    </a:fontScheme>
    <a:fmtScheme name="Office Notes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1"/>
        </a:gradFill>
      </a:fillStyleLst>
      <a:lnStyleLst>
        <a:ln w="9525" cap="flat" cmpd="sng">
          <a:solidFill>
            <a:schemeClr val="phClr">
              <a:shade val="95000"/>
              <a:satMod val="105000"/>
            </a:schemeClr>
          </a:solidFill>
          <a:prstDash val="solid"/>
        </a:ln>
        <a:ln w="25400" cap="flat" cmpd="sng">
          <a:solidFill>
            <a:schemeClr val="phClr"/>
          </a:solidFill>
          <a:prstDash val="solid"/>
        </a:ln>
        <a:ln w="38100" cap="flat" cmpd="sng">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854</TotalTime>
  <Words>1287</Words>
  <Application>Microsoft Office PowerPoint</Application>
  <PresentationFormat>Personalizado</PresentationFormat>
  <Paragraphs>170</Paragraphs>
  <Slides>1</Slides>
  <Notes>1</Notes>
  <HiddenSlides>0</HiddenSlides>
  <MMClips>1</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Tema de Office</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Lilisbet Guerrero Domínguez</dc:creator>
  <cp:lastModifiedBy>Yanelis</cp:lastModifiedBy>
  <cp:revision>90</cp:revision>
  <dcterms:created xsi:type="dcterms:W3CDTF">2018-09-27T14:39:03Z</dcterms:created>
  <dcterms:modified xsi:type="dcterms:W3CDTF">2021-12-14T05:22:19Z</dcterms:modified>
</cp:coreProperties>
</file>