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63" r:id="rId8"/>
    <p:sldId id="266" r:id="rId9"/>
    <p:sldId id="269" r:id="rId10"/>
    <p:sldId id="270" r:id="rId11"/>
    <p:sldId id="271" r:id="rId12"/>
    <p:sldId id="272" r:id="rId13"/>
    <p:sldId id="273" r:id="rId14"/>
    <p:sldId id="274" r:id="rId15"/>
    <p:sldId id="280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959" autoAdjust="0"/>
    <p:restoredTop sz="94660"/>
  </p:normalViewPr>
  <p:slideViewPr>
    <p:cSldViewPr snapToGrid="0">
      <p:cViewPr>
        <p:scale>
          <a:sx n="80" d="100"/>
          <a:sy n="80" d="100"/>
        </p:scale>
        <p:origin x="-684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3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3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9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1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3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6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6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4925-1DB6-4E33-96C4-E5CFDF358F13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79D42-F678-4254-B49F-40AD700B883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6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9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327824"/>
              </p:ext>
            </p:extLst>
          </p:nvPr>
        </p:nvGraphicFramePr>
        <p:xfrm>
          <a:off x="1650188" y="646313"/>
          <a:ext cx="6424667" cy="163968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424667"/>
              </a:tblGrid>
              <a:tr h="1639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200" u="sng" dirty="0">
                          <a:effectLst/>
                        </a:rPr>
                        <a:t/>
                      </a:r>
                      <a:br>
                        <a:rPr lang="es-MX" sz="1200" u="sng" dirty="0">
                          <a:effectLst/>
                        </a:rPr>
                      </a:b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DEPARTAMENTO DE FISIOLOGÍA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BIOQUÍMICA</a:t>
                      </a:r>
                      <a:r>
                        <a:rPr lang="es-MX" sz="2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VEGETAL</a:t>
                      </a:r>
                      <a:endParaRPr lang="es-E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14" marR="33514" marT="0" marB="0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942536" y="2830381"/>
            <a:ext cx="79201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Objetivos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y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Criterios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Medida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2017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12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502562"/>
              </p:ext>
            </p:extLst>
          </p:nvPr>
        </p:nvGraphicFramePr>
        <p:xfrm>
          <a:off x="3271153" y="5302649"/>
          <a:ext cx="2982351" cy="123958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982351"/>
              </a:tblGrid>
              <a:tr h="12395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200" u="sng" dirty="0">
                          <a:effectLst/>
                        </a:rPr>
                        <a:t/>
                      </a:r>
                      <a:br>
                        <a:rPr lang="es-MX" sz="1200" u="sng" dirty="0">
                          <a:effectLst/>
                        </a:rPr>
                      </a:br>
                      <a:r>
                        <a:rPr lang="es-MX" sz="2800" b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Mayabeque</a:t>
                      </a:r>
                      <a:endParaRPr lang="es-MX" sz="28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b="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Enero de 2017</a:t>
                      </a:r>
                      <a:endParaRPr lang="es-E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14" marR="3351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39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758918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4400" y="877601"/>
            <a:ext cx="8392365" cy="135421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-3: IMPACTO ECONÓMICO Y SOCIAL</a:t>
            </a:r>
            <a:endParaRPr lang="en-US" sz="1600" dirty="0"/>
          </a:p>
          <a:p>
            <a:pPr algn="just"/>
            <a:r>
              <a:rPr lang="es-ES" sz="1600" b="1" u="sng" dirty="0"/>
              <a:t>Objetivo 5</a:t>
            </a:r>
            <a:r>
              <a:rPr lang="es-ES" sz="1600" b="1" dirty="0"/>
              <a:t>:</a:t>
            </a:r>
            <a:r>
              <a:rPr lang="es-ES" sz="1600" b="1" i="1" dirty="0"/>
              <a:t> </a:t>
            </a:r>
            <a:r>
              <a:rPr lang="es-ES" sz="1600" b="1" dirty="0"/>
              <a:t>Incrementar la obtención de resultados de investigación–desarrollo con alta pertinencia y las gestiones necesarias que garanticen los procesos </a:t>
            </a:r>
            <a:r>
              <a:rPr lang="es-ES" sz="1600" b="1" dirty="0" err="1"/>
              <a:t>innovativos</a:t>
            </a:r>
            <a:r>
              <a:rPr lang="es-ES" sz="1600" b="1" dirty="0"/>
              <a:t> y la elevación del impacto en la economía y la </a:t>
            </a:r>
            <a:r>
              <a:rPr lang="es-ES" sz="1600" b="1" dirty="0" smtClean="0"/>
              <a:t>sociedad</a:t>
            </a:r>
            <a:r>
              <a:rPr lang="es-ES" sz="1600" b="1" dirty="0"/>
              <a:t> </a:t>
            </a:r>
            <a:r>
              <a:rPr lang="es-ES" sz="1600" b="1" i="1" dirty="0" smtClean="0"/>
              <a:t>(Lineamientos </a:t>
            </a:r>
            <a:r>
              <a:rPr lang="es-ES" sz="1600" b="1" i="1" dirty="0"/>
              <a:t>vinculados: 129, 131, 137 y 152. Objetivos del Partido vinculados: 43, 47, 53, 54 55, y 65</a:t>
            </a:r>
            <a:r>
              <a:rPr lang="es-ES" sz="1600" b="1" i="1" dirty="0" smtClean="0"/>
              <a:t>).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010578" y="2256954"/>
            <a:ext cx="49602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s-ES" sz="2000" b="1" dirty="0" err="1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Reunion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600"/>
              </a:spcAft>
            </a:pP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responsables de producto Pedro R y Donaldo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7846" y="2875221"/>
            <a:ext cx="83385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 indent="-268288" algn="just">
              <a:spcAft>
                <a:spcPts val="0"/>
              </a:spcAft>
            </a:pPr>
            <a:r>
              <a:rPr lang="es-ES" sz="20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 garantizan las demandas del Programa Gubernamental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Biofertilizantes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través de la entrega de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500 (demanda autoclaves antes de julio).</a:t>
            </a:r>
            <a:r>
              <a:rPr lang="es-E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dosis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Azofert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®,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12 000</a:t>
            </a:r>
            <a:r>
              <a:rPr lang="es-E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dosis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Quitomax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®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200?????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dosis </a:t>
            </a:r>
            <a:r>
              <a:rPr lang="es-ES" sz="20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" sz="2000" dirty="0" err="1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Pectimorf</a:t>
            </a:r>
            <a:r>
              <a:rPr lang="es-ES" sz="20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®, </a:t>
            </a:r>
            <a:r>
              <a:rPr lang="es-ES" sz="20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mejorando el impacto en la agricultura de los productos</a:t>
            </a:r>
            <a:r>
              <a:rPr lang="es-ES" sz="20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7846" y="4689198"/>
            <a:ext cx="82982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2. </a:t>
            </a:r>
            <a:r>
              <a:rPr lang="es-ES" sz="2000" dirty="0">
                <a:solidFill>
                  <a:srgbClr val="0000FF"/>
                </a:solidFill>
              </a:rPr>
              <a:t>Se </a:t>
            </a:r>
            <a:r>
              <a:rPr lang="es-ES" sz="2000" dirty="0" smtClean="0">
                <a:solidFill>
                  <a:srgbClr val="0000FF"/>
                </a:solidFill>
              </a:rPr>
              <a:t> mantiene  la  ejecución  </a:t>
            </a:r>
            <a:r>
              <a:rPr lang="es-ES" sz="2000" dirty="0">
                <a:solidFill>
                  <a:srgbClr val="0000FF"/>
                </a:solidFill>
              </a:rPr>
              <a:t>satisfactoria </a:t>
            </a:r>
            <a:r>
              <a:rPr lang="es-ES" sz="2000" dirty="0" smtClean="0">
                <a:solidFill>
                  <a:srgbClr val="0000FF"/>
                </a:solidFill>
              </a:rPr>
              <a:t> de </a:t>
            </a:r>
            <a:r>
              <a:rPr lang="es-ES" sz="2000" b="1" dirty="0" smtClean="0">
                <a:solidFill>
                  <a:srgbClr val="0000FF"/>
                </a:solidFill>
              </a:rPr>
              <a:t>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ES" sz="2000" b="1" dirty="0" smtClean="0">
                <a:solidFill>
                  <a:srgbClr val="0000FF"/>
                </a:solidFill>
              </a:rPr>
              <a:t>  </a:t>
            </a:r>
            <a:r>
              <a:rPr lang="es-ES" sz="2000" dirty="0" smtClean="0">
                <a:solidFill>
                  <a:srgbClr val="0000FF"/>
                </a:solidFill>
              </a:rPr>
              <a:t>PA,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ES" sz="2000" dirty="0" smtClean="0">
                <a:solidFill>
                  <a:srgbClr val="0000FF"/>
                </a:solidFill>
              </a:rPr>
              <a:t> proyecto FONCI  y 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 Proyecto Institucional que </a:t>
            </a:r>
            <a:r>
              <a:rPr lang="es-ES" sz="2000" dirty="0">
                <a:solidFill>
                  <a:srgbClr val="0000FF"/>
                </a:solidFill>
              </a:rPr>
              <a:t>coordina el Departamento, así como la participación en otros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proyectos  asociados. Se </a:t>
            </a:r>
            <a:r>
              <a:rPr lang="es-ES" sz="2000" dirty="0" smtClean="0">
                <a:solidFill>
                  <a:srgbClr val="0000FF"/>
                </a:solidFill>
              </a:rPr>
              <a:t>participa además, en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institucional, en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dirty="0" smtClean="0">
                <a:solidFill>
                  <a:srgbClr val="0000FF"/>
                </a:solidFill>
              </a:rPr>
              <a:t> subcontratos con otras instituciones,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proyecto empresarial y en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proyecto </a:t>
            </a:r>
            <a:r>
              <a:rPr lang="es-ES" sz="2000" dirty="0" smtClean="0">
                <a:solidFill>
                  <a:srgbClr val="0000FF"/>
                </a:solidFill>
              </a:rPr>
              <a:t>internacional, todos se ejecutan satisfactoriamente. Se elabora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internacional. 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06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500431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7" y="689960"/>
            <a:ext cx="28270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381931"/>
              </p:ext>
            </p:extLst>
          </p:nvPr>
        </p:nvGraphicFramePr>
        <p:xfrm>
          <a:off x="738186" y="1055408"/>
          <a:ext cx="8231001" cy="4943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0438"/>
                <a:gridCol w="1060076"/>
                <a:gridCol w="795618"/>
                <a:gridCol w="995082"/>
                <a:gridCol w="1573306"/>
                <a:gridCol w="766481"/>
              </a:tblGrid>
              <a:tr h="37196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Título del proyecto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Categoría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Programa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Coordinador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Participantes del Dpto.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Duración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858693">
                <a:tc rowSpan="2">
                  <a:txBody>
                    <a:bodyPr/>
                    <a:lstStyle/>
                    <a:p>
                      <a:pPr marL="221615" indent="-221615" algn="just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1.- Desarrollo de </a:t>
                      </a:r>
                      <a:r>
                        <a:rPr lang="es-ES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bioestimuladores</a:t>
                      </a: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nacionales para la protección y el beneficio de cultivos de interés económico</a:t>
                      </a:r>
                      <a:endParaRPr lang="en-US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Alejandro Falcón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Grupo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Productos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Bioactivos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Pedro,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Idioleidys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Dell,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Yanett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Yenisley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Yenisei, Susana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2014-2018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8524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FONCI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Alejandro Falcón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Grupo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Productos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Bioactivos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Pedro,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Idioleidys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Dell,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Yanett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Yenisley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Yenisei, Susana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2016-2018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302457">
                <a:tc rowSpan="2">
                  <a:txBody>
                    <a:bodyPr/>
                    <a:lstStyle/>
                    <a:p>
                      <a:pPr marL="203835" marR="0" lvl="0" indent="-20383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2.- </a:t>
                      </a:r>
                      <a:r>
                        <a:rPr lang="es-AR" sz="12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</a:t>
                      </a:r>
                      <a:r>
                        <a:rPr lang="es-AR" sz="12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AR" sz="12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como alternativa a la fertilización nitrogenada en Cuba</a:t>
                      </a:r>
                      <a:endParaRPr lang="en-US" sz="12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03835" indent="-20383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Nápoles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Belkis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Alejandro,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Daymi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 2017-2020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302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FONCI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Nápoles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Belkis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Alejandro,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Daymi</a:t>
                      </a:r>
                      <a:r>
                        <a:rPr lang="en-US" sz="1200" b="0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2017-2020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604913">
                <a:tc>
                  <a:txBody>
                    <a:bodyPr/>
                    <a:lstStyle/>
                    <a:p>
                      <a:pPr marL="203835" indent="-20383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s-PR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.- </a:t>
                      </a: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Manejo conjunto e impacto de </a:t>
                      </a:r>
                      <a:r>
                        <a:rPr lang="es-ES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biofertilizantes</a:t>
                      </a: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s-ES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micorrizicos </a:t>
                      </a: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 otros </a:t>
                      </a:r>
                      <a:r>
                        <a:rPr lang="es-ES" sz="12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bioproductos</a:t>
                      </a: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en la producción agrícola de diferentes </a:t>
                      </a:r>
                      <a:r>
                        <a:rPr lang="es-ES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cultivos</a:t>
                      </a:r>
                      <a:endParaRPr lang="en-US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Ramón Rivera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Tere, </a:t>
                      </a:r>
                      <a:r>
                        <a:rPr lang="es-PR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Ionel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2013-2017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519927">
                <a:tc>
                  <a:txBody>
                    <a:bodyPr/>
                    <a:lstStyle/>
                    <a:p>
                      <a:pPr marL="181610" indent="-181610" algn="just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r>
                        <a:rPr lang="es-ES" sz="1200" b="0" dirty="0" smtClean="0">
                          <a:solidFill>
                            <a:schemeClr val="bg1"/>
                          </a:solidFill>
                          <a:effectLst/>
                        </a:rPr>
                        <a:t>.- </a:t>
                      </a: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</a:rPr>
                        <a:t>Bases para el manejo sostenible e incremento de los rendimientos de arroz, frijol, maíz y soya en </a:t>
                      </a:r>
                      <a:r>
                        <a:rPr lang="es-ES" sz="1200" b="0" dirty="0" err="1">
                          <a:solidFill>
                            <a:schemeClr val="bg1"/>
                          </a:solidFill>
                          <a:effectLst/>
                        </a:rPr>
                        <a:t>agroecosistemas</a:t>
                      </a:r>
                      <a:r>
                        <a:rPr lang="es-ES" sz="1200" b="0" dirty="0">
                          <a:solidFill>
                            <a:schemeClr val="bg1"/>
                          </a:solidFill>
                          <a:effectLst/>
                        </a:rPr>
                        <a:t> arroceros de </a:t>
                      </a:r>
                      <a:r>
                        <a:rPr lang="es-ES" sz="1200" b="0" dirty="0" smtClean="0">
                          <a:solidFill>
                            <a:schemeClr val="bg1"/>
                          </a:solidFill>
                          <a:effectLst/>
                        </a:rPr>
                        <a:t>Cuba</a:t>
                      </a:r>
                      <a:endParaRPr lang="en-US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solidFill>
                            <a:schemeClr val="tx1"/>
                          </a:solidFill>
                          <a:effectLst/>
                        </a:rPr>
                        <a:t>Alimento humano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solidFill>
                            <a:schemeClr val="tx1"/>
                          </a:solidFill>
                          <a:effectLst/>
                        </a:rPr>
                        <a:t>Dra. C. </a:t>
                      </a:r>
                      <a:r>
                        <a:rPr lang="es-PR" sz="1200" dirty="0" err="1">
                          <a:solidFill>
                            <a:schemeClr val="tx1"/>
                          </a:solidFill>
                          <a:effectLst/>
                        </a:rPr>
                        <a:t>Noraida</a:t>
                      </a:r>
                      <a:r>
                        <a:rPr lang="es-PR" sz="1200" dirty="0">
                          <a:solidFill>
                            <a:schemeClr val="tx1"/>
                          </a:solidFill>
                          <a:effectLst/>
                        </a:rPr>
                        <a:t> Pérez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solidFill>
                            <a:schemeClr val="tx1"/>
                          </a:solidFill>
                          <a:effectLst/>
                        </a:rPr>
                        <a:t>Tere, </a:t>
                      </a:r>
                      <a:r>
                        <a:rPr lang="es-PR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Walfredo</a:t>
                      </a:r>
                      <a:r>
                        <a:rPr lang="es-PR" sz="1200" dirty="0" smtClean="0">
                          <a:solidFill>
                            <a:schemeClr val="tx1"/>
                          </a:solidFill>
                          <a:effectLst/>
                        </a:rPr>
                        <a:t>, Miriam, </a:t>
                      </a:r>
                      <a:r>
                        <a:rPr lang="es-PR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Yanelis</a:t>
                      </a:r>
                      <a:r>
                        <a:rPr lang="es-PR" sz="12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s-PR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Lisbel</a:t>
                      </a:r>
                      <a:r>
                        <a:rPr lang="es-PR" sz="1200" dirty="0" smtClean="0">
                          <a:solidFill>
                            <a:schemeClr val="tx1"/>
                          </a:solidFill>
                          <a:effectLst/>
                        </a:rPr>
                        <a:t>, Tere, </a:t>
                      </a:r>
                      <a:r>
                        <a:rPr lang="es-PR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Ionel</a:t>
                      </a:r>
                      <a:r>
                        <a:rPr lang="es-PR" sz="12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s-PR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Daimy</a:t>
                      </a:r>
                      <a:r>
                        <a:rPr lang="es-PR" sz="1200" dirty="0" smtClean="0">
                          <a:solidFill>
                            <a:schemeClr val="tx1"/>
                          </a:solidFill>
                          <a:effectLst/>
                        </a:rPr>
                        <a:t>, Alejandro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2013-2017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361689">
                <a:tc>
                  <a:txBody>
                    <a:bodyPr/>
                    <a:lstStyle/>
                    <a:p>
                      <a:pPr marL="209550" indent="-20955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5.- Fortalecimiento</a:t>
                      </a:r>
                      <a:r>
                        <a:rPr lang="es-PR" sz="12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del Programa Nacional de Producción de Semilla de papa</a:t>
                      </a:r>
                      <a:endParaRPr lang="en-US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Juan G. Castillo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Jerez, </a:t>
                      </a:r>
                      <a:r>
                        <a:rPr lang="es-PR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Roberqui</a:t>
                      </a: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Donaldo, </a:t>
                      </a: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Alejandro, </a:t>
                      </a:r>
                      <a:r>
                        <a:rPr lang="es-PR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Yanett</a:t>
                      </a: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Kirenia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2013-2017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66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91485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8" y="689960"/>
            <a:ext cx="4077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862430"/>
              </p:ext>
            </p:extLst>
          </p:nvPr>
        </p:nvGraphicFramePr>
        <p:xfrm>
          <a:off x="779930" y="1151348"/>
          <a:ext cx="8216152" cy="2753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170"/>
                <a:gridCol w="1130300"/>
                <a:gridCol w="1030785"/>
                <a:gridCol w="1050878"/>
                <a:gridCol w="1344663"/>
                <a:gridCol w="718356"/>
              </a:tblGrid>
              <a:tr h="40610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proyecto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Categoría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Programa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Coordinador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Participantes del Dpto.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Duración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501759">
                <a:tc>
                  <a:txBody>
                    <a:bodyPr/>
                    <a:lstStyle/>
                    <a:p>
                      <a:pPr marL="215900" indent="-215900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6.- </a:t>
                      </a:r>
                      <a:r>
                        <a:rPr lang="es-ES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Optimización en el manejo del agua en cultivos agrícolas de interés económico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Pedro Rodríguez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Todo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el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Dpto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562563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7.- </a:t>
                      </a:r>
                      <a:r>
                        <a:rPr lang="es-ES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Rescate, propagación y conservación de especies vegetales mediante el empleo de técnicas biotecnológicas 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M. Sc.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Lorenzo </a:t>
                      </a:r>
                      <a:r>
                        <a:rPr lang="en-US" sz="14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Suárez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Miriam, Alejandro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749811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solidFill>
                            <a:schemeClr val="bg1"/>
                          </a:solidFill>
                          <a:effectLst/>
                        </a:rPr>
                        <a:t>8.-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</a:rPr>
                        <a:t>Development of rice and common beans mutants with better adaptations to high temperature and drought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Internacional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OIEA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solidFill>
                            <a:schemeClr val="tx1"/>
                          </a:solidFill>
                          <a:effectLst/>
                        </a:rPr>
                        <a:t>Dra. C. María C. González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Dell’Amico</a:t>
                      </a:r>
                      <a:r>
                        <a:rPr lang="es-PR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Pedro, Humberto,</a:t>
                      </a:r>
                      <a:r>
                        <a:rPr lang="es-PR" sz="14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4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Elisa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2015-2018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3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69292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8" y="689960"/>
            <a:ext cx="4077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752218"/>
              </p:ext>
            </p:extLst>
          </p:nvPr>
        </p:nvGraphicFramePr>
        <p:xfrm>
          <a:off x="779930" y="1151348"/>
          <a:ext cx="8216152" cy="36927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7670"/>
                <a:gridCol w="1295400"/>
                <a:gridCol w="929185"/>
                <a:gridCol w="1050878"/>
                <a:gridCol w="1344663"/>
                <a:gridCol w="718356"/>
              </a:tblGrid>
              <a:tr h="40610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Título del proyecto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Categoría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Programa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Coordinador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Participantes del Dpto.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Duración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694432">
                <a:tc>
                  <a:txBody>
                    <a:bodyPr/>
                    <a:lstStyle/>
                    <a:p>
                      <a:pPr marL="273050" indent="-273050" algn="just">
                        <a:spcAft>
                          <a:spcPts val="0"/>
                        </a:spcAft>
                      </a:pPr>
                      <a:r>
                        <a:rPr lang="es-ES_tradnl" sz="1200" b="0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9.- Estudio de las potencialidades de la ceba bovina en diferentes regiones del país</a:t>
                      </a:r>
                      <a:endParaRPr lang="en-US" sz="1200" b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 del IIPF (subcontrato)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animal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 Sc. Janet Blanco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Lobaina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Tere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Belkis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2015-2017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1248076">
                <a:tc>
                  <a:txBody>
                    <a:bodyPr/>
                    <a:lstStyle/>
                    <a:p>
                      <a:pPr marL="273050" indent="-27305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10.- Perfeccionamiento de la fertilización mineral y la   </a:t>
                      </a:r>
                      <a:r>
                        <a:rPr lang="es-ES" sz="12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biofertilización</a:t>
                      </a:r>
                      <a:r>
                        <a:rPr lang="es-ES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café y el cacao</a:t>
                      </a:r>
                      <a:endParaRPr lang="en-US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  del 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Instituto de Investigaciones Agroforestales UCTB III Frente </a:t>
                      </a: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(subcontrato)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Alimento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humano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Carlos Bustamante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González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Belkis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Hugo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2015-2018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610976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11.- </a:t>
                      </a:r>
                      <a:r>
                        <a:rPr lang="es-ES" sz="12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Evaluación de la introducción de nuevas especies de pastos y forrajes en Cuba </a:t>
                      </a:r>
                      <a:endParaRPr lang="en-US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 del IIPF (subcontrato)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animal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Ing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Delio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Fernández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Milanés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Dell, Jerez,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2015-2018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610976">
                <a:tc>
                  <a:txBody>
                    <a:bodyPr/>
                    <a:lstStyle/>
                    <a:p>
                      <a:pPr marL="268288" marR="0" indent="-2682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12.- Enfrentamiento al cambio climático en el cultivo de los cítricos</a:t>
                      </a:r>
                      <a:endParaRPr lang="en-US" sz="1200" b="0" dirty="0" smtClean="0">
                        <a:ea typeface="Times New Roman" panose="02020603050405020304" pitchFamily="18" charset="0"/>
                      </a:endParaRPr>
                    </a:p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Proyecto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Empresarial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IIFT (</a:t>
                      </a:r>
                      <a:r>
                        <a:rPr lang="en-US" sz="12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subcontrato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Proyecto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Empresarial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 smtClean="0"/>
                        <a:t>Dra. C. </a:t>
                      </a:r>
                      <a:r>
                        <a:rPr lang="es-ES" sz="1200" b="0" dirty="0" err="1" smtClean="0"/>
                        <a:t>Mayda</a:t>
                      </a:r>
                      <a:r>
                        <a:rPr lang="es-ES" sz="1200" b="0" dirty="0" smtClean="0"/>
                        <a:t> Betancourt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Miriam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2015-2018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7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25733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187" y="1464405"/>
            <a:ext cx="82494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/>
            <a:r>
              <a:rPr lang="es-ES" sz="2000" dirty="0" smtClean="0">
                <a:solidFill>
                  <a:srgbClr val="0000FF"/>
                </a:solidFill>
              </a:rPr>
              <a:t>3. Los </a:t>
            </a:r>
            <a:r>
              <a:rPr lang="es-ES" sz="2000" dirty="0">
                <a:solidFill>
                  <a:srgbClr val="0000FF"/>
                </a:solidFill>
              </a:rPr>
              <a:t>ingresos por proyectos nacionales en Programas I+D + i son del orden de los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1655.0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s-ES" sz="2000" dirty="0">
                <a:solidFill>
                  <a:srgbClr val="0000FF"/>
                </a:solidFill>
              </a:rPr>
              <a:t>, de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500.0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por productos y de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MCUC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por Servicios Científico Técnicos. </a:t>
            </a:r>
            <a:endParaRPr lang="es-ES" sz="2000" dirty="0" smtClean="0">
              <a:solidFill>
                <a:srgbClr val="0000FF"/>
              </a:solidFill>
            </a:endParaRPr>
          </a:p>
          <a:p>
            <a:pPr marL="342900" lvl="0" indent="-762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    Proyecto de Tere (FONCI): 414.16 MCUP</a:t>
            </a:r>
          </a:p>
          <a:p>
            <a:pPr marL="342900" lvl="0" indent="-762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    Proyecto de Alejandro (FONCI): 771.00 + 470.00 = 1241.00 MCUP</a:t>
            </a:r>
          </a:p>
          <a:p>
            <a:pPr marL="342900" lvl="0" indent="-762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    </a:t>
            </a:r>
            <a:r>
              <a:rPr lang="es-ES" sz="2000" dirty="0" err="1" smtClean="0">
                <a:solidFill>
                  <a:srgbClr val="0000FF"/>
                </a:solidFill>
              </a:rPr>
              <a:t>Rizobacter</a:t>
            </a:r>
            <a:r>
              <a:rPr lang="es-ES" sz="2000" dirty="0" smtClean="0">
                <a:solidFill>
                  <a:srgbClr val="0000FF"/>
                </a:solidFill>
              </a:rPr>
              <a:t>: 25.00 MCUC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2463" y="3919659"/>
            <a:ext cx="82494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0" indent="-265113" algn="just"/>
            <a:r>
              <a:rPr lang="es-ES" sz="2000" dirty="0" smtClean="0">
                <a:solidFill>
                  <a:srgbClr val="0000FF"/>
                </a:solidFill>
              </a:rPr>
              <a:t>4. Se obtiene </a:t>
            </a:r>
            <a:r>
              <a:rPr lang="es-ES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?????? </a:t>
            </a:r>
            <a:r>
              <a:rPr lang="es-ES" sz="2000" dirty="0" smtClean="0">
                <a:solidFill>
                  <a:srgbClr val="0000FF"/>
                </a:solidFill>
              </a:rPr>
              <a:t>ACC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Premios </a:t>
            </a:r>
            <a:r>
              <a:rPr lang="es-ES" sz="2000" dirty="0" smtClean="0">
                <a:solidFill>
                  <a:srgbClr val="0000FF"/>
                </a:solidFill>
              </a:rPr>
              <a:t>CITMA Revisar en los grupos. </a:t>
            </a:r>
            <a:r>
              <a:rPr lang="es-ES" sz="2000" dirty="0">
                <a:solidFill>
                  <a:srgbClr val="0000FF"/>
                </a:solidFill>
              </a:rPr>
              <a:t>En el </a:t>
            </a:r>
            <a:r>
              <a:rPr lang="es-ES" sz="2000" dirty="0" smtClean="0">
                <a:solidFill>
                  <a:srgbClr val="0000FF"/>
                </a:solidFill>
              </a:rPr>
              <a:t>Fórum </a:t>
            </a:r>
            <a:r>
              <a:rPr lang="es-ES" sz="2000" dirty="0">
                <a:solidFill>
                  <a:srgbClr val="0000FF"/>
                </a:solidFill>
              </a:rPr>
              <a:t>de Ciencia y Técnica, se presentan al menos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ponencias en </a:t>
            </a:r>
            <a:r>
              <a:rPr lang="es-ES" sz="2000" dirty="0" smtClean="0">
                <a:solidFill>
                  <a:srgbClr val="0000FF"/>
                </a:solidFill>
              </a:rPr>
              <a:t>el evento de Base, obteniéndose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premio </a:t>
            </a:r>
            <a:r>
              <a:rPr lang="es-ES" sz="2000" dirty="0">
                <a:solidFill>
                  <a:srgbClr val="0000FF"/>
                </a:solidFill>
              </a:rPr>
              <a:t>en </a:t>
            </a:r>
            <a:r>
              <a:rPr lang="es-ES" sz="2000" dirty="0" smtClean="0">
                <a:solidFill>
                  <a:srgbClr val="0000FF"/>
                </a:solidFill>
              </a:rPr>
              <a:t>el </a:t>
            </a:r>
            <a:r>
              <a:rPr lang="es-ES" sz="2000" dirty="0">
                <a:solidFill>
                  <a:srgbClr val="0000FF"/>
                </a:solidFill>
              </a:rPr>
              <a:t>Fórum </a:t>
            </a:r>
            <a:r>
              <a:rPr lang="es-ES" sz="2000" dirty="0" smtClean="0">
                <a:solidFill>
                  <a:srgbClr val="0000FF"/>
                </a:solidFill>
              </a:rPr>
              <a:t>Municipal, </a:t>
            </a:r>
            <a:r>
              <a:rPr lang="es-ES" sz="2000" dirty="0">
                <a:solidFill>
                  <a:srgbClr val="0000FF"/>
                </a:solidFill>
              </a:rPr>
              <a:t>y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en </a:t>
            </a:r>
            <a:r>
              <a:rPr lang="es-ES" sz="2000" dirty="0" smtClean="0">
                <a:solidFill>
                  <a:srgbClr val="0000FF"/>
                </a:solidFill>
              </a:rPr>
              <a:t>el </a:t>
            </a:r>
            <a:r>
              <a:rPr lang="es-ES" sz="2000" dirty="0">
                <a:solidFill>
                  <a:srgbClr val="0000FF"/>
                </a:solidFill>
              </a:rPr>
              <a:t>Fórum </a:t>
            </a:r>
            <a:r>
              <a:rPr lang="es-ES" sz="2000" dirty="0" smtClean="0">
                <a:solidFill>
                  <a:srgbClr val="0000FF"/>
                </a:solidFill>
              </a:rPr>
              <a:t>Provincial. </a:t>
            </a:r>
          </a:p>
          <a:p>
            <a:pPr marL="622300" lvl="0" indent="-355600" algn="just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FF"/>
                </a:solidFill>
              </a:rPr>
              <a:t>Todos los investigadores y especialistas presentan al menos una ponencia como autor principal.</a:t>
            </a:r>
          </a:p>
          <a:p>
            <a:pPr marL="622300" lvl="0" indent="-355600" algn="just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FF"/>
                </a:solidFill>
              </a:rPr>
              <a:t>Premio ACC: </a:t>
            </a:r>
            <a:r>
              <a:rPr lang="es-ES" sz="2000" dirty="0" smtClean="0">
                <a:solidFill>
                  <a:srgbClr val="0000FF"/>
                </a:solidFill>
              </a:rPr>
              <a:t>Miriam</a:t>
            </a:r>
            <a:endParaRPr lang="es-ES" sz="2000" dirty="0" smtClean="0">
              <a:solidFill>
                <a:srgbClr val="0000FF"/>
              </a:solidFill>
            </a:endParaRPr>
          </a:p>
          <a:p>
            <a:pPr marL="622300" lvl="0" indent="-355600" algn="just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FF"/>
                </a:solidFill>
              </a:rPr>
              <a:t>Premios CITMA: </a:t>
            </a:r>
            <a:r>
              <a:rPr lang="es-ES" sz="2000" dirty="0" smtClean="0">
                <a:solidFill>
                  <a:srgbClr val="0000FF"/>
                </a:solidFill>
              </a:rPr>
              <a:t>Jesús </a:t>
            </a:r>
            <a:r>
              <a:rPr lang="es-ES" sz="2000" dirty="0" smtClean="0">
                <a:solidFill>
                  <a:srgbClr val="0000FF"/>
                </a:solidFill>
              </a:rPr>
              <a:t>(Tesis de Doctorado</a:t>
            </a:r>
            <a:r>
              <a:rPr lang="es-ES" sz="2000" dirty="0" smtClean="0">
                <a:solidFill>
                  <a:srgbClr val="0000FF"/>
                </a:solidFill>
              </a:rPr>
              <a:t>).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7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571704"/>
              </p:ext>
            </p:extLst>
          </p:nvPr>
        </p:nvGraphicFramePr>
        <p:xfrm>
          <a:off x="2043459" y="15996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738188" y="782694"/>
            <a:ext cx="8285496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5. 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 publican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23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artículos en revistas científicas, de ellos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5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revistas de Corriente Principal (grupo I),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14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Bases de Datos Especializadas de Reconocimiento Internacional (grupo II),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Bases de Datos Especializadas de Reconocimiento</a:t>
            </a:r>
            <a:r>
              <a:rPr lang="es-ES" sz="2000" b="1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Latinoamericano (grupo III) y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Revistas Científicas Cubanas certificadas por el CITMA y otras revistas extranjeras arbitradas (grupo IV). Además se publica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Libro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es-ES" sz="2000" b="1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Subir esta cifra</a:t>
            </a:r>
            <a:endParaRPr lang="es-ES" sz="2000" b="1" dirty="0" smtClean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  <a:p>
            <a:pPr marL="6096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Grupo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I (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Impacto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): 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Alejandro (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septiembre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.), 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Pedro (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oct.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), 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Daymi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oct.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), Yanelis (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nov.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).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Sé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neca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Dell’Amico,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Idioleydis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pendiente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.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yenisei</a:t>
            </a:r>
            <a:endParaRPr lang="en-US" sz="2000" dirty="0" smtClean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  <a:p>
            <a:pPr marL="6096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Grupo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II (</a:t>
            </a:r>
            <a:r>
              <a:rPr lang="en-US" sz="2000" i="1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Cultivos</a:t>
            </a:r>
            <a:r>
              <a:rPr lang="en-US" sz="20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Tropicales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):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Tere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, Miriam, Dell’Amico, Donaldo, Jerez, Jesús, Yuliem, Ionel, Yenisei, Yanebis,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Danurys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, Pedro Rosales,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Roberqui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,  Belkis</a:t>
            </a:r>
            <a:r>
              <a:rPr lang="en-U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y 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[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todas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se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deben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entregar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en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junio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].</a:t>
            </a:r>
          </a:p>
          <a:p>
            <a:pPr marL="6096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Grupo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II (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Extranjeras</a:t>
            </a:r>
            <a:r>
              <a:rPr lang="en-U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): Yanelis y Humberto [ambos en </a:t>
            </a:r>
            <a:r>
              <a:rPr lang="en-U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junio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].</a:t>
            </a:r>
            <a:r>
              <a:rPr lang="en-US" sz="2000" b="1" dirty="0">
                <a:solidFill>
                  <a:srgbClr val="FF0000"/>
                </a:solidFill>
                <a:ea typeface="Times New Roman" panose="02020603050405020304" pitchFamily="18" charset="0"/>
              </a:rPr>
              <a:t> Cartaya (</a:t>
            </a:r>
            <a:r>
              <a:rPr lang="en-US" sz="2000" b="1" dirty="0" err="1">
                <a:solidFill>
                  <a:srgbClr val="FF0000"/>
                </a:solidFill>
                <a:ea typeface="Times New Roman" panose="02020603050405020304" pitchFamily="18" charset="0"/>
              </a:rPr>
              <a:t>ene</a:t>
            </a:r>
            <a:r>
              <a:rPr lang="en-US" sz="2000" b="1" dirty="0">
                <a:solidFill>
                  <a:srgbClr val="FF0000"/>
                </a:solidFill>
                <a:ea typeface="Times New Roman" panose="02020603050405020304" pitchFamily="18" charset="0"/>
              </a:rPr>
              <a:t>.), </a:t>
            </a:r>
            <a:r>
              <a:rPr lang="en-U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Ana María </a:t>
            </a:r>
            <a:endParaRPr lang="en-US" sz="2000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6096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Grupo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III o IV (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Otras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): Alejandro [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octubre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]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Tere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.</a:t>
            </a:r>
            <a:endParaRPr lang="en-US" sz="2000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6096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Libro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: 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2 Ionel 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[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octubre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], </a:t>
            </a:r>
            <a:r>
              <a:rPr lang="en-US" sz="20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Roberquis</a:t>
            </a: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.</a:t>
            </a:r>
            <a:endParaRPr lang="en-US" sz="2000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6096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Yanitza</a:t>
            </a:r>
            <a:endParaRPr lang="en-US" sz="2000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6096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01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53414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7" y="1230793"/>
            <a:ext cx="8309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. 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 obtiene al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nuevo registro de </a:t>
            </a:r>
            <a:r>
              <a:rPr lang="es-ES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bioproducto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de los </a:t>
            </a: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cuatro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que se entregaron.</a:t>
            </a:r>
            <a:endParaRPr lang="en-US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47812" y="1915163"/>
            <a:ext cx="559884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4. Registro de </a:t>
            </a: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productos.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b="1" dirty="0" smtClean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Depende de Gestión Institucional, agotadas acciones en el Dpto.</a:t>
            </a:r>
            <a:endParaRPr lang="en-US" sz="1600" b="1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475480"/>
              </p:ext>
            </p:extLst>
          </p:nvPr>
        </p:nvGraphicFramePr>
        <p:xfrm>
          <a:off x="738186" y="2730207"/>
          <a:ext cx="8309559" cy="1120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5172"/>
                <a:gridCol w="2538663"/>
                <a:gridCol w="2448772"/>
                <a:gridCol w="1256952"/>
              </a:tblGrid>
              <a:tr h="21625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Nombre del </a:t>
                      </a:r>
                      <a:r>
                        <a:rPr lang="es-ES" sz="1200" dirty="0" err="1">
                          <a:effectLst/>
                        </a:rPr>
                        <a:t>bioproducto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Coordinador del registro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Participantes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683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</a:rPr>
                        <a:t>1. </a:t>
                      </a:r>
                      <a:r>
                        <a:rPr lang="es-ES" sz="1100" b="0" dirty="0" err="1" smtClean="0">
                          <a:effectLst/>
                          <a:latin typeface="+mn-lt"/>
                        </a:rPr>
                        <a:t>QuitoMax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 y </a:t>
                      </a:r>
                      <a:r>
                        <a:rPr lang="es-ES" sz="1100" b="0" dirty="0" err="1" smtClean="0">
                          <a:effectLst/>
                          <a:latin typeface="+mn-lt"/>
                        </a:rPr>
                        <a:t>Pectimorf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</a:rPr>
                        <a:t>Alejandro 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Alejandro,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Oraima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</a:rPr>
                        <a:t>2017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</a:rPr>
                        <a:t>2. </a:t>
                      </a:r>
                      <a:r>
                        <a:rPr lang="en-US" sz="1100" b="0" dirty="0" err="1" smtClean="0">
                          <a:effectLst/>
                        </a:rPr>
                        <a:t>Azofert</a:t>
                      </a:r>
                      <a:r>
                        <a:rPr lang="en-US" sz="1100" b="0" dirty="0" smtClean="0">
                          <a:effectLst/>
                        </a:rPr>
                        <a:t>-F </a:t>
                      </a:r>
                      <a:r>
                        <a:rPr lang="en-US" sz="1100" b="0" dirty="0">
                          <a:effectLst/>
                        </a:rPr>
                        <a:t>y </a:t>
                      </a:r>
                      <a:r>
                        <a:rPr lang="en-US" sz="1100" b="0" dirty="0" err="1">
                          <a:effectLst/>
                        </a:rPr>
                        <a:t>Azofert</a:t>
                      </a:r>
                      <a:r>
                        <a:rPr lang="en-US" sz="1100" b="0" dirty="0">
                          <a:effectLst/>
                        </a:rPr>
                        <a:t>-Can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Tere, </a:t>
                      </a:r>
                      <a:r>
                        <a:rPr lang="es-ES" sz="1100" dirty="0" err="1" smtClean="0">
                          <a:effectLst/>
                        </a:rPr>
                        <a:t>Ionel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effectLst/>
                        </a:rPr>
                        <a:t>Tere, </a:t>
                      </a:r>
                      <a:r>
                        <a:rPr lang="es-ES" sz="1100" dirty="0" err="1" smtClean="0">
                          <a:effectLst/>
                        </a:rPr>
                        <a:t>Ionel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2017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738186" y="4343708"/>
            <a:ext cx="8381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7. 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 participa en no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9, 4 pedro rosales, 3 </a:t>
            </a:r>
            <a:r>
              <a:rPr lang="es-ES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donaldo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, 2 </a:t>
            </a:r>
            <a:r>
              <a:rPr lang="es-ES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alejandro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talleres o congresos nacionales e internacionales con al menos </a:t>
            </a:r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8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ponencias.</a:t>
            </a:r>
            <a:endParaRPr lang="en-US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8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01129"/>
              </p:ext>
            </p:extLst>
          </p:nvPr>
        </p:nvGraphicFramePr>
        <p:xfrm>
          <a:off x="4040702" y="20453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4400" y="847165"/>
            <a:ext cx="8392365" cy="107721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- 2: CLAUSTRO REVOLUCIONARIO DE EXCELENCIA  </a:t>
            </a:r>
            <a:endParaRPr lang="en-US" sz="1600" dirty="0"/>
          </a:p>
          <a:p>
            <a:pPr algn="just"/>
            <a:r>
              <a:rPr lang="es-ES" sz="1600" b="1" u="sng" dirty="0"/>
              <a:t>Objetivo 2</a:t>
            </a:r>
            <a:r>
              <a:rPr lang="es-ES" sz="1600" b="1" dirty="0"/>
              <a:t>: Elevar la calificación y la formación integral del claustro, con énfasis en la preparación político-ideológica (</a:t>
            </a:r>
            <a:r>
              <a:rPr lang="es-ES" sz="1600" b="1" i="1" dirty="0"/>
              <a:t>Lineamientos vinculados: 138, 144, 146, 141, 145, 170 y 172. Objetivos del Partido vinculados: 42, 47, 50, 56 y 66).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660026" y="2031970"/>
            <a:ext cx="23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995" y="2435862"/>
            <a:ext cx="84107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>
              <a:spcAft>
                <a:spcPts val="600"/>
              </a:spcAft>
            </a:pP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1.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Se desarrollará el proceso de Categorización de al menos de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a typeface="Times New Roman" panose="02020603050405020304" pitchFamily="18" charset="0"/>
              </a:rPr>
              <a:t>profesionales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: Aspirante a Investigador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>
                <a:solidFill>
                  <a:srgbClr val="3333FF"/>
                </a:solidFill>
                <a:ea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o Investigador Agregado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o Investigador Auxiliar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3333FF"/>
                </a:solidFill>
                <a:ea typeface="Times New Roman" panose="02020603050405020304" pitchFamily="18" charset="0"/>
              </a:rPr>
              <a:t>.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Se forman al menos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Masters y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Doctores. Se contribuye a la formación de al menos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3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estudiantes de pregrado.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4400" y="4476861"/>
            <a:ext cx="28827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Categorización científica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031224"/>
              </p:ext>
            </p:extLst>
          </p:nvPr>
        </p:nvGraphicFramePr>
        <p:xfrm>
          <a:off x="738186" y="4911636"/>
          <a:ext cx="8249402" cy="136216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678782"/>
                <a:gridCol w="1967832"/>
                <a:gridCol w="2507916"/>
                <a:gridCol w="1094872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Posibles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investigadores</a:t>
                      </a:r>
                      <a:r>
                        <a:rPr lang="en-US" sz="1600" dirty="0">
                          <a:effectLst/>
                        </a:rPr>
                        <a:t> a </a:t>
                      </a:r>
                      <a:r>
                        <a:rPr lang="en-US" sz="1600" dirty="0" err="1">
                          <a:effectLst/>
                        </a:rPr>
                        <a:t>categorizar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</a:rPr>
                        <a:t>Categoría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</a:rPr>
                        <a:t>que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ostenta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Categoría a la que aspira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Fecha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46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1.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Omar </a:t>
                      </a:r>
                      <a:r>
                        <a:rPr lang="es-PR" sz="1400" b="0" dirty="0" err="1" smtClean="0">
                          <a:effectLst/>
                        </a:rPr>
                        <a:t>Cartaya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 smtClean="0">
                          <a:effectLst/>
                        </a:rPr>
                        <a:t>Investigador Agregado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Investigador Auxiliar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984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2.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err="1" smtClean="0">
                          <a:effectLst/>
                        </a:rPr>
                        <a:t>Roberqui</a:t>
                      </a:r>
                      <a:r>
                        <a:rPr lang="es-PR" sz="1400" b="0" dirty="0" smtClean="0">
                          <a:effectLst/>
                        </a:rPr>
                        <a:t> Martín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 smtClean="0">
                          <a:effectLst/>
                        </a:rPr>
                        <a:t>Especialista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 smtClean="0">
                          <a:effectLst/>
                        </a:rPr>
                        <a:t>Aspirante a Investigador o Investigador Agregado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967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147559"/>
              </p:ext>
            </p:extLst>
          </p:nvPr>
        </p:nvGraphicFramePr>
        <p:xfrm>
          <a:off x="4040702" y="137301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38188" y="864087"/>
            <a:ext cx="36572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Formación de Masters y Doctores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282583"/>
              </p:ext>
            </p:extLst>
          </p:nvPr>
        </p:nvGraphicFramePr>
        <p:xfrm>
          <a:off x="738189" y="1405249"/>
          <a:ext cx="8237370" cy="487846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31243"/>
                <a:gridCol w="1552073"/>
                <a:gridCol w="2610853"/>
                <a:gridCol w="589715"/>
                <a:gridCol w="577348"/>
                <a:gridCol w="1576138"/>
              </a:tblGrid>
              <a:tr h="27933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Aspirante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Tutor (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es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1" dirty="0">
                          <a:solidFill>
                            <a:schemeClr val="bg1"/>
                          </a:solidFill>
                          <a:effectLst/>
                        </a:rPr>
                        <a:t>Título de la 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Tipo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</a:rPr>
                        <a:t>Fechas de defensa</a:t>
                      </a:r>
                      <a:endParaRPr lang="en-US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Maestría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Doctorado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262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Jesús Rodríguez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smtClean="0">
                          <a:effectLst/>
                        </a:rPr>
                        <a:t>Dra</a:t>
                      </a:r>
                      <a:r>
                        <a:rPr lang="es-PR" sz="1100" dirty="0">
                          <a:effectLst/>
                        </a:rPr>
                        <a:t>. C. María E</a:t>
                      </a:r>
                      <a:r>
                        <a:rPr lang="es-PR" sz="1100">
                          <a:effectLst/>
                        </a:rPr>
                        <a:t>. </a:t>
                      </a:r>
                      <a:r>
                        <a:rPr lang="es-PR" sz="1100" smtClean="0">
                          <a:effectLst/>
                        </a:rPr>
                        <a:t>González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smtClean="0">
                          <a:effectLst/>
                        </a:rPr>
                        <a:t>Dr. C. Pedro Rodríguez</a:t>
                      </a:r>
                      <a:endParaRPr lang="en-US" sz="110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Caracterización de la </a:t>
                      </a:r>
                      <a:r>
                        <a:rPr lang="es-ES" sz="1100" i="1" dirty="0" err="1" smtClean="0">
                          <a:effectLst/>
                        </a:rPr>
                        <a:t>Carica</a:t>
                      </a:r>
                      <a:r>
                        <a:rPr lang="es-ES" sz="1100" dirty="0" smtClean="0">
                          <a:effectLst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</a:rPr>
                        <a:t>sp</a:t>
                      </a:r>
                      <a:r>
                        <a:rPr lang="es-ES" sz="1100" dirty="0" smtClean="0">
                          <a:effectLst/>
                        </a:rPr>
                        <a:t>. en la cuenca del río </a:t>
                      </a:r>
                      <a:r>
                        <a:rPr lang="es-ES" sz="1100" dirty="0" err="1" smtClean="0">
                          <a:effectLst/>
                        </a:rPr>
                        <a:t>Almendares-Vento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</a:endParaRPr>
                    </a:p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just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- </a:t>
                      </a:r>
                      <a:r>
                        <a:rPr lang="en-US" sz="1100" dirty="0" err="1" smtClean="0">
                          <a:effectLst/>
                        </a:rPr>
                        <a:t>Defensa</a:t>
                      </a:r>
                      <a:r>
                        <a:rPr lang="en-US" sz="1100" dirty="0" smtClean="0">
                          <a:effectLst/>
                        </a:rPr>
                        <a:t> Final: 7/2016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746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2.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Omar </a:t>
                      </a:r>
                      <a:r>
                        <a:rPr lang="es-PR" sz="1100" b="0" dirty="0">
                          <a:effectLst/>
                        </a:rPr>
                        <a:t>E. </a:t>
                      </a:r>
                      <a:r>
                        <a:rPr lang="es-PR" sz="1100" b="0" dirty="0" err="1" smtClean="0">
                          <a:effectLst/>
                        </a:rPr>
                        <a:t>Cartaya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Fernando </a:t>
                      </a:r>
                      <a:r>
                        <a:rPr lang="es-PR" sz="1100" dirty="0" err="1">
                          <a:effectLst/>
                        </a:rPr>
                        <a:t>Guridi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Adriano Cabrera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Olga y metales pesados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Comisión Fisiología.- </a:t>
                      </a:r>
                      <a:r>
                        <a:rPr lang="es-PR" sz="1100" dirty="0" smtClean="0">
                          <a:effectLst/>
                        </a:rPr>
                        <a:t>4/17</a:t>
                      </a:r>
                      <a:endParaRPr lang="en-US" sz="1100" dirty="0">
                        <a:effectLst/>
                      </a:endParaRPr>
                    </a:p>
                    <a:p>
                      <a:pPr marL="111125" indent="-11112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Consejo    Científico.-    </a:t>
                      </a:r>
                      <a:r>
                        <a:rPr lang="es-PR" sz="1100" dirty="0" smtClean="0">
                          <a:effectLst/>
                        </a:rPr>
                        <a:t>7/17</a:t>
                      </a:r>
                      <a:endParaRPr lang="en-US" sz="1100" dirty="0">
                        <a:effectLst/>
                      </a:endParaRPr>
                    </a:p>
                    <a:p>
                      <a:pPr marL="92710" indent="-92710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Entrega al Tribunal Estatal.- </a:t>
                      </a:r>
                      <a:r>
                        <a:rPr lang="es-PR" sz="1100" dirty="0" smtClean="0">
                          <a:effectLst/>
                        </a:rPr>
                        <a:t>10/17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3.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Marcia </a:t>
                      </a:r>
                      <a:r>
                        <a:rPr lang="es-PR" sz="1100" b="0" dirty="0">
                          <a:effectLst/>
                        </a:rPr>
                        <a:t>B. Moya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Alejandro Falcón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activación de resistencia basal inducida en plantas de tomate contra sus principales patógenos por acción de </a:t>
                      </a:r>
                      <a:r>
                        <a:rPr lang="es-ES" sz="11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quitosana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ácido salicílico y su combinación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- Discusión: 2020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Aspirante </a:t>
                      </a:r>
                      <a:r>
                        <a:rPr lang="es-PR" sz="1100" dirty="0">
                          <a:effectLst/>
                        </a:rPr>
                        <a:t>de Biología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3731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4.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Daimy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Costales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Alejandro Falcón</a:t>
                      </a:r>
                      <a:endParaRPr lang="en-US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Pedro Rodríguez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Efecto de los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bioestimulantes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QuitoMax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 y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Pectimorf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 en la tolerancia de la soya (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Glycine</a:t>
                      </a:r>
                      <a:r>
                        <a:rPr lang="es-ES" sz="1100" i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contra el estrés por déficit hídrico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En ejecución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1" dirty="0" smtClean="0">
                          <a:solidFill>
                            <a:schemeClr val="bg1"/>
                          </a:solidFill>
                          <a:effectLst/>
                        </a:rPr>
                        <a:t>5. </a:t>
                      </a:r>
                      <a:r>
                        <a:rPr lang="es-ES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Max Encalada Córdova 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Dr. C. Francisco Soto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</a:t>
                      </a:r>
                      <a:r>
                        <a:rPr lang="es-PR" sz="1100" dirty="0">
                          <a:effectLst/>
                        </a:rPr>
                        <a:t>. C. Donaldo Morales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Efecto de la luz en el crecimiento de posturas de cafeto (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Coffea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arabica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L.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cv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‘Caturra’) en la zona sur de Ecuador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PR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Predefensa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Csjo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Científco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1</a:t>
                      </a:r>
                      <a:r>
                        <a:rPr lang="es-PR" sz="1100" b="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er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Sem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./17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PR" sz="1100" smtClean="0">
                          <a:effectLst/>
                        </a:rPr>
                        <a:t>Entrega </a:t>
                      </a:r>
                      <a:r>
                        <a:rPr lang="es-PR" sz="1100" dirty="0" smtClean="0">
                          <a:effectLst/>
                        </a:rPr>
                        <a:t>al Tribunal Estatal.- 10/17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79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745919"/>
              </p:ext>
            </p:extLst>
          </p:nvPr>
        </p:nvGraphicFramePr>
        <p:xfrm>
          <a:off x="4040702" y="87758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901" y="542746"/>
            <a:ext cx="50031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Formación de Masters y Doctores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026236"/>
              </p:ext>
            </p:extLst>
          </p:nvPr>
        </p:nvGraphicFramePr>
        <p:xfrm>
          <a:off x="748970" y="887152"/>
          <a:ext cx="8237370" cy="334194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31243"/>
                <a:gridCol w="1552073"/>
                <a:gridCol w="2610853"/>
                <a:gridCol w="589715"/>
                <a:gridCol w="577348"/>
                <a:gridCol w="1576138"/>
              </a:tblGrid>
              <a:tr h="294617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Aspirante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Tutor (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es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1" dirty="0">
                          <a:solidFill>
                            <a:schemeClr val="bg1"/>
                          </a:solidFill>
                          <a:effectLst/>
                        </a:rPr>
                        <a:t>Título de la 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Tipo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</a:rPr>
                        <a:t>Fechas de defensa</a:t>
                      </a:r>
                      <a:endParaRPr lang="en-US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967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Maestría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Doctorado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82386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6.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Ionel</a:t>
                      </a:r>
                      <a:r>
                        <a:rPr lang="es-PR" sz="1100" b="0" dirty="0" smtClean="0">
                          <a:effectLst/>
                        </a:rPr>
                        <a:t> Hernández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María C. </a:t>
                      </a:r>
                      <a:r>
                        <a:rPr lang="es-PR" sz="1100" dirty="0" smtClean="0">
                          <a:effectLst/>
                        </a:rPr>
                        <a:t>Nápoles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Dra.</a:t>
                      </a:r>
                      <a:r>
                        <a:rPr lang="es-PR" sz="1100" baseline="0" dirty="0" smtClean="0">
                          <a:effectLst/>
                        </a:rPr>
                        <a:t> Elena Fabiano (Uruguay)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Rizobios</a:t>
                      </a:r>
                      <a:r>
                        <a:rPr lang="es-ES_tradnl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asociados a plantas de arroz 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Oryza</a:t>
                      </a:r>
                      <a:r>
                        <a:rPr lang="es-ES" sz="1100" i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sativa 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L.). </a:t>
                      </a:r>
                      <a:r>
                        <a:rPr lang="es-ES_tradnl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Efecto en el crecimiento y rendimiento del cultivo 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En </a:t>
                      </a:r>
                      <a:r>
                        <a:rPr lang="en-US" sz="1100" dirty="0" err="1" smtClean="0">
                          <a:effectLst/>
                        </a:rPr>
                        <a:t>ejecución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707259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7.</a:t>
                      </a:r>
                      <a:r>
                        <a:rPr lang="es-PR" sz="11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Gerardo Montero 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Dra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. C. María C. Nápoles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Efecto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diferentes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cepas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HMA y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Rizobios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sobre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el frijol (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Phaseolus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vulgaris 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L.) en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suelos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pardos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carbonatados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Santiago de Cuba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X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Defensa: </a:t>
                      </a:r>
                      <a:endParaRPr lang="es-PR" sz="1100" b="0" dirty="0" smtClean="0">
                        <a:effectLst/>
                        <a:latin typeface="+mn-lt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Primer</a:t>
                      </a:r>
                      <a:r>
                        <a:rPr lang="es-PR" sz="1100" b="0" baseline="0" dirty="0" smtClean="0">
                          <a:effectLst/>
                          <a:latin typeface="+mn-lt"/>
                        </a:rPr>
                        <a:t> Semestre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/17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530444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smtClean="0">
                          <a:effectLst/>
                        </a:rPr>
                        <a:t>8.</a:t>
                      </a:r>
                      <a:r>
                        <a:rPr lang="es-PR" sz="1100" b="0" baseline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Osmara</a:t>
                      </a:r>
                      <a:r>
                        <a:rPr lang="es-PR" sz="1100" b="0" dirty="0" smtClean="0">
                          <a:effectLst/>
                        </a:rPr>
                        <a:t> Renté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Uso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Canavalia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ensiformis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(L.) en la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recuperación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fertilidadde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un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fluvisol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Santiago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Cuba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</a:rPr>
                        <a:t>Defensa: </a:t>
                      </a:r>
                      <a:endParaRPr lang="es-PR" sz="11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Primer</a:t>
                      </a:r>
                      <a:r>
                        <a:rPr lang="es-PR" sz="1100" b="0" baseline="0" dirty="0" smtClean="0">
                          <a:effectLst/>
                          <a:latin typeface="+mn-lt"/>
                        </a:rPr>
                        <a:t> Semestre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/17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530444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10. </a:t>
                      </a:r>
                      <a:r>
                        <a:rPr lang="es-PR" sz="1100" b="0" dirty="0" err="1" smtClean="0">
                          <a:effectLst/>
                        </a:rPr>
                        <a:t>Yonaisy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Mujica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Dra. C. </a:t>
                      </a:r>
                      <a:r>
                        <a:rPr lang="es-PR" sz="1100" dirty="0" err="1" smtClean="0">
                          <a:effectLst/>
                        </a:rPr>
                        <a:t>Kalyanne</a:t>
                      </a:r>
                      <a:r>
                        <a:rPr lang="es-PR" sz="1100" dirty="0" smtClean="0">
                          <a:effectLst/>
                        </a:rPr>
                        <a:t> Fernández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</a:t>
                      </a:r>
                      <a:r>
                        <a:rPr lang="es-PR" sz="1100" dirty="0">
                          <a:effectLst/>
                        </a:rPr>
                        <a:t>. C. José M. </a:t>
                      </a:r>
                      <a:r>
                        <a:rPr lang="es-PR" sz="1100" dirty="0" err="1" smtClean="0">
                          <a:effectLst/>
                        </a:rPr>
                        <a:t>Dell’Amico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Estudio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un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inoculante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líquido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basado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el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hongo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micorrízico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arbuscular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Glomus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cubense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6/18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14124" y="4464333"/>
            <a:ext cx="40985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Formación de estudiantes de pregrado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844176"/>
              </p:ext>
            </p:extLst>
          </p:nvPr>
        </p:nvGraphicFramePr>
        <p:xfrm>
          <a:off x="738188" y="4903740"/>
          <a:ext cx="8249402" cy="160909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54346"/>
                <a:gridCol w="1847454"/>
                <a:gridCol w="1035424"/>
                <a:gridCol w="416859"/>
                <a:gridCol w="2530451"/>
                <a:gridCol w="1064868"/>
              </a:tblGrid>
              <a:tr h="60325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Estudiante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Tutor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Especialidad que cursa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Año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Título de la tesis o trabajo de curso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Fechas de defensa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Arasay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S</a:t>
                      </a:r>
                      <a:r>
                        <a:rPr lang="en-US" sz="1100" b="0" dirty="0">
                          <a:effectLst/>
                        </a:rPr>
                        <a:t>anta Cruz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Dra. C. María C. Nápoles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Agronomía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3ro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Efecto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sobre el crecimiento de plantas de arroz tratadas con fungicida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6/18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2. </a:t>
                      </a:r>
                      <a:r>
                        <a:rPr lang="es-ES" sz="1100" b="0" dirty="0" err="1" smtClean="0">
                          <a:effectLst/>
                        </a:rPr>
                        <a:t>Renne</a:t>
                      </a:r>
                      <a:r>
                        <a:rPr lang="es-ES" sz="1100" b="0" dirty="0" smtClean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Pérez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</a:rPr>
                        <a:t>Dra. C. María C. Nápoles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Microbiología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4to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Identificación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 la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rizosfera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plantas de maíz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Defensa:7/17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3. Sheila </a:t>
                      </a:r>
                      <a:r>
                        <a:rPr lang="es-ES" sz="1100" b="0" dirty="0">
                          <a:effectLst/>
                        </a:rPr>
                        <a:t>Betancourt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Dra. C. María C. </a:t>
                      </a:r>
                      <a:r>
                        <a:rPr lang="es-PR" sz="1100" b="0" dirty="0" smtClean="0">
                          <a:effectLst/>
                        </a:rPr>
                        <a:t>Nápoles, M. </a:t>
                      </a:r>
                      <a:r>
                        <a:rPr lang="es-PR" sz="1100" b="0" dirty="0" err="1" smtClean="0">
                          <a:effectLst/>
                        </a:rPr>
                        <a:t>Sc.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Ionel</a:t>
                      </a:r>
                      <a:r>
                        <a:rPr lang="es-PR" sz="1100" b="0" dirty="0" smtClean="0">
                          <a:effectLst/>
                        </a:rPr>
                        <a:t> 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Microbiología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3ro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Identificación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 la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rizosfera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plantas de arroz.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6/18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63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73820"/>
              </p:ext>
            </p:extLst>
          </p:nvPr>
        </p:nvGraphicFramePr>
        <p:xfrm>
          <a:off x="3968510" y="33688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8" y="1097416"/>
            <a:ext cx="8285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algn="just">
              <a:spcAft>
                <a:spcPts val="600"/>
              </a:spcAft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r>
              <a:rPr lang="es-PR" sz="20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los recién graduados (</a:t>
            </a:r>
            <a:r>
              <a:rPr lang="es-PR" sz="2000" dirty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eserva científica) tienen un plan de formación aprobado y cuentan con un tutor para este propósito.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8187" y="1998936"/>
            <a:ext cx="7190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Tabla 5. Formación de recién graduado (Reserva científica)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124947"/>
              </p:ext>
            </p:extLst>
          </p:nvPr>
        </p:nvGraphicFramePr>
        <p:xfrm>
          <a:off x="836947" y="2429703"/>
          <a:ext cx="8186737" cy="77564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807206"/>
                <a:gridCol w="3079376"/>
                <a:gridCol w="2300155"/>
              </a:tblGrid>
              <a:tr h="27272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Reserva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científica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Tutor (</a:t>
                      </a:r>
                      <a:r>
                        <a:rPr lang="en-US" sz="1600" dirty="0" err="1">
                          <a:effectLst/>
                        </a:rPr>
                        <a:t>es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Plan anual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1.-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Geidy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Pérez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Miriam</a:t>
                      </a:r>
                      <a:r>
                        <a:rPr lang="en-US" sz="14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C. </a:t>
                      </a:r>
                      <a:r>
                        <a:rPr lang="en-US" sz="1400" b="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Núñez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Si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effectLst/>
                          <a:latin typeface="+mn-lt"/>
                        </a:rPr>
                        <a:t>2. </a:t>
                      </a:r>
                      <a:r>
                        <a:rPr lang="es-ES" sz="1400" b="0" dirty="0" err="1" smtClean="0">
                          <a:effectLst/>
                          <a:latin typeface="+mn-lt"/>
                        </a:rPr>
                        <a:t>Danurys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Dr. C. Alejandro Falcón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Si 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38187" y="3541649"/>
            <a:ext cx="82854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600"/>
              </a:spcAft>
              <a:buFont typeface="+mj-lt"/>
              <a:buAutoNum type="arabicPeriod" startAt="3"/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100 % </a:t>
            </a: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 los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temas de tesis doctorales a defender se corresponden con el área de desempeño profesional y académico del investigador, en distribución armónica por áreas del conocimiento. 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8187" y="4671810"/>
            <a:ext cx="40744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Tema de tesis doctorales a defender</a:t>
            </a:r>
            <a:endParaRPr lang="en-US" sz="16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220502"/>
              </p:ext>
            </p:extLst>
          </p:nvPr>
        </p:nvGraphicFramePr>
        <p:xfrm>
          <a:off x="738187" y="5060739"/>
          <a:ext cx="8285497" cy="145436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054569"/>
                <a:gridCol w="2779368"/>
                <a:gridCol w="3451560"/>
              </a:tblGrid>
              <a:tr h="26189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Aspirante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Tutor (</a:t>
                      </a:r>
                      <a:r>
                        <a:rPr lang="en-US" sz="1600" dirty="0" err="1">
                          <a:effectLst/>
                        </a:rPr>
                        <a:t>es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Tema de tesis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effectLst/>
                        </a:rPr>
                        <a:t>Jesús</a:t>
                      </a:r>
                      <a:r>
                        <a:rPr lang="en-US" sz="1400" b="0" dirty="0">
                          <a:effectLst/>
                        </a:rPr>
                        <a:t> Rodríguez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400" b="0" dirty="0" smtClean="0">
                          <a:effectLst/>
                        </a:rPr>
                        <a:t>Dra. C. María E. González</a:t>
                      </a:r>
                      <a:endParaRPr lang="en-US" sz="1400" b="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Dr</a:t>
                      </a:r>
                      <a:r>
                        <a:rPr lang="es-PR" sz="1400" b="0" dirty="0">
                          <a:effectLst/>
                        </a:rPr>
                        <a:t>. C. Pedro Rodríguez</a:t>
                      </a:r>
                      <a:endParaRPr lang="en-US" sz="1400" b="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</a:rPr>
                        <a:t>Dr. C. Guillermo </a:t>
                      </a:r>
                      <a:r>
                        <a:rPr lang="es-PR" sz="1400" b="0" dirty="0" smtClean="0">
                          <a:effectLst/>
                        </a:rPr>
                        <a:t>Gálvez</a:t>
                      </a:r>
                      <a:endParaRPr lang="en-US" sz="1400" b="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Caracterización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400" b="0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Carica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sp. de la Cuenca del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río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Almendares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-Vento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23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2.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Omar </a:t>
                      </a:r>
                      <a:r>
                        <a:rPr lang="es-PR" sz="1400" b="0" dirty="0">
                          <a:effectLst/>
                        </a:rPr>
                        <a:t>E. </a:t>
                      </a:r>
                      <a:r>
                        <a:rPr lang="es-PR" sz="1400" b="0" dirty="0" err="1" smtClean="0">
                          <a:effectLst/>
                        </a:rPr>
                        <a:t>Cartaya</a:t>
                      </a:r>
                      <a:endParaRPr lang="en-US" sz="14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Dr. C. Fernando </a:t>
                      </a:r>
                      <a:r>
                        <a:rPr lang="es-PR" sz="1400" dirty="0" err="1">
                          <a:effectLst/>
                        </a:rPr>
                        <a:t>Guridi</a:t>
                      </a:r>
                      <a:endParaRPr lang="en-US" sz="14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Dr. C. Adriano Cabrera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Olga y metales pesados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23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088585"/>
              </p:ext>
            </p:extLst>
          </p:nvPr>
        </p:nvGraphicFramePr>
        <p:xfrm>
          <a:off x="3968510" y="33688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6249" y="1899380"/>
            <a:ext cx="8535403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0120" indent="-695960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7. Doctores que participan en proyectos y son tutores de tesis doctorales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551517"/>
              </p:ext>
            </p:extLst>
          </p:nvPr>
        </p:nvGraphicFramePr>
        <p:xfrm>
          <a:off x="836947" y="2314909"/>
          <a:ext cx="8174705" cy="325374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406367"/>
                <a:gridCol w="2452892"/>
                <a:gridCol w="2315446"/>
              </a:tblGrid>
              <a:tr h="283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Doctor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Proyectos en los que participa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Tutor de tesis doctoral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1.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Pedro </a:t>
                      </a:r>
                      <a:r>
                        <a:rPr lang="es-PR" sz="1400" b="0" dirty="0">
                          <a:effectLst/>
                        </a:rPr>
                        <a:t>Rodríguez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2.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Miriam </a:t>
                      </a:r>
                      <a:r>
                        <a:rPr lang="es-PR" sz="1400" b="0" dirty="0">
                          <a:effectLst/>
                        </a:rPr>
                        <a:t>Núñez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3.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María </a:t>
                      </a:r>
                      <a:r>
                        <a:rPr lang="es-PR" sz="1400" b="0" dirty="0">
                          <a:effectLst/>
                        </a:rPr>
                        <a:t>C. Nápoles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4.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Eduardo </a:t>
                      </a:r>
                      <a:r>
                        <a:rPr lang="es-PR" sz="1400" b="0" dirty="0">
                          <a:effectLst/>
                        </a:rPr>
                        <a:t>Jerez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5.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José </a:t>
                      </a:r>
                      <a:r>
                        <a:rPr lang="es-PR" sz="1400" b="0" dirty="0" err="1">
                          <a:effectLst/>
                        </a:rPr>
                        <a:t>Dell’Amico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6.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Donaldo </a:t>
                      </a:r>
                      <a:r>
                        <a:rPr lang="es-PR" sz="1400" b="0" dirty="0">
                          <a:effectLst/>
                        </a:rPr>
                        <a:t>Morales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7.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Humberto </a:t>
                      </a:r>
                      <a:r>
                        <a:rPr lang="es-PR" sz="1400" b="0" dirty="0">
                          <a:effectLst/>
                        </a:rPr>
                        <a:t>I</a:t>
                      </a:r>
                      <a:r>
                        <a:rPr lang="es-PR" sz="1400" b="0" dirty="0" smtClean="0">
                          <a:effectLst/>
                        </a:rPr>
                        <a:t>zquierdo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8.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err="1" smtClean="0">
                          <a:effectLst/>
                        </a:rPr>
                        <a:t>Idioleidys</a:t>
                      </a:r>
                      <a:r>
                        <a:rPr lang="es-PR" sz="1400" b="0" dirty="0" smtClean="0">
                          <a:effectLst/>
                        </a:rPr>
                        <a:t> Álvarez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9</a:t>
                      </a:r>
                      <a:r>
                        <a:rPr lang="es-PR" sz="1400" b="0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es-PR" sz="14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400" b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400" b="0" dirty="0" err="1">
                          <a:effectLst/>
                          <a:latin typeface="+mn-lt"/>
                        </a:rPr>
                        <a:t>Walfredo</a:t>
                      </a:r>
                      <a:r>
                        <a:rPr lang="es-PR" sz="1400" b="0" dirty="0">
                          <a:effectLst/>
                          <a:latin typeface="+mn-lt"/>
                        </a:rPr>
                        <a:t> Torres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 Alejandro Falcón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TOTAL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100 %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80  %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38188" y="872431"/>
            <a:ext cx="8273464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PR" dirty="0" smtClean="0">
                <a:solidFill>
                  <a:srgbClr val="3333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No menos del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80 %</a:t>
            </a:r>
            <a:r>
              <a:rPr lang="es-PR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PR" dirty="0" smtClean="0">
                <a:solidFill>
                  <a:srgbClr val="3333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los doctores participan en proyectos de investigación y son tutores de tesis doctorales de líneas de investigación identificadas por los campos estratégicos.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3762" y="5621964"/>
            <a:ext cx="833789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Ingresar  al  menos  </a:t>
            </a:r>
            <a:r>
              <a:rPr lang="es-P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investigadores o profesores, </a:t>
            </a:r>
            <a:r>
              <a:rPr lang="es-P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como aspirantes internos y </a:t>
            </a:r>
            <a:r>
              <a:rPr lang="es-P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PR" sz="2000" dirty="0" smtClean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como aspirantes externos con temas de tesis correspondientes a las prioridades de investigación del país. 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7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514177"/>
              </p:ext>
            </p:extLst>
          </p:nvPr>
        </p:nvGraphicFramePr>
        <p:xfrm>
          <a:off x="3968510" y="474574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14540" y="1450364"/>
            <a:ext cx="4184986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8850" indent="-958850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8. Ingreso de aspirantes al Doctorado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135048"/>
              </p:ext>
            </p:extLst>
          </p:nvPr>
        </p:nvGraphicFramePr>
        <p:xfrm>
          <a:off x="764755" y="1925680"/>
          <a:ext cx="8210802" cy="333304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600811"/>
                <a:gridCol w="2462758"/>
                <a:gridCol w="3147233"/>
              </a:tblGrid>
              <a:tr h="26066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Aspirante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</a:rPr>
                        <a:t>Tutor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</a:rPr>
                        <a:t>Tema de tesis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3599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Yanitsa</a:t>
                      </a:r>
                      <a:r>
                        <a:rPr lang="es-PR" sz="1100" b="0" dirty="0" smtClean="0">
                          <a:effectLst/>
                        </a:rPr>
                        <a:t> Rodríguez (Profesora externa)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Dr. C. Pedro Rodríguez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Estrés salino en garbanzo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56">
                <a:tc>
                  <a:txBody>
                    <a:bodyPr/>
                    <a:lstStyle/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2.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Wilfredo Estrada (investigador externo, </a:t>
                      </a:r>
                      <a:r>
                        <a:rPr lang="es-PR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viene del 2016</a:t>
                      </a:r>
                      <a:r>
                        <a:rPr lang="es-PR" sz="1100" b="0" dirty="0" smtClean="0">
                          <a:effectLst/>
                        </a:rPr>
                        <a:t>)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Eduardo Jerez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Efecto del </a:t>
                      </a:r>
                      <a:r>
                        <a:rPr lang="es-PR" sz="1100" dirty="0" err="1">
                          <a:effectLst/>
                        </a:rPr>
                        <a:t>Azofert</a:t>
                      </a:r>
                      <a:r>
                        <a:rPr lang="es-PR" sz="1100" baseline="30000" dirty="0">
                          <a:effectLst/>
                        </a:rPr>
                        <a:t>®</a:t>
                      </a:r>
                      <a:r>
                        <a:rPr lang="es-PR" sz="1100" dirty="0">
                          <a:effectLst/>
                        </a:rPr>
                        <a:t> en la tolerancia de frijol (</a:t>
                      </a:r>
                      <a:r>
                        <a:rPr lang="es-PR" sz="1100" i="1" dirty="0" err="1">
                          <a:effectLst/>
                        </a:rPr>
                        <a:t>Phaseolus</a:t>
                      </a:r>
                      <a:r>
                        <a:rPr lang="es-PR" sz="1100" i="1" dirty="0">
                          <a:effectLst/>
                        </a:rPr>
                        <a:t> </a:t>
                      </a:r>
                      <a:r>
                        <a:rPr lang="es-PR" sz="1100" i="1" dirty="0" err="1">
                          <a:effectLst/>
                        </a:rPr>
                        <a:t>vulgaris</a:t>
                      </a:r>
                      <a:r>
                        <a:rPr lang="es-PR" sz="1100" i="1" dirty="0">
                          <a:effectLst/>
                        </a:rPr>
                        <a:t> </a:t>
                      </a:r>
                      <a:r>
                        <a:rPr lang="es-PR" sz="1100" dirty="0">
                          <a:effectLst/>
                        </a:rPr>
                        <a:t>L.) al déficit </a:t>
                      </a:r>
                      <a:r>
                        <a:rPr lang="es-PR" sz="1100" dirty="0" smtClean="0">
                          <a:effectLst/>
                        </a:rPr>
                        <a:t>hídrico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56">
                <a:tc>
                  <a:txBody>
                    <a:bodyPr/>
                    <a:lstStyle/>
                    <a:p>
                      <a:pPr marL="177800" indent="-1778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3.- </a:t>
                      </a:r>
                      <a:r>
                        <a:rPr lang="en-U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Yanebis</a:t>
                      </a: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Madruga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Alejandro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Falcón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Pedro Rodríguez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?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56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4.- </a:t>
                      </a:r>
                      <a:r>
                        <a:rPr lang="en-U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Martín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?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?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56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5.- </a:t>
                      </a:r>
                      <a:r>
                        <a:rPr lang="en-U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Yuliem</a:t>
                      </a: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Mederos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?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?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56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 Rosales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42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641107"/>
              </p:ext>
            </p:extLst>
          </p:nvPr>
        </p:nvGraphicFramePr>
        <p:xfrm>
          <a:off x="3968510" y="144374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6155" y="898648"/>
            <a:ext cx="827346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lnSpc>
                <a:spcPct val="115000"/>
              </a:lnSpc>
              <a:spcAft>
                <a:spcPts val="1000"/>
              </a:spcAft>
            </a:pP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Se  imparte  al  menos </a:t>
            </a:r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curso internacional y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otro</a:t>
            </a: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nacional. Además se coordina la Red </a:t>
            </a:r>
            <a:r>
              <a:rPr lang="es-ES" dirty="0" err="1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Cyted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AgroMicroBios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dirty="0" err="1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Ecofisiología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Vegetal por Cuba.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7804" y="1928798"/>
            <a:ext cx="3271345" cy="3588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525" indent="-263525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9. Relación de cursos a impartir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970966"/>
              </p:ext>
            </p:extLst>
          </p:nvPr>
        </p:nvGraphicFramePr>
        <p:xfrm>
          <a:off x="726154" y="2554551"/>
          <a:ext cx="8273464" cy="364248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282618"/>
                <a:gridCol w="940928"/>
                <a:gridCol w="736600"/>
                <a:gridCol w="1625600"/>
                <a:gridCol w="1905000"/>
                <a:gridCol w="782718"/>
              </a:tblGrid>
              <a:tr h="47256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Título</a:t>
                      </a:r>
                      <a:r>
                        <a:rPr lang="en-US" sz="1200" dirty="0">
                          <a:effectLst/>
                        </a:rPr>
                        <a:t> del </a:t>
                      </a:r>
                      <a:r>
                        <a:rPr lang="en-US" sz="1200" dirty="0" err="1">
                          <a:effectLst/>
                        </a:rPr>
                        <a:t>curso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Categoría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Lugar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Coordinador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dirty="0" err="1">
                          <a:effectLst/>
                        </a:rPr>
                        <a:t>es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Profesor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dirty="0" err="1">
                          <a:effectLst/>
                        </a:rPr>
                        <a:t>es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31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 </a:t>
                      </a:r>
                      <a:r>
                        <a:rPr lang="es-PR" sz="1100" b="0" dirty="0" err="1" smtClean="0">
                          <a:effectLst/>
                        </a:rPr>
                        <a:t>Oligosacarinas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y </a:t>
                      </a:r>
                      <a:r>
                        <a:rPr lang="es-PR" sz="1100" b="0" dirty="0" err="1">
                          <a:effectLst/>
                        </a:rPr>
                        <a:t>brasinoesteroides</a:t>
                      </a:r>
                      <a:r>
                        <a:rPr lang="es-PR" sz="1100" b="0" dirty="0">
                          <a:effectLst/>
                        </a:rPr>
                        <a:t> para una agricultura inocua y sostenible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Internacional</a:t>
                      </a:r>
                      <a:endParaRPr lang="en-US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</a:rPr>
                        <a:t>INCA</a:t>
                      </a:r>
                      <a:endParaRPr lang="en-US" sz="1100" dirty="0"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Alejandro Falcón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Alejandro Falcón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Miriam de la C. Núñez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Nápoles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Humberto Izquierdo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M. Sc. </a:t>
                      </a:r>
                      <a:r>
                        <a:rPr lang="es-PR" sz="1100" dirty="0" err="1">
                          <a:effectLst/>
                        </a:rPr>
                        <a:t>Yanelis</a:t>
                      </a:r>
                      <a:r>
                        <a:rPr lang="es-PR" sz="1100" dirty="0">
                          <a:effectLst/>
                        </a:rPr>
                        <a:t> Reyes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7/17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PR" sz="1100" dirty="0" smtClean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2. </a:t>
                      </a:r>
                      <a:r>
                        <a:rPr lang="es-PR" sz="1100" b="0" dirty="0" err="1" smtClean="0">
                          <a:effectLst/>
                        </a:rPr>
                        <a:t>Rizobios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en la </a:t>
                      </a:r>
                      <a:r>
                        <a:rPr lang="es-PR" sz="1100" b="0" dirty="0" err="1">
                          <a:effectLst/>
                        </a:rPr>
                        <a:t>biofertilización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Internacional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</a:t>
                      </a:r>
                      <a:r>
                        <a:rPr lang="es-PR" sz="1100" dirty="0" smtClean="0">
                          <a:effectLst/>
                        </a:rPr>
                        <a:t>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</a:t>
                      </a:r>
                      <a:r>
                        <a:rPr lang="es-PR" sz="1100" dirty="0" smtClean="0">
                          <a:effectLst/>
                        </a:rPr>
                        <a:t>González</a:t>
                      </a:r>
                      <a:r>
                        <a:rPr lang="es-PR" sz="1100" baseline="0" dirty="0" smtClean="0">
                          <a:effectLst/>
                        </a:rPr>
                        <a:t>    </a:t>
                      </a:r>
                      <a:r>
                        <a:rPr lang="es-PR" sz="1100" dirty="0" smtClean="0">
                          <a:effectLst/>
                        </a:rPr>
                        <a:t>M</a:t>
                      </a:r>
                      <a:r>
                        <a:rPr lang="es-PR" sz="1100" dirty="0">
                          <a:effectLst/>
                        </a:rPr>
                        <a:t>. Sc. </a:t>
                      </a:r>
                      <a:r>
                        <a:rPr lang="es-PR" sz="1100" dirty="0" err="1">
                          <a:effectLst/>
                        </a:rPr>
                        <a:t>Ionel</a:t>
                      </a:r>
                      <a:r>
                        <a:rPr lang="es-PR" sz="1100" dirty="0">
                          <a:effectLst/>
                        </a:rPr>
                        <a:t> Hernández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6/17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4. Cursos 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de la Maestría de Nutrición y </a:t>
                      </a:r>
                      <a:r>
                        <a:rPr lang="es-PR" sz="1100" b="0" dirty="0" err="1">
                          <a:effectLst/>
                          <a:latin typeface="+mn-lt"/>
                        </a:rPr>
                        <a:t>Biofertilizantes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</a:rPr>
                        <a:t>Nacional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</a:rPr>
                        <a:t>Dr. Pedro José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smtClean="0">
                          <a:effectLst/>
                          <a:latin typeface="+mn-lt"/>
                        </a:rPr>
                        <a:t>Dr. C. </a:t>
                      </a:r>
                      <a:r>
                        <a:rPr lang="es-PR" sz="1100" dirty="0" err="1" smtClean="0">
                          <a:effectLst/>
                          <a:latin typeface="+mn-lt"/>
                        </a:rPr>
                        <a:t>Walfredo</a:t>
                      </a:r>
                      <a:r>
                        <a:rPr lang="es-PR" sz="1100" baseline="0" dirty="0" smtClean="0">
                          <a:effectLst/>
                          <a:latin typeface="+mn-lt"/>
                        </a:rPr>
                        <a:t> Torres, Dr. C. Eduardo Jerez, Dra. C. Miriam Núñez, </a:t>
                      </a:r>
                      <a:r>
                        <a:rPr lang="es-PR" sz="1100" dirty="0" smtClean="0">
                          <a:effectLst/>
                          <a:latin typeface="+mn-lt"/>
                        </a:rPr>
                        <a:t>Dra</a:t>
                      </a:r>
                      <a:r>
                        <a:rPr lang="es-PR" sz="1100" dirty="0">
                          <a:effectLst/>
                          <a:latin typeface="+mn-lt"/>
                        </a:rPr>
                        <a:t>. C. María C. </a:t>
                      </a:r>
                      <a:r>
                        <a:rPr lang="es-PR" sz="1100" dirty="0" smtClean="0">
                          <a:effectLst/>
                          <a:latin typeface="+mn-lt"/>
                        </a:rPr>
                        <a:t>Nápoles, M. Sc. </a:t>
                      </a:r>
                      <a:r>
                        <a:rPr lang="es-PR" sz="1100" dirty="0" err="1" smtClean="0">
                          <a:effectLst/>
                          <a:latin typeface="+mn-lt"/>
                        </a:rPr>
                        <a:t>Ionel</a:t>
                      </a:r>
                      <a:r>
                        <a:rPr lang="es-PR" sz="1100" dirty="0" smtClean="0">
                          <a:effectLst/>
                          <a:latin typeface="+mn-lt"/>
                        </a:rPr>
                        <a:t> Hernández, </a:t>
                      </a:r>
                      <a:r>
                        <a:rPr lang="es-PR" sz="1100" dirty="0" err="1" smtClean="0">
                          <a:effectLst/>
                          <a:latin typeface="+mn-lt"/>
                        </a:rPr>
                        <a:t>ra</a:t>
                      </a:r>
                      <a:r>
                        <a:rPr lang="es-PR" sz="1100" dirty="0" smtClean="0">
                          <a:effectLst/>
                          <a:latin typeface="+mn-lt"/>
                        </a:rPr>
                        <a:t>. C. </a:t>
                      </a:r>
                      <a:r>
                        <a:rPr lang="es-PR" sz="1100" dirty="0" err="1" smtClean="0">
                          <a:effectLst/>
                          <a:latin typeface="+mn-lt"/>
                        </a:rPr>
                        <a:t>Idiolidys</a:t>
                      </a:r>
                      <a:r>
                        <a:rPr lang="es-PR" sz="11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100" dirty="0" err="1" smtClean="0">
                          <a:effectLst/>
                          <a:latin typeface="+mn-lt"/>
                        </a:rPr>
                        <a:t>Alvarez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smtClean="0">
                          <a:effectLst/>
                          <a:latin typeface="+mn-lt"/>
                        </a:rPr>
                        <a:t>En el año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951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5.-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Cursos</a:t>
                      </a: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Maestría</a:t>
                      </a: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Mejoramiento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Genético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González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Walfredo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Torres,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Dr. C. Humberto </a:t>
                      </a:r>
                      <a:r>
                        <a:rPr lang="en-US" sz="11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Izquierdo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En el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año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951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6.-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Biotecnología</a:t>
                      </a: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Vegetal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UH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Humberto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Izquierdo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  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E. González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Humberto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Izquierdo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  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E. González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 al 6/17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472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488964"/>
              </p:ext>
            </p:extLst>
          </p:nvPr>
        </p:nvGraphicFramePr>
        <p:xfrm>
          <a:off x="3968510" y="180470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7" y="1581157"/>
            <a:ext cx="8273465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participa en al menos </a:t>
            </a:r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cursos de superación básicos para la formación de la Reserva Científica; se participa en otros </a:t>
            </a:r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cursos por los investigadores, técnicos </a:t>
            </a: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especialistas.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75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799310"/>
              </p:ext>
            </p:extLst>
          </p:nvPr>
        </p:nvGraphicFramePr>
        <p:xfrm>
          <a:off x="4040702" y="276728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4400" y="1021979"/>
            <a:ext cx="8392365" cy="107721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-3: IMPACTO ECONÓMICO Y SOCIAL</a:t>
            </a:r>
            <a:endParaRPr lang="en-US" sz="1600" dirty="0"/>
          </a:p>
          <a:p>
            <a:pPr algn="just"/>
            <a:r>
              <a:rPr lang="es-ES" sz="1600" b="1" u="sng" dirty="0"/>
              <a:t>Objetivo 3</a:t>
            </a:r>
            <a:r>
              <a:rPr lang="es-ES" sz="1600" b="1" dirty="0"/>
              <a:t>: Satisfacer con calidad las demandas de formación de capacitación y posgrado de acuerdo con las prioridades del desarrollo del país </a:t>
            </a:r>
            <a:r>
              <a:rPr lang="es-ES" sz="1600" b="1" i="1" dirty="0"/>
              <a:t>(Lineamientos vinculados: 04, 74, 138, 145, 146, 153. Objetivos del Partido vinculados: 40, 41, 42, 46, 47, 48, 50, 52, 56).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660026" y="2339138"/>
            <a:ext cx="23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795" y="3150141"/>
            <a:ext cx="8361970" cy="1479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Aft>
                <a:spcPts val="600"/>
              </a:spcAft>
              <a:buSzPts val="1200"/>
            </a:pPr>
            <a:r>
              <a:rPr lang="es-ES" sz="2000" dirty="0" smtClean="0">
                <a:solidFill>
                  <a:srgbClr val="3333FF"/>
                </a:solidFill>
                <a:ea typeface="Times New Roman" panose="02020603050405020304" pitchFamily="18" charset="0"/>
              </a:rPr>
              <a:t>1. 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Se gradúan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estudiante interna de la Maestría de Nutrición y </a:t>
            </a:r>
            <a:r>
              <a:rPr lang="es-ES" sz="2000" dirty="0" err="1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Biofertilización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de las Plantas que se desarrolla en el INCA.</a:t>
            </a:r>
            <a:endParaRPr lang="en-US" sz="2000" dirty="0" smtClean="0">
              <a:effectLst/>
              <a:ea typeface="Times New Roman" panose="02020603050405020304" pitchFamily="18" charset="0"/>
            </a:endParaRPr>
          </a:p>
          <a:p>
            <a:pPr marL="541338" lvl="0" indent="-276225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" sz="1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Gerardo Montero</a:t>
            </a:r>
          </a:p>
          <a:p>
            <a:pPr marL="541338" lvl="0" indent="-276225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" sz="1600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Osmara</a:t>
            </a:r>
            <a:r>
              <a:rPr lang="es-ES" sz="1600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Renté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5423" y="5092246"/>
            <a:ext cx="76400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33375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2.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Los ingresos por Postgrado son del orden de los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2.0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MCUC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.    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190"/>
          <p:cNvSpPr>
            <a:spLocks noChangeArrowheads="1" noChangeShapeType="1" noTextEdit="1"/>
          </p:cNvSpPr>
          <p:nvPr/>
        </p:nvSpPr>
        <p:spPr bwMode="auto">
          <a:xfrm>
            <a:off x="1671638" y="2509838"/>
            <a:ext cx="5735637" cy="242728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6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US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Muchas</a:t>
            </a:r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 Gracias</a:t>
            </a:r>
          </a:p>
        </p:txBody>
      </p:sp>
    </p:spTree>
    <p:extLst>
      <p:ext uri="{BB962C8B-B14F-4D97-AF65-F5344CB8AC3E}">
        <p14:creationId xmlns:p14="http://schemas.microsoft.com/office/powerpoint/2010/main" val="140336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1862</TotalTime>
  <Words>2829</Words>
  <Application>Microsoft Office PowerPoint</Application>
  <PresentationFormat>Presentación en pantalla (4:3)</PresentationFormat>
  <Paragraphs>446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Humberto</dc:creator>
  <cp:lastModifiedBy>Pedro</cp:lastModifiedBy>
  <cp:revision>205</cp:revision>
  <dcterms:created xsi:type="dcterms:W3CDTF">2016-05-28T16:26:40Z</dcterms:created>
  <dcterms:modified xsi:type="dcterms:W3CDTF">2017-02-02T16:43:08Z</dcterms:modified>
</cp:coreProperties>
</file>