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9" r:id="rId6"/>
    <p:sldId id="260" r:id="rId7"/>
    <p:sldId id="261" r:id="rId8"/>
    <p:sldId id="262" r:id="rId9"/>
    <p:sldId id="263" r:id="rId10"/>
    <p:sldId id="264" r:id="rId11"/>
    <p:sldId id="265" r:id="rId12"/>
    <p:sldId id="280" r:id="rId13"/>
    <p:sldId id="266" r:id="rId14"/>
    <p:sldId id="275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6" r:id="rId24"/>
    <p:sldId id="277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8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3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34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9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16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33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65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66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8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34925-1DB6-4E33-96C4-E5CFDF358F13}" type="datetimeFigureOut">
              <a:rPr lang="en-US" smtClean="0"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79D42-F678-4254-B49F-40AD700B8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6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9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327824"/>
              </p:ext>
            </p:extLst>
          </p:nvPr>
        </p:nvGraphicFramePr>
        <p:xfrm>
          <a:off x="1650188" y="646313"/>
          <a:ext cx="6424667" cy="163968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6424667"/>
              </a:tblGrid>
              <a:tr h="16396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200" u="sng" dirty="0">
                          <a:effectLst/>
                        </a:rPr>
                        <a:t/>
                      </a:r>
                      <a:br>
                        <a:rPr lang="es-MX" sz="1200" u="sng" dirty="0">
                          <a:effectLst/>
                        </a:rPr>
                      </a:br>
                      <a:r>
                        <a:rPr lang="es-MX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DEPARTAMENTO DE FISIOLOGÍA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BIOQUÍMICA</a:t>
                      </a:r>
                      <a:r>
                        <a:rPr lang="es-MX" sz="2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VEGETAL</a:t>
                      </a:r>
                      <a:endParaRPr lang="es-E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14" marR="33514" marT="0" marB="0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942536" y="2830381"/>
            <a:ext cx="792011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Objetivos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y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Criterios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Medida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2016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12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403932"/>
              </p:ext>
            </p:extLst>
          </p:nvPr>
        </p:nvGraphicFramePr>
        <p:xfrm>
          <a:off x="3271153" y="5302649"/>
          <a:ext cx="2982351" cy="123958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982351"/>
              </a:tblGrid>
              <a:tr h="12395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200" u="sng" dirty="0">
                          <a:effectLst/>
                        </a:rPr>
                        <a:t/>
                      </a:r>
                      <a:br>
                        <a:rPr lang="es-MX" sz="1200" u="sng" dirty="0">
                          <a:effectLst/>
                        </a:rPr>
                      </a:br>
                      <a:r>
                        <a:rPr lang="es-MX" sz="2800" b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Mayabeque</a:t>
                      </a:r>
                      <a:endParaRPr lang="es-MX" sz="28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28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Junio</a:t>
                      </a:r>
                      <a:r>
                        <a:rPr lang="es-MX" sz="2800" b="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2016</a:t>
                      </a:r>
                      <a:endParaRPr lang="es-ES" sz="2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14" marR="3351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39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758918"/>
              </p:ext>
            </p:extLst>
          </p:nvPr>
        </p:nvGraphicFramePr>
        <p:xfrm>
          <a:off x="2043459" y="219410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4400" y="877601"/>
            <a:ext cx="8392365" cy="1354217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/>
              <a:t>ARC -3: IMPACTO ECONÓMICO Y SOCIAL</a:t>
            </a:r>
            <a:endParaRPr lang="en-US" sz="1600" dirty="0"/>
          </a:p>
          <a:p>
            <a:pPr algn="just"/>
            <a:r>
              <a:rPr lang="es-ES" sz="1600" b="1" u="sng" dirty="0"/>
              <a:t>Objetivo 5</a:t>
            </a:r>
            <a:r>
              <a:rPr lang="es-ES" sz="1600" b="1" dirty="0"/>
              <a:t>:</a:t>
            </a:r>
            <a:r>
              <a:rPr lang="es-ES" sz="1600" b="1" i="1" dirty="0"/>
              <a:t> </a:t>
            </a:r>
            <a:r>
              <a:rPr lang="es-ES" sz="1600" b="1" dirty="0"/>
              <a:t>Incrementar la obtención de resultados de investigación–desarrollo con alta pertinencia y las gestiones necesarias que garanticen los procesos </a:t>
            </a:r>
            <a:r>
              <a:rPr lang="es-ES" sz="1600" b="1" dirty="0" err="1"/>
              <a:t>innovativos</a:t>
            </a:r>
            <a:r>
              <a:rPr lang="es-ES" sz="1600" b="1" dirty="0"/>
              <a:t> y la elevación del impacto en la economía y la </a:t>
            </a:r>
            <a:r>
              <a:rPr lang="es-ES" sz="1600" b="1" dirty="0" smtClean="0"/>
              <a:t>sociedad</a:t>
            </a:r>
            <a:r>
              <a:rPr lang="es-ES" sz="1600" b="1" dirty="0"/>
              <a:t> </a:t>
            </a:r>
            <a:r>
              <a:rPr lang="es-ES" sz="1600" b="1" i="1" dirty="0" smtClean="0"/>
              <a:t>(Lineamientos </a:t>
            </a:r>
            <a:r>
              <a:rPr lang="es-ES" sz="1600" b="1" i="1" dirty="0"/>
              <a:t>vinculados: 129, 131, 137 y 152. Objetivos del Partido vinculados: 43, 47, 53, 54 55, y 65</a:t>
            </a:r>
            <a:r>
              <a:rPr lang="es-ES" sz="1600" b="1" i="1" dirty="0" smtClean="0"/>
              <a:t>).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60026" y="2411329"/>
            <a:ext cx="2340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000" b="1" u="sng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Criterios de medida</a:t>
            </a:r>
            <a:r>
              <a:rPr lang="es-ES" sz="2000" b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: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7846" y="2875221"/>
            <a:ext cx="83385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 indent="-268288" algn="just">
              <a:spcAft>
                <a:spcPts val="0"/>
              </a:spcAft>
            </a:pPr>
            <a:r>
              <a:rPr lang="es-ES" sz="20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 garantizan las demandas del Programa Gubernamental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Biofertilizantes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través de la entrega de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2 500</a:t>
            </a:r>
            <a:r>
              <a:rPr lang="es-E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dosis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Azofert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® 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12 000</a:t>
            </a:r>
            <a:r>
              <a:rPr lang="es-E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dosis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Quitomax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®, duplicando la superficie de aplicación de los productos y el impacto en la agricultura del país. Se ejecutan campañas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Bioproductos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en frijol y papa,</a:t>
            </a:r>
            <a:r>
              <a:rPr lang="es-ES" sz="20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varias provincias y generalización en la producción de frijol y papa en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Mayabeque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7846" y="4828898"/>
            <a:ext cx="82982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2. </a:t>
            </a:r>
            <a:r>
              <a:rPr lang="es-ES" sz="2000" dirty="0">
                <a:solidFill>
                  <a:srgbClr val="0000FF"/>
                </a:solidFill>
              </a:rPr>
              <a:t>Se </a:t>
            </a:r>
            <a:r>
              <a:rPr lang="es-ES" sz="2000" dirty="0" smtClean="0">
                <a:solidFill>
                  <a:srgbClr val="0000FF"/>
                </a:solidFill>
              </a:rPr>
              <a:t> mantiene  la  ejecución  </a:t>
            </a:r>
            <a:r>
              <a:rPr lang="es-ES" sz="2000" dirty="0">
                <a:solidFill>
                  <a:srgbClr val="0000FF"/>
                </a:solidFill>
              </a:rPr>
              <a:t>satisfactoria </a:t>
            </a:r>
            <a:r>
              <a:rPr lang="es-ES" sz="2000" dirty="0" smtClean="0">
                <a:solidFill>
                  <a:srgbClr val="0000FF"/>
                </a:solidFill>
              </a:rPr>
              <a:t> de </a:t>
            </a:r>
            <a:r>
              <a:rPr lang="es-ES" sz="2000" b="1" dirty="0" smtClean="0">
                <a:solidFill>
                  <a:srgbClr val="0000FF"/>
                </a:solidFill>
              </a:rPr>
              <a:t>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b="1" dirty="0" smtClean="0">
                <a:solidFill>
                  <a:srgbClr val="0000FF"/>
                </a:solidFill>
              </a:rPr>
              <a:t>  </a:t>
            </a:r>
            <a:r>
              <a:rPr lang="es-ES" sz="2000" dirty="0" smtClean="0">
                <a:solidFill>
                  <a:srgbClr val="0000FF"/>
                </a:solidFill>
              </a:rPr>
              <a:t>PA,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proyecto FONCI  y 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ES" sz="2000" dirty="0">
                <a:solidFill>
                  <a:srgbClr val="0000FF"/>
                </a:solidFill>
              </a:rPr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 Proyectos Institucionales que </a:t>
            </a:r>
            <a:r>
              <a:rPr lang="es-ES" sz="2000" dirty="0">
                <a:solidFill>
                  <a:srgbClr val="0000FF"/>
                </a:solidFill>
              </a:rPr>
              <a:t>coordina el Departamento, así como la participación en otros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s-ES" sz="2000" dirty="0">
                <a:solidFill>
                  <a:srgbClr val="0000FF"/>
                </a:solidFill>
              </a:rPr>
              <a:t> proyectos  asociados. Se </a:t>
            </a:r>
            <a:r>
              <a:rPr lang="es-ES" sz="2000" dirty="0" smtClean="0">
                <a:solidFill>
                  <a:srgbClr val="0000FF"/>
                </a:solidFill>
              </a:rPr>
              <a:t>participa además, en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ES" sz="2000" dirty="0" smtClean="0">
                <a:solidFill>
                  <a:srgbClr val="0000FF"/>
                </a:solidFill>
              </a:rPr>
              <a:t> proyectos institucionales, en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s-ES" sz="2000" dirty="0" smtClean="0">
                <a:solidFill>
                  <a:srgbClr val="0000FF"/>
                </a:solidFill>
              </a:rPr>
              <a:t> subcontratos con otras instituciones y en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proyecto </a:t>
            </a:r>
            <a:r>
              <a:rPr lang="es-ES" sz="2000" dirty="0" smtClean="0">
                <a:solidFill>
                  <a:srgbClr val="0000FF"/>
                </a:solidFill>
              </a:rPr>
              <a:t>internacional, todos se ejecutan satisfactoriamente. Se elabora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proyecto nacional 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internacional. </a:t>
            </a:r>
            <a:endParaRPr lang="en-US" sz="20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06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500431"/>
              </p:ext>
            </p:extLst>
          </p:nvPr>
        </p:nvGraphicFramePr>
        <p:xfrm>
          <a:off x="2043459" y="14155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82627" y="689960"/>
            <a:ext cx="28270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1. Ejecución de proyectos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34174"/>
              </p:ext>
            </p:extLst>
          </p:nvPr>
        </p:nvGraphicFramePr>
        <p:xfrm>
          <a:off x="738186" y="1055408"/>
          <a:ext cx="8231001" cy="49419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0438"/>
                <a:gridCol w="995082"/>
                <a:gridCol w="860612"/>
                <a:gridCol w="995082"/>
                <a:gridCol w="1573306"/>
                <a:gridCol w="766481"/>
              </a:tblGrid>
              <a:tr h="37196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Título del proyecto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Categoría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Programa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Coordinador (es)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Participantes del Dpto.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Duración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858693">
                <a:tc rowSpan="2">
                  <a:txBody>
                    <a:bodyPr/>
                    <a:lstStyle/>
                    <a:p>
                      <a:pPr marL="221615" indent="-221615"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1.- Desarrollo de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bioestimuladores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nacionales para la protección y el beneficio de cultivos de interés económico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humano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Alejandro Falcón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Grupo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Productos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Bioactivos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Donaldo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Pedro,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Idioleidys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Dell,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Yanett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Yenisley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Yenisei, Susana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2014-2018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8524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FONCI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Alejandro Falcón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Grupo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Productos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Bioactivos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Donaldo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Pedro,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Idioleidys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Dell,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Yanett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Yenisley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Yenisei, Susana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2016-2018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604913">
                <a:tc>
                  <a:txBody>
                    <a:bodyPr/>
                    <a:lstStyle/>
                    <a:p>
                      <a:pPr marL="203835" indent="-203835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s-PR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.-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Manejo conjunto e impacto de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biofertilizantes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micorrizicos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y otros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bioproductos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en la producción agrícola de diferentes 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cultivos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humano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Ramón Rivera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Tere,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Ionel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2013-2017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852430">
                <a:tc>
                  <a:txBody>
                    <a:bodyPr/>
                    <a:lstStyle/>
                    <a:p>
                      <a:pPr marL="227330" indent="-22733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3.- </a:t>
                      </a:r>
                      <a:r>
                        <a:rPr lang="es-MX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Aplicación  de tecnologías nucleares para la obtención de genotipos con mayor adaptación a los efectos del cambio climático (temperaturas altas, sequía y enfermedades) en diferentes cultivos de importancia </a:t>
                      </a: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económica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Agencia nuclear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Dra. C. María C. González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Dell’Amico</a:t>
                      </a: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Pedro, Humberto,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Yanelis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Elisa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2014-2016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519927">
                <a:tc>
                  <a:txBody>
                    <a:bodyPr/>
                    <a:lstStyle/>
                    <a:p>
                      <a:pPr marL="181610" indent="-181610"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</a:rPr>
                        <a:t>.-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</a:rPr>
                        <a:t>Bases para el manejo sostenible e incremento de los rendimientos de arroz, frijol, maíz y soya en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</a:rPr>
                        <a:t>agroecosistemas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</a:rPr>
                        <a:t> arroceros de 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</a:rPr>
                        <a:t>Cuba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Alimento humano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Dra. C. </a:t>
                      </a:r>
                      <a:r>
                        <a:rPr lang="es-PR" sz="1100" dirty="0" err="1">
                          <a:solidFill>
                            <a:schemeClr val="tx1"/>
                          </a:solidFill>
                          <a:effectLst/>
                        </a:rPr>
                        <a:t>Noraida</a:t>
                      </a: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 Pérez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Tere,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Walfredo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, Miriam,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Yanelis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Lisbel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, Tere,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Ionel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Daimy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, Alejandro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2013-2017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361689">
                <a:tc>
                  <a:txBody>
                    <a:bodyPr/>
                    <a:lstStyle/>
                    <a:p>
                      <a:pPr marL="209550" indent="-20955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5.- Fortalecimiento</a:t>
                      </a:r>
                      <a:r>
                        <a:rPr lang="es-PR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del Programa Nacional de Producción de Semilla de papa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humano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Juan G. Castillo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Jerez, </a:t>
                      </a:r>
                      <a:r>
                        <a:rPr lang="es-PR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Roberqui</a:t>
                      </a: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Donaldo,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Alejandro,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Yanett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Kirenia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2013-2017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519928">
                <a:tc>
                  <a:txBody>
                    <a:bodyPr/>
                    <a:lstStyle/>
                    <a:p>
                      <a:pPr marL="210185" indent="-210185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r>
                        <a:rPr lang="es-PR" sz="1100" b="0" dirty="0" smtClean="0">
                          <a:solidFill>
                            <a:schemeClr val="bg1"/>
                          </a:solidFill>
                          <a:effectLst/>
                        </a:rPr>
                        <a:t>.-</a:t>
                      </a:r>
                      <a:r>
                        <a:rPr lang="es-PR" sz="1100" b="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Aumento de la producción agrícola en especies alimenticias mediante el fortalecimiento de los sistemas locales de innovación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Megaproyecto 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Nacional  (PIAL)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Alimento humano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Dr. C.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Rodobaldo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Ortíz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Pedro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2013-2016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166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91485"/>
              </p:ext>
            </p:extLst>
          </p:nvPr>
        </p:nvGraphicFramePr>
        <p:xfrm>
          <a:off x="2043459" y="14155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82628" y="689960"/>
            <a:ext cx="4077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1. Ejecución de proyectos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661860"/>
              </p:ext>
            </p:extLst>
          </p:nvPr>
        </p:nvGraphicFramePr>
        <p:xfrm>
          <a:off x="779930" y="1151348"/>
          <a:ext cx="8216152" cy="51793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2681"/>
                <a:gridCol w="911526"/>
                <a:gridCol w="928048"/>
                <a:gridCol w="1050878"/>
                <a:gridCol w="1344663"/>
                <a:gridCol w="718356"/>
              </a:tblGrid>
              <a:tr h="40610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Título del proyecto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Categoría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Programa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Coordinador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Participantes del Dpto.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Duración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501759">
                <a:tc>
                  <a:txBody>
                    <a:bodyPr/>
                    <a:lstStyle/>
                    <a:p>
                      <a:pPr marL="215900" indent="-215900"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es-PR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.- 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Optimización en el manejo del agua en cultivos agrícolas de interés económico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Proyecto Institucional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Pedro Rodríguez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Todo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el </a:t>
                      </a:r>
                      <a:r>
                        <a:rPr lang="en-US" sz="11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Dpto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2013-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2017</a:t>
                      </a:r>
                      <a:endParaRPr lang="en-US" sz="11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739589">
                <a:tc>
                  <a:txBody>
                    <a:bodyPr/>
                    <a:lstStyle/>
                    <a:p>
                      <a:pPr marL="215900" indent="-215900"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es-PR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.-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Estrategias Agroecológicas para la Mitigación y/o Adaptación a los Efectos de los Cambios Climáticos Globales en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Agroecosistemas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Cubanos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Proyecto Institucional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Pedro Rodríguez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Grupo de Fisiología, Alejandro,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Daimy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Ionel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Tere, Miriam,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Walfredo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Yanelis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Natalí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Ana, Alicia, Belkis,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Daimy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A., Elisa, Humberto,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Yoyi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Lisbel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M., Magaly,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Cartaya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Pedro Rafael,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Yanett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Yenisel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Yenisley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Yuliem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2013-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2016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411695">
                <a:tc>
                  <a:txBody>
                    <a:bodyPr/>
                    <a:lstStyle/>
                    <a:p>
                      <a:pPr marL="210185" indent="-210185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</a:rPr>
                        <a:t>9.- </a:t>
                      </a:r>
                      <a:r>
                        <a:rPr lang="es-MX" sz="1100" b="0" dirty="0">
                          <a:solidFill>
                            <a:schemeClr val="bg1"/>
                          </a:solidFill>
                          <a:effectLst/>
                        </a:rPr>
                        <a:t>Obtención e introducción de genotipos de tomate y flor de Jamaica tolerantes a la sequía con altos contenidos de compuestos </a:t>
                      </a:r>
                      <a:r>
                        <a:rPr lang="es-MX" sz="1100" b="0" dirty="0" err="1">
                          <a:solidFill>
                            <a:schemeClr val="bg1"/>
                          </a:solidFill>
                          <a:effectLst/>
                        </a:rPr>
                        <a:t>nutraceúticos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Proyecto Institucional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Dra. C. María C. González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Dell’Amico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Pedro, Humberto,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Yanelis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Elisa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2013-2016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610976">
                <a:tc>
                  <a:txBody>
                    <a:bodyPr/>
                    <a:lstStyle/>
                    <a:p>
                      <a:pPr marL="268288" indent="-268288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10.- Desarrollo y perfeccionamiento de la producción del inoculante líquido a base de hongos </a:t>
                      </a:r>
                      <a:r>
                        <a:rPr lang="es-E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micorrizógenos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Proyecto Institucional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Eduardo Pérez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Kirenia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Hugo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2013-2016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562563">
                <a:tc>
                  <a:txBody>
                    <a:bodyPr/>
                    <a:lstStyle/>
                    <a:p>
                      <a:pPr marL="268288" indent="-268288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11.- 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Rescate, propagación y conservación de especies vegetales mediante el empleo de técnicas biotecnológicas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Proyecto Institucional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M. Sc.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Lorenzo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Suárez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Miriam, Alejandro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2015-2017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749811">
                <a:tc>
                  <a:txBody>
                    <a:bodyPr/>
                    <a:lstStyle/>
                    <a:p>
                      <a:pPr marL="268288" indent="-268288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</a:rPr>
                        <a:t>12.- 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  <a:effectLst/>
                        </a:rPr>
                        <a:t>Development of rice and common beans mutants with better adaptations to high temperature and drought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>
                          <a:solidFill>
                            <a:schemeClr val="tx1"/>
                          </a:solidFill>
                          <a:effectLst/>
                        </a:rPr>
                        <a:t>Internacional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OIEA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Dra. C. María C. González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Dell’Amico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Pedro, Humberto,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Yanelis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Elisa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2015-2018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3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69292"/>
              </p:ext>
            </p:extLst>
          </p:nvPr>
        </p:nvGraphicFramePr>
        <p:xfrm>
          <a:off x="2043459" y="14155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82628" y="689960"/>
            <a:ext cx="4077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1. Ejecución de proyectos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7325"/>
              </p:ext>
            </p:extLst>
          </p:nvPr>
        </p:nvGraphicFramePr>
        <p:xfrm>
          <a:off x="779930" y="1151348"/>
          <a:ext cx="8216152" cy="37587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2681"/>
                <a:gridCol w="952470"/>
                <a:gridCol w="887104"/>
                <a:gridCol w="1050878"/>
                <a:gridCol w="1344663"/>
                <a:gridCol w="718356"/>
              </a:tblGrid>
              <a:tr h="40610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</a:rPr>
                        <a:t>Título del proyecto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Categoría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Programa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Coordinador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Participantes del Dpto.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Duración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694432">
                <a:tc>
                  <a:txBody>
                    <a:bodyPr/>
                    <a:lstStyle/>
                    <a:p>
                      <a:pPr marL="273050" indent="-273050" algn="just">
                        <a:spcAft>
                          <a:spcPts val="0"/>
                        </a:spcAft>
                      </a:pPr>
                      <a:r>
                        <a:rPr lang="es-ES_tradnl" sz="1100" b="0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13.- Estudio de las potencialidades de la ceba bovina en diferentes regiones del país</a:t>
                      </a:r>
                      <a:endParaRPr lang="en-US" sz="1100" b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 del IIPF (subcontrato)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</a:t>
                      </a:r>
                      <a:r>
                        <a:rPr lang="es-E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animal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 Sc. Janet Blanco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Lobaina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Tere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Belkis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2015-2017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739589">
                <a:tc>
                  <a:txBody>
                    <a:bodyPr/>
                    <a:lstStyle/>
                    <a:p>
                      <a:pPr marL="215900" indent="-215900" algn="just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14.- </a:t>
                      </a:r>
                      <a:r>
                        <a:rPr lang="en-U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Granos</a:t>
                      </a: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</a:t>
                      </a:r>
                      <a:r>
                        <a:rPr lang="en-U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productos</a:t>
                      </a: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bioactivos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 del CENSA (subcontrato)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Alimento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humano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M. Sc. Ariel Cruz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Jefe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Tarea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Alejandro,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Daimy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Lisbel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T., Hugo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2013-2016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1248076">
                <a:tc>
                  <a:txBody>
                    <a:bodyPr/>
                    <a:lstStyle/>
                    <a:p>
                      <a:pPr marL="273050" indent="-27305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15.- Perfeccionamiento de la fertilización mineral y la   </a:t>
                      </a:r>
                      <a:r>
                        <a:rPr lang="es-E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biofertilización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del café y el cacao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  del </a:t>
                      </a:r>
                      <a:r>
                        <a:rPr lang="es-E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Instituto de Investigaciones Agroforestales UCTB III Frente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(subcontrato)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Alimento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humano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C. Carlos Bustamante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González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Belkis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Hugo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610976">
                <a:tc>
                  <a:txBody>
                    <a:bodyPr/>
                    <a:lstStyle/>
                    <a:p>
                      <a:pPr marL="268288" indent="-268288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16.- 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Evaluación de la introducción de nuevas especies de pastos y forrajes en Cuba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 del IIPF (subcontrato)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</a:t>
                      </a:r>
                      <a:r>
                        <a:rPr lang="es-E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animal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Ing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Delio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Fernández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Milanés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Dell, Jerez,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Roberqui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75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25733"/>
              </p:ext>
            </p:extLst>
          </p:nvPr>
        </p:nvGraphicFramePr>
        <p:xfrm>
          <a:off x="2043459" y="219410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38187" y="1121505"/>
            <a:ext cx="824940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/>
            <a:r>
              <a:rPr lang="es-ES" sz="2000" dirty="0" smtClean="0">
                <a:solidFill>
                  <a:srgbClr val="0000FF"/>
                </a:solidFill>
              </a:rPr>
              <a:t>3. Los </a:t>
            </a:r>
            <a:r>
              <a:rPr lang="es-ES" sz="2000" dirty="0">
                <a:solidFill>
                  <a:srgbClr val="0000FF"/>
                </a:solidFill>
              </a:rPr>
              <a:t>ingresos por proyectos nacionales en Programas I+D + i son del orden de los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770.0 MCUP</a:t>
            </a:r>
            <a:r>
              <a:rPr lang="es-ES" sz="2000" dirty="0">
                <a:solidFill>
                  <a:srgbClr val="0000FF"/>
                </a:solidFill>
              </a:rPr>
              <a:t>, de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450.0 MCUP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por productos y de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1.0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MCUP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22.0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MCUC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por Servicios Científico Técnicos. </a:t>
            </a:r>
            <a:endParaRPr lang="es-ES" sz="2000" dirty="0" smtClean="0">
              <a:solidFill>
                <a:srgbClr val="0000FF"/>
              </a:solidFill>
            </a:endParaRPr>
          </a:p>
          <a:p>
            <a:pPr marL="265113" lvl="0" indent="-265113" algn="just"/>
            <a:endParaRPr lang="en-US" sz="2000" dirty="0">
              <a:solidFill>
                <a:srgbClr val="0000FF"/>
              </a:solidFill>
            </a:endParaRPr>
          </a:p>
          <a:p>
            <a:pPr marL="342900" indent="-77788" algn="just">
              <a:buFont typeface="Wingdings" panose="05000000000000000000" pitchFamily="2" charset="2"/>
              <a:buChar char="Ø"/>
            </a:pPr>
            <a:r>
              <a:rPr lang="es-ES" sz="2000" dirty="0" smtClean="0">
                <a:solidFill>
                  <a:srgbClr val="0000FF"/>
                </a:solidFill>
              </a:rPr>
              <a:t>  Proyectos</a:t>
            </a:r>
            <a:r>
              <a:rPr lang="es-ES" sz="2000" dirty="0">
                <a:solidFill>
                  <a:srgbClr val="0000FF"/>
                </a:solidFill>
              </a:rPr>
              <a:t>: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771.61 MCUP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(FONCI)</a:t>
            </a:r>
            <a:endParaRPr lang="en-US" sz="2000" dirty="0">
              <a:solidFill>
                <a:srgbClr val="0000FF"/>
              </a:solidFill>
            </a:endParaRPr>
          </a:p>
          <a:p>
            <a:pPr marL="342900" indent="-77788" algn="just">
              <a:buFont typeface="Wingdings" panose="05000000000000000000" pitchFamily="2" charset="2"/>
              <a:buChar char="Ø"/>
            </a:pPr>
            <a:r>
              <a:rPr lang="es-PR" sz="2000" dirty="0" smtClean="0">
                <a:solidFill>
                  <a:srgbClr val="0000FF"/>
                </a:solidFill>
              </a:rPr>
              <a:t>  Productos</a:t>
            </a:r>
            <a:r>
              <a:rPr lang="es-PR" sz="2000" dirty="0">
                <a:solidFill>
                  <a:srgbClr val="0000FF"/>
                </a:solidFill>
              </a:rPr>
              <a:t>: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458.0 MCUP</a:t>
            </a:r>
          </a:p>
          <a:p>
            <a:pPr marL="884238" indent="-342900" algn="just" defTabSz="1973263">
              <a:buFont typeface="Wingdings" panose="05000000000000000000" pitchFamily="2" charset="2"/>
              <a:buChar char="ü"/>
            </a:pPr>
            <a:r>
              <a:rPr lang="es-PR" sz="2000" dirty="0" err="1" smtClean="0">
                <a:solidFill>
                  <a:srgbClr val="0000FF"/>
                </a:solidFill>
              </a:rPr>
              <a:t>Azofert</a:t>
            </a:r>
            <a:r>
              <a:rPr lang="es-PR" sz="2000" dirty="0" smtClean="0">
                <a:solidFill>
                  <a:srgbClr val="0000FF"/>
                </a:solidFill>
              </a:rPr>
              <a:t> </a:t>
            </a:r>
            <a:r>
              <a:rPr lang="es-PR" sz="2000" dirty="0">
                <a:solidFill>
                  <a:srgbClr val="0000FF"/>
                </a:solidFill>
              </a:rPr>
              <a:t>= </a:t>
            </a:r>
            <a:r>
              <a:rPr lang="es-P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72.0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MCUP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PR" sz="2000" dirty="0" smtClean="0">
                <a:solidFill>
                  <a:srgbClr val="0000FF"/>
                </a:solidFill>
              </a:rPr>
              <a:t>(</a:t>
            </a:r>
            <a:r>
              <a:rPr lang="es-P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8.0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MCUP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PR" sz="2000" dirty="0" smtClean="0">
                <a:solidFill>
                  <a:srgbClr val="0000FF"/>
                </a:solidFill>
              </a:rPr>
              <a:t>[</a:t>
            </a:r>
            <a:r>
              <a:rPr lang="es-PR" sz="2000" dirty="0">
                <a:solidFill>
                  <a:srgbClr val="0000FF"/>
                </a:solidFill>
              </a:rPr>
              <a:t>oct</a:t>
            </a:r>
            <a:r>
              <a:rPr lang="es-PR" sz="2000" dirty="0" smtClean="0">
                <a:solidFill>
                  <a:srgbClr val="0000FF"/>
                </a:solidFill>
              </a:rPr>
              <a:t>.]),     </a:t>
            </a:r>
            <a:r>
              <a:rPr lang="es-PR" sz="2000" dirty="0">
                <a:solidFill>
                  <a:srgbClr val="0000FF"/>
                </a:solidFill>
              </a:rPr>
              <a:t>(</a:t>
            </a:r>
            <a:r>
              <a:rPr lang="es-P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45.0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MCUP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PR" sz="2000" dirty="0" smtClean="0">
                <a:solidFill>
                  <a:srgbClr val="0000FF"/>
                </a:solidFill>
              </a:rPr>
              <a:t>[</a:t>
            </a:r>
            <a:r>
              <a:rPr lang="es-PR" sz="2000" dirty="0">
                <a:solidFill>
                  <a:srgbClr val="0000FF"/>
                </a:solidFill>
              </a:rPr>
              <a:t>nov.]) </a:t>
            </a:r>
            <a:r>
              <a:rPr lang="es-PR" sz="2000" dirty="0" smtClean="0">
                <a:solidFill>
                  <a:srgbClr val="0000FF"/>
                </a:solidFill>
              </a:rPr>
              <a:t>   y   </a:t>
            </a:r>
          </a:p>
          <a:p>
            <a:pPr marL="541338" algn="just" defTabSz="1973263"/>
            <a:r>
              <a:rPr lang="es-PR" sz="2000" dirty="0" smtClean="0">
                <a:solidFill>
                  <a:srgbClr val="0000FF"/>
                </a:solidFill>
              </a:rPr>
              <a:t>                       (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MCUP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R" sz="2000" dirty="0">
                <a:solidFill>
                  <a:srgbClr val="0000FF"/>
                </a:solidFill>
              </a:rPr>
              <a:t>[dic</a:t>
            </a:r>
            <a:r>
              <a:rPr lang="es-PR" sz="2000" dirty="0" smtClean="0">
                <a:solidFill>
                  <a:srgbClr val="0000FF"/>
                </a:solidFill>
              </a:rPr>
              <a:t>.]).</a:t>
            </a:r>
            <a:endParaRPr lang="en-US" sz="2000" dirty="0" smtClean="0">
              <a:solidFill>
                <a:srgbClr val="0000FF"/>
              </a:solidFill>
            </a:endParaRPr>
          </a:p>
          <a:p>
            <a:pPr marL="884238" indent="-342900" algn="just" defTabSz="1973263"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rgbClr val="0000FF"/>
                </a:solidFill>
              </a:rPr>
              <a:t>Quitomax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= 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386.0 MCUP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000" dirty="0" smtClean="0">
                <a:solidFill>
                  <a:srgbClr val="0000FF"/>
                </a:solidFill>
              </a:rPr>
              <a:t>(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17.0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 [</a:t>
            </a:r>
            <a:r>
              <a:rPr lang="en-US" sz="2000" dirty="0" err="1">
                <a:solidFill>
                  <a:srgbClr val="0000FF"/>
                </a:solidFill>
              </a:rPr>
              <a:t>ene</a:t>
            </a:r>
            <a:r>
              <a:rPr lang="en-US" sz="2000" dirty="0" smtClean="0">
                <a:solidFill>
                  <a:srgbClr val="0000FF"/>
                </a:solidFill>
              </a:rPr>
              <a:t>.]),    </a:t>
            </a:r>
            <a:r>
              <a:rPr lang="en-US" sz="2000" dirty="0">
                <a:solidFill>
                  <a:srgbClr val="0000FF"/>
                </a:solidFill>
              </a:rPr>
              <a:t>(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 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MCUP </a:t>
            </a:r>
            <a:r>
              <a:rPr lang="en-US" sz="2000" dirty="0">
                <a:solidFill>
                  <a:srgbClr val="0000FF"/>
                </a:solidFill>
              </a:rPr>
              <a:t>[abr</a:t>
            </a:r>
            <a:r>
              <a:rPr lang="en-US" sz="2000" dirty="0" smtClean="0">
                <a:solidFill>
                  <a:srgbClr val="0000FF"/>
                </a:solidFill>
              </a:rPr>
              <a:t>.]),    (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</a:t>
            </a:r>
          </a:p>
          <a:p>
            <a:pPr marL="541338" algn="just" defTabSz="1973263"/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                           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MCUP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[may</a:t>
            </a:r>
            <a:r>
              <a:rPr lang="en-US" sz="2000" dirty="0" smtClean="0">
                <a:solidFill>
                  <a:srgbClr val="0000FF"/>
                </a:solidFill>
              </a:rPr>
              <a:t>.]),  ([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75.0 MCUP </a:t>
            </a:r>
            <a:r>
              <a:rPr lang="en-US" sz="2000" dirty="0" err="1" smtClean="0">
                <a:solidFill>
                  <a:srgbClr val="0000FF"/>
                </a:solidFill>
              </a:rPr>
              <a:t>oct.</a:t>
            </a:r>
            <a:r>
              <a:rPr lang="en-US" sz="2000" dirty="0" smtClean="0">
                <a:solidFill>
                  <a:srgbClr val="0000FF"/>
                </a:solidFill>
              </a:rPr>
              <a:t>],   </a:t>
            </a:r>
            <a:r>
              <a:rPr lang="en-US" sz="2000" dirty="0">
                <a:solidFill>
                  <a:srgbClr val="0000FF"/>
                </a:solidFill>
              </a:rPr>
              <a:t>(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120.0 MCUP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[</a:t>
            </a:r>
            <a:r>
              <a:rPr lang="en-US" sz="2000" dirty="0" err="1">
                <a:solidFill>
                  <a:srgbClr val="0000FF"/>
                </a:solidFill>
              </a:rPr>
              <a:t>nov</a:t>
            </a:r>
            <a:r>
              <a:rPr lang="en-US" sz="2000" dirty="0" err="1" smtClean="0">
                <a:solidFill>
                  <a:srgbClr val="0000FF"/>
                </a:solidFill>
              </a:rPr>
              <a:t>.</a:t>
            </a:r>
            <a:r>
              <a:rPr lang="en-US" sz="2000" dirty="0" smtClean="0">
                <a:solidFill>
                  <a:srgbClr val="0000FF"/>
                </a:solidFill>
              </a:rPr>
              <a:t>]),</a:t>
            </a:r>
          </a:p>
          <a:p>
            <a:pPr marL="541338" algn="just" defTabSz="1973263"/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                           </a:t>
            </a:r>
            <a:r>
              <a:rPr lang="en-US" sz="2000" dirty="0">
                <a:solidFill>
                  <a:srgbClr val="0000FF"/>
                </a:solidFill>
              </a:rPr>
              <a:t>(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150.0 MCUP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[</a:t>
            </a:r>
            <a:r>
              <a:rPr lang="en-US" sz="2000" dirty="0" err="1">
                <a:solidFill>
                  <a:srgbClr val="0000FF"/>
                </a:solidFill>
              </a:rPr>
              <a:t>dic</a:t>
            </a:r>
            <a:r>
              <a:rPr lang="en-US" sz="2000" dirty="0" smtClean="0">
                <a:solidFill>
                  <a:srgbClr val="0000FF"/>
                </a:solidFill>
              </a:rPr>
              <a:t>.]).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8187" y="4983151"/>
            <a:ext cx="8249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0" indent="-265113" algn="just"/>
            <a:r>
              <a:rPr lang="es-ES" sz="2000" dirty="0" smtClean="0">
                <a:solidFill>
                  <a:srgbClr val="0000FF"/>
                </a:solidFill>
              </a:rPr>
              <a:t>4. En </a:t>
            </a:r>
            <a:r>
              <a:rPr lang="es-ES" sz="2000" dirty="0">
                <a:solidFill>
                  <a:srgbClr val="0000FF"/>
                </a:solidFill>
              </a:rPr>
              <a:t>el </a:t>
            </a:r>
            <a:r>
              <a:rPr lang="es-ES" sz="2000" dirty="0" smtClean="0">
                <a:solidFill>
                  <a:srgbClr val="0000FF"/>
                </a:solidFill>
              </a:rPr>
              <a:t>Fórum </a:t>
            </a:r>
            <a:r>
              <a:rPr lang="es-ES" sz="2000" dirty="0">
                <a:solidFill>
                  <a:srgbClr val="0000FF"/>
                </a:solidFill>
              </a:rPr>
              <a:t>de Ciencia y Técnica, se presentan al menos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es-ES" sz="2000" dirty="0" smtClean="0">
                <a:solidFill>
                  <a:srgbClr val="0000FF"/>
                </a:solidFill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ponencias en </a:t>
            </a:r>
            <a:r>
              <a:rPr lang="es-ES" sz="2000" dirty="0" smtClean="0">
                <a:solidFill>
                  <a:srgbClr val="0000FF"/>
                </a:solidFill>
              </a:rPr>
              <a:t>el evento de base, </a:t>
            </a:r>
            <a:r>
              <a:rPr lang="es-ES" sz="2000" dirty="0">
                <a:solidFill>
                  <a:srgbClr val="0000FF"/>
                </a:solidFill>
              </a:rPr>
              <a:t>obteniendo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>
                <a:solidFill>
                  <a:srgbClr val="0000FF"/>
                </a:solidFill>
              </a:rPr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premio </a:t>
            </a:r>
            <a:r>
              <a:rPr lang="es-ES" sz="2000" dirty="0">
                <a:solidFill>
                  <a:srgbClr val="0000FF"/>
                </a:solidFill>
              </a:rPr>
              <a:t>en </a:t>
            </a:r>
            <a:r>
              <a:rPr lang="es-ES" sz="2000" dirty="0" smtClean="0">
                <a:solidFill>
                  <a:srgbClr val="0000FF"/>
                </a:solidFill>
              </a:rPr>
              <a:t>el </a:t>
            </a:r>
            <a:r>
              <a:rPr lang="es-ES" sz="2000" dirty="0">
                <a:solidFill>
                  <a:srgbClr val="0000FF"/>
                </a:solidFill>
              </a:rPr>
              <a:t>Fórum </a:t>
            </a:r>
            <a:r>
              <a:rPr lang="es-ES" sz="2000" dirty="0" smtClean="0">
                <a:solidFill>
                  <a:srgbClr val="0000FF"/>
                </a:solidFill>
              </a:rPr>
              <a:t>Provincial, </a:t>
            </a:r>
            <a:r>
              <a:rPr lang="es-ES" sz="2000" dirty="0">
                <a:solidFill>
                  <a:srgbClr val="0000FF"/>
                </a:solidFill>
              </a:rPr>
              <a:t>y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en </a:t>
            </a:r>
            <a:r>
              <a:rPr lang="es-ES" sz="2000" dirty="0" smtClean="0">
                <a:solidFill>
                  <a:srgbClr val="0000FF"/>
                </a:solidFill>
              </a:rPr>
              <a:t>el </a:t>
            </a:r>
            <a:r>
              <a:rPr lang="es-ES" sz="2000" dirty="0">
                <a:solidFill>
                  <a:srgbClr val="0000FF"/>
                </a:solidFill>
              </a:rPr>
              <a:t>Fórum </a:t>
            </a:r>
            <a:r>
              <a:rPr lang="es-ES" sz="2000" dirty="0" smtClean="0">
                <a:solidFill>
                  <a:srgbClr val="0000FF"/>
                </a:solidFill>
              </a:rPr>
              <a:t>Municipal. Se obtiene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>
                <a:solidFill>
                  <a:srgbClr val="0000FF"/>
                </a:solidFill>
              </a:rPr>
              <a:t> Premio </a:t>
            </a:r>
            <a:r>
              <a:rPr lang="es-ES" sz="2000" dirty="0" smtClean="0">
                <a:solidFill>
                  <a:srgbClr val="0000FF"/>
                </a:solidFill>
              </a:rPr>
              <a:t>MINAG.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73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508030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23902" y="723272"/>
            <a:ext cx="4389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2. Trabajos a presentar en el </a:t>
            </a:r>
            <a:r>
              <a:rPr lang="es-ES" sz="16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Forum</a:t>
            </a: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de Base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963905"/>
              </p:ext>
            </p:extLst>
          </p:nvPr>
        </p:nvGraphicFramePr>
        <p:xfrm>
          <a:off x="738187" y="1070973"/>
          <a:ext cx="8261433" cy="55701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6276"/>
                <a:gridCol w="1022684"/>
                <a:gridCol w="3524758"/>
                <a:gridCol w="1227715"/>
              </a:tblGrid>
              <a:tr h="28859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Título del trabajo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Evento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Autor (es)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6033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1. Inoculantes inducidos sobre la modulación de soya, garbanzo, frijol y maní, en condiciones de estrés hídrico por defecto  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50" b="0" dirty="0">
                          <a:effectLst/>
                        </a:rPr>
                        <a:t>Forum de Base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marL="15875" indent="-15875" algn="just"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María C. Nápoles, </a:t>
                      </a:r>
                      <a:r>
                        <a:rPr lang="es-ES" sz="1050" b="0" dirty="0" err="1">
                          <a:effectLst/>
                        </a:rPr>
                        <a:t>Ionel</a:t>
                      </a:r>
                      <a:r>
                        <a:rPr lang="es-ES" sz="1050" b="0" dirty="0">
                          <a:effectLst/>
                        </a:rPr>
                        <a:t> Hernández, Belkis Morales Y Alicia </a:t>
                      </a:r>
                      <a:r>
                        <a:rPr lang="es-ES" sz="1050" b="0" dirty="0" smtClean="0">
                          <a:effectLst/>
                        </a:rPr>
                        <a:t>Hernández</a:t>
                      </a:r>
                      <a:endParaRPr lang="en-US" sz="105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050" b="0" dirty="0">
                          <a:effectLst/>
                        </a:rPr>
                        <a:t>5/16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6726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2. Obtención y caracterización de </a:t>
                      </a:r>
                      <a:r>
                        <a:rPr lang="es-ES" sz="1050" b="0" dirty="0" err="1">
                          <a:effectLst/>
                        </a:rPr>
                        <a:t>rizobios</a:t>
                      </a:r>
                      <a:r>
                        <a:rPr lang="es-ES" sz="1050" b="0" dirty="0">
                          <a:effectLst/>
                        </a:rPr>
                        <a:t> para la inoculación de arroz, soya y leguminosas forrajeras, de interés </a:t>
                      </a:r>
                      <a:r>
                        <a:rPr lang="es-ES" sz="1050" b="0" dirty="0" smtClean="0">
                          <a:effectLst/>
                        </a:rPr>
                        <a:t>agrícola</a:t>
                      </a:r>
                      <a:r>
                        <a:rPr lang="es-ES" sz="1050" b="0" dirty="0">
                          <a:effectLst/>
                        </a:rPr>
                        <a:t> 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marL="15875" indent="-15875" algn="just">
                        <a:spcAft>
                          <a:spcPts val="0"/>
                        </a:spcAft>
                      </a:pPr>
                      <a:r>
                        <a:rPr lang="es-ES" sz="1050" b="0" dirty="0" err="1">
                          <a:effectLst/>
                        </a:rPr>
                        <a:t>Ionel</a:t>
                      </a:r>
                      <a:r>
                        <a:rPr lang="es-ES" sz="1050" b="0" dirty="0">
                          <a:effectLst/>
                        </a:rPr>
                        <a:t> Hernández, María C. Nápoles, Pedro J. </a:t>
                      </a:r>
                      <a:r>
                        <a:rPr lang="es-ES" sz="1050" b="0" dirty="0" err="1">
                          <a:effectLst/>
                        </a:rPr>
                        <a:t>Gonzalez</a:t>
                      </a:r>
                      <a:r>
                        <a:rPr lang="es-ES" sz="1050" b="0" dirty="0">
                          <a:effectLst/>
                        </a:rPr>
                        <a:t>, Pedro R. Rosales, </a:t>
                      </a:r>
                      <a:r>
                        <a:rPr lang="es-ES" sz="1050" b="0" dirty="0" err="1">
                          <a:effectLst/>
                        </a:rPr>
                        <a:t>Yonger</a:t>
                      </a:r>
                      <a:r>
                        <a:rPr lang="es-ES" sz="1050" b="0" dirty="0">
                          <a:effectLst/>
                        </a:rPr>
                        <a:t> Tamayo, Juan F. Ramírez, Belkis Morales, Susana L. Estévez, </a:t>
                      </a:r>
                      <a:r>
                        <a:rPr lang="es-ES" sz="1050" b="0" dirty="0" err="1">
                          <a:effectLst/>
                        </a:rPr>
                        <a:t>Maida</a:t>
                      </a:r>
                      <a:r>
                        <a:rPr lang="es-ES" sz="1050" b="0" dirty="0">
                          <a:effectLst/>
                        </a:rPr>
                        <a:t> Peña y Alicia Pérez</a:t>
                      </a:r>
                      <a:endParaRPr lang="en-US" sz="105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050" b="0" dirty="0">
                          <a:effectLst/>
                        </a:rPr>
                        <a:t>5/16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5765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3. Aportes al conocimiento  del funcionamiento de </a:t>
                      </a:r>
                      <a:r>
                        <a:rPr lang="es-ES" sz="1050" b="0" dirty="0" err="1">
                          <a:effectLst/>
                        </a:rPr>
                        <a:t>bioestimuladores</a:t>
                      </a:r>
                      <a:r>
                        <a:rPr lang="es-ES" sz="1050" b="0" dirty="0">
                          <a:effectLst/>
                        </a:rPr>
                        <a:t>  cubanos en diferentes procesos de la Biotecnología Vegetal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marL="15875" indent="-15875" algn="just">
                        <a:spcAft>
                          <a:spcPts val="0"/>
                        </a:spcAft>
                      </a:pPr>
                      <a:r>
                        <a:rPr lang="es-ES_tradnl" sz="1050" b="0" dirty="0">
                          <a:effectLst/>
                        </a:rPr>
                        <a:t>Humberto Izquierdo, Esther </a:t>
                      </a:r>
                      <a:r>
                        <a:rPr lang="es-ES_tradnl" sz="1050" b="0" dirty="0" err="1">
                          <a:effectLst/>
                        </a:rPr>
                        <a:t>Diosdado</a:t>
                      </a:r>
                      <a:r>
                        <a:rPr lang="es-ES_tradnl" sz="1050" b="0" dirty="0">
                          <a:effectLst/>
                        </a:rPr>
                        <a:t>, María C. González, Miriam de la C. Núñez, Juan C. Cabrera</a:t>
                      </a:r>
                      <a:r>
                        <a:rPr lang="es-ES" sz="1050" b="0" dirty="0">
                          <a:effectLst/>
                        </a:rPr>
                        <a:t>, </a:t>
                      </a:r>
                      <a:r>
                        <a:rPr lang="es-ES_tradnl" sz="1050" b="0" dirty="0">
                          <a:effectLst/>
                        </a:rPr>
                        <a:t>Reina M. Hernández, Justo L. González, María M. Hernández, Eduardo F. Héctor, Rafael Gómez, Ruth </a:t>
                      </a:r>
                      <a:r>
                        <a:rPr lang="es-ES_tradnl" sz="1050" b="0" dirty="0" err="1">
                          <a:effectLst/>
                        </a:rPr>
                        <a:t>Proenza</a:t>
                      </a:r>
                      <a:r>
                        <a:rPr lang="es-ES_tradnl" sz="1050" b="0" dirty="0">
                          <a:effectLst/>
                        </a:rPr>
                        <a:t> y  Marisol Velásquez</a:t>
                      </a:r>
                      <a:endParaRPr lang="en-US" sz="105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050" b="0" dirty="0">
                          <a:effectLst/>
                        </a:rPr>
                        <a:t>5/16 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33590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4. Azofert-F® y Azofert-S®. Incrementos en su estabilidad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Belkis Morales, Kirenia Aguilera, Daymi Alonso, María C. Nápoles e Ionel Hernández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 dirty="0">
                          <a:effectLst/>
                        </a:rPr>
                        <a:t>5/16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60333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5. Efecto de la aplicación foliar de una mezcla de oligogalacturónidos a plántulas de tomate cultivada en un suelo contaminado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Omar E. Cartaya, Ana M. Moreno, Fernando Guridi, Adriano Cabrera y Yenisei Hernández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 dirty="0">
                          <a:effectLst/>
                        </a:rPr>
                        <a:t>5/16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56981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 dirty="0">
                          <a:effectLst/>
                        </a:rPr>
                        <a:t>6. </a:t>
                      </a:r>
                      <a:r>
                        <a:rPr lang="es-ES" sz="1050" b="0" dirty="0">
                          <a:effectLst/>
                        </a:rPr>
                        <a:t>Determinación del punto de equilibrio para la producción de </a:t>
                      </a:r>
                      <a:r>
                        <a:rPr lang="es-ES" sz="1050" b="0" dirty="0" err="1">
                          <a:effectLst/>
                        </a:rPr>
                        <a:t>Quitomax</a:t>
                      </a:r>
                      <a:r>
                        <a:rPr lang="es-ES" sz="1050" b="0" dirty="0" smtClean="0">
                          <a:effectLst/>
                        </a:rPr>
                        <a:t>®</a:t>
                      </a:r>
                      <a:r>
                        <a:rPr lang="es-PR" sz="1050" b="0" dirty="0">
                          <a:effectLst/>
                        </a:rPr>
                        <a:t> 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Ana M. Moreno, Omar E. Cartaya, A. Falcón, Lisbel Travieso y J. Hugo Hernández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 dirty="0">
                          <a:effectLst/>
                        </a:rPr>
                        <a:t>5/16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4135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 b="0">
                          <a:effectLst/>
                        </a:rPr>
                        <a:t>7. Calidad del agua del río Tapaste en el nacimiento de la cuenca Almendares-Vento, Mayabeque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Yenisei Hernández, Pedro Rodríguez, Omar Cartaya, Ana M. Moreno, M. S. González y Juan H. Hernández                       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 dirty="0">
                          <a:effectLst/>
                        </a:rPr>
                        <a:t>5/16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7038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8 . Efecto de diferentes formas de aplicación del </a:t>
                      </a:r>
                      <a:r>
                        <a:rPr lang="es-ES" sz="1050" b="0" dirty="0" err="1">
                          <a:effectLst/>
                        </a:rPr>
                        <a:t>QuitoMax</a:t>
                      </a:r>
                      <a:r>
                        <a:rPr lang="es-ES" sz="1050" b="0" dirty="0">
                          <a:effectLst/>
                        </a:rPr>
                        <a:t>® en la </a:t>
                      </a:r>
                      <a:r>
                        <a:rPr lang="es-ES" sz="1050" b="0" dirty="0" err="1">
                          <a:effectLst/>
                        </a:rPr>
                        <a:t>nodulación</a:t>
                      </a:r>
                      <a:r>
                        <a:rPr lang="es-ES" sz="1050" b="0" dirty="0">
                          <a:effectLst/>
                        </a:rPr>
                        <a:t>, el crecimiento y el rendimiento de soya [</a:t>
                      </a:r>
                      <a:r>
                        <a:rPr lang="es-ES" sz="1050" b="1" i="1" dirty="0" err="1">
                          <a:effectLst/>
                        </a:rPr>
                        <a:t>Glycine</a:t>
                      </a:r>
                      <a:r>
                        <a:rPr lang="es-ES" sz="1050" b="1" i="1" dirty="0">
                          <a:effectLst/>
                        </a:rPr>
                        <a:t> </a:t>
                      </a:r>
                      <a:r>
                        <a:rPr lang="es-ES" sz="1050" b="1" i="1" dirty="0" err="1">
                          <a:effectLst/>
                        </a:rPr>
                        <a:t>max</a:t>
                      </a:r>
                      <a:r>
                        <a:rPr lang="es-ES" sz="1050" b="1" i="1" dirty="0">
                          <a:effectLst/>
                        </a:rPr>
                        <a:t> </a:t>
                      </a:r>
                      <a:r>
                        <a:rPr lang="es-ES" sz="1050" b="0" dirty="0">
                          <a:effectLst/>
                        </a:rPr>
                        <a:t>(L.) Merrill] inoculada con </a:t>
                      </a:r>
                      <a:r>
                        <a:rPr lang="es-ES" sz="1050" b="0" dirty="0" err="1">
                          <a:effectLst/>
                        </a:rPr>
                        <a:t>Azofert</a:t>
                      </a:r>
                      <a:r>
                        <a:rPr lang="es-ES" sz="1050" b="0" dirty="0">
                          <a:effectLst/>
                        </a:rPr>
                        <a:t>®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Daimy Costales, Alejandro Falcón, Lisbel Travieso, Yenisel de la Rosa, Susana Arboláez, Mislaidys Carrillo, Fabiel Fiallo, Pablo Ángel Soto, Juan Hugo Hernández, Elisa Ravelo y Magalys Rivera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 dirty="0">
                          <a:effectLst/>
                        </a:rPr>
                        <a:t>5/16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5027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9. Efecto del </a:t>
                      </a:r>
                      <a:r>
                        <a:rPr lang="es-ES" sz="1050" dirty="0" err="1">
                          <a:effectLst/>
                        </a:rPr>
                        <a:t>Pectimorf</a:t>
                      </a:r>
                      <a:r>
                        <a:rPr lang="es-ES" sz="1050" dirty="0">
                          <a:effectLst/>
                        </a:rPr>
                        <a:t> aplicado sobre la parte </a:t>
                      </a:r>
                      <a:r>
                        <a:rPr lang="es-ES" sz="1050" dirty="0" err="1">
                          <a:effectLst/>
                        </a:rPr>
                        <a:t>aéra</a:t>
                      </a:r>
                      <a:r>
                        <a:rPr lang="es-ES" sz="1050" dirty="0">
                          <a:effectLst/>
                        </a:rPr>
                        <a:t>, en el crecimiento y rendimiento del tomate (</a:t>
                      </a:r>
                      <a:r>
                        <a:rPr lang="es-ES" sz="1050" i="1" dirty="0" err="1">
                          <a:effectLst/>
                        </a:rPr>
                        <a:t>Solanum</a:t>
                      </a:r>
                      <a:r>
                        <a:rPr lang="es-ES" sz="1050" i="1" dirty="0">
                          <a:effectLst/>
                        </a:rPr>
                        <a:t> </a:t>
                      </a:r>
                      <a:r>
                        <a:rPr lang="es-ES" sz="1050" i="1" dirty="0" err="1">
                          <a:effectLst/>
                        </a:rPr>
                        <a:t>lycopersicum</a:t>
                      </a:r>
                      <a:r>
                        <a:rPr lang="es-ES" sz="1050" i="1" dirty="0">
                          <a:effectLst/>
                        </a:rPr>
                        <a:t> </a:t>
                      </a:r>
                      <a:r>
                        <a:rPr lang="es-ES" sz="1050" dirty="0">
                          <a:effectLst/>
                        </a:rPr>
                        <a:t>L.)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dirty="0" err="1">
                          <a:effectLst/>
                        </a:rPr>
                        <a:t>Forum</a:t>
                      </a:r>
                      <a:r>
                        <a:rPr lang="es-PR" sz="1050" dirty="0">
                          <a:effectLst/>
                        </a:rPr>
                        <a:t> de Base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dirty="0">
                          <a:effectLst/>
                        </a:rPr>
                        <a:t>Donaldo Morales, José M. </a:t>
                      </a:r>
                      <a:r>
                        <a:rPr lang="es-ES" sz="1050" dirty="0" err="1">
                          <a:effectLst/>
                        </a:rPr>
                        <a:t>Dell'Amico</a:t>
                      </a:r>
                      <a:r>
                        <a:rPr lang="es-ES" sz="1050" dirty="0">
                          <a:effectLst/>
                        </a:rPr>
                        <a:t>, Eduardo Jerez, </a:t>
                      </a:r>
                      <a:r>
                        <a:rPr lang="es-ES" sz="1050" dirty="0" err="1">
                          <a:effectLst/>
                        </a:rPr>
                        <a:t>Roberqui</a:t>
                      </a:r>
                      <a:r>
                        <a:rPr lang="es-ES" sz="1050" dirty="0">
                          <a:effectLst/>
                        </a:rPr>
                        <a:t> Martín, </a:t>
                      </a:r>
                      <a:r>
                        <a:rPr lang="es-ES" sz="1050" dirty="0" err="1">
                          <a:effectLst/>
                        </a:rPr>
                        <a:t>Yenisel</a:t>
                      </a:r>
                      <a:r>
                        <a:rPr lang="es-ES" sz="1050" dirty="0">
                          <a:effectLst/>
                        </a:rPr>
                        <a:t> de La Rosa, Alexander Guerrero y Yanet Mora                          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dirty="0">
                          <a:effectLst/>
                        </a:rPr>
                        <a:t>5/16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404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991903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23901" y="723272"/>
            <a:ext cx="60258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2. Trabajos a presentar en el </a:t>
            </a:r>
            <a:r>
              <a:rPr lang="es-ES" sz="16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Forum</a:t>
            </a: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de Base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650189"/>
              </p:ext>
            </p:extLst>
          </p:nvPr>
        </p:nvGraphicFramePr>
        <p:xfrm>
          <a:off x="723904" y="1061827"/>
          <a:ext cx="8275717" cy="5292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5567"/>
                <a:gridCol w="1465686"/>
                <a:gridCol w="3404627"/>
                <a:gridCol w="1229837"/>
              </a:tblGrid>
              <a:tr h="21719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Título del trabajo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Evento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Autor (es)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702954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</a:rPr>
                        <a:t>10. Influencia de diferentes dosis de </a:t>
                      </a:r>
                      <a:r>
                        <a:rPr lang="es-ES" sz="1100" b="0" dirty="0" err="1">
                          <a:effectLst/>
                        </a:rPr>
                        <a:t>Pectimorf</a:t>
                      </a:r>
                      <a:r>
                        <a:rPr lang="es-ES" sz="1100" b="0" dirty="0">
                          <a:effectLst/>
                        </a:rPr>
                        <a:t> en componentes del rendimiento de plantas de frijol </a:t>
                      </a:r>
                      <a:r>
                        <a:rPr lang="es-ES" sz="1100" b="0" dirty="0" err="1">
                          <a:effectLst/>
                        </a:rPr>
                        <a:t>biofertilizadas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>
                          <a:effectLst/>
                        </a:rPr>
                        <a:t>Forum</a:t>
                      </a:r>
                      <a:r>
                        <a:rPr lang="es-PR" sz="1100" b="0" dirty="0">
                          <a:effectLst/>
                        </a:rPr>
                        <a:t> de Base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 err="1">
                          <a:effectLst/>
                        </a:rPr>
                        <a:t>Geydi</a:t>
                      </a:r>
                      <a:r>
                        <a:rPr lang="es-ES" sz="1100" b="0" dirty="0">
                          <a:effectLst/>
                        </a:rPr>
                        <a:t> Pérez, Susana Hernández, </a:t>
                      </a:r>
                      <a:r>
                        <a:rPr lang="es-ES" sz="1100" b="0" dirty="0" err="1">
                          <a:effectLst/>
                        </a:rPr>
                        <a:t>Yenisel</a:t>
                      </a:r>
                      <a:r>
                        <a:rPr lang="es-ES" sz="1100" b="0" dirty="0">
                          <a:effectLst/>
                        </a:rPr>
                        <a:t> de la Rosa, Elisa </a:t>
                      </a:r>
                      <a:r>
                        <a:rPr lang="es-ES" sz="1100" b="0" dirty="0" err="1">
                          <a:effectLst/>
                        </a:rPr>
                        <a:t>Rabelo</a:t>
                      </a:r>
                      <a:r>
                        <a:rPr lang="es-ES" sz="1100" b="0" dirty="0">
                          <a:effectLst/>
                        </a:rPr>
                        <a:t>, </a:t>
                      </a:r>
                      <a:r>
                        <a:rPr lang="es-ES" sz="1100" b="0" dirty="0" err="1">
                          <a:effectLst/>
                        </a:rPr>
                        <a:t>Milaidy</a:t>
                      </a:r>
                      <a:r>
                        <a:rPr lang="es-ES" sz="1100" b="0" dirty="0">
                          <a:effectLst/>
                        </a:rPr>
                        <a:t> Carrillo, </a:t>
                      </a:r>
                      <a:r>
                        <a:rPr lang="es-ES" sz="1100" b="0" dirty="0" err="1">
                          <a:effectLst/>
                        </a:rPr>
                        <a:t>Fabiel</a:t>
                      </a:r>
                      <a:r>
                        <a:rPr lang="es-ES" sz="1100" b="0" dirty="0">
                          <a:effectLst/>
                        </a:rPr>
                        <a:t> </a:t>
                      </a:r>
                      <a:r>
                        <a:rPr lang="es-ES" sz="1100" b="0" dirty="0" err="1">
                          <a:effectLst/>
                        </a:rPr>
                        <a:t>Fiallo</a:t>
                      </a:r>
                      <a:r>
                        <a:rPr lang="es-ES" sz="1100" b="0" dirty="0">
                          <a:effectLst/>
                        </a:rPr>
                        <a:t>, Pablo Soto, </a:t>
                      </a:r>
                      <a:r>
                        <a:rPr lang="es-ES" sz="1100" b="0" dirty="0" err="1">
                          <a:effectLst/>
                        </a:rPr>
                        <a:t>Lisbel</a:t>
                      </a:r>
                      <a:r>
                        <a:rPr lang="es-ES" sz="1100" b="0" dirty="0">
                          <a:effectLst/>
                        </a:rPr>
                        <a:t> Martínez y Miriam Núñez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5/16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6739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</a:rPr>
                        <a:t>11. Efecto de bioestimulantes en plantas de frijol biofertilizadas. I. Indicadores del crecimiento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Forum de Base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err="1">
                          <a:effectLst/>
                        </a:rPr>
                        <a:t>Lisbel</a:t>
                      </a:r>
                      <a:r>
                        <a:rPr lang="es-ES" sz="1100" b="0" dirty="0">
                          <a:effectLst/>
                        </a:rPr>
                        <a:t> Martínez, </a:t>
                      </a:r>
                      <a:r>
                        <a:rPr lang="es-ES" sz="1100" b="0" dirty="0" err="1">
                          <a:effectLst/>
                        </a:rPr>
                        <a:t>Geydi</a:t>
                      </a:r>
                      <a:r>
                        <a:rPr lang="es-ES" sz="1100" b="0" dirty="0">
                          <a:effectLst/>
                        </a:rPr>
                        <a:t> Pérez, </a:t>
                      </a:r>
                      <a:r>
                        <a:rPr lang="es-ES" sz="1100" b="0" dirty="0" err="1">
                          <a:effectLst/>
                        </a:rPr>
                        <a:t>Daimy</a:t>
                      </a:r>
                      <a:r>
                        <a:rPr lang="es-ES" sz="1100" b="0" dirty="0">
                          <a:effectLst/>
                        </a:rPr>
                        <a:t> Costales, Elisa Ravelo, </a:t>
                      </a:r>
                      <a:r>
                        <a:rPr lang="es-ES" sz="1100" b="0" dirty="0" err="1">
                          <a:effectLst/>
                        </a:rPr>
                        <a:t>Yenisel</a:t>
                      </a:r>
                      <a:r>
                        <a:rPr lang="es-ES" sz="1100" b="0" dirty="0">
                          <a:effectLst/>
                        </a:rPr>
                        <a:t> </a:t>
                      </a:r>
                      <a:r>
                        <a:rPr lang="es-ES" sz="1100" b="0" dirty="0" err="1">
                          <a:effectLst/>
                        </a:rPr>
                        <a:t>O´Farrill</a:t>
                      </a:r>
                      <a:r>
                        <a:rPr lang="es-ES" sz="1100" b="0" dirty="0">
                          <a:effectLst/>
                        </a:rPr>
                        <a:t>, Susana Hernández, </a:t>
                      </a:r>
                      <a:r>
                        <a:rPr lang="es-ES" sz="1100" b="0" dirty="0" err="1">
                          <a:effectLst/>
                        </a:rPr>
                        <a:t>Milaydis</a:t>
                      </a:r>
                      <a:r>
                        <a:rPr lang="es-ES" sz="1100" b="0" dirty="0">
                          <a:effectLst/>
                        </a:rPr>
                        <a:t> Carrillo, </a:t>
                      </a:r>
                      <a:r>
                        <a:rPr lang="es-ES" sz="1100" b="0" dirty="0" err="1">
                          <a:effectLst/>
                        </a:rPr>
                        <a:t>Yanett</a:t>
                      </a:r>
                      <a:r>
                        <a:rPr lang="es-ES" sz="1100" b="0" dirty="0">
                          <a:effectLst/>
                        </a:rPr>
                        <a:t> Mora, Jorge L. Menéndez, </a:t>
                      </a:r>
                      <a:r>
                        <a:rPr lang="es-ES" sz="1100" b="0" dirty="0" err="1">
                          <a:effectLst/>
                        </a:rPr>
                        <a:t>Magalys</a:t>
                      </a:r>
                      <a:r>
                        <a:rPr lang="es-ES" sz="1100" b="0" dirty="0">
                          <a:effectLst/>
                        </a:rPr>
                        <a:t> Rivera, Alejandro Falcón, Miriam Núñez  y María C. Nápoles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5/16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6739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</a:rPr>
                        <a:t>12. Efecto de bioestimulantes en plantas de frijol biofertilizadas. II. Rendimiento y sus componentes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Forum de Base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>
                          <a:effectLst/>
                        </a:rPr>
                        <a:t>Miriam Núñez Vázquez, Osmani Rojan Herrera, Daniel Álvarez Sierra y Lázaro Maqueira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5/16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53915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</a:rPr>
                        <a:t>13. Efecto del </a:t>
                      </a:r>
                      <a:r>
                        <a:rPr lang="es-ES" sz="1100" b="0" dirty="0" err="1">
                          <a:effectLst/>
                        </a:rPr>
                        <a:t>QuitoMax</a:t>
                      </a:r>
                      <a:r>
                        <a:rPr lang="es-ES" sz="1100" b="0" dirty="0">
                          <a:effectLst/>
                        </a:rPr>
                        <a:t> en variables de rendimiento del cultivo de    maíz (</a:t>
                      </a:r>
                      <a:r>
                        <a:rPr lang="es-ES" sz="1100" b="0" i="1" dirty="0">
                          <a:effectLst/>
                        </a:rPr>
                        <a:t>Zea </a:t>
                      </a:r>
                      <a:r>
                        <a:rPr lang="es-ES" sz="1100" b="0" i="1" dirty="0" err="1">
                          <a:effectLst/>
                        </a:rPr>
                        <a:t>mayz</a:t>
                      </a:r>
                      <a:r>
                        <a:rPr lang="es-ES" sz="1100" b="0" i="1" dirty="0">
                          <a:effectLst/>
                        </a:rPr>
                        <a:t> </a:t>
                      </a:r>
                      <a:r>
                        <a:rPr lang="es-ES" sz="1100" b="0" dirty="0">
                          <a:effectLst/>
                        </a:rPr>
                        <a:t>L.) a escala de campo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Forum de Base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>
                          <a:effectLst/>
                        </a:rPr>
                        <a:t>Pedro Rosales Alejandro Falcón, Yoel Hernández, Yenisel de la Rosa, Mislaidys Carrillo, Susana Hernández, Pablo Soto y Fabiel  Fiallo        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5/16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564776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b="0" dirty="0">
                          <a:effectLst/>
                        </a:rPr>
                        <a:t>14. Empleo de </a:t>
                      </a:r>
                      <a:r>
                        <a:rPr lang="es-ES" sz="1100" b="0" dirty="0" err="1">
                          <a:effectLst/>
                        </a:rPr>
                        <a:t>Pectimorf</a:t>
                      </a:r>
                      <a:r>
                        <a:rPr lang="es-ES" sz="1100" b="0" dirty="0">
                          <a:effectLst/>
                        </a:rPr>
                        <a:t>® para estimular la tuberización en papa (</a:t>
                      </a:r>
                      <a:r>
                        <a:rPr lang="es-ES" sz="1100" b="0" i="1" dirty="0" err="1">
                          <a:effectLst/>
                        </a:rPr>
                        <a:t>Solanum</a:t>
                      </a:r>
                      <a:r>
                        <a:rPr lang="es-ES" sz="1100" b="0" i="1" dirty="0">
                          <a:effectLst/>
                        </a:rPr>
                        <a:t> </a:t>
                      </a:r>
                      <a:r>
                        <a:rPr lang="es-ES" sz="1100" b="0" i="1" dirty="0" err="1">
                          <a:effectLst/>
                        </a:rPr>
                        <a:t>tuberosum</a:t>
                      </a:r>
                      <a:r>
                        <a:rPr lang="es-ES" sz="1100" b="0" i="1" dirty="0">
                          <a:effectLst/>
                        </a:rPr>
                        <a:t> </a:t>
                      </a:r>
                      <a:r>
                        <a:rPr lang="es-ES" sz="1100" b="0" dirty="0">
                          <a:effectLst/>
                        </a:rPr>
                        <a:t>L.)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Forum de Base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>
                          <a:effectLst/>
                        </a:rPr>
                        <a:t>Roberqui Martín, Eduardo Jerez, Donaldo    Morales, Inés Reynaldo, Yenisel de la Rosa, Milaidis Carrillo, Susana Hernández, Pablo Á. Soto y Fabiel Fiallo  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5/16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564776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b="0">
                          <a:effectLst/>
                        </a:rPr>
                        <a:t>15. Estimando el área foliar de una planta de papa a partir de las medidas lineales de la hoja central de un tallo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>
                          <a:effectLst/>
                        </a:rPr>
                        <a:t>Forum de Base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>
                          <a:effectLst/>
                        </a:rPr>
                        <a:t>Eduardo Jerez Mompie, Roberqui Martín Martín, Donaldo Morales Guevara, Yenisel de la Rosa, Milaidis Carrillo, Susana Hernández, Pablo Ángel Soto y Faviel Fiallo                                 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5/16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404364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>
                          <a:effectLst/>
                        </a:rPr>
                        <a:t>16. Evaluación preliminar de la estabilidad química en el Pectimorf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Forum de Base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err="1">
                          <a:effectLst/>
                        </a:rPr>
                        <a:t>Yuliem</a:t>
                      </a:r>
                      <a:r>
                        <a:rPr lang="es-ES" sz="1100" b="0" dirty="0">
                          <a:effectLst/>
                        </a:rPr>
                        <a:t> Mederos, Alejandro  Falcón, Juan </a:t>
                      </a:r>
                      <a:r>
                        <a:rPr lang="es-ES" sz="1100" b="0" dirty="0" smtClean="0">
                          <a:effectLst/>
                        </a:rPr>
                        <a:t>H. </a:t>
                      </a:r>
                      <a:r>
                        <a:rPr lang="es-ES" sz="1100" b="0" dirty="0">
                          <a:effectLst/>
                        </a:rPr>
                        <a:t>Hernández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5/16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6739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17. Efecto de dos variantes de riego en el desarrollo del cultivo del trigo (</a:t>
                      </a:r>
                      <a:r>
                        <a:rPr lang="es-ES" sz="1100" b="0" i="1" dirty="0" err="1">
                          <a:effectLst/>
                        </a:rPr>
                        <a:t>Triticum</a:t>
                      </a:r>
                      <a:r>
                        <a:rPr lang="es-ES" sz="1100" b="0" i="1" dirty="0">
                          <a:effectLst/>
                        </a:rPr>
                        <a:t> </a:t>
                      </a:r>
                      <a:r>
                        <a:rPr lang="es-ES" sz="1100" b="0" i="1" dirty="0" err="1">
                          <a:effectLst/>
                        </a:rPr>
                        <a:t>aestivum</a:t>
                      </a:r>
                      <a:r>
                        <a:rPr lang="es-ES" sz="1100" b="0" i="1" dirty="0">
                          <a:effectLst/>
                        </a:rPr>
                        <a:t> </a:t>
                      </a:r>
                      <a:r>
                        <a:rPr lang="es-ES" sz="1100" b="0" dirty="0">
                          <a:effectLst/>
                        </a:rPr>
                        <a:t>L.) cultivar INCA TH 4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Forum de Base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</a:rPr>
                        <a:t>José M. </a:t>
                      </a:r>
                      <a:r>
                        <a:rPr lang="es-ES" sz="1100" b="0" dirty="0" err="1">
                          <a:effectLst/>
                        </a:rPr>
                        <a:t>Dell’Amico</a:t>
                      </a:r>
                      <a:r>
                        <a:rPr lang="es-ES" sz="1100" b="0" dirty="0">
                          <a:effectLst/>
                        </a:rPr>
                        <a:t>; </a:t>
                      </a:r>
                      <a:r>
                        <a:rPr lang="es-ES" sz="1100" b="0" dirty="0" err="1">
                          <a:effectLst/>
                        </a:rPr>
                        <a:t>Roberqui</a:t>
                      </a:r>
                      <a:r>
                        <a:rPr lang="es-ES" sz="1100" b="0" dirty="0">
                          <a:effectLst/>
                        </a:rPr>
                        <a:t> Martín, Eduardo Jerez, Donaldo Morales, </a:t>
                      </a:r>
                      <a:r>
                        <a:rPr lang="es-ES" sz="1100" b="0" dirty="0" err="1">
                          <a:effectLst/>
                        </a:rPr>
                        <a:t>Yenisel</a:t>
                      </a:r>
                      <a:r>
                        <a:rPr lang="es-ES" sz="1100" b="0" dirty="0">
                          <a:effectLst/>
                        </a:rPr>
                        <a:t> de </a:t>
                      </a:r>
                      <a:r>
                        <a:rPr lang="es-ES" sz="1100" b="0" dirty="0" smtClean="0">
                          <a:effectLst/>
                        </a:rPr>
                        <a:t>la </a:t>
                      </a:r>
                      <a:r>
                        <a:rPr lang="es-ES" sz="1100" b="0" dirty="0">
                          <a:effectLst/>
                        </a:rPr>
                        <a:t>Rosa, Susana Hernández y Rodolfo Plana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5/16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63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571704"/>
              </p:ext>
            </p:extLst>
          </p:nvPr>
        </p:nvGraphicFramePr>
        <p:xfrm>
          <a:off x="2043459" y="15996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738188" y="3351219"/>
            <a:ext cx="8285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5. 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 publican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23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artículos en revistas científicas, de ellos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6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en revistas de Corriente Principal (grupo I),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11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en Bases de Datos Especializadas de Reconocimiento Internacional (grupo II),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4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en Bases de Datos Especializadas de Reconocimiento</a:t>
            </a:r>
            <a:r>
              <a:rPr lang="es-ES" sz="2000" b="1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Latinoamericano (grupo III) 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en Revistas Científicas Cubanas certificadas por el CITMA y otras revistas extranjeras arbitradas (grupo IV). </a:t>
            </a:r>
            <a:endParaRPr lang="en-US" sz="20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8188" y="5427351"/>
            <a:ext cx="828549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Grupo 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I (</a:t>
            </a:r>
            <a:r>
              <a:rPr lang="es-ES" sz="2000" i="1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Impacto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):         </a:t>
            </a:r>
            <a:r>
              <a:rPr lang="es-E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Plan: 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6     Publicada: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</a:p>
          <a:p>
            <a:pPr marL="265113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Grupo II (</a:t>
            </a:r>
            <a:r>
              <a:rPr lang="es-ES" sz="2000" i="1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Cultivos Tropicales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):         Plan: 7                 Faltan: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4   </a:t>
            </a:r>
          </a:p>
          <a:p>
            <a:pPr marL="265113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                                                             Publicada</a:t>
            </a:r>
            <a:r>
              <a:rPr lang="es-E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: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sz="20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      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Aceptada</a:t>
            </a:r>
            <a:r>
              <a:rPr lang="es-E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: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sz="2000" dirty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marL="265113" lvl="0" indent="-265113" algn="just">
              <a:spcBef>
                <a:spcPts val="600"/>
              </a:spcBef>
              <a:spcAft>
                <a:spcPts val="600"/>
              </a:spcAft>
            </a:pPr>
            <a:endParaRPr lang="es-ES" sz="2000" dirty="0" smtClean="0">
              <a:solidFill>
                <a:srgbClr val="0000FF"/>
              </a:solidFill>
              <a:ea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8188" y="680847"/>
            <a:ext cx="81807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Propuesta de Premio MINAG</a:t>
            </a:r>
          </a:p>
          <a:p>
            <a:pPr marL="444500" indent="-176213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FF"/>
                </a:solidFill>
                <a:ea typeface="Times New Roman" panose="02020603050405020304" pitchFamily="18" charset="0"/>
              </a:rPr>
              <a:t> </a:t>
            </a: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Título: </a:t>
            </a:r>
            <a:r>
              <a:rPr lang="es-ES" dirty="0" smtClean="0">
                <a:solidFill>
                  <a:srgbClr val="0000FF"/>
                </a:solidFill>
              </a:rPr>
              <a:t>Obtención  </a:t>
            </a:r>
            <a:r>
              <a:rPr lang="es-ES" dirty="0">
                <a:solidFill>
                  <a:srgbClr val="0000FF"/>
                </a:solidFill>
              </a:rPr>
              <a:t>y </a:t>
            </a:r>
            <a:r>
              <a:rPr lang="es-ES" dirty="0" smtClean="0">
                <a:solidFill>
                  <a:srgbClr val="0000FF"/>
                </a:solidFill>
              </a:rPr>
              <a:t>caracterización </a:t>
            </a:r>
            <a:r>
              <a:rPr lang="es-ES" dirty="0">
                <a:solidFill>
                  <a:srgbClr val="0000FF"/>
                </a:solidFill>
              </a:rPr>
              <a:t>de </a:t>
            </a:r>
            <a:r>
              <a:rPr lang="es-ES" dirty="0" err="1">
                <a:solidFill>
                  <a:srgbClr val="0000FF"/>
                </a:solidFill>
              </a:rPr>
              <a:t>rizobios</a:t>
            </a:r>
            <a:r>
              <a:rPr lang="es-ES" dirty="0">
                <a:solidFill>
                  <a:srgbClr val="0000FF"/>
                </a:solidFill>
              </a:rPr>
              <a:t> para la inoculación de arroz, </a:t>
            </a:r>
            <a:r>
              <a:rPr lang="es-ES" dirty="0" smtClean="0">
                <a:solidFill>
                  <a:srgbClr val="0000FF"/>
                </a:solidFill>
              </a:rPr>
              <a:t>soya</a:t>
            </a:r>
          </a:p>
          <a:p>
            <a:pPr marL="268287"/>
            <a:r>
              <a:rPr lang="es-ES" dirty="0">
                <a:solidFill>
                  <a:srgbClr val="0000FF"/>
                </a:solidFill>
              </a:rPr>
              <a:t> </a:t>
            </a:r>
            <a:r>
              <a:rPr lang="es-ES" dirty="0" smtClean="0">
                <a:solidFill>
                  <a:srgbClr val="0000FF"/>
                </a:solidFill>
              </a:rPr>
              <a:t>                </a:t>
            </a:r>
            <a:r>
              <a:rPr lang="es-ES" dirty="0">
                <a:solidFill>
                  <a:srgbClr val="0000FF"/>
                </a:solidFill>
              </a:rPr>
              <a:t>y leguminosas forrajeras, de interés agrícola</a:t>
            </a:r>
            <a:endParaRPr lang="es-ES" b="1" dirty="0" smtClean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marL="285750" indent="-17463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FF"/>
                </a:solidFill>
                <a:ea typeface="Times New Roman" panose="02020603050405020304" pitchFamily="18" charset="0"/>
              </a:rPr>
              <a:t> </a:t>
            </a: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Autor principal: M. </a:t>
            </a:r>
            <a:r>
              <a:rPr lang="es-ES" dirty="0">
                <a:solidFill>
                  <a:srgbClr val="0000FF"/>
                </a:solidFill>
                <a:ea typeface="Times New Roman" panose="02020603050405020304" pitchFamily="18" charset="0"/>
              </a:rPr>
              <a:t>S</a:t>
            </a: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c. </a:t>
            </a:r>
            <a:r>
              <a:rPr lang="es-ES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Ionel</a:t>
            </a: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Hernández (INCA)</a:t>
            </a:r>
          </a:p>
          <a:p>
            <a:pPr marL="538163" indent="-269875" algn="just">
              <a:buFont typeface="Wingdings" panose="05000000000000000000" pitchFamily="2" charset="2"/>
              <a:buChar char="Ø"/>
            </a:pP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Otros autores: </a:t>
            </a:r>
            <a:r>
              <a:rPr lang="es-ES" dirty="0" smtClean="0">
                <a:solidFill>
                  <a:srgbClr val="0000FF"/>
                </a:solidFill>
              </a:rPr>
              <a:t>Dra. </a:t>
            </a:r>
            <a:r>
              <a:rPr lang="es-ES" dirty="0">
                <a:solidFill>
                  <a:srgbClr val="0000FF"/>
                </a:solidFill>
              </a:rPr>
              <a:t>C. María Caridad </a:t>
            </a:r>
            <a:r>
              <a:rPr lang="es-ES" dirty="0" smtClean="0">
                <a:solidFill>
                  <a:srgbClr val="0000FF"/>
                </a:solidFill>
              </a:rPr>
              <a:t>Nápoles (INCA), Dr. </a:t>
            </a:r>
            <a:r>
              <a:rPr lang="es-ES" dirty="0">
                <a:solidFill>
                  <a:srgbClr val="0000FF"/>
                </a:solidFill>
              </a:rPr>
              <a:t>C. Pedro </a:t>
            </a:r>
            <a:r>
              <a:rPr lang="es-ES" dirty="0" smtClean="0">
                <a:solidFill>
                  <a:srgbClr val="0000FF"/>
                </a:solidFill>
              </a:rPr>
              <a:t>J. González (INCA), M. Sc</a:t>
            </a:r>
            <a:r>
              <a:rPr lang="es-ES" dirty="0">
                <a:solidFill>
                  <a:srgbClr val="0000FF"/>
                </a:solidFill>
              </a:rPr>
              <a:t>. Pedro </a:t>
            </a:r>
            <a:r>
              <a:rPr lang="es-ES" dirty="0" smtClean="0">
                <a:solidFill>
                  <a:srgbClr val="0000FF"/>
                </a:solidFill>
              </a:rPr>
              <a:t>R. Rosales (INCA ), M. Sc</a:t>
            </a:r>
            <a:r>
              <a:rPr lang="es-ES" dirty="0">
                <a:solidFill>
                  <a:srgbClr val="0000FF"/>
                </a:solidFill>
              </a:rPr>
              <a:t>. Ing. </a:t>
            </a:r>
            <a:r>
              <a:rPr lang="es-ES" dirty="0" err="1">
                <a:solidFill>
                  <a:srgbClr val="0000FF"/>
                </a:solidFill>
              </a:rPr>
              <a:t>Yonger</a:t>
            </a:r>
            <a:r>
              <a:rPr lang="es-ES" dirty="0">
                <a:solidFill>
                  <a:srgbClr val="0000FF"/>
                </a:solidFill>
              </a:rPr>
              <a:t> </a:t>
            </a:r>
            <a:r>
              <a:rPr lang="es-ES" dirty="0" smtClean="0">
                <a:solidFill>
                  <a:srgbClr val="0000FF"/>
                </a:solidFill>
              </a:rPr>
              <a:t>Tamayo (UDG), </a:t>
            </a:r>
            <a:r>
              <a:rPr lang="es-ES" dirty="0" err="1" smtClean="0">
                <a:solidFill>
                  <a:srgbClr val="0000FF"/>
                </a:solidFill>
              </a:rPr>
              <a:t>MSc</a:t>
            </a:r>
            <a:r>
              <a:rPr lang="es-ES" dirty="0">
                <a:solidFill>
                  <a:srgbClr val="0000FF"/>
                </a:solidFill>
              </a:rPr>
              <a:t>. Juan F. Ramírez </a:t>
            </a:r>
            <a:r>
              <a:rPr lang="es-ES" dirty="0" smtClean="0">
                <a:solidFill>
                  <a:srgbClr val="0000FF"/>
                </a:solidFill>
              </a:rPr>
              <a:t>(IIPF), Lic. </a:t>
            </a:r>
            <a:r>
              <a:rPr lang="es-ES" dirty="0">
                <a:solidFill>
                  <a:srgbClr val="0000FF"/>
                </a:solidFill>
              </a:rPr>
              <a:t>Belkis Morales </a:t>
            </a:r>
            <a:r>
              <a:rPr lang="es-ES" dirty="0" smtClean="0">
                <a:solidFill>
                  <a:srgbClr val="0000FF"/>
                </a:solidFill>
              </a:rPr>
              <a:t>(INCA), </a:t>
            </a:r>
            <a:r>
              <a:rPr lang="es-ES" dirty="0">
                <a:solidFill>
                  <a:srgbClr val="0000FF"/>
                </a:solidFill>
              </a:rPr>
              <a:t/>
            </a:r>
            <a:br>
              <a:rPr lang="es-ES" dirty="0">
                <a:solidFill>
                  <a:srgbClr val="0000FF"/>
                </a:solidFill>
              </a:rPr>
            </a:br>
            <a:r>
              <a:rPr lang="es-ES" dirty="0">
                <a:solidFill>
                  <a:srgbClr val="0000FF"/>
                </a:solidFill>
              </a:rPr>
              <a:t>Lic. Susana </a:t>
            </a:r>
            <a:r>
              <a:rPr lang="es-ES" dirty="0" smtClean="0">
                <a:solidFill>
                  <a:srgbClr val="0000FF"/>
                </a:solidFill>
              </a:rPr>
              <a:t>L. </a:t>
            </a:r>
            <a:r>
              <a:rPr lang="es-ES" dirty="0">
                <a:solidFill>
                  <a:srgbClr val="0000FF"/>
                </a:solidFill>
              </a:rPr>
              <a:t>Estévez </a:t>
            </a:r>
            <a:r>
              <a:rPr lang="es-ES" dirty="0" smtClean="0">
                <a:solidFill>
                  <a:srgbClr val="0000FF"/>
                </a:solidFill>
              </a:rPr>
              <a:t>(Universidad de Holguín), Lic. </a:t>
            </a:r>
            <a:r>
              <a:rPr lang="es-ES" dirty="0" err="1" smtClean="0">
                <a:solidFill>
                  <a:srgbClr val="0000FF"/>
                </a:solidFill>
              </a:rPr>
              <a:t>Maida</a:t>
            </a:r>
            <a:r>
              <a:rPr lang="es-ES" dirty="0" smtClean="0">
                <a:solidFill>
                  <a:srgbClr val="0000FF"/>
                </a:solidFill>
              </a:rPr>
              <a:t> Peña (Universidad de Holguín), </a:t>
            </a:r>
            <a:r>
              <a:rPr lang="es-ES" dirty="0" err="1" smtClean="0">
                <a:solidFill>
                  <a:srgbClr val="0000FF"/>
                </a:solidFill>
              </a:rPr>
              <a:t>Téc</a:t>
            </a:r>
            <a:r>
              <a:rPr lang="es-ES" dirty="0" smtClean="0">
                <a:solidFill>
                  <a:srgbClr val="0000FF"/>
                </a:solidFill>
              </a:rPr>
              <a:t>. Alicia Pérez (INCA).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01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405087"/>
              </p:ext>
            </p:extLst>
          </p:nvPr>
        </p:nvGraphicFramePr>
        <p:xfrm>
          <a:off x="2043459" y="23144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38188" y="844063"/>
            <a:ext cx="3857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Artículos científicos a publicar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800207"/>
              </p:ext>
            </p:extLst>
          </p:nvPr>
        </p:nvGraphicFramePr>
        <p:xfrm>
          <a:off x="738188" y="1244393"/>
          <a:ext cx="8285496" cy="53745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4779"/>
                <a:gridCol w="1312729"/>
                <a:gridCol w="2071759"/>
                <a:gridCol w="947441"/>
                <a:gridCol w="1668788"/>
              </a:tblGrid>
              <a:tr h="33336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Título del artículo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Revista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Autor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Grupo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Fecha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5445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1. Changes </a:t>
                      </a:r>
                      <a:r>
                        <a:rPr lang="en-U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on antioxidant metabolites and enzymes in soybean inoculated and treated with fungicides</a:t>
                      </a:r>
                      <a:r>
                        <a:rPr lang="en-US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i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Assian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Journal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of </a:t>
                      </a:r>
                      <a:r>
                        <a:rPr lang="es-ES" sz="1100" b="0" i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Agricultural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and </a:t>
                      </a:r>
                      <a:r>
                        <a:rPr lang="es-ES" sz="1100" b="0" i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Food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Sciences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2016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 C, Nápoles, Luis M.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Mazorra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Carlos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Bártoli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Gustavo González-Anta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1/16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Publicada: 5/16</a:t>
                      </a:r>
                      <a:endParaRPr lang="en-US" sz="11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31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effectLst/>
                          <a:latin typeface="+mn-lt"/>
                        </a:rPr>
                        <a:t>2. </a:t>
                      </a:r>
                      <a:r>
                        <a:rPr lang="en-US" sz="1100" b="0" dirty="0" err="1" smtClean="0">
                          <a:effectLst/>
                          <a:latin typeface="+mn-lt"/>
                        </a:rPr>
                        <a:t>Micropropagation</a:t>
                      </a:r>
                      <a:r>
                        <a:rPr lang="en-US" sz="1100" b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0" dirty="0">
                          <a:effectLst/>
                          <a:latin typeface="+mn-lt"/>
                        </a:rPr>
                        <a:t>of garlic (</a:t>
                      </a:r>
                      <a:r>
                        <a:rPr lang="en-US" sz="1100" b="0" i="1" dirty="0">
                          <a:effectLst/>
                          <a:latin typeface="+mn-lt"/>
                        </a:rPr>
                        <a:t>Allium </a:t>
                      </a:r>
                      <a:r>
                        <a:rPr lang="en-US" sz="1100" b="0" i="1" dirty="0" err="1">
                          <a:effectLst/>
                          <a:latin typeface="+mn-lt"/>
                        </a:rPr>
                        <a:t>sativum</a:t>
                      </a:r>
                      <a:r>
                        <a:rPr lang="en-US" sz="1100" b="0" i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0" dirty="0">
                          <a:effectLst/>
                          <a:latin typeface="+mn-lt"/>
                        </a:rPr>
                        <a:t>L.) and determination of the stability or genetic variability in the plantlets obtained by AFLP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>
                          <a:effectLst/>
                          <a:latin typeface="+mn-lt"/>
                        </a:rPr>
                        <a:t>Biotecnología</a:t>
                      </a:r>
                      <a:r>
                        <a:rPr lang="en-US" sz="1100" b="0" i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0" i="1" dirty="0" err="1">
                          <a:effectLst/>
                          <a:latin typeface="+mn-lt"/>
                        </a:rPr>
                        <a:t>Aplicada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</a:rPr>
                        <a:t>Humberto Izquierdo,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Rosalina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Disotuar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, María C. González y Sergio González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Plan: 6/16</a:t>
                      </a:r>
                      <a:endParaRPr lang="en-US" sz="1100" b="0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Enviada: 5/16 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5912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effectLst/>
                          <a:latin typeface="+mn-lt"/>
                        </a:rPr>
                        <a:t>3. </a:t>
                      </a:r>
                      <a:r>
                        <a:rPr lang="en-US" sz="1100" b="0" dirty="0" err="1" smtClean="0">
                          <a:effectLst/>
                          <a:latin typeface="+mn-lt"/>
                        </a:rPr>
                        <a:t>Chitosans</a:t>
                      </a:r>
                      <a:r>
                        <a:rPr lang="en-US" sz="1100" b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0" dirty="0">
                          <a:effectLst/>
                          <a:latin typeface="+mn-lt"/>
                        </a:rPr>
                        <a:t>of different molecular weight enhance potato (</a:t>
                      </a:r>
                      <a:r>
                        <a:rPr lang="en-US" sz="1100" b="0" i="1" dirty="0" err="1">
                          <a:effectLst/>
                          <a:latin typeface="+mn-lt"/>
                        </a:rPr>
                        <a:t>Solanum</a:t>
                      </a:r>
                      <a:r>
                        <a:rPr lang="en-US" sz="1100" b="0" i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0" i="1" dirty="0" err="1">
                          <a:effectLst/>
                          <a:latin typeface="+mn-lt"/>
                        </a:rPr>
                        <a:t>tuberosum</a:t>
                      </a:r>
                      <a:r>
                        <a:rPr lang="en-US" sz="1100" b="0" dirty="0">
                          <a:effectLst/>
                          <a:latin typeface="+mn-lt"/>
                        </a:rPr>
                        <a:t> L.) yield at field </a:t>
                      </a:r>
                      <a:r>
                        <a:rPr lang="en-US" sz="1100" b="0" dirty="0" smtClean="0">
                          <a:effectLst/>
                          <a:latin typeface="+mn-lt"/>
                        </a:rPr>
                        <a:t>trial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i="1" dirty="0" err="1">
                          <a:effectLst/>
                          <a:latin typeface="+mn-lt"/>
                        </a:rPr>
                        <a:t>Spanish</a:t>
                      </a:r>
                      <a:r>
                        <a:rPr lang="es-ES" sz="1100" b="0" i="1" dirty="0">
                          <a:effectLst/>
                          <a:latin typeface="+mn-lt"/>
                        </a:rPr>
                        <a:t> J. </a:t>
                      </a:r>
                      <a:r>
                        <a:rPr lang="es-ES" sz="1100" b="0" i="1" dirty="0" err="1">
                          <a:effectLst/>
                          <a:latin typeface="+mn-lt"/>
                        </a:rPr>
                        <a:t>Agric</a:t>
                      </a:r>
                      <a:r>
                        <a:rPr lang="es-ES" sz="1100" b="0" i="1" dirty="0">
                          <a:effectLst/>
                          <a:latin typeface="+mn-lt"/>
                        </a:rPr>
                        <a:t>. </a:t>
                      </a:r>
                      <a:r>
                        <a:rPr lang="es-ES" sz="1100" b="0" i="1" dirty="0" err="1">
                          <a:effectLst/>
                          <a:latin typeface="+mn-lt"/>
                        </a:rPr>
                        <a:t>Research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</a:rPr>
                        <a:t>Alejandro </a:t>
                      </a:r>
                      <a:r>
                        <a:rPr lang="es-ES" sz="1100" b="0" dirty="0" smtClean="0">
                          <a:effectLst/>
                          <a:latin typeface="+mn-lt"/>
                        </a:rPr>
                        <a:t>B. Falcón,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Daimy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 Costales,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Dianevys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Gónzalez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-Peña, Donaldo Morales,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Yuliem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 Mederos, Juan </a:t>
                      </a:r>
                      <a:r>
                        <a:rPr lang="es-ES" sz="1100" b="0" dirty="0" smtClean="0">
                          <a:effectLst/>
                          <a:latin typeface="+mn-lt"/>
                        </a:rPr>
                        <a:t>C. Cabrera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, Edgar </a:t>
                      </a:r>
                      <a:r>
                        <a:rPr lang="es-ES" sz="1100" b="0" dirty="0" smtClean="0">
                          <a:effectLst/>
                          <a:latin typeface="+mn-lt"/>
                        </a:rPr>
                        <a:t>O. 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Rueda-Puente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Plan: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2/16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Enviada: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2/16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(En arbitraje)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4. ?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?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Pedro Rodríguez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10/16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5. ?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?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Pedro Rodríguez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11/16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6. Effect </a:t>
                      </a:r>
                      <a:r>
                        <a:rPr lang="en-U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of </a:t>
                      </a:r>
                      <a:r>
                        <a:rPr lang="en-U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chitosaccharides</a:t>
                      </a:r>
                      <a:r>
                        <a:rPr lang="en-U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on the symbiotic interaction between </a:t>
                      </a:r>
                      <a:r>
                        <a:rPr lang="en-US" sz="1100" b="0" i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Bradyrhizobium</a:t>
                      </a:r>
                      <a:r>
                        <a:rPr lang="en-U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and soybean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Pesquisa</a:t>
                      </a:r>
                      <a:r>
                        <a:rPr lang="en-U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Agropecuaria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Daimy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Costales, 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 C. Nápoles, Alejandro  Falcón,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Julien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Winter, Pascal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Gerbaux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Robertus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Cornelis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Adrianus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Onderwater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Ruddy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Wattiez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Juan C. Cabrera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1/16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(Rechazada)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Se busca otra revista del Grupo 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effectLst/>
                          <a:latin typeface="+mn-lt"/>
                        </a:rPr>
                        <a:t>7. Respuesta 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agronómica del cultivo del tomate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var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. 3019 a la aplicación de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quitosana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i="1" dirty="0">
                          <a:effectLst/>
                          <a:latin typeface="+mn-lt"/>
                        </a:rPr>
                        <a:t>Revista </a:t>
                      </a:r>
                      <a:r>
                        <a:rPr lang="es-ES" sz="1100" b="0" i="1" dirty="0" err="1">
                          <a:effectLst/>
                          <a:latin typeface="+mn-lt"/>
                        </a:rPr>
                        <a:t>UTCiencia</a:t>
                      </a:r>
                      <a:r>
                        <a:rPr lang="es-ES" sz="1100" b="0" i="1" dirty="0">
                          <a:effectLst/>
                          <a:latin typeface="+mn-lt"/>
                        </a:rPr>
                        <a:t> (Ecuador), </a:t>
                      </a:r>
                      <a:r>
                        <a:rPr lang="es-ES" sz="1100" b="0" i="1" dirty="0" err="1">
                          <a:effectLst/>
                          <a:latin typeface="+mn-lt"/>
                        </a:rPr>
                        <a:t>vol</a:t>
                      </a:r>
                      <a:r>
                        <a:rPr lang="es-ES" sz="1100" b="0" i="1" dirty="0">
                          <a:effectLst/>
                          <a:latin typeface="+mn-lt"/>
                        </a:rPr>
                        <a:t> 2. (2) 2015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</a:rPr>
                        <a:t>González, L.G.,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Belia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, I.P., Jiménez, M.C., Torres, J.A., </a:t>
                      </a:r>
                      <a:r>
                        <a:rPr lang="es-ES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Falcón-Rodríguez, A.B</a:t>
                      </a:r>
                      <a:endParaRPr lang="en-US" sz="1100" b="0" dirty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Publicada: 2015</a:t>
                      </a:r>
                      <a:r>
                        <a:rPr lang="en-US" sz="1100" b="1" baseline="0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1" baseline="0" dirty="0" err="1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Comunicación</a:t>
                      </a:r>
                      <a:r>
                        <a:rPr lang="es-ES" sz="11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: 5/16</a:t>
                      </a:r>
                      <a:endParaRPr lang="en-US" sz="1100" b="0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effectLst/>
                          <a:latin typeface="+mn-lt"/>
                        </a:rPr>
                        <a:t>8. Efecto 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de la aplicación foliar de una mezcla de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oligogalacturónidos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 a plántulas de tomate cultivada en un suelo contaminado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i="1" dirty="0">
                          <a:effectLst/>
                          <a:latin typeface="+mn-lt"/>
                        </a:rPr>
                        <a:t>Cultivos Tropicales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</a:rPr>
                        <a:t>Omar E.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Cartaya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, Ana M. Moreno, </a:t>
                      </a:r>
                      <a:r>
                        <a:rPr lang="es-ES" sz="1100" b="0" dirty="0" smtClean="0">
                          <a:effectLst/>
                          <a:latin typeface="+mn-lt"/>
                        </a:rPr>
                        <a:t>Fernando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Guridi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100" b="0" dirty="0" smtClean="0">
                          <a:effectLst/>
                          <a:latin typeface="+mn-lt"/>
                        </a:rPr>
                        <a:t>Adriano 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Cabrera y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Yenisei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0" dirty="0" smtClean="0">
                          <a:effectLst/>
                          <a:latin typeface="+mn-lt"/>
                        </a:rPr>
                        <a:t>Hernández</a:t>
                      </a:r>
                      <a:endParaRPr lang="en-US" sz="1100" b="0" dirty="0">
                        <a:effectLst/>
                        <a:latin typeface="+mn-lt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  <a:latin typeface="+mn-lt"/>
                        </a:rPr>
                        <a:t>II</a:t>
                      </a:r>
                      <a:endParaRPr lang="en-US" sz="1100" b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Plan: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9/16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b="0" dirty="0" smtClean="0">
                          <a:effectLst/>
                          <a:latin typeface="+mn-lt"/>
                        </a:rPr>
                        <a:t>Enviada: 4/16 </a:t>
                      </a:r>
                      <a:endParaRPr lang="en-US" sz="1100" b="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9. ?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 Tropicales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Donaldo Morales 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9/16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62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971473"/>
              </p:ext>
            </p:extLst>
          </p:nvPr>
        </p:nvGraphicFramePr>
        <p:xfrm>
          <a:off x="2043459" y="23144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38187" y="844063"/>
            <a:ext cx="4586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Artículos científicos a publicar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8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908751"/>
              </p:ext>
            </p:extLst>
          </p:nvPr>
        </p:nvGraphicFramePr>
        <p:xfrm>
          <a:off x="738188" y="1230745"/>
          <a:ext cx="8285496" cy="52354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4779"/>
                <a:gridCol w="1312729"/>
                <a:gridCol w="2071759"/>
                <a:gridCol w="947441"/>
                <a:gridCol w="1668788"/>
              </a:tblGrid>
              <a:tr h="33336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Título del artículo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Revista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Autor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Grupo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Fecha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516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 Revisión </a:t>
                      </a:r>
                      <a:r>
                        <a:rPr lang="es-AR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bibliográfica de los </a:t>
                      </a:r>
                      <a:r>
                        <a:rPr lang="es-AR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oligogalacturónidos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 Tropicales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Geidy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11/16</a:t>
                      </a:r>
                      <a:endParaRPr lang="en-US" sz="1100" b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b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485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11. ?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Extranjera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Jesús Rodríguez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?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9/16</a:t>
                      </a:r>
                      <a:endParaRPr lang="en-US" sz="1100" b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12. ?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 Tropicales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Miriam Núñez 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6/16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13. Inoculación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micorrízica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arbuscular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su contribución a la reducción de la fertilización para la rehabilitación de un pastizal de guinea (</a:t>
                      </a:r>
                      <a:r>
                        <a:rPr lang="es-ES" sz="1100" b="0" i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Megathyrsus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maximus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cv. 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‘</a:t>
                      </a:r>
                      <a:r>
                        <a:rPr lang="es-ES" sz="11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Likoni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’). 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 Tropicales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Pedro Rosales, Pedro  José. González, J. F. Ramírez </a:t>
                      </a:r>
                      <a:r>
                        <a:rPr lang="es-ES" sz="1100" b="0" baseline="30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 J. Arzola 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7/16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329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14. </a:t>
                      </a:r>
                      <a:r>
                        <a:rPr lang="es-ES" sz="11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Água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tratada </a:t>
                      </a:r>
                      <a:r>
                        <a:rPr lang="es-ES" sz="11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magneticamente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estimula a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germinação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desenvolvimento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mudas de </a:t>
                      </a:r>
                      <a:r>
                        <a:rPr lang="es-ES" sz="1100" b="0" i="1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Solanum</a:t>
                      </a:r>
                      <a:r>
                        <a:rPr lang="es-ES" sz="1100" b="0" i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lycopersicum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..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Revista Brasileña de Agropecuaria Sustentable .” 6(1): 47-53. ISSN Online 2236-9724, ISSN Impreso 2317-5818. 2016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Jorge González y </a:t>
                      </a:r>
                      <a:r>
                        <a:rPr lang="es-ES" sz="1100" b="1" dirty="0" err="1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Roberqui</a:t>
                      </a:r>
                      <a:r>
                        <a:rPr lang="es-ES" sz="1100" b="1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Martín</a:t>
                      </a:r>
                      <a:endParaRPr lang="en-US" sz="11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2/16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Publicada: 5/16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15. Uso</a:t>
                      </a:r>
                      <a:r>
                        <a:rPr lang="es-E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del </a:t>
                      </a:r>
                      <a:r>
                        <a:rPr lang="es-E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Pectimorf</a:t>
                      </a:r>
                      <a:r>
                        <a:rPr lang="es-E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para estimular la tuberización en papa (</a:t>
                      </a:r>
                      <a:r>
                        <a:rPr lang="es-ES" sz="1100" b="0" i="1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Solanum</a:t>
                      </a:r>
                      <a:r>
                        <a:rPr lang="es-ES" sz="1100" b="0" i="1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1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tuberosum</a:t>
                      </a:r>
                      <a:r>
                        <a:rPr lang="es-E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L.)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 Tropicales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Roberqui</a:t>
                      </a: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Martín,</a:t>
                      </a:r>
                      <a:r>
                        <a:rPr lang="es-ES" sz="11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Eduardo Jerez, Donaldo Morales, Inés Reynaldo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</a:t>
                      </a:r>
                      <a:endParaRPr lang="en-US" sz="1100" b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10/16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222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16. Consideraciones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generales en la obtención, caracterización y control de la calidad en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quitosana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 Tropicales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Yuliem</a:t>
                      </a:r>
                      <a:r>
                        <a:rPr lang="es-ES" sz="11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Mederos, Ana </a:t>
                      </a:r>
                      <a:r>
                        <a:rPr lang="es-ES" sz="11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M.  </a:t>
                      </a:r>
                      <a:r>
                        <a:rPr lang="es-ES" sz="11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Moreno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11/16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effectLst/>
                          <a:latin typeface="+mn-lt"/>
                        </a:rPr>
                        <a:t>17. Optimización 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del proceso de obtención de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quitosana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 a escala de laboratorio en el INCA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</a:rPr>
                        <a:t>Encuentro con la Química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</a:rPr>
                        <a:t>Ana M. Moreno, Omar E.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Cartaya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, </a:t>
                      </a:r>
                      <a:r>
                        <a:rPr lang="es-ES" sz="1100" b="0" dirty="0" err="1">
                          <a:effectLst/>
                          <a:latin typeface="+mn-lt"/>
                        </a:rPr>
                        <a:t>Lisbel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0" dirty="0" smtClean="0">
                          <a:effectLst/>
                          <a:latin typeface="+mn-lt"/>
                        </a:rPr>
                        <a:t>Travieso,</a:t>
                      </a:r>
                      <a:r>
                        <a:rPr lang="es-ES" sz="1100" b="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0" dirty="0" smtClean="0">
                          <a:effectLst/>
                          <a:latin typeface="+mn-lt"/>
                        </a:rPr>
                        <a:t>Jorge </a:t>
                      </a:r>
                      <a:r>
                        <a:rPr lang="es-ES" sz="1100" b="0" dirty="0">
                          <a:effectLst/>
                          <a:latin typeface="+mn-lt"/>
                        </a:rPr>
                        <a:t>L. </a:t>
                      </a:r>
                      <a:r>
                        <a:rPr lang="es-ES" sz="1100" b="0" dirty="0" smtClean="0">
                          <a:effectLst/>
                          <a:latin typeface="+mn-lt"/>
                        </a:rPr>
                        <a:t>Menéndez y Juan H. Hernández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IV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Plan: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10/16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94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154210"/>
              </p:ext>
            </p:extLst>
          </p:nvPr>
        </p:nvGraphicFramePr>
        <p:xfrm>
          <a:off x="2043459" y="23144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38187" y="844063"/>
            <a:ext cx="4586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Artículos científicos a publicar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8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787030"/>
              </p:ext>
            </p:extLst>
          </p:nvPr>
        </p:nvGraphicFramePr>
        <p:xfrm>
          <a:off x="738188" y="1230745"/>
          <a:ext cx="8285496" cy="14490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4779"/>
                <a:gridCol w="1312729"/>
                <a:gridCol w="2071759"/>
                <a:gridCol w="947441"/>
                <a:gridCol w="1668788"/>
              </a:tblGrid>
              <a:tr h="33336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Título del artículo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Revista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Autor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Grupo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Fecha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516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18. ?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 Tropicales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s-ES" sz="11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Hernández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11/16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485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19. ?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 Tropicales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Yenisei</a:t>
                      </a:r>
                      <a:r>
                        <a:rPr lang="es-ES" sz="11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Hernández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10/16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AR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20. ?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 Tropicales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Lisbel</a:t>
                      </a:r>
                      <a:r>
                        <a:rPr lang="es-ES" sz="11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Martínez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Plan: 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9/16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359565" y="2848644"/>
            <a:ext cx="579708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No tiene planificada publicación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- </a:t>
            </a:r>
            <a:r>
              <a:rPr lang="es-ES" sz="16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Dell’Amico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(investigador)          - </a:t>
            </a:r>
            <a:r>
              <a:rPr lang="es-ES" sz="16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Yanebis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(investigadora)  </a:t>
            </a:r>
            <a:endParaRPr lang="es-ES" sz="1600" dirty="0" smtClean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- Jerez (investigador)                    - </a:t>
            </a:r>
            <a:r>
              <a:rPr lang="es-ES" sz="1600" dirty="0" err="1" smtClean="0">
                <a:solidFill>
                  <a:srgbClr val="0000FF"/>
                </a:solidFill>
                <a:ea typeface="Times New Roman" panose="02020603050405020304" pitchFamily="18" charset="0"/>
              </a:rPr>
              <a:t>Danubis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(reserva científica)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61418" y="4266571"/>
            <a:ext cx="54666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Impacto: 6                                         Cultivos Tropicales: </a:t>
            </a:r>
            <a:r>
              <a:rPr lang="es-ES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endParaRPr lang="es-ES" b="1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Extranjeras</a:t>
            </a:r>
            <a:r>
              <a:rPr lang="es-ES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4                                   Otras: 2</a:t>
            </a:r>
          </a:p>
          <a:p>
            <a:r>
              <a:rPr lang="es-E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TOTAL: </a:t>
            </a:r>
            <a:r>
              <a:rPr lang="es-ES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918012" y="5469055"/>
            <a:ext cx="4168588" cy="11387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Plan de publicaciones: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1.4/investigador (16 investigadores)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0.4/Reserva científica (3 reservas científicas)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49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534143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7" y="875193"/>
            <a:ext cx="8309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6</a:t>
            </a: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. 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Se obtiene al menos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nuevo registro de </a:t>
            </a:r>
            <a:r>
              <a:rPr lang="es-ES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bioproducto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de los tres que se entregaron.</a:t>
            </a:r>
            <a:endParaRPr lang="en-US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6155" y="1338817"/>
            <a:ext cx="26900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4. Registro de productos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924234"/>
              </p:ext>
            </p:extLst>
          </p:nvPr>
        </p:nvGraphicFramePr>
        <p:xfrm>
          <a:off x="738186" y="1693257"/>
          <a:ext cx="8309559" cy="1120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5172"/>
                <a:gridCol w="2538663"/>
                <a:gridCol w="2448772"/>
                <a:gridCol w="1256952"/>
              </a:tblGrid>
              <a:tr h="21625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Nombre del </a:t>
                      </a:r>
                      <a:r>
                        <a:rPr lang="es-ES" sz="1200" dirty="0" err="1">
                          <a:effectLst/>
                        </a:rPr>
                        <a:t>bioproducto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Coordinador del registro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Participantes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683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effectLst/>
                          <a:latin typeface="+mn-lt"/>
                        </a:rPr>
                        <a:t>1. </a:t>
                      </a:r>
                      <a:r>
                        <a:rPr lang="es-ES" sz="1100" b="0" dirty="0" err="1" smtClean="0">
                          <a:effectLst/>
                          <a:latin typeface="+mn-lt"/>
                        </a:rPr>
                        <a:t>QuitoMax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smtClean="0">
                          <a:effectLst/>
                          <a:latin typeface="+mn-lt"/>
                        </a:rPr>
                        <a:t>Alejandro 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Alejandro,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Oraima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2016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2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effectLst/>
                        </a:rPr>
                        <a:t>2. </a:t>
                      </a:r>
                      <a:r>
                        <a:rPr lang="en-US" sz="1100" b="0" dirty="0" err="1" smtClean="0">
                          <a:effectLst/>
                        </a:rPr>
                        <a:t>Azofert</a:t>
                      </a:r>
                      <a:r>
                        <a:rPr lang="en-US" sz="1100" b="0" dirty="0" smtClean="0">
                          <a:effectLst/>
                        </a:rPr>
                        <a:t>-F </a:t>
                      </a:r>
                      <a:r>
                        <a:rPr lang="en-US" sz="1100" b="0" dirty="0">
                          <a:effectLst/>
                        </a:rPr>
                        <a:t>y </a:t>
                      </a:r>
                      <a:r>
                        <a:rPr lang="en-US" sz="1100" b="0" dirty="0" err="1">
                          <a:effectLst/>
                        </a:rPr>
                        <a:t>Azofert</a:t>
                      </a:r>
                      <a:r>
                        <a:rPr lang="en-US" sz="1100" b="0" dirty="0">
                          <a:effectLst/>
                        </a:rPr>
                        <a:t>-Can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Tere, </a:t>
                      </a:r>
                      <a:r>
                        <a:rPr lang="es-ES" sz="1100" dirty="0" err="1" smtClean="0">
                          <a:effectLst/>
                        </a:rPr>
                        <a:t>Ionel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effectLst/>
                        </a:rPr>
                        <a:t>Tere, </a:t>
                      </a:r>
                      <a:r>
                        <a:rPr lang="es-ES" sz="1100" dirty="0" err="1" smtClean="0">
                          <a:effectLst/>
                        </a:rPr>
                        <a:t>Ionel</a:t>
                      </a:r>
                      <a:endParaRPr lang="en-US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</a:rPr>
                        <a:t>2016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738186" y="2851033"/>
            <a:ext cx="8381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7. 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Se participa en no menos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talleres o congresos nacionales e internacionales con al menos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5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ponencias.</a:t>
            </a:r>
            <a:endParaRPr lang="en-US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422468"/>
              </p:ext>
            </p:extLst>
          </p:nvPr>
        </p:nvGraphicFramePr>
        <p:xfrm>
          <a:off x="738186" y="3815840"/>
          <a:ext cx="8309561" cy="29142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1625"/>
                <a:gridCol w="2464421"/>
                <a:gridCol w="1215189"/>
                <a:gridCol w="974558"/>
                <a:gridCol w="673768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Título del trabajo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Taller/ </a:t>
                      </a:r>
                      <a:endParaRPr lang="en-US" sz="1200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Congreso/Concurso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Autor (es)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Categoría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Fecha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66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1. </a:t>
                      </a:r>
                      <a:r>
                        <a:rPr lang="es-PR" sz="1100" b="0" dirty="0" err="1" smtClean="0">
                          <a:effectLst/>
                        </a:rPr>
                        <a:t>Micropropagación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de un cultivar de chiltepín (</a:t>
                      </a:r>
                      <a:r>
                        <a:rPr lang="es-PR" sz="1100" b="0" i="1" dirty="0" err="1">
                          <a:effectLst/>
                        </a:rPr>
                        <a:t>Capsicum</a:t>
                      </a:r>
                      <a:r>
                        <a:rPr lang="es-PR" sz="1100" b="0" i="1" dirty="0">
                          <a:effectLst/>
                        </a:rPr>
                        <a:t> </a:t>
                      </a:r>
                      <a:r>
                        <a:rPr lang="es-PR" sz="1100" b="0" i="1" dirty="0" err="1">
                          <a:effectLst/>
                        </a:rPr>
                        <a:t>annuum</a:t>
                      </a:r>
                      <a:r>
                        <a:rPr lang="es-PR" sz="1100" b="0" i="1" dirty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L.) de interés comercial para la región de Baja </a:t>
                      </a:r>
                      <a:r>
                        <a:rPr lang="es-PR" sz="1100" b="0" dirty="0" err="1">
                          <a:effectLst/>
                        </a:rPr>
                        <a:t>Califiornia</a:t>
                      </a:r>
                      <a:r>
                        <a:rPr lang="es-PR" sz="1100" b="0" dirty="0">
                          <a:effectLst/>
                        </a:rPr>
                        <a:t> Sur, México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III Congreso Internacional de Horticultura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indent="-29210" algn="just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Humberto Izquierdo y Lilia Alcaraz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Internacional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9-11/16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99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</a:rPr>
                        <a:t>2. </a:t>
                      </a:r>
                      <a:r>
                        <a:rPr lang="es-ES" sz="1100" b="0" dirty="0" smtClean="0">
                          <a:effectLst/>
                        </a:rPr>
                        <a:t>Efecto de la aplicación foliar de una mezcla de </a:t>
                      </a:r>
                      <a:r>
                        <a:rPr lang="es-ES" sz="1100" b="0" dirty="0" err="1" smtClean="0">
                          <a:effectLst/>
                        </a:rPr>
                        <a:t>oligogalacturónidos</a:t>
                      </a:r>
                      <a:r>
                        <a:rPr lang="es-ES" sz="1100" b="0" dirty="0" smtClean="0">
                          <a:effectLst/>
                        </a:rPr>
                        <a:t> a plántulas de tomate cultivada en un suelo contaminado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>
                          <a:effectLst/>
                        </a:rPr>
                        <a:t>I Taller Internacional Fitogestión de Agroecosistemas Contaminados con metales pesados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Omar </a:t>
                      </a:r>
                      <a:r>
                        <a:rPr lang="es-PR" sz="1100" dirty="0" err="1">
                          <a:effectLst/>
                        </a:rPr>
                        <a:t>Cartaya</a:t>
                      </a:r>
                      <a:r>
                        <a:rPr lang="es-PR" sz="1100" dirty="0">
                          <a:effectLst/>
                        </a:rPr>
                        <a:t> y Ana M. Moreno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Internacional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2/16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13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effectLst/>
                        </a:rPr>
                        <a:t>3. Análogos </a:t>
                      </a:r>
                      <a:r>
                        <a:rPr lang="es-ES" sz="1100" b="0" dirty="0" err="1">
                          <a:effectLst/>
                        </a:rPr>
                        <a:t>espirostánicos</a:t>
                      </a:r>
                      <a:r>
                        <a:rPr lang="es-ES" sz="1100" b="0" dirty="0">
                          <a:effectLst/>
                        </a:rPr>
                        <a:t> de </a:t>
                      </a:r>
                      <a:r>
                        <a:rPr lang="es-ES" sz="1100" b="0" dirty="0" err="1">
                          <a:effectLst/>
                        </a:rPr>
                        <a:t>brasinoesteroides</a:t>
                      </a:r>
                      <a:r>
                        <a:rPr lang="es-ES" sz="1100" b="0" dirty="0">
                          <a:effectLst/>
                        </a:rPr>
                        <a:t> estimulan el crecimiento de plántulas de arroz (</a:t>
                      </a:r>
                      <a:r>
                        <a:rPr lang="es-ES" sz="1100" b="0" i="1" dirty="0" err="1">
                          <a:effectLst/>
                        </a:rPr>
                        <a:t>Oryza</a:t>
                      </a:r>
                      <a:r>
                        <a:rPr lang="es-ES" sz="1100" b="0" i="1" dirty="0">
                          <a:effectLst/>
                        </a:rPr>
                        <a:t> sativa </a:t>
                      </a:r>
                      <a:r>
                        <a:rPr lang="es-ES" sz="1100" b="0" dirty="0">
                          <a:effectLst/>
                        </a:rPr>
                        <a:t>L.) cv. </a:t>
                      </a:r>
                      <a:r>
                        <a:rPr lang="es-ES" sz="1100" b="0" dirty="0" smtClean="0">
                          <a:effectLst/>
                        </a:rPr>
                        <a:t>‘INCA LP-7’ </a:t>
                      </a:r>
                      <a:r>
                        <a:rPr lang="es-ES" sz="1100" b="0" dirty="0">
                          <a:effectLst/>
                        </a:rPr>
                        <a:t>sometidas a estrés por </a:t>
                      </a:r>
                      <a:r>
                        <a:rPr lang="es-ES" sz="1100" b="0" dirty="0" err="1">
                          <a:effectLst/>
                        </a:rPr>
                        <a:t>NaCl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CO" sz="1100">
                          <a:effectLst/>
                        </a:rPr>
                        <a:t>XXXI Concurso Científico-Técnico Juvenil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 err="1" smtClean="0">
                          <a:effectLst/>
                        </a:rPr>
                        <a:t>Geidy</a:t>
                      </a:r>
                      <a:r>
                        <a:rPr lang="es-PR" sz="1100" dirty="0" smtClean="0">
                          <a:effectLst/>
                        </a:rPr>
                        <a:t> Pérez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>
                          <a:effectLst/>
                        </a:rPr>
                        <a:t>Nacional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332740" algn="l"/>
                          <a:tab pos="387985" algn="ctr"/>
                        </a:tabLs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smtClean="0">
                          <a:solidFill>
                            <a:srgbClr val="FF0000"/>
                          </a:solidFill>
                          <a:effectLst/>
                        </a:rPr>
                        <a:t>4. ?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>
                          <a:effectLst/>
                        </a:rPr>
                        <a:t>VIII Taller Internacional sobre Recursos Fitogenéticos FITOGEN’ 2016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Tere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>
                          <a:effectLst/>
                        </a:rPr>
                        <a:t>Internacional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</a:rPr>
                        <a:t>15-18/3/16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smtClean="0">
                          <a:solidFill>
                            <a:srgbClr val="FF0000"/>
                          </a:solidFill>
                          <a:effectLst/>
                        </a:rPr>
                        <a:t>5. ?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</a:rPr>
                        <a:t>XXVII Reunión Latinoamericana de </a:t>
                      </a:r>
                      <a:r>
                        <a:rPr lang="es-ES" sz="1100" dirty="0" err="1">
                          <a:effectLst/>
                        </a:rPr>
                        <a:t>Rizobiologia</a:t>
                      </a:r>
                      <a:r>
                        <a:rPr lang="es-ES" sz="1100" dirty="0">
                          <a:effectLst/>
                        </a:rPr>
                        <a:t> (RELAR)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Tere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>
                          <a:effectLst/>
                        </a:rPr>
                        <a:t>Internacional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</a:rPr>
                        <a:t>6-9/6/16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652463" y="3467495"/>
            <a:ext cx="52309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3942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5. Participación en talleres o congresos internacionales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88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546868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8187" y="666749"/>
            <a:ext cx="83215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lvl="0" indent="-36036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8.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Se realiza satisfactoriamente el XX Congreso Internacional del INCA. Se coordinarán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Cursos pre-congreso,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Simposio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Ecofisiología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Vegetal 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Taller de Productos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Bioactivos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. Se presentarán al menos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16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ponencias.</a:t>
            </a:r>
            <a:endParaRPr lang="en-US" sz="20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8186" y="1682412"/>
            <a:ext cx="60476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6. Relación de ponencias a presentar en el XX Congreso del INCA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059241"/>
              </p:ext>
            </p:extLst>
          </p:nvPr>
        </p:nvGraphicFramePr>
        <p:xfrm>
          <a:off x="738185" y="2020092"/>
          <a:ext cx="8321593" cy="46934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1393"/>
                <a:gridCol w="1327414"/>
                <a:gridCol w="3784482"/>
                <a:gridCol w="878304"/>
              </a:tblGrid>
              <a:tr h="28390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Título del trabajo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Evento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Autor (es)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986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effectLst/>
                        </a:rPr>
                        <a:t>1. </a:t>
                      </a:r>
                      <a:r>
                        <a:rPr lang="x-none" sz="1100" b="0" dirty="0" smtClean="0">
                          <a:effectLst/>
                        </a:rPr>
                        <a:t>Aplicación </a:t>
                      </a:r>
                      <a:r>
                        <a:rPr lang="x-none" sz="1100" b="0" dirty="0">
                          <a:effectLst/>
                        </a:rPr>
                        <a:t>de los fragmentos polimorficos amplificados al azar (AFLP) para detectar estabilidad o variabilidad genética en plantas de ajo </a:t>
                      </a:r>
                      <a:r>
                        <a:rPr lang="x-none" sz="1100" b="0" i="0" dirty="0">
                          <a:effectLst/>
                        </a:rPr>
                        <a:t>(</a:t>
                      </a:r>
                      <a:r>
                        <a:rPr lang="x-none" sz="1100" b="0" i="1" dirty="0">
                          <a:effectLst/>
                        </a:rPr>
                        <a:t>Allium s</a:t>
                      </a:r>
                      <a:r>
                        <a:rPr lang="es-PR" sz="1100" b="0" i="1" dirty="0">
                          <a:effectLst/>
                        </a:rPr>
                        <a:t>a</a:t>
                      </a:r>
                      <a:r>
                        <a:rPr lang="x-none" sz="1100" b="0" i="1" dirty="0">
                          <a:effectLst/>
                        </a:rPr>
                        <a:t>tivum </a:t>
                      </a:r>
                      <a:r>
                        <a:rPr lang="x-none" sz="1100" b="0" dirty="0">
                          <a:effectLst/>
                        </a:rPr>
                        <a:t>L.) cultivadas </a:t>
                      </a:r>
                      <a:r>
                        <a:rPr lang="x-none" sz="1100" b="0" i="1" dirty="0">
                          <a:effectLst/>
                        </a:rPr>
                        <a:t>in vitro </a:t>
                      </a:r>
                      <a:r>
                        <a:rPr lang="x-none" sz="1100" b="0" dirty="0">
                          <a:effectLst/>
                        </a:rPr>
                        <a:t>con una mezcla de  oligogalacturónidos</a:t>
                      </a:r>
                      <a:endParaRPr lang="en-US" sz="1100" b="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XX Congreso Internacional del INCA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3655" indent="8890" algn="just">
                        <a:spcAft>
                          <a:spcPts val="0"/>
                        </a:spcAft>
                      </a:pPr>
                      <a:r>
                        <a:rPr lang="es-MX" sz="1100" b="0" dirty="0">
                          <a:effectLst/>
                        </a:rPr>
                        <a:t>Humberto Izquierdo, Lilia Alcaraz, </a:t>
                      </a:r>
                      <a:r>
                        <a:rPr lang="es-MX" sz="1100" b="0" dirty="0" err="1">
                          <a:effectLst/>
                        </a:rPr>
                        <a:t>Rosalina</a:t>
                      </a:r>
                      <a:r>
                        <a:rPr lang="es-MX" sz="1100" b="0" dirty="0">
                          <a:effectLst/>
                        </a:rPr>
                        <a:t> </a:t>
                      </a:r>
                      <a:r>
                        <a:rPr lang="es-MX" sz="1100" b="0" dirty="0" err="1">
                          <a:effectLst/>
                        </a:rPr>
                        <a:t>Disotuar</a:t>
                      </a:r>
                      <a:r>
                        <a:rPr lang="es-MX" sz="1100" b="0" dirty="0">
                          <a:effectLst/>
                        </a:rPr>
                        <a:t>, María C. González y Juan C. Cabrera </a:t>
                      </a:r>
                      <a:endParaRPr lang="en-US" sz="1100" b="0" dirty="0">
                        <a:effectLst/>
                      </a:endParaRPr>
                    </a:p>
                    <a:p>
                      <a:pPr marL="15875" indent="-15875" algn="just">
                        <a:spcAft>
                          <a:spcPts val="0"/>
                        </a:spcAft>
                      </a:pPr>
                      <a:r>
                        <a:rPr lang="es-MX" sz="1100" b="0" dirty="0">
                          <a:effectLst/>
                        </a:rPr>
                        <a:t> 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</a:rPr>
                        <a:t>11/16 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3724">
                <a:tc>
                  <a:txBody>
                    <a:bodyPr/>
                    <a:lstStyle/>
                    <a:p>
                      <a:pPr marL="657860" indent="-657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s-MX" sz="1100" b="0" dirty="0" smtClean="0">
                          <a:solidFill>
                            <a:srgbClr val="FF0000"/>
                          </a:solidFill>
                          <a:effectLst/>
                        </a:rPr>
                        <a:t>2. ?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XX Congreso Internacional del INCA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Alejandro Falcón </a:t>
                      </a:r>
                      <a:r>
                        <a:rPr lang="es-PR" sz="1100" b="0" i="1" dirty="0">
                          <a:effectLst/>
                        </a:rPr>
                        <a:t>et al</a:t>
                      </a:r>
                      <a:endParaRPr lang="en-US" sz="11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11/16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8496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effectLst/>
                        </a:rPr>
                        <a:t>3. Efecto </a:t>
                      </a:r>
                      <a:r>
                        <a:rPr lang="es-ES" sz="1100" b="0" dirty="0">
                          <a:effectLst/>
                        </a:rPr>
                        <a:t>de la aplicación foliar de una mezcla de </a:t>
                      </a:r>
                      <a:r>
                        <a:rPr lang="es-ES" sz="1100" b="0" dirty="0" err="1">
                          <a:effectLst/>
                        </a:rPr>
                        <a:t>oligogalacturónidos</a:t>
                      </a:r>
                      <a:r>
                        <a:rPr lang="es-ES" sz="1100" b="0" dirty="0">
                          <a:effectLst/>
                        </a:rPr>
                        <a:t> a plántulas de tomate cultivada en un suelo contaminado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XX Congreso Internacional del INCA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</a:rPr>
                        <a:t>Omar E. </a:t>
                      </a:r>
                      <a:r>
                        <a:rPr lang="es-ES" sz="1100" b="0" dirty="0" err="1">
                          <a:effectLst/>
                        </a:rPr>
                        <a:t>Cartaya</a:t>
                      </a:r>
                      <a:r>
                        <a:rPr lang="es-ES" sz="1100" b="0" dirty="0">
                          <a:effectLst/>
                        </a:rPr>
                        <a:t>, Ana M. Moreno, </a:t>
                      </a:r>
                      <a:r>
                        <a:rPr lang="es-ES" sz="1100" b="0" dirty="0" smtClean="0">
                          <a:effectLst/>
                        </a:rPr>
                        <a:t>Fernando </a:t>
                      </a:r>
                      <a:r>
                        <a:rPr lang="es-ES" sz="1100" b="0" dirty="0" err="1">
                          <a:effectLst/>
                        </a:rPr>
                        <a:t>Guridi</a:t>
                      </a:r>
                      <a:r>
                        <a:rPr lang="es-ES" sz="1100" b="0" dirty="0">
                          <a:effectLst/>
                        </a:rPr>
                        <a:t>, </a:t>
                      </a:r>
                      <a:r>
                        <a:rPr lang="es-ES" sz="1100" b="0" dirty="0" smtClean="0">
                          <a:effectLst/>
                        </a:rPr>
                        <a:t>Adriano </a:t>
                      </a:r>
                      <a:r>
                        <a:rPr lang="es-ES" sz="1100" b="0" dirty="0">
                          <a:effectLst/>
                        </a:rPr>
                        <a:t>Cabrera y </a:t>
                      </a:r>
                      <a:r>
                        <a:rPr lang="es-ES" sz="1100" b="0" dirty="0" err="1">
                          <a:effectLst/>
                        </a:rPr>
                        <a:t>Yenisei</a:t>
                      </a:r>
                      <a:r>
                        <a:rPr lang="es-ES" sz="1100" b="0" dirty="0">
                          <a:effectLst/>
                        </a:rPr>
                        <a:t> </a:t>
                      </a:r>
                      <a:r>
                        <a:rPr lang="es-ES" sz="1100" b="0" dirty="0" smtClean="0">
                          <a:effectLst/>
                        </a:rPr>
                        <a:t>Hernández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11/16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8085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</a:rPr>
                        <a:t>4. </a:t>
                      </a:r>
                      <a:r>
                        <a:rPr lang="es-MX" sz="1100" b="0" dirty="0" smtClean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</a:rPr>
                        <a:t>2.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 diferentes formas de aplicación del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 en la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nodulación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el crecimiento y el rendimiento de soya [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Glycine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(L.) Merrill] inoculada con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Azofert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 a escala de campo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XX Congreso Internacional del INCA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>
                          <a:effectLst/>
                          <a:latin typeface="+mn-lt"/>
                        </a:rPr>
                        <a:t>Daimy</a:t>
                      </a:r>
                      <a:r>
                        <a:rPr lang="es-PR" sz="1100" b="0" dirty="0"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dirty="0" smtClean="0">
                          <a:effectLst/>
                          <a:latin typeface="+mn-lt"/>
                        </a:rPr>
                        <a:t>Costales,</a:t>
                      </a:r>
                      <a:r>
                        <a:rPr lang="es-PR" sz="1100" b="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Lisbel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Travieso, Mario Varela y Alejandro Falcón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11/16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31279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</a:rPr>
                        <a:t>5.</a:t>
                      </a:r>
                      <a:r>
                        <a:rPr lang="es-MX" sz="1100" b="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Análogos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espirostánicos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brasinoesteroides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estimulan el crecimiento de plántulas de arroz (</a:t>
                      </a:r>
                      <a:r>
                        <a:rPr lang="es-E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Oryza</a:t>
                      </a:r>
                      <a:r>
                        <a:rPr lang="es-E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sativa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 cv. INCA LP-7 sometidas a estrés por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NaCl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XX Congreso Internacional del INCA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 smtClean="0">
                          <a:effectLst/>
                        </a:rPr>
                        <a:t>Geidy</a:t>
                      </a:r>
                      <a:r>
                        <a:rPr lang="es-PR" sz="1100" b="0" dirty="0" smtClean="0">
                          <a:effectLst/>
                        </a:rPr>
                        <a:t>,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baseline="0" dirty="0" err="1" smtClean="0">
                          <a:effectLst/>
                        </a:rPr>
                        <a:t>Lisbel</a:t>
                      </a:r>
                      <a:r>
                        <a:rPr lang="es-PR" sz="1100" b="0" baseline="0" dirty="0" smtClean="0">
                          <a:effectLst/>
                        </a:rPr>
                        <a:t> Martínez, Miriam Núñez</a:t>
                      </a:r>
                      <a:endParaRPr lang="en-US" sz="11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11/16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98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470233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6" y="743955"/>
            <a:ext cx="7756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6. Relación de ponencias a presentar en el XX Congreso del INCA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714681"/>
              </p:ext>
            </p:extLst>
          </p:nvPr>
        </p:nvGraphicFramePr>
        <p:xfrm>
          <a:off x="738186" y="1203325"/>
          <a:ext cx="8237372" cy="53064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6456"/>
                <a:gridCol w="1431758"/>
                <a:gridCol w="2683042"/>
                <a:gridCol w="806116"/>
              </a:tblGrid>
              <a:tr h="28859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  <a:latin typeface="+mn-lt"/>
                        </a:rPr>
                        <a:t>Título del trabajo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  <a:latin typeface="+mn-lt"/>
                        </a:rPr>
                        <a:t>Evento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  <a:latin typeface="+mn-lt"/>
                        </a:rPr>
                        <a:t>Autor (es)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  <a:latin typeface="+mn-lt"/>
                        </a:rPr>
                        <a:t>Fecha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0582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</a:rPr>
                        <a:t>6. </a:t>
                      </a:r>
                      <a:r>
                        <a:rPr lang="es-MX" sz="1100" b="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Identificación de especímenes de papaya silvestre (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Carica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papaya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 promisorios para el mejoramiento y el cultivo en Cuba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XX Congreso Internacional del INCA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Jesús </a:t>
                      </a:r>
                      <a:r>
                        <a:rPr lang="es-PR" sz="1100" b="0" dirty="0" smtClean="0">
                          <a:effectLst/>
                        </a:rPr>
                        <a:t>Rodríguez</a:t>
                      </a:r>
                      <a:endParaRPr lang="en-US" sz="11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11/16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311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del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plantas de frijol (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Phaseolus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vulgaris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L) sometidas a dos regímenes de riego en las relaciones hídricas, las clorofilas y el estado de los estomas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Donaldo 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Morales,</a:t>
                      </a:r>
                      <a:r>
                        <a:rPr lang="es-PR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José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Dell’Amico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Eduardo Jerez, Pedro Rodríguez,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Idioleydis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Álvarez,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Yusnier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Díaz y 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Roberqui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Martín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074">
                <a:tc>
                  <a:txBody>
                    <a:bodyPr/>
                    <a:lstStyle/>
                    <a:p>
                      <a:pPr algn="just"/>
                      <a:r>
                        <a:rPr lang="es-MX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8. </a:t>
                      </a:r>
                      <a:r>
                        <a:rPr lang="es-AR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Rizobios</a:t>
                      </a:r>
                      <a:r>
                        <a:rPr lang="es-AR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asociados a cultivos de arroz (</a:t>
                      </a:r>
                      <a:r>
                        <a:rPr lang="es-AR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Oryza</a:t>
                      </a:r>
                      <a:r>
                        <a:rPr lang="es-AR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sativa</a:t>
                      </a:r>
                      <a:r>
                        <a:rPr lang="es-AR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 y de maíz (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Zea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mays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s-AR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Hernández,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María C. Nápoles, Alicia Hernández, Sheila Ponte,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Reneé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Pérez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2921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bioestimulantes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el crecimiento de  plantas de frijol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biofertilizadas</a:t>
                      </a:r>
                      <a:endParaRPr lang="en-US" sz="11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Lisbel</a:t>
                      </a: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Martínez,</a:t>
                      </a:r>
                      <a:r>
                        <a:rPr lang="es-PR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Geydi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Pérez, María C. Nápoles y Miriam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Nüñez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6855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bioestimulantes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el rendimiento de plantas de dos cultivares de frijol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biofertilizadas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Miriam 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Núñez,</a:t>
                      </a:r>
                      <a:r>
                        <a:rPr lang="es-PR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Lisbel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Martínez, Lázaro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Maqueira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María C. Nápoles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8406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inoculación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micorrízica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arbuscular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su contribución a la reducción de la fertilización para la rehabilitación de un pastizal de guinea (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Megathyrsus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maximus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cv. ‘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Likoni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’)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Pedro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Rosales,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P. J. González, J. F. Ramírez </a:t>
                      </a:r>
                      <a:r>
                        <a:rPr lang="es-ES" sz="1100" b="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J. Arzola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9965">
                <a:tc>
                  <a:txBody>
                    <a:bodyPr/>
                    <a:lstStyle/>
                    <a:p>
                      <a:pPr marL="657860" indent="-65786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12. ?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Roberqui</a:t>
                      </a: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Martín </a:t>
                      </a:r>
                      <a:r>
                        <a:rPr lang="es-PR" sz="110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32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acaricida de componentes de aceites esenciales sobre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Tetranychustumidus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Banks </a:t>
                      </a:r>
                      <a:endParaRPr lang="en-US" sz="11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Yanebis</a:t>
                      </a:r>
                      <a:r>
                        <a:rPr lang="es-PR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Pérez,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Oriela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Pino,  Reinaldo Chico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311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14.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Análogos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espirostánicos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brasinoesteroides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estimulan el crecimiento de plántulas de arroz (</a:t>
                      </a:r>
                      <a:r>
                        <a:rPr lang="es-E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Oryza</a:t>
                      </a:r>
                      <a:r>
                        <a:rPr lang="es-E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sativa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 cv. INCA LP-7 sometidas a estrés por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NaCl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Geidy</a:t>
                      </a:r>
                      <a:r>
                        <a:rPr lang="es-PR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Pérez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PR" sz="110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01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629103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6" y="743955"/>
            <a:ext cx="7756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6. Relación de ponencias a presentar en el XX Congreso del INCA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249244"/>
              </p:ext>
            </p:extLst>
          </p:nvPr>
        </p:nvGraphicFramePr>
        <p:xfrm>
          <a:off x="738184" y="1203325"/>
          <a:ext cx="8249404" cy="56182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1168"/>
                <a:gridCol w="1315899"/>
                <a:gridCol w="3395717"/>
                <a:gridCol w="1226620"/>
              </a:tblGrid>
              <a:tr h="27655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Título del trabajo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Evento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Autor (es)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9167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15.</a:t>
                      </a:r>
                      <a:r>
                        <a:rPr lang="es-MX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AR" sz="1100" b="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s-AR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roducción de inoculantes bacterianos en cuba. historia, actualidad y desafíos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María C. Nápoles,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Ionel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Hernández, Belkis Morales,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Daimy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Costales, A. Hernández,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Daimy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Alonso,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Kirenia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Domínguez y Pedro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Rosales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0160" indent="-10160" algn="just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16. Comportamiento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 las características químicas del </a:t>
                      </a:r>
                      <a:r>
                        <a:rPr lang="es-E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Pectimorf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en solución durante su almacenamiento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Yuliem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Mederos, Alejandro  Falcón, Juan </a:t>
                      </a:r>
                      <a:r>
                        <a:rPr lang="es-ES" sz="1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H. 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Hernández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17.</a:t>
                      </a:r>
                      <a:r>
                        <a:rPr lang="es-MX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 dos variantes de riego en el desarrollo del cultivo del trigo (</a:t>
                      </a:r>
                      <a:r>
                        <a:rPr lang="es-E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Triticum</a:t>
                      </a:r>
                      <a:r>
                        <a:rPr lang="es-E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aestivum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 cultivar INCA TH 4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José M. </a:t>
                      </a:r>
                      <a:r>
                        <a:rPr lang="en-US" sz="11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Dell’Amico</a:t>
                      </a: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US" sz="11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Roberqui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Martín, Eduardo I.    Jerez; Donaldo Morales y Rodolfo Plana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b="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3485">
                <a:tc>
                  <a:txBody>
                    <a:bodyPr/>
                    <a:lstStyle/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18.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 aplicaciones de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el crecimiento y la producción de semilla de papa (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Solanum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tuberosum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</a:t>
                      </a:r>
                      <a:endParaRPr lang="en-US" sz="1100" b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10160" indent="-10160" algn="just">
                        <a:spcAft>
                          <a:spcPts val="0"/>
                        </a:spcAft>
                      </a:pP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Eduardo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Jerez,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Roberqui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Martín y Donaldo Morales</a:t>
                      </a:r>
                      <a:endParaRPr lang="en-US" sz="110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19. ?</a:t>
                      </a:r>
                      <a:endParaRPr lang="en-US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10160" indent="-10160" algn="just">
                        <a:spcAft>
                          <a:spcPts val="0"/>
                        </a:spcAft>
                      </a:pP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Pedro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Rodríguez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i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al.</a:t>
                      </a:r>
                      <a:endParaRPr lang="en-US" sz="110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69195">
                <a:tc>
                  <a:txBody>
                    <a:bodyPr/>
                    <a:lstStyle/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20.</a:t>
                      </a:r>
                      <a:r>
                        <a:rPr lang="es-MX" sz="1100" b="1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Efectos del cadmio en procesos fisiológicos del cultivo del tomate en hidroponía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Yenisei Hernández,</a:t>
                      </a:r>
                      <a:r>
                        <a:rPr lang="en-US" sz="1100" b="0" i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Pedro Rodríguez, Zulma N. Cruz, </a:t>
                      </a:r>
                      <a:r>
                        <a:rPr lang="es-ES" sz="11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Yanebis</a:t>
                      </a:r>
                      <a:r>
                        <a:rPr lang="es-E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Pérez, María </a:t>
                      </a:r>
                      <a:r>
                        <a:rPr lang="es-ES" sz="11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Solangel</a:t>
                      </a:r>
                      <a:r>
                        <a:rPr lang="es-E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s-ES" sz="11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Yaimy</a:t>
                      </a:r>
                      <a:r>
                        <a:rPr lang="es-E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Otero</a:t>
                      </a:r>
                      <a:endParaRPr lang="en-US" sz="110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21.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Determinación del punto de equilibrio para la producción 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 y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Pectimorf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</a:t>
                      </a:r>
                      <a:endParaRPr lang="en-US" sz="1100" b="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 M. Moreno, Omar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Cartaya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Juan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Hernández y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Lisbel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Travieso</a:t>
                      </a:r>
                      <a:endParaRPr lang="en-US" sz="110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22.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Efectos de la aplicación de una mezcla de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oligogalacturónidos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un suelo contaminado cultivado con plántulas de tomate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Omar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Cartaya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Ana M. Moreno,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Fernando </a:t>
                      </a:r>
                      <a:r>
                        <a:rPr lang="es-ES" sz="11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Guridi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Adriano Cabrera y </a:t>
                      </a:r>
                      <a:r>
                        <a:rPr lang="es-ES" sz="11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Yenisei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Hernández</a:t>
                      </a:r>
                      <a:endParaRPr lang="en-US" sz="110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58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301129"/>
              </p:ext>
            </p:extLst>
          </p:nvPr>
        </p:nvGraphicFramePr>
        <p:xfrm>
          <a:off x="4040702" y="204536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4400" y="847165"/>
            <a:ext cx="8392365" cy="1077218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/>
              <a:t>ARC - 2: CLAUSTRO REVOLUCIONARIO DE EXCELENCIA  </a:t>
            </a:r>
            <a:endParaRPr lang="en-US" sz="1600" dirty="0"/>
          </a:p>
          <a:p>
            <a:pPr algn="just"/>
            <a:r>
              <a:rPr lang="es-ES" sz="1600" b="1" u="sng" dirty="0"/>
              <a:t>Objetivo 2</a:t>
            </a:r>
            <a:r>
              <a:rPr lang="es-ES" sz="1600" b="1" dirty="0"/>
              <a:t>: Elevar la calificación y la formación integral del claustro, con énfasis en la preparación político-ideológica (</a:t>
            </a:r>
            <a:r>
              <a:rPr lang="es-ES" sz="1600" b="1" i="1" dirty="0"/>
              <a:t>Lineamientos vinculados: 138, 144, 146, 141, 145, 170 y 172. Objetivos del Partido vinculados: 42, 47, 50, 56 y 66).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660026" y="2031970"/>
            <a:ext cx="2340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000" b="1" u="sng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Criterios de medida</a:t>
            </a:r>
            <a:r>
              <a:rPr lang="es-ES" sz="2000" b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: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5995" y="2435862"/>
            <a:ext cx="84107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>
              <a:spcAft>
                <a:spcPts val="600"/>
              </a:spcAft>
            </a:pPr>
            <a:r>
              <a:rPr lang="es-ES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1.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Se desarrollará el proceso de Categorización de al menos de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investigadores: Aspirante a Investigador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sz="2000" dirty="0">
                <a:solidFill>
                  <a:srgbClr val="3333FF"/>
                </a:solidFill>
                <a:ea typeface="Times New Roman" panose="02020603050405020304" pitchFamily="18" charset="0"/>
              </a:rPr>
              <a:t>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o Investigador Agregado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sz="2000" dirty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o Investigador Auxiliar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sz="2000" dirty="0" smtClean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o Investigador Titular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,</a:t>
            </a:r>
            <a:r>
              <a:rPr lang="es-PR" sz="2000" dirty="0" smtClean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PR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de los cuatro posibles</a:t>
            </a:r>
            <a:r>
              <a:rPr lang="es-PR" sz="2000" dirty="0" smtClean="0">
                <a:solidFill>
                  <a:srgbClr val="3333FF"/>
                </a:solidFill>
                <a:ea typeface="Times New Roman" panose="02020603050405020304" pitchFamily="18" charset="0"/>
              </a:rPr>
              <a:t>. S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e categoriza al menos </a:t>
            </a:r>
            <a:r>
              <a:rPr lang="es-P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 investigador como Profesor Titular. Se forma al menos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Doctor de los </a:t>
            </a:r>
            <a:r>
              <a:rPr lang="es-PR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dos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que se encuentran desarrollando su plan de doctorado. Se contribuye a la formación de al menos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3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estudiantes de pregrado.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4400" y="4476861"/>
            <a:ext cx="28827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1. Categorización científica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169547"/>
              </p:ext>
            </p:extLst>
          </p:nvPr>
        </p:nvGraphicFramePr>
        <p:xfrm>
          <a:off x="738186" y="4911636"/>
          <a:ext cx="8249402" cy="1382395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678782"/>
                <a:gridCol w="2322095"/>
                <a:gridCol w="2153653"/>
                <a:gridCol w="1094872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Posibles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investigadores</a:t>
                      </a:r>
                      <a:r>
                        <a:rPr lang="en-US" sz="1600" dirty="0">
                          <a:effectLst/>
                        </a:rPr>
                        <a:t> a </a:t>
                      </a:r>
                      <a:r>
                        <a:rPr lang="en-US" sz="1600" dirty="0" err="1">
                          <a:effectLst/>
                        </a:rPr>
                        <a:t>categorizar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effectLst/>
                        </a:rPr>
                        <a:t>Categoría</a:t>
                      </a:r>
                      <a:r>
                        <a:rPr lang="en-US" sz="1600" dirty="0" smtClean="0">
                          <a:effectLst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</a:rPr>
                        <a:t>que</a:t>
                      </a:r>
                      <a:endParaRPr lang="en-US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ostenta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Categoría a la que aspira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Fecha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46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1.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err="1" smtClean="0">
                          <a:effectLst/>
                        </a:rPr>
                        <a:t>Yenisei</a:t>
                      </a:r>
                      <a:r>
                        <a:rPr lang="es-PR" sz="1400" b="0" dirty="0" smtClean="0">
                          <a:effectLst/>
                        </a:rPr>
                        <a:t> </a:t>
                      </a:r>
                      <a:r>
                        <a:rPr lang="es-PR" sz="1400" b="0" dirty="0">
                          <a:effectLst/>
                        </a:rPr>
                        <a:t>Hernández 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Reserva Científica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Aspirante a Investigador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2.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err="1" smtClean="0">
                          <a:effectLst/>
                        </a:rPr>
                        <a:t>Yuliem</a:t>
                      </a:r>
                      <a:r>
                        <a:rPr lang="es-PR" sz="1400" b="0" dirty="0" smtClean="0">
                          <a:effectLst/>
                        </a:rPr>
                        <a:t> </a:t>
                      </a:r>
                      <a:r>
                        <a:rPr lang="es-PR" sz="1400" b="0" dirty="0">
                          <a:effectLst/>
                        </a:rPr>
                        <a:t>Mederos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>
                          <a:effectLst/>
                        </a:rPr>
                        <a:t>Aspirante a Investigador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Investigador Agregado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3/16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3. Omar </a:t>
                      </a:r>
                      <a:r>
                        <a:rPr lang="es-PR" sz="1400" b="0" dirty="0">
                          <a:effectLst/>
                        </a:rPr>
                        <a:t>E. </a:t>
                      </a:r>
                      <a:r>
                        <a:rPr lang="es-PR" sz="1400" b="0" dirty="0" err="1">
                          <a:effectLst/>
                        </a:rPr>
                        <a:t>Cartaya</a:t>
                      </a:r>
                      <a:r>
                        <a:rPr lang="es-PR" sz="1400" b="0" dirty="0">
                          <a:effectLst/>
                        </a:rPr>
                        <a:t> 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>
                          <a:effectLst/>
                        </a:rPr>
                        <a:t>Investigador Agregado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Investigador Auxiliar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3/16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4.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Humberto </a:t>
                      </a:r>
                      <a:r>
                        <a:rPr lang="es-PR" sz="1400" b="0" dirty="0">
                          <a:effectLst/>
                        </a:rPr>
                        <a:t>Izquierdo 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>
                          <a:effectLst/>
                        </a:rPr>
                        <a:t>Investigador Auxiliar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>
                          <a:effectLst/>
                        </a:rPr>
                        <a:t>Investigador Titular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3/16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967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147559"/>
              </p:ext>
            </p:extLst>
          </p:nvPr>
        </p:nvGraphicFramePr>
        <p:xfrm>
          <a:off x="4040702" y="137301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901" y="743748"/>
            <a:ext cx="28150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2. Categorización docente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760761"/>
              </p:ext>
            </p:extLst>
          </p:nvPr>
        </p:nvGraphicFramePr>
        <p:xfrm>
          <a:off x="738186" y="1117414"/>
          <a:ext cx="8249402" cy="742315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126877"/>
                <a:gridCol w="1789433"/>
                <a:gridCol w="1906428"/>
                <a:gridCol w="1426664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Posibles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investigadores</a:t>
                      </a:r>
                      <a:r>
                        <a:rPr lang="en-US" sz="1600" dirty="0">
                          <a:effectLst/>
                        </a:rPr>
                        <a:t> a </a:t>
                      </a:r>
                      <a:r>
                        <a:rPr lang="en-US" sz="1600" dirty="0" err="1">
                          <a:effectLst/>
                        </a:rPr>
                        <a:t>categorizar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Categoría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que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ostenta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Categoría a la que aspira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Fecha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46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</a:rPr>
                        <a:t>1.</a:t>
                      </a:r>
                      <a:r>
                        <a:rPr lang="es-PR" sz="140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Humberto Izquierdo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Profesor Titular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6-7/16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38188" y="1968987"/>
            <a:ext cx="36572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Formación de Masters y Doctores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183802"/>
              </p:ext>
            </p:extLst>
          </p:nvPr>
        </p:nvGraphicFramePr>
        <p:xfrm>
          <a:off x="738189" y="2370449"/>
          <a:ext cx="8237370" cy="437411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31243"/>
                <a:gridCol w="1552073"/>
                <a:gridCol w="2610853"/>
                <a:gridCol w="589715"/>
                <a:gridCol w="577348"/>
                <a:gridCol w="1576138"/>
              </a:tblGrid>
              <a:tr h="279330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Aspirante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Tutor (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es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1" dirty="0">
                          <a:solidFill>
                            <a:schemeClr val="bg1"/>
                          </a:solidFill>
                          <a:effectLst/>
                        </a:rPr>
                        <a:t>Título de la 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Tipo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 de 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</a:rPr>
                        <a:t>Fechas de defensa</a:t>
                      </a:r>
                      <a:endParaRPr lang="en-US" sz="12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Maestría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Doctorado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262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smtClean="0">
                          <a:effectLst/>
                        </a:rPr>
                        <a:t>Jesús Rodríguez</a:t>
                      </a:r>
                      <a:endParaRPr lang="en-US" sz="1100" b="0" dirty="0">
                        <a:effectLst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Pedro Rodríguez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Guillermo Gálvez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E. González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Caracterización de la </a:t>
                      </a:r>
                      <a:r>
                        <a:rPr lang="es-ES" sz="1100" i="1" dirty="0" err="1" smtClean="0">
                          <a:effectLst/>
                        </a:rPr>
                        <a:t>Carica</a:t>
                      </a:r>
                      <a:r>
                        <a:rPr lang="es-ES" sz="1100" dirty="0" smtClean="0">
                          <a:effectLst/>
                        </a:rPr>
                        <a:t> </a:t>
                      </a:r>
                      <a:r>
                        <a:rPr lang="es-ES" sz="1100" dirty="0" err="1" smtClean="0">
                          <a:effectLst/>
                        </a:rPr>
                        <a:t>sp</a:t>
                      </a:r>
                      <a:r>
                        <a:rPr lang="es-ES" sz="1100" dirty="0" smtClean="0">
                          <a:effectLst/>
                        </a:rPr>
                        <a:t>. en la cuenca del río </a:t>
                      </a:r>
                      <a:r>
                        <a:rPr lang="es-ES" sz="1100" dirty="0" err="1" smtClean="0">
                          <a:effectLst/>
                        </a:rPr>
                        <a:t>Almendares-Vento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128270" indent="-128270"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128270" indent="-128270"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X</a:t>
                      </a:r>
                      <a:endParaRPr lang="en-US" sz="1100" dirty="0">
                        <a:effectLst/>
                      </a:endParaRPr>
                    </a:p>
                    <a:p>
                      <a:pPr marL="128270" indent="-128270"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128270" indent="-128270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Comisión mixta Fisiología-Genética.- 2/16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Consejo Científico.- </a:t>
                      </a:r>
                      <a:r>
                        <a:rPr lang="es-PR" sz="1100" dirty="0" smtClean="0">
                          <a:effectLst/>
                        </a:rPr>
                        <a:t>7/16</a:t>
                      </a:r>
                      <a:endParaRPr lang="en-US" sz="1100" dirty="0">
                        <a:effectLst/>
                      </a:endParaRPr>
                    </a:p>
                    <a:p>
                      <a:pPr marL="92710" indent="-92710"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-</a:t>
                      </a:r>
                      <a:r>
                        <a:rPr lang="es-PR" sz="1100" baseline="0" dirty="0" smtClean="0">
                          <a:effectLst/>
                        </a:rPr>
                        <a:t> </a:t>
                      </a:r>
                      <a:r>
                        <a:rPr lang="es-PR" sz="1100" dirty="0" smtClean="0">
                          <a:effectLst/>
                        </a:rPr>
                        <a:t>Entrega </a:t>
                      </a:r>
                      <a:r>
                        <a:rPr lang="es-PR" sz="1100" dirty="0">
                          <a:effectLst/>
                        </a:rPr>
                        <a:t>al Tribunal Estatal.- 10/16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7463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2.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smtClean="0">
                          <a:effectLst/>
                        </a:rPr>
                        <a:t>Omar </a:t>
                      </a:r>
                      <a:r>
                        <a:rPr lang="es-PR" sz="1100" b="0" dirty="0">
                          <a:effectLst/>
                        </a:rPr>
                        <a:t>E. </a:t>
                      </a:r>
                      <a:r>
                        <a:rPr lang="es-PR" sz="1100" b="0" dirty="0" err="1" smtClean="0">
                          <a:effectLst/>
                        </a:rPr>
                        <a:t>Cartaya</a:t>
                      </a:r>
                      <a:endParaRPr lang="en-US" sz="1100" b="0" dirty="0">
                        <a:effectLst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Dr. C. Fernando Guridi</a:t>
                      </a:r>
                      <a:endParaRPr lang="en-US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Dr. C. Adriano Cabrera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Olga y metales pesados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Comisión Fisiología.- 7/16</a:t>
                      </a:r>
                      <a:endParaRPr lang="en-US" sz="1100" dirty="0">
                        <a:effectLst/>
                      </a:endParaRPr>
                    </a:p>
                    <a:p>
                      <a:pPr marL="111125" indent="-111125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Consejo    Científico.-    10-11/16</a:t>
                      </a:r>
                      <a:endParaRPr lang="en-US" sz="1100" dirty="0">
                        <a:effectLst/>
                      </a:endParaRPr>
                    </a:p>
                    <a:p>
                      <a:pPr marL="92710" indent="-92710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Entrega al Tribunal Estatal.- 3/17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3.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smtClean="0">
                          <a:effectLst/>
                        </a:rPr>
                        <a:t>Marcia </a:t>
                      </a:r>
                      <a:r>
                        <a:rPr lang="es-PR" sz="1100" b="0" dirty="0">
                          <a:effectLst/>
                        </a:rPr>
                        <a:t>B. Moya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Dr. C. Alejandro Falcón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activación de resistencia basal inducida en plantas de tomate contra sus principales patógenos por acción de </a:t>
                      </a:r>
                      <a:r>
                        <a:rPr lang="es-ES" sz="11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quitosana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ácido salicílico y su combinación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- Discusión: 2020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Aspirante </a:t>
                      </a:r>
                      <a:r>
                        <a:rPr lang="es-PR" sz="1100" dirty="0">
                          <a:effectLst/>
                        </a:rPr>
                        <a:t>de Biología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3731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4.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Daimy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Costales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Dr. C. Alejandro Falcón</a:t>
                      </a:r>
                      <a:endParaRPr lang="en-US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Dr. C. Pedro Rodríguez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Efecto de los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bioestimulantes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QuitoMax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® y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Pectimorf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® en la tolerancia de la soya (</a:t>
                      </a:r>
                      <a:r>
                        <a:rPr lang="es-ES" sz="1100" i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Glycine</a:t>
                      </a:r>
                      <a:r>
                        <a:rPr lang="es-ES" sz="1100" i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100" i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contra el estrés por déficit hídrico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solidFill>
                            <a:srgbClr val="FF0000"/>
                          </a:solidFill>
                          <a:effectLst/>
                        </a:rPr>
                        <a:t>Pendiente de presentar su Plan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5.?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Dr. C. Donaldo Morales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100" b="1" dirty="0">
                          <a:solidFill>
                            <a:srgbClr val="FF0000"/>
                          </a:solidFill>
                          <a:effectLst/>
                        </a:rPr>
                        <a:t>?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1" dirty="0">
                          <a:solidFill>
                            <a:srgbClr val="FF0000"/>
                          </a:solidFill>
                          <a:effectLst/>
                        </a:rPr>
                        <a:t>?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79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745919"/>
              </p:ext>
            </p:extLst>
          </p:nvPr>
        </p:nvGraphicFramePr>
        <p:xfrm>
          <a:off x="4040702" y="87758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901" y="542746"/>
            <a:ext cx="50031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Formación de Masters y Doctores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560729"/>
              </p:ext>
            </p:extLst>
          </p:nvPr>
        </p:nvGraphicFramePr>
        <p:xfrm>
          <a:off x="748970" y="887152"/>
          <a:ext cx="8237370" cy="391488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31243"/>
                <a:gridCol w="1552073"/>
                <a:gridCol w="2610853"/>
                <a:gridCol w="589715"/>
                <a:gridCol w="577348"/>
                <a:gridCol w="1576138"/>
              </a:tblGrid>
              <a:tr h="279330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Aspirante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Tutor (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es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1" dirty="0">
                          <a:solidFill>
                            <a:schemeClr val="bg1"/>
                          </a:solidFill>
                          <a:effectLst/>
                        </a:rPr>
                        <a:t>Título de la 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Tipo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 de 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</a:rPr>
                        <a:t>Fechas de defensa</a:t>
                      </a:r>
                      <a:endParaRPr lang="en-US" sz="12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Maestría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Doctorado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26222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6.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Ionel</a:t>
                      </a:r>
                      <a:r>
                        <a:rPr lang="es-PR" sz="1100" b="0" dirty="0" smtClean="0">
                          <a:effectLst/>
                        </a:rPr>
                        <a:t> Hernández</a:t>
                      </a:r>
                      <a:endParaRPr lang="en-US" sz="1100" b="0" dirty="0">
                        <a:effectLst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María C. </a:t>
                      </a:r>
                      <a:r>
                        <a:rPr lang="es-PR" sz="1100" dirty="0" smtClean="0">
                          <a:effectLst/>
                        </a:rPr>
                        <a:t>Nápoles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Dra.</a:t>
                      </a:r>
                      <a:r>
                        <a:rPr lang="es-PR" sz="1100" baseline="0" dirty="0" smtClean="0">
                          <a:effectLst/>
                        </a:rPr>
                        <a:t> Elena Fabiano (Uruguay)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Rizobios</a:t>
                      </a:r>
                      <a:r>
                        <a:rPr lang="es-ES_tradnl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asociados a plantas de arroz 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s-ES" sz="1100" i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Oryza</a:t>
                      </a:r>
                      <a:r>
                        <a:rPr lang="es-ES" sz="1100" i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sativa 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L.). </a:t>
                      </a:r>
                      <a:r>
                        <a:rPr lang="es-ES_tradnl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Efecto en el crecimiento y rendimiento del cultivo 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Plan: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Comisión Fisiología.- 2/16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Consejo Científico.- 7/16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746343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7.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Lisbel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Martínez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Dra. C. María C. Nápoles</a:t>
                      </a:r>
                      <a:endParaRPr lang="en-US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Dra. C. Miriam de la C. Núñez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Efecto de productos </a:t>
                      </a:r>
                      <a:r>
                        <a:rPr lang="es-PR" sz="1100" dirty="0" err="1">
                          <a:effectLst/>
                        </a:rPr>
                        <a:t>bioactivos</a:t>
                      </a:r>
                      <a:r>
                        <a:rPr lang="es-PR" sz="1100" dirty="0">
                          <a:effectLst/>
                        </a:rPr>
                        <a:t> en plantas de frijol (</a:t>
                      </a:r>
                      <a:r>
                        <a:rPr lang="es-PR" sz="1100" i="1" dirty="0" err="1" smtClean="0">
                          <a:effectLst/>
                        </a:rPr>
                        <a:t>Phaseolus</a:t>
                      </a:r>
                      <a:r>
                        <a:rPr lang="es-PR" sz="1100" i="1" dirty="0" smtClean="0">
                          <a:effectLst/>
                        </a:rPr>
                        <a:t> </a:t>
                      </a:r>
                      <a:r>
                        <a:rPr lang="es-PR" sz="1100" i="1" dirty="0" err="1" smtClean="0">
                          <a:effectLst/>
                        </a:rPr>
                        <a:t>vulgaris</a:t>
                      </a:r>
                      <a:r>
                        <a:rPr lang="es-PR" sz="1100" i="1" dirty="0" smtClean="0">
                          <a:effectLst/>
                        </a:rPr>
                        <a:t> </a:t>
                      </a:r>
                      <a:r>
                        <a:rPr lang="es-PR" sz="1100" dirty="0">
                          <a:effectLst/>
                        </a:rPr>
                        <a:t>L.) </a:t>
                      </a:r>
                      <a:r>
                        <a:rPr lang="es-PR" sz="1100" dirty="0" err="1">
                          <a:effectLst/>
                        </a:rPr>
                        <a:t>biofertilizadas</a:t>
                      </a:r>
                      <a:r>
                        <a:rPr lang="es-PR" sz="1100" dirty="0">
                          <a:effectLst/>
                        </a:rPr>
                        <a:t>. </a:t>
                      </a:r>
                      <a:endParaRPr lang="en-US" sz="1100" dirty="0">
                        <a:effectLst/>
                      </a:endParaRPr>
                    </a:p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X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Defensa: 9/16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</a:rPr>
                        <a:t>8.</a:t>
                      </a:r>
                      <a:r>
                        <a:rPr lang="es-PR" sz="1100" b="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dirty="0" smtClean="0">
                          <a:effectLst/>
                          <a:latin typeface="+mn-lt"/>
                        </a:rPr>
                        <a:t>Gerardo Montero 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</a:rPr>
                        <a:t>Dra</a:t>
                      </a:r>
                      <a:r>
                        <a:rPr lang="es-PR" sz="1100" b="0" dirty="0">
                          <a:effectLst/>
                          <a:latin typeface="+mn-lt"/>
                        </a:rPr>
                        <a:t>. C. María C. Nápoles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Efecto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diferentes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cepas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HMA y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Rizobios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sobre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el frijol (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Phaseolus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vulgaris 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L.) en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suelos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pardos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carbonatados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Santiago de Cuba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X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Defensa: </a:t>
                      </a:r>
                      <a:r>
                        <a:rPr lang="es-PR" sz="1100" b="0" dirty="0" smtClean="0">
                          <a:effectLst/>
                          <a:latin typeface="+mn-lt"/>
                        </a:rPr>
                        <a:t>12/16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373172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9.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Osmara</a:t>
                      </a:r>
                      <a:r>
                        <a:rPr lang="es-PR" sz="1100" b="0" dirty="0" smtClean="0">
                          <a:effectLst/>
                        </a:rPr>
                        <a:t> Renté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C. Nápoles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Uso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Canavalia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ensiformis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(L.) en la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recuperación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la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fertilidadde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un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fluvisol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en Santiago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Cuba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X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</a:rPr>
                        <a:t>Defensa: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12/16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373172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10. </a:t>
                      </a:r>
                      <a:r>
                        <a:rPr lang="es-PR" sz="1100" b="0" dirty="0" err="1" smtClean="0">
                          <a:effectLst/>
                        </a:rPr>
                        <a:t>Yonaisy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Mujica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Dra. C. </a:t>
                      </a:r>
                      <a:r>
                        <a:rPr lang="es-PR" sz="1100" dirty="0" err="1" smtClean="0">
                          <a:effectLst/>
                        </a:rPr>
                        <a:t>Kalyanne</a:t>
                      </a:r>
                      <a:r>
                        <a:rPr lang="es-PR" sz="1100" dirty="0" smtClean="0">
                          <a:effectLst/>
                        </a:rPr>
                        <a:t> Fernández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Dr</a:t>
                      </a:r>
                      <a:r>
                        <a:rPr lang="es-PR" sz="1100" dirty="0">
                          <a:effectLst/>
                        </a:rPr>
                        <a:t>. C. José M. </a:t>
                      </a:r>
                      <a:r>
                        <a:rPr lang="es-PR" sz="1100" dirty="0" err="1" smtClean="0">
                          <a:effectLst/>
                        </a:rPr>
                        <a:t>Dell’Amico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Estudio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un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inoculante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líquido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basado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en el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hongo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micorrízico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arbuscular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Glomus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cubense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Defensa: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6/18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14124" y="4807233"/>
            <a:ext cx="40985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4. Formación de estudiantes de pregrado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063201"/>
              </p:ext>
            </p:extLst>
          </p:nvPr>
        </p:nvGraphicFramePr>
        <p:xfrm>
          <a:off x="738188" y="5132340"/>
          <a:ext cx="8249402" cy="160909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54346"/>
                <a:gridCol w="1847454"/>
                <a:gridCol w="1035424"/>
                <a:gridCol w="416859"/>
                <a:gridCol w="2530451"/>
                <a:gridCol w="1064868"/>
              </a:tblGrid>
              <a:tr h="60325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Estudiante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Tutor (es)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Especialidad que cursa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Año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Título de la tesis o trabajo de curso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Fechas de defensa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Arasay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S</a:t>
                      </a:r>
                      <a:r>
                        <a:rPr lang="en-US" sz="1100" b="0" dirty="0">
                          <a:effectLst/>
                        </a:rPr>
                        <a:t>anta Cruz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</a:rPr>
                        <a:t>Dra. C. María C. Nápoles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Agronomía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3ro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Efecto de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rizobios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sobre el crecimiento de plantas de arroz tratadas con fungicida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</a:rPr>
                        <a:t>Defensa: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6/18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effectLst/>
                        </a:rPr>
                        <a:t>2. </a:t>
                      </a:r>
                      <a:r>
                        <a:rPr lang="es-ES" sz="1100" b="0" dirty="0" err="1" smtClean="0">
                          <a:effectLst/>
                        </a:rPr>
                        <a:t>Renne</a:t>
                      </a:r>
                      <a:r>
                        <a:rPr lang="es-ES" sz="1100" b="0" dirty="0" smtClean="0">
                          <a:effectLst/>
                        </a:rPr>
                        <a:t> </a:t>
                      </a:r>
                      <a:r>
                        <a:rPr lang="es-ES" sz="1100" b="0" dirty="0">
                          <a:effectLst/>
                        </a:rPr>
                        <a:t>Pérez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</a:rPr>
                        <a:t>Dra. C. María C. Nápoles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Microbiología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4to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Identificación de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rizobios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en la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rizosfera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plantas de maíz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Defensa:7/17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effectLst/>
                        </a:rPr>
                        <a:t>3. Sheila </a:t>
                      </a:r>
                      <a:r>
                        <a:rPr lang="es-ES" sz="1100" b="0" dirty="0">
                          <a:effectLst/>
                        </a:rPr>
                        <a:t>Betancourt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</a:rPr>
                        <a:t>Dra. C. María C. </a:t>
                      </a:r>
                      <a:r>
                        <a:rPr lang="es-PR" sz="1100" b="0" dirty="0" smtClean="0">
                          <a:effectLst/>
                        </a:rPr>
                        <a:t>Nápoles, M. </a:t>
                      </a:r>
                      <a:r>
                        <a:rPr lang="es-PR" sz="1100" b="0" dirty="0" err="1" smtClean="0">
                          <a:effectLst/>
                        </a:rPr>
                        <a:t>Sc.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Ionel</a:t>
                      </a:r>
                      <a:r>
                        <a:rPr lang="es-PR" sz="1100" b="0" dirty="0" smtClean="0">
                          <a:effectLst/>
                        </a:rPr>
                        <a:t> Hernández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Microbiología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3ro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Identificación de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rizobios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en la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rizosfera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plantas de arroz.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</a:rPr>
                        <a:t>Defensa: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6/18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63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173820"/>
              </p:ext>
            </p:extLst>
          </p:nvPr>
        </p:nvGraphicFramePr>
        <p:xfrm>
          <a:off x="3968510" y="336886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8" y="1097416"/>
            <a:ext cx="8285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 algn="just">
              <a:spcAft>
                <a:spcPts val="600"/>
              </a:spcAft>
            </a:pPr>
            <a:r>
              <a:rPr lang="es-PR" sz="2000" dirty="0" smtClean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  100 % de los recién graduados (</a:t>
            </a:r>
            <a:r>
              <a:rPr lang="es-PR" sz="2000" dirty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eserva científica) tienen un plan de formación aprobado y cuentan con un tutor para este propósito.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8187" y="1998936"/>
            <a:ext cx="71906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Tabla 5. Formación de recién graduado (Reserva científica)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552397"/>
              </p:ext>
            </p:extLst>
          </p:nvPr>
        </p:nvGraphicFramePr>
        <p:xfrm>
          <a:off x="836947" y="2518603"/>
          <a:ext cx="8186737" cy="102710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807206"/>
                <a:gridCol w="3079376"/>
                <a:gridCol w="2300155"/>
              </a:tblGrid>
              <a:tr h="27272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Reserva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científica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Tutor (</a:t>
                      </a:r>
                      <a:r>
                        <a:rPr lang="en-US" sz="1600" dirty="0" err="1">
                          <a:effectLst/>
                        </a:rPr>
                        <a:t>es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Plan anual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1. Yenisei Hernández</a:t>
                      </a:r>
                      <a:r>
                        <a:rPr lang="en-US" sz="1400" b="0" baseline="0" dirty="0" smtClean="0">
                          <a:effectLst/>
                        </a:rPr>
                        <a:t> 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</a:rPr>
                        <a:t>Dr. C. Pedro Rodríguez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</a:rPr>
                        <a:t>Si </a:t>
                      </a:r>
                      <a:endParaRPr lang="en-US" sz="14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2.- </a:t>
                      </a: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Geidy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Pérez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Dra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C. Miriam</a:t>
                      </a:r>
                      <a:r>
                        <a:rPr lang="en-US" sz="14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la C. </a:t>
                      </a:r>
                      <a:r>
                        <a:rPr lang="en-US" sz="1400" b="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Núñez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Si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b="0" dirty="0" smtClean="0">
                          <a:effectLst/>
                          <a:latin typeface="+mn-lt"/>
                        </a:rPr>
                        <a:t>3. </a:t>
                      </a:r>
                      <a:r>
                        <a:rPr lang="es-ES" sz="1400" b="0" dirty="0" err="1" smtClean="0">
                          <a:effectLst/>
                          <a:latin typeface="+mn-lt"/>
                        </a:rPr>
                        <a:t>Danubis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  <a:latin typeface="+mn-lt"/>
                        </a:rPr>
                        <a:t>Dr. C. Alejandro Falcón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  <a:latin typeface="+mn-lt"/>
                        </a:rPr>
                        <a:t>Si 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38187" y="3909949"/>
            <a:ext cx="82854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600"/>
              </a:spcAft>
              <a:buFont typeface="+mj-lt"/>
              <a:buAutoNum type="arabicPeriod" startAt="3"/>
            </a:pPr>
            <a:r>
              <a:rPr lang="es-PR" sz="2000" dirty="0" smtClean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 100 % de los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temas de tesis doctorales a defender se corresponden con el área de desempeño profesional y académico del investigador, en distribución armónica por áreas del conocimiento. 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8187" y="5217910"/>
            <a:ext cx="40744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6. Tema de tesis doctorales a defender</a:t>
            </a:r>
            <a:endParaRPr lang="en-US" sz="16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286108"/>
              </p:ext>
            </p:extLst>
          </p:nvPr>
        </p:nvGraphicFramePr>
        <p:xfrm>
          <a:off x="738187" y="5657639"/>
          <a:ext cx="8285497" cy="901977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054569"/>
                <a:gridCol w="2779368"/>
                <a:gridCol w="3451560"/>
              </a:tblGrid>
              <a:tr h="26189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Aspirante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Tutor (</a:t>
                      </a:r>
                      <a:r>
                        <a:rPr lang="en-US" sz="1600" dirty="0" err="1">
                          <a:effectLst/>
                        </a:rPr>
                        <a:t>es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Tema de tesis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effectLst/>
                        </a:rPr>
                        <a:t>Jesús</a:t>
                      </a:r>
                      <a:r>
                        <a:rPr lang="en-US" sz="1400" b="0" dirty="0">
                          <a:effectLst/>
                        </a:rPr>
                        <a:t> Rodríguez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</a:rPr>
                        <a:t>Dr. C. Pedro Rodríguez</a:t>
                      </a:r>
                      <a:endParaRPr lang="en-US" sz="1400" b="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</a:rPr>
                        <a:t>Dr. C. Guillermo Gálvez</a:t>
                      </a:r>
                      <a:endParaRPr lang="en-US" sz="1400" b="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</a:rPr>
                        <a:t>Dra. C. María E. González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Caracterización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la </a:t>
                      </a:r>
                      <a:r>
                        <a:rPr lang="en-US" sz="1400" b="0" i="1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Carica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sp. de la Cuenca del </a:t>
                      </a: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río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Almendares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-Vento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23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088585"/>
              </p:ext>
            </p:extLst>
          </p:nvPr>
        </p:nvGraphicFramePr>
        <p:xfrm>
          <a:off x="3968510" y="336886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76249" y="1899380"/>
            <a:ext cx="8535403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0120" indent="-695960" algn="just">
              <a:lnSpc>
                <a:spcPct val="115000"/>
              </a:lnSpc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Tabla 7. Doctores que participan en proyectos y son tutores de tesis doctorales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551517"/>
              </p:ext>
            </p:extLst>
          </p:nvPr>
        </p:nvGraphicFramePr>
        <p:xfrm>
          <a:off x="836947" y="2314909"/>
          <a:ext cx="8174705" cy="325374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406367"/>
                <a:gridCol w="2452892"/>
                <a:gridCol w="2315446"/>
              </a:tblGrid>
              <a:tr h="28391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Doctor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Proyectos en los que participa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Tutor de tesis doctoral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1.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Pedro </a:t>
                      </a:r>
                      <a:r>
                        <a:rPr lang="es-PR" sz="1400" b="0" dirty="0">
                          <a:effectLst/>
                        </a:rPr>
                        <a:t>Rodríguez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2.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Miriam </a:t>
                      </a:r>
                      <a:r>
                        <a:rPr lang="es-PR" sz="1400" b="0" dirty="0">
                          <a:effectLst/>
                        </a:rPr>
                        <a:t>Núñez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3.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María </a:t>
                      </a:r>
                      <a:r>
                        <a:rPr lang="es-PR" sz="1400" b="0" dirty="0">
                          <a:effectLst/>
                        </a:rPr>
                        <a:t>C. Nápoles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4.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Eduardo </a:t>
                      </a:r>
                      <a:r>
                        <a:rPr lang="es-PR" sz="1400" b="0" dirty="0">
                          <a:effectLst/>
                        </a:rPr>
                        <a:t>Jerez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5.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José </a:t>
                      </a:r>
                      <a:r>
                        <a:rPr lang="es-PR" sz="1400" b="0" dirty="0" err="1">
                          <a:effectLst/>
                        </a:rPr>
                        <a:t>Dell’Amico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6.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Donaldo </a:t>
                      </a:r>
                      <a:r>
                        <a:rPr lang="es-PR" sz="1400" b="0" dirty="0">
                          <a:effectLst/>
                        </a:rPr>
                        <a:t>Morales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7.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Humberto </a:t>
                      </a:r>
                      <a:r>
                        <a:rPr lang="es-PR" sz="1400" b="0" dirty="0">
                          <a:effectLst/>
                        </a:rPr>
                        <a:t>I</a:t>
                      </a:r>
                      <a:r>
                        <a:rPr lang="es-PR" sz="1400" b="0" dirty="0" smtClean="0">
                          <a:effectLst/>
                        </a:rPr>
                        <a:t>zquierdo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8.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err="1" smtClean="0">
                          <a:effectLst/>
                        </a:rPr>
                        <a:t>Idioleidys</a:t>
                      </a:r>
                      <a:r>
                        <a:rPr lang="es-PR" sz="1400" b="0" dirty="0" smtClean="0">
                          <a:effectLst/>
                        </a:rPr>
                        <a:t> Álvarez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  <a:latin typeface="+mn-lt"/>
                        </a:rPr>
                        <a:t>9</a:t>
                      </a:r>
                      <a:r>
                        <a:rPr lang="es-PR" sz="1400" b="0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es-PR" sz="1400" b="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PR" sz="1400" b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PR" sz="1400" b="0" dirty="0" err="1">
                          <a:effectLst/>
                          <a:latin typeface="+mn-lt"/>
                        </a:rPr>
                        <a:t>Walfredo</a:t>
                      </a:r>
                      <a:r>
                        <a:rPr lang="es-PR" sz="1400" b="0" dirty="0">
                          <a:effectLst/>
                          <a:latin typeface="+mn-lt"/>
                        </a:rPr>
                        <a:t> Torres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 Alejandro Falcón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TOTAL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100 %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80  %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38188" y="872431"/>
            <a:ext cx="8273464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lnSpc>
                <a:spcPct val="115000"/>
              </a:lnSpc>
              <a:spcAft>
                <a:spcPts val="600"/>
              </a:spcAft>
            </a:pPr>
            <a:r>
              <a:rPr lang="es-PR" dirty="0" smtClean="0">
                <a:solidFill>
                  <a:srgbClr val="3333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No menos del </a:t>
            </a:r>
            <a:r>
              <a:rPr lang="es-P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80 % </a:t>
            </a:r>
            <a:r>
              <a:rPr lang="es-PR" dirty="0" smtClean="0">
                <a:solidFill>
                  <a:srgbClr val="3333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los doctores participan en proyectos de investigación y son tutores de tesis doctorales de líneas de investigación identificadas por los campos estratégicos.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3762" y="5621964"/>
            <a:ext cx="833789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lnSpc>
                <a:spcPct val="115000"/>
              </a:lnSpc>
              <a:spcAft>
                <a:spcPts val="600"/>
              </a:spcAft>
            </a:pPr>
            <a:r>
              <a:rPr lang="es-PR" sz="2000" dirty="0" smtClean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Ingresar  al  menos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investigadores,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como aspirante interno y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PR" sz="2000" dirty="0" smtClean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como aspirante externo con temas de tesis correspondientes a las prioridades de investigación del país. 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7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071379"/>
              </p:ext>
            </p:extLst>
          </p:nvPr>
        </p:nvGraphicFramePr>
        <p:xfrm>
          <a:off x="3968510" y="144374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63740" y="624864"/>
            <a:ext cx="4184986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8850" indent="-958850" algn="just">
              <a:lnSpc>
                <a:spcPct val="115000"/>
              </a:lnSpc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Tabla 8. Ingreso de aspirantes al Doctorado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896700"/>
              </p:ext>
            </p:extLst>
          </p:nvPr>
        </p:nvGraphicFramePr>
        <p:xfrm>
          <a:off x="764755" y="1023980"/>
          <a:ext cx="8210802" cy="122328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600811"/>
                <a:gridCol w="2462758"/>
                <a:gridCol w="3147233"/>
              </a:tblGrid>
              <a:tr h="24122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Aspirante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</a:rPr>
                        <a:t>Tutor (es)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</a:rPr>
                        <a:t>Tema de tesis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529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Ionel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Hernández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María C. González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Dra.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Elena Fabiano (Uruguay)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PR" sz="1100" dirty="0" err="1" smtClean="0">
                          <a:effectLst/>
                        </a:rPr>
                        <a:t>Rizobios</a:t>
                      </a:r>
                      <a:r>
                        <a:rPr lang="es-PR" sz="1100" dirty="0" smtClean="0">
                          <a:effectLst/>
                        </a:rPr>
                        <a:t> asociados a plantas de arroz (</a:t>
                      </a:r>
                      <a:r>
                        <a:rPr lang="es-PR" sz="1100" i="1" dirty="0" err="1" smtClean="0">
                          <a:effectLst/>
                        </a:rPr>
                        <a:t>Oryza</a:t>
                      </a:r>
                      <a:r>
                        <a:rPr lang="es-PR" sz="1100" i="1" dirty="0" smtClean="0">
                          <a:effectLst/>
                        </a:rPr>
                        <a:t> sativa</a:t>
                      </a:r>
                      <a:r>
                        <a:rPr lang="es-PR" sz="1100" dirty="0" smtClean="0">
                          <a:effectLst/>
                        </a:rPr>
                        <a:t> L..). Efecto en el crecimiento y rendimiento del</a:t>
                      </a:r>
                      <a:r>
                        <a:rPr lang="es-PR" sz="1100" baseline="0" dirty="0" smtClean="0">
                          <a:effectLst/>
                        </a:rPr>
                        <a:t> cultivo 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913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2.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smtClean="0">
                          <a:effectLst/>
                        </a:rPr>
                        <a:t>Wilfredo Estrada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Eduardo Jerez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C. Nápoles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Efecto del </a:t>
                      </a:r>
                      <a:r>
                        <a:rPr lang="es-PR" sz="1100" dirty="0" err="1">
                          <a:effectLst/>
                        </a:rPr>
                        <a:t>Azofert</a:t>
                      </a:r>
                      <a:r>
                        <a:rPr lang="es-PR" sz="1100" baseline="30000" dirty="0">
                          <a:effectLst/>
                        </a:rPr>
                        <a:t>®</a:t>
                      </a:r>
                      <a:r>
                        <a:rPr lang="es-PR" sz="1100" dirty="0">
                          <a:effectLst/>
                        </a:rPr>
                        <a:t> en la tolerancia de frijol (</a:t>
                      </a:r>
                      <a:r>
                        <a:rPr lang="es-PR" sz="1100" i="1" dirty="0" err="1">
                          <a:effectLst/>
                        </a:rPr>
                        <a:t>Phaseolus</a:t>
                      </a:r>
                      <a:r>
                        <a:rPr lang="es-PR" sz="1100" i="1" dirty="0">
                          <a:effectLst/>
                        </a:rPr>
                        <a:t> </a:t>
                      </a:r>
                      <a:r>
                        <a:rPr lang="es-PR" sz="1100" i="1" dirty="0" err="1">
                          <a:effectLst/>
                        </a:rPr>
                        <a:t>vulgaris</a:t>
                      </a:r>
                      <a:r>
                        <a:rPr lang="es-PR" sz="1100" i="1" dirty="0">
                          <a:effectLst/>
                        </a:rPr>
                        <a:t> </a:t>
                      </a:r>
                      <a:r>
                        <a:rPr lang="es-PR" sz="1100" dirty="0">
                          <a:effectLst/>
                        </a:rPr>
                        <a:t>L.) al déficit </a:t>
                      </a:r>
                      <a:r>
                        <a:rPr lang="es-PR" sz="1100" dirty="0" smtClean="0">
                          <a:effectLst/>
                        </a:rPr>
                        <a:t>hídrico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26155" y="2321048"/>
            <a:ext cx="8273465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lnSpc>
                <a:spcPct val="115000"/>
              </a:lnSpc>
              <a:spcAft>
                <a:spcPts val="1000"/>
              </a:spcAft>
            </a:pP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Se  imparten  al  menos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cursos internacionales de los cuatro planificados y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nacional. Además se coordina la Red </a:t>
            </a:r>
            <a:r>
              <a:rPr lang="es-ES" dirty="0" err="1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Cyted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err="1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AgroMicroBios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 Cuba.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7804" y="3071798"/>
            <a:ext cx="3271345" cy="3588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3525" indent="-263525" algn="just">
              <a:lnSpc>
                <a:spcPct val="115000"/>
              </a:lnSpc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Tabla 9. Relación de cursos a impartir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695260"/>
              </p:ext>
            </p:extLst>
          </p:nvPr>
        </p:nvGraphicFramePr>
        <p:xfrm>
          <a:off x="726154" y="3507051"/>
          <a:ext cx="8273465" cy="298716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450381"/>
                <a:gridCol w="1271627"/>
                <a:gridCol w="1257011"/>
                <a:gridCol w="2227979"/>
                <a:gridCol w="1066467"/>
              </a:tblGrid>
              <a:tr h="47256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Título</a:t>
                      </a:r>
                      <a:r>
                        <a:rPr lang="en-US" sz="1200" dirty="0">
                          <a:effectLst/>
                        </a:rPr>
                        <a:t> del </a:t>
                      </a:r>
                      <a:r>
                        <a:rPr lang="en-US" sz="1200" dirty="0" err="1">
                          <a:effectLst/>
                        </a:rPr>
                        <a:t>curso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Categoría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Coordinador</a:t>
                      </a:r>
                      <a:r>
                        <a:rPr lang="en-US" sz="1200" dirty="0">
                          <a:effectLst/>
                        </a:rPr>
                        <a:t> (</a:t>
                      </a:r>
                      <a:r>
                        <a:rPr lang="en-US" sz="1200" dirty="0" err="1">
                          <a:effectLst/>
                        </a:rPr>
                        <a:t>es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Profesor</a:t>
                      </a:r>
                      <a:r>
                        <a:rPr lang="en-US" sz="1200" dirty="0">
                          <a:effectLst/>
                        </a:rPr>
                        <a:t> (</a:t>
                      </a:r>
                      <a:r>
                        <a:rPr lang="en-US" sz="1200" dirty="0" err="1">
                          <a:effectLst/>
                        </a:rPr>
                        <a:t>es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31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1. </a:t>
                      </a:r>
                      <a:r>
                        <a:rPr lang="es-PR" sz="1100" b="0" dirty="0" err="1" smtClean="0">
                          <a:effectLst/>
                        </a:rPr>
                        <a:t>Oligosacarinas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y </a:t>
                      </a:r>
                      <a:r>
                        <a:rPr lang="es-PR" sz="1100" b="0" dirty="0" err="1">
                          <a:effectLst/>
                        </a:rPr>
                        <a:t>brasinoesteroides</a:t>
                      </a:r>
                      <a:r>
                        <a:rPr lang="es-PR" sz="1100" b="0" dirty="0">
                          <a:effectLst/>
                        </a:rPr>
                        <a:t> para una agricultura inocua y sostenible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>
                          <a:effectLst/>
                        </a:rPr>
                        <a:t>Internacional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(Pre-</a:t>
                      </a:r>
                      <a:r>
                        <a:rPr lang="en-US" sz="1100" dirty="0" err="1">
                          <a:effectLst/>
                        </a:rPr>
                        <a:t>Congreso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Alejandro Falcón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Alejandro Falcón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Dra. C. Miriam de la C. Núñez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C. Nápoles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Humberto Izquierdo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M. Sc. </a:t>
                      </a:r>
                      <a:r>
                        <a:rPr lang="es-PR" sz="1100" dirty="0" err="1">
                          <a:effectLst/>
                        </a:rPr>
                        <a:t>Yanelis</a:t>
                      </a:r>
                      <a:r>
                        <a:rPr lang="es-PR" sz="1100" dirty="0">
                          <a:effectLst/>
                        </a:rPr>
                        <a:t> Reyes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7/16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PR" sz="1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11/16 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2. Análisis </a:t>
                      </a:r>
                      <a:r>
                        <a:rPr lang="es-PR" sz="1100" b="0" dirty="0">
                          <a:effectLst/>
                        </a:rPr>
                        <a:t>químico y normas de seguridad en el laboratorio químico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>
                          <a:effectLst/>
                        </a:rPr>
                        <a:t>Nacional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Téc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.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Jorge L. Menéndez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M. Sc. Omar </a:t>
                      </a:r>
                      <a:r>
                        <a:rPr lang="es-PR" sz="1100" dirty="0" err="1" smtClean="0">
                          <a:effectLst/>
                        </a:rPr>
                        <a:t>Cartaya</a:t>
                      </a:r>
                      <a:r>
                        <a:rPr lang="es-PR" sz="1100" dirty="0" smtClean="0">
                          <a:effectLst/>
                        </a:rPr>
                        <a:t>,</a:t>
                      </a:r>
                      <a:r>
                        <a:rPr lang="es-PR" sz="1100" baseline="0" dirty="0" smtClean="0">
                          <a:effectLst/>
                        </a:rPr>
                        <a:t> </a:t>
                      </a:r>
                      <a:r>
                        <a:rPr lang="es-PR" sz="1100" dirty="0" smtClean="0">
                          <a:effectLst/>
                        </a:rPr>
                        <a:t>Ing</a:t>
                      </a:r>
                      <a:r>
                        <a:rPr lang="es-PR" sz="1100" dirty="0">
                          <a:effectLst/>
                        </a:rPr>
                        <a:t>. Ana M. Moreno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9/16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3. </a:t>
                      </a:r>
                      <a:r>
                        <a:rPr lang="es-PR" sz="1100" b="0" dirty="0" err="1" smtClean="0">
                          <a:effectLst/>
                        </a:rPr>
                        <a:t>Rizobios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en la </a:t>
                      </a:r>
                      <a:r>
                        <a:rPr lang="es-PR" sz="1100" b="0" dirty="0" err="1">
                          <a:effectLst/>
                        </a:rPr>
                        <a:t>biofertilización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>
                          <a:effectLst/>
                        </a:rPr>
                        <a:t>Internacional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C. </a:t>
                      </a:r>
                      <a:r>
                        <a:rPr lang="es-PR" sz="1100" dirty="0" smtClean="0">
                          <a:effectLst/>
                        </a:rPr>
                        <a:t>Nápoles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C. </a:t>
                      </a:r>
                      <a:r>
                        <a:rPr lang="es-PR" sz="1100" dirty="0" smtClean="0">
                          <a:effectLst/>
                        </a:rPr>
                        <a:t>González</a:t>
                      </a:r>
                      <a:r>
                        <a:rPr lang="es-PR" sz="1100" baseline="0" dirty="0" smtClean="0">
                          <a:effectLst/>
                        </a:rPr>
                        <a:t>    </a:t>
                      </a:r>
                      <a:r>
                        <a:rPr lang="es-PR" sz="1100" dirty="0" smtClean="0">
                          <a:effectLst/>
                        </a:rPr>
                        <a:t>M</a:t>
                      </a:r>
                      <a:r>
                        <a:rPr lang="es-PR" sz="1100" dirty="0">
                          <a:effectLst/>
                        </a:rPr>
                        <a:t>. Sc. </a:t>
                      </a:r>
                      <a:r>
                        <a:rPr lang="es-PR" sz="1100" dirty="0" err="1">
                          <a:effectLst/>
                        </a:rPr>
                        <a:t>Ionel</a:t>
                      </a:r>
                      <a:r>
                        <a:rPr lang="es-PR" sz="1100" dirty="0">
                          <a:effectLst/>
                        </a:rPr>
                        <a:t> Hernández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6/16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</a:rPr>
                        <a:t>4. Cursos </a:t>
                      </a:r>
                      <a:r>
                        <a:rPr lang="es-PR" sz="1100" b="0" dirty="0">
                          <a:effectLst/>
                          <a:latin typeface="+mn-lt"/>
                        </a:rPr>
                        <a:t>de la Maestría de Nutrición y </a:t>
                      </a:r>
                      <a:r>
                        <a:rPr lang="es-PR" sz="1100" b="0" dirty="0" err="1">
                          <a:effectLst/>
                          <a:latin typeface="+mn-lt"/>
                        </a:rPr>
                        <a:t>Biofertilizantes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</a:rPr>
                        <a:t>Nacional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</a:rPr>
                        <a:t>Dr. Pedro José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 smtClean="0">
                          <a:effectLst/>
                          <a:latin typeface="+mn-lt"/>
                        </a:rPr>
                        <a:t>Dr. C. </a:t>
                      </a:r>
                      <a:r>
                        <a:rPr lang="es-PR" sz="1100" dirty="0" err="1" smtClean="0">
                          <a:effectLst/>
                          <a:latin typeface="+mn-lt"/>
                        </a:rPr>
                        <a:t>Walfredo</a:t>
                      </a:r>
                      <a:r>
                        <a:rPr lang="es-PR" sz="1100" baseline="0" dirty="0" smtClean="0">
                          <a:effectLst/>
                          <a:latin typeface="+mn-lt"/>
                        </a:rPr>
                        <a:t> Torres, Dr. C. Eduardo Jerez, Dra. C. Miriam Núñez, </a:t>
                      </a:r>
                      <a:r>
                        <a:rPr lang="es-PR" sz="1100" dirty="0" smtClean="0">
                          <a:effectLst/>
                          <a:latin typeface="+mn-lt"/>
                        </a:rPr>
                        <a:t>Dra</a:t>
                      </a:r>
                      <a:r>
                        <a:rPr lang="es-PR" sz="1100" dirty="0">
                          <a:effectLst/>
                          <a:latin typeface="+mn-lt"/>
                        </a:rPr>
                        <a:t>. C. María C. Nápoles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</a:rPr>
                        <a:t>6/16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951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5. </a:t>
                      </a:r>
                      <a:r>
                        <a:rPr lang="en-U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Manejo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del </a:t>
                      </a:r>
                      <a:r>
                        <a:rPr lang="en-U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uso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del </a:t>
                      </a:r>
                      <a:r>
                        <a:rPr lang="en-U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agua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en la </a:t>
                      </a:r>
                      <a:r>
                        <a:rPr lang="en-U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agricultura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effectLst/>
                        </a:rPr>
                        <a:t>(Pre-</a:t>
                      </a:r>
                      <a:r>
                        <a:rPr lang="en-US" sz="1100" dirty="0" err="1" smtClean="0">
                          <a:effectLst/>
                        </a:rPr>
                        <a:t>Congreso</a:t>
                      </a:r>
                      <a:r>
                        <a:rPr lang="en-US" sz="1100" dirty="0" smtClean="0">
                          <a:effectLst/>
                        </a:rPr>
                        <a:t>)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C. José M. </a:t>
                      </a:r>
                      <a:r>
                        <a:rPr lang="en-US" sz="110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Dell’Amico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José M.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Dell’Amico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Dr. C. Pedro Rodríguez, Dr. C. Eduardo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jerez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Dr. C.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Dobaldo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Morales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</a:rPr>
                        <a:t>11/16 </a:t>
                      </a:r>
                      <a:endParaRPr lang="en-US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742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488964"/>
              </p:ext>
            </p:extLst>
          </p:nvPr>
        </p:nvGraphicFramePr>
        <p:xfrm>
          <a:off x="3968510" y="180470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7" y="793757"/>
            <a:ext cx="8273465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lnSpc>
                <a:spcPct val="115000"/>
              </a:lnSpc>
              <a:spcAft>
                <a:spcPts val="600"/>
              </a:spcAft>
            </a:pPr>
            <a:r>
              <a:rPr lang="es-ES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participa en al menos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cursos de superación básicos para la formación de la Reserva Científica; se participa en otros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cursos por los investigadores, técnicos </a:t>
            </a:r>
            <a:r>
              <a:rPr lang="es-ES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especialistas.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8187" y="1841736"/>
            <a:ext cx="3231782" cy="3588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3525" indent="-263525" algn="just">
              <a:lnSpc>
                <a:spcPct val="115000"/>
              </a:lnSpc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Tabla 10. Relación de cursos a recibir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679217"/>
              </p:ext>
            </p:extLst>
          </p:nvPr>
        </p:nvGraphicFramePr>
        <p:xfrm>
          <a:off x="824648" y="2247700"/>
          <a:ext cx="8187004" cy="3090782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4446599"/>
                <a:gridCol w="1264024"/>
                <a:gridCol w="1331258"/>
                <a:gridCol w="1145123"/>
              </a:tblGrid>
              <a:tr h="29220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Título</a:t>
                      </a:r>
                      <a:r>
                        <a:rPr lang="en-US" sz="1600" dirty="0">
                          <a:effectLst/>
                        </a:rPr>
                        <a:t> del </a:t>
                      </a:r>
                      <a:r>
                        <a:rPr lang="en-US" sz="1600" dirty="0" err="1">
                          <a:effectLst/>
                        </a:rPr>
                        <a:t>curso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Categoría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Participantes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Fecha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61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1.</a:t>
                      </a:r>
                      <a:r>
                        <a:rPr lang="en-US" sz="1400" b="0" baseline="0" dirty="0" smtClean="0">
                          <a:effectLst/>
                        </a:rPr>
                        <a:t> </a:t>
                      </a:r>
                      <a:r>
                        <a:rPr lang="en-US" sz="1400" b="0" dirty="0" err="1" smtClean="0">
                          <a:effectLst/>
                        </a:rPr>
                        <a:t>Estadística</a:t>
                      </a:r>
                      <a:r>
                        <a:rPr lang="en-US" sz="1400" b="0" dirty="0" smtClean="0">
                          <a:effectLst/>
                        </a:rPr>
                        <a:t> </a:t>
                      </a:r>
                      <a:r>
                        <a:rPr lang="en-US" sz="1400" b="0" dirty="0" err="1">
                          <a:effectLst/>
                        </a:rPr>
                        <a:t>avanzada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err="1">
                          <a:effectLst/>
                        </a:rPr>
                        <a:t>Nacional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 smtClean="0">
                          <a:effectLst/>
                        </a:rPr>
                        <a:t>Geidy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</a:rPr>
                        <a:t>2-5/16</a:t>
                      </a:r>
                      <a:r>
                        <a:rPr lang="es-PR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10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2. </a:t>
                      </a:r>
                      <a:r>
                        <a:rPr lang="en-US" sz="1400" b="0" dirty="0" err="1" smtClean="0">
                          <a:effectLst/>
                        </a:rPr>
                        <a:t>Estadística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>
                          <a:effectLst/>
                        </a:rPr>
                        <a:t>Yanebis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>
                          <a:effectLst/>
                        </a:rPr>
                        <a:t>6/16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013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3. </a:t>
                      </a:r>
                      <a:r>
                        <a:rPr lang="en-US" sz="1400" b="0" dirty="0" err="1" smtClean="0">
                          <a:effectLst/>
                        </a:rPr>
                        <a:t>Metodología</a:t>
                      </a:r>
                      <a:r>
                        <a:rPr lang="en-US" sz="1400" b="0" dirty="0" smtClean="0">
                          <a:effectLst/>
                        </a:rPr>
                        <a:t> </a:t>
                      </a:r>
                      <a:r>
                        <a:rPr lang="en-US" sz="1400" b="0" dirty="0">
                          <a:effectLst/>
                        </a:rPr>
                        <a:t>de la </a:t>
                      </a:r>
                      <a:r>
                        <a:rPr lang="en-US" sz="1400" b="0" dirty="0" err="1">
                          <a:effectLst/>
                        </a:rPr>
                        <a:t>investigación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 smtClean="0">
                          <a:effectLst/>
                        </a:rPr>
                        <a:t>Geidy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>
                          <a:effectLst/>
                        </a:rPr>
                        <a:t>3/16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027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4. </a:t>
                      </a:r>
                      <a:r>
                        <a:rPr lang="en-US" sz="1400" b="0" dirty="0" err="1" smtClean="0">
                          <a:effectLst/>
                        </a:rPr>
                        <a:t>Redacción</a:t>
                      </a:r>
                      <a:r>
                        <a:rPr lang="en-US" sz="1400" b="0" dirty="0" smtClean="0">
                          <a:effectLst/>
                        </a:rPr>
                        <a:t> </a:t>
                      </a:r>
                      <a:r>
                        <a:rPr lang="en-US" sz="1400" b="0" dirty="0">
                          <a:effectLst/>
                        </a:rPr>
                        <a:t>de </a:t>
                      </a:r>
                      <a:r>
                        <a:rPr lang="en-US" sz="1400" b="0" dirty="0" err="1">
                          <a:effectLst/>
                        </a:rPr>
                        <a:t>artículos</a:t>
                      </a:r>
                      <a:r>
                        <a:rPr lang="en-US" sz="1400" b="0" dirty="0">
                          <a:effectLst/>
                        </a:rPr>
                        <a:t> </a:t>
                      </a:r>
                      <a:r>
                        <a:rPr lang="en-US" sz="1400" b="0" dirty="0" err="1">
                          <a:effectLst/>
                        </a:rPr>
                        <a:t>científicos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 smtClean="0">
                          <a:effectLst/>
                        </a:rPr>
                        <a:t>Geidy</a:t>
                      </a:r>
                      <a:r>
                        <a:rPr lang="es-PR" sz="1400" dirty="0" smtClean="0">
                          <a:effectLst/>
                        </a:rPr>
                        <a:t>, Belkis, </a:t>
                      </a:r>
                      <a:r>
                        <a:rPr lang="es-PR" sz="1400" dirty="0" err="1" smtClean="0">
                          <a:effectLst/>
                        </a:rPr>
                        <a:t>Yanebis</a:t>
                      </a:r>
                      <a:r>
                        <a:rPr lang="es-PR" sz="1400" dirty="0" smtClean="0">
                          <a:effectLst/>
                        </a:rPr>
                        <a:t>, </a:t>
                      </a:r>
                      <a:r>
                        <a:rPr lang="es-PR" sz="1400" dirty="0" err="1" smtClean="0">
                          <a:effectLst/>
                        </a:rPr>
                        <a:t>Yuliem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4/16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027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0" dirty="0" smtClean="0">
                          <a:effectLst/>
                        </a:rPr>
                        <a:t>5. Inglés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>
                          <a:effectLst/>
                        </a:rPr>
                        <a:t>Geidy</a:t>
                      </a:r>
                      <a:r>
                        <a:rPr lang="es-PR" sz="1400" dirty="0">
                          <a:effectLst/>
                        </a:rPr>
                        <a:t>, Belkis, </a:t>
                      </a:r>
                      <a:r>
                        <a:rPr lang="es-PR" sz="1400" dirty="0" err="1">
                          <a:effectLst/>
                        </a:rPr>
                        <a:t>Yanebis</a:t>
                      </a:r>
                      <a:r>
                        <a:rPr lang="es-PR" sz="1400" dirty="0">
                          <a:effectLst/>
                        </a:rPr>
                        <a:t>, </a:t>
                      </a:r>
                      <a:r>
                        <a:rPr lang="es-PR" sz="1400" dirty="0" err="1" smtClean="0">
                          <a:effectLst/>
                        </a:rPr>
                        <a:t>Yuliem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4-5/16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013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0" dirty="0" smtClean="0">
                          <a:effectLst/>
                        </a:rPr>
                        <a:t>6. </a:t>
                      </a:r>
                      <a:r>
                        <a:rPr lang="es-ES" sz="1400" b="0" dirty="0" err="1" smtClean="0">
                          <a:effectLst/>
                        </a:rPr>
                        <a:t>Rizobios</a:t>
                      </a:r>
                      <a:r>
                        <a:rPr lang="es-ES" sz="1400" b="0" dirty="0" smtClean="0">
                          <a:effectLst/>
                        </a:rPr>
                        <a:t> </a:t>
                      </a:r>
                      <a:r>
                        <a:rPr lang="es-ES" sz="1400" b="0" dirty="0">
                          <a:effectLst/>
                        </a:rPr>
                        <a:t>en la </a:t>
                      </a:r>
                      <a:r>
                        <a:rPr lang="es-ES" sz="1400" b="0" dirty="0" err="1">
                          <a:effectLst/>
                        </a:rPr>
                        <a:t>biofertilización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>
                          <a:effectLst/>
                        </a:rPr>
                        <a:t>Geidy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6/16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013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0" dirty="0" smtClean="0">
                          <a:effectLst/>
                        </a:rPr>
                        <a:t>7. Fisiología </a:t>
                      </a:r>
                      <a:r>
                        <a:rPr lang="es-ES" sz="1400" b="0" dirty="0">
                          <a:effectLst/>
                        </a:rPr>
                        <a:t>vegetal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>
                          <a:effectLst/>
                        </a:rPr>
                        <a:t>Geidy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6/16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027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0" dirty="0" smtClean="0">
                          <a:effectLst/>
                        </a:rPr>
                        <a:t>8. </a:t>
                      </a:r>
                      <a:r>
                        <a:rPr lang="es-ES" sz="1400" b="0" dirty="0" err="1" smtClean="0">
                          <a:effectLst/>
                        </a:rPr>
                        <a:t>Oligosacarinas</a:t>
                      </a:r>
                      <a:r>
                        <a:rPr lang="es-ES" sz="1400" b="0" dirty="0" smtClean="0">
                          <a:effectLst/>
                        </a:rPr>
                        <a:t> </a:t>
                      </a:r>
                      <a:r>
                        <a:rPr lang="es-ES" sz="1400" b="0" dirty="0">
                          <a:effectLst/>
                        </a:rPr>
                        <a:t>y </a:t>
                      </a:r>
                      <a:r>
                        <a:rPr lang="es-ES" sz="1400" b="0" dirty="0" err="1">
                          <a:effectLst/>
                        </a:rPr>
                        <a:t>Brasinoesteroides</a:t>
                      </a:r>
                      <a:r>
                        <a:rPr lang="es-ES" sz="1400" b="0" dirty="0">
                          <a:effectLst/>
                        </a:rPr>
                        <a:t> para una agricultura inocua y sostenible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>
                          <a:effectLst/>
                        </a:rPr>
                        <a:t>Internacional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>
                          <a:effectLst/>
                        </a:rPr>
                        <a:t>Geidy</a:t>
                      </a:r>
                      <a:endParaRPr lang="en-US" sz="14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>
                          <a:effectLst/>
                        </a:rPr>
                        <a:t>Yuliem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11/16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013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4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9. </a:t>
                      </a:r>
                      <a:r>
                        <a:rPr lang="en-US" sz="14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Manejo</a:t>
                      </a:r>
                      <a:r>
                        <a:rPr lang="en-US" sz="14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del </a:t>
                      </a:r>
                      <a:r>
                        <a:rPr lang="en-US" sz="14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uso</a:t>
                      </a:r>
                      <a:r>
                        <a:rPr lang="en-US" sz="14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del </a:t>
                      </a:r>
                      <a:r>
                        <a:rPr lang="en-US" sz="14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agua</a:t>
                      </a:r>
                      <a:r>
                        <a:rPr lang="en-US" sz="14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en la </a:t>
                      </a:r>
                      <a:r>
                        <a:rPr lang="en-US" sz="14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agricultura</a:t>
                      </a:r>
                      <a:r>
                        <a:rPr lang="es-PR" sz="1400" b="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Internacional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>
                          <a:effectLst/>
                        </a:rPr>
                        <a:t>Yanebis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11/16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75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799310"/>
              </p:ext>
            </p:extLst>
          </p:nvPr>
        </p:nvGraphicFramePr>
        <p:xfrm>
          <a:off x="4040702" y="276728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4400" y="1021979"/>
            <a:ext cx="8392365" cy="1077218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/>
              <a:t>ARC -3: IMPACTO ECONÓMICO Y SOCIAL</a:t>
            </a:r>
            <a:endParaRPr lang="en-US" sz="1600" dirty="0"/>
          </a:p>
          <a:p>
            <a:pPr algn="just"/>
            <a:r>
              <a:rPr lang="es-ES" sz="1600" b="1" u="sng" dirty="0"/>
              <a:t>Objetivo 3</a:t>
            </a:r>
            <a:r>
              <a:rPr lang="es-ES" sz="1600" b="1" dirty="0"/>
              <a:t>: Satisfacer con calidad las demandas de formación de capacitación y posgrado de acuerdo con las prioridades del desarrollo del país </a:t>
            </a:r>
            <a:r>
              <a:rPr lang="es-ES" sz="1600" b="1" i="1" dirty="0"/>
              <a:t>(Lineamientos vinculados: 04, 74, 138, 145, 146, 153. Objetivos del Partido vinculados: 40, 41, 42, 46, 47, 48, 50, 52, 56).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660026" y="2339138"/>
            <a:ext cx="2340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000" b="1" u="sng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Criterios de medida</a:t>
            </a:r>
            <a:r>
              <a:rPr lang="es-ES" sz="2000" b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: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795" y="3150141"/>
            <a:ext cx="8361970" cy="106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spcAft>
                <a:spcPts val="600"/>
              </a:spcAft>
              <a:buSzPts val="1200"/>
            </a:pPr>
            <a:r>
              <a:rPr lang="es-ES" sz="2000" dirty="0" smtClean="0">
                <a:solidFill>
                  <a:srgbClr val="3333FF"/>
                </a:solidFill>
                <a:ea typeface="Times New Roman" panose="02020603050405020304" pitchFamily="18" charset="0"/>
              </a:rPr>
              <a:t>1. </a:t>
            </a:r>
            <a:r>
              <a:rPr lang="es-ES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Se gradúa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estudiante interna de la Maestría de Nutrición y </a:t>
            </a:r>
            <a:r>
              <a:rPr lang="es-ES" sz="2000" dirty="0" err="1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Biofertilización</a:t>
            </a:r>
            <a:r>
              <a:rPr lang="es-ES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de las Plantas que se desarrolla en el INCA.</a:t>
            </a:r>
            <a:endParaRPr lang="en-US" sz="2000" dirty="0" smtClean="0">
              <a:effectLst/>
              <a:ea typeface="Times New Roman" panose="02020603050405020304" pitchFamily="18" charset="0"/>
            </a:endParaRPr>
          </a:p>
          <a:p>
            <a:pPr marL="541338" lvl="0" indent="-276225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ES" sz="1600" dirty="0" err="1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Lisbel</a:t>
            </a:r>
            <a:r>
              <a:rPr lang="es-ES" sz="16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Martínez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5423" y="4749346"/>
            <a:ext cx="83385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33375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2.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Los ingresos por Postgrado son del orden de los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2.0 MCUC</a:t>
            </a:r>
            <a:r>
              <a:rPr lang="es-E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[jul.]).    </a:t>
            </a:r>
            <a:endParaRPr lang="en-US" sz="20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83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190"/>
          <p:cNvSpPr>
            <a:spLocks noChangeArrowheads="1" noChangeShapeType="1" noTextEdit="1"/>
          </p:cNvSpPr>
          <p:nvPr/>
        </p:nvSpPr>
        <p:spPr bwMode="auto">
          <a:xfrm>
            <a:off x="1671638" y="2509838"/>
            <a:ext cx="5735637" cy="242728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6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en-US" sz="3600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Muchas</a:t>
            </a:r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 Gracias</a:t>
            </a:r>
          </a:p>
        </p:txBody>
      </p:sp>
    </p:spTree>
    <p:extLst>
      <p:ext uri="{BB962C8B-B14F-4D97-AF65-F5344CB8AC3E}">
        <p14:creationId xmlns:p14="http://schemas.microsoft.com/office/powerpoint/2010/main" val="140336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1264</TotalTime>
  <Words>5885</Words>
  <Application>Microsoft Office PowerPoint</Application>
  <PresentationFormat>On-screen Show (4:3)</PresentationFormat>
  <Paragraphs>900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MS Mincho</vt:lpstr>
      <vt:lpstr>Arial</vt:lpstr>
      <vt:lpstr>Bookman Old Style</vt:lpstr>
      <vt:lpstr>Calibri</vt:lpstr>
      <vt:lpstr>Calibri Light</vt:lpstr>
      <vt:lpstr>Helvetica</vt:lpstr>
      <vt:lpstr>Impact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Humberto</dc:creator>
  <cp:lastModifiedBy>Humberto</cp:lastModifiedBy>
  <cp:revision>161</cp:revision>
  <dcterms:created xsi:type="dcterms:W3CDTF">2016-05-28T16:26:40Z</dcterms:created>
  <dcterms:modified xsi:type="dcterms:W3CDTF">2016-11-28T00:10:39Z</dcterms:modified>
</cp:coreProperties>
</file>