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8" r:id="rId4"/>
    <p:sldId id="258" r:id="rId5"/>
    <p:sldId id="259" r:id="rId6"/>
    <p:sldId id="279" r:id="rId7"/>
    <p:sldId id="260" r:id="rId8"/>
    <p:sldId id="289" r:id="rId9"/>
    <p:sldId id="290" r:id="rId10"/>
    <p:sldId id="282" r:id="rId11"/>
    <p:sldId id="281" r:id="rId12"/>
    <p:sldId id="261" r:id="rId13"/>
    <p:sldId id="262" r:id="rId14"/>
    <p:sldId id="283" r:id="rId15"/>
    <p:sldId id="263" r:id="rId16"/>
    <p:sldId id="284" r:id="rId17"/>
    <p:sldId id="264" r:id="rId18"/>
    <p:sldId id="291" r:id="rId19"/>
    <p:sldId id="265" r:id="rId20"/>
    <p:sldId id="296" r:id="rId21"/>
    <p:sldId id="297" r:id="rId22"/>
    <p:sldId id="292" r:id="rId23"/>
    <p:sldId id="295" r:id="rId24"/>
    <p:sldId id="266" r:id="rId25"/>
    <p:sldId id="285" r:id="rId26"/>
    <p:sldId id="286" r:id="rId27"/>
    <p:sldId id="275" r:id="rId28"/>
    <p:sldId id="267" r:id="rId29"/>
    <p:sldId id="268" r:id="rId30"/>
    <p:sldId id="269" r:id="rId31"/>
    <p:sldId id="270" r:id="rId32"/>
    <p:sldId id="271" r:id="rId33"/>
    <p:sldId id="299" r:id="rId34"/>
    <p:sldId id="298" r:id="rId35"/>
    <p:sldId id="272" r:id="rId36"/>
    <p:sldId id="273" r:id="rId37"/>
    <p:sldId id="274" r:id="rId38"/>
    <p:sldId id="300" r:id="rId39"/>
    <p:sldId id="276" r:id="rId40"/>
    <p:sldId id="277" r:id="rId41"/>
    <p:sldId id="287" r:id="rId42"/>
    <p:sldId id="27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2" autoAdjust="0"/>
    <p:restoredTop sz="94660"/>
  </p:normalViewPr>
  <p:slideViewPr>
    <p:cSldViewPr snapToGrid="0">
      <p:cViewPr varScale="1">
        <p:scale>
          <a:sx n="76" d="100"/>
          <a:sy n="76" d="100"/>
        </p:scale>
        <p:origin x="15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3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9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1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3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6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34925-1DB6-4E33-96C4-E5CFDF358F13}" type="datetimeFigureOut">
              <a:rPr lang="en-US" smtClean="0"/>
              <a:pPr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79D42-F678-4254-B49F-40AD700B88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6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file:///D:\Mis%20documentos\Departamento\logoinca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9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27824"/>
              </p:ext>
            </p:extLst>
          </p:nvPr>
        </p:nvGraphicFramePr>
        <p:xfrm>
          <a:off x="1650188" y="646313"/>
          <a:ext cx="6424667" cy="163968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424667"/>
              </a:tblGrid>
              <a:tr h="1639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DEPARTAMENTO DE FISIOLOGÍA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BIOQUÍMICA</a:t>
                      </a:r>
                      <a:r>
                        <a:rPr lang="es-MX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VEGETAL</a:t>
                      </a:r>
                      <a:endParaRPr lang="es-E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006036" y="2868481"/>
            <a:ext cx="792011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Cumplimiento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de los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Objetivos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y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Criterios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de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Medida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del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Año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2016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12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728905"/>
              </p:ext>
            </p:extLst>
          </p:nvPr>
        </p:nvGraphicFramePr>
        <p:xfrm>
          <a:off x="3271153" y="5302649"/>
          <a:ext cx="3320147" cy="123958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320147"/>
              </a:tblGrid>
              <a:tr h="1239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200" u="sng" dirty="0">
                          <a:effectLst/>
                        </a:rPr>
                        <a:t/>
                      </a:r>
                      <a:br>
                        <a:rPr lang="es-MX" sz="1200" u="sng" dirty="0">
                          <a:effectLst/>
                        </a:rPr>
                      </a:br>
                      <a:r>
                        <a:rPr lang="es-MX" sz="2800" b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Mayabeque</a:t>
                      </a:r>
                      <a:endParaRPr lang="es-MX" sz="28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2800" b="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Diciembre de 2016</a:t>
                      </a:r>
                      <a:endParaRPr lang="es-E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14" marR="3351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39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58918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4400" y="828833"/>
            <a:ext cx="8392365" cy="135421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5</a:t>
            </a:r>
            <a:r>
              <a:rPr lang="es-ES" sz="1600" b="1" dirty="0"/>
              <a:t>:</a:t>
            </a:r>
            <a:r>
              <a:rPr lang="es-ES" sz="1600" b="1" i="1" dirty="0"/>
              <a:t> </a:t>
            </a:r>
            <a:r>
              <a:rPr lang="es-ES" sz="1600" b="1" dirty="0"/>
              <a:t>Incrementar la obtención de resultados de investigación–desarrollo con alta pertinencia y las gestiones necesarias que garanticen los procesos </a:t>
            </a:r>
            <a:r>
              <a:rPr lang="es-ES" sz="1600" b="1" dirty="0" err="1"/>
              <a:t>innovativos</a:t>
            </a:r>
            <a:r>
              <a:rPr lang="es-ES" sz="1600" b="1" dirty="0"/>
              <a:t> y la elevación del impacto en la economía y la </a:t>
            </a:r>
            <a:r>
              <a:rPr lang="es-ES" sz="1600" b="1" dirty="0" smtClean="0"/>
              <a:t>sociedad</a:t>
            </a:r>
            <a:r>
              <a:rPr lang="es-ES" sz="1600" b="1" dirty="0"/>
              <a:t> </a:t>
            </a:r>
            <a:r>
              <a:rPr lang="es-ES" sz="1600" b="1" i="1" dirty="0" smtClean="0"/>
              <a:t>(Lineamientos </a:t>
            </a:r>
            <a:r>
              <a:rPr lang="es-ES" sz="1600" b="1" i="1" dirty="0"/>
              <a:t>vinculados: 129, 131, 137 y 152. Objetivos del Partido vinculados: 43, 47, 53, 54 55, y 65</a:t>
            </a:r>
            <a:r>
              <a:rPr lang="es-ES" sz="1600" b="1" i="1" dirty="0" smtClean="0"/>
              <a:t>).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0026" y="2289409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7846" y="2692341"/>
            <a:ext cx="8338577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 algn="just">
              <a:spcAft>
                <a:spcPts val="0"/>
              </a:spcAft>
            </a:pPr>
            <a:r>
              <a:rPr lang="es-ES" sz="20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 garantizan las demandas del Programa Gubernamental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Biofertilizantes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través de la entrega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2 500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Azofert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12 000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dosis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Quitomax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®, duplicando la superficie de aplicación de los productos y el impacto en la agricultura del país. Se ejecutan campañas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Bioproductos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 frijol y papa,</a:t>
            </a:r>
            <a:r>
              <a:rPr lang="es-ES" sz="20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varias provincias y generalización en la producción de frijol y papa en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Mayabeque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CUMPLIDO CON SEÑALAMIENTOS</a:t>
            </a:r>
            <a:endParaRPr lang="en-US" sz="27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2788" y="5168841"/>
            <a:ext cx="8338577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39393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Existe la capacidad para producir las dosis de </a:t>
            </a:r>
            <a:r>
              <a:rPr lang="es-ES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biofertilizantes</a:t>
            </a:r>
            <a:r>
              <a:rPr lang="es-ES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bioestimulantes</a:t>
            </a:r>
            <a:r>
              <a:rPr lang="es-ES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planificadas. Existe demanda de los productos. Sin embargo, no se contrataron las dosis por la empresa comercializadora. 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06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66888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97846" y="894946"/>
            <a:ext cx="82982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 algn="just"/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>
                <a:solidFill>
                  <a:srgbClr val="0000FF"/>
                </a:solidFill>
              </a:rPr>
              <a:t>Se </a:t>
            </a:r>
            <a:r>
              <a:rPr lang="es-ES" sz="2000" dirty="0" smtClean="0">
                <a:solidFill>
                  <a:srgbClr val="0000FF"/>
                </a:solidFill>
              </a:rPr>
              <a:t> mantiene  la  ejecución  </a:t>
            </a:r>
            <a:r>
              <a:rPr lang="es-ES" sz="2000" dirty="0">
                <a:solidFill>
                  <a:srgbClr val="0000FF"/>
                </a:solidFill>
              </a:rPr>
              <a:t>satisfactoria </a:t>
            </a:r>
            <a:r>
              <a:rPr lang="es-ES" sz="2000" dirty="0" smtClean="0">
                <a:solidFill>
                  <a:srgbClr val="0000FF"/>
                </a:solidFill>
              </a:rPr>
              <a:t> de </a:t>
            </a:r>
            <a:r>
              <a:rPr lang="es-ES" sz="2000" b="1" dirty="0" smtClean="0">
                <a:solidFill>
                  <a:srgbClr val="0000FF"/>
                </a:solidFill>
              </a:rPr>
              <a:t>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b="1" dirty="0" smtClean="0">
                <a:solidFill>
                  <a:srgbClr val="0000FF"/>
                </a:solidFill>
              </a:rPr>
              <a:t>  </a:t>
            </a:r>
            <a:r>
              <a:rPr lang="es-ES" sz="2000" dirty="0" smtClean="0">
                <a:solidFill>
                  <a:srgbClr val="0000FF"/>
                </a:solidFill>
              </a:rPr>
              <a:t>PA,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proyecto FONCI  y 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 Proyectos Institucionales que </a:t>
            </a:r>
            <a:r>
              <a:rPr lang="es-ES" sz="2000" dirty="0">
                <a:solidFill>
                  <a:srgbClr val="0000FF"/>
                </a:solidFill>
              </a:rPr>
              <a:t>coordina el Departamento, así como la participación en otros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ES" sz="2000" dirty="0">
                <a:solidFill>
                  <a:srgbClr val="0000FF"/>
                </a:solidFill>
              </a:rPr>
              <a:t> proyectos  asociados. Se </a:t>
            </a:r>
            <a:r>
              <a:rPr lang="es-ES" sz="2000" dirty="0" smtClean="0">
                <a:solidFill>
                  <a:srgbClr val="0000FF"/>
                </a:solidFill>
              </a:rPr>
              <a:t>participa además,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 smtClean="0">
                <a:solidFill>
                  <a:srgbClr val="0000FF"/>
                </a:solidFill>
              </a:rPr>
              <a:t> proyectos institucionales,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ES" sz="2000" dirty="0" smtClean="0">
                <a:solidFill>
                  <a:srgbClr val="0000FF"/>
                </a:solidFill>
              </a:rPr>
              <a:t> subcontratos con otras instituciones y en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proyecto </a:t>
            </a:r>
            <a:r>
              <a:rPr lang="es-ES" sz="2000" dirty="0" smtClean="0">
                <a:solidFill>
                  <a:srgbClr val="0000FF"/>
                </a:solidFill>
              </a:rPr>
              <a:t>internacional, todos se ejecutan satisfactoriamente. Se elabora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proyecto nacional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internacional. </a:t>
            </a:r>
            <a:r>
              <a:rPr lang="es-E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CUMPLIDO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6000" y="3271959"/>
            <a:ext cx="7874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39393"/>
            </a:solidFill>
          </a:ln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Uno de los Proyectos Institucionales concluyó en el Primer Semestre: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7763" y="3986979"/>
            <a:ext cx="751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>
              <a:spcAft>
                <a:spcPts val="0"/>
              </a:spcAft>
            </a:pPr>
            <a:r>
              <a:rPr lang="es-ES" dirty="0" smtClean="0"/>
              <a:t>1.- Optimización </a:t>
            </a:r>
            <a:r>
              <a:rPr lang="es-ES" dirty="0"/>
              <a:t>en el manejo del agua en cultivos agrícolas de interés </a:t>
            </a:r>
            <a:r>
              <a:rPr lang="es-ES" dirty="0" smtClean="0"/>
              <a:t>económico. Jefe del Proyecto: Dr. C. Pedro Rodríguez</a:t>
            </a:r>
            <a:endParaRPr lang="en-US" dirty="0"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30377" y="4795820"/>
            <a:ext cx="306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Se participa en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s-ES" dirty="0" smtClean="0">
                <a:solidFill>
                  <a:srgbClr val="0000FF"/>
                </a:solidFill>
              </a:rPr>
              <a:t> </a:t>
            </a:r>
            <a:r>
              <a:rPr lang="es-ES" dirty="0">
                <a:solidFill>
                  <a:srgbClr val="0000FF"/>
                </a:solidFill>
              </a:rPr>
              <a:t>subcontratos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87763" y="5333179"/>
            <a:ext cx="751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/>
            <a:r>
              <a:rPr lang="es-ES" dirty="0" smtClean="0"/>
              <a:t>1.- </a:t>
            </a:r>
            <a:r>
              <a:rPr lang="es-ES" dirty="0">
                <a:ea typeface="Calibri" panose="020F0502020204030204" pitchFamily="34" charset="0"/>
                <a:cs typeface="Arial" panose="020B0604020202020204" pitchFamily="34" charset="0"/>
              </a:rPr>
              <a:t>Enfrentamiento al cambio climático en el cultivo de los </a:t>
            </a:r>
            <a:r>
              <a:rPr lang="es-ES" dirty="0" smtClean="0">
                <a:ea typeface="Calibri" panose="020F0502020204030204" pitchFamily="34" charset="0"/>
                <a:cs typeface="Arial" panose="020B0604020202020204" pitchFamily="34" charset="0"/>
              </a:rPr>
              <a:t>cítricos</a:t>
            </a:r>
            <a:r>
              <a:rPr lang="es-ES" dirty="0" smtClean="0"/>
              <a:t>. Jefe del Proyecto: Dra. C. </a:t>
            </a:r>
            <a:r>
              <a:rPr lang="es-ES" dirty="0" err="1" smtClean="0"/>
              <a:t>Mayda</a:t>
            </a:r>
            <a:r>
              <a:rPr lang="es-ES" dirty="0" smtClean="0"/>
              <a:t> Betancourt (IIFT)</a:t>
            </a:r>
            <a:endParaRPr lang="en-US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0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00431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7" y="689960"/>
            <a:ext cx="2827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34174"/>
              </p:ext>
            </p:extLst>
          </p:nvPr>
        </p:nvGraphicFramePr>
        <p:xfrm>
          <a:off x="738186" y="1055408"/>
          <a:ext cx="8231001" cy="4941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438"/>
                <a:gridCol w="995082"/>
                <a:gridCol w="860612"/>
                <a:gridCol w="995082"/>
                <a:gridCol w="1573306"/>
                <a:gridCol w="766481"/>
              </a:tblGrid>
              <a:tr h="37196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proyecto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Programa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Coordinador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Participantes del Dpto.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Duración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8693">
                <a:tc rowSpan="2">
                  <a:txBody>
                    <a:bodyPr/>
                    <a:lstStyle/>
                    <a:p>
                      <a:pPr marL="221615" indent="-221615"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1.- Desarrollo de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bioestimuladores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nacionales para la protección y el beneficio de cultivos de interés económico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24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FONCI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Alejandro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Grupo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Pedro,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Idioleidys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Dell,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Yanett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Yenisley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Yenisei, Susana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604913">
                <a:tc>
                  <a:txBody>
                    <a:bodyPr/>
                    <a:lstStyle/>
                    <a:p>
                      <a:pPr marL="203835" indent="-20383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Manejo conjunto e impacto de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biofertilizantes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micorrizicos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y otros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bioproductos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la producción agrícola de diferentes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cultivos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Ramón Rivera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Tere,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Ionel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852430">
                <a:tc>
                  <a:txBody>
                    <a:bodyPr/>
                    <a:lstStyle/>
                    <a:p>
                      <a:pPr marL="227330" indent="-22733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3.-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Aplicación  de tecnologías nucleares para la obtención de genotipos con mayor adaptación a los efectos del cambio climático (temperaturas altas, sequía y enfermedades) en diferentes cultivos de importancia 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económica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Agencia nuclear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Dra. C. María C. González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2014-2016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19927">
                <a:tc>
                  <a:txBody>
                    <a:bodyPr/>
                    <a:lstStyle/>
                    <a:p>
                      <a:pPr marL="181610" indent="-181610"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.-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Bases para el manejo sostenible e incremento de los rendimientos de arroz, frijol, maíz y soya en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</a:rPr>
                        <a:t>agroecosistemas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</a:rPr>
                        <a:t> arroceros de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Cuba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Alimento humano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</a:t>
                      </a:r>
                      <a:r>
                        <a:rPr lang="es-PR" sz="1100" dirty="0" err="1">
                          <a:solidFill>
                            <a:schemeClr val="tx1"/>
                          </a:solidFill>
                          <a:effectLst/>
                        </a:rPr>
                        <a:t>Noraida</a:t>
                      </a: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 Pérez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Tere,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Walfredo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Miriam,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Yanelis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Lisbel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Tere,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Ionel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Daimy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, Alejandro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361689">
                <a:tc>
                  <a:txBody>
                    <a:bodyPr/>
                    <a:lstStyle/>
                    <a:p>
                      <a:pPr marL="209550" indent="-2095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5.- Fortalecimiento</a:t>
                      </a:r>
                      <a:r>
                        <a:rPr lang="es-PR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del Programa Nacional de Producción de Semilla de papa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Juan G. Castillo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Jerez, </a:t>
                      </a: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Roberqui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Donaldo,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Alejandro,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Yanett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Kirenia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519928">
                <a:tc>
                  <a:txBody>
                    <a:bodyPr/>
                    <a:lstStyle/>
                    <a:p>
                      <a:pPr marL="210185" indent="-21018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</a:rPr>
                        <a:t>.-</a:t>
                      </a:r>
                      <a:r>
                        <a:rPr lang="es-PR" sz="11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Aumento de la producción agrícola en especies alimenticias mediante el fortalecimiento de los sistemas locales de innovación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Megaproyecto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Nacional  (PIAL)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Alimento humano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Dr. C.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Rodobaldo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</a:rPr>
                        <a:t>Ortíz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Pedro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6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91485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55369"/>
              </p:ext>
            </p:extLst>
          </p:nvPr>
        </p:nvGraphicFramePr>
        <p:xfrm>
          <a:off x="779930" y="1151348"/>
          <a:ext cx="8216152" cy="4676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2681"/>
                <a:gridCol w="911526"/>
                <a:gridCol w="928048"/>
                <a:gridCol w="1050878"/>
                <a:gridCol w="1344663"/>
                <a:gridCol w="718356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proyecto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73958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Estrategias Agroecológicas para la Mitigación y/o Adaptación a los Efectos de los Cambios Climáticos Globales en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Agroecosistemas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Cubanos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Dr. C. Pedro Rodríguez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Grupo de Fisiología, Alejandro,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Ionel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Tere, Miriam,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Natalí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Ana, Alicia, Belkis,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A., Elisa, Humberto,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Yoyi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Lisbel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M., Magaly,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Cartaya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 Rafael,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Yanett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Yenisel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Yenisley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Yuliem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2013-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411695">
                <a:tc>
                  <a:txBody>
                    <a:bodyPr/>
                    <a:lstStyle/>
                    <a:p>
                      <a:pPr marL="210185" indent="-21018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8.-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</a:rPr>
                        <a:t>Obtención e introducción de genotipos de tomate y flor de Jamaica tolerantes a la sequía con altos contenidos de compuestos </a:t>
                      </a:r>
                      <a:r>
                        <a:rPr lang="es-MX" sz="1100" b="0" dirty="0" err="1">
                          <a:solidFill>
                            <a:schemeClr val="bg1"/>
                          </a:solidFill>
                          <a:effectLst/>
                        </a:rPr>
                        <a:t>nutraceúticos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María C. González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9.- Desarrollo y perfeccionamiento de la producción del inoculante líquido a base de hongos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micorrizógenos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Eduardo Pérez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Kirenia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2013-2016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562563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Rescate, propagación y conservación de especies vegetales mediante el empleo de técnicas biotecnológicas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Proyecto Institucional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Sc.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Lorenzo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Suárez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Miriam, Alejandro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749811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11.- 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</a:rPr>
                        <a:t>Development of rice and common beans mutants with better adaptations to high temperature and drought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Internacional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OIEA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</a:rPr>
                        <a:t>Dra. C. María C. González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Dell’Amico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Pedro, Humberto,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Yanelis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Elisa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2015-2018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3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69292"/>
              </p:ext>
            </p:extLst>
          </p:nvPr>
        </p:nvGraphicFramePr>
        <p:xfrm>
          <a:off x="2043459" y="14155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2628" y="689960"/>
            <a:ext cx="4077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Ejecución de proyectos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461476"/>
              </p:ext>
            </p:extLst>
          </p:nvPr>
        </p:nvGraphicFramePr>
        <p:xfrm>
          <a:off x="779930" y="1151348"/>
          <a:ext cx="8216152" cy="4954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2681"/>
                <a:gridCol w="1062789"/>
                <a:gridCol w="776785"/>
                <a:gridCol w="1050878"/>
                <a:gridCol w="1233037"/>
                <a:gridCol w="829982"/>
              </a:tblGrid>
              <a:tr h="40610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Título del proyecto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Categoría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Programa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Coordinador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Participantes del Dpto.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Duración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94432">
                <a:tc>
                  <a:txBody>
                    <a:bodyPr/>
                    <a:lstStyle/>
                    <a:p>
                      <a:pPr marL="273050" indent="-273050" algn="just">
                        <a:spcAft>
                          <a:spcPts val="0"/>
                        </a:spcAft>
                      </a:pPr>
                      <a:r>
                        <a:rPr lang="es-ES_tradnl" sz="1100" b="0" u="non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12.- Estudio de las potencialidades de la ceba bovina en diferentes regiones del país</a:t>
                      </a:r>
                      <a:endParaRPr lang="en-US" sz="1100" b="0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 Sc. Janet Blanco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Lobaina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Tere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2015-2017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739589">
                <a:tc>
                  <a:txBody>
                    <a:bodyPr/>
                    <a:lstStyle/>
                    <a:p>
                      <a:pPr marL="215900" indent="-215900"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13.-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Granos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productos</a:t>
                      </a: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bioactivos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del CENSA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Alimento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Sc. Ariel Cruz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Jefe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Tarea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Alejandro,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Daimy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T.,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2013-2016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1248076">
                <a:tc>
                  <a:txBody>
                    <a:bodyPr/>
                    <a:lstStyle/>
                    <a:p>
                      <a:pPr marL="273050" indent="-27305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14.- Perfeccionamiento de la fertilización mineral y la  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biofertilización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café y el cacao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 del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Instituto de Investigaciones Agroforestales UCTB III Frente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Alimento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humano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Carlos Bustamante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González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Belkis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Hugo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8288" indent="-268288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Evaluación de la introducción de nuevas especies de pastos y forrajes en Cuba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7655" marR="57655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Nacional del IIPF (subcontrato)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Alimento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animal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Ing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Fernández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Milanés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Dell, Jerez,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2015-2018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1753" marR="31753" marT="0" marB="0"/>
                </a:tc>
              </a:tr>
              <a:tr h="610976">
                <a:tc>
                  <a:txBody>
                    <a:bodyPr/>
                    <a:lstStyle/>
                    <a:p>
                      <a:pPr marL="266700" indent="-2667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16.- Enfrentamiento </a:t>
                      </a:r>
                      <a:r>
                        <a:rPr lang="es-ES" sz="1100" b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 cambio climático en el cultivo de los cítricos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Megaproyecto Nacional del IIFT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(subcontrato)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Cambio climático en Cuba: Impactos, mitigación y adaptación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Dra. C.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Mayda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Betancourt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Miriam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2015-2018</a:t>
                      </a:r>
                      <a:endParaRPr lang="en-US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7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25733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7" y="880205"/>
            <a:ext cx="82494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/>
            <a:r>
              <a:rPr lang="es-ES" sz="2000" dirty="0" smtClean="0">
                <a:solidFill>
                  <a:srgbClr val="0000FF"/>
                </a:solidFill>
              </a:rPr>
              <a:t>3. Los </a:t>
            </a:r>
            <a:r>
              <a:rPr lang="es-ES" sz="2000" dirty="0">
                <a:solidFill>
                  <a:srgbClr val="0000FF"/>
                </a:solidFill>
              </a:rPr>
              <a:t>ingresos por proyectos nacionales en Programas I+D + i son del orden de los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770.0 MCUP</a:t>
            </a:r>
            <a:r>
              <a:rPr lang="es-ES" sz="2000" dirty="0">
                <a:solidFill>
                  <a:srgbClr val="0000FF"/>
                </a:solidFill>
              </a:rPr>
              <a:t>, de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450.0 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productos y de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22.0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MCUC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por Servicios Científico Técnicos.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 CON SEÑALAMIENTOS</a:t>
            </a:r>
            <a:endParaRPr lang="es-ES" sz="2800" dirty="0" smtClean="0">
              <a:solidFill>
                <a:srgbClr val="0000FF"/>
              </a:solidFill>
            </a:endParaRPr>
          </a:p>
          <a:p>
            <a:pPr marL="342900" indent="-77788" algn="just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  </a:t>
            </a:r>
            <a:r>
              <a:rPr lang="es-ES" sz="2000" dirty="0" smtClean="0">
                <a:solidFill>
                  <a:srgbClr val="0000FF"/>
                </a:solidFill>
              </a:rPr>
              <a:t>Proyectos</a:t>
            </a:r>
            <a:r>
              <a:rPr lang="es-ES" sz="2000" dirty="0">
                <a:solidFill>
                  <a:srgbClr val="0000FF"/>
                </a:solidFill>
              </a:rPr>
              <a:t>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771.61 MCUP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(FONCI</a:t>
            </a:r>
            <a:r>
              <a:rPr lang="es-ES" sz="2000" dirty="0" smtClean="0">
                <a:solidFill>
                  <a:srgbClr val="0000FF"/>
                </a:solidFill>
              </a:rPr>
              <a:t>)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(CUMPLIDO)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8100" y="3119735"/>
            <a:ext cx="7603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>
              <a:spcAft>
                <a:spcPts val="0"/>
              </a:spcAft>
            </a:pPr>
            <a:r>
              <a:rPr lang="es-ES" dirty="0" smtClean="0"/>
              <a:t>1.- Desarrollo </a:t>
            </a:r>
            <a:r>
              <a:rPr lang="es-ES" dirty="0"/>
              <a:t>de </a:t>
            </a:r>
            <a:r>
              <a:rPr lang="es-ES" dirty="0" err="1"/>
              <a:t>bioestimuladores</a:t>
            </a:r>
            <a:r>
              <a:rPr lang="es-ES" dirty="0"/>
              <a:t> nacionales para la protección y el beneficio de cultivos de interés </a:t>
            </a:r>
            <a:r>
              <a:rPr lang="es-ES" dirty="0" smtClean="0"/>
              <a:t>económico.- Jefe del Proyecto: Dr. C. Alejandro Falcón</a:t>
            </a:r>
            <a:endParaRPr lang="en-US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100315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8" y="880577"/>
            <a:ext cx="82661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/>
            <a:r>
              <a:rPr lang="es-PR" sz="2000" dirty="0" smtClean="0">
                <a:solidFill>
                  <a:srgbClr val="0000FF"/>
                </a:solidFill>
              </a:rPr>
              <a:t>                                       </a:t>
            </a:r>
            <a:r>
              <a:rPr lang="es-P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  <a:r>
              <a:rPr lang="es-PR" sz="2000" dirty="0" smtClean="0"/>
              <a:t>                </a:t>
            </a:r>
            <a:r>
              <a:rPr lang="es-P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</a:t>
            </a:r>
            <a:r>
              <a:rPr lang="es-PR" sz="2000" dirty="0" smtClean="0"/>
              <a:t>                    </a:t>
            </a:r>
            <a:r>
              <a:rPr lang="es-PR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CUMPLIMIENTO</a:t>
            </a:r>
          </a:p>
          <a:p>
            <a:pPr marL="355600" indent="-355600" algn="just">
              <a:buFont typeface="Wingdings" panose="05000000000000000000" pitchFamily="2" charset="2"/>
              <a:buChar char="Ø"/>
            </a:pPr>
            <a:r>
              <a:rPr lang="es-PR" sz="2000" dirty="0" smtClean="0">
                <a:solidFill>
                  <a:srgbClr val="0000FF"/>
                </a:solidFill>
              </a:rPr>
              <a:t> </a:t>
            </a:r>
            <a:r>
              <a:rPr lang="es-PR" sz="2000" dirty="0">
                <a:solidFill>
                  <a:srgbClr val="0000FF"/>
                </a:solidFill>
              </a:rPr>
              <a:t>Productos: </a:t>
            </a:r>
            <a:r>
              <a:rPr lang="es-PR" sz="2000" dirty="0" smtClean="0">
                <a:solidFill>
                  <a:srgbClr val="0000FF"/>
                </a:solidFill>
              </a:rPr>
              <a:t>  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458.0 MCUP</a:t>
            </a:r>
            <a:r>
              <a:rPr lang="es-PR" sz="2000" dirty="0" smtClean="0">
                <a:solidFill>
                  <a:srgbClr val="FF0000"/>
                </a:solidFill>
              </a:rPr>
              <a:t>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325.34 MCUP</a:t>
            </a:r>
            <a:r>
              <a:rPr lang="es-PR" sz="2000" dirty="0" smtClean="0">
                <a:solidFill>
                  <a:srgbClr val="FF0000"/>
                </a:solidFill>
              </a:rPr>
              <a:t>     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71.03 %</a:t>
            </a:r>
            <a:r>
              <a:rPr lang="es-PR" sz="2000" dirty="0" smtClean="0">
                <a:solidFill>
                  <a:srgbClr val="FF0000"/>
                </a:solidFill>
              </a:rPr>
              <a:t>   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CUMP.c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/SEÑ.)</a:t>
            </a:r>
            <a:endParaRPr lang="es-PR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23900" indent="-279400" algn="just" defTabSz="1973263">
              <a:buFont typeface="Wingdings" panose="05000000000000000000" pitchFamily="2" charset="2"/>
              <a:buChar char="ü"/>
            </a:pPr>
            <a:r>
              <a:rPr lang="es-PR" sz="2000" dirty="0" err="1">
                <a:solidFill>
                  <a:srgbClr val="0000FF"/>
                </a:solidFill>
              </a:rPr>
              <a:t>Azofert</a:t>
            </a:r>
            <a:r>
              <a:rPr lang="es-PR" sz="2000" dirty="0">
                <a:solidFill>
                  <a:srgbClr val="0000FF"/>
                </a:solidFill>
              </a:rPr>
              <a:t> = </a:t>
            </a:r>
            <a:r>
              <a:rPr lang="es-PR" sz="2000" dirty="0" smtClean="0">
                <a:solidFill>
                  <a:srgbClr val="0000FF"/>
                </a:solidFill>
              </a:rPr>
              <a:t>  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72.0  </a:t>
            </a:r>
            <a:r>
              <a:rPr lang="es-P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31.82 MCUP</a:t>
            </a:r>
            <a:r>
              <a:rPr lang="es-PR" sz="2000" dirty="0" smtClean="0">
                <a:solidFill>
                  <a:srgbClr val="FF0000"/>
                </a:solidFill>
              </a:rPr>
              <a:t>     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44.19 %</a:t>
            </a:r>
            <a:r>
              <a:rPr lang="es-PR" sz="2000" dirty="0" smtClean="0">
                <a:solidFill>
                  <a:srgbClr val="FF0000"/>
                </a:solidFill>
              </a:rPr>
              <a:t>   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CUMP.c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/SEÑ.)</a:t>
            </a:r>
            <a:endParaRPr lang="es-PR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23900" indent="-279400" algn="just" defTabSz="1973263"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0000FF"/>
                </a:solidFill>
              </a:rPr>
              <a:t>Quitomax</a:t>
            </a:r>
            <a:r>
              <a:rPr lang="en-US" sz="2000" dirty="0" smtClean="0">
                <a:solidFill>
                  <a:srgbClr val="0000FF"/>
                </a:solidFill>
              </a:rPr>
              <a:t> =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386.0 MCUP</a:t>
            </a:r>
            <a:r>
              <a:rPr lang="en-US" sz="2000" dirty="0" smtClean="0">
                <a:solidFill>
                  <a:srgbClr val="FF0000"/>
                </a:solidFill>
              </a:rPr>
              <a:t>   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282.61 MCUP</a:t>
            </a:r>
            <a:r>
              <a:rPr lang="en-US" sz="2000" dirty="0" smtClean="0">
                <a:solidFill>
                  <a:srgbClr val="FF0000"/>
                </a:solidFill>
              </a:rPr>
              <a:t>         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73.21 %  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CUMP.c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/SEÑ.)</a:t>
            </a:r>
            <a:endParaRPr lang="en-U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23900" indent="-279400" algn="just" defTabSz="1973263">
              <a:buFont typeface="Wingdings" panose="05000000000000000000" pitchFamily="2" charset="2"/>
              <a:buChar char="ü"/>
            </a:pPr>
            <a:r>
              <a:rPr lang="es-PR" sz="2000" dirty="0" err="1" smtClean="0">
                <a:solidFill>
                  <a:srgbClr val="0000FF"/>
                </a:solidFill>
              </a:rPr>
              <a:t>Pectimorf</a:t>
            </a:r>
            <a:r>
              <a:rPr lang="es-PR" sz="2000" dirty="0" smtClean="0">
                <a:solidFill>
                  <a:srgbClr val="0000FF"/>
                </a:solidFill>
              </a:rPr>
              <a:t> =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</a:t>
            </a:r>
            <a:r>
              <a:rPr lang="es-PR" sz="2000" dirty="0" smtClean="0">
                <a:solidFill>
                  <a:srgbClr val="FF0000"/>
                </a:solidFill>
              </a:rPr>
              <a:t>                     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10.90 MCUP</a:t>
            </a:r>
            <a:r>
              <a:rPr lang="es-PR" sz="2000" dirty="0" smtClean="0">
                <a:solidFill>
                  <a:srgbClr val="FF0000"/>
                </a:solidFill>
              </a:rPr>
              <a:t>           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SOBRECUMPLIDO)</a:t>
            </a:r>
            <a:endParaRPr lang="en-US" sz="20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037300"/>
              </p:ext>
            </p:extLst>
          </p:nvPr>
        </p:nvGraphicFramePr>
        <p:xfrm>
          <a:off x="857250" y="3229827"/>
          <a:ext cx="7886701" cy="3037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7585"/>
                <a:gridCol w="950884"/>
                <a:gridCol w="741368"/>
                <a:gridCol w="1128168"/>
                <a:gridCol w="1240985"/>
                <a:gridCol w="950884"/>
                <a:gridCol w="886418"/>
                <a:gridCol w="940409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Azofert</a:t>
                      </a:r>
                      <a:r>
                        <a:rPr lang="en-US" sz="1100" dirty="0">
                          <a:effectLst/>
                        </a:rPr>
                        <a:t>  (</a:t>
                      </a:r>
                      <a:r>
                        <a:rPr lang="en-US" sz="1100" dirty="0" err="1">
                          <a:effectLst/>
                        </a:rPr>
                        <a:t>Dosis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Ingreso</a:t>
                      </a:r>
                      <a:r>
                        <a:rPr lang="en-US" sz="1100" dirty="0">
                          <a:effectLst/>
                        </a:rPr>
                        <a:t> CUP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Quitomax  (Dosis)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Ingreso CUP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Pectimorf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Dosis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Ingreso</a:t>
                      </a:r>
                      <a:r>
                        <a:rPr lang="en-US" sz="1100" dirty="0">
                          <a:effectLst/>
                        </a:rPr>
                        <a:t> CUP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Ingreso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Fisiología</a:t>
                      </a:r>
                      <a:r>
                        <a:rPr lang="en-US" sz="1100" dirty="0">
                          <a:effectLst/>
                        </a:rPr>
                        <a:t> CUP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Enero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68560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684.2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70162.20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Febrero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35604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35904.00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Marzo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860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2356.00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Abril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578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2158.00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Mayo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1820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10320.00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Junio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3400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22700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26140.00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Julio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240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Agosto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83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Septiembre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1650.00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1120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4470.00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Octubre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22780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1636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81800.00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4260.00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108840.00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2020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Noviembre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2312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60740.00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1700.00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64752.00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2204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Diciembre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b"/>
                </a:tc>
              </a:tr>
              <a:tr h="1928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Total 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936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31824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5725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282614.00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566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10904.20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FF"/>
                          </a:solidFill>
                          <a:effectLst/>
                        </a:rPr>
                        <a:t>325342.20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6131" marR="66131" marT="0" marB="0" anchor="ctr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035071" y="2774434"/>
            <a:ext cx="5520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Comportamiento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las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ventas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hasta </a:t>
            </a:r>
            <a:r>
              <a:rPr lang="en-US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noviembre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de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100315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63588" y="1200150"/>
            <a:ext cx="81772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541338" algn="just" defTabSz="1973263"/>
            <a:r>
              <a:rPr lang="en-US" sz="20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Otros</a:t>
            </a:r>
            <a:r>
              <a:rPr lang="en-U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ingresos</a:t>
            </a:r>
            <a:r>
              <a:rPr lang="en-US" sz="2000" dirty="0" smtClean="0">
                <a:solidFill>
                  <a:srgbClr val="0000FF"/>
                </a:solidFill>
              </a:rPr>
              <a:t>: </a:t>
            </a:r>
            <a:endParaRPr lang="en-US" sz="2000" dirty="0">
              <a:solidFill>
                <a:srgbClr val="0000FF"/>
              </a:solidFill>
            </a:endParaRPr>
          </a:p>
          <a:p>
            <a:pPr algn="just" defTabSz="1973263"/>
            <a:endParaRPr lang="en-US" sz="2000" dirty="0" smtClean="0">
              <a:solidFill>
                <a:srgbClr val="0000FF"/>
              </a:solidFill>
            </a:endParaRPr>
          </a:p>
          <a:p>
            <a:pPr algn="just" defTabSz="1973263"/>
            <a:r>
              <a:rPr lang="en-US" sz="2000" dirty="0" err="1" smtClean="0">
                <a:solidFill>
                  <a:srgbClr val="0000FF"/>
                </a:solidFill>
              </a:rPr>
              <a:t>Servicio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Científico-Técnico</a:t>
            </a:r>
            <a:r>
              <a:rPr lang="en-US" sz="2000" dirty="0" smtClean="0">
                <a:solidFill>
                  <a:srgbClr val="0000FF"/>
                </a:solidFill>
              </a:rPr>
              <a:t>: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583.46 MCUP</a:t>
            </a:r>
          </a:p>
          <a:p>
            <a:pPr algn="just" defTabSz="1973263"/>
            <a:r>
              <a:rPr lang="en-US" sz="2000" dirty="0" err="1" smtClean="0">
                <a:solidFill>
                  <a:srgbClr val="0000FF"/>
                </a:solidFill>
              </a:rPr>
              <a:t>Transporte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obrero</a:t>
            </a:r>
            <a:r>
              <a:rPr lang="en-US" sz="2000" dirty="0">
                <a:solidFill>
                  <a:srgbClr val="0000FF"/>
                </a:solidFill>
              </a:rPr>
              <a:t>: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0.98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MCUP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(CUMPLIDO)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1973263"/>
            <a:r>
              <a:rPr lang="en-US" sz="2000" dirty="0" err="1" smtClean="0">
                <a:solidFill>
                  <a:srgbClr val="0000FF"/>
                </a:solidFill>
              </a:rPr>
              <a:t>Otros</a:t>
            </a:r>
            <a:r>
              <a:rPr lang="en-US" sz="2000" dirty="0" smtClean="0">
                <a:solidFill>
                  <a:srgbClr val="0000FF"/>
                </a:solidFill>
              </a:rPr>
              <a:t>: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0.0046 MCUP 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(CUMPLIDO)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defTabSz="1973263"/>
            <a:r>
              <a:rPr lang="en-US" sz="2000" dirty="0" smtClean="0">
                <a:solidFill>
                  <a:srgbClr val="0000FF"/>
                </a:solidFill>
              </a:rPr>
              <a:t>Total: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908.78 MCUP  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2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942713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7" y="1002060"/>
            <a:ext cx="8249401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273050" algn="just" defTabSz="1973263"/>
            <a:r>
              <a:rPr lang="en-US" sz="20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Servicios</a:t>
            </a:r>
            <a:r>
              <a:rPr lang="en-U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Científico</a:t>
            </a:r>
            <a:r>
              <a:rPr lang="en-U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Técnicos</a:t>
            </a:r>
            <a:r>
              <a:rPr lang="en-US" sz="2000" dirty="0" smtClean="0">
                <a:solidFill>
                  <a:srgbClr val="0000FF"/>
                </a:solidFill>
              </a:rPr>
              <a:t>: </a:t>
            </a:r>
          </a:p>
          <a:p>
            <a:pPr marL="541338" indent="-273050" algn="just" defTabSz="1973263"/>
            <a:r>
              <a:rPr lang="en-US" sz="2000" dirty="0" smtClean="0">
                <a:solidFill>
                  <a:srgbClr val="0000FF"/>
                </a:solidFill>
              </a:rPr>
              <a:t>Plan: </a:t>
            </a:r>
            <a:r>
              <a:rPr lang="en-US" sz="19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 MCUP</a:t>
            </a:r>
            <a:r>
              <a:rPr lang="en-US" sz="1900" dirty="0" smtClean="0">
                <a:solidFill>
                  <a:srgbClr val="0000FF"/>
                </a:solidFill>
              </a:rPr>
              <a:t>   </a:t>
            </a:r>
            <a:r>
              <a:rPr lang="en-US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(CUMPLIDO)</a:t>
            </a:r>
            <a:endParaRPr lang="en-US" sz="19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1338" indent="-273050" algn="just" defTabSz="1973263"/>
            <a:endParaRPr lang="en-US" sz="19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1338" indent="-273050" algn="just" defTabSz="1973263"/>
            <a:r>
              <a:rPr lang="en-US" sz="2000" dirty="0">
                <a:solidFill>
                  <a:srgbClr val="0000FF"/>
                </a:solidFill>
              </a:rPr>
              <a:t>Plan: </a:t>
            </a:r>
            <a:r>
              <a:rPr lang="en-US" sz="19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22.0 MCUC</a:t>
            </a:r>
          </a:p>
          <a:p>
            <a:pPr marL="541338" indent="-273050" algn="just" defTabSz="1973263"/>
            <a:r>
              <a:rPr lang="en-US" sz="2000" dirty="0" err="1" smtClean="0">
                <a:solidFill>
                  <a:srgbClr val="0000FF"/>
                </a:solidFill>
              </a:rPr>
              <a:t>Ingresos</a:t>
            </a:r>
            <a:r>
              <a:rPr lang="en-US" sz="2000" dirty="0" smtClean="0">
                <a:solidFill>
                  <a:srgbClr val="0000FF"/>
                </a:solidFill>
              </a:rPr>
              <a:t>: </a:t>
            </a:r>
            <a:r>
              <a:rPr lang="en-US" sz="1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7.77 MCUC</a:t>
            </a:r>
            <a:r>
              <a:rPr lang="en-US" sz="19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Primera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transferencia</a:t>
            </a:r>
            <a:r>
              <a:rPr lang="en-US" sz="2000" dirty="0" smtClean="0">
                <a:solidFill>
                  <a:srgbClr val="0000FF"/>
                </a:solidFill>
              </a:rPr>
              <a:t>.- 10/5/2016)</a:t>
            </a:r>
          </a:p>
          <a:p>
            <a:pPr marL="541338" indent="-273050" algn="just" defTabSz="1973263"/>
            <a:r>
              <a:rPr lang="en-US" sz="2000" dirty="0" smtClean="0">
                <a:solidFill>
                  <a:srgbClr val="0000FF"/>
                </a:solidFill>
              </a:rPr>
              <a:t>                 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 MCUC </a:t>
            </a:r>
            <a:r>
              <a:rPr lang="en-US" sz="2000" dirty="0" smtClean="0">
                <a:solidFill>
                  <a:srgbClr val="0000FF"/>
                </a:solidFill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Segunda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transferencia</a:t>
            </a:r>
            <a:r>
              <a:rPr lang="en-US" sz="2000" dirty="0" smtClean="0">
                <a:solidFill>
                  <a:srgbClr val="0000FF"/>
                </a:solidFill>
              </a:rPr>
              <a:t>.- 3/6/2016)</a:t>
            </a:r>
          </a:p>
          <a:p>
            <a:pPr marL="541338" indent="-273050" algn="just" defTabSz="1973263"/>
            <a:r>
              <a:rPr lang="en-US" sz="2000" dirty="0" smtClean="0">
                <a:solidFill>
                  <a:srgbClr val="0000FF"/>
                </a:solidFill>
              </a:rPr>
              <a:t>Total: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22.79 MCUC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SOBRECUMPLIDO) 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[103.59 %]</a:t>
            </a:r>
            <a:endParaRPr lang="en-US" sz="20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41338" indent="-273050" algn="just" defTabSz="1973263"/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5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061940"/>
              </p:ext>
            </p:extLst>
          </p:nvPr>
        </p:nvGraphicFramePr>
        <p:xfrm>
          <a:off x="2043459" y="21941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9957" y="844717"/>
            <a:ext cx="824940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/>
            <a:r>
              <a:rPr lang="es-ES" sz="2000" dirty="0" smtClean="0">
                <a:solidFill>
                  <a:srgbClr val="0000FF"/>
                </a:solidFill>
              </a:rPr>
              <a:t>4. En </a:t>
            </a:r>
            <a:r>
              <a:rPr lang="es-ES" sz="2000" dirty="0">
                <a:solidFill>
                  <a:srgbClr val="0000FF"/>
                </a:solidFill>
              </a:rPr>
              <a:t>el </a:t>
            </a:r>
            <a:r>
              <a:rPr lang="es-ES" sz="2000" dirty="0" smtClean="0">
                <a:solidFill>
                  <a:srgbClr val="0000FF"/>
                </a:solidFill>
              </a:rPr>
              <a:t>Fórum </a:t>
            </a:r>
            <a:r>
              <a:rPr lang="es-ES" sz="2000" dirty="0">
                <a:solidFill>
                  <a:srgbClr val="0000FF"/>
                </a:solidFill>
              </a:rPr>
              <a:t>de Ciencia y Técnica, se presentan al menos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ponencias en </a:t>
            </a:r>
            <a:r>
              <a:rPr lang="es-ES" sz="2000" dirty="0" smtClean="0">
                <a:solidFill>
                  <a:srgbClr val="0000FF"/>
                </a:solidFill>
              </a:rPr>
              <a:t>el evento de base, </a:t>
            </a:r>
            <a:r>
              <a:rPr lang="es-ES" sz="2000" dirty="0">
                <a:solidFill>
                  <a:srgbClr val="0000FF"/>
                </a:solidFill>
              </a:rPr>
              <a:t>obteniendo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premio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Provincial, </a:t>
            </a:r>
            <a:r>
              <a:rPr lang="es-ES" sz="2000" dirty="0">
                <a:solidFill>
                  <a:srgbClr val="0000FF"/>
                </a:solidFill>
              </a:rPr>
              <a:t>y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s-ES" sz="2000" dirty="0">
                <a:solidFill>
                  <a:srgbClr val="0000FF"/>
                </a:solidFill>
              </a:rPr>
              <a:t>en </a:t>
            </a:r>
            <a:r>
              <a:rPr lang="es-ES" sz="2000" dirty="0" smtClean="0">
                <a:solidFill>
                  <a:srgbClr val="0000FF"/>
                </a:solidFill>
              </a:rPr>
              <a:t>el </a:t>
            </a:r>
            <a:r>
              <a:rPr lang="es-ES" sz="2000" dirty="0">
                <a:solidFill>
                  <a:srgbClr val="0000FF"/>
                </a:solidFill>
              </a:rPr>
              <a:t>Fórum </a:t>
            </a:r>
            <a:r>
              <a:rPr lang="es-ES" sz="2000" dirty="0" smtClean="0">
                <a:solidFill>
                  <a:srgbClr val="0000FF"/>
                </a:solidFill>
              </a:rPr>
              <a:t>Municipal. Se obtiene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ES" sz="2000" dirty="0">
                <a:solidFill>
                  <a:srgbClr val="0000FF"/>
                </a:solidFill>
              </a:rPr>
              <a:t> Premio </a:t>
            </a:r>
            <a:r>
              <a:rPr lang="es-ES" sz="2000" dirty="0" smtClean="0">
                <a:solidFill>
                  <a:srgbClr val="0000FF"/>
                </a:solidFill>
              </a:rPr>
              <a:t>MINAG.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SOBRECUMPLIDO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5113" lvl="0" indent="-265113" algn="just"/>
            <a:endParaRPr lang="es-ES" sz="2000" dirty="0" smtClean="0">
              <a:solidFill>
                <a:srgbClr val="0000FF"/>
              </a:solidFill>
            </a:endParaRPr>
          </a:p>
          <a:p>
            <a:pPr marL="265113" lvl="0" indent="-265113" algn="just"/>
            <a:r>
              <a:rPr lang="es-E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Fórum de Base</a:t>
            </a:r>
            <a:r>
              <a:rPr lang="es-ES" sz="2000" dirty="0" smtClean="0">
                <a:solidFill>
                  <a:srgbClr val="0000FF"/>
                </a:solidFill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FF"/>
                </a:solidFill>
              </a:rPr>
              <a:t>P</a:t>
            </a:r>
            <a:r>
              <a:rPr lang="es-ES" sz="2000" dirty="0" smtClean="0">
                <a:solidFill>
                  <a:srgbClr val="0000FF"/>
                </a:solidFill>
              </a:rPr>
              <a:t>onencias presentadas: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s-ES" sz="2000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SOBRECUMPLIDO) </a:t>
            </a:r>
            <a:r>
              <a:rPr lang="es-P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123.52 </a:t>
            </a:r>
            <a:r>
              <a:rPr lang="es-P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%]</a:t>
            </a:r>
            <a:endParaRPr lang="en-US" sz="20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8012" indent="-342900" algn="just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00FF"/>
                </a:solidFill>
              </a:rPr>
              <a:t>Relevante: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dirty="0" smtClean="0">
                <a:solidFill>
                  <a:srgbClr val="0000FF"/>
                </a:solidFill>
              </a:rPr>
              <a:t>(</a:t>
            </a:r>
            <a:r>
              <a:rPr lang="es-ES" sz="2000" b="1" dirty="0" smtClean="0">
                <a:solidFill>
                  <a:srgbClr val="0000FF"/>
                </a:solidFill>
              </a:rPr>
              <a:t>Biotecnología</a:t>
            </a:r>
            <a:r>
              <a:rPr lang="es-ES" sz="2000" dirty="0" smtClean="0">
                <a:solidFill>
                  <a:srgbClr val="0000FF"/>
                </a:solidFill>
              </a:rPr>
              <a:t>)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8012" indent="-342900" algn="just">
              <a:buFont typeface="Wingdings" panose="05000000000000000000" pitchFamily="2" charset="2"/>
              <a:buChar char="ü"/>
            </a:pPr>
            <a:r>
              <a:rPr lang="es-PR" sz="2000" dirty="0" smtClean="0">
                <a:solidFill>
                  <a:srgbClr val="0000FF"/>
                </a:solidFill>
              </a:rPr>
              <a:t>Destacado: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s-PR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30238" indent="-358775" algn="just" defTabSz="1973263">
              <a:buFont typeface="Wingdings" panose="05000000000000000000" pitchFamily="2" charset="2"/>
              <a:buChar char="ü"/>
            </a:pPr>
            <a:r>
              <a:rPr lang="es-PR" sz="2000" dirty="0" smtClean="0">
                <a:solidFill>
                  <a:srgbClr val="0000FF"/>
                </a:solidFill>
              </a:rPr>
              <a:t>Mención: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  <a:p>
            <a:pPr marL="271463" lvl="0" indent="-271463" algn="just" defTabSz="1973263"/>
            <a:endParaRPr lang="es-ES" sz="2000" b="1" u="sng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1463" lvl="0" indent="-271463" algn="just" defTabSz="1973263"/>
            <a:r>
              <a:rPr lang="es-E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Fórum Municipal</a:t>
            </a:r>
            <a:r>
              <a:rPr lang="es-ES" sz="2000" dirty="0" smtClean="0">
                <a:solidFill>
                  <a:srgbClr val="0000FF"/>
                </a:solidFill>
              </a:rPr>
              <a:t>:</a:t>
            </a:r>
          </a:p>
          <a:p>
            <a:pPr marL="342900" indent="-342900" algn="just" defTabSz="1973263">
              <a:buFont typeface="Wingdings" panose="05000000000000000000" pitchFamily="2" charset="2"/>
              <a:buChar char="Ø"/>
            </a:pPr>
            <a:r>
              <a:rPr lang="es-ES" sz="2000" dirty="0" smtClean="0">
                <a:solidFill>
                  <a:srgbClr val="0000FF"/>
                </a:solidFill>
              </a:rPr>
              <a:t>Ponencias </a:t>
            </a:r>
            <a:r>
              <a:rPr lang="es-ES" sz="2000" dirty="0">
                <a:solidFill>
                  <a:srgbClr val="0000FF"/>
                </a:solidFill>
              </a:rPr>
              <a:t>presentadas: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12700" algn="just" defTabSz="1973263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00FF"/>
                </a:solidFill>
              </a:rPr>
              <a:t>Relevante</a:t>
            </a:r>
            <a:r>
              <a:rPr lang="es-ES" sz="2000" dirty="0">
                <a:solidFill>
                  <a:srgbClr val="0000FF"/>
                </a:solidFill>
              </a:rPr>
              <a:t>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SOBRECUMPLIDO) 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[300 </a:t>
            </a:r>
            <a:r>
              <a:rPr lang="es-P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%]</a:t>
            </a:r>
            <a:endParaRPr lang="en-US" sz="20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just" defTabSz="1973263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chemeClr val="bg1"/>
                </a:solidFill>
              </a:rPr>
              <a:t>el </a:t>
            </a:r>
            <a:r>
              <a:rPr lang="es-ES" sz="2000" dirty="0">
                <a:solidFill>
                  <a:schemeClr val="bg1"/>
                </a:solidFill>
              </a:rPr>
              <a:t>beneficio de cultivos de interés económico</a:t>
            </a:r>
            <a:endParaRPr lang="en-US" sz="2000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marL="271463" lvl="0" indent="-271463" algn="just" defTabSz="1973263"/>
            <a:r>
              <a:rPr lang="es-E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Fórum Provincial</a:t>
            </a:r>
            <a:r>
              <a:rPr lang="es-ES" sz="2000" dirty="0" smtClean="0">
                <a:solidFill>
                  <a:srgbClr val="0000FF"/>
                </a:solidFill>
              </a:rPr>
              <a:t>:</a:t>
            </a:r>
            <a:endParaRPr lang="es-ES" sz="2000" dirty="0">
              <a:solidFill>
                <a:srgbClr val="0000FF"/>
              </a:solidFill>
            </a:endParaRPr>
          </a:p>
          <a:p>
            <a:pPr marL="342900" indent="-342900" algn="just" defTabSz="1973263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FF"/>
                </a:solidFill>
              </a:rPr>
              <a:t>Ponencias presentadas: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12700" algn="just" defTabSz="1973263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00FF"/>
                </a:solidFill>
              </a:rPr>
              <a:t>Relevante: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ES" sz="2000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SOBRECUMPLIDO) </a:t>
            </a:r>
            <a:r>
              <a:rPr lang="es-P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[300 </a:t>
            </a:r>
            <a:r>
              <a:rPr lang="es-PR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%]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5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508030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23902" y="723272"/>
            <a:ext cx="4389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Trabajos presentados en el </a:t>
            </a:r>
            <a:r>
              <a:rPr lang="es-ES" sz="16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Forum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Base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740251"/>
              </p:ext>
            </p:extLst>
          </p:nvPr>
        </p:nvGraphicFramePr>
        <p:xfrm>
          <a:off x="738187" y="1070973"/>
          <a:ext cx="8261433" cy="5582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6276"/>
                <a:gridCol w="1022684"/>
                <a:gridCol w="3524758"/>
                <a:gridCol w="1227715"/>
              </a:tblGrid>
              <a:tr h="28859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033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1. Inoculantes inducidos sobre la modulación de soya, garbanzo, frijol y maní, en condiciones de estrés hídrico por defecto 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effectLst/>
                        </a:rPr>
                        <a:t>Forum de Base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María C. Nápoles, </a:t>
                      </a:r>
                      <a:r>
                        <a:rPr lang="es-ES" sz="1050" b="0" dirty="0" err="1">
                          <a:effectLst/>
                        </a:rPr>
                        <a:t>Ionel</a:t>
                      </a:r>
                      <a:r>
                        <a:rPr lang="es-ES" sz="1050" b="0" dirty="0">
                          <a:effectLst/>
                        </a:rPr>
                        <a:t> Hernández, Belkis Morales Y Alicia </a:t>
                      </a:r>
                      <a:r>
                        <a:rPr lang="es-ES" sz="1050" b="0" dirty="0" smtClean="0">
                          <a:effectLst/>
                        </a:rPr>
                        <a:t>Hernández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RELEVANTE (Base, Municipal,</a:t>
                      </a:r>
                      <a:r>
                        <a:rPr lang="es-PR" sz="105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Provincial</a:t>
                      </a: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05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72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2. Obtención y caracterización de </a:t>
                      </a:r>
                      <a:r>
                        <a:rPr lang="es-ES" sz="1050" b="0" dirty="0" err="1">
                          <a:effectLst/>
                        </a:rPr>
                        <a:t>rizobios</a:t>
                      </a:r>
                      <a:r>
                        <a:rPr lang="es-ES" sz="1050" b="0" dirty="0">
                          <a:effectLst/>
                        </a:rPr>
                        <a:t> para la inoculación de arroz, soya y leguminosas forrajeras, de interés </a:t>
                      </a:r>
                      <a:r>
                        <a:rPr lang="es-ES" sz="1050" b="0" dirty="0" smtClean="0">
                          <a:effectLst/>
                        </a:rPr>
                        <a:t>agrícola</a:t>
                      </a:r>
                      <a:r>
                        <a:rPr lang="es-ES" sz="1050" b="0" dirty="0">
                          <a:effectLst/>
                        </a:rPr>
                        <a:t>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" sz="1050" b="0" dirty="0" err="1">
                          <a:effectLst/>
                        </a:rPr>
                        <a:t>Ionel</a:t>
                      </a:r>
                      <a:r>
                        <a:rPr lang="es-ES" sz="1050" b="0" dirty="0">
                          <a:effectLst/>
                        </a:rPr>
                        <a:t> Hernández, María C. Nápoles, Pedro J. </a:t>
                      </a:r>
                      <a:r>
                        <a:rPr lang="es-ES" sz="1050" b="0" dirty="0" err="1">
                          <a:effectLst/>
                        </a:rPr>
                        <a:t>Gonzalez</a:t>
                      </a:r>
                      <a:r>
                        <a:rPr lang="es-ES" sz="1050" b="0" dirty="0">
                          <a:effectLst/>
                        </a:rPr>
                        <a:t>, Pedro R. Rosales, </a:t>
                      </a:r>
                      <a:r>
                        <a:rPr lang="es-ES" sz="1050" b="0" dirty="0" err="1">
                          <a:effectLst/>
                        </a:rPr>
                        <a:t>Yonger</a:t>
                      </a:r>
                      <a:r>
                        <a:rPr lang="es-ES" sz="1050" b="0" dirty="0">
                          <a:effectLst/>
                        </a:rPr>
                        <a:t> Tamayo, Juan F. Ramírez, Belkis Morales, Susana L. Estévez, </a:t>
                      </a:r>
                      <a:r>
                        <a:rPr lang="es-ES" sz="1050" b="0" dirty="0" err="1">
                          <a:effectLst/>
                        </a:rPr>
                        <a:t>Maida</a:t>
                      </a:r>
                      <a:r>
                        <a:rPr lang="es-ES" sz="1050" b="0" dirty="0">
                          <a:effectLst/>
                        </a:rPr>
                        <a:t> Peña y Alicia Pérez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RELEVANTE (Base, Municipal,</a:t>
                      </a:r>
                      <a:r>
                        <a:rPr lang="es-PR" sz="105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Provincial</a:t>
                      </a: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765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3. Aportes al conocimiento  del funcionamiento de </a:t>
                      </a:r>
                      <a:r>
                        <a:rPr lang="es-ES" sz="1050" b="0" dirty="0" err="1">
                          <a:effectLst/>
                        </a:rPr>
                        <a:t>bioestimuladores</a:t>
                      </a:r>
                      <a:r>
                        <a:rPr lang="es-ES" sz="1050" b="0" dirty="0">
                          <a:effectLst/>
                        </a:rPr>
                        <a:t>  cubanos en diferentes procesos de la Biotecnología Vegetal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ES_tradnl" sz="1050" b="0" dirty="0">
                          <a:effectLst/>
                        </a:rPr>
                        <a:t>Humberto Izquierdo, Esther </a:t>
                      </a:r>
                      <a:r>
                        <a:rPr lang="es-ES_tradnl" sz="1050" b="0" dirty="0" err="1">
                          <a:effectLst/>
                        </a:rPr>
                        <a:t>Diosdado</a:t>
                      </a:r>
                      <a:r>
                        <a:rPr lang="es-ES_tradnl" sz="1050" b="0" dirty="0">
                          <a:effectLst/>
                        </a:rPr>
                        <a:t>, María C. González, Miriam de la C. Núñez, Juan C. Cabrera</a:t>
                      </a:r>
                      <a:r>
                        <a:rPr lang="es-ES" sz="1050" b="0" dirty="0">
                          <a:effectLst/>
                        </a:rPr>
                        <a:t>, </a:t>
                      </a:r>
                      <a:r>
                        <a:rPr lang="es-ES_tradnl" sz="1050" b="0" dirty="0">
                          <a:effectLst/>
                        </a:rPr>
                        <a:t>Reina M. Hernández, Justo L. González, María M. Hernández, Eduardo F. Héctor, Rafael Gómez, Ruth </a:t>
                      </a:r>
                      <a:r>
                        <a:rPr lang="es-ES_tradnl" sz="1050" b="0" dirty="0" err="1">
                          <a:effectLst/>
                        </a:rPr>
                        <a:t>Proenza</a:t>
                      </a:r>
                      <a:r>
                        <a:rPr lang="es-ES_tradnl" sz="1050" b="0" dirty="0">
                          <a:effectLst/>
                        </a:rPr>
                        <a:t> y  Marisol Velásquez</a:t>
                      </a:r>
                      <a:endParaRPr lang="en-US" sz="105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50" b="0" dirty="0">
                          <a:effectLst/>
                        </a:rPr>
                        <a:t>5/16 </a:t>
                      </a:r>
                      <a:endParaRPr lang="es-PR" sz="1050" b="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RELEVANTE (Base, Municipal,</a:t>
                      </a:r>
                      <a:r>
                        <a:rPr lang="es-PR" sz="105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Provincial</a:t>
                      </a:r>
                      <a:r>
                        <a:rPr lang="es-PR" sz="105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33590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 dirty="0">
                          <a:effectLst/>
                        </a:rPr>
                        <a:t>4. </a:t>
                      </a:r>
                      <a:r>
                        <a:rPr lang="es-ES" sz="1050" b="0" dirty="0" err="1">
                          <a:effectLst/>
                        </a:rPr>
                        <a:t>Azofert</a:t>
                      </a:r>
                      <a:r>
                        <a:rPr lang="es-ES" sz="1050" b="0" dirty="0">
                          <a:effectLst/>
                        </a:rPr>
                        <a:t>-F® y </a:t>
                      </a:r>
                      <a:r>
                        <a:rPr lang="es-ES" sz="1050" b="0" dirty="0" err="1">
                          <a:effectLst/>
                        </a:rPr>
                        <a:t>Azofert</a:t>
                      </a:r>
                      <a:r>
                        <a:rPr lang="es-ES" sz="1050" b="0" dirty="0">
                          <a:effectLst/>
                        </a:rPr>
                        <a:t>-S®. Incrementos en su estabilidad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 dirty="0">
                          <a:effectLst/>
                        </a:rPr>
                        <a:t>Forum de Base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 dirty="0">
                          <a:effectLst/>
                        </a:rPr>
                        <a:t>Belkis Morales, </a:t>
                      </a:r>
                      <a:r>
                        <a:rPr lang="es-ES" sz="1050" b="0" dirty="0" err="1">
                          <a:effectLst/>
                        </a:rPr>
                        <a:t>Kirenia</a:t>
                      </a:r>
                      <a:r>
                        <a:rPr lang="es-ES" sz="1050" b="0" dirty="0">
                          <a:effectLst/>
                        </a:rPr>
                        <a:t> Aguilera, </a:t>
                      </a:r>
                      <a:r>
                        <a:rPr lang="es-ES" sz="1050" b="0" dirty="0" err="1">
                          <a:effectLst/>
                        </a:rPr>
                        <a:t>Daymi</a:t>
                      </a:r>
                      <a:r>
                        <a:rPr lang="es-ES" sz="1050" b="0" dirty="0">
                          <a:effectLst/>
                        </a:rPr>
                        <a:t> Alonso, María C. Nápoles e </a:t>
                      </a:r>
                      <a:r>
                        <a:rPr lang="es-ES" sz="1050" b="0" dirty="0" err="1">
                          <a:effectLst/>
                        </a:rPr>
                        <a:t>Ionel</a:t>
                      </a:r>
                      <a:r>
                        <a:rPr lang="es-ES" sz="1050" b="0" dirty="0">
                          <a:effectLst/>
                        </a:rPr>
                        <a:t> Hernández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050" b="0" dirty="0" smtClean="0">
                          <a:effectLst/>
                        </a:rPr>
                        <a:t>5/16         </a:t>
                      </a:r>
                      <a:r>
                        <a:rPr lang="es-PR" sz="105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  <a:r>
                        <a:rPr lang="es-PR" sz="1050" b="0" dirty="0" smtClean="0">
                          <a:effectLst/>
                        </a:rPr>
                        <a:t>                  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603338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5. Efecto de la aplicación foliar de una mezcla de oligogalacturónidos a plántulas de tomate cultivada en un suelo contaminado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 dirty="0">
                          <a:effectLst/>
                        </a:rPr>
                        <a:t>Omar E. </a:t>
                      </a:r>
                      <a:r>
                        <a:rPr lang="es-ES" sz="1050" b="0" dirty="0" err="1">
                          <a:effectLst/>
                        </a:rPr>
                        <a:t>Cartaya</a:t>
                      </a:r>
                      <a:r>
                        <a:rPr lang="es-ES" sz="1050" b="0" dirty="0">
                          <a:effectLst/>
                        </a:rPr>
                        <a:t>, Ana M. Moreno, Fernando </a:t>
                      </a:r>
                      <a:r>
                        <a:rPr lang="es-ES" sz="1050" b="0" dirty="0" err="1">
                          <a:effectLst/>
                        </a:rPr>
                        <a:t>Guridi</a:t>
                      </a:r>
                      <a:r>
                        <a:rPr lang="es-ES" sz="1050" b="0" dirty="0">
                          <a:effectLst/>
                        </a:rPr>
                        <a:t>, Adriano Cabrera y </a:t>
                      </a:r>
                      <a:r>
                        <a:rPr lang="es-ES" sz="1050" b="0" dirty="0" err="1">
                          <a:effectLst/>
                        </a:rPr>
                        <a:t>Yenisei</a:t>
                      </a:r>
                      <a:r>
                        <a:rPr lang="es-ES" sz="1050" b="0" dirty="0">
                          <a:effectLst/>
                        </a:rPr>
                        <a:t> Hernández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            </a:t>
                      </a:r>
                      <a:r>
                        <a:rPr lang="es-PR" sz="105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6981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>
                          <a:effectLst/>
                        </a:rPr>
                        <a:t>6. </a:t>
                      </a:r>
                      <a:r>
                        <a:rPr lang="es-ES" sz="1050" b="0" dirty="0">
                          <a:effectLst/>
                        </a:rPr>
                        <a:t>Determinación del punto de equilibrio para la producción de </a:t>
                      </a:r>
                      <a:r>
                        <a:rPr lang="es-ES" sz="1050" b="0" dirty="0" err="1">
                          <a:effectLst/>
                        </a:rPr>
                        <a:t>Quitomax</a:t>
                      </a:r>
                      <a:r>
                        <a:rPr lang="es-ES" sz="1050" b="0" dirty="0" smtClean="0">
                          <a:effectLst/>
                        </a:rPr>
                        <a:t>®</a:t>
                      </a:r>
                      <a:r>
                        <a:rPr lang="es-PR" sz="1050" b="0" dirty="0">
                          <a:effectLst/>
                        </a:rPr>
                        <a:t> 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Ana M. Moreno, Omar E. Cartaya, A. Falcón, Lisbel Travieso y J. Hugo Hernández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         </a:t>
                      </a:r>
                      <a:r>
                        <a:rPr lang="es-PR" sz="105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  <a:r>
                        <a:rPr lang="es-PR" sz="1050" b="0" dirty="0" smtClean="0">
                          <a:effectLst/>
                        </a:rPr>
                        <a:t> 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4923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7. Calidad del agua del río Tapaste en el nacimiento de la cuenca Almendares-Vento, Mayabeque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Yenisei Hernández, Pedro Rodríguez, Omar Cartaya, Ana M. Moreno, M. S. González y Juan H. Hernández                       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         </a:t>
                      </a:r>
                      <a:r>
                        <a:rPr lang="es-PR" sz="105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  <a:r>
                        <a:rPr lang="es-PR" sz="1050" b="0" dirty="0" smtClean="0">
                          <a:effectLst/>
                        </a:rPr>
                        <a:t> 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7038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8 . Efecto de diferentes formas de aplicación del </a:t>
                      </a:r>
                      <a:r>
                        <a:rPr lang="es-ES" sz="1050" b="0" dirty="0" err="1">
                          <a:effectLst/>
                        </a:rPr>
                        <a:t>QuitoMax</a:t>
                      </a:r>
                      <a:r>
                        <a:rPr lang="es-ES" sz="1050" b="0" dirty="0">
                          <a:effectLst/>
                        </a:rPr>
                        <a:t>® en la </a:t>
                      </a:r>
                      <a:r>
                        <a:rPr lang="es-ES" sz="1050" b="0" dirty="0" err="1">
                          <a:effectLst/>
                        </a:rPr>
                        <a:t>nodulación</a:t>
                      </a:r>
                      <a:r>
                        <a:rPr lang="es-ES" sz="1050" b="0" dirty="0">
                          <a:effectLst/>
                        </a:rPr>
                        <a:t>, el crecimiento y el rendimiento de soya [</a:t>
                      </a:r>
                      <a:r>
                        <a:rPr lang="es-ES" sz="1050" b="1" i="1" dirty="0" err="1">
                          <a:effectLst/>
                        </a:rPr>
                        <a:t>Glycine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1" i="1" dirty="0" err="1">
                          <a:effectLst/>
                        </a:rPr>
                        <a:t>max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0" dirty="0">
                          <a:effectLst/>
                        </a:rPr>
                        <a:t>(L.) Merrill] inoculada con </a:t>
                      </a:r>
                      <a:r>
                        <a:rPr lang="es-ES" sz="1050" b="0" dirty="0" err="1">
                          <a:effectLst/>
                        </a:rPr>
                        <a:t>Azofert</a:t>
                      </a:r>
                      <a:r>
                        <a:rPr lang="es-ES" sz="1050" b="0" dirty="0">
                          <a:effectLst/>
                        </a:rPr>
                        <a:t>®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>
                          <a:effectLst/>
                        </a:rPr>
                        <a:t>Forum de Base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b="0">
                          <a:effectLst/>
                        </a:rPr>
                        <a:t>Daimy Costales, Alejandro Falcón, Lisbel Travieso, Yenisel de la Rosa, Susana Arboláez, Mislaidys Carrillo, Fabiel Fiallo, Pablo Ángel Soto, Juan Hugo Hernández, Elisa Ravelo y Magalys Rivera</a:t>
                      </a:r>
                      <a:endParaRPr lang="en-US" sz="105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         </a:t>
                      </a:r>
                      <a:r>
                        <a:rPr lang="es-PR" sz="105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  <a:r>
                        <a:rPr lang="es-PR" sz="1050" b="0" dirty="0" smtClean="0">
                          <a:effectLst/>
                        </a:rPr>
                        <a:t> </a:t>
                      </a:r>
                      <a:endParaRPr lang="en-US" sz="105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  <a:tr h="5027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9. Efecto del </a:t>
                      </a:r>
                      <a:r>
                        <a:rPr lang="es-ES" sz="1050" dirty="0" err="1">
                          <a:effectLst/>
                        </a:rPr>
                        <a:t>Pectimorf</a:t>
                      </a:r>
                      <a:r>
                        <a:rPr lang="es-ES" sz="1050" dirty="0">
                          <a:effectLst/>
                        </a:rPr>
                        <a:t> aplicado sobre la parte </a:t>
                      </a:r>
                      <a:r>
                        <a:rPr lang="es-ES" sz="1050" dirty="0" err="1">
                          <a:effectLst/>
                        </a:rPr>
                        <a:t>aéra</a:t>
                      </a:r>
                      <a:r>
                        <a:rPr lang="es-ES" sz="1050" dirty="0">
                          <a:effectLst/>
                        </a:rPr>
                        <a:t>, en el crecimiento y rendimiento del tomate (</a:t>
                      </a:r>
                      <a:r>
                        <a:rPr lang="es-ES" sz="1050" i="1" dirty="0" err="1">
                          <a:effectLst/>
                        </a:rPr>
                        <a:t>Solanum</a:t>
                      </a:r>
                      <a:r>
                        <a:rPr lang="es-ES" sz="1050" i="1" dirty="0">
                          <a:effectLst/>
                        </a:rPr>
                        <a:t> </a:t>
                      </a:r>
                      <a:r>
                        <a:rPr lang="es-ES" sz="1050" i="1" dirty="0" err="1">
                          <a:effectLst/>
                        </a:rPr>
                        <a:t>lycopersicum</a:t>
                      </a:r>
                      <a:r>
                        <a:rPr lang="es-ES" sz="1050" i="1" dirty="0">
                          <a:effectLst/>
                        </a:rPr>
                        <a:t> </a:t>
                      </a:r>
                      <a:r>
                        <a:rPr lang="es-ES" sz="1050" dirty="0">
                          <a:effectLst/>
                        </a:rPr>
                        <a:t>L.)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dirty="0" err="1">
                          <a:effectLst/>
                        </a:rPr>
                        <a:t>Forum</a:t>
                      </a:r>
                      <a:r>
                        <a:rPr lang="es-PR" sz="1050" dirty="0">
                          <a:effectLst/>
                        </a:rPr>
                        <a:t> de Base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50" dirty="0">
                          <a:effectLst/>
                        </a:rPr>
                        <a:t>Donaldo Morales, José M. </a:t>
                      </a:r>
                      <a:r>
                        <a:rPr lang="es-ES" sz="1050" dirty="0" err="1">
                          <a:effectLst/>
                        </a:rPr>
                        <a:t>Dell'Amico</a:t>
                      </a:r>
                      <a:r>
                        <a:rPr lang="es-ES" sz="1050" dirty="0">
                          <a:effectLst/>
                        </a:rPr>
                        <a:t>, Eduardo Jerez, </a:t>
                      </a:r>
                      <a:r>
                        <a:rPr lang="es-ES" sz="1050" dirty="0" err="1">
                          <a:effectLst/>
                        </a:rPr>
                        <a:t>Roberqui</a:t>
                      </a:r>
                      <a:r>
                        <a:rPr lang="es-ES" sz="1050" dirty="0">
                          <a:effectLst/>
                        </a:rPr>
                        <a:t> Martín, </a:t>
                      </a:r>
                      <a:r>
                        <a:rPr lang="es-ES" sz="1050" dirty="0" err="1">
                          <a:effectLst/>
                        </a:rPr>
                        <a:t>Yenisel</a:t>
                      </a:r>
                      <a:r>
                        <a:rPr lang="es-ES" sz="1050" dirty="0">
                          <a:effectLst/>
                        </a:rPr>
                        <a:t> de La Rosa, Alexander Guerrero y Yanet Mora                          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50" b="0" dirty="0" smtClean="0">
                          <a:effectLst/>
                        </a:rPr>
                        <a:t>5/16         </a:t>
                      </a:r>
                      <a:r>
                        <a:rPr lang="es-PR" sz="105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  <a:r>
                        <a:rPr lang="es-PR" sz="1050" b="0" dirty="0" smtClean="0">
                          <a:effectLst/>
                        </a:rPr>
                        <a:t> 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19" marR="3931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0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99190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23901" y="723272"/>
            <a:ext cx="6025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Trabajos presentados en el </a:t>
            </a:r>
            <a:r>
              <a:rPr lang="es-ES" sz="16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Forum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Base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50189"/>
              </p:ext>
            </p:extLst>
          </p:nvPr>
        </p:nvGraphicFramePr>
        <p:xfrm>
          <a:off x="723904" y="1061827"/>
          <a:ext cx="8275717" cy="5292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5567"/>
                <a:gridCol w="1465686"/>
                <a:gridCol w="3404627"/>
                <a:gridCol w="1229837"/>
              </a:tblGrid>
              <a:tr h="2171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70295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10. Influencia de diferentes dosis de </a:t>
                      </a:r>
                      <a:r>
                        <a:rPr lang="es-ES" sz="1100" b="0" dirty="0" err="1">
                          <a:effectLst/>
                        </a:rPr>
                        <a:t>Pectimorf</a:t>
                      </a:r>
                      <a:r>
                        <a:rPr lang="es-ES" sz="1100" b="0" dirty="0">
                          <a:effectLst/>
                        </a:rPr>
                        <a:t> en componentes del rendimiento de plantas de frijol </a:t>
                      </a:r>
                      <a:r>
                        <a:rPr lang="es-ES" sz="1100" b="0" dirty="0" err="1">
                          <a:effectLst/>
                        </a:rPr>
                        <a:t>biofertilizadas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</a:rPr>
                        <a:t>Forum</a:t>
                      </a:r>
                      <a:r>
                        <a:rPr lang="es-PR" sz="1100" b="0" dirty="0">
                          <a:effectLst/>
                        </a:rPr>
                        <a:t> de Base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Geydi</a:t>
                      </a:r>
                      <a:r>
                        <a:rPr lang="es-ES" sz="1100" b="0" dirty="0">
                          <a:effectLst/>
                        </a:rPr>
                        <a:t> Pérez, Susana Hernández,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de la Rosa, Elisa </a:t>
                      </a:r>
                      <a:r>
                        <a:rPr lang="es-ES" sz="1100" b="0" dirty="0" err="1">
                          <a:effectLst/>
                        </a:rPr>
                        <a:t>Rabelo</a:t>
                      </a:r>
                      <a:r>
                        <a:rPr lang="es-ES" sz="1100" b="0" dirty="0">
                          <a:effectLst/>
                        </a:rPr>
                        <a:t>, </a:t>
                      </a:r>
                      <a:r>
                        <a:rPr lang="es-ES" sz="1100" b="0" dirty="0" err="1">
                          <a:effectLst/>
                        </a:rPr>
                        <a:t>Milaidy</a:t>
                      </a:r>
                      <a:r>
                        <a:rPr lang="es-ES" sz="1100" b="0" dirty="0">
                          <a:effectLst/>
                        </a:rPr>
                        <a:t> Carrillo, </a:t>
                      </a:r>
                      <a:r>
                        <a:rPr lang="es-ES" sz="1100" b="0" dirty="0" err="1">
                          <a:effectLst/>
                        </a:rPr>
                        <a:t>Fabiel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Fiallo</a:t>
                      </a:r>
                      <a:r>
                        <a:rPr lang="es-ES" sz="1100" b="0" dirty="0">
                          <a:effectLst/>
                        </a:rPr>
                        <a:t>, Pablo Soto, </a:t>
                      </a:r>
                      <a:r>
                        <a:rPr lang="es-ES" sz="1100" b="0" dirty="0" err="1">
                          <a:effectLst/>
                        </a:rPr>
                        <a:t>Lisbel</a:t>
                      </a:r>
                      <a:r>
                        <a:rPr lang="es-ES" sz="1100" b="0" dirty="0">
                          <a:effectLst/>
                        </a:rPr>
                        <a:t> Martínez y Miriam Núñez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11. Efecto de </a:t>
                      </a:r>
                      <a:r>
                        <a:rPr lang="es-ES" sz="1100" b="0" dirty="0" err="1">
                          <a:effectLst/>
                        </a:rPr>
                        <a:t>bioestimulantes</a:t>
                      </a:r>
                      <a:r>
                        <a:rPr lang="es-ES" sz="1100" b="0" dirty="0">
                          <a:effectLst/>
                        </a:rPr>
                        <a:t> en plantas de frijol </a:t>
                      </a:r>
                      <a:r>
                        <a:rPr lang="es-ES" sz="1100" b="0" dirty="0" err="1">
                          <a:effectLst/>
                        </a:rPr>
                        <a:t>biofertilizadas</a:t>
                      </a:r>
                      <a:r>
                        <a:rPr lang="es-ES" sz="1100" b="0" dirty="0">
                          <a:effectLst/>
                        </a:rPr>
                        <a:t>. I. Indicadores del crecimiento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Lisbel</a:t>
                      </a:r>
                      <a:r>
                        <a:rPr lang="es-ES" sz="1100" b="0" dirty="0">
                          <a:effectLst/>
                        </a:rPr>
                        <a:t> Martínez, </a:t>
                      </a:r>
                      <a:r>
                        <a:rPr lang="es-ES" sz="1100" b="0" dirty="0" err="1">
                          <a:effectLst/>
                        </a:rPr>
                        <a:t>Geydi</a:t>
                      </a:r>
                      <a:r>
                        <a:rPr lang="es-ES" sz="1100" b="0" dirty="0">
                          <a:effectLst/>
                        </a:rPr>
                        <a:t> Pérez, </a:t>
                      </a:r>
                      <a:r>
                        <a:rPr lang="es-ES" sz="1100" b="0" dirty="0" err="1">
                          <a:effectLst/>
                        </a:rPr>
                        <a:t>Daimy</a:t>
                      </a:r>
                      <a:r>
                        <a:rPr lang="es-ES" sz="1100" b="0" dirty="0">
                          <a:effectLst/>
                        </a:rPr>
                        <a:t> Costales, Elisa Ravelo,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O´Farrill</a:t>
                      </a:r>
                      <a:r>
                        <a:rPr lang="es-ES" sz="1100" b="0" dirty="0">
                          <a:effectLst/>
                        </a:rPr>
                        <a:t>, Susana Hernández, </a:t>
                      </a:r>
                      <a:r>
                        <a:rPr lang="es-ES" sz="1100" b="0" dirty="0" err="1">
                          <a:effectLst/>
                        </a:rPr>
                        <a:t>Milaydis</a:t>
                      </a:r>
                      <a:r>
                        <a:rPr lang="es-ES" sz="1100" b="0" dirty="0">
                          <a:effectLst/>
                        </a:rPr>
                        <a:t> Carrillo, </a:t>
                      </a:r>
                      <a:r>
                        <a:rPr lang="es-ES" sz="1100" b="0" dirty="0" err="1">
                          <a:effectLst/>
                        </a:rPr>
                        <a:t>Yanett</a:t>
                      </a:r>
                      <a:r>
                        <a:rPr lang="es-ES" sz="1100" b="0" dirty="0">
                          <a:effectLst/>
                        </a:rPr>
                        <a:t> Mora, Jorge L. Menéndez, </a:t>
                      </a:r>
                      <a:r>
                        <a:rPr lang="es-ES" sz="1100" b="0" dirty="0" err="1">
                          <a:effectLst/>
                        </a:rPr>
                        <a:t>Magalys</a:t>
                      </a:r>
                      <a:r>
                        <a:rPr lang="es-ES" sz="1100" b="0" dirty="0">
                          <a:effectLst/>
                        </a:rPr>
                        <a:t> Rivera, Alejandro Falcón, Miriam Núñez  y María C. Nápoles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12. Efecto de </a:t>
                      </a:r>
                      <a:r>
                        <a:rPr lang="es-ES" sz="1100" b="0" dirty="0" err="1">
                          <a:effectLst/>
                        </a:rPr>
                        <a:t>bioestimulantes</a:t>
                      </a:r>
                      <a:r>
                        <a:rPr lang="es-ES" sz="1100" b="0" dirty="0">
                          <a:effectLst/>
                        </a:rPr>
                        <a:t> en plantas de frijol </a:t>
                      </a:r>
                      <a:r>
                        <a:rPr lang="es-ES" sz="1100" b="0" dirty="0" err="1">
                          <a:effectLst/>
                        </a:rPr>
                        <a:t>biofertilizadas</a:t>
                      </a:r>
                      <a:r>
                        <a:rPr lang="es-ES" sz="1100" b="0" dirty="0">
                          <a:effectLst/>
                        </a:rPr>
                        <a:t>. II. Rendimiento y sus componentes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Miriam Núñez Vázquez, Osmani Rojan Herrera, Daniel Álvarez Sierra y Lázaro Maqueira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</a:t>
                      </a:r>
                      <a:r>
                        <a:rPr lang="es-PR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</a:p>
                  </a:txBody>
                  <a:tcPr marL="51749" marR="51749" marT="0" marB="0"/>
                </a:tc>
              </a:tr>
              <a:tr h="539152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13. Efecto del </a:t>
                      </a:r>
                      <a:r>
                        <a:rPr lang="es-ES" sz="1100" b="0" dirty="0" err="1">
                          <a:effectLst/>
                        </a:rPr>
                        <a:t>QuitoMax</a:t>
                      </a:r>
                      <a:r>
                        <a:rPr lang="es-ES" sz="1100" b="0" dirty="0">
                          <a:effectLst/>
                        </a:rPr>
                        <a:t> en variables de rendimiento del cultivo de    maíz (</a:t>
                      </a:r>
                      <a:r>
                        <a:rPr lang="es-ES" sz="1100" b="0" i="1" dirty="0">
                          <a:effectLst/>
                        </a:rPr>
                        <a:t>Zea </a:t>
                      </a:r>
                      <a:r>
                        <a:rPr lang="es-ES" sz="1100" b="0" i="1" dirty="0" err="1">
                          <a:effectLst/>
                        </a:rPr>
                        <a:t>mayz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 a escala de campo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Pedro Rosales Alejandro Falcón, Yoel Hernández, Yenisel de la Rosa, Mislaidys Carrillo, Susana Hernández, Pablo Soto y Fabiel  Fiallo        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64776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</a:rPr>
                        <a:t>14. Empleo de </a:t>
                      </a:r>
                      <a:r>
                        <a:rPr lang="es-ES" sz="1100" b="0" dirty="0" err="1">
                          <a:effectLst/>
                        </a:rPr>
                        <a:t>Pectimorf</a:t>
                      </a:r>
                      <a:r>
                        <a:rPr lang="es-ES" sz="1100" b="0" dirty="0">
                          <a:effectLst/>
                        </a:rPr>
                        <a:t>® para estimular la tuberización en papa (</a:t>
                      </a:r>
                      <a:r>
                        <a:rPr lang="es-ES" sz="1100" b="0" i="1" dirty="0" err="1">
                          <a:effectLst/>
                        </a:rPr>
                        <a:t>Solanum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</a:rPr>
                        <a:t>tuberosum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>
                          <a:effectLst/>
                        </a:rPr>
                        <a:t>Roberqui Martín, Eduardo Jerez, Donaldo    Morales, Inés Reynaldo, Yenisel de la Rosa, Milaidis Carrillo, Susana Hernández, Pablo Á. Soto y Fabiel Fiallo  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64776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b="0" dirty="0">
                          <a:effectLst/>
                        </a:rPr>
                        <a:t>15. Estimando el área foliar de una planta de papa a partir de las medidas lineales de la hoja central de un tallo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>
                          <a:effectLst/>
                        </a:rPr>
                        <a:t>Forum de Base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Eduardo Jerez </a:t>
                      </a:r>
                      <a:r>
                        <a:rPr lang="es-ES" sz="1100" b="0" dirty="0" err="1">
                          <a:effectLst/>
                        </a:rPr>
                        <a:t>Mompie</a:t>
                      </a:r>
                      <a:r>
                        <a:rPr lang="es-ES" sz="1100" b="0" dirty="0">
                          <a:effectLst/>
                        </a:rPr>
                        <a:t>, </a:t>
                      </a:r>
                      <a:r>
                        <a:rPr lang="es-ES" sz="1100" b="0" dirty="0" err="1">
                          <a:effectLst/>
                        </a:rPr>
                        <a:t>Roberqui</a:t>
                      </a:r>
                      <a:r>
                        <a:rPr lang="es-ES" sz="1100" b="0" dirty="0">
                          <a:effectLst/>
                        </a:rPr>
                        <a:t> Martín </a:t>
                      </a:r>
                      <a:r>
                        <a:rPr lang="es-ES" sz="1100" b="0" dirty="0" err="1">
                          <a:effectLst/>
                        </a:rPr>
                        <a:t>Martín</a:t>
                      </a:r>
                      <a:r>
                        <a:rPr lang="es-ES" sz="1100" b="0" dirty="0">
                          <a:effectLst/>
                        </a:rPr>
                        <a:t>, Donaldo Morales Guevara,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de la Rosa, </a:t>
                      </a:r>
                      <a:r>
                        <a:rPr lang="es-ES" sz="1100" b="0" dirty="0" err="1">
                          <a:effectLst/>
                        </a:rPr>
                        <a:t>Milaidis</a:t>
                      </a:r>
                      <a:r>
                        <a:rPr lang="es-ES" sz="1100" b="0" dirty="0">
                          <a:effectLst/>
                        </a:rPr>
                        <a:t> Carrillo, Susana Hernández, Pablo Ángel Soto y </a:t>
                      </a:r>
                      <a:r>
                        <a:rPr lang="es-ES" sz="1100" b="0" dirty="0" err="1">
                          <a:effectLst/>
                        </a:rPr>
                        <a:t>Faviel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Fiallo</a:t>
                      </a:r>
                      <a:r>
                        <a:rPr lang="es-ES" sz="1100" b="0" dirty="0">
                          <a:effectLst/>
                        </a:rPr>
                        <a:t>                                 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</a:t>
                      </a:r>
                      <a:r>
                        <a:rPr lang="es-PR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</a:p>
                  </a:txBody>
                  <a:tcPr marL="51749" marR="51749" marT="0" marB="0"/>
                </a:tc>
              </a:tr>
              <a:tr h="40436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16. Evaluación preliminar de la estabilidad química en el </a:t>
                      </a:r>
                      <a:r>
                        <a:rPr lang="es-ES" sz="1100" b="0" dirty="0" err="1">
                          <a:effectLst/>
                        </a:rPr>
                        <a:t>Pectimorf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</a:rPr>
                        <a:t>Forum</a:t>
                      </a:r>
                      <a:r>
                        <a:rPr lang="es-PR" sz="1100" b="0" dirty="0">
                          <a:effectLst/>
                        </a:rPr>
                        <a:t> de Base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effectLst/>
                        </a:rPr>
                        <a:t>Yuliem</a:t>
                      </a:r>
                      <a:r>
                        <a:rPr lang="es-ES" sz="1100" b="0" dirty="0">
                          <a:effectLst/>
                        </a:rPr>
                        <a:t> Mederos, Alejandro  Falcón, Juan </a:t>
                      </a:r>
                      <a:r>
                        <a:rPr lang="es-ES" sz="1100" b="0" dirty="0" smtClean="0">
                          <a:effectLst/>
                        </a:rPr>
                        <a:t>H. </a:t>
                      </a:r>
                      <a:r>
                        <a:rPr lang="es-ES" sz="1100" b="0" dirty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739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17. Efecto de dos variantes de riego en el desarrollo del cultivo del trigo (</a:t>
                      </a:r>
                      <a:r>
                        <a:rPr lang="es-ES" sz="1100" b="0" i="1" dirty="0" err="1">
                          <a:effectLst/>
                        </a:rPr>
                        <a:t>Triticum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i="1" dirty="0" err="1">
                          <a:effectLst/>
                        </a:rPr>
                        <a:t>aestivum</a:t>
                      </a:r>
                      <a:r>
                        <a:rPr lang="es-ES" sz="1100" b="0" i="1" dirty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L.) cultivar INCA TH 4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Forum de Base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José M. </a:t>
                      </a:r>
                      <a:r>
                        <a:rPr lang="es-ES" sz="1100" b="0" dirty="0" err="1">
                          <a:effectLst/>
                        </a:rPr>
                        <a:t>Dell’Amico</a:t>
                      </a:r>
                      <a:r>
                        <a:rPr lang="es-ES" sz="1100" b="0" dirty="0">
                          <a:effectLst/>
                        </a:rPr>
                        <a:t>; </a:t>
                      </a:r>
                      <a:r>
                        <a:rPr lang="es-ES" sz="1100" b="0" dirty="0" err="1">
                          <a:effectLst/>
                        </a:rPr>
                        <a:t>Roberqui</a:t>
                      </a:r>
                      <a:r>
                        <a:rPr lang="es-ES" sz="1100" b="0" dirty="0">
                          <a:effectLst/>
                        </a:rPr>
                        <a:t> Martín, Eduardo Jerez, Donaldo Morales, </a:t>
                      </a:r>
                      <a:r>
                        <a:rPr lang="es-ES" sz="1100" b="0" dirty="0" err="1">
                          <a:effectLst/>
                        </a:rPr>
                        <a:t>Yenisel</a:t>
                      </a:r>
                      <a:r>
                        <a:rPr lang="es-ES" sz="1100" b="0" dirty="0">
                          <a:effectLst/>
                        </a:rPr>
                        <a:t> de </a:t>
                      </a:r>
                      <a:r>
                        <a:rPr lang="es-ES" sz="1100" b="0" dirty="0" smtClean="0">
                          <a:effectLst/>
                        </a:rPr>
                        <a:t>la </a:t>
                      </a:r>
                      <a:r>
                        <a:rPr lang="es-ES" sz="1100" b="0" dirty="0">
                          <a:effectLst/>
                        </a:rPr>
                        <a:t>Rosa, Susana Hernández y Rodolfo Plana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</a:t>
                      </a:r>
                      <a:r>
                        <a:rPr lang="es-PR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</a:p>
                  </a:txBody>
                  <a:tcPr marL="51749" marR="517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6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419896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23901" y="723272"/>
            <a:ext cx="6025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Trabajos presentados en el </a:t>
            </a:r>
            <a:r>
              <a:rPr lang="es-ES" sz="16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Forum</a:t>
            </a: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Base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376757"/>
              </p:ext>
            </p:extLst>
          </p:nvPr>
        </p:nvGraphicFramePr>
        <p:xfrm>
          <a:off x="723904" y="1061827"/>
          <a:ext cx="8275717" cy="2643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5567"/>
                <a:gridCol w="1465686"/>
                <a:gridCol w="3404627"/>
                <a:gridCol w="1229837"/>
              </a:tblGrid>
              <a:tr h="2171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41385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18.- Nuevos aislados para la </a:t>
                      </a: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biofertilización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del frijol negro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Forum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Base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Alicia Hernández, </a:t>
                      </a:r>
                      <a:r>
                        <a:rPr lang="es-E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Ionel</a:t>
                      </a: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Hernández y María C. Nápoles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82790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19.- 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Análisis del crecimiento, desarrollo y componentes del rendimiento en tres variedades de morera ( </a:t>
                      </a:r>
                      <a:r>
                        <a:rPr kumimoji="0" lang="es-ES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Morus</a:t>
                      </a:r>
                      <a:r>
                        <a:rPr kumimoji="0" lang="es-ES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alba 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  <a:latin typeface="+mn-lt"/>
                        </a:rPr>
                        <a:t>Forum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 de Base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Pedro Rodríguez, Jorge</a:t>
                      </a:r>
                      <a:r>
                        <a:rPr lang="es-ES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L. Menéndez, Elisa Ravelo, M. Carrillo y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Yakelín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Yon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. </a:t>
                      </a:r>
                      <a:r>
                        <a:rPr lang="es-ES" sz="1100" b="1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Colaboradores: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Fabier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Fiallo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, Pablo Soto,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Yenisel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 la Rosa,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Yenisley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García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</a:t>
                      </a:r>
                      <a:r>
                        <a:rPr lang="es-PR" sz="11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DESTACADO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53123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20.- 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Compatibilidad de los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bioproductos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Azofert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-f® y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Pectimorf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  <a:latin typeface="+mn-lt"/>
                        </a:rPr>
                        <a:t>Forum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 de Base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r>
                        <a:rPr lang="es-E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Daymi</a:t>
                      </a:r>
                      <a:r>
                        <a:rPr lang="es-E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Alonso 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  <a:tr h="61783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Compatibilidad de los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bioproductos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Azofert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-f®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  <a:latin typeface="+mn-lt"/>
                        </a:rPr>
                        <a:t>Forum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 de Base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Kirenia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Aguilera Portales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5/16         </a:t>
                      </a:r>
                      <a:r>
                        <a:rPr lang="es-PR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MENCION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1749" marR="517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01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8188" y="795147"/>
            <a:ext cx="82661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R" dirty="0"/>
              <a:t> </a:t>
            </a: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 DE PREMIO ACC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33400" lvl="0" indent="-266700" algn="just"/>
            <a:r>
              <a:rPr lang="es-ES" dirty="0" smtClean="0"/>
              <a:t>1.- Título</a:t>
            </a:r>
            <a:r>
              <a:rPr lang="es-ES" dirty="0"/>
              <a:t>: Sericultura (Compartido CENSA-INCA). Con participación destacada del Colectivo de Fisiología (precisar con María del Carmen el colectivo de autores del Premio).</a:t>
            </a:r>
            <a:endParaRPr lang="en-US" dirty="0"/>
          </a:p>
          <a:p>
            <a:endParaRPr lang="es-ES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Propuestas de Premio MINAG</a:t>
            </a:r>
          </a:p>
          <a:p>
            <a:pPr marL="268287"/>
            <a:r>
              <a:rPr lang="es-ES" dirty="0" smtClean="0">
                <a:ea typeface="Times New Roman" panose="02020603050405020304" pitchFamily="18" charset="0"/>
              </a:rPr>
              <a:t>1.- Título: </a:t>
            </a:r>
            <a:r>
              <a:rPr lang="es-ES" dirty="0" smtClean="0"/>
              <a:t>Obtención  </a:t>
            </a:r>
            <a:r>
              <a:rPr lang="es-ES" dirty="0"/>
              <a:t>y </a:t>
            </a:r>
            <a:r>
              <a:rPr lang="es-ES" dirty="0" smtClean="0"/>
              <a:t>caracterización </a:t>
            </a:r>
            <a:r>
              <a:rPr lang="es-ES" dirty="0"/>
              <a:t>de </a:t>
            </a:r>
            <a:r>
              <a:rPr lang="es-ES" dirty="0" err="1"/>
              <a:t>rizobios</a:t>
            </a:r>
            <a:r>
              <a:rPr lang="es-ES" dirty="0"/>
              <a:t> para la inoculación de arroz, </a:t>
            </a:r>
            <a:r>
              <a:rPr lang="es-ES" dirty="0" smtClean="0"/>
              <a:t>soya</a:t>
            </a:r>
          </a:p>
          <a:p>
            <a:pPr marL="268287"/>
            <a:r>
              <a:rPr lang="es-ES" dirty="0"/>
              <a:t> </a:t>
            </a:r>
            <a:r>
              <a:rPr lang="es-ES" dirty="0" smtClean="0"/>
              <a:t>                </a:t>
            </a:r>
            <a:r>
              <a:rPr lang="es-ES" dirty="0"/>
              <a:t>y leguminosas forrajeras, de interés agrícola</a:t>
            </a:r>
            <a:endParaRPr lang="es-ES" b="1" dirty="0" smtClean="0">
              <a:ea typeface="Times New Roman" panose="02020603050405020304" pitchFamily="18" charset="0"/>
            </a:endParaRPr>
          </a:p>
          <a:p>
            <a:pPr marL="268287"/>
            <a:r>
              <a:rPr lang="es-ES" dirty="0">
                <a:ea typeface="Times New Roman" panose="02020603050405020304" pitchFamily="18" charset="0"/>
              </a:rPr>
              <a:t> </a:t>
            </a:r>
            <a:r>
              <a:rPr lang="es-ES" dirty="0" smtClean="0">
                <a:ea typeface="Times New Roman" panose="02020603050405020304" pitchFamily="18" charset="0"/>
              </a:rPr>
              <a:t>     Autor principal: M. </a:t>
            </a:r>
            <a:r>
              <a:rPr lang="es-ES" dirty="0">
                <a:ea typeface="Times New Roman" panose="02020603050405020304" pitchFamily="18" charset="0"/>
              </a:rPr>
              <a:t>S</a:t>
            </a:r>
            <a:r>
              <a:rPr lang="es-ES" dirty="0" smtClean="0">
                <a:ea typeface="Times New Roman" panose="02020603050405020304" pitchFamily="18" charset="0"/>
              </a:rPr>
              <a:t>c. </a:t>
            </a:r>
            <a:r>
              <a:rPr lang="es-ES" dirty="0" err="1" smtClean="0">
                <a:ea typeface="Times New Roman" panose="02020603050405020304" pitchFamily="18" charset="0"/>
              </a:rPr>
              <a:t>Ionel</a:t>
            </a:r>
            <a:r>
              <a:rPr lang="es-ES" dirty="0" smtClean="0">
                <a:ea typeface="Times New Roman" panose="02020603050405020304" pitchFamily="18" charset="0"/>
              </a:rPr>
              <a:t> Hernández (INCA)</a:t>
            </a:r>
          </a:p>
          <a:p>
            <a:pPr marL="533400" indent="-265113" algn="just"/>
            <a:r>
              <a:rPr lang="es-ES" dirty="0" smtClean="0">
                <a:ea typeface="Times New Roman" panose="02020603050405020304" pitchFamily="18" charset="0"/>
              </a:rPr>
              <a:t>      Otros autores: </a:t>
            </a:r>
            <a:r>
              <a:rPr lang="es-ES" dirty="0" smtClean="0"/>
              <a:t>Dra. </a:t>
            </a:r>
            <a:r>
              <a:rPr lang="es-ES" dirty="0"/>
              <a:t>C. María Caridad </a:t>
            </a:r>
            <a:r>
              <a:rPr lang="es-ES" dirty="0" smtClean="0"/>
              <a:t>Nápoles (INCA), Dr. </a:t>
            </a:r>
            <a:r>
              <a:rPr lang="es-ES" dirty="0"/>
              <a:t>C. Pedro </a:t>
            </a:r>
            <a:r>
              <a:rPr lang="es-ES" dirty="0" smtClean="0"/>
              <a:t>J. González (INCA), M. Sc</a:t>
            </a:r>
            <a:r>
              <a:rPr lang="es-ES" dirty="0"/>
              <a:t>. Pedro </a:t>
            </a:r>
            <a:r>
              <a:rPr lang="es-ES" dirty="0" smtClean="0"/>
              <a:t>R. Rosales (INCA ), M. Sc</a:t>
            </a:r>
            <a:r>
              <a:rPr lang="es-ES" dirty="0"/>
              <a:t>. Ing. </a:t>
            </a:r>
            <a:r>
              <a:rPr lang="es-ES" dirty="0" err="1"/>
              <a:t>Yonger</a:t>
            </a:r>
            <a:r>
              <a:rPr lang="es-ES" dirty="0"/>
              <a:t> </a:t>
            </a:r>
            <a:r>
              <a:rPr lang="es-ES" dirty="0" smtClean="0"/>
              <a:t>Tamayo (UDG), </a:t>
            </a:r>
            <a:r>
              <a:rPr lang="es-ES" dirty="0" err="1" smtClean="0"/>
              <a:t>MSc</a:t>
            </a:r>
            <a:r>
              <a:rPr lang="es-ES" dirty="0"/>
              <a:t>. Juan F. Ramírez </a:t>
            </a:r>
            <a:r>
              <a:rPr lang="es-ES" dirty="0" smtClean="0"/>
              <a:t>(IIPF), Lic. </a:t>
            </a:r>
            <a:r>
              <a:rPr lang="es-ES" dirty="0"/>
              <a:t>Belkis Morales </a:t>
            </a:r>
            <a:r>
              <a:rPr lang="es-ES" dirty="0" smtClean="0"/>
              <a:t>(INCA), 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Lic. Susana </a:t>
            </a:r>
            <a:r>
              <a:rPr lang="es-ES" dirty="0" smtClean="0"/>
              <a:t>L. </a:t>
            </a:r>
            <a:r>
              <a:rPr lang="es-ES" dirty="0"/>
              <a:t>Estévez </a:t>
            </a:r>
            <a:r>
              <a:rPr lang="es-ES" dirty="0" smtClean="0"/>
              <a:t>(Universidad de Holguín), Lic. </a:t>
            </a:r>
            <a:r>
              <a:rPr lang="es-ES" dirty="0" err="1" smtClean="0"/>
              <a:t>Maida</a:t>
            </a:r>
            <a:r>
              <a:rPr lang="es-ES" dirty="0" smtClean="0"/>
              <a:t> Peña (Universidad de Holguín), </a:t>
            </a:r>
            <a:r>
              <a:rPr lang="es-ES" dirty="0" err="1" smtClean="0"/>
              <a:t>Téc</a:t>
            </a:r>
            <a:r>
              <a:rPr lang="es-ES" dirty="0" smtClean="0"/>
              <a:t>. Alicia Pérez (INCA).</a:t>
            </a:r>
          </a:p>
          <a:p>
            <a:pPr marL="533400" indent="-265113" algn="just"/>
            <a:endParaRPr lang="es-ES" dirty="0"/>
          </a:p>
          <a:p>
            <a:pPr marL="533400" indent="-265113" algn="just"/>
            <a:r>
              <a:rPr lang="es-ES" dirty="0" smtClean="0"/>
              <a:t>2.- </a:t>
            </a:r>
            <a:r>
              <a:rPr lang="es-ES" dirty="0" err="1" smtClean="0"/>
              <a:t>QuitoMax</a:t>
            </a:r>
            <a:r>
              <a:rPr lang="es-ES" dirty="0" smtClean="0"/>
              <a:t>, nuevo </a:t>
            </a:r>
            <a:r>
              <a:rPr lang="es-ES" dirty="0" err="1" smtClean="0"/>
              <a:t>bioestimulante</a:t>
            </a:r>
            <a:r>
              <a:rPr lang="es-ES" dirty="0" smtClean="0"/>
              <a:t> para el cultivo de la papa</a:t>
            </a:r>
          </a:p>
          <a:p>
            <a:pPr marL="533400" indent="-265113" algn="just"/>
            <a:r>
              <a:rPr lang="es-ES" dirty="0"/>
              <a:t> </a:t>
            </a:r>
            <a:r>
              <a:rPr lang="es-ES" dirty="0" smtClean="0"/>
              <a:t>     Autores: Dr. C. Donaldo Morales (INCA), Dr. C. Jorge Arzuaga (INCA), M. Sc. </a:t>
            </a:r>
            <a:r>
              <a:rPr lang="es-ES" dirty="0" err="1" smtClean="0"/>
              <a:t>Llildrey</a:t>
            </a:r>
            <a:r>
              <a:rPr lang="es-ES" dirty="0" smtClean="0"/>
              <a:t> Torres (Universidad de Matanzas), Dr. C. Alejandro Falcón (INCA), Dr. C. Eduardo Jerez (INCA) y Dr. C. José M. </a:t>
            </a:r>
            <a:r>
              <a:rPr lang="es-ES" dirty="0" err="1" smtClean="0"/>
              <a:t>Dell’Amico</a:t>
            </a:r>
            <a:r>
              <a:rPr lang="es-ES" dirty="0" smtClean="0"/>
              <a:t> (INCA)</a:t>
            </a:r>
            <a:endParaRPr lang="en-US" dirty="0"/>
          </a:p>
        </p:txBody>
      </p:sp>
      <p:graphicFrame>
        <p:nvGraphicFramePr>
          <p:cNvPr id="10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016583"/>
              </p:ext>
            </p:extLst>
          </p:nvPr>
        </p:nvGraphicFramePr>
        <p:xfrm>
          <a:off x="2043459" y="15996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0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910532"/>
              </p:ext>
            </p:extLst>
          </p:nvPr>
        </p:nvGraphicFramePr>
        <p:xfrm>
          <a:off x="2043459" y="15996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8" y="719226"/>
            <a:ext cx="828549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5. 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 publican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23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artículos en revistas científicas, de ellos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6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de Corriente Principal (grupo I),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 Internacional (grupo II),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4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Bases de Datos Especializadas de Reconocimiento</a:t>
            </a:r>
            <a:r>
              <a:rPr lang="es-ES" sz="2000" b="1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Latinoamericano (grupo III)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en Revistas Científicas Cubanas certificadas por el CITMA y otras revistas extranjeras arbitradas (grupo IV).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SOBRECUMPLIDO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8188" y="2795358"/>
            <a:ext cx="826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1900" dirty="0">
                <a:solidFill>
                  <a:srgbClr val="0000FF"/>
                </a:solidFill>
                <a:ea typeface="Times New Roman" panose="02020603050405020304" pitchFamily="18" charset="0"/>
              </a:rPr>
              <a:t>Grupo </a:t>
            </a:r>
            <a:r>
              <a:rPr lang="es-ES" sz="19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I (</a:t>
            </a:r>
            <a:r>
              <a:rPr lang="es-ES" sz="19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Impacto</a:t>
            </a:r>
            <a:r>
              <a:rPr lang="es-ES" sz="19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Plan</a:t>
            </a:r>
            <a:r>
              <a:rPr lang="es-ES" sz="1900" dirty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s-ES" sz="1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6</a:t>
            </a:r>
            <a:r>
              <a:rPr lang="es-ES" sz="19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  Publicadas/Aceptadas: </a:t>
            </a:r>
            <a:r>
              <a:rPr lang="es-ES" sz="1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7</a:t>
            </a:r>
            <a:r>
              <a:rPr lang="es-ES" sz="19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</a:t>
            </a:r>
            <a:r>
              <a:rPr lang="es-ES" sz="19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Enviadas:</a:t>
            </a:r>
            <a:r>
              <a:rPr lang="es-ES" sz="19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s-ES" sz="1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19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</a:t>
            </a:r>
            <a:r>
              <a:rPr lang="en-US" sz="1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</a:t>
            </a:r>
            <a:r>
              <a:rPr lang="en-US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s-ES" sz="19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Grupo II 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(Nacional): 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Publicadas: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  </a:t>
            </a:r>
            <a:endParaRPr lang="es-ES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Grupo II (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Cultivos Tropicales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):  </a:t>
            </a: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Plan: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11</a:t>
            </a:r>
            <a:r>
              <a:rPr lang="es-ES" sz="20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Aprobadas/Aceptadas para arbitraje: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12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Total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13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(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Grupo III (Nacionales)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Plan: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4</a:t>
            </a:r>
            <a:r>
              <a:rPr lang="es-ES" sz="2000" i="1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   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Aceptada: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-</a:t>
            </a:r>
            <a:r>
              <a:rPr lang="es-ES" sz="2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endParaRPr lang="es-ES" sz="2000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Grupo IV </a:t>
            </a:r>
            <a:r>
              <a:rPr lang="es-ES" sz="2000" i="1" dirty="0">
                <a:solidFill>
                  <a:srgbClr val="0000FF"/>
                </a:solidFill>
                <a:ea typeface="Times New Roman" panose="02020603050405020304" pitchFamily="18" charset="0"/>
              </a:rPr>
              <a:t>(Extranjeras): 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Plan: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   Publicadas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3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TOTAL GENERAL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24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(SOBRECUMPLIDO) </a:t>
            </a:r>
            <a:r>
              <a:rPr lang="es-E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[104.30 %)]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>
              <a:latin typeface="Helvetica" panose="020B0604020202020204" pitchFamily="34" charset="0"/>
            </a:endParaRPr>
          </a:p>
        </p:txBody>
      </p:sp>
      <p:pic>
        <p:nvPicPr>
          <p:cNvPr id="9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3707" y="6190734"/>
            <a:ext cx="3140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Libros: Plan: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-</a:t>
            </a: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   Publicados: </a:t>
            </a:r>
            <a:r>
              <a:rPr lang="es-E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3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767975" y="6189415"/>
            <a:ext cx="1837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(</a:t>
            </a:r>
            <a:r>
              <a:rPr lang="es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sobrecumplido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869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405087"/>
              </p:ext>
            </p:extLst>
          </p:nvPr>
        </p:nvGraphicFramePr>
        <p:xfrm>
          <a:off x="2043459" y="889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8" y="677813"/>
            <a:ext cx="3857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249897"/>
              </p:ext>
            </p:extLst>
          </p:nvPr>
        </p:nvGraphicFramePr>
        <p:xfrm>
          <a:off x="738188" y="1056804"/>
          <a:ext cx="8285496" cy="5599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1277"/>
                <a:gridCol w="1543792"/>
                <a:gridCol w="2256312"/>
                <a:gridCol w="819397"/>
                <a:gridCol w="1114718"/>
              </a:tblGrid>
              <a:tr h="28278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Título del artículo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309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 Changes 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on antioxidant metabolites and enzymes in soybean inoculated and treated with fungicides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Assian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Journal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of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Agricultural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and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Food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Sciences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2016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 C, Nápoles, Luis M.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Mazorra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Carlos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Bártoli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Gustavo González-Anta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7417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2.- </a:t>
                      </a: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 of the controlled irrigation in the yield and fruit quality of 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Pyrus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communis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L., cv. </a:t>
                      </a:r>
                      <a:r>
                        <a:rPr lang="en-US" sz="11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Triunfo</a:t>
                      </a: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1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Viena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Acta Agronómica </a:t>
                      </a:r>
                      <a:r>
                        <a:rPr lang="es-ES" sz="110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</a:t>
                      </a:r>
                      <a:r>
                        <a:rPr lang="es-ES" sz="11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65 No.2, 2016</a:t>
                      </a:r>
                      <a:endParaRPr lang="en-US" sz="110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M. D.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Díaz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J. E.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Vélez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Rodríguez</a:t>
                      </a:r>
                      <a:endParaRPr lang="en-US" sz="1100" b="1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387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 Effect 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of </a:t>
                      </a:r>
                      <a:r>
                        <a:rPr lang="en-U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chitosaccharides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on the symbiotic interaction between </a:t>
                      </a:r>
                      <a:r>
                        <a:rPr lang="en-US" sz="1100" b="0" i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Bradyrhizobium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and soybean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American </a:t>
                      </a:r>
                      <a:r>
                        <a:rPr lang="es-E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</a:t>
                      </a: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s-E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</a:t>
                      </a: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Daimy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Costales, 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 C. Nápoles, Alejandro  Falcón,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Julien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Winter, Pascal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Gerbaux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Robertus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Cornelis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Adrianus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Onderwater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Ruddy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Wattiez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Juan C. Cabrera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Aprobada para publicar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618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4.- </a:t>
                      </a: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Irrigation reduction resistance mechanisms in the rapid fruit growth stage of pears (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Pyrus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communis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L.)</a:t>
                      </a:r>
                      <a:b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100" b="0" i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Agronomia Colombiana </a:t>
                      </a:r>
                      <a:r>
                        <a:rPr lang="it-IT" sz="11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34(1):25-32,</a:t>
                      </a:r>
                      <a:r>
                        <a:rPr lang="it-IT" sz="11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r>
                        <a:rPr lang="it-IT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Diana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Díaz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Javier E,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Vélez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Pedro Rodríguez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2941">
                <a:tc>
                  <a:txBody>
                    <a:bodyPr/>
                    <a:lstStyle/>
                    <a:p>
                      <a:pPr lvl="0" algn="just"/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5.- </a:t>
                      </a:r>
                      <a:r>
                        <a:rPr lang="en-U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Chitosans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different molecular weight enhance potato (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yield at field trial</a:t>
                      </a:r>
                      <a:endParaRPr lang="en-US" sz="11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Spanish Journal Agricultural Research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Alejandro B. Falcón, </a:t>
                      </a:r>
                      <a:r>
                        <a:rPr lang="es-ES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Costales, </a:t>
                      </a:r>
                      <a:r>
                        <a:rPr lang="es-ES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Dianevys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Gónzalez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-Peña, Donaldo Morales, </a:t>
                      </a:r>
                      <a:r>
                        <a:rPr lang="es-ES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Yuliem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Mederos, Juan C. Cabrera, Edgar O. Rueda-Puente.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Aprobada para publicar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2941">
                <a:tc>
                  <a:txBody>
                    <a:bodyPr/>
                    <a:lstStyle/>
                    <a:p>
                      <a:pPr lvl="0" algn="just"/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6.- Influence of Biobras-16 and </a:t>
                      </a:r>
                      <a:r>
                        <a:rPr lang="en-U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the levels of hormones and pigments content in banana (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Musa spp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.) plants in the acclimatization phase</a:t>
                      </a:r>
                      <a:endParaRPr lang="en-US" sz="11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American Journal of Plant Sciences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7, No.17,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Humberto Izquierdo, Lilia Alcaraz; María C. González; Miriam de la C., Núñez; Juan C. Cabrera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Aprobada para publicar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2941">
                <a:tc>
                  <a:txBody>
                    <a:bodyPr/>
                    <a:lstStyle/>
                    <a:p>
                      <a:pPr lvl="0" algn="just"/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7.-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Aportes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conocimiento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nacinales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procesos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US" sz="1100" b="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Bioetcnología</a:t>
                      </a:r>
                      <a:r>
                        <a:rPr lang="en-US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Vegetal</a:t>
                      </a:r>
                      <a:endParaRPr lang="en-US" sz="11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Biotecnología</a:t>
                      </a:r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Aplicada</a:t>
                      </a:r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33, 2016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Humberto Izquierdo, Esther </a:t>
                      </a:r>
                      <a:r>
                        <a:rPr lang="es-E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Diosdado</a:t>
                      </a: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María C. </a:t>
                      </a:r>
                      <a:r>
                        <a:rPr lang="es-E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Gonzáleez</a:t>
                      </a: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Miriam Núñez, Juan C. Cabrera, </a:t>
                      </a:r>
                      <a:r>
                        <a:rPr lang="es-E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Justo González, Reina M. Hernández,  María M. Hernández, Eduardo F. Héctor, Rafael Gómez, Ruth </a:t>
                      </a:r>
                      <a:r>
                        <a:rPr lang="es-ES" sz="10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Proenza</a:t>
                      </a:r>
                      <a:r>
                        <a:rPr lang="es-E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Marisol Echavarría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(SCOPUS)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Aprobada para publicar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62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651660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188" y="844063"/>
            <a:ext cx="38578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717787"/>
              </p:ext>
            </p:extLst>
          </p:nvPr>
        </p:nvGraphicFramePr>
        <p:xfrm>
          <a:off x="738188" y="1306179"/>
          <a:ext cx="8285496" cy="2801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28278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309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8.- </a:t>
                      </a:r>
                      <a:r>
                        <a:rPr lang="en-U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Micropropagation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garlic (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Allium </a:t>
                      </a:r>
                      <a:r>
                        <a:rPr lang="en-U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sativum</a:t>
                      </a:r>
                      <a:r>
                        <a:rPr lang="en-U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L.) and determination of the stability or genetic variability in the plantlets obtained by AFLP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Biotecnología</a:t>
                      </a:r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Aplicada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Humberto Izquierdo,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Rosalina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Disotuar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María C. González y Sergio González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(SCOPUS)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En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7417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9.- Water stress at the end of pomegranate fruit ripening led to earlier harvesting and improves fruit quality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 of the Science of Food and Agriculture</a:t>
                      </a:r>
                      <a:endParaRPr lang="en-US" sz="1100" b="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Galindo, Alejandro;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Calín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Rodríguez, Pedro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Cruz, Z; Girón, Ignacio;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Corell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Mireia;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Martinez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Rafael;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Moriana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Alfonso; Carbonell-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Barrachina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Torrecillas, Arturo;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Hernandez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Francisca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(WEB OF SCIENCE)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Enviada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7417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Agronomical, physiological and biochemical characterization of Chinese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mulbeany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under condition tropical conditions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Indian Journal of Horticulture</a:t>
                      </a:r>
                      <a:endParaRPr lang="en-US" sz="1100" b="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</a:t>
                      </a:r>
                      <a:r>
                        <a:rPr lang="en-US" sz="11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Rodríguez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A. </a:t>
                      </a:r>
                      <a:r>
                        <a:rPr lang="en-US" sz="11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Torrecillas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Y. </a:t>
                      </a:r>
                      <a:r>
                        <a:rPr lang="en-US" sz="11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</a:t>
                      </a: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 Z. N. Cruz, A. Galindo,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A.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Puig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Pérez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</a:t>
                      </a:r>
                      <a:endParaRPr lang="en-US" sz="11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       (SCOPUS)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Enviada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46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71473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199895"/>
              </p:ext>
            </p:extLst>
          </p:nvPr>
        </p:nvGraphicFramePr>
        <p:xfrm>
          <a:off x="738188" y="1230745"/>
          <a:ext cx="8285496" cy="1171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1.- Actividad inhibitoria de un polímero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quitosana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crecimiento vegetativo y la reproducción asexual de un aislado de 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Phytophthora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palmivora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Butler</a:t>
                      </a:r>
                      <a:endParaRPr lang="en-US" sz="11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Revista Protección Vegetal.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Vol. 31 No. 2 (Mayo.-ago. 2016): 99-10. 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Dianevys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González-Peña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Fundora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Guadalupe Gómez Izaguirre, Ana Fernández Morales,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Daymara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Vaillant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Flores, Alejandro B. Falcón-Rodríguez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94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60404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125406"/>
              </p:ext>
            </p:extLst>
          </p:nvPr>
        </p:nvGraphicFramePr>
        <p:xfrm>
          <a:off x="738188" y="1230745"/>
          <a:ext cx="8285496" cy="5362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2.- Efecto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variantes de riego y aplicaciones foliares de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Pectimorf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el desarrollo del frijol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José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(1/1/2016)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3.- </a:t>
                      </a:r>
                      <a:r>
                        <a:rPr lang="en-US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Tolerancia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 la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acidez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rizobios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provenientes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nódulos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</a:t>
                      </a:r>
                      <a:r>
                        <a:rPr lang="en-U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Canavalia</a:t>
                      </a:r>
                      <a:r>
                        <a:rPr lang="en-US" sz="1100" b="0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ensiformis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Hernández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(14/3/2016)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4.- HOV-1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un clon de ajo introducido de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Viet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nam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coin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adaptación a las condiciones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edafoclimáticas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Cuba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Humberto</a:t>
                      </a:r>
                      <a:r>
                        <a:rPr lang="en-US" sz="11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Izquierdo</a:t>
                      </a:r>
                      <a:endParaRPr lang="en-US" sz="1100" b="0" i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(27/11/2016)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5.- </a:t>
                      </a:r>
                      <a:r>
                        <a:rPr lang="en-US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Efecto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bioestimulantes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el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rendimiento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dos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cultivares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frijol (</a:t>
                      </a:r>
                      <a:r>
                        <a:rPr lang="en-U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Phaseolus</a:t>
                      </a:r>
                      <a:r>
                        <a:rPr lang="en-US" sz="1100" b="0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vulgaris 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L.)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biofertilizados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Martínez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(29/6/2016)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6.- Empleo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PECTIMORF para estimular la tuberización en papa (</a:t>
                      </a:r>
                      <a:r>
                        <a:rPr lang="es-E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Solanum</a:t>
                      </a:r>
                      <a:r>
                        <a:rPr lang="es-ES" sz="1100" b="0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tuberosum</a:t>
                      </a:r>
                      <a:r>
                        <a:rPr lang="es-ES" sz="1100" b="0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L.)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Martín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(18/7/2016)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7.- Efecto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la inoculación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micorrízica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arbuscular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en la rehabilitación de un pastizal cultivado de guinea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Rosales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(25/10/2016)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8.- Comportamiento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la conductancia estomática de dos variedades de tomate cubanas en condiciones de campo y riego limitado.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José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(13/10/2016)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9.- Crecimiento de la planta y composición por tamaño de tubérculos de papa para semilla</a:t>
                      </a:r>
                      <a:endParaRPr lang="es-E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Eduardo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Jerez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(28/10/2016)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10..-</a:t>
                      </a:r>
                      <a:r>
                        <a:rPr lang="es-ES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Efecto de la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plicación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foliar de una mezcla de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oligogalacturónidos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 plántulas de tomate cultivada en un suelo contaminado</a:t>
                      </a:r>
                      <a:endParaRPr lang="es-E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Omar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Cartaya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(16/2/2016)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42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60404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3900"/>
              </p:ext>
            </p:extLst>
          </p:nvPr>
        </p:nvGraphicFramePr>
        <p:xfrm>
          <a:off x="738188" y="1230745"/>
          <a:ext cx="8285496" cy="1842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11.- Estrés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hídrico y salino en cítricos. Estrategias para la reducción de daños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(1/12/2016)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12.- </a:t>
                      </a:r>
                      <a:r>
                        <a:rPr lang="en-US" sz="11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Efecto</a:t>
                      </a:r>
                      <a:r>
                        <a:rPr lang="en-U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del QuitoMax® en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plantas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(</a:t>
                      </a:r>
                      <a:r>
                        <a:rPr lang="en-US" sz="11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Phaseolus</a:t>
                      </a:r>
                      <a:r>
                        <a:rPr lang="en-US" sz="1100" b="0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vulgaris 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L)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sometidas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a dos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regímenes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riego</a:t>
                      </a:r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 II.-  Variables </a:t>
                      </a:r>
                      <a:r>
                        <a:rPr lang="en-US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fisiológicas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Morales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(7/11/2016)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88900" indent="0" algn="just" fontAlgn="t"/>
                      <a:r>
                        <a:rPr lang="es-ES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13.- Efecto </a:t>
                      </a:r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 la 24-epibrasinólida en el crecimiento y la fotosíntesis de plantas de arroz salinizadas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Cultivos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Tropicales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Yanelis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Reyes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II           (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Scielo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Aceptada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para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arbitraje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(5/12/2016)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808055"/>
              </p:ext>
            </p:extLst>
          </p:nvPr>
        </p:nvGraphicFramePr>
        <p:xfrm>
          <a:off x="738188" y="1230745"/>
          <a:ext cx="8285496" cy="45350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4779"/>
                <a:gridCol w="1312729"/>
                <a:gridCol w="2071759"/>
                <a:gridCol w="947441"/>
                <a:gridCol w="1668788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Título del artículo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Revista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Grupo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1.- Respuesta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agronómica del cultivo del tomate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var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 3019 a la aplicación de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quitosana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Revista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UTCiencia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(Ecuador), </a:t>
                      </a:r>
                      <a:r>
                        <a:rPr lang="es-ES" sz="1100" b="0" i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vol</a:t>
                      </a: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2. (2) 2015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González, L.G.,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Belia</a:t>
                      </a: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I.P., Jiménez, M.C., Torres, J.A., </a:t>
                      </a:r>
                      <a:r>
                        <a:rPr lang="es-ES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Falcón-Rodríguez, A.B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IV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 (LATINDEX)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32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2.-</a:t>
                      </a:r>
                      <a:r>
                        <a:rPr lang="es-E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Água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tratada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magneticamente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estimula a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germinação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 </a:t>
                      </a:r>
                      <a:r>
                        <a:rPr lang="es-ES" sz="1100" b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desenvolvimento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mudas de </a:t>
                      </a:r>
                      <a:r>
                        <a:rPr lang="es-ES" sz="1100" b="0" i="1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Solanum</a:t>
                      </a:r>
                      <a:r>
                        <a:rPr lang="es-ES" sz="1100" b="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lycopersicum</a:t>
                      </a:r>
                      <a:r>
                        <a:rPr lang="es-ES" sz="1100" b="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..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Revista Brasileña de Agropecuaria Sustentable .” 6(1): 47-53. ISSN Online 2236-9724, ISSN Impreso 2317-5818. 2016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Jorge González y </a:t>
                      </a:r>
                      <a:r>
                        <a:rPr lang="es-ES" sz="11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Roberqui</a:t>
                      </a:r>
                      <a:r>
                        <a:rPr lang="es-ES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 Martín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IV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32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3.- El granado, un cultivo resistente a la sequía y fuente natural de salud.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Revista de Fruticultura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No.46 enero-febrero 2016</a:t>
                      </a:r>
                      <a:endParaRPr lang="en-US" sz="11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Galindo, </a:t>
                      </a:r>
                      <a:r>
                        <a:rPr lang="es-E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 Rodríguez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J. Collado-González, A.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Calín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Z. N. Cruz, M.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Corell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A.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Moriana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M. Cano-Lamadrid, S. Medina, A. Gil Izquierdo, A. Carbonell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Barrachina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F. Hernández y A. Torrecillas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IV (</a:t>
                      </a: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(¿?) 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32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4.- Experiencia en la implementación del Proyecto de Innovación Agropecuaria Local (PIAL) en el municipio Güines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Biodiversidad, sustento y culturas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90/2016-4, p. 16-20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Pedro R Rosales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Jenqui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Michel Martínez Cruz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IV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Publicada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345748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Artículos científicos a publicar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9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467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515940"/>
              </p:ext>
            </p:extLst>
          </p:nvPr>
        </p:nvGraphicFramePr>
        <p:xfrm>
          <a:off x="2043459" y="231442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8187" y="844063"/>
            <a:ext cx="4586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</a:t>
            </a:r>
            <a:r>
              <a:rPr lang="es-ES" sz="16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Libros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8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738463"/>
              </p:ext>
            </p:extLst>
          </p:nvPr>
        </p:nvGraphicFramePr>
        <p:xfrm>
          <a:off x="738188" y="1230745"/>
          <a:ext cx="8126412" cy="2325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0242"/>
                <a:gridCol w="1811570"/>
                <a:gridCol w="2298700"/>
                <a:gridCol w="1485900"/>
              </a:tblGrid>
              <a:tr h="33336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</a:rPr>
                        <a:t>Título del artículo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Editorial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</a:rPr>
                        <a:t>Autor (es)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 smtClean="0">
                          <a:effectLst/>
                        </a:rPr>
                        <a:t>Estado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1.-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Quitosacáridos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nodulación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el crecimiento de soya.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Editorial Académica Española.</a:t>
                      </a:r>
                      <a:r>
                        <a:rPr lang="es-E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ISBN 978-3-639-60143-5. 2016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Costales, María Caridad Nápoles y Alejandro B.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4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2.- Inducción de la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nodulación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soya por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Bradyrhizobium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Editorial Académica Española.</a:t>
                      </a:r>
                      <a:r>
                        <a:rPr lang="es-ES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ISBN: 978-3-639-60577-8. 2016</a:t>
                      </a: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Caridad Nápoles y </a:t>
                      </a:r>
                      <a:r>
                        <a:rPr lang="es-ES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Costales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4568">
                <a:tc>
                  <a:txBody>
                    <a:bodyPr/>
                    <a:lstStyle/>
                    <a:p>
                      <a:pPr algn="just"/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3.-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Resultados obtenidos con la aplicación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Quitosana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en el cultivo de tabaco (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Nicotiana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tabacum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L.): en la provincia Granma</a:t>
                      </a:r>
                    </a:p>
                    <a:p>
                      <a:pPr algn="just"/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 de Granma, Editorial Universitaria, 2016.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ISBN versión electrónica 978-959-16-3159-6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MSc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Luis Gustavo González,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MSc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María Caridad Jiménez,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MSc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Julio Terrero,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MSc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Luis Araujo, Ing.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Irisneysi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Paz, Dra. Ruth Irene Arias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Dr.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Alejandro Falcón</a:t>
                      </a:r>
                      <a:endParaRPr lang="en-US" sz="11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Publicado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61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989659"/>
              </p:ext>
            </p:extLst>
          </p:nvPr>
        </p:nvGraphicFramePr>
        <p:xfrm>
          <a:off x="2043459" y="97790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628053"/>
            <a:ext cx="830955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obtiene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nuevo registro de </a:t>
            </a:r>
            <a:r>
              <a:rPr lang="es-ES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bioproducto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de los tres que se entregaron.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 CON SEÑALAMIENTOS</a:t>
            </a:r>
            <a:endParaRPr lang="en-US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6155" y="1338817"/>
            <a:ext cx="26900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4. Registro de productos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059152"/>
              </p:ext>
            </p:extLst>
          </p:nvPr>
        </p:nvGraphicFramePr>
        <p:xfrm>
          <a:off x="738186" y="1693257"/>
          <a:ext cx="8309559" cy="112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5172"/>
                <a:gridCol w="2538663"/>
                <a:gridCol w="2448772"/>
                <a:gridCol w="1256952"/>
              </a:tblGrid>
              <a:tr h="2162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Nombre del </a:t>
                      </a:r>
                      <a:r>
                        <a:rPr lang="es-ES" sz="1200" dirty="0" err="1">
                          <a:effectLst/>
                        </a:rPr>
                        <a:t>bioproducto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Coordinador del registro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Participantes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683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  <a:latin typeface="+mn-lt"/>
                        </a:rPr>
                        <a:t>1. </a:t>
                      </a:r>
                      <a:r>
                        <a:rPr lang="es-ES" sz="1100" b="0" dirty="0" err="1" smtClean="0">
                          <a:effectLst/>
                          <a:latin typeface="+mn-lt"/>
                        </a:rPr>
                        <a:t>QuitoMax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</a:rPr>
                        <a:t>Alejandro 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Alejandro,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Oraima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2016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2. </a:t>
                      </a:r>
                      <a:r>
                        <a:rPr lang="en-US" sz="1100" b="0" dirty="0" err="1" smtClean="0">
                          <a:effectLst/>
                        </a:rPr>
                        <a:t>Azofert</a:t>
                      </a:r>
                      <a:r>
                        <a:rPr lang="en-US" sz="1100" b="0" dirty="0" smtClean="0">
                          <a:effectLst/>
                        </a:rPr>
                        <a:t>-F </a:t>
                      </a:r>
                      <a:r>
                        <a:rPr lang="en-US" sz="1100" b="0" dirty="0">
                          <a:effectLst/>
                        </a:rPr>
                        <a:t>y </a:t>
                      </a:r>
                      <a:r>
                        <a:rPr lang="en-US" sz="1100" b="0" dirty="0" err="1">
                          <a:effectLst/>
                        </a:rPr>
                        <a:t>Azofert</a:t>
                      </a:r>
                      <a:r>
                        <a:rPr lang="en-US" sz="1100" b="0" dirty="0">
                          <a:effectLst/>
                        </a:rPr>
                        <a:t>-Can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effectLst/>
                        </a:rPr>
                        <a:t>Tere, </a:t>
                      </a:r>
                      <a:r>
                        <a:rPr lang="es-ES" sz="1100" dirty="0" err="1" smtClean="0">
                          <a:effectLst/>
                        </a:rPr>
                        <a:t>Ionel</a:t>
                      </a:r>
                      <a:endParaRPr lang="en-US" sz="11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2016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38186" y="2851033"/>
            <a:ext cx="838175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 algn="just"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participa en no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talleres o congresos nacionales e internacionales con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5</a:t>
            </a:r>
            <a:r>
              <a:rPr lang="es-ES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ponencias.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8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747133"/>
              </p:ext>
            </p:extLst>
          </p:nvPr>
        </p:nvGraphicFramePr>
        <p:xfrm>
          <a:off x="738186" y="3902339"/>
          <a:ext cx="8309561" cy="288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992"/>
                <a:gridCol w="2026508"/>
                <a:gridCol w="1937735"/>
                <a:gridCol w="916676"/>
                <a:gridCol w="731650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Taller/ 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Congreso/Concurso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Autor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Fecha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9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1. </a:t>
                      </a:r>
                      <a:r>
                        <a:rPr lang="es-ES" sz="1100" b="0" dirty="0" smtClean="0">
                          <a:effectLst/>
                        </a:rPr>
                        <a:t>Efecto de la aplicación foliar de una mezcla de </a:t>
                      </a:r>
                      <a:r>
                        <a:rPr lang="es-ES" sz="1100" b="0" dirty="0" err="1" smtClean="0">
                          <a:effectLst/>
                        </a:rPr>
                        <a:t>oligogalacturónidos</a:t>
                      </a:r>
                      <a:r>
                        <a:rPr lang="es-ES" sz="1100" b="0" dirty="0" smtClean="0">
                          <a:effectLst/>
                        </a:rPr>
                        <a:t> a plántulas de tomate cultivada en un suelo contaminado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I Taller Internacional </a:t>
                      </a:r>
                      <a:r>
                        <a:rPr lang="es-ES" sz="1100" dirty="0" err="1">
                          <a:effectLst/>
                        </a:rPr>
                        <a:t>Fitogestión</a:t>
                      </a:r>
                      <a:r>
                        <a:rPr lang="es-ES" sz="1100" dirty="0">
                          <a:effectLst/>
                        </a:rPr>
                        <a:t> de </a:t>
                      </a:r>
                      <a:r>
                        <a:rPr lang="es-ES" sz="1100" dirty="0" err="1">
                          <a:effectLst/>
                        </a:rPr>
                        <a:t>Agroecosistemas</a:t>
                      </a:r>
                      <a:r>
                        <a:rPr lang="es-ES" sz="1100" dirty="0">
                          <a:effectLst/>
                        </a:rPr>
                        <a:t> Contaminados con metales pesados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Omar </a:t>
                      </a:r>
                      <a:r>
                        <a:rPr lang="es-PR" sz="1100" dirty="0" err="1">
                          <a:effectLst/>
                        </a:rPr>
                        <a:t>Cartaya</a:t>
                      </a:r>
                      <a:r>
                        <a:rPr lang="es-PR" sz="1100" dirty="0">
                          <a:effectLst/>
                        </a:rPr>
                        <a:t> y Ana M. Moreno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2/16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Interacción </a:t>
                      </a:r>
                      <a:r>
                        <a:rPr lang="es-ES" sz="1100" b="1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Rizobium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-Crotalaria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contribución a la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biofertilización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maíz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VIII Taller Internacional sobre Recursos </a:t>
                      </a:r>
                      <a:r>
                        <a:rPr lang="es-ES" sz="1100" dirty="0" err="1">
                          <a:effectLst/>
                        </a:rPr>
                        <a:t>Fitogenéticos</a:t>
                      </a:r>
                      <a:r>
                        <a:rPr lang="es-ES" sz="1100" dirty="0">
                          <a:effectLst/>
                        </a:rPr>
                        <a:t> FITOGEN’ 2016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Caridad Nápoles García, Francisco Guamán Díaz y Roldán Torres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15-18/3/16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</a:rPr>
                        <a:t>3.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Inoculantes microbianos haciendo la diferencia en Cuba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XXVII Reunión Latinoamericana de </a:t>
                      </a:r>
                      <a:r>
                        <a:rPr lang="es-ES" sz="1100" dirty="0" err="1">
                          <a:effectLst/>
                        </a:rPr>
                        <a:t>Rizobiologia</a:t>
                      </a:r>
                      <a:r>
                        <a:rPr lang="es-ES" sz="1100" dirty="0">
                          <a:effectLst/>
                        </a:rPr>
                        <a:t> (RELAR)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smtClean="0">
                          <a:effectLst/>
                          <a:latin typeface="+mn-lt"/>
                          <a:ea typeface="+mn-ea"/>
                        </a:rPr>
                        <a:t>María</a:t>
                      </a:r>
                      <a:r>
                        <a:rPr lang="es-PR" sz="1100" baseline="0" dirty="0" smtClean="0">
                          <a:effectLst/>
                          <a:latin typeface="+mn-lt"/>
                          <a:ea typeface="+mn-ea"/>
                        </a:rPr>
                        <a:t>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</a:rPr>
                        <a:t>Internacional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>
                          <a:effectLst/>
                        </a:rPr>
                        <a:t>6-9/6/16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4.- </a:t>
                      </a:r>
                      <a:r>
                        <a:rPr lang="en-U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Obtención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nuevas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variedades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bioestimulantes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para la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Retos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ante el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cambio</a:t>
                      </a:r>
                      <a:r>
                        <a:rPr lang="en-US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climático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Contribución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Biotecnología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la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Fisiología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al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Medio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Ambiente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la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Humberto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Izquierdo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Miriam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González,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Nápoles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E. González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Eduardo Jerez,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Morales, </a:t>
                      </a:r>
                      <a:r>
                        <a:rPr lang="en-US" sz="11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Walfredo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Torres, Ramón Rivera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23/6/16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652463" y="3591065"/>
            <a:ext cx="52309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3942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5. Participación en talleres o congresos internacionales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21182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52463" y="761352"/>
            <a:ext cx="669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3942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5. Participación en talleres o congresos internacionales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780978"/>
              </p:ext>
            </p:extLst>
          </p:nvPr>
        </p:nvGraphicFramePr>
        <p:xfrm>
          <a:off x="738186" y="1171482"/>
          <a:ext cx="8309561" cy="5609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992"/>
                <a:gridCol w="2026508"/>
                <a:gridCol w="1937735"/>
                <a:gridCol w="916676"/>
                <a:gridCol w="731650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Taller/ 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Congreso/Concurso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Autor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Fecha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9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5.-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Avances en el control de calidad de los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Pm y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QMx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Yuliem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Mederos 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Viabilidad de la producción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Yuliem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Mederos 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Acciones para el registro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biofertilizantes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Falcón y </a:t>
                      </a: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Oraima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Marrero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8.- </a:t>
                      </a:r>
                      <a:r>
                        <a:rPr lang="es-MX" sz="1100" b="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Micropropagación</a:t>
                      </a:r>
                      <a:r>
                        <a:rPr lang="es-MX" sz="1100" b="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chiltepín (</a:t>
                      </a:r>
                      <a:r>
                        <a:rPr lang="es-MX" sz="1100" b="0" i="1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Capsicum</a:t>
                      </a:r>
                      <a:r>
                        <a:rPr lang="es-MX" sz="1100" b="0" i="1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100" b="0" i="1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annuum</a:t>
                      </a:r>
                      <a:r>
                        <a:rPr lang="es-MX" sz="1100" b="0" i="1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100" b="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 cv. ‘</a:t>
                      </a:r>
                      <a:r>
                        <a:rPr lang="es-MX" sz="1100" b="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glabriusculum</a:t>
                      </a:r>
                      <a:r>
                        <a:rPr lang="es-MX" sz="1100" b="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’) y del banano ‘FHIA-18’ mediante el empleo de una </a:t>
                      </a:r>
                      <a:r>
                        <a:rPr lang="es-MX" sz="1100" b="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oligosacarina</a:t>
                      </a:r>
                      <a:r>
                        <a:rPr lang="es-MX" sz="1100" b="0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origen </a:t>
                      </a:r>
                      <a:r>
                        <a:rPr lang="es-MX" sz="1100" b="0" dirty="0" err="1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péctico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Izquierdo, Lilia Alcaraz Meléndez, María C. González y Miriam Núñez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9.-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sus análogos en el crecimiento y rendimiento de cultivos de importancia económica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Núñez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sus análogos en la protección del arroz contra el estrés salino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Yanelis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Reyes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11.-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Efectos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Arabidopsis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bajo condiciones de estrés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Idioleidys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Alvarez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12.-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la protección contra metales pesados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Omar </a:t>
                      </a: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Cartaya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13.-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Potencialidades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la protección de cultivos de interés nacional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Falcón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14.-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Influencia de la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quitosana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la simbiosis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Bradyrhizobium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Soya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Costales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5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418569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52463" y="761352"/>
            <a:ext cx="669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39420"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5. Participación en talleres o congresos internacionales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688488"/>
              </p:ext>
            </p:extLst>
          </p:nvPr>
        </p:nvGraphicFramePr>
        <p:xfrm>
          <a:off x="738186" y="1171482"/>
          <a:ext cx="8309561" cy="2037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992"/>
                <a:gridCol w="2026508"/>
                <a:gridCol w="1937735"/>
                <a:gridCol w="916676"/>
                <a:gridCol w="731650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Taller/ 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Congreso/Concurso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Autor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Categoría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Fecha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9912">
                <a:tc>
                  <a:txBody>
                    <a:bodyPr/>
                    <a:lstStyle/>
                    <a:p>
                      <a:pPr algn="just"/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15.- Avances en la investigación y desarrollo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biofertilizante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Azofert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®. Formulación con otros productos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bioactivos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Hernández y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María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Nápoles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897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16.-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Respuesta del frijol cultivado con dos variantes de riego y aplicaciones foliares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José </a:t>
                      </a:r>
                      <a:r>
                        <a:rPr kumimoji="0" 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17.-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®, nuevo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para la Agricultura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Megaproyecto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Desarrollo de </a:t>
                      </a:r>
                      <a:r>
                        <a:rPr lang="es-E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bioestimuladores</a:t>
                      </a:r>
                      <a:r>
                        <a:rPr lang="es-E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nacionales de amplio espectro de acción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Donaldo</a:t>
                      </a: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 Morales y José </a:t>
                      </a:r>
                      <a:r>
                        <a:rPr kumimoji="0" 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8/6/16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54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094610"/>
              </p:ext>
            </p:extLst>
          </p:nvPr>
        </p:nvGraphicFramePr>
        <p:xfrm>
          <a:off x="2043459" y="964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8187" y="565149"/>
            <a:ext cx="832159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8.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 realiza satisfactoriamente el XX Congreso Internacional del INCA. Se coordinarán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Cursos pre-congreso,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Simposio de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Ecofisiología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Vegetal y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Taller de Productos </a:t>
            </a:r>
            <a:r>
              <a:rPr lang="es-ES" sz="2000" dirty="0" err="1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Bioactivos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. Se presentarán al menos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16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ponencias.</a:t>
            </a: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SOBRECUMPLIDO</a:t>
            </a:r>
            <a:endParaRPr lang="en-US" sz="2000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360363" lvl="0" indent="-360363" algn="just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8186" y="1796712"/>
            <a:ext cx="6047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948431"/>
              </p:ext>
            </p:extLst>
          </p:nvPr>
        </p:nvGraphicFramePr>
        <p:xfrm>
          <a:off x="738185" y="2096292"/>
          <a:ext cx="8321593" cy="4693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1393"/>
                <a:gridCol w="1327414"/>
                <a:gridCol w="3784482"/>
                <a:gridCol w="878304"/>
              </a:tblGrid>
              <a:tr h="28390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8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effectLst/>
                        </a:rPr>
                        <a:t>1. </a:t>
                      </a:r>
                      <a:r>
                        <a:rPr lang="x-none" sz="1100" b="0" dirty="0" smtClean="0">
                          <a:effectLst/>
                        </a:rPr>
                        <a:t>Aplicación </a:t>
                      </a:r>
                      <a:r>
                        <a:rPr lang="x-none" sz="1100" b="0" dirty="0">
                          <a:effectLst/>
                        </a:rPr>
                        <a:t>de los fragmentos polimorficos amplificados al azar (AFLP) para detectar estabilidad o variabilidad genética en plantas de ajo </a:t>
                      </a:r>
                      <a:r>
                        <a:rPr lang="x-none" sz="1100" b="0" i="0" dirty="0">
                          <a:effectLst/>
                        </a:rPr>
                        <a:t>(</a:t>
                      </a:r>
                      <a:r>
                        <a:rPr lang="x-none" sz="1100" b="0" i="1" dirty="0">
                          <a:effectLst/>
                        </a:rPr>
                        <a:t>Allium s</a:t>
                      </a:r>
                      <a:r>
                        <a:rPr lang="es-PR" sz="1100" b="0" i="1" dirty="0">
                          <a:effectLst/>
                        </a:rPr>
                        <a:t>a</a:t>
                      </a:r>
                      <a:r>
                        <a:rPr lang="x-none" sz="1100" b="0" i="1" dirty="0">
                          <a:effectLst/>
                        </a:rPr>
                        <a:t>tivum </a:t>
                      </a:r>
                      <a:r>
                        <a:rPr lang="x-none" sz="1100" b="0" dirty="0">
                          <a:effectLst/>
                        </a:rPr>
                        <a:t>L.) cultivadas </a:t>
                      </a:r>
                      <a:r>
                        <a:rPr lang="x-none" sz="1100" b="0" i="1" dirty="0">
                          <a:effectLst/>
                        </a:rPr>
                        <a:t>in vitro </a:t>
                      </a:r>
                      <a:r>
                        <a:rPr lang="x-none" sz="1100" b="0" dirty="0">
                          <a:effectLst/>
                        </a:rPr>
                        <a:t>con una mezcla de  oligogalacturónidos</a:t>
                      </a:r>
                      <a:endParaRPr lang="en-US" sz="1100" b="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3655" indent="8890" algn="just">
                        <a:spcAft>
                          <a:spcPts val="0"/>
                        </a:spcAft>
                      </a:pPr>
                      <a:r>
                        <a:rPr lang="es-MX" sz="1100" b="0" dirty="0">
                          <a:effectLst/>
                        </a:rPr>
                        <a:t>Humberto Izquierdo, Lilia Alcaraz, </a:t>
                      </a:r>
                      <a:r>
                        <a:rPr lang="es-MX" sz="1100" b="0" dirty="0" err="1">
                          <a:effectLst/>
                        </a:rPr>
                        <a:t>Rosalina</a:t>
                      </a:r>
                      <a:r>
                        <a:rPr lang="es-MX" sz="1100" b="0" dirty="0">
                          <a:effectLst/>
                        </a:rPr>
                        <a:t> </a:t>
                      </a:r>
                      <a:r>
                        <a:rPr lang="es-MX" sz="1100" b="0" dirty="0" err="1">
                          <a:effectLst/>
                        </a:rPr>
                        <a:t>Disotuar</a:t>
                      </a:r>
                      <a:r>
                        <a:rPr lang="es-MX" sz="1100" b="0" dirty="0">
                          <a:effectLst/>
                        </a:rPr>
                        <a:t>, María C. González y Juan C. Cabrera </a:t>
                      </a:r>
                      <a:endParaRPr lang="en-US" sz="1100" b="0" dirty="0">
                        <a:effectLst/>
                      </a:endParaRPr>
                    </a:p>
                    <a:p>
                      <a:pPr marL="15875" indent="-15875" algn="just">
                        <a:spcAft>
                          <a:spcPts val="0"/>
                        </a:spcAft>
                      </a:pPr>
                      <a:r>
                        <a:rPr lang="es-MX" sz="1100" b="0" dirty="0">
                          <a:effectLst/>
                        </a:rPr>
                        <a:t> 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11/16 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372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s-P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Avances en las investigaciones conducentes a la implementación de la </a:t>
                      </a:r>
                      <a:r>
                        <a:rPr lang="es-PR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quitosana</a:t>
                      </a:r>
                      <a:r>
                        <a:rPr lang="es-P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cultivo del tomate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Alejandro Falcón, </a:t>
                      </a:r>
                      <a:r>
                        <a:rPr lang="es-P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Dianevys</a:t>
                      </a:r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González-Peña, </a:t>
                      </a:r>
                      <a:r>
                        <a:rPr lang="es-P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Costales, </a:t>
                      </a:r>
                      <a:r>
                        <a:rPr lang="es-P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Travieso, </a:t>
                      </a:r>
                      <a:r>
                        <a:rPr lang="es-PR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Elein</a:t>
                      </a:r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Terry, Josefa Ruiz, L. G. González, M. C. Jiménez, M. A. Martínez, Marcia B. Moya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496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Efecto </a:t>
                      </a:r>
                      <a:r>
                        <a:rPr lang="es-ES" sz="1100" b="0" dirty="0">
                          <a:effectLst/>
                        </a:rPr>
                        <a:t>de la aplicación foliar de una mezcla de </a:t>
                      </a:r>
                      <a:r>
                        <a:rPr lang="es-ES" sz="1100" b="0" dirty="0" err="1">
                          <a:effectLst/>
                        </a:rPr>
                        <a:t>oligogalacturónidos</a:t>
                      </a:r>
                      <a:r>
                        <a:rPr lang="es-ES" sz="1100" b="0" dirty="0">
                          <a:effectLst/>
                        </a:rPr>
                        <a:t> a plántulas de tomate cultivada en un suelo contaminado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b="0" dirty="0">
                          <a:effectLst/>
                        </a:rPr>
                        <a:t>Omar E. </a:t>
                      </a:r>
                      <a:r>
                        <a:rPr lang="es-ES" sz="1100" b="0" dirty="0" err="1">
                          <a:effectLst/>
                        </a:rPr>
                        <a:t>Cartaya</a:t>
                      </a:r>
                      <a:r>
                        <a:rPr lang="es-ES" sz="1100" b="0" dirty="0">
                          <a:effectLst/>
                        </a:rPr>
                        <a:t>, Ana M. Moreno, </a:t>
                      </a:r>
                      <a:r>
                        <a:rPr lang="es-ES" sz="1100" b="0" dirty="0" smtClean="0">
                          <a:effectLst/>
                        </a:rPr>
                        <a:t>Fernando </a:t>
                      </a:r>
                      <a:r>
                        <a:rPr lang="es-ES" sz="1100" b="0" dirty="0" err="1">
                          <a:effectLst/>
                        </a:rPr>
                        <a:t>Guridi</a:t>
                      </a:r>
                      <a:r>
                        <a:rPr lang="es-ES" sz="1100" b="0" dirty="0">
                          <a:effectLst/>
                        </a:rPr>
                        <a:t>, </a:t>
                      </a:r>
                      <a:r>
                        <a:rPr lang="es-ES" sz="1100" b="0" dirty="0" smtClean="0">
                          <a:effectLst/>
                        </a:rPr>
                        <a:t>Adriano </a:t>
                      </a:r>
                      <a:r>
                        <a:rPr lang="es-ES" sz="1100" b="0" dirty="0">
                          <a:effectLst/>
                        </a:rPr>
                        <a:t>Cabrera y </a:t>
                      </a:r>
                      <a:r>
                        <a:rPr lang="es-ES" sz="1100" b="0" dirty="0" err="1">
                          <a:effectLst/>
                        </a:rPr>
                        <a:t>Yenisei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smtClean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808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4. </a:t>
                      </a:r>
                      <a:r>
                        <a:rPr lang="es-MX" sz="1100" b="0" dirty="0" smtClean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diferentes formas de aplicación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en la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nodulación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el crecimiento y el rendimiento de soya [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(L.) Merrill] inoculada con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Azofert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a escala de campo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effectLst/>
                          <a:latin typeface="+mn-lt"/>
                        </a:rPr>
                        <a:t>Daimy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Costales,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Travieso, Mario Varela y Alejandro Falcón</a:t>
                      </a: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1279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5.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Análogos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espirostánicos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estimulan el crecimiento de plántulas de arroz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cv. INCA LP-7 sometidas a estrés por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>
                          <a:effectLst/>
                        </a:rPr>
                        <a:t>XX Congreso Internacional del INCA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 smtClean="0">
                          <a:effectLst/>
                        </a:rPr>
                        <a:t>Geidy</a:t>
                      </a:r>
                      <a:r>
                        <a:rPr lang="es-PR" sz="1100" b="0" dirty="0" smtClean="0">
                          <a:effectLst/>
                        </a:rPr>
                        <a:t>,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baseline="0" dirty="0" err="1" smtClean="0">
                          <a:effectLst/>
                        </a:rPr>
                        <a:t>Lisbel</a:t>
                      </a:r>
                      <a:r>
                        <a:rPr lang="es-PR" sz="1100" b="0" baseline="0" dirty="0" smtClean="0">
                          <a:effectLst/>
                        </a:rPr>
                        <a:t> Martínez, Miriam Núñez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98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47023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6" y="743955"/>
            <a:ext cx="7756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881712"/>
              </p:ext>
            </p:extLst>
          </p:nvPr>
        </p:nvGraphicFramePr>
        <p:xfrm>
          <a:off x="738186" y="1203325"/>
          <a:ext cx="8237372" cy="5419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6456"/>
                <a:gridCol w="1431758"/>
                <a:gridCol w="2683042"/>
                <a:gridCol w="806116"/>
              </a:tblGrid>
              <a:tr h="28859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Título del trabajo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Evento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Autor (es)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+mn-lt"/>
                        </a:rPr>
                        <a:t>Fecha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582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</a:rPr>
                        <a:t>6. </a:t>
                      </a:r>
                      <a:r>
                        <a:rPr lang="es-MX" sz="11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Identificación de especímenes de papaya silvestre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Carica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papaya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promisorios para el mejoramiento y el cultivo en Cuba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Jesús </a:t>
                      </a:r>
                      <a:r>
                        <a:rPr lang="es-PR" sz="1100" b="0" dirty="0" smtClean="0">
                          <a:effectLst/>
                        </a:rPr>
                        <a:t>Rodríguez</a:t>
                      </a:r>
                      <a:endParaRPr lang="en-US" sz="11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>
                          <a:effectLst/>
                        </a:rPr>
                        <a:t>11/16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plantas de frijol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Phaseolus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vulgaris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L) sometidas a dos regímenes de riego en las relaciones hídricas, las clorofilas y el estado de los estomas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Donaldo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Morales,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José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Dell’Amico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Eduardo Jerez, Pedro Rodríguez,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Idioleydis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Álvarez,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Yusnier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Díaz y 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074">
                <a:tc>
                  <a:txBody>
                    <a:bodyPr/>
                    <a:lstStyle/>
                    <a:p>
                      <a:pPr algn="just"/>
                      <a:r>
                        <a:rPr lang="es-MX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8. </a:t>
                      </a:r>
                      <a:r>
                        <a:rPr lang="es-AR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asociados a cultivos de arroz (</a:t>
                      </a:r>
                      <a:r>
                        <a:rPr lang="es-AR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AR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y de maíz (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Zea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s-AR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Ionel</a:t>
                      </a: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C. Nápoles, Alicia Hernández, Sheila Ponte,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Reneé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292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crecimiento de  plantas de frijol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biofertilizadas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Lisbel</a:t>
                      </a: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Martínez,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Geydi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Pérez, María C. Nápoles y Miriam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Nüñez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685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bioestimulantes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rendimiento de plantas de dos cultivares de frijol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biofertilizadas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Miriam 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Núñez,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Martínez, Lázaro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Maqueira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María C. Nápoles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840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inoculación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micorrízica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arbuscular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su contribución a la reducción de la fertilización para la rehabilitación de un pastizal de guinea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Megathyrsus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maximus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cv. ‘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Likoni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Pedro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Rosales,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 J. González, J. F. Ramírez </a:t>
                      </a:r>
                      <a:r>
                        <a:rPr lang="es-ES" sz="1100" b="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J. Arzola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99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</a:t>
                      </a:r>
                      <a:r>
                        <a:rPr lang="es-MX" sz="1100" b="0" baseline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Empleo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para estimular la tuberización en papa (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 </a:t>
                      </a:r>
                      <a:r>
                        <a:rPr lang="es-MX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Martín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Eduardo Jerez </a:t>
                      </a:r>
                      <a:r>
                        <a:rPr lang="es-MX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Mompie</a:t>
                      </a:r>
                      <a:r>
                        <a:rPr lang="es-MX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Donaldo Morales Guevara e Inés Reynaldo Escobar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632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acaricida de componentes de aceites esenciales sobre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Tetranychustumidus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Banks </a:t>
                      </a:r>
                      <a:endParaRPr lang="en-US" sz="11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Yanebis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Oriela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Pino,  Reinaldo Chico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311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Análogos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espirostánicos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brasinoesteroides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estimulan el crecimiento de plántulas de arroz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Oryza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sativa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cv. INCA LP-7 sometidas a estrés por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s-PR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</a:t>
                      </a:r>
                      <a:r>
                        <a:rPr lang="es-PR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PR" sz="110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 al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0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629103"/>
              </p:ext>
            </p:extLst>
          </p:nvPr>
        </p:nvGraphicFramePr>
        <p:xfrm>
          <a:off x="2043459" y="147218"/>
          <a:ext cx="5231400" cy="4637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5231400"/>
              </a:tblGrid>
              <a:tr h="4637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CIENCIA E INNOVACIÓN TECNOLÓGICA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6" y="743955"/>
            <a:ext cx="7756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Relación de ponencias a presentar en el XX Congreso del INCA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740145"/>
              </p:ext>
            </p:extLst>
          </p:nvPr>
        </p:nvGraphicFramePr>
        <p:xfrm>
          <a:off x="738184" y="1203325"/>
          <a:ext cx="8249404" cy="5115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1168"/>
                <a:gridCol w="1315899"/>
                <a:gridCol w="3395717"/>
                <a:gridCol w="1226620"/>
              </a:tblGrid>
              <a:tr h="27655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Título del trabajo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Evento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Autor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167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AR" sz="1100" b="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s-A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roducción de inoculantes bacterianos en cuba. historia, actualidad y desafíos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María C. Nápoles,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Ionel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Hernández, Belkis Morales,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Costales, A. Hernández,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Daimy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Alonso,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Kirenia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Domínguez y Pedro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Rosales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indent="-10160"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16. Comportamiento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 las características químicas del </a:t>
                      </a:r>
                      <a:r>
                        <a:rPr lang="es-ES" sz="11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Pectimorf</a:t>
                      </a:r>
                      <a:r>
                        <a:rPr lang="es-E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 solución durante su almacenamiento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Yuliem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Mederos, Alejandro  Falcón, Juan </a:t>
                      </a:r>
                      <a:r>
                        <a:rPr lang="es-ES" sz="1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H. 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Hernández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17.</a:t>
                      </a:r>
                      <a:r>
                        <a:rPr lang="es-MX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dos variantes de riego en el desarrollo del cultivo del trigo (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Triticum</a:t>
                      </a:r>
                      <a:r>
                        <a:rPr lang="es-ES" sz="11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aestivum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 cultivar INCA TH 4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José M. </a:t>
                      </a:r>
                      <a:r>
                        <a:rPr lang="en-US" sz="11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US" sz="11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Martín, Eduardo I.    Jerez; Donaldo Morales y Rodolfo Plana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b="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3485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aplicaciones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el crecimiento y la producción de semilla de papa (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Solanum</a:t>
                      </a:r>
                      <a:r>
                        <a:rPr lang="es-ES" sz="1100" b="0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0" i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tuberosum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L.)</a:t>
                      </a:r>
                      <a:endParaRPr lang="en-US" sz="1100" b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10160" indent="-10160" algn="just"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Eduardo</a:t>
                      </a:r>
                      <a:r>
                        <a:rPr lang="en-US" sz="11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Jerez,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Roberqui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Martín y Donaldo Morales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9195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</a:t>
                      </a:r>
                      <a:r>
                        <a:rPr lang="es-MX" sz="1100" b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Efectos del cadmio en procesos fisiológicos del cultivo del tomate en hidroponía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0" i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Yenisei Hernández,</a:t>
                      </a:r>
                      <a:r>
                        <a:rPr lang="en-US" sz="1100" b="0" i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Pedro Rodríguez, Zulma N. Cruz,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Yanebis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Pérez, María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Solangel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s-ES" sz="11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Yaimy</a:t>
                      </a:r>
                      <a:r>
                        <a:rPr lang="es-E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Otero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20. 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Determinación del punto de equilibrio para la producción de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Quitomax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 y </a:t>
                      </a:r>
                      <a:r>
                        <a:rPr lang="es-ES" sz="1100" b="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Pectimorf</a:t>
                      </a:r>
                      <a:r>
                        <a:rPr lang="es-ES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</a:t>
                      </a:r>
                      <a:endParaRPr lang="en-US" sz="11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 M. Moreno, Omar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Cartaya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Juan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Hernández y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Lisbel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Travieso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10160" marR="0" indent="-1016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21. 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Efectos de la aplicación de una mezcla de </a:t>
                      </a:r>
                      <a:r>
                        <a:rPr lang="es-ES" sz="1100" b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oligogalacturónidos</a:t>
                      </a:r>
                      <a:r>
                        <a:rPr lang="es-ES" sz="11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un suelo contaminado cultivado con plántulas de tomate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XX Congreso Internacional del INCA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Omar </a:t>
                      </a:r>
                      <a:r>
                        <a:rPr lang="es-ES" sz="11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Cartaya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Ana M. Moreno,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Fernando </a:t>
                      </a:r>
                      <a:r>
                        <a:rPr lang="es-ES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Guridi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Adriano Cabrera y </a:t>
                      </a:r>
                      <a:r>
                        <a:rPr lang="es-ES" sz="11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Yenisei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Hernández</a:t>
                      </a:r>
                      <a:endParaRPr lang="en-US" sz="1100" i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11/16</a:t>
                      </a:r>
                      <a:endParaRPr lang="en-US" sz="11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821910"/>
              </p:ext>
            </p:extLst>
          </p:nvPr>
        </p:nvGraphicFramePr>
        <p:xfrm>
          <a:off x="4040702" y="14103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745565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- 2: CLAUSTRO REVOLUCIONARIO DE EXCELENCIA  </a:t>
            </a:r>
            <a:endParaRPr lang="en-US" sz="1600" dirty="0"/>
          </a:p>
          <a:p>
            <a:pPr algn="just"/>
            <a:r>
              <a:rPr lang="es-ES" sz="1600" b="1" u="sng" dirty="0"/>
              <a:t>Objetivo 2</a:t>
            </a:r>
            <a:r>
              <a:rPr lang="es-ES" sz="1600" b="1" dirty="0"/>
              <a:t>: Elevar la calificación y la formación integral del claustro, con énfasis en la preparación político-ideológica (</a:t>
            </a:r>
            <a:r>
              <a:rPr lang="es-ES" sz="1600" b="1" i="1" dirty="0"/>
              <a:t>Lineamientos vinculados: 138, 144, 146, 141, 145, 170 y 172. Objetivos del Partido vinculados: 42, 47, 50, 56 y 66).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1943070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95" y="2296162"/>
            <a:ext cx="841076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algn="just">
              <a:spcAft>
                <a:spcPts val="600"/>
              </a:spcAft>
            </a:pPr>
            <a:r>
              <a:rPr lang="es-ES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1. 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desarrollará el proceso de Categorización de al menos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investigadores: Aspirante a Investigador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>
                <a:solidFill>
                  <a:srgbClr val="3333FF"/>
                </a:solidFill>
                <a:ea typeface="Times New Roman" panose="02020603050405020304" pitchFamily="18" charset="0"/>
              </a:rPr>
              <a:t> 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Agregado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Auxiliar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 smtClean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o Investigador Titular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,</a:t>
            </a:r>
            <a:r>
              <a:rPr lang="es-PR" dirty="0" smtClean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PR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de los cuatro posibles</a:t>
            </a:r>
            <a:r>
              <a:rPr lang="es-PR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. S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e categoriza al menos 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 investigador como Profesor Titular. Se forma al menos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Doctor de los </a:t>
            </a:r>
            <a:r>
              <a:rPr lang="es-PR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dos</a:t>
            </a:r>
            <a:r>
              <a:rPr lang="es-PR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que se encuentran desarrollando su plan de doctorado </a:t>
            </a:r>
            <a:r>
              <a:rPr lang="es-PR" dirty="0">
                <a:solidFill>
                  <a:srgbClr val="0000FF"/>
                </a:solidFill>
              </a:rPr>
              <a:t>y se le da seguimiento al desarrollo de sus temas de doctorado a otros 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s-PR" dirty="0">
                <a:solidFill>
                  <a:srgbClr val="FF0000"/>
                </a:solidFill>
              </a:rPr>
              <a:t> </a:t>
            </a:r>
            <a:r>
              <a:rPr lang="es-PR" dirty="0">
                <a:solidFill>
                  <a:srgbClr val="0000FF"/>
                </a:solidFill>
              </a:rPr>
              <a:t>(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PR" dirty="0">
                <a:solidFill>
                  <a:srgbClr val="0000FF"/>
                </a:solidFill>
              </a:rPr>
              <a:t> internos y 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PR" dirty="0">
                <a:solidFill>
                  <a:srgbClr val="0000FF"/>
                </a:solidFill>
              </a:rPr>
              <a:t> externos). Se atienden 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s-PR" dirty="0">
                <a:solidFill>
                  <a:srgbClr val="0000FF"/>
                </a:solidFill>
              </a:rPr>
              <a:t> Maestrantes (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PR" dirty="0">
                <a:solidFill>
                  <a:srgbClr val="0000FF"/>
                </a:solidFill>
              </a:rPr>
              <a:t> interno y </a:t>
            </a:r>
            <a:r>
              <a:rPr lang="es-P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PR" dirty="0">
                <a:solidFill>
                  <a:srgbClr val="0000FF"/>
                </a:solidFill>
              </a:rPr>
              <a:t> externos). </a:t>
            </a:r>
            <a:r>
              <a:rPr lang="es-PR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Se contribuye a la formación de al menos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3</a:t>
            </a:r>
            <a:r>
              <a:rPr lang="es-PR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estudiantes de pregrado. </a:t>
            </a:r>
            <a:r>
              <a:rPr lang="es-P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30500" y="4490762"/>
            <a:ext cx="28827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1. Categorización científica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566928"/>
              </p:ext>
            </p:extLst>
          </p:nvPr>
        </p:nvGraphicFramePr>
        <p:xfrm>
          <a:off x="738186" y="4848136"/>
          <a:ext cx="8249402" cy="159575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78782"/>
                <a:gridCol w="2322095"/>
                <a:gridCol w="2153653"/>
                <a:gridCol w="1094872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Posibles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investigadores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categorizar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</a:rPr>
                        <a:t>Categoría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</a:rPr>
                        <a:t>que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ostenta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Categoría a la que aspira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Yenisei</a:t>
                      </a:r>
                      <a:r>
                        <a:rPr lang="es-PR" sz="1400" b="0" dirty="0" smtClean="0">
                          <a:effectLst/>
                        </a:rPr>
                        <a:t> </a:t>
                      </a:r>
                      <a:r>
                        <a:rPr lang="es-PR" sz="1400" b="0" dirty="0">
                          <a:effectLst/>
                        </a:rPr>
                        <a:t>Hernández </a:t>
                      </a:r>
                      <a:r>
                        <a:rPr lang="es-PR" sz="1400" b="0" dirty="0" smtClean="0">
                          <a:effectLst/>
                        </a:rPr>
                        <a:t>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Reserva Científica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Aspirante a </a:t>
                      </a:r>
                      <a:r>
                        <a:rPr lang="es-ES" sz="1400" dirty="0" smtClean="0">
                          <a:effectLst/>
                        </a:rPr>
                        <a:t>Investigador*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Yuliem</a:t>
                      </a:r>
                      <a:r>
                        <a:rPr lang="es-PR" sz="1400" b="0" dirty="0" smtClean="0">
                          <a:effectLst/>
                        </a:rPr>
                        <a:t> </a:t>
                      </a:r>
                      <a:r>
                        <a:rPr lang="es-PR" sz="1400" b="0" dirty="0">
                          <a:effectLst/>
                        </a:rPr>
                        <a:t>Mederos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Aspirante a Investigador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</a:t>
                      </a:r>
                      <a:r>
                        <a:rPr lang="es-PR" sz="1400" dirty="0" smtClean="0">
                          <a:effectLst/>
                        </a:rPr>
                        <a:t>Agregado*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3. Omar </a:t>
                      </a:r>
                      <a:r>
                        <a:rPr lang="es-PR" sz="1400" b="0" dirty="0">
                          <a:effectLst/>
                        </a:rPr>
                        <a:t>E. </a:t>
                      </a:r>
                      <a:r>
                        <a:rPr lang="es-PR" sz="1400" b="0" dirty="0" err="1">
                          <a:effectLst/>
                        </a:rPr>
                        <a:t>Cartaya</a:t>
                      </a:r>
                      <a:r>
                        <a:rPr lang="es-PR" sz="1400" b="0" dirty="0">
                          <a:effectLst/>
                        </a:rPr>
                        <a:t>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Agregado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Auxiliar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4.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</a:t>
                      </a:r>
                      <a:r>
                        <a:rPr lang="es-PR" sz="1400" b="0" dirty="0">
                          <a:effectLst/>
                        </a:rPr>
                        <a:t>Izquierdo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Auxiliar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Investigador </a:t>
                      </a:r>
                      <a:r>
                        <a:rPr lang="es-PR" sz="1400" dirty="0" smtClean="0">
                          <a:effectLst/>
                        </a:rPr>
                        <a:t>Titular*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5.-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Yanelis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Reyes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Aspirante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a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Investigador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Investigador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Agregado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*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3/16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35215" y="6510062"/>
            <a:ext cx="40479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b="1" dirty="0" smtClean="0">
                <a:effectLst/>
                <a:ea typeface="Times New Roman" panose="02020603050405020304" pitchFamily="18" charset="0"/>
              </a:rPr>
              <a:t>* Se le otorgó la categoría científica solicitada</a:t>
            </a:r>
            <a:endParaRPr lang="en-US" sz="16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6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147559"/>
              </p:ext>
            </p:extLst>
          </p:nvPr>
        </p:nvGraphicFramePr>
        <p:xfrm>
          <a:off x="4040702" y="137301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533679"/>
            <a:ext cx="28150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2. Categorización docente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918319"/>
              </p:ext>
            </p:extLst>
          </p:nvPr>
        </p:nvGraphicFramePr>
        <p:xfrm>
          <a:off x="738186" y="833206"/>
          <a:ext cx="8249402" cy="74231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126877"/>
                <a:gridCol w="1789433"/>
                <a:gridCol w="1906428"/>
                <a:gridCol w="1426664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Posibles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investigadores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categorizar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Categoría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que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ostenta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Categoría </a:t>
                      </a:r>
                      <a:r>
                        <a:rPr lang="es-PR" sz="1600" dirty="0" smtClean="0">
                          <a:effectLst/>
                        </a:rPr>
                        <a:t>otorgada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6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1.</a:t>
                      </a:r>
                      <a:r>
                        <a:rPr lang="es-PR" sz="140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Izquierdo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Profesor Titular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6-7/16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38188" y="1635351"/>
            <a:ext cx="3657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Masters y Doctores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14249"/>
              </p:ext>
            </p:extLst>
          </p:nvPr>
        </p:nvGraphicFramePr>
        <p:xfrm>
          <a:off x="738189" y="2024453"/>
          <a:ext cx="8237370" cy="47575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Fechas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defensa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262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Jesús Rodríguez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Pedro Rodríguez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Guillermo Gálvez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E. González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Caracterización de la </a:t>
                      </a:r>
                      <a:r>
                        <a:rPr lang="es-ES" sz="1100" i="1" dirty="0" err="1" smtClean="0">
                          <a:effectLst/>
                        </a:rPr>
                        <a:t>Carica</a:t>
                      </a:r>
                      <a:r>
                        <a:rPr lang="es-ES" sz="1100" dirty="0" smtClean="0">
                          <a:effectLst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</a:rPr>
                        <a:t>sp</a:t>
                      </a:r>
                      <a:r>
                        <a:rPr lang="es-ES" sz="1100" dirty="0" smtClean="0">
                          <a:effectLst/>
                        </a:rPr>
                        <a:t>. en la cuenca del río </a:t>
                      </a:r>
                      <a:r>
                        <a:rPr lang="es-ES" sz="1100" dirty="0" err="1" smtClean="0">
                          <a:effectLst/>
                        </a:rPr>
                        <a:t>Almendares-Vento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</a:endParaRPr>
                    </a:p>
                    <a:p>
                      <a:pPr marL="128270" indent="-128270"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128270" indent="-128270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mixta Fisiología-Genética.- 2/16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Científico.- </a:t>
                      </a:r>
                      <a:r>
                        <a:rPr lang="es-PR" sz="1100" dirty="0" smtClean="0">
                          <a:effectLst/>
                        </a:rPr>
                        <a:t>7/16</a:t>
                      </a:r>
                      <a:endParaRPr lang="en-US" sz="1100" dirty="0">
                        <a:effectLst/>
                      </a:endParaRPr>
                    </a:p>
                    <a:p>
                      <a:pPr marL="92710" indent="-92710"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-</a:t>
                      </a:r>
                      <a:r>
                        <a:rPr lang="es-PR" sz="1100" baseline="0" dirty="0" smtClean="0">
                          <a:effectLst/>
                        </a:rPr>
                        <a:t> </a:t>
                      </a:r>
                      <a:r>
                        <a:rPr lang="es-PR" sz="1100" dirty="0" smtClean="0">
                          <a:effectLst/>
                        </a:rPr>
                        <a:t>Entrega </a:t>
                      </a:r>
                      <a:r>
                        <a:rPr lang="es-PR" sz="1100" dirty="0">
                          <a:effectLst/>
                        </a:rPr>
                        <a:t>al Tribunal Estatal.- </a:t>
                      </a:r>
                      <a:r>
                        <a:rPr lang="es-PR" sz="1100" dirty="0" smtClean="0">
                          <a:effectLst/>
                        </a:rPr>
                        <a:t>10/16 </a:t>
                      </a:r>
                      <a:r>
                        <a:rPr lang="es-PR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(NO SE CUMPLIÓ) </a:t>
                      </a:r>
                      <a:endParaRPr lang="en-US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46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Omar </a:t>
                      </a:r>
                      <a:r>
                        <a:rPr lang="es-PR" sz="1100" b="0" dirty="0">
                          <a:effectLst/>
                        </a:rPr>
                        <a:t>E. </a:t>
                      </a:r>
                      <a:r>
                        <a:rPr lang="es-PR" sz="1100" b="0" dirty="0" err="1" smtClean="0">
                          <a:effectLst/>
                        </a:rPr>
                        <a:t>Cartaya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Fernando </a:t>
                      </a:r>
                      <a:r>
                        <a:rPr lang="es-PR" sz="1100" dirty="0" err="1">
                          <a:effectLst/>
                        </a:rPr>
                        <a:t>Guridi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Adriano Cabrera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Olga y metales pesados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Fisiología.- 7/16</a:t>
                      </a:r>
                      <a:endParaRPr lang="en-US" sz="1100" dirty="0">
                        <a:effectLst/>
                      </a:endParaRPr>
                    </a:p>
                    <a:p>
                      <a:pPr marL="111125" indent="-11112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   Científico.-    10-11/16</a:t>
                      </a:r>
                      <a:endParaRPr lang="en-US" sz="1100" dirty="0">
                        <a:effectLst/>
                      </a:endParaRPr>
                    </a:p>
                    <a:p>
                      <a:pPr marL="92710" indent="-92710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Entrega al Tribunal Estatal.- 3/17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3.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Marcia </a:t>
                      </a:r>
                      <a:r>
                        <a:rPr lang="es-PR" sz="1100" b="0" dirty="0">
                          <a:effectLst/>
                        </a:rPr>
                        <a:t>B. Moya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activación de resistencia basal inducida en plantas de tomate contra sus principales patógenos por acción de </a:t>
                      </a:r>
                      <a:r>
                        <a:rPr lang="es-ES" sz="11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quitosana</a:t>
                      </a:r>
                      <a:r>
                        <a:rPr lang="es-ES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ácido salicílico y su combinación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- Discusión: 2020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Aspirante </a:t>
                      </a:r>
                      <a:r>
                        <a:rPr lang="es-PR" sz="1100" dirty="0">
                          <a:effectLst/>
                        </a:rPr>
                        <a:t>de Biología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4.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Daimy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Costales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Pedro Rodríguez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de los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bioestimulantes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y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Pectimorf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en la tolerancia de la soya 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Glycine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contra el estrés por déficit hídrico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Presentación del Plan: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Comisión Científica del Departamento: 2/9/2016</a:t>
                      </a:r>
                      <a:endParaRPr lang="en-US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PR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Consejo Científico: 12/2016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r>
                        <a:rPr lang="es-PR" sz="11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5.</a:t>
                      </a:r>
                      <a:r>
                        <a:rPr lang="es-PR" sz="11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Encalada</a:t>
                      </a:r>
                      <a:endParaRPr lang="en-US" sz="11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PR" sz="11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Córdova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Dr. C. Donaldo </a:t>
                      </a:r>
                      <a:r>
                        <a:rPr lang="es-PR" sz="1100" dirty="0" smtClean="0">
                          <a:effectLst/>
                          <a:latin typeface="+mn-lt"/>
                        </a:rPr>
                        <a:t>Morales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Francisco Soto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Efecto de la luz en el crecimiento de posturas de cafeto (</a:t>
                      </a:r>
                      <a:r>
                        <a:rPr lang="es-ES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Coffea</a:t>
                      </a:r>
                      <a:r>
                        <a:rPr lang="es-ES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arabica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L. cv. ‘Caturra’) en la zona sur del Ecuador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 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  <a:latin typeface="+mn-lt"/>
                        </a:rPr>
                        <a:t>X</a:t>
                      </a: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Predefensa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: 9/2016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7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18667"/>
              </p:ext>
            </p:extLst>
          </p:nvPr>
        </p:nvGraphicFramePr>
        <p:xfrm>
          <a:off x="4040702" y="10045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63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520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913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542746"/>
            <a:ext cx="50031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Masters y Doctores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801603"/>
              </p:ext>
            </p:extLst>
          </p:nvPr>
        </p:nvGraphicFramePr>
        <p:xfrm>
          <a:off x="748970" y="887152"/>
          <a:ext cx="8237370" cy="570779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8053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6.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María C. </a:t>
                      </a:r>
                      <a:r>
                        <a:rPr lang="es-PR" sz="1100" dirty="0" smtClean="0">
                          <a:effectLst/>
                        </a:rPr>
                        <a:t>Nápoles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</a:t>
                      </a:r>
                      <a:r>
                        <a:rPr lang="es-PR" sz="1100" baseline="0" dirty="0" smtClean="0">
                          <a:effectLst/>
                        </a:rPr>
                        <a:t> Elena Fabiano (Uruguay)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Rizobios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asociados a plantas de arroz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Oryza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sativa 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L.). </a:t>
                      </a:r>
                      <a:r>
                        <a:rPr lang="es-ES_tradnl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en el crecimiento y rendimiento del cultivo 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Plan: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Comisión Fisiología.- 2/16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- Consejo Científico.- 7/16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571500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7.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Lisbel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Martínez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Dra. C. María C. Nápoles</a:t>
                      </a:r>
                      <a:endParaRPr lang="en-US" sz="1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Dra. C. Miriam de la C. Núñez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Efecto de productos </a:t>
                      </a:r>
                      <a:r>
                        <a:rPr lang="es-PR" sz="1100" dirty="0" err="1">
                          <a:effectLst/>
                        </a:rPr>
                        <a:t>bioactivos</a:t>
                      </a:r>
                      <a:r>
                        <a:rPr lang="es-PR" sz="1100" dirty="0">
                          <a:effectLst/>
                        </a:rPr>
                        <a:t> en plantas de frijol (</a:t>
                      </a:r>
                      <a:r>
                        <a:rPr lang="es-PR" sz="1100" i="1" dirty="0" err="1" smtClean="0">
                          <a:effectLst/>
                        </a:rPr>
                        <a:t>Phaseolus</a:t>
                      </a:r>
                      <a:r>
                        <a:rPr lang="es-PR" sz="1100" i="1" dirty="0" smtClean="0">
                          <a:effectLst/>
                        </a:rPr>
                        <a:t> </a:t>
                      </a:r>
                      <a:r>
                        <a:rPr lang="es-PR" sz="1100" i="1" dirty="0" err="1" smtClean="0">
                          <a:effectLst/>
                        </a:rPr>
                        <a:t>vulgaris</a:t>
                      </a:r>
                      <a:r>
                        <a:rPr lang="es-PR" sz="1100" i="1" dirty="0" smtClean="0">
                          <a:effectLst/>
                        </a:rPr>
                        <a:t> </a:t>
                      </a:r>
                      <a:r>
                        <a:rPr lang="es-PR" sz="1100" dirty="0">
                          <a:effectLst/>
                        </a:rPr>
                        <a:t>L.) </a:t>
                      </a:r>
                      <a:r>
                        <a:rPr lang="es-PR" sz="1100" dirty="0" err="1">
                          <a:effectLst/>
                        </a:rPr>
                        <a:t>biofertilizadas</a:t>
                      </a:r>
                      <a:r>
                        <a:rPr lang="es-PR" sz="1100" dirty="0">
                          <a:effectLst/>
                        </a:rPr>
                        <a:t>. </a:t>
                      </a:r>
                      <a:endParaRPr lang="en-US" sz="1100" dirty="0">
                        <a:effectLst/>
                      </a:endParaRPr>
                    </a:p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Defensa: </a:t>
                      </a:r>
                      <a:r>
                        <a:rPr lang="es-PR" sz="1100" dirty="0" smtClean="0">
                          <a:effectLst/>
                        </a:rPr>
                        <a:t>9/16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(Defendida exitosamente en 8/2016)</a:t>
                      </a:r>
                      <a:endParaRPr lang="en-US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8.</a:t>
                      </a:r>
                      <a:r>
                        <a:rPr lang="es-PR" sz="11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Gerardo Montero 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100" b="0" dirty="0">
                          <a:effectLst/>
                          <a:latin typeface="+mn-lt"/>
                        </a:rPr>
                        <a:t>. C. María C. Nápoles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Efecto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diferentes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cepas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HMA y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Rizobios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sobre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el frijol (</a:t>
                      </a:r>
                      <a:r>
                        <a:rPr lang="en-US" sz="1100" b="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Phaseolus</a:t>
                      </a:r>
                      <a:r>
                        <a:rPr lang="en-US" sz="1100" b="0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vulgaris 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L.) en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pardos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carbonatados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Santiago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X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 </a:t>
                      </a:r>
                      <a:endParaRPr lang="en-US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</a:rPr>
                        <a:t>Defensa: </a:t>
                      </a:r>
                      <a:r>
                        <a:rPr lang="es-PR" sz="1100" b="0" dirty="0" smtClean="0">
                          <a:effectLst/>
                          <a:latin typeface="+mn-lt"/>
                        </a:rPr>
                        <a:t>12/16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(atrasado)</a:t>
                      </a:r>
                      <a:endParaRPr lang="en-US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9.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Osmara</a:t>
                      </a:r>
                      <a:r>
                        <a:rPr lang="es-PR" sz="1100" b="0" dirty="0" smtClean="0">
                          <a:effectLst/>
                        </a:rPr>
                        <a:t> Renté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Canavalia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ensiformis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(L.) en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recuperación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fertilidadde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suelo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fluvisol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Santiago</a:t>
                      </a:r>
                      <a:r>
                        <a:rPr lang="en-US" sz="11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Cuba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12/16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373172">
                <a:tc>
                  <a:txBody>
                    <a:bodyPr/>
                    <a:lstStyle/>
                    <a:p>
                      <a:pPr marL="1206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10. </a:t>
                      </a:r>
                      <a:r>
                        <a:rPr lang="es-PR" sz="1100" b="0" dirty="0" err="1" smtClean="0">
                          <a:effectLst/>
                        </a:rPr>
                        <a:t>Yonaisy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Mujica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Dra. C. </a:t>
                      </a:r>
                      <a:r>
                        <a:rPr lang="es-PR" sz="1100" dirty="0" err="1" smtClean="0">
                          <a:effectLst/>
                        </a:rPr>
                        <a:t>Kalyanne</a:t>
                      </a:r>
                      <a:r>
                        <a:rPr lang="es-PR" sz="1100" dirty="0" smtClean="0">
                          <a:effectLst/>
                        </a:rPr>
                        <a:t> Fernández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 smtClean="0">
                          <a:effectLst/>
                        </a:rPr>
                        <a:t>Dr</a:t>
                      </a:r>
                      <a:r>
                        <a:rPr lang="es-PR" sz="1100" dirty="0">
                          <a:effectLst/>
                        </a:rPr>
                        <a:t>. C. José M. </a:t>
                      </a:r>
                      <a:r>
                        <a:rPr lang="es-PR" sz="1100" dirty="0" err="1" smtClean="0">
                          <a:effectLst/>
                        </a:rPr>
                        <a:t>Dell’Amico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Estudio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un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inoculante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líquido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basado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el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hongo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micorrízico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arbuscular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Glomus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cubense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7732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11. Michel Ruíz Sánchez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José M. </a:t>
                      </a:r>
                      <a:r>
                        <a:rPr lang="es-ES" sz="1100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Dell’Amico</a:t>
                      </a: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.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Adriano Cabrera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Juan M. Ruíz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i="1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Comportamiento del arroz </a:t>
                      </a: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(</a:t>
                      </a:r>
                      <a:r>
                        <a:rPr lang="es-ES" sz="1100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O</a:t>
                      </a:r>
                      <a:r>
                        <a:rPr lang="es-ES" sz="1100" i="1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ryza</a:t>
                      </a:r>
                      <a:r>
                        <a:rPr lang="es-ES" sz="1100" i="1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sativa </a:t>
                      </a: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L)</a:t>
                      </a:r>
                      <a:r>
                        <a:rPr lang="es-ES" sz="1100" i="1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inoculado con hongos </a:t>
                      </a:r>
                      <a:r>
                        <a:rPr lang="es-ES" sz="1100" i="1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micorrízico</a:t>
                      </a:r>
                      <a:r>
                        <a:rPr lang="es-ES" sz="1100" i="1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es-ES" sz="1100" i="1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arbusculares</a:t>
                      </a:r>
                      <a:r>
                        <a:rPr lang="es-ES" sz="1100" i="1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y expuesto a diferentes condiciones hídricas en el medio.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    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Defendida exitosamente</a:t>
                      </a:r>
                      <a:r>
                        <a:rPr lang="es-ES" sz="11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: 1/2016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Mejor Tesis en Ciencias Agrícolas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</a:tr>
              <a:tr h="7732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12. Wilfredo Estrada (Instituto de Investigaciones Agropecuarias “Jorge Dimitrov”)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Eduardo Jerez Dra. C. María C. Nápoles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Efecto del Azofert</a:t>
                      </a:r>
                      <a:r>
                        <a:rPr lang="es-ES" sz="1100" b="0" baseline="300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®</a:t>
                      </a: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en la tolerancia al déficit hídrico en plantas de frijol </a:t>
                      </a:r>
                      <a:r>
                        <a:rPr lang="es-ES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(</a:t>
                      </a:r>
                      <a:r>
                        <a:rPr lang="es-ES" sz="11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Phaseolus vulgaris</a:t>
                      </a:r>
                      <a:r>
                        <a:rPr lang="es-ES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L.).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x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Presentación del Plan: 6/2016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Reelaboración del Plan luego de presentarse en la Comisión Científica. Se vuelve a presentar en Comisión Científica 10/2016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864047"/>
              </p:ext>
            </p:extLst>
          </p:nvPr>
        </p:nvGraphicFramePr>
        <p:xfrm>
          <a:off x="4040702" y="10045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63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520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913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1" y="834846"/>
            <a:ext cx="50031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3. Formación de Masters y Doctores (continuación)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7419"/>
              </p:ext>
            </p:extLst>
          </p:nvPr>
        </p:nvGraphicFramePr>
        <p:xfrm>
          <a:off x="748970" y="1306252"/>
          <a:ext cx="8237370" cy="241992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31243"/>
                <a:gridCol w="1552073"/>
                <a:gridCol w="2610853"/>
                <a:gridCol w="589715"/>
                <a:gridCol w="577348"/>
                <a:gridCol w="1576138"/>
              </a:tblGrid>
              <a:tr h="27933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Aspirante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Tutor (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es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b="1" dirty="0">
                          <a:solidFill>
                            <a:schemeClr val="bg1"/>
                          </a:solidFill>
                          <a:effectLst/>
                        </a:rPr>
                        <a:t>Título de la 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Tipo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tesis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</a:rPr>
                        <a:t>Fechas de defensa</a:t>
                      </a:r>
                      <a:endParaRPr lang="en-US" sz="12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  <a:tr h="186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Maestría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Doctorado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805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13. Lilibeth Rodríguez Izquierdo (Universidad de Matanzas)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Dr. C. </a:t>
                      </a: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Eduardo Jerez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solidFill>
                            <a:srgbClr val="FF0000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</a:rPr>
                        <a:t>?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 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x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Elaboración del Plan, selección de tutor acompañante </a:t>
                      </a:r>
                      <a:r>
                        <a:rPr lang="es-PR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MS Mincho" panose="02020609040205080304" pitchFamily="49" charset="-128"/>
                        </a:rPr>
                        <a:t>(en tiempo)</a:t>
                      </a:r>
                      <a:endParaRPr lang="en-US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571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14.  Humberto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Osorio Espinoza (Chiapa, México)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Dr. C. </a:t>
                      </a:r>
                      <a:r>
                        <a:rPr lang="es-PR" sz="1100" b="0" dirty="0" err="1">
                          <a:effectLst/>
                          <a:latin typeface="+mn-lt"/>
                          <a:ea typeface="MS Mincho" panose="02020609040205080304" pitchFamily="49" charset="-128"/>
                        </a:rPr>
                        <a:t>Angel</a:t>
                      </a: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 Leyva</a:t>
                      </a:r>
                      <a:r>
                        <a:rPr lang="es-PR" sz="1100" b="0" dirty="0" smtClean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</a:t>
                      </a: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. C. Ernesto Toledo </a:t>
                      </a:r>
                      <a:endParaRPr lang="es-PR" sz="1100" b="0" dirty="0" smtClean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</a:t>
                      </a: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. C. Eduardo Jerez</a:t>
                      </a:r>
                      <a:endParaRPr lang="en-US" sz="1100" b="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Las coberturas e </a:t>
                      </a:r>
                      <a:r>
                        <a:rPr lang="es-PR" sz="1100" b="0" dirty="0" err="1">
                          <a:effectLst/>
                          <a:latin typeface="+mn-lt"/>
                          <a:ea typeface="MS Mincho" panose="02020609040205080304" pitchFamily="49" charset="-128"/>
                        </a:rPr>
                        <a:t>intercalamientos</a:t>
                      </a:r>
                      <a:r>
                        <a:rPr lang="es-PR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 de cultivos semestrales como alternativa para la producción agroecológica de Rambután en Chiapas, México.</a:t>
                      </a:r>
                      <a:endParaRPr lang="en-US" sz="1100" b="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 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x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Escritura del documento </a:t>
                      </a:r>
                      <a:r>
                        <a:rPr lang="es-PR" sz="11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</a:rPr>
                        <a:t>(en tiempo)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1865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14. </a:t>
                      </a:r>
                      <a:r>
                        <a:rPr lang="es-ES" sz="1100" b="0" dirty="0" err="1">
                          <a:effectLst/>
                          <a:latin typeface="+mn-lt"/>
                          <a:ea typeface="MS Mincho" panose="02020609040205080304" pitchFamily="49" charset="-128"/>
                        </a:rPr>
                        <a:t>Grabriel</a:t>
                      </a:r>
                      <a:r>
                        <a:rPr lang="es-ES" sz="1100" b="0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 López Salvador (Puebla, México)</a:t>
                      </a:r>
                      <a:endParaRPr lang="en-US" sz="1100" b="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Dr. C. Pedro José González 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Dr. C. Eduardo Jerez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Interacción </a:t>
                      </a:r>
                      <a:r>
                        <a:rPr lang="es-ES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luz, agua, nutrientes y HMA, en el desarrollo de la planta de cuatomate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 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 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x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1" dirty="0">
                          <a:effectLst/>
                          <a:latin typeface="+mn-lt"/>
                          <a:ea typeface="MS Mincho" panose="02020609040205080304" pitchFamily="49" charset="-128"/>
                        </a:rPr>
                        <a:t>Elaboración de Plan y Fase Experimental</a:t>
                      </a:r>
                      <a:endParaRPr lang="en-US" sz="1100" b="1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933725"/>
              </p:ext>
            </p:extLst>
          </p:nvPr>
        </p:nvGraphicFramePr>
        <p:xfrm>
          <a:off x="4040702" y="8775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14124" y="933733"/>
            <a:ext cx="4098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4. Formación de estudiantes de pregrado</a:t>
            </a:r>
            <a:endParaRPr lang="en-US" sz="16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416699"/>
              </p:ext>
            </p:extLst>
          </p:nvPr>
        </p:nvGraphicFramePr>
        <p:xfrm>
          <a:off x="738188" y="1373140"/>
          <a:ext cx="8249402" cy="429133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354346"/>
                <a:gridCol w="1847454"/>
                <a:gridCol w="1035424"/>
                <a:gridCol w="416859"/>
                <a:gridCol w="2530451"/>
                <a:gridCol w="1064868"/>
              </a:tblGrid>
              <a:tr h="60325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Estudiante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Tutor (es)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Especialidad que cursa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Año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Título de la tesis o trabajo de curso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  <a:latin typeface="+mn-lt"/>
                        </a:rPr>
                        <a:t>Fechas de defensa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Arasay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S</a:t>
                      </a:r>
                      <a:r>
                        <a:rPr lang="en-US" sz="1100" b="0" dirty="0">
                          <a:effectLst/>
                        </a:rPr>
                        <a:t>anta Cruz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Nápoles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Agronomía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Efecto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sobre el crecimiento de plantas de arroz tratadas con fungicida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solidFill>
                            <a:schemeClr val="tx1"/>
                          </a:solidFill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2. </a:t>
                      </a:r>
                      <a:r>
                        <a:rPr lang="es-ES" sz="1100" b="0" dirty="0" err="1" smtClean="0">
                          <a:effectLst/>
                        </a:rPr>
                        <a:t>Renne</a:t>
                      </a:r>
                      <a:r>
                        <a:rPr lang="es-ES" sz="1100" b="0" dirty="0" smtClean="0">
                          <a:effectLst/>
                        </a:rPr>
                        <a:t> </a:t>
                      </a:r>
                      <a:r>
                        <a:rPr lang="es-ES" sz="1100" b="0" dirty="0">
                          <a:effectLst/>
                        </a:rPr>
                        <a:t>Pérez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</a:rPr>
                        <a:t>Dra. C. María C. Nápoles</a:t>
                      </a:r>
                      <a:endParaRPr lang="en-US" sz="11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4to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maíz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Defensa:7/17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</a:rPr>
                        <a:t>3. Sheila </a:t>
                      </a:r>
                      <a:r>
                        <a:rPr lang="es-ES" sz="1100" b="0" dirty="0">
                          <a:effectLst/>
                        </a:rPr>
                        <a:t>Betancourt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Dra. C. María C. </a:t>
                      </a:r>
                      <a:r>
                        <a:rPr lang="es-PR" sz="1100" b="0" dirty="0" smtClean="0">
                          <a:effectLst/>
                        </a:rPr>
                        <a:t>Nápoles, M. </a:t>
                      </a:r>
                      <a:r>
                        <a:rPr lang="es-PR" sz="1100" b="0" dirty="0" err="1" smtClean="0">
                          <a:effectLst/>
                        </a:rPr>
                        <a:t>Sc.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Microbiología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3ro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rizobios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 la </a:t>
                      </a:r>
                      <a:r>
                        <a:rPr lang="es-E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rizosfera</a:t>
                      </a:r>
                      <a:r>
                        <a:rPr lang="es-E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plantas de arroz.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1978" marR="4197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</a:rPr>
                        <a:t>Defensa: </a:t>
                      </a: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6/18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4. Osmel Hernández Serrano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M. Sc. Daimy Costales 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Alejandro Falcón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4to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Efecto del QuitoMax en plantas de soya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kern="12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Defensa: 6/2017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5. Yetty Pedroso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Alejandro Falcón 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M. Sc. Daimy Costales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4to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Influencia de quitosanas de diferente masa molecular en el cultivo del tomate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kern="12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Defensa: 6/2017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6. Richard García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M. Sc. Daimy Costales 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Alejandro Falcón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4to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Efecto del QuitoMax en el crecimiento de plantas de maíz. 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 kern="12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Defensa: 6/2017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7. Edel Aguilar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M. Sc. Marcia B. Moya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Alejandro Falcón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5to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Efecto de diferentes concentraciones de QuitoMax® en las fases vegetativa y reproductiva del plátano, clon ‘Hua Moa’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Defensa: 6/2016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Excelente 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(5 </a:t>
                      </a:r>
                      <a:r>
                        <a:rPr lang="es-PR" sz="1100" b="1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pts</a:t>
                      </a: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)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8. Aldo Rafael Masó Rodríguez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Eduardo  Jerez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6to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Dirigido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Empleo de Quitomax</a:t>
                      </a:r>
                      <a:r>
                        <a:rPr lang="es-ES" sz="1100" b="0" baseline="300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®</a:t>
                      </a: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en la producción de tubérculos para “semillas” de papa (</a:t>
                      </a:r>
                      <a:r>
                        <a:rPr lang="es-ES" sz="1100" b="0" i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Solanum tuberosum</a:t>
                      </a: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L.)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Defensa: 6/2016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Excelente 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(5 </a:t>
                      </a:r>
                      <a:r>
                        <a:rPr lang="es-PR" sz="1100" b="1" kern="12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pts</a:t>
                      </a:r>
                      <a:r>
                        <a:rPr lang="es-PR" sz="11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)</a:t>
                      </a:r>
                      <a:endParaRPr lang="en-U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9. Than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Dr. C. Eduardo Jerez </a:t>
                      </a:r>
                      <a:endParaRPr lang="es-PR" sz="1100" b="0" dirty="0" smtClean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Dra</a:t>
                      </a:r>
                      <a:r>
                        <a:rPr lang="es-PR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. C. </a:t>
                      </a:r>
                      <a:r>
                        <a:rPr lang="es-PR" sz="1100" b="0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Idioleidys</a:t>
                      </a:r>
                      <a:r>
                        <a:rPr lang="es-PR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es-PR" sz="1100" b="0" dirty="0" err="1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Alvarez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Agronomía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 smtClean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3ro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100" b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--------------</a:t>
                      </a:r>
                      <a:endParaRPr lang="en-US" sz="12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</a:rPr>
                        <a:t>-------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53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73820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8" y="1097416"/>
            <a:ext cx="828549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 algn="just"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los recién graduados (</a:t>
            </a:r>
            <a:r>
              <a:rPr lang="es-PR" sz="2000" dirty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eserva científica) tienen un plan de formación aprobado y cuentan con un tutor para este propósito.</a:t>
            </a: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800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360363" indent="-360363" algn="just">
              <a:spcAft>
                <a:spcPts val="600"/>
              </a:spcAft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187" y="2307861"/>
            <a:ext cx="7190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Tabla 5. Formación de recién graduado (Reserva científica)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903934"/>
              </p:ext>
            </p:extLst>
          </p:nvPr>
        </p:nvGraphicFramePr>
        <p:xfrm>
          <a:off x="836947" y="2716315"/>
          <a:ext cx="8186737" cy="102710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807206"/>
                <a:gridCol w="3079376"/>
                <a:gridCol w="2300155"/>
              </a:tblGrid>
              <a:tr h="27272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Reserva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científica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Plan anual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1. Yenisei Hernández</a:t>
                      </a:r>
                      <a:r>
                        <a:rPr lang="en-US" sz="1400" b="0" baseline="0" dirty="0" smtClean="0">
                          <a:effectLst/>
                        </a:rPr>
                        <a:t> 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Dr. C. Pedro 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</a:rPr>
                        <a:t>Si </a:t>
                      </a:r>
                      <a:endParaRPr lang="en-US" sz="14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2.-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Geidy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Pérez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C. Miriam</a:t>
                      </a:r>
                      <a:r>
                        <a:rPr lang="en-US" sz="14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C. </a:t>
                      </a:r>
                      <a:r>
                        <a:rPr lang="en-US" sz="1400" b="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Núñez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Si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effectLst/>
                          <a:latin typeface="+mn-lt"/>
                        </a:rPr>
                        <a:t>3. </a:t>
                      </a:r>
                      <a:r>
                        <a:rPr lang="es-ES" sz="1400" b="0" dirty="0" err="1" smtClean="0">
                          <a:effectLst/>
                          <a:latin typeface="+mn-lt"/>
                        </a:rPr>
                        <a:t>Danurys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Dr. C.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Si 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38187" y="4045876"/>
            <a:ext cx="828549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 startAt="3"/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100 %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los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temas de tesis doctorales a defender se corresponden con el área de desempeño profesional y académico del investigador, en distribución armónica por áreas del conocimiento.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8187" y="5390908"/>
            <a:ext cx="4074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Tabla 6. Tema de tesis doctorales a defender</a:t>
            </a:r>
            <a:endParaRPr lang="en-US" sz="16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37286"/>
              </p:ext>
            </p:extLst>
          </p:nvPr>
        </p:nvGraphicFramePr>
        <p:xfrm>
          <a:off x="738187" y="5793566"/>
          <a:ext cx="8285497" cy="68861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054569"/>
                <a:gridCol w="2779368"/>
                <a:gridCol w="3451560"/>
              </a:tblGrid>
              <a:tr h="26189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Aspirante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Tutor (</a:t>
                      </a:r>
                      <a:r>
                        <a:rPr lang="en-US" sz="1600" dirty="0" err="1">
                          <a:effectLst/>
                        </a:rPr>
                        <a:t>es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Tema de tesis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effectLst/>
                        </a:rPr>
                        <a:t>Jesús</a:t>
                      </a:r>
                      <a:r>
                        <a:rPr lang="en-US" sz="1400" b="0" dirty="0">
                          <a:effectLst/>
                        </a:rPr>
                        <a:t> 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400" b="0" dirty="0" smtClean="0">
                          <a:effectLst/>
                        </a:rPr>
                        <a:t>Dra. C. María E. González</a:t>
                      </a:r>
                      <a:endParaRPr lang="en-US" sz="14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Dr</a:t>
                      </a:r>
                      <a:r>
                        <a:rPr lang="es-PR" sz="1400" b="0" dirty="0">
                          <a:effectLst/>
                        </a:rPr>
                        <a:t>. C. Pedro </a:t>
                      </a:r>
                      <a:r>
                        <a:rPr lang="es-PR" sz="1400" b="0" dirty="0" smtClean="0">
                          <a:effectLst/>
                        </a:rPr>
                        <a:t>Rodríguez</a:t>
                      </a:r>
                      <a:endParaRPr lang="en-US" sz="1400" b="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Caracterización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 la </a:t>
                      </a:r>
                      <a:r>
                        <a:rPr lang="en-US" sz="1400" b="0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Carica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sp. de la Cuenca </a:t>
                      </a:r>
                      <a:r>
                        <a:rPr lang="en-US" sz="1400" b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Almendares</a:t>
                      </a: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-Vento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23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88585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6249" y="2010593"/>
            <a:ext cx="8535403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0120" indent="-69596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7. Doctores que participan en proyectos y son tutores de tesis doctorales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74797"/>
              </p:ext>
            </p:extLst>
          </p:nvPr>
        </p:nvGraphicFramePr>
        <p:xfrm>
          <a:off x="836947" y="2376694"/>
          <a:ext cx="8174705" cy="328887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406367"/>
                <a:gridCol w="2452892"/>
                <a:gridCol w="2315446"/>
              </a:tblGrid>
              <a:tr h="283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Doctor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Proyectos en los que participa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600" dirty="0">
                          <a:effectLst/>
                        </a:rPr>
                        <a:t>Tutor de tesis doctoral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6599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1.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Pedro </a:t>
                      </a:r>
                      <a:r>
                        <a:rPr lang="es-PR" sz="1400" b="0" dirty="0">
                          <a:effectLst/>
                        </a:rPr>
                        <a:t>Rodríguez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2.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Miriam </a:t>
                      </a:r>
                      <a:r>
                        <a:rPr lang="es-PR" sz="1400" b="0" dirty="0">
                          <a:effectLst/>
                        </a:rPr>
                        <a:t>Núñez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3.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María </a:t>
                      </a:r>
                      <a:r>
                        <a:rPr lang="es-PR" sz="1400" b="0" dirty="0">
                          <a:effectLst/>
                        </a:rPr>
                        <a:t>C. Nápoles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4.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Eduardo </a:t>
                      </a:r>
                      <a:r>
                        <a:rPr lang="es-PR" sz="1400" b="0" dirty="0">
                          <a:effectLst/>
                        </a:rPr>
                        <a:t>Jerez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5.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José </a:t>
                      </a:r>
                      <a:r>
                        <a:rPr lang="es-PR" sz="1400" b="0" dirty="0" err="1">
                          <a:effectLst/>
                        </a:rPr>
                        <a:t>Dell’Amico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6.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Donaldo </a:t>
                      </a:r>
                      <a:r>
                        <a:rPr lang="es-PR" sz="1400" b="0" dirty="0">
                          <a:effectLst/>
                        </a:rPr>
                        <a:t>Morales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7.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smtClean="0">
                          <a:effectLst/>
                        </a:rPr>
                        <a:t>Humberto </a:t>
                      </a:r>
                      <a:r>
                        <a:rPr lang="es-PR" sz="1400" b="0" dirty="0">
                          <a:effectLst/>
                        </a:rPr>
                        <a:t>I</a:t>
                      </a:r>
                      <a:r>
                        <a:rPr lang="es-PR" sz="1400" b="0" dirty="0" smtClean="0">
                          <a:effectLst/>
                        </a:rPr>
                        <a:t>zquierdo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effectLst/>
                        </a:rPr>
                        <a:t>8.</a:t>
                      </a:r>
                      <a:r>
                        <a:rPr lang="es-PR" sz="1400" b="0" baseline="0" dirty="0" smtClean="0">
                          <a:effectLst/>
                        </a:rPr>
                        <a:t> </a:t>
                      </a:r>
                      <a:r>
                        <a:rPr lang="es-PR" sz="1400" b="0" dirty="0" err="1" smtClean="0">
                          <a:effectLst/>
                        </a:rPr>
                        <a:t>Idioleidys</a:t>
                      </a:r>
                      <a:r>
                        <a:rPr lang="es-PR" sz="1400" b="0" dirty="0" smtClean="0">
                          <a:effectLst/>
                        </a:rPr>
                        <a:t> Álvarez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400" b="0" dirty="0">
                          <a:effectLst/>
                          <a:latin typeface="+mn-lt"/>
                        </a:rPr>
                        <a:t>9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s-PR" sz="14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PR" sz="1400" b="0" dirty="0" err="1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400" b="0" dirty="0">
                          <a:effectLst/>
                          <a:latin typeface="+mn-lt"/>
                        </a:rPr>
                        <a:t> Torres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 Alejandro Falcón</a:t>
                      </a:r>
                      <a:endParaRPr lang="en-US" sz="14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63195" indent="-20510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TOTAL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80  %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73762" y="883459"/>
            <a:ext cx="827346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No menos del </a:t>
            </a:r>
            <a:r>
              <a:rPr lang="es-PR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80 % </a:t>
            </a:r>
            <a:r>
              <a:rPr lang="es-PR" dirty="0" smtClean="0">
                <a:solidFill>
                  <a:srgbClr val="3333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doctores participan en proyectos de investigación y son tutores de tesis doctorales de líneas de investigación identificadas por los campos estratégicos.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3740" y="3232137"/>
            <a:ext cx="4184986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8850" indent="-958850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8. Ingreso de aspirantes al Doctorado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293131"/>
              </p:ext>
            </p:extLst>
          </p:nvPr>
        </p:nvGraphicFramePr>
        <p:xfrm>
          <a:off x="764755" y="3734225"/>
          <a:ext cx="8210802" cy="1801639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600811"/>
                <a:gridCol w="2462758"/>
                <a:gridCol w="3147233"/>
              </a:tblGrid>
              <a:tr h="2412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Aspirante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Tutor (es)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200" dirty="0">
                          <a:effectLst/>
                        </a:rPr>
                        <a:t>Tema de tesis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529">
                <a:tc>
                  <a:txBody>
                    <a:bodyPr/>
                    <a:lstStyle/>
                    <a:p>
                      <a:pPr marL="163195" indent="-205105"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1.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err="1" smtClean="0">
                          <a:effectLst/>
                        </a:rPr>
                        <a:t>Ionel</a:t>
                      </a:r>
                      <a:r>
                        <a:rPr lang="es-PR" sz="1100" b="0" dirty="0" smtClean="0">
                          <a:effectLst/>
                        </a:rPr>
                        <a:t> </a:t>
                      </a:r>
                      <a:r>
                        <a:rPr lang="es-PR" sz="1100" b="0" dirty="0">
                          <a:effectLst/>
                        </a:rPr>
                        <a:t>Hernández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María C. González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Dra.</a:t>
                      </a:r>
                      <a:r>
                        <a:rPr lang="es-P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Elena Fabiano (Uruguay)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100" dirty="0" err="1" smtClean="0">
                          <a:effectLst/>
                        </a:rPr>
                        <a:t>Rizobios</a:t>
                      </a:r>
                      <a:r>
                        <a:rPr lang="es-PR" sz="1100" dirty="0" smtClean="0">
                          <a:effectLst/>
                        </a:rPr>
                        <a:t> asociados a plantas de arroz (</a:t>
                      </a:r>
                      <a:r>
                        <a:rPr lang="es-PR" sz="1100" i="1" dirty="0" err="1" smtClean="0">
                          <a:effectLst/>
                        </a:rPr>
                        <a:t>Oryza</a:t>
                      </a:r>
                      <a:r>
                        <a:rPr lang="es-PR" sz="1100" i="1" dirty="0" smtClean="0">
                          <a:effectLst/>
                        </a:rPr>
                        <a:t> sativa</a:t>
                      </a:r>
                      <a:r>
                        <a:rPr lang="es-PR" sz="1100" dirty="0" smtClean="0">
                          <a:effectLst/>
                        </a:rPr>
                        <a:t> L..). Efecto en el crecimiento y rendimiento del</a:t>
                      </a:r>
                      <a:r>
                        <a:rPr lang="es-PR" sz="1100" baseline="0" dirty="0" smtClean="0">
                          <a:effectLst/>
                        </a:rPr>
                        <a:t> cultivo 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91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PR" sz="1100" b="0" dirty="0" smtClean="0">
                          <a:effectLst/>
                        </a:rPr>
                        <a:t>2.</a:t>
                      </a:r>
                      <a:r>
                        <a:rPr lang="es-PR" sz="1100" b="0" baseline="0" dirty="0" smtClean="0">
                          <a:effectLst/>
                        </a:rPr>
                        <a:t> </a:t>
                      </a:r>
                      <a:r>
                        <a:rPr lang="es-PR" sz="1100" b="0" dirty="0" smtClean="0">
                          <a:effectLst/>
                        </a:rPr>
                        <a:t>Wilfredo Estrada</a:t>
                      </a: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Eduardo Jerez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Dra. C. María C. Nápoles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Efecto del </a:t>
                      </a:r>
                      <a:r>
                        <a:rPr lang="es-PR" sz="1100" dirty="0" err="1">
                          <a:effectLst/>
                        </a:rPr>
                        <a:t>Azofert</a:t>
                      </a:r>
                      <a:r>
                        <a:rPr lang="es-PR" sz="1100" baseline="30000" dirty="0">
                          <a:effectLst/>
                        </a:rPr>
                        <a:t>®</a:t>
                      </a:r>
                      <a:r>
                        <a:rPr lang="es-PR" sz="1100" dirty="0">
                          <a:effectLst/>
                        </a:rPr>
                        <a:t> en la tolerancia de frijol (</a:t>
                      </a:r>
                      <a:r>
                        <a:rPr lang="es-PR" sz="1100" i="1" dirty="0" err="1">
                          <a:effectLst/>
                        </a:rPr>
                        <a:t>Phaseolus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i="1" dirty="0" err="1">
                          <a:effectLst/>
                        </a:rPr>
                        <a:t>vulgaris</a:t>
                      </a:r>
                      <a:r>
                        <a:rPr lang="es-PR" sz="1100" i="1" dirty="0">
                          <a:effectLst/>
                        </a:rPr>
                        <a:t> </a:t>
                      </a:r>
                      <a:r>
                        <a:rPr lang="es-PR" sz="1100" dirty="0">
                          <a:effectLst/>
                        </a:rPr>
                        <a:t>L.) al déficit </a:t>
                      </a:r>
                      <a:r>
                        <a:rPr lang="es-PR" sz="1100" dirty="0" smtClean="0">
                          <a:effectLst/>
                        </a:rPr>
                        <a:t>hídrico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913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3.- </a:t>
                      </a:r>
                      <a:r>
                        <a:rPr lang="es-PR" sz="1100" b="0" dirty="0" err="1" smtClean="0">
                          <a:effectLst/>
                        </a:rPr>
                        <a:t>Daimy</a:t>
                      </a:r>
                      <a:r>
                        <a:rPr lang="es-PR" sz="1100" b="0" dirty="0" smtClean="0">
                          <a:effectLst/>
                        </a:rPr>
                        <a:t> Costales</a:t>
                      </a:r>
                      <a:endParaRPr lang="en-US" sz="1100" b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1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Alejandro Falcón</a:t>
                      </a:r>
                      <a:endParaRPr lang="en-US" sz="1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100" dirty="0">
                          <a:effectLst/>
                        </a:rPr>
                        <a:t>Dr. C. Pedro Rodríguez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Efecto de los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bioestimulantes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QuitoMax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y </a:t>
                      </a:r>
                      <a:r>
                        <a:rPr lang="es-ES" sz="11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Pectimorf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® en la tolerancia de la soya (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Glycine</a:t>
                      </a:r>
                      <a:r>
                        <a:rPr lang="es-ES" sz="1100" i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i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s-E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contra el estrés por déficit hídrico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982" marR="41982" marT="0" marB="0"/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61062" y="1188635"/>
            <a:ext cx="8337890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PR" sz="2000" dirty="0" smtClean="0">
                <a:solidFill>
                  <a:srgbClr val="3333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Ingresar  al  menos 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investigadores,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como aspirante interno y </a:t>
            </a:r>
            <a:r>
              <a:rPr lang="es-PR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PR" sz="2000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R" sz="2000" dirty="0" smtClean="0">
                <a:solidFill>
                  <a:srgbClr val="3333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como aspirante externo con temas de tesis correspondientes a las prioridades de investigación del país.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36470"/>
              </p:ext>
            </p:extLst>
          </p:nvPr>
        </p:nvGraphicFramePr>
        <p:xfrm>
          <a:off x="3968510" y="33688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1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4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8188" y="869949"/>
            <a:ext cx="8273465" cy="240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Aft>
                <a:spcPts val="1000"/>
              </a:spcAft>
            </a:pPr>
            <a:r>
              <a:rPr lang="es-ES" sz="20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  imparten    al   menos   </a:t>
            </a:r>
            <a:r>
              <a:rPr lang="es-ES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cursos  internacionales   de   los   cuatro planificados y </a:t>
            </a:r>
            <a:r>
              <a:rPr lang="es-ES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nacional. Participan al menos </a:t>
            </a:r>
            <a:r>
              <a:rPr lang="es-ES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profesores </a:t>
            </a:r>
            <a:r>
              <a:rPr lang="es-E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módulos 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Fisiología Vegetal </a:t>
            </a:r>
            <a:r>
              <a:rPr lang="es-E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0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Biofertilizantes</a:t>
            </a:r>
            <a:r>
              <a:rPr lang="es-E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Maestría de </a:t>
            </a:r>
            <a:r>
              <a:rPr lang="es-E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Nutrición de las Plantas 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Biofertilización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coordina el INCA. Además se coordina la Red </a:t>
            </a:r>
            <a:r>
              <a:rPr lang="es-ES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CytedAgroMicroBios</a:t>
            </a:r>
            <a:r>
              <a:rPr lang="es-E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E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Cuba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CUMPLIDO</a:t>
            </a:r>
            <a:endParaRPr lang="en-US" sz="2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5113" lvl="0" indent="-265113" algn="just">
              <a:spcAft>
                <a:spcPts val="1000"/>
              </a:spcAft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42846"/>
              </p:ext>
            </p:extLst>
          </p:nvPr>
        </p:nvGraphicFramePr>
        <p:xfrm>
          <a:off x="738187" y="3602455"/>
          <a:ext cx="8273465" cy="301422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450381"/>
                <a:gridCol w="1271627"/>
                <a:gridCol w="1257011"/>
                <a:gridCol w="2227979"/>
                <a:gridCol w="1066467"/>
              </a:tblGrid>
              <a:tr h="38329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Título</a:t>
                      </a:r>
                      <a:r>
                        <a:rPr lang="en-US" sz="1200" dirty="0">
                          <a:effectLst/>
                        </a:rPr>
                        <a:t> del </a:t>
                      </a:r>
                      <a:r>
                        <a:rPr lang="en-US" sz="1200" dirty="0" err="1">
                          <a:effectLst/>
                        </a:rPr>
                        <a:t>curso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Categoría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Coordinador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Profesor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es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Fecha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798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b="0" dirty="0" smtClean="0">
                          <a:effectLst/>
                        </a:rPr>
                        <a:t>1. </a:t>
                      </a:r>
                      <a:r>
                        <a:rPr lang="es-PR" sz="1000" b="0" dirty="0" err="1" smtClean="0">
                          <a:effectLst/>
                        </a:rPr>
                        <a:t>Oligosacarinas</a:t>
                      </a:r>
                      <a:r>
                        <a:rPr lang="es-PR" sz="1000" b="0" dirty="0" smtClean="0">
                          <a:effectLst/>
                        </a:rPr>
                        <a:t> </a:t>
                      </a:r>
                      <a:r>
                        <a:rPr lang="es-PR" sz="1000" b="0" dirty="0">
                          <a:effectLst/>
                        </a:rPr>
                        <a:t>y </a:t>
                      </a:r>
                      <a:r>
                        <a:rPr lang="es-PR" sz="1000" b="0" dirty="0" err="1">
                          <a:effectLst/>
                        </a:rPr>
                        <a:t>brasinoesteroides</a:t>
                      </a:r>
                      <a:r>
                        <a:rPr lang="es-PR" sz="1000" b="0" dirty="0">
                          <a:effectLst/>
                        </a:rPr>
                        <a:t> para una agricultura inocua y sostenible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err="1">
                          <a:effectLst/>
                        </a:rPr>
                        <a:t>Internacional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(Pre-</a:t>
                      </a:r>
                      <a:r>
                        <a:rPr lang="en-US" sz="1000" dirty="0" err="1">
                          <a:effectLst/>
                        </a:rPr>
                        <a:t>Congreso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4765" indent="-24765"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Dr. C. Alejandro Falcón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Dr. C. Alejandro Falcón</a:t>
                      </a:r>
                      <a:endParaRPr lang="en-US" sz="1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Dra. C. Miriam de la C. Núñez</a:t>
                      </a:r>
                      <a:endParaRPr lang="en-US" sz="1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Dra. C. María C. Nápoles</a:t>
                      </a:r>
                      <a:endParaRPr lang="en-US" sz="1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Dr. C. Humberto Izquierdo</a:t>
                      </a:r>
                      <a:endParaRPr lang="en-US" sz="10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dirty="0">
                          <a:effectLst/>
                        </a:rPr>
                        <a:t>M. Sc. </a:t>
                      </a:r>
                      <a:r>
                        <a:rPr lang="es-PR" sz="1000" dirty="0" err="1">
                          <a:effectLst/>
                        </a:rPr>
                        <a:t>Yanelis</a:t>
                      </a:r>
                      <a:r>
                        <a:rPr lang="es-PR" sz="1000" dirty="0">
                          <a:effectLst/>
                        </a:rPr>
                        <a:t> Reyes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00" dirty="0" smtClean="0">
                          <a:effectLst/>
                        </a:rPr>
                        <a:t>7/16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PR" sz="10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000" dirty="0" smtClean="0">
                          <a:effectLst/>
                        </a:rPr>
                        <a:t>11/16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94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b="0" dirty="0" smtClean="0">
                          <a:effectLst/>
                        </a:rPr>
                        <a:t>2. Análisis </a:t>
                      </a:r>
                      <a:r>
                        <a:rPr lang="es-PR" sz="1000" b="0" dirty="0">
                          <a:effectLst/>
                        </a:rPr>
                        <a:t>químico y normas de seguridad en el laboratorio químico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>
                          <a:effectLst/>
                        </a:rPr>
                        <a:t>Nacional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Téc</a:t>
                      </a:r>
                      <a:r>
                        <a:rPr lang="es-PR" sz="10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.</a:t>
                      </a:r>
                      <a:r>
                        <a:rPr lang="es-PR" sz="10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Jorge L. Menéndez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</a:rPr>
                        <a:t>M. Sc. Omar </a:t>
                      </a:r>
                      <a:r>
                        <a:rPr lang="es-PR" sz="1000" dirty="0" err="1" smtClean="0">
                          <a:effectLst/>
                        </a:rPr>
                        <a:t>Cartaya</a:t>
                      </a:r>
                      <a:r>
                        <a:rPr lang="es-PR" sz="1000" dirty="0" smtClean="0">
                          <a:effectLst/>
                        </a:rPr>
                        <a:t>,</a:t>
                      </a:r>
                      <a:r>
                        <a:rPr lang="es-PR" sz="1000" baseline="0" dirty="0" smtClean="0">
                          <a:effectLst/>
                        </a:rPr>
                        <a:t> </a:t>
                      </a:r>
                      <a:r>
                        <a:rPr lang="es-PR" sz="1000" dirty="0" smtClean="0">
                          <a:effectLst/>
                        </a:rPr>
                        <a:t>Ing</a:t>
                      </a:r>
                      <a:r>
                        <a:rPr lang="es-PR" sz="1000" dirty="0">
                          <a:effectLst/>
                        </a:rPr>
                        <a:t>. Ana M. Moreno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</a:rPr>
                        <a:t>9/16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19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000" b="0" dirty="0" smtClean="0">
                          <a:effectLst/>
                        </a:rPr>
                        <a:t>3. </a:t>
                      </a:r>
                      <a:r>
                        <a:rPr lang="es-PR" sz="1000" b="0" dirty="0" err="1" smtClean="0">
                          <a:effectLst/>
                        </a:rPr>
                        <a:t>Rizobios</a:t>
                      </a:r>
                      <a:r>
                        <a:rPr lang="es-PR" sz="1000" b="0" dirty="0" smtClean="0">
                          <a:effectLst/>
                        </a:rPr>
                        <a:t> </a:t>
                      </a:r>
                      <a:r>
                        <a:rPr lang="es-PR" sz="1000" b="0" dirty="0">
                          <a:effectLst/>
                        </a:rPr>
                        <a:t>en la </a:t>
                      </a:r>
                      <a:r>
                        <a:rPr lang="es-PR" sz="1000" b="0" dirty="0" err="1">
                          <a:effectLst/>
                        </a:rPr>
                        <a:t>biofertilización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>
                          <a:effectLst/>
                        </a:rPr>
                        <a:t>Internacional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</a:rPr>
                        <a:t>Dra. C. María C. </a:t>
                      </a:r>
                      <a:r>
                        <a:rPr lang="es-PR" sz="1000" dirty="0" smtClean="0">
                          <a:effectLst/>
                        </a:rPr>
                        <a:t>Nápoles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</a:rPr>
                        <a:t>Dra. C. María C. </a:t>
                      </a:r>
                      <a:r>
                        <a:rPr lang="es-PR" sz="1000" dirty="0" smtClean="0">
                          <a:effectLst/>
                        </a:rPr>
                        <a:t>González</a:t>
                      </a:r>
                      <a:r>
                        <a:rPr lang="es-PR" sz="1000" baseline="0" dirty="0" smtClean="0">
                          <a:effectLst/>
                        </a:rPr>
                        <a:t>    </a:t>
                      </a:r>
                      <a:r>
                        <a:rPr lang="es-PR" sz="1000" dirty="0" smtClean="0">
                          <a:effectLst/>
                        </a:rPr>
                        <a:t>M</a:t>
                      </a:r>
                      <a:r>
                        <a:rPr lang="es-PR" sz="1000" dirty="0">
                          <a:effectLst/>
                        </a:rPr>
                        <a:t>. Sc. </a:t>
                      </a:r>
                      <a:r>
                        <a:rPr lang="es-PR" sz="1000" dirty="0" err="1">
                          <a:effectLst/>
                        </a:rPr>
                        <a:t>Ionel</a:t>
                      </a:r>
                      <a:r>
                        <a:rPr lang="es-PR" sz="1000" dirty="0">
                          <a:effectLst/>
                        </a:rPr>
                        <a:t> Hernández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</a:rPr>
                        <a:t>6/16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389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b="0" dirty="0" smtClean="0">
                          <a:effectLst/>
                          <a:latin typeface="+mn-lt"/>
                        </a:rPr>
                        <a:t>4. Cursos </a:t>
                      </a:r>
                      <a:r>
                        <a:rPr lang="es-PR" sz="1000" b="0" dirty="0">
                          <a:effectLst/>
                          <a:latin typeface="+mn-lt"/>
                        </a:rPr>
                        <a:t>de la Maestría de Nutrición y </a:t>
                      </a:r>
                      <a:r>
                        <a:rPr lang="es-PR" sz="1000" b="0" dirty="0" err="1">
                          <a:effectLst/>
                          <a:latin typeface="+mn-lt"/>
                        </a:rPr>
                        <a:t>Biofertilizantes</a:t>
                      </a:r>
                      <a:endParaRPr lang="en-US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  <a:latin typeface="+mn-lt"/>
                        </a:rPr>
                        <a:t>Nacional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  <a:latin typeface="+mn-lt"/>
                        </a:rPr>
                        <a:t>Dr. Pedro José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 smtClean="0">
                          <a:effectLst/>
                          <a:latin typeface="+mn-lt"/>
                        </a:rPr>
                        <a:t>Dr. C. </a:t>
                      </a:r>
                      <a:r>
                        <a:rPr lang="es-PR" sz="1000" dirty="0" err="1" smtClean="0">
                          <a:effectLst/>
                          <a:latin typeface="+mn-lt"/>
                        </a:rPr>
                        <a:t>Walfredo</a:t>
                      </a:r>
                      <a:r>
                        <a:rPr lang="es-PR" sz="1000" baseline="0" dirty="0" smtClean="0">
                          <a:effectLst/>
                          <a:latin typeface="+mn-lt"/>
                        </a:rPr>
                        <a:t> Torres, Dr. C. Eduardo Jerez, Dra. C. Miriam Núñez, </a:t>
                      </a:r>
                      <a:r>
                        <a:rPr lang="es-PR" sz="1000" dirty="0" smtClean="0">
                          <a:effectLst/>
                          <a:latin typeface="+mn-lt"/>
                        </a:rPr>
                        <a:t>Dra</a:t>
                      </a:r>
                      <a:r>
                        <a:rPr lang="es-PR" sz="1000" dirty="0">
                          <a:effectLst/>
                          <a:latin typeface="+mn-lt"/>
                        </a:rPr>
                        <a:t>. C. María C. </a:t>
                      </a:r>
                      <a:r>
                        <a:rPr lang="es-PR" sz="1000" dirty="0" smtClean="0">
                          <a:effectLst/>
                          <a:latin typeface="+mn-lt"/>
                        </a:rPr>
                        <a:t>Nápoles, M. Sc. </a:t>
                      </a:r>
                      <a:r>
                        <a:rPr lang="es-PR" sz="1000" dirty="0" err="1" smtClean="0">
                          <a:effectLst/>
                          <a:latin typeface="+mn-lt"/>
                        </a:rPr>
                        <a:t>Ionel</a:t>
                      </a:r>
                      <a:r>
                        <a:rPr lang="es-PR" sz="1000" dirty="0" smtClean="0">
                          <a:effectLst/>
                          <a:latin typeface="+mn-lt"/>
                        </a:rPr>
                        <a:t> Hernández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000" dirty="0">
                          <a:effectLst/>
                          <a:latin typeface="+mn-lt"/>
                        </a:rPr>
                        <a:t>6/16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9724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5. </a:t>
                      </a:r>
                      <a:r>
                        <a:rPr lang="en-US" sz="10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Manejo</a:t>
                      </a:r>
                      <a:r>
                        <a:rPr lang="en-US" sz="10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0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uso</a:t>
                      </a:r>
                      <a:r>
                        <a:rPr lang="en-US" sz="10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0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agua</a:t>
                      </a:r>
                      <a:r>
                        <a:rPr lang="en-US" sz="1000" b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en la </a:t>
                      </a:r>
                      <a:r>
                        <a:rPr lang="en-US" sz="1000" b="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agricultura</a:t>
                      </a:r>
                      <a:endParaRPr lang="en-US" sz="10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effectLst/>
                        </a:rPr>
                        <a:t>(Pre-</a:t>
                      </a:r>
                      <a:r>
                        <a:rPr lang="en-US" sz="1000" dirty="0" err="1" smtClean="0">
                          <a:effectLst/>
                        </a:rPr>
                        <a:t>Congreso</a:t>
                      </a:r>
                      <a:r>
                        <a:rPr lang="en-US" sz="1000" dirty="0" smtClean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</a:t>
                      </a:r>
                      <a:r>
                        <a:rPr lang="en-US" sz="10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C. José M. </a:t>
                      </a:r>
                      <a:r>
                        <a:rPr lang="en-US" sz="1000" baseline="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Dr. C. José M. </a:t>
                      </a:r>
                      <a:r>
                        <a:rPr lang="en-US" sz="1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Dell’Amico</a:t>
                      </a:r>
                      <a:r>
                        <a:rPr lang="en-US" sz="1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Dr. C. Pedro Rodríguez, Dr. C. Eduardo </a:t>
                      </a:r>
                      <a:r>
                        <a:rPr lang="en-US" sz="1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jerez</a:t>
                      </a:r>
                      <a:r>
                        <a:rPr lang="en-US" sz="1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Dr. C. </a:t>
                      </a:r>
                      <a:r>
                        <a:rPr lang="en-US" sz="10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Dobaldo</a:t>
                      </a:r>
                      <a:r>
                        <a:rPr lang="en-US" sz="10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Morales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11/16  (no se impartió por falta de</a:t>
                      </a:r>
                      <a:r>
                        <a:rPr lang="es-PR" sz="100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matrícula de extranjeros</a:t>
                      </a:r>
                      <a:r>
                        <a:rPr lang="es-PR" sz="1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454555"/>
              </p:ext>
            </p:extLst>
          </p:nvPr>
        </p:nvGraphicFramePr>
        <p:xfrm>
          <a:off x="3968510" y="94946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38604" y="3153250"/>
            <a:ext cx="3271345" cy="3588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 indent="-263525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9. Relación de cursos a impartir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90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488964"/>
              </p:ext>
            </p:extLst>
          </p:nvPr>
        </p:nvGraphicFramePr>
        <p:xfrm>
          <a:off x="3968510" y="180470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8187" y="793757"/>
            <a:ext cx="8273465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lnSpc>
                <a:spcPct val="115000"/>
              </a:lnSpc>
              <a:spcAft>
                <a:spcPts val="600"/>
              </a:spcAft>
            </a:pP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participa en al menos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de superación básicos para la formación de la Reserva Científica; se participa en otros </a:t>
            </a:r>
            <a:r>
              <a:rPr lang="es-E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cursos por los investigadores, técnicos </a:t>
            </a:r>
            <a:r>
              <a:rPr lang="es-ES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s-ES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especialistas.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5113" lvl="0" indent="-265113" algn="just">
              <a:lnSpc>
                <a:spcPct val="115000"/>
              </a:lnSpc>
              <a:spcAft>
                <a:spcPts val="600"/>
              </a:spcAf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8187" y="1937162"/>
            <a:ext cx="3231782" cy="3588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525" indent="-263525" algn="just">
              <a:lnSpc>
                <a:spcPct val="115000"/>
              </a:lnSpc>
              <a:spcAft>
                <a:spcPts val="600"/>
              </a:spcAft>
            </a:pPr>
            <a:r>
              <a:rPr lang="es-ES" sz="1600" dirty="0" smtClean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Tabla 10. Relación de cursos a recibir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0420"/>
              </p:ext>
            </p:extLst>
          </p:nvPr>
        </p:nvGraphicFramePr>
        <p:xfrm>
          <a:off x="824648" y="2304683"/>
          <a:ext cx="8187004" cy="372408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064852"/>
                <a:gridCol w="1308100"/>
                <a:gridCol w="1668929"/>
                <a:gridCol w="1145123"/>
              </a:tblGrid>
              <a:tr h="29220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Título</a:t>
                      </a:r>
                      <a:r>
                        <a:rPr lang="en-US" sz="1600" dirty="0">
                          <a:effectLst/>
                        </a:rPr>
                        <a:t> del </a:t>
                      </a:r>
                      <a:r>
                        <a:rPr lang="en-US" sz="1600" dirty="0" err="1">
                          <a:effectLst/>
                        </a:rPr>
                        <a:t>curso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Categoría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Participantes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</a:rPr>
                        <a:t>Fecha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61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1.</a:t>
                      </a:r>
                      <a:r>
                        <a:rPr lang="en-US" sz="1400" b="0" baseline="0" dirty="0" smtClean="0">
                          <a:effectLst/>
                        </a:rPr>
                        <a:t> </a:t>
                      </a:r>
                      <a:r>
                        <a:rPr lang="en-US" sz="1400" b="0" dirty="0" err="1" smtClean="0">
                          <a:effectLst/>
                        </a:rPr>
                        <a:t>Estadística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 err="1">
                          <a:effectLst/>
                        </a:rPr>
                        <a:t>avanzada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effectLst/>
                        </a:rPr>
                        <a:t>Nacional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2-5/16</a:t>
                      </a:r>
                      <a:r>
                        <a:rPr lang="es-PR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0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2. </a:t>
                      </a:r>
                      <a:r>
                        <a:rPr lang="en-US" sz="1400" b="0" dirty="0" err="1" smtClean="0">
                          <a:effectLst/>
                        </a:rPr>
                        <a:t>Estadística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Yanebis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3. </a:t>
                      </a:r>
                      <a:r>
                        <a:rPr lang="en-US" sz="1400" b="0" dirty="0" err="1" smtClean="0">
                          <a:effectLst/>
                        </a:rPr>
                        <a:t>Metodología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>
                          <a:effectLst/>
                        </a:rPr>
                        <a:t>de la </a:t>
                      </a:r>
                      <a:r>
                        <a:rPr lang="en-US" sz="1400" b="0" dirty="0" err="1">
                          <a:effectLst/>
                        </a:rPr>
                        <a:t>investigación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3/16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</a:rPr>
                        <a:t>4. </a:t>
                      </a:r>
                      <a:r>
                        <a:rPr lang="en-US" sz="1400" b="0" dirty="0" err="1" smtClean="0">
                          <a:effectLst/>
                        </a:rPr>
                        <a:t>Redacción</a:t>
                      </a:r>
                      <a:r>
                        <a:rPr lang="en-US" sz="1400" b="0" dirty="0" smtClean="0">
                          <a:effectLst/>
                        </a:rPr>
                        <a:t> </a:t>
                      </a:r>
                      <a:r>
                        <a:rPr lang="en-US" sz="1400" b="0" dirty="0">
                          <a:effectLst/>
                        </a:rPr>
                        <a:t>de </a:t>
                      </a:r>
                      <a:r>
                        <a:rPr lang="en-US" sz="1400" b="0" dirty="0" err="1">
                          <a:effectLst/>
                        </a:rPr>
                        <a:t>artículos</a:t>
                      </a:r>
                      <a:r>
                        <a:rPr lang="en-US" sz="1400" b="0" dirty="0">
                          <a:effectLst/>
                        </a:rPr>
                        <a:t> </a:t>
                      </a:r>
                      <a:r>
                        <a:rPr lang="en-US" sz="1400" b="0" dirty="0" err="1">
                          <a:effectLst/>
                        </a:rPr>
                        <a:t>científicos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Geidy</a:t>
                      </a:r>
                      <a:r>
                        <a:rPr lang="es-PR" sz="1400" dirty="0" smtClean="0">
                          <a:effectLst/>
                        </a:rPr>
                        <a:t>, Belkis, </a:t>
                      </a:r>
                      <a:r>
                        <a:rPr lang="es-PR" sz="1400" dirty="0" err="1" smtClean="0">
                          <a:effectLst/>
                        </a:rPr>
                        <a:t>Yanebis</a:t>
                      </a:r>
                      <a:r>
                        <a:rPr lang="es-PR" sz="1400" dirty="0" smtClean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Yuliem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4/16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5. Inglés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r>
                        <a:rPr lang="es-PR" sz="1400" dirty="0">
                          <a:effectLst/>
                        </a:rPr>
                        <a:t>, Belkis, </a:t>
                      </a:r>
                      <a:r>
                        <a:rPr lang="es-PR" sz="1400" dirty="0" err="1">
                          <a:effectLst/>
                        </a:rPr>
                        <a:t>Yanebis</a:t>
                      </a:r>
                      <a:r>
                        <a:rPr lang="es-PR" sz="1400" dirty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Yuliem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4-5/16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6. </a:t>
                      </a:r>
                      <a:r>
                        <a:rPr lang="es-ES" sz="1400" b="0" dirty="0" err="1" smtClean="0">
                          <a:effectLst/>
                        </a:rPr>
                        <a:t>Rizobios</a:t>
                      </a:r>
                      <a:r>
                        <a:rPr lang="es-ES" sz="1400" b="0" dirty="0" smtClean="0">
                          <a:effectLst/>
                        </a:rPr>
                        <a:t> </a:t>
                      </a:r>
                      <a:r>
                        <a:rPr lang="es-ES" sz="1400" b="0" dirty="0">
                          <a:effectLst/>
                        </a:rPr>
                        <a:t>en la </a:t>
                      </a:r>
                      <a:r>
                        <a:rPr lang="es-ES" sz="1400" b="0" dirty="0" err="1">
                          <a:effectLst/>
                        </a:rPr>
                        <a:t>biofertilización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7. Fisiología </a:t>
                      </a:r>
                      <a:r>
                        <a:rPr lang="es-ES" sz="1400" b="0" dirty="0">
                          <a:effectLst/>
                        </a:rPr>
                        <a:t>vegetal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>
                          <a:effectLst/>
                        </a:rPr>
                        <a:t>Nacional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>
                          <a:effectLst/>
                        </a:rPr>
                        <a:t>Geidy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6/16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279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0" dirty="0" smtClean="0">
                          <a:effectLst/>
                        </a:rPr>
                        <a:t>8. </a:t>
                      </a:r>
                      <a:r>
                        <a:rPr lang="es-ES" sz="1400" b="0" dirty="0" err="1" smtClean="0">
                          <a:effectLst/>
                        </a:rPr>
                        <a:t>Oligosacarinas</a:t>
                      </a:r>
                      <a:r>
                        <a:rPr lang="es-ES" sz="1400" b="0" dirty="0" smtClean="0">
                          <a:effectLst/>
                        </a:rPr>
                        <a:t> </a:t>
                      </a:r>
                      <a:r>
                        <a:rPr lang="es-ES" sz="1400" b="0" dirty="0">
                          <a:effectLst/>
                        </a:rPr>
                        <a:t>y </a:t>
                      </a:r>
                      <a:r>
                        <a:rPr lang="es-ES" sz="1400" b="0" dirty="0" err="1">
                          <a:effectLst/>
                        </a:rPr>
                        <a:t>Brasinoesteroides</a:t>
                      </a:r>
                      <a:r>
                        <a:rPr lang="es-ES" sz="1400" b="0" dirty="0">
                          <a:effectLst/>
                        </a:rPr>
                        <a:t> para una agricultura inocua y sostenible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Internacional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Yuliem</a:t>
                      </a:r>
                      <a:r>
                        <a:rPr lang="es-PR" sz="1400" dirty="0" smtClean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Danurys</a:t>
                      </a:r>
                      <a:r>
                        <a:rPr lang="es-PR" sz="1400" dirty="0" smtClean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Yanebis</a:t>
                      </a:r>
                      <a:r>
                        <a:rPr lang="es-PR" sz="1400" dirty="0" smtClean="0">
                          <a:effectLst/>
                        </a:rPr>
                        <a:t>, Ana María,</a:t>
                      </a:r>
                      <a:r>
                        <a:rPr lang="es-PR" sz="1400" baseline="0" dirty="0" smtClean="0">
                          <a:effectLst/>
                        </a:rPr>
                        <a:t> </a:t>
                      </a:r>
                      <a:r>
                        <a:rPr lang="es-PR" sz="1400" baseline="0" dirty="0" err="1" smtClean="0">
                          <a:effectLst/>
                        </a:rPr>
                        <a:t>Cartaya</a:t>
                      </a:r>
                      <a:r>
                        <a:rPr lang="es-PR" sz="1400" baseline="0" dirty="0" smtClean="0">
                          <a:effectLst/>
                        </a:rPr>
                        <a:t>, </a:t>
                      </a:r>
                      <a:r>
                        <a:rPr lang="es-PR" sz="1400" baseline="0" dirty="0" err="1" smtClean="0">
                          <a:effectLst/>
                        </a:rPr>
                        <a:t>Yoyi</a:t>
                      </a:r>
                      <a:r>
                        <a:rPr lang="es-PR" sz="1400" baseline="0" dirty="0" smtClean="0">
                          <a:effectLst/>
                        </a:rPr>
                        <a:t>, </a:t>
                      </a:r>
                      <a:r>
                        <a:rPr lang="es-PR" sz="1400" baseline="0" dirty="0" err="1" smtClean="0">
                          <a:effectLst/>
                        </a:rPr>
                        <a:t>Yanett</a:t>
                      </a:r>
                      <a:r>
                        <a:rPr lang="es-PR" sz="1400" baseline="0" dirty="0" smtClean="0">
                          <a:effectLst/>
                        </a:rPr>
                        <a:t>, </a:t>
                      </a:r>
                      <a:r>
                        <a:rPr lang="es-PR" sz="1400" baseline="0" dirty="0" err="1" smtClean="0">
                          <a:effectLst/>
                        </a:rPr>
                        <a:t>Yenisley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R" sz="1400" dirty="0">
                          <a:effectLst/>
                        </a:rPr>
                        <a:t>11/16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R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9. </a:t>
                      </a:r>
                      <a:r>
                        <a:rPr lang="en-US" sz="14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Fisiología</a:t>
                      </a:r>
                      <a:r>
                        <a:rPr lang="en-U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del </a:t>
                      </a:r>
                      <a:r>
                        <a:rPr lang="en-US" sz="14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estrés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 smtClean="0">
                          <a:effectLst/>
                        </a:rPr>
                        <a:t>Nacional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 err="1" smtClean="0">
                          <a:effectLst/>
                        </a:rPr>
                        <a:t>Yanebis</a:t>
                      </a:r>
                      <a:r>
                        <a:rPr lang="es-PR" sz="1400" dirty="0" smtClean="0">
                          <a:effectLst/>
                        </a:rPr>
                        <a:t>, </a:t>
                      </a:r>
                      <a:r>
                        <a:rPr lang="es-PR" sz="1400" dirty="0" err="1" smtClean="0">
                          <a:effectLst/>
                        </a:rPr>
                        <a:t>Danurys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PR" sz="1400" dirty="0">
                          <a:effectLst/>
                        </a:rPr>
                        <a:t>11/16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01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10.- </a:t>
                      </a:r>
                      <a:r>
                        <a:rPr lang="en-US" sz="14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Crecimiento</a:t>
                      </a:r>
                      <a:r>
                        <a:rPr lang="en-US" sz="1400" b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400" b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desarrollo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Nacional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Yanebis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Danurys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12/16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799310"/>
              </p:ext>
            </p:extLst>
          </p:nvPr>
        </p:nvGraphicFramePr>
        <p:xfrm>
          <a:off x="4040702" y="276728"/>
          <a:ext cx="2023214" cy="445168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3214"/>
              </a:tblGrid>
              <a:tr h="4451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POSTGRADO</a:t>
                      </a:r>
                      <a:endParaRPr lang="es-ES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3488" marR="23488" marT="0" marB="0" anchor="ctr"/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4400" y="1021979"/>
            <a:ext cx="8392365" cy="107721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ARC -3: IMPACTO ECONÓMICO Y SOCIAL</a:t>
            </a:r>
            <a:endParaRPr lang="en-US" sz="1600" dirty="0"/>
          </a:p>
          <a:p>
            <a:pPr algn="just"/>
            <a:r>
              <a:rPr lang="es-ES" sz="1600" b="1" u="sng" dirty="0"/>
              <a:t>Objetivo 3</a:t>
            </a:r>
            <a:r>
              <a:rPr lang="es-ES" sz="1600" b="1" dirty="0"/>
              <a:t>: Satisfacer con calidad las demandas de formación de capacitación y posgrado de acuerdo con las prioridades del desarrollo del país </a:t>
            </a:r>
            <a:r>
              <a:rPr lang="es-ES" sz="1600" b="1" i="1" dirty="0"/>
              <a:t>(Lineamientos vinculados: 04, 74, 138, 145, 146, 153. Objetivos del Partido vinculados: 40, 41, 42, 46, 47, 48, 50, 52, 56).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660026" y="2339138"/>
            <a:ext cx="23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000" b="1" u="sng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Criterios de medida</a:t>
            </a:r>
            <a:r>
              <a:rPr lang="es-ES" sz="2000" b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795" y="2870741"/>
            <a:ext cx="8361970" cy="119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>
              <a:spcAft>
                <a:spcPts val="600"/>
              </a:spcAft>
              <a:buSzPts val="1200"/>
            </a:pPr>
            <a:r>
              <a:rPr lang="es-ES" sz="2000" dirty="0" smtClean="0">
                <a:solidFill>
                  <a:srgbClr val="3333FF"/>
                </a:solidFill>
                <a:ea typeface="Times New Roman" panose="02020603050405020304" pitchFamily="18" charset="0"/>
              </a:rPr>
              <a:t>1. 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Se gradúa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1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estudiante interna de la Maestría de Nutrición y </a:t>
            </a:r>
            <a:r>
              <a:rPr lang="es-ES" sz="2000" dirty="0" err="1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Biofertilización</a:t>
            </a:r>
            <a:r>
              <a:rPr lang="es-ES" sz="2000" dirty="0" smtClean="0">
                <a:solidFill>
                  <a:srgbClr val="3333FF"/>
                </a:solidFill>
                <a:effectLst/>
                <a:ea typeface="Times New Roman" panose="02020603050405020304" pitchFamily="18" charset="0"/>
              </a:rPr>
              <a:t> de las Plantas que se desarrolla en el INCA.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41338" lvl="0" indent="-276225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" sz="1600" dirty="0" err="1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Lisbel</a:t>
            </a:r>
            <a:r>
              <a:rPr lang="es-ES" sz="1600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Martínez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5423" y="4152446"/>
            <a:ext cx="833857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33375" algn="just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2.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Los ingresos por Postgrado son del orden de los </a:t>
            </a:r>
            <a:r>
              <a:rPr lang="es-E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2.0 MCUC</a:t>
            </a:r>
            <a:r>
              <a:rPr lang="es-E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[jul.]).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CUMPLIDO CON SEÑALAMIENTOS?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Precongreso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ES" sz="2000" dirty="0" smtClean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  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5423" y="5339043"/>
            <a:ext cx="83385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8" algn="just">
              <a:spcBef>
                <a:spcPts val="600"/>
              </a:spcBef>
              <a:spcAft>
                <a:spcPts val="600"/>
              </a:spcAft>
            </a:pPr>
            <a:r>
              <a:rPr lang="es-PR" sz="2000" b="1" dirty="0"/>
              <a:t>Los ingresos por este concepto fue lo recaudado en el Curso </a:t>
            </a:r>
            <a:r>
              <a:rPr lang="es-PR" sz="2000" b="1" dirty="0" err="1"/>
              <a:t>Precongreso</a:t>
            </a:r>
            <a:r>
              <a:rPr lang="es-PR" sz="2000" b="1" dirty="0"/>
              <a:t>: “</a:t>
            </a:r>
            <a:r>
              <a:rPr lang="es-PR" sz="2000" b="1" dirty="0" err="1"/>
              <a:t>Brasinoesteroides</a:t>
            </a:r>
            <a:r>
              <a:rPr lang="es-PR" sz="2000" b="1" dirty="0"/>
              <a:t> y </a:t>
            </a:r>
            <a:r>
              <a:rPr lang="es-PR" sz="2000" b="1" dirty="0" err="1"/>
              <a:t>Oligosacarinas</a:t>
            </a:r>
            <a:r>
              <a:rPr lang="es-PR" sz="2000" b="1" dirty="0"/>
              <a:t> para una Agricultura inocua y sustentable” </a:t>
            </a:r>
            <a:r>
              <a:rPr lang="es-P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 se informa en el parte de Economía los ingresos por este concepto</a:t>
            </a:r>
            <a:r>
              <a:rPr lang="es-P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s-PR" sz="2000" b="1" dirty="0" smtClean="0"/>
              <a:t>.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903" y="651317"/>
            <a:ext cx="808131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890" algn="ctr">
              <a:spcAft>
                <a:spcPts val="600"/>
              </a:spcAft>
              <a:tabLst>
                <a:tab pos="3676650" algn="l"/>
              </a:tabLst>
            </a:pPr>
            <a:r>
              <a:rPr lang="es-P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TOTAL DE OBJETIVOS O CRITERIOS DE MEDIDA: </a:t>
            </a:r>
            <a:r>
              <a:rPr lang="es-PR" sz="2400" b="1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17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8890" algn="just">
              <a:spcAft>
                <a:spcPts val="600"/>
              </a:spcAft>
              <a:tabLst>
                <a:tab pos="3676650" algn="l"/>
              </a:tabLst>
            </a:pPr>
            <a:endParaRPr lang="es-PR" sz="20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8890" algn="just">
              <a:spcAft>
                <a:spcPts val="600"/>
              </a:spcAft>
              <a:tabLst>
                <a:tab pos="367665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Ciencia e </a:t>
            </a:r>
            <a:r>
              <a:rPr lang="es-PR" sz="1700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Innovaión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Tecnológica:</a:t>
            </a:r>
            <a:r>
              <a:rPr lang="es-PR" sz="17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R" sz="1700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  <a:endParaRPr lang="en-US" sz="17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Sobrecumplidos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s-PR" sz="17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lang="es-PR" sz="1700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PR" sz="17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Cumplidos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r>
              <a:rPr lang="es-PR" sz="17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es-PR" sz="1700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Cumplidos con señalamientos: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endParaRPr lang="en-US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tabLst>
                <a:tab pos="453390" algn="l"/>
              </a:tabLst>
            </a:pPr>
            <a:endParaRPr lang="en-US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8890" algn="just">
              <a:spcAft>
                <a:spcPts val="600"/>
              </a:spcAft>
              <a:tabLst>
                <a:tab pos="367665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Postgrado:</a:t>
            </a:r>
            <a:r>
              <a:rPr lang="es-PR" sz="17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R" sz="17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endParaRPr lang="en-US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Cumplidos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r>
              <a:rPr lang="es-PR" sz="17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  <a:endParaRPr lang="en-US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 con señalamientos: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endParaRPr lang="en-US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  <a:tabLst>
                <a:tab pos="453390" algn="l"/>
              </a:tabLst>
            </a:pPr>
            <a:endParaRPr lang="en-US" sz="17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tabLst>
                <a:tab pos="453390" algn="l"/>
              </a:tabLst>
            </a:pPr>
            <a:r>
              <a:rPr lang="es-PR" sz="17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Total :  </a:t>
            </a:r>
            <a:r>
              <a:rPr lang="es-PR" sz="17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17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Sobrecumplidos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r>
              <a:rPr lang="es-PR" sz="17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endParaRPr lang="en-US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Cumplidos: </a:t>
            </a:r>
            <a:r>
              <a:rPr lang="es-PR" sz="17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10</a:t>
            </a:r>
            <a:endParaRPr lang="en-US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453390" algn="l"/>
              </a:tabLst>
            </a:pP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Cumplidos con señalamientos</a:t>
            </a:r>
            <a:r>
              <a:rPr lang="es-PR" sz="17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s-P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en-US" sz="17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s-PR" sz="17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partir de la Evaluación integral realizada se otorga la categoría de </a:t>
            </a:r>
          </a:p>
          <a:p>
            <a:pPr algn="ctr">
              <a:spcAft>
                <a:spcPts val="600"/>
              </a:spcAft>
            </a:pPr>
            <a:r>
              <a:rPr lang="es-P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CUMPLIDOR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7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3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6513" y="-19050"/>
            <a:ext cx="688976" cy="6912219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99CC00">
                  <a:alpha val="78998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s-MX" sz="1800"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 rot="16200000">
            <a:off x="-2497931" y="3839369"/>
            <a:ext cx="5521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CR" altLang="es-MX" sz="2200" b="1" dirty="0">
                <a:latin typeface="Helvetica" panose="020B0604020202020204" pitchFamily="34" charset="0"/>
              </a:rPr>
              <a:t>Instituto Nacional de Ciencias Agrícolas</a:t>
            </a:r>
            <a:endParaRPr lang="en-US" altLang="es-MX" sz="1800" b="1" dirty="0">
              <a:latin typeface="Helvetica" panose="020B0604020202020204" pitchFamily="34" charset="0"/>
            </a:endParaRPr>
          </a:p>
        </p:txBody>
      </p:sp>
      <p:pic>
        <p:nvPicPr>
          <p:cNvPr id="6" name="Picture 17" descr="D:\Mis documentos\Departamento\logoinca1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3518" y="378618"/>
            <a:ext cx="10731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90"/>
          <p:cNvSpPr>
            <a:spLocks noChangeArrowheads="1" noChangeShapeType="1" noTextEdit="1"/>
          </p:cNvSpPr>
          <p:nvPr/>
        </p:nvSpPr>
        <p:spPr bwMode="auto">
          <a:xfrm>
            <a:off x="1671638" y="2509838"/>
            <a:ext cx="5735637" cy="24272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Muchas</a:t>
            </a: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 Gracias</a:t>
            </a:r>
          </a:p>
        </p:txBody>
      </p:sp>
    </p:spTree>
    <p:extLst>
      <p:ext uri="{BB962C8B-B14F-4D97-AF65-F5344CB8AC3E}">
        <p14:creationId xmlns:p14="http://schemas.microsoft.com/office/powerpoint/2010/main" val="140336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3017</TotalTime>
  <Words>8687</Words>
  <Application>Microsoft Office PowerPoint</Application>
  <PresentationFormat>On-screen Show (4:3)</PresentationFormat>
  <Paragraphs>1352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MS Mincho</vt:lpstr>
      <vt:lpstr>Arial</vt:lpstr>
      <vt:lpstr>Bookman Old Style</vt:lpstr>
      <vt:lpstr>Calibri</vt:lpstr>
      <vt:lpstr>Calibri Light</vt:lpstr>
      <vt:lpstr>Helvetica</vt:lpstr>
      <vt:lpstr>Impact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Humberto</dc:creator>
  <cp:lastModifiedBy>Humberto</cp:lastModifiedBy>
  <cp:revision>289</cp:revision>
  <dcterms:created xsi:type="dcterms:W3CDTF">2016-05-28T16:26:40Z</dcterms:created>
  <dcterms:modified xsi:type="dcterms:W3CDTF">2017-01-03T18:30:24Z</dcterms:modified>
</cp:coreProperties>
</file>