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4813" r:id="rId1"/>
  </p:sldMasterIdLst>
  <p:notesMasterIdLst>
    <p:notesMasterId r:id="rId15"/>
  </p:notesMasterIdLst>
  <p:sldIdLst>
    <p:sldId id="409" r:id="rId2"/>
    <p:sldId id="712" r:id="rId3"/>
    <p:sldId id="715" r:id="rId4"/>
    <p:sldId id="714" r:id="rId5"/>
    <p:sldId id="713" r:id="rId6"/>
    <p:sldId id="719" r:id="rId7"/>
    <p:sldId id="718" r:id="rId8"/>
    <p:sldId id="717" r:id="rId9"/>
    <p:sldId id="721" r:id="rId10"/>
    <p:sldId id="720" r:id="rId11"/>
    <p:sldId id="724" r:id="rId12"/>
    <p:sldId id="723" r:id="rId13"/>
    <p:sldId id="722" r:id="rId14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8823"/>
    <a:srgbClr val="DD7E0E"/>
    <a:srgbClr val="F5B478"/>
    <a:srgbClr val="FADBB5"/>
    <a:srgbClr val="F3A447"/>
    <a:srgbClr val="FFC278"/>
    <a:srgbClr val="FFFFFF"/>
    <a:srgbClr val="D092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9631B5-78F2-41C9-869B-9F39066F8104}" styleName="Estilo medio 3 - 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660B408-B3CF-4A94-85FC-2B1E0A45F4A2}" styleName="Estilo oscuro 2 - Énfasis 1/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E171933-4619-4E11-9A3F-F7608DF75F80}" styleName="Estilo medio 1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21" autoAdjust="0"/>
    <p:restoredTop sz="94364" autoAdjust="0"/>
  </p:normalViewPr>
  <p:slideViewPr>
    <p:cSldViewPr snapToGrid="0">
      <p:cViewPr varScale="1">
        <p:scale>
          <a:sx n="87" d="100"/>
          <a:sy n="87" d="100"/>
        </p:scale>
        <p:origin x="518" y="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/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Marcador de fecha 2">
            <a:extLst/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E48EBA4-0796-4371-8E1B-65F71BF85D9B}" type="datetimeFigureOut">
              <a:rPr lang="en-US"/>
              <a:pPr>
                <a:defRPr/>
              </a:pPr>
              <a:t>1/20/2025</a:t>
            </a:fld>
            <a:endParaRPr lang="en-US"/>
          </a:p>
        </p:txBody>
      </p:sp>
      <p:sp>
        <p:nvSpPr>
          <p:cNvPr id="4" name="Marcador de imagen de diapositiva 3">
            <a:extLst/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Marcador de notas 4">
            <a:extLst/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Editar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n-US" noProof="0"/>
          </a:p>
        </p:txBody>
      </p:sp>
      <p:sp>
        <p:nvSpPr>
          <p:cNvPr id="6" name="Marcador de pie de página 5">
            <a:extLst/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Marcador de número de diapositiva 6">
            <a:extLst/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32512E7-2AA9-4C84-8DE1-805955235A43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13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fld id="{AFF9A98C-F315-46BB-99FC-8D4AB4488989}" type="slidenum">
              <a:rPr lang="es-ES" altLang="es-ES" smtClean="0">
                <a:latin typeface="Calibri" panose="020F0502020204030204" pitchFamily="34" charset="0"/>
              </a:rPr>
              <a:pPr/>
              <a:t>1</a:t>
            </a:fld>
            <a:endParaRPr lang="es-ES" altLang="es-E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/>
          </p:cNvPr>
          <p:cNvSpPr/>
          <p:nvPr/>
        </p:nvSpPr>
        <p:spPr>
          <a:xfrm>
            <a:off x="446088" y="3086100"/>
            <a:ext cx="11263312" cy="33051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/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5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7FAEE1B0-78FD-4532-B7EE-2B884CDFDC1F}" type="datetimeFigureOut">
              <a:rPr lang="en-US"/>
              <a:pPr>
                <a:defRPr/>
              </a:pPr>
              <a:t>1/20/2025</a:t>
            </a:fld>
            <a:endParaRPr lang="en-US"/>
          </a:p>
        </p:txBody>
      </p:sp>
      <p:sp>
        <p:nvSpPr>
          <p:cNvPr id="6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463" y="5956300"/>
            <a:ext cx="1016000" cy="365125"/>
          </a:xfrm>
        </p:spPr>
        <p:txBody>
          <a:bodyPr/>
          <a:lstStyle>
            <a:lvl1pPr>
              <a:defRPr>
                <a:solidFill>
                  <a:srgbClr val="BBC8AD"/>
                </a:solidFill>
              </a:defRPr>
            </a:lvl1pPr>
          </a:lstStyle>
          <a:p>
            <a:pPr>
              <a:defRPr/>
            </a:pPr>
            <a:fld id="{B9D4A1B2-A7AC-4423-A387-D0B7A635E6A7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031324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/>
          </p:cNvPr>
          <p:cNvSpPr>
            <a:spLocks noChangeAspect="1"/>
          </p:cNvSpPr>
          <p:nvPr/>
        </p:nvSpPr>
        <p:spPr>
          <a:xfrm>
            <a:off x="439738" y="614363"/>
            <a:ext cx="11309350" cy="118903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A89E2C-0E3D-4086-8F18-EE8A1AF467F2}" type="datetimeFigureOut">
              <a:rPr lang="en-US"/>
              <a:pPr>
                <a:defRPr/>
              </a:pPr>
              <a:t>1/20/2025</a:t>
            </a:fld>
            <a:endParaRPr lang="en-US"/>
          </a:p>
        </p:txBody>
      </p:sp>
      <p:sp>
        <p:nvSpPr>
          <p:cNvPr id="6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8A6EB-CEFC-4B2F-85DE-8BE371E5F379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437105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>
            <a:extLst/>
          </p:cNvPr>
          <p:cNvSpPr>
            <a:spLocks noChangeAspect="1"/>
          </p:cNvSpPr>
          <p:nvPr/>
        </p:nvSpPr>
        <p:spPr>
          <a:xfrm>
            <a:off x="447675" y="5141913"/>
            <a:ext cx="11290300" cy="125888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/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51E8692-FE0A-4660-9F0F-27E42C956E9D}" type="datetimeFigureOut">
              <a:rPr lang="en-US"/>
              <a:pPr>
                <a:defRPr/>
              </a:pPr>
              <a:t>1/20/2025</a:t>
            </a:fld>
            <a:endParaRPr lang="en-US"/>
          </a:p>
        </p:txBody>
      </p:sp>
      <p:sp>
        <p:nvSpPr>
          <p:cNvPr id="6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BBC8AD"/>
                </a:solidFill>
              </a:defRPr>
            </a:lvl1pPr>
          </a:lstStyle>
          <a:p>
            <a:pPr>
              <a:defRPr/>
            </a:pPr>
            <a:fld id="{C3936484-AF2B-46B2-A020-EC2351DE7879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190253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/>
          </p:cNvPr>
          <p:cNvSpPr>
            <a:spLocks noChangeAspect="1"/>
          </p:cNvSpPr>
          <p:nvPr/>
        </p:nvSpPr>
        <p:spPr>
          <a:xfrm>
            <a:off x="446088" y="606425"/>
            <a:ext cx="11299825" cy="12588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6" name="Date Placeholder 4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EE0740-340A-43C9-8013-C587440FAC34}" type="datetimeFigureOut">
              <a:rPr lang="en-US"/>
              <a:pPr>
                <a:defRPr/>
              </a:pPr>
              <a:t>1/20/2025</a:t>
            </a:fld>
            <a:endParaRPr lang="en-US"/>
          </a:p>
        </p:txBody>
      </p:sp>
      <p:sp>
        <p:nvSpPr>
          <p:cNvPr id="7" name="Footer Placeholder 5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49CB8-2FA8-4224-84ED-66149BC347BF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519401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">
            <a:extLst/>
          </p:cNvPr>
          <p:cNvSpPr>
            <a:spLocks noChangeAspect="1"/>
          </p:cNvSpPr>
          <p:nvPr/>
        </p:nvSpPr>
        <p:spPr>
          <a:xfrm>
            <a:off x="446088" y="606425"/>
            <a:ext cx="11299825" cy="12588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8" name="Date Placeholder 6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67822-104E-4145-B6F7-8B908F325980}" type="datetimeFigureOut">
              <a:rPr lang="en-US"/>
              <a:pPr>
                <a:defRPr/>
              </a:pPr>
              <a:t>1/20/2025</a:t>
            </a:fld>
            <a:endParaRPr lang="en-US"/>
          </a:p>
        </p:txBody>
      </p:sp>
      <p:sp>
        <p:nvSpPr>
          <p:cNvPr id="9" name="Footer Placeholder 7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1EBE8B-7513-4F32-B6C0-389B8FA1A3CF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4245117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/>
          </p:cNvPr>
          <p:cNvSpPr>
            <a:spLocks noChangeAspect="1"/>
          </p:cNvSpPr>
          <p:nvPr/>
        </p:nvSpPr>
        <p:spPr>
          <a:xfrm>
            <a:off x="441325" y="606425"/>
            <a:ext cx="11299825" cy="12588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Date Placeholder 2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F07437-2AB9-4738-86E2-673CCB984836}" type="datetimeFigureOut">
              <a:rPr lang="en-US"/>
              <a:pPr>
                <a:defRPr/>
              </a:pPr>
              <a:t>1/20/2025</a:t>
            </a:fld>
            <a:endParaRPr lang="en-US"/>
          </a:p>
        </p:txBody>
      </p:sp>
      <p:sp>
        <p:nvSpPr>
          <p:cNvPr id="5" name="Footer Placeholder 3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CABC71-6D11-4284-B135-42D1F345537A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484906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F8738B-9D50-442A-90CE-E9EF1EDF8DCD}" type="datetimeFigureOut">
              <a:rPr lang="en-US"/>
              <a:pPr>
                <a:defRPr/>
              </a:pPr>
              <a:t>1/20/2025</a:t>
            </a:fld>
            <a:endParaRPr lang="en-US"/>
          </a:p>
        </p:txBody>
      </p:sp>
      <p:sp>
        <p:nvSpPr>
          <p:cNvPr id="3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126C8B-4307-47E1-95EE-DF262E69999E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520973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>
            <a:extLst/>
          </p:cNvPr>
          <p:cNvSpPr>
            <a:spLocks noChangeAspect="1"/>
          </p:cNvSpPr>
          <p:nvPr/>
        </p:nvSpPr>
        <p:spPr>
          <a:xfrm>
            <a:off x="447675" y="5141913"/>
            <a:ext cx="11298238" cy="127476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Date Placeholder 4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42084069-82E1-4E2C-8382-28EA03794AA3}" type="datetimeFigureOut">
              <a:rPr lang="en-US"/>
              <a:pPr>
                <a:defRPr/>
              </a:pPr>
              <a:t>1/20/2025</a:t>
            </a:fld>
            <a:endParaRPr lang="en-US"/>
          </a:p>
        </p:txBody>
      </p:sp>
      <p:sp>
        <p:nvSpPr>
          <p:cNvPr id="7" name="Footer Placeholder 5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BBC8AD"/>
                </a:solidFill>
              </a:defRPr>
            </a:lvl1pPr>
          </a:lstStyle>
          <a:p>
            <a:pPr>
              <a:defRPr/>
            </a:pPr>
            <a:fld id="{C13F3B91-DBF3-45BC-B105-084A9E63E1B4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750309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/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43860-2906-42E7-9E6C-7D2800C7CAE3}" type="datetimeFigureOut">
              <a:rPr lang="en-US"/>
              <a:pPr>
                <a:defRPr/>
              </a:pPr>
              <a:t>1/20/2025</a:t>
            </a:fld>
            <a:endParaRPr lang="en-US"/>
          </a:p>
        </p:txBody>
      </p:sp>
      <p:sp>
        <p:nvSpPr>
          <p:cNvPr id="6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8405C2-30DD-49FC-8284-AD037A342DE3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881854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>
            <a:extLst/>
          </p:cNvPr>
          <p:cNvSpPr>
            <a:spLocks noChangeAspect="1"/>
          </p:cNvSpPr>
          <p:nvPr/>
        </p:nvSpPr>
        <p:spPr>
          <a:xfrm>
            <a:off x="439738" y="614363"/>
            <a:ext cx="11309350" cy="118903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31DCD-63C7-4872-BD95-B6466220B463}" type="datetimeFigureOut">
              <a:rPr lang="en-US"/>
              <a:pPr>
                <a:defRPr/>
              </a:pPr>
              <a:t>1/20/2025</a:t>
            </a:fld>
            <a:endParaRPr lang="en-US"/>
          </a:p>
        </p:txBody>
      </p:sp>
      <p:sp>
        <p:nvSpPr>
          <p:cNvPr id="6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8748AF-C7D6-4C4A-B369-2EC316920FF2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379068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/>
          </p:cNvPr>
          <p:cNvSpPr>
            <a:spLocks noChangeAspect="1"/>
          </p:cNvSpPr>
          <p:nvPr/>
        </p:nvSpPr>
        <p:spPr>
          <a:xfrm>
            <a:off x="8839200" y="600075"/>
            <a:ext cx="2906713" cy="5816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3">
            <a:extLst/>
          </p:cNvPr>
          <p:cNvSpPr>
            <a:spLocks noGrp="1"/>
          </p:cNvSpPr>
          <p:nvPr>
            <p:ph type="dt" sz="half" idx="10"/>
          </p:nvPr>
        </p:nvSpPr>
        <p:spPr>
          <a:xfrm>
            <a:off x="8993188" y="5956300"/>
            <a:ext cx="1328737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5575DD03-A7DF-44B7-A017-5A309B0F6DF3}" type="datetimeFigureOut">
              <a:rPr lang="en-US"/>
              <a:pPr>
                <a:defRPr/>
              </a:pPr>
              <a:t>1/20/2025</a:t>
            </a:fld>
            <a:endParaRPr lang="en-US"/>
          </a:p>
        </p:txBody>
      </p:sp>
      <p:sp>
        <p:nvSpPr>
          <p:cNvPr id="6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>
          <a:xfrm>
            <a:off x="774700" y="5951538"/>
            <a:ext cx="78962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>
          <a:xfrm>
            <a:off x="10447338" y="5956300"/>
            <a:ext cx="1163637" cy="365125"/>
          </a:xfrm>
        </p:spPr>
        <p:txBody>
          <a:bodyPr/>
          <a:lstStyle>
            <a:lvl1pPr>
              <a:defRPr>
                <a:solidFill>
                  <a:srgbClr val="BBC8AD"/>
                </a:solidFill>
              </a:defRPr>
            </a:lvl1pPr>
          </a:lstStyle>
          <a:p>
            <a:pPr>
              <a:defRPr/>
            </a:pPr>
            <a:fld id="{9BD98189-C5BC-4CCC-8958-99E5F8ECD4D4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614358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581025" y="704850"/>
            <a:ext cx="11029950" cy="11890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81025" y="2335213"/>
            <a:ext cx="11029950" cy="352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Editar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  <a:endParaRPr lang="en-US" altLang="es-ES"/>
          </a:p>
        </p:txBody>
      </p:sp>
      <p:sp>
        <p:nvSpPr>
          <p:cNvPr id="4" name="Date Placeholder 3">
            <a:extLst/>
          </p:cNvPr>
          <p:cNvSpPr>
            <a:spLocks noGrp="1"/>
          </p:cNvSpPr>
          <p:nvPr>
            <p:ph type="dt" sz="half" idx="2"/>
          </p:nvPr>
        </p:nvSpPr>
        <p:spPr>
          <a:xfrm>
            <a:off x="7605713" y="595630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accent2"/>
                </a:solidFill>
                <a:latin typeface="+mn-lt"/>
              </a:defRPr>
            </a:lvl1pPr>
          </a:lstStyle>
          <a:p>
            <a:pPr>
              <a:defRPr/>
            </a:pPr>
            <a:fld id="{55B7FABD-5821-4CD9-B961-90D9398078F3}" type="datetimeFigureOut">
              <a:rPr lang="en-US"/>
              <a:pPr>
                <a:defRPr/>
              </a:pPr>
              <a:t>1/20/2025</a:t>
            </a:fld>
            <a:endParaRPr lang="en-US"/>
          </a:p>
        </p:txBody>
      </p:sp>
      <p:sp>
        <p:nvSpPr>
          <p:cNvPr id="5" name="Footer Placeholder 4">
            <a:extLst/>
          </p:cNvPr>
          <p:cNvSpPr>
            <a:spLocks noGrp="1"/>
          </p:cNvSpPr>
          <p:nvPr>
            <p:ph type="ftr" sz="quarter" idx="3"/>
          </p:nvPr>
        </p:nvSpPr>
        <p:spPr>
          <a:xfrm>
            <a:off x="581025" y="5951538"/>
            <a:ext cx="69167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 cap="all">
                <a:solidFill>
                  <a:schemeClr val="accent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/>
          </p:cNvPr>
          <p:cNvSpPr>
            <a:spLocks noGrp="1"/>
          </p:cNvSpPr>
          <p:nvPr>
            <p:ph type="sldNum" sz="quarter" idx="4"/>
          </p:nvPr>
        </p:nvSpPr>
        <p:spPr>
          <a:xfrm>
            <a:off x="10558463" y="5956300"/>
            <a:ext cx="10525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AC55CECB-A360-46F2-A6C7-77F53F4A8881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  <p:sp>
        <p:nvSpPr>
          <p:cNvPr id="9" name="Rectangle 8">
            <a:extLst/>
          </p:cNvPr>
          <p:cNvSpPr/>
          <p:nvPr/>
        </p:nvSpPr>
        <p:spPr>
          <a:xfrm>
            <a:off x="446088" y="457200"/>
            <a:ext cx="3703637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/>
          </p:cNvPr>
          <p:cNvSpPr/>
          <p:nvPr/>
        </p:nvSpPr>
        <p:spPr>
          <a:xfrm>
            <a:off x="8042275" y="454025"/>
            <a:ext cx="3703638" cy="984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/>
          </p:cNvPr>
          <p:cNvSpPr/>
          <p:nvPr/>
        </p:nvSpPr>
        <p:spPr>
          <a:xfrm>
            <a:off x="4241800" y="457200"/>
            <a:ext cx="3703638" cy="9207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236" r:id="rId1"/>
    <p:sldLayoutId id="2147487237" r:id="rId2"/>
    <p:sldLayoutId id="2147487238" r:id="rId3"/>
    <p:sldLayoutId id="2147487239" r:id="rId4"/>
    <p:sldLayoutId id="2147487240" r:id="rId5"/>
    <p:sldLayoutId id="2147487241" r:id="rId6"/>
    <p:sldLayoutId id="2147487234" r:id="rId7"/>
    <p:sldLayoutId id="2147487242" r:id="rId8"/>
    <p:sldLayoutId id="2147487235" r:id="rId9"/>
    <p:sldLayoutId id="2147487243" r:id="rId10"/>
    <p:sldLayoutId id="2147487244" r:id="rId11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800" kern="1200" cap="all">
          <a:solidFill>
            <a:schemeClr val="bg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Gill Sans MT" panose="020B0502020104020203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Gill Sans MT" panose="020B0502020104020203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Gill Sans MT" panose="020B0502020104020203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Gill Sans MT" panose="020B0502020104020203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4800" indent="-30480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628650" indent="-30480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898525" indent="-269875" algn="l" defTabSz="457200" rtl="0" eaLnBrk="0" fontAlgn="base" hangingPunct="0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1425" indent="-233363" algn="l" defTabSz="457200" rtl="0" eaLnBrk="0" fontAlgn="base" hangingPunct="0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1788" indent="-233363" algn="l" defTabSz="457200" rtl="0" eaLnBrk="0" fontAlgn="base" hangingPunct="0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>
            <a:spLocks noChangeArrowheads="1"/>
          </p:cNvSpPr>
          <p:nvPr/>
        </p:nvSpPr>
        <p:spPr bwMode="auto">
          <a:xfrm>
            <a:off x="2196318" y="2156813"/>
            <a:ext cx="8029136" cy="1118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defRPr/>
            </a:pPr>
            <a:r>
              <a:rPr lang="es-MX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INFORME DEL CUMPLIMIENTO DEL PLAN DE TRABAJO </a:t>
            </a:r>
            <a:r>
              <a:rPr lang="es-MX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</a:p>
          <a:p>
            <a:pPr algn="ctr">
              <a:lnSpc>
                <a:spcPct val="115000"/>
              </a:lnSpc>
              <a:defRPr/>
            </a:pPr>
            <a:endParaRPr lang="es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defRPr/>
            </a:pPr>
            <a:r>
              <a:rPr lang="es-ES" altLang="es-ES" sz="2000" b="1" dirty="0" smtClean="0">
                <a:latin typeface="Times New Roman" panose="02020603050405020304" pitchFamily="18" charset="0"/>
                <a:ea typeface="Cambria Math" pitchFamily="18" charset="0"/>
                <a:cs typeface="Times New Roman" panose="02020603050405020304" pitchFamily="18" charset="0"/>
              </a:rPr>
              <a:t>Departamento de Fisiología y Bioquímica Vegetal</a:t>
            </a:r>
          </a:p>
        </p:txBody>
      </p:sp>
      <p:pic>
        <p:nvPicPr>
          <p:cNvPr id="24" name="Imagen 23" descr="F:\00 Identidad\Identidad INCA-2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482" y="506370"/>
            <a:ext cx="747395" cy="122364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uadroTexto 3"/>
          <p:cNvSpPr txBox="1"/>
          <p:nvPr/>
        </p:nvSpPr>
        <p:spPr>
          <a:xfrm>
            <a:off x="5099538" y="4677508"/>
            <a:ext cx="3213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Varadero</a:t>
            </a:r>
            <a:r>
              <a:rPr lang="es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21  </a:t>
            </a:r>
            <a:r>
              <a:rPr lang="es-US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enero de </a:t>
            </a:r>
            <a:r>
              <a:rPr lang="es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es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2933051" y="4044462"/>
            <a:ext cx="55024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altLang="es-ES" b="1" dirty="0">
                <a:latin typeface="Times New Roman" panose="02020603050405020304" pitchFamily="18" charset="0"/>
                <a:ea typeface="Cambria Math" pitchFamily="18" charset="0"/>
                <a:cs typeface="Times New Roman" panose="02020603050405020304" pitchFamily="18" charset="0"/>
              </a:rPr>
              <a:t>J’ de departamento: </a:t>
            </a:r>
            <a:r>
              <a:rPr lang="es-ES" altLang="es-ES" b="1" dirty="0" err="1" smtClean="0">
                <a:latin typeface="Times New Roman" panose="02020603050405020304" pitchFamily="18" charset="0"/>
                <a:ea typeface="Cambria Math" pitchFamily="18" charset="0"/>
                <a:cs typeface="Times New Roman" panose="02020603050405020304" pitchFamily="18" charset="0"/>
              </a:rPr>
              <a:t>DrC</a:t>
            </a:r>
            <a:r>
              <a:rPr lang="es-ES" altLang="es-ES" b="1" dirty="0">
                <a:latin typeface="Times New Roman" panose="02020603050405020304" pitchFamily="18" charset="0"/>
                <a:ea typeface="Cambria Math" pitchFamily="18" charset="0"/>
                <a:cs typeface="Times New Roman" panose="02020603050405020304" pitchFamily="18" charset="0"/>
              </a:rPr>
              <a:t>. Yanitza Meriño Hernández</a:t>
            </a:r>
          </a:p>
          <a:p>
            <a:endParaRPr lang="es-US" dirty="0"/>
          </a:p>
        </p:txBody>
      </p:sp>
    </p:spTree>
  </p:cSld>
  <p:clrMapOvr>
    <a:masterClrMapping/>
  </p:clrMapOvr>
  <p:transition spd="slow" advTm="22383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263203" y="0"/>
            <a:ext cx="4944623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Participación en proyectos de investigación: (</a:t>
            </a:r>
            <a:r>
              <a:rPr lang="es-MX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22)</a:t>
            </a:r>
            <a:endParaRPr lang="es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87492" y="750971"/>
            <a:ext cx="3911320" cy="3352328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Proyecto internacional</a:t>
            </a:r>
            <a:endParaRPr lang="es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TEAM: In vitro mass production of “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biotized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plants with high impact on Cuban´s food security. </a:t>
            </a:r>
            <a:r>
              <a:rPr lang="es-E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Kris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Audenart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Kalyanne Fernández, Hans </a:t>
            </a:r>
            <a:r>
              <a:rPr lang="es-E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Reider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s-E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María C. Nápoles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'</a:t>
            </a:r>
            <a:r>
              <a:rPr lang="es-MX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Biotización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' </a:t>
            </a:r>
            <a:r>
              <a:rPr lang="es-MX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vitro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plantas a escala comercial: un factor clave para la seguridad y sostenibilidad alimentaria en Cuba, </a:t>
            </a:r>
            <a:r>
              <a:rPr lang="es-MX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BIOFOCUs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VLIR-UOS, 2022-2027. Modalidad: TEAM. (Participan: Tere, Kalyanne)</a:t>
            </a:r>
            <a:endParaRPr lang="es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4730263" y="687634"/>
            <a:ext cx="7227276" cy="5948039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lideran 6 proyectos de investigación en el país de ellos </a:t>
            </a:r>
            <a:r>
              <a:rPr lang="es-MX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uno termina </a:t>
            </a: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este año</a:t>
            </a:r>
            <a:r>
              <a:rPr lang="es-MX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s-US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s-MX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Programa Nacional de Producción de Alimento Humano y su Agroindustria. Estimación de la huella hídrica en cultivos de interés económico tratados con bioestimulantes nacionales. Vía para un uso consciente del agua, (J’ Donaldo Morales) 2024-2026</a:t>
            </a:r>
            <a:endParaRPr lang="es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Proyecto Sectorial: Bioestimulantes a base de extractos de algas para el aumento de los rendimientos y la calidad de cultivos de importancia económica (Jefe de Proyecto: Dr. C. Yanelis Reyes Guerrero, INCA).</a:t>
            </a:r>
            <a:endParaRPr lang="es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s-MX" dirty="0">
                <a:solidFill>
                  <a:srgbClr val="FF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Programa sectorial de desarrollo y uso sostenible de Bioinsumos agrícolas y veterinarios. Nuevos Bioestimulantes a base de </a:t>
            </a:r>
            <a:r>
              <a:rPr lang="es-MX" dirty="0" err="1">
                <a:solidFill>
                  <a:srgbClr val="FF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Rizobios</a:t>
            </a:r>
            <a:r>
              <a:rPr lang="es-MX" dirty="0">
                <a:solidFill>
                  <a:srgbClr val="FF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y </a:t>
            </a:r>
            <a:r>
              <a:rPr lang="es-MX" dirty="0" err="1">
                <a:solidFill>
                  <a:srgbClr val="FF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Oligosacarinas</a:t>
            </a:r>
            <a:r>
              <a:rPr lang="es-MX" dirty="0">
                <a:solidFill>
                  <a:srgbClr val="FF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para Frijol y Soya. (J´ Alejandro Falcón). Termina este año.</a:t>
            </a:r>
            <a:endParaRPr lang="es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s-MX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Programa Territorial. Producción sostenible y </a:t>
            </a:r>
            <a:r>
              <a:rPr lang="es-MX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resiliente</a:t>
            </a:r>
            <a:r>
              <a:rPr lang="es-MX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de alimentos en la provincia de Mayabeque. (J´ Kalyanne Fernández)</a:t>
            </a:r>
            <a:endParaRPr lang="es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s-MX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Programa Territorial. Producción in vitro de plantas ‘</a:t>
            </a:r>
            <a:r>
              <a:rPr lang="es-MX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biotizadas</a:t>
            </a:r>
            <a:r>
              <a:rPr lang="es-MX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´ para impulsar la seguridad alimentaria sostenible en Mayabeque, </a:t>
            </a:r>
            <a:r>
              <a:rPr lang="es-MX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BIOFOCUs</a:t>
            </a:r>
            <a:r>
              <a:rPr lang="es-MX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. (J´ Kalyanne </a:t>
            </a:r>
            <a:r>
              <a:rPr lang="es-MX" dirty="0" smtClean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Fernández)</a:t>
            </a:r>
            <a:endParaRPr lang="es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s-MX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Programa sectorial de Salud Animal y Vegetal. 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Alternativas biológicas para el enfrentamiento de enfermedades producidas por </a:t>
            </a:r>
            <a:r>
              <a:rPr lang="es-MX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Colletotricum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café y </a:t>
            </a:r>
            <a:r>
              <a:rPr lang="es-MX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Phytophthora</a:t>
            </a:r>
            <a:r>
              <a:rPr lang="es-MX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palmivora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cacao</a:t>
            </a:r>
            <a:r>
              <a:rPr lang="es-MX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. (J´ Blanca de la Noval</a:t>
            </a:r>
            <a:r>
              <a:rPr lang="es-MX" dirty="0" smtClean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)</a:t>
            </a:r>
            <a:endParaRPr lang="es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87492" y="4465574"/>
            <a:ext cx="4123592" cy="685059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Los trabajadores del Dpto. participan en 14 proyectos </a:t>
            </a:r>
            <a:endParaRPr lang="es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12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48762" y="550795"/>
            <a:ext cx="11517923" cy="1406026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trabaja como experto evaluador en dos Programas </a:t>
            </a:r>
            <a:r>
              <a:rPr lang="es-MX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Sectoriales</a:t>
            </a:r>
            <a:endParaRPr lang="es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1000"/>
              </a:spcAft>
              <a:buFont typeface="Times New Roman" panose="02020603050405020304" pitchFamily="18" charset="0"/>
              <a:buChar char="-"/>
              <a:tabLst>
                <a:tab pos="952500" algn="l"/>
              </a:tabLst>
            </a:pP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Programa Sectorial: Desarrollo y uso sostenible de Bioinsumos agrícolas y veterinarios del MINAG. (Alejandro Falcón y María Caridad Nápoles</a:t>
            </a:r>
            <a:r>
              <a:rPr lang="es-E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es-US" sz="1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1000"/>
              </a:spcAft>
              <a:buFont typeface="Times New Roman" panose="02020603050405020304" pitchFamily="18" charset="0"/>
              <a:buChar char="-"/>
              <a:tabLst>
                <a:tab pos="952500" algn="l"/>
              </a:tabLst>
            </a:pPr>
            <a:r>
              <a:rPr lang="es-E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Programa 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sectorial de Sanidad Animal y Vegetal (PSSAV): Omar </a:t>
            </a:r>
            <a:r>
              <a:rPr lang="es-E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Cartaya</a:t>
            </a:r>
            <a:endParaRPr lang="es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48762" y="2229651"/>
            <a:ext cx="11517923" cy="2238305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Producción de </a:t>
            </a:r>
            <a:r>
              <a:rPr lang="es-MX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Bioestimulantes</a:t>
            </a:r>
            <a:endParaRPr lang="es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 coordinó la producción de </a:t>
            </a: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7190 dosis de </a:t>
            </a:r>
            <a:r>
              <a:rPr lang="es-MX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QMx</a:t>
            </a: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 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validación y comercialización en los principales cultivos del país.</a:t>
            </a:r>
            <a:endParaRPr lang="es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300"/>
              </a:spcAft>
              <a:tabLst>
                <a:tab pos="180340" algn="l"/>
              </a:tabLst>
            </a:pP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coordinó la preparación y producción de 150 dosis de </a:t>
            </a:r>
            <a:r>
              <a:rPr lang="es-MX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Pectimorf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para investigación y validación. También se supervisó la producción de ácido </a:t>
            </a:r>
            <a:r>
              <a:rPr lang="es-MX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Péctico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-Se producen 25 litros de </a:t>
            </a:r>
            <a:r>
              <a:rPr lang="es-MX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Azofert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-M como parte del escalado del nuevo </a:t>
            </a:r>
            <a:r>
              <a:rPr lang="es-MX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biopreparado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-Se producen inoculantes para la ejecución de experimentos en los diferentes proyectos del INCA e instituciones que han solicitado, como Indio Hatuey.</a:t>
            </a:r>
            <a:endParaRPr lang="es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56493" y="5037149"/>
            <a:ext cx="4226170" cy="167674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Captación de Moneda Nacional.</a:t>
            </a:r>
            <a:endParaRPr lang="es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Times New Roman" panose="02020603050405020304" pitchFamily="18" charset="0"/>
              <a:buChar char="-"/>
            </a:pP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captaron 704170 CUP generados a partir de la venta de </a:t>
            </a:r>
            <a:r>
              <a:rPr lang="es-E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Quitomax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s-ES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Pectimorf</a:t>
            </a: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Captación en Divisas. (0</a:t>
            </a:r>
            <a:r>
              <a:rPr lang="es-MX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s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5369170" y="5236626"/>
            <a:ext cx="6430108" cy="1277786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Registro de Productos:</a:t>
            </a:r>
            <a:endParaRPr lang="es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trabaja en el r</a:t>
            </a:r>
            <a:r>
              <a:rPr lang="es-MX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egistro de </a:t>
            </a:r>
            <a:r>
              <a:rPr lang="es-MX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Azofert</a:t>
            </a:r>
            <a:r>
              <a:rPr lang="es-MX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-A, con la realización de pruebas toxicológicas en </a:t>
            </a:r>
            <a:r>
              <a:rPr lang="es-MX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Cenatox</a:t>
            </a:r>
            <a:r>
              <a:rPr lang="es-MX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y de las propiedades químicas en el IMRE. </a:t>
            </a:r>
            <a:endParaRPr lang="es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33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551582" y="872096"/>
            <a:ext cx="2201008" cy="460895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Publicaciones</a:t>
            </a:r>
            <a:r>
              <a:rPr lang="es-MX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s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000502" y="2400300"/>
            <a:ext cx="1043876" cy="388696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non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Grupo I </a:t>
            </a:r>
            <a:endParaRPr lang="es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5" name="Conector recto de flecha 4"/>
          <p:cNvCxnSpPr/>
          <p:nvPr/>
        </p:nvCxnSpPr>
        <p:spPr>
          <a:xfrm flipH="1">
            <a:off x="1720101" y="1144942"/>
            <a:ext cx="2806618" cy="1015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de flecha 6"/>
          <p:cNvCxnSpPr/>
          <p:nvPr/>
        </p:nvCxnSpPr>
        <p:spPr>
          <a:xfrm flipH="1">
            <a:off x="4223141" y="1377668"/>
            <a:ext cx="303578" cy="6461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321886" y="3496134"/>
            <a:ext cx="2401107" cy="652166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non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PUBLICADAS (12) 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de otros departamentos</a:t>
            </a:r>
            <a:endParaRPr lang="es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321886" y="4878813"/>
            <a:ext cx="2549769" cy="685059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Enviadas a publicar en Revistas de Grupo I: (3)</a:t>
            </a:r>
            <a:endParaRPr lang="es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3519829" y="2086873"/>
            <a:ext cx="1133644" cy="388696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non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172720" algn="l"/>
                <a:tab pos="270510" algn="l"/>
              </a:tabLst>
            </a:pPr>
            <a:r>
              <a:rPr lang="es-E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Grupo II </a:t>
            </a:r>
            <a:endParaRPr lang="es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2978510" y="2847224"/>
            <a:ext cx="2069797" cy="368755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non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PUBLICADAS (5) 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5048307" y="1972820"/>
            <a:ext cx="2963009" cy="388696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MX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CULTIVOS TROPICALES</a:t>
            </a:r>
            <a:endParaRPr lang="es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5" name="Conector recto de flecha 14"/>
          <p:cNvCxnSpPr/>
          <p:nvPr/>
        </p:nvCxnSpPr>
        <p:spPr>
          <a:xfrm>
            <a:off x="6507307" y="1332991"/>
            <a:ext cx="0" cy="5715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/>
          <p:cNvCxnSpPr>
            <a:stCxn id="2" idx="3"/>
          </p:cNvCxnSpPr>
          <p:nvPr/>
        </p:nvCxnSpPr>
        <p:spPr>
          <a:xfrm>
            <a:off x="6752590" y="1102544"/>
            <a:ext cx="1939655" cy="1196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ángulo 18"/>
          <p:cNvSpPr/>
          <p:nvPr/>
        </p:nvSpPr>
        <p:spPr>
          <a:xfrm>
            <a:off x="5542720" y="2732849"/>
            <a:ext cx="2069797" cy="368755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non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PUBLICADAS (9) </a:t>
            </a:r>
          </a:p>
        </p:txBody>
      </p:sp>
      <p:cxnSp>
        <p:nvCxnSpPr>
          <p:cNvPr id="21" name="Conector recto de flecha 20"/>
          <p:cNvCxnSpPr>
            <a:stCxn id="11" idx="2"/>
          </p:cNvCxnSpPr>
          <p:nvPr/>
        </p:nvCxnSpPr>
        <p:spPr>
          <a:xfrm>
            <a:off x="4086651" y="2475569"/>
            <a:ext cx="0" cy="3180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/>
          <p:cNvCxnSpPr>
            <a:stCxn id="13" idx="2"/>
          </p:cNvCxnSpPr>
          <p:nvPr/>
        </p:nvCxnSpPr>
        <p:spPr>
          <a:xfrm flipH="1">
            <a:off x="6521214" y="2361516"/>
            <a:ext cx="8598" cy="3468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de flecha 24"/>
          <p:cNvCxnSpPr>
            <a:stCxn id="3" idx="2"/>
            <a:endCxn id="9" idx="0"/>
          </p:cNvCxnSpPr>
          <p:nvPr/>
        </p:nvCxnSpPr>
        <p:spPr>
          <a:xfrm>
            <a:off x="1522440" y="2788996"/>
            <a:ext cx="0" cy="7071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de flecha 26"/>
          <p:cNvCxnSpPr>
            <a:stCxn id="9" idx="2"/>
          </p:cNvCxnSpPr>
          <p:nvPr/>
        </p:nvCxnSpPr>
        <p:spPr>
          <a:xfrm flipH="1">
            <a:off x="1522439" y="4148300"/>
            <a:ext cx="1" cy="6347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ángulo 28"/>
          <p:cNvSpPr/>
          <p:nvPr/>
        </p:nvSpPr>
        <p:spPr>
          <a:xfrm>
            <a:off x="5230916" y="3512804"/>
            <a:ext cx="2549769" cy="388696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Enviadas a publicar </a:t>
            </a:r>
            <a:r>
              <a:rPr lang="es-MX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(4)</a:t>
            </a:r>
            <a:endParaRPr lang="es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1" name="Conector recto de flecha 30"/>
          <p:cNvCxnSpPr/>
          <p:nvPr/>
        </p:nvCxnSpPr>
        <p:spPr>
          <a:xfrm>
            <a:off x="6505801" y="2634579"/>
            <a:ext cx="24010" cy="8523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ángulo 31"/>
          <p:cNvSpPr/>
          <p:nvPr/>
        </p:nvSpPr>
        <p:spPr>
          <a:xfrm>
            <a:off x="8385612" y="2357088"/>
            <a:ext cx="1223412" cy="369332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</a:rPr>
              <a:t>Grupo III </a:t>
            </a:r>
            <a:endParaRPr lang="es-US" dirty="0"/>
          </a:p>
        </p:txBody>
      </p:sp>
      <p:sp>
        <p:nvSpPr>
          <p:cNvPr id="34" name="Rectángulo 33"/>
          <p:cNvSpPr/>
          <p:nvPr/>
        </p:nvSpPr>
        <p:spPr>
          <a:xfrm>
            <a:off x="8385612" y="3037648"/>
            <a:ext cx="2069797" cy="368755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non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PUBLICADAS (4) </a:t>
            </a:r>
          </a:p>
        </p:txBody>
      </p:sp>
      <p:sp>
        <p:nvSpPr>
          <p:cNvPr id="39" name="Rectángulo 38"/>
          <p:cNvSpPr/>
          <p:nvPr/>
        </p:nvSpPr>
        <p:spPr>
          <a:xfrm>
            <a:off x="8385612" y="3714127"/>
            <a:ext cx="2549769" cy="388696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Enviadas a publicar </a:t>
            </a:r>
            <a:r>
              <a:rPr lang="es-MX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(1)</a:t>
            </a:r>
            <a:endParaRPr lang="es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Rectángulo 42"/>
          <p:cNvSpPr/>
          <p:nvPr/>
        </p:nvSpPr>
        <p:spPr>
          <a:xfrm>
            <a:off x="5542818" y="4367479"/>
            <a:ext cx="2959078" cy="374077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172720" algn="l"/>
                <a:tab pos="270510" algn="l"/>
              </a:tabLst>
            </a:pPr>
            <a:r>
              <a:rPr lang="es-E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LIBROS </a:t>
            </a:r>
            <a:r>
              <a:rPr lang="es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PUBLICADOS (1</a:t>
            </a:r>
            <a:r>
              <a:rPr lang="es-U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s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5" name="Rectángulo 44"/>
          <p:cNvSpPr/>
          <p:nvPr/>
        </p:nvSpPr>
        <p:spPr>
          <a:xfrm>
            <a:off x="3519829" y="4833749"/>
            <a:ext cx="7857417" cy="1870512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s-ES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AGRICULTURA MEDIO AMBIENTE Y EDUCACIÓN</a:t>
            </a: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, Capítulo "Aceleración de la germinación y estadios iniciales de </a:t>
            </a:r>
            <a:r>
              <a:rPr lang="es-ES" i="1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Coffea</a:t>
            </a:r>
            <a:r>
              <a:rPr lang="es-ES" i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s-ES" i="1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canephora</a:t>
            </a: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Pierre ex </a:t>
            </a:r>
            <a:r>
              <a:rPr lang="es-ES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Froehner</a:t>
            </a: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con empleo de </a:t>
            </a:r>
            <a:r>
              <a:rPr lang="es-ES" i="1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Rhizobium</a:t>
            </a: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s-ES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Sucleidi</a:t>
            </a: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Nápoles </a:t>
            </a:r>
            <a:r>
              <a:rPr lang="es-ES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Vinent</a:t>
            </a: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s-ES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Adaris</a:t>
            </a: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Rivera Zorrilla, </a:t>
            </a:r>
            <a:r>
              <a:rPr lang="es-ES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Ionel</a:t>
            </a: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Hernández Forte, Belkis Morales Mena y M</a:t>
            </a:r>
            <a:r>
              <a:rPr lang="es-ES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aría Caridad Nápoles </a:t>
            </a:r>
            <a:r>
              <a:rPr lang="es-ES" b="1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Garcia</a:t>
            </a: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. © Luís Ángel </a:t>
            </a:r>
            <a:r>
              <a:rPr lang="es-ES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Paneque</a:t>
            </a: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Pérez, 2023, © Sobre la presente edición: 978-959-207-742-3, Ediciones UO, 2023, ISBN: 978-959-207-742-3, Ediciones UO</a:t>
            </a:r>
            <a:endParaRPr lang="es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13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06361" y="1458606"/>
            <a:ext cx="2591415" cy="388696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non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Arbitrajes realizados (9)</a:t>
            </a:r>
            <a:endParaRPr lang="es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517448" y="843145"/>
            <a:ext cx="2730427" cy="388696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non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Cultivos Tropicales (3)</a:t>
            </a:r>
            <a:endParaRPr lang="es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378357" y="2137449"/>
            <a:ext cx="2781595" cy="388696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non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Revistas Extranjeras (6)</a:t>
            </a:r>
            <a:endParaRPr lang="es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" name="Conector recto de flecha 5"/>
          <p:cNvCxnSpPr/>
          <p:nvPr/>
        </p:nvCxnSpPr>
        <p:spPr>
          <a:xfrm flipV="1">
            <a:off x="3197776" y="1231841"/>
            <a:ext cx="319672" cy="2267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/>
          <p:cNvCxnSpPr/>
          <p:nvPr/>
        </p:nvCxnSpPr>
        <p:spPr>
          <a:xfrm>
            <a:off x="3197776" y="1847302"/>
            <a:ext cx="180581" cy="2901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166849" y="3600449"/>
            <a:ext cx="2749471" cy="388696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non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PREMIOS OBTENIDOS </a:t>
            </a:r>
            <a:endParaRPr lang="es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3157669" y="3080979"/>
            <a:ext cx="4367606" cy="388696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non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Premios ACC </a:t>
            </a:r>
            <a:r>
              <a:rPr lang="es-MX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(</a:t>
            </a:r>
            <a:r>
              <a:rPr lang="es-MX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colaboración</a:t>
            </a:r>
            <a:r>
              <a:rPr lang="es-MX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Blanca</a:t>
            </a:r>
            <a:endParaRPr lang="es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3157669" y="4103363"/>
            <a:ext cx="4287392" cy="652166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Premios CITMA 2024 (2</a:t>
            </a:r>
            <a:r>
              <a:rPr lang="es-MX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):</a:t>
            </a:r>
            <a:r>
              <a:rPr lang="es-MX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Donaldo, Yanitza</a:t>
            </a:r>
            <a:endParaRPr lang="es-MX" sz="16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s-MX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colaboración (1</a:t>
            </a:r>
            <a:r>
              <a:rPr lang="es-MX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):Miriam</a:t>
            </a:r>
            <a:endParaRPr lang="es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338439" y="5848703"/>
            <a:ext cx="1997342" cy="388696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non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581275" algn="l"/>
              </a:tabLst>
            </a:pP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Otros premios (2</a:t>
            </a:r>
            <a:r>
              <a:rPr lang="es-MX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):</a:t>
            </a:r>
            <a:endParaRPr lang="es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3057048" y="5084972"/>
            <a:ext cx="8221188" cy="646331"/>
          </a:xfrm>
          <a:prstGeom prst="rect">
            <a:avLst/>
          </a:prstGeom>
          <a:ln w="28575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r>
              <a:rPr lang="es-MX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Premio Ministerio de Educación Superior al</a:t>
            </a:r>
            <a:r>
              <a:rPr lang="es-MX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s-MX" u="sng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RESULTADO DE MAYOR IMPACTO CIENTÍFICO EN LAS CIENCIAS AGRÍCOLAS en 2023</a:t>
            </a:r>
            <a:r>
              <a:rPr lang="es-MX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: Alejandro y Col. </a:t>
            </a:r>
            <a:endParaRPr lang="es-US" dirty="0"/>
          </a:p>
        </p:txBody>
      </p:sp>
      <p:cxnSp>
        <p:nvCxnSpPr>
          <p:cNvPr id="16" name="Conector recto de flecha 15"/>
          <p:cNvCxnSpPr/>
          <p:nvPr/>
        </p:nvCxnSpPr>
        <p:spPr>
          <a:xfrm flipV="1">
            <a:off x="2916320" y="3431753"/>
            <a:ext cx="281456" cy="1686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/>
          <p:cNvCxnSpPr/>
          <p:nvPr/>
        </p:nvCxnSpPr>
        <p:spPr>
          <a:xfrm>
            <a:off x="2848708" y="3986587"/>
            <a:ext cx="308961" cy="1167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ángulo 18"/>
          <p:cNvSpPr/>
          <p:nvPr/>
        </p:nvSpPr>
        <p:spPr>
          <a:xfrm>
            <a:off x="3090696" y="6043051"/>
            <a:ext cx="4076946" cy="646331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r>
              <a:rPr lang="es-MX" b="1" dirty="0">
                <a:latin typeface="Times New Roman" panose="02020603050405020304" pitchFamily="18" charset="0"/>
                <a:ea typeface="Arial" panose="020B0604020202020204" pitchFamily="34" charset="0"/>
              </a:rPr>
              <a:t>Premio al Mérito Técnico de la </a:t>
            </a:r>
            <a:r>
              <a:rPr lang="es-MX" b="1" dirty="0" smtClean="0">
                <a:latin typeface="Times New Roman" panose="02020603050405020304" pitchFamily="18" charset="0"/>
                <a:ea typeface="Arial" panose="020B0604020202020204" pitchFamily="34" charset="0"/>
              </a:rPr>
              <a:t>ACTAF: </a:t>
            </a:r>
            <a:r>
              <a:rPr lang="es-MX" dirty="0" smtClean="0">
                <a:latin typeface="Times New Roman" panose="02020603050405020304" pitchFamily="18" charset="0"/>
                <a:ea typeface="Arial" panose="020B0604020202020204" pitchFamily="34" charset="0"/>
              </a:rPr>
              <a:t>Tere y col.</a:t>
            </a:r>
            <a:endParaRPr lang="es-US" dirty="0"/>
          </a:p>
        </p:txBody>
      </p:sp>
      <p:cxnSp>
        <p:nvCxnSpPr>
          <p:cNvPr id="21" name="Conector recto de flecha 20"/>
          <p:cNvCxnSpPr>
            <a:endCxn id="14" idx="1"/>
          </p:cNvCxnSpPr>
          <p:nvPr/>
        </p:nvCxnSpPr>
        <p:spPr>
          <a:xfrm flipV="1">
            <a:off x="2365131" y="5408138"/>
            <a:ext cx="691917" cy="4211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/>
          <p:cNvCxnSpPr/>
          <p:nvPr/>
        </p:nvCxnSpPr>
        <p:spPr>
          <a:xfrm>
            <a:off x="2335781" y="6237399"/>
            <a:ext cx="667407" cy="1288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6562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69849" y="747348"/>
            <a:ext cx="5590056" cy="388696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non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581275" algn="l"/>
              </a:tabLst>
            </a:pP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DISTINCIONES ESPECIALES DEL MINISTRO (1):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011115" y="1472878"/>
            <a:ext cx="4739054" cy="729430"/>
          </a:xfrm>
          <a:prstGeom prst="rect">
            <a:avLst/>
          </a:prstGeom>
          <a:ln w="19050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marR="0" lvl="0" algn="just" fontAlgn="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Distinción Especial de Ministro del MES en Investigación. Kalyanne</a:t>
            </a:r>
            <a:endParaRPr lang="es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011115" y="2733490"/>
            <a:ext cx="4739054" cy="685059"/>
          </a:xfrm>
          <a:prstGeom prst="rect">
            <a:avLst/>
          </a:prstGeom>
          <a:ln w="19050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581275" algn="l"/>
              </a:tabLst>
            </a:pP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Otros (1</a:t>
            </a:r>
            <a:r>
              <a:rPr lang="es-MX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):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Académico Titular de la Academia de Ciencias de Cuba. Alejandro Falcón</a:t>
            </a:r>
            <a:endParaRPr lang="es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" name="Conector recto de flecha 5"/>
          <p:cNvCxnSpPr>
            <a:stCxn id="2" idx="2"/>
          </p:cNvCxnSpPr>
          <p:nvPr/>
        </p:nvCxnSpPr>
        <p:spPr>
          <a:xfrm flipH="1">
            <a:off x="3261946" y="1136044"/>
            <a:ext cx="2931" cy="3368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/>
          <p:cNvCxnSpPr>
            <a:stCxn id="3" idx="2"/>
          </p:cNvCxnSpPr>
          <p:nvPr/>
        </p:nvCxnSpPr>
        <p:spPr>
          <a:xfrm flipH="1">
            <a:off x="3375322" y="2202308"/>
            <a:ext cx="5320" cy="4529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/>
          <p:cNvSpPr/>
          <p:nvPr/>
        </p:nvSpPr>
        <p:spPr>
          <a:xfrm>
            <a:off x="1732313" y="3832529"/>
            <a:ext cx="1851789" cy="388696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non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Reconocimientos</a:t>
            </a:r>
            <a:endParaRPr lang="es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469849" y="4880101"/>
            <a:ext cx="5280320" cy="685059"/>
          </a:xfrm>
          <a:prstGeom prst="rect">
            <a:avLst/>
          </a:prstGeom>
          <a:ln w="19050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marR="5715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Miembro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la Organization for Women in Science for the Developing World (OWSD).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Tere</a:t>
            </a:r>
            <a:endParaRPr lang="es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4" name="Conector recto de flecha 13"/>
          <p:cNvCxnSpPr/>
          <p:nvPr/>
        </p:nvCxnSpPr>
        <p:spPr>
          <a:xfrm flipH="1">
            <a:off x="2605455" y="4214092"/>
            <a:ext cx="29308" cy="6660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ángulo 18"/>
          <p:cNvSpPr/>
          <p:nvPr/>
        </p:nvSpPr>
        <p:spPr>
          <a:xfrm>
            <a:off x="6577380" y="802937"/>
            <a:ext cx="5139099" cy="388696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non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TRABAJOS PRESENTADOS EN EVENTOS (38)</a:t>
            </a:r>
            <a:endParaRPr lang="es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7289881" y="1587566"/>
            <a:ext cx="2993127" cy="388696"/>
          </a:xfrm>
          <a:prstGeom prst="rect">
            <a:avLst/>
          </a:prstGeom>
          <a:ln w="19050">
            <a:solidFill>
              <a:srgbClr val="92D050"/>
            </a:solidFill>
          </a:ln>
        </p:spPr>
        <p:txBody>
          <a:bodyPr wrap="non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Eventos Internacionales (35)</a:t>
            </a:r>
            <a:endParaRPr lang="es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7720380" y="2428792"/>
            <a:ext cx="2416046" cy="388696"/>
          </a:xfrm>
          <a:prstGeom prst="rect">
            <a:avLst/>
          </a:prstGeom>
          <a:ln w="19050">
            <a:solidFill>
              <a:srgbClr val="92D050"/>
            </a:solidFill>
          </a:ln>
        </p:spPr>
        <p:txBody>
          <a:bodyPr wrap="non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E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Eventos Nacionales (3)</a:t>
            </a:r>
            <a:endParaRPr lang="es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7903098" y="3224201"/>
            <a:ext cx="1725665" cy="388696"/>
          </a:xfrm>
          <a:prstGeom prst="rect">
            <a:avLst/>
          </a:prstGeom>
          <a:ln w="19050">
            <a:solidFill>
              <a:srgbClr val="92D050"/>
            </a:solidFill>
          </a:ln>
        </p:spPr>
        <p:txBody>
          <a:bodyPr wrap="non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TALLERES (6)</a:t>
            </a:r>
            <a:endParaRPr lang="es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4" name="Conector recto de flecha 23"/>
          <p:cNvCxnSpPr>
            <a:endCxn id="20" idx="0"/>
          </p:cNvCxnSpPr>
          <p:nvPr/>
        </p:nvCxnSpPr>
        <p:spPr>
          <a:xfrm>
            <a:off x="8765931" y="1191633"/>
            <a:ext cx="20514" cy="3959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/>
          <p:cNvCxnSpPr>
            <a:stCxn id="20" idx="2"/>
          </p:cNvCxnSpPr>
          <p:nvPr/>
        </p:nvCxnSpPr>
        <p:spPr>
          <a:xfrm>
            <a:off x="8786445" y="1976262"/>
            <a:ext cx="14655" cy="4525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/>
          <p:cNvCxnSpPr>
            <a:endCxn id="22" idx="0"/>
          </p:cNvCxnSpPr>
          <p:nvPr/>
        </p:nvCxnSpPr>
        <p:spPr>
          <a:xfrm>
            <a:off x="8745416" y="2817488"/>
            <a:ext cx="20515" cy="4067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610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420436" y="509926"/>
            <a:ext cx="35445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MX" b="1" dirty="0">
                <a:solidFill>
                  <a:srgbClr val="000000"/>
                </a:solidFill>
                <a:latin typeface="Times New Roman" panose="02020603050405020304" pitchFamily="18" charset="0"/>
              </a:rPr>
              <a:t>ACTIVIDADES DE POSGRADO</a:t>
            </a:r>
            <a:endParaRPr lang="es-US" dirty="0">
              <a:effectLst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5465886" y="915017"/>
            <a:ext cx="18756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MX" b="1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r>
              <a:rPr lang="es-MX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DOCTORADOS</a:t>
            </a:r>
            <a:endParaRPr lang="es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07732" y="1777363"/>
            <a:ext cx="6096000" cy="1850571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Defensa pública exitosa</a:t>
            </a:r>
            <a:r>
              <a:rPr lang="es-MX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s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dirty="0">
                <a:solidFill>
                  <a:srgbClr val="0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Times New Roman" panose="02020603050405020304" pitchFamily="18" charset="0"/>
              </a:rPr>
              <a:t>Respuestas de plantas de garbanzo (</a:t>
            </a:r>
            <a:r>
              <a:rPr lang="es-MX" i="1" dirty="0" err="1">
                <a:solidFill>
                  <a:srgbClr val="0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Times New Roman" panose="02020603050405020304" pitchFamily="18" charset="0"/>
              </a:rPr>
              <a:t>Cicer</a:t>
            </a:r>
            <a:r>
              <a:rPr lang="es-MX" i="1" dirty="0">
                <a:solidFill>
                  <a:srgbClr val="0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s-MX" i="1" dirty="0" err="1">
                <a:solidFill>
                  <a:srgbClr val="0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Times New Roman" panose="02020603050405020304" pitchFamily="18" charset="0"/>
              </a:rPr>
              <a:t>arietinum</a:t>
            </a:r>
            <a:r>
              <a:rPr lang="es-MX" dirty="0">
                <a:solidFill>
                  <a:srgbClr val="000000"/>
                </a:solidFill>
                <a:latin typeface="Times New Roman" panose="02020603050405020304" pitchFamily="18" charset="0"/>
                <a:ea typeface="Arial Black" panose="020B0A04020102020204" pitchFamily="34" charset="0"/>
                <a:cs typeface="Times New Roman" panose="02020603050405020304" pitchFamily="18" charset="0"/>
              </a:rPr>
              <a:t> L) inoculadas con hongos micorrízicos arbusculares al estrés por NaCl</a:t>
            </a:r>
            <a:r>
              <a:rPr lang="es-MX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s-MX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Autora: M. Sc.  Yanitza Meriño Hernández</a:t>
            </a:r>
            <a:r>
              <a:rPr lang="es-MX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s-MX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Tutores: Yakelín Rodríguez Yon, Pedro Rodríguez Hernández, José Miguel Dell Amico Rodríguez.</a:t>
            </a:r>
            <a:endParaRPr lang="es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6742864" y="1548735"/>
            <a:ext cx="5205882" cy="2308324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Tesis Doctorales predefendidas en Comisión Científica y Consejo científico</a:t>
            </a:r>
          </a:p>
          <a:p>
            <a:pPr algn="just"/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Tesis doctoral “Riego deficitario controlado y empleo de una mezcla de oligosacáridos </a:t>
            </a:r>
            <a:r>
              <a:rPr lang="es-ES" dirty="0" err="1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pécticos</a:t>
            </a: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en el cultivo de maíz (</a:t>
            </a:r>
            <a:r>
              <a:rPr lang="es-ES" i="1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Zea </a:t>
            </a:r>
            <a:r>
              <a:rPr lang="es-ES" i="1" dirty="0" err="1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mays</a:t>
            </a:r>
            <a:r>
              <a:rPr lang="es-ES" i="1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ES" i="1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.)”. </a:t>
            </a: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Autora: Ana Elida Sáez </a:t>
            </a:r>
            <a:r>
              <a:rPr lang="es-ES" dirty="0" err="1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Cigarruista</a:t>
            </a: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. Tutor: Donaldo Morales. </a:t>
            </a:r>
            <a:r>
              <a:rPr lang="es-ES" b="1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Consejo Científico</a:t>
            </a:r>
            <a:endParaRPr lang="es-US" sz="16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endParaRPr lang="es-US" dirty="0"/>
          </a:p>
        </p:txBody>
      </p:sp>
      <p:sp>
        <p:nvSpPr>
          <p:cNvPr id="7" name="Rectángulo 6"/>
          <p:cNvSpPr/>
          <p:nvPr/>
        </p:nvSpPr>
        <p:spPr>
          <a:xfrm>
            <a:off x="307732" y="3997266"/>
            <a:ext cx="11236568" cy="1981440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ES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Planes de doctorado</a:t>
            </a:r>
            <a:r>
              <a:rPr lang="es-MX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presentados en Comisión Científica y Consejo científico</a:t>
            </a:r>
            <a:endParaRPr lang="es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 fontAlgn="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-"/>
            </a:pPr>
            <a:r>
              <a:rPr lang="es-MX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Plan de Tesis doctoral: </a:t>
            </a:r>
            <a:r>
              <a:rPr lang="es-MX" b="1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s-MX" b="1" dirty="0" err="1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Biotización</a:t>
            </a:r>
            <a:r>
              <a:rPr lang="es-MX" b="1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b="1" i="1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in vitro </a:t>
            </a:r>
            <a:r>
              <a:rPr lang="es-MX" b="1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de arroz (</a:t>
            </a:r>
            <a:r>
              <a:rPr lang="es-MX" b="1" i="1" dirty="0" err="1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Oryza</a:t>
            </a:r>
            <a:r>
              <a:rPr lang="es-MX" b="1" i="1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sativa</a:t>
            </a:r>
            <a:r>
              <a:rPr lang="es-MX" b="1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L.)”</a:t>
            </a:r>
            <a:r>
              <a:rPr lang="es-MX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MX" b="1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Aspirante</a:t>
            </a:r>
            <a:r>
              <a:rPr lang="es-MX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: Lic. Augusto Peña Leyva, </a:t>
            </a:r>
            <a:r>
              <a:rPr lang="es-MX" b="1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Tutores</a:t>
            </a:r>
            <a:r>
              <a:rPr lang="es-MX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: Dr. C. Eduardo J Pérez y Dr. C. Kalyanne Fernández Suárez. </a:t>
            </a:r>
            <a:r>
              <a:rPr lang="es-ES" b="1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Consejo Científico</a:t>
            </a: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US" sz="16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just" fontAlgn="t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000"/>
              <a:buFont typeface="Symbol" panose="05050102010706020507" pitchFamily="18" charset="2"/>
              <a:buChar char="-"/>
            </a:pPr>
            <a:r>
              <a:rPr lang="es-MX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Plan de Tesis doctoral: </a:t>
            </a:r>
            <a:r>
              <a:rPr lang="es-MX" b="1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s-MX" b="1" dirty="0" err="1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Biotización</a:t>
            </a:r>
            <a:r>
              <a:rPr lang="es-MX" b="1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b="1" i="1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in vitro </a:t>
            </a:r>
            <a:r>
              <a:rPr lang="es-MX" b="1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de papa (</a:t>
            </a:r>
            <a:r>
              <a:rPr lang="es-MX" b="1" i="1" dirty="0" err="1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Solanum</a:t>
            </a:r>
            <a:r>
              <a:rPr lang="es-MX" b="1" i="1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b="1" i="1" dirty="0" err="1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tuberosum</a:t>
            </a:r>
            <a:r>
              <a:rPr lang="es-MX" b="1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L.) cv. Yara”</a:t>
            </a:r>
            <a:r>
              <a:rPr lang="es-MX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MX" b="1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Aspirante</a:t>
            </a:r>
            <a:r>
              <a:rPr lang="es-MX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: Ing. Alba García Gutiérrez, </a:t>
            </a:r>
            <a:r>
              <a:rPr lang="es-MX" b="1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Tutores</a:t>
            </a:r>
            <a:r>
              <a:rPr lang="es-MX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: Dr. C. María Caridad Nápoles García y Dr. C. Kalyanne Fernández Suárez. </a:t>
            </a:r>
            <a:r>
              <a:rPr lang="es-ES" b="1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Consejo Científico</a:t>
            </a:r>
            <a:endParaRPr lang="es-US" sz="1600" dirty="0"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912396" y="6135391"/>
            <a:ext cx="4696670" cy="388696"/>
          </a:xfrm>
          <a:prstGeom prst="rect">
            <a:avLst/>
          </a:prstGeom>
          <a:ln w="38100">
            <a:solidFill>
              <a:srgbClr val="F98823"/>
            </a:solidFill>
          </a:ln>
        </p:spPr>
        <p:txBody>
          <a:bodyPr wrap="non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E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Tribunal de Predefensa de tesis de Doctorado </a:t>
            </a:r>
            <a:endParaRPr lang="es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20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762499" y="774095"/>
            <a:ext cx="2605454" cy="368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TESIS DE MAESTRÍA</a:t>
            </a:r>
            <a:r>
              <a:rPr lang="es-MX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s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439615" y="1142850"/>
            <a:ext cx="11025554" cy="1277786"/>
          </a:xfrm>
          <a:prstGeom prst="rect">
            <a:avLst/>
          </a:prstGeom>
          <a:ln w="28575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ES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Planes de maestrías</a:t>
            </a:r>
            <a:r>
              <a:rPr lang="es-MX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presentados en Comisión Científica y Consejo científico</a:t>
            </a:r>
            <a:endParaRPr lang="es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</a:pP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Se presenta Plan de tesis maestría: </a:t>
            </a:r>
            <a:r>
              <a:rPr lang="es-ES" dirty="0" err="1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Biotización</a:t>
            </a: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de plantas de papa (</a:t>
            </a:r>
            <a:r>
              <a:rPr lang="es-ES" i="1" dirty="0" err="1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Solanum</a:t>
            </a:r>
            <a:r>
              <a:rPr lang="es-ES" i="1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i="1" dirty="0" err="1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tuberosum</a:t>
            </a: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L.) en cultivo in vitro con Bacterias Promotoras del Crecimiento Vegetal. Aspirante: Lic. </a:t>
            </a:r>
            <a:r>
              <a:rPr lang="es-ES" dirty="0" err="1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Vivianne</a:t>
            </a: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Machado Brito, Reserva científica, Tutores: Dr. C. María C. Nápoles García y </a:t>
            </a:r>
            <a:r>
              <a:rPr lang="es-ES" dirty="0" err="1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Dr.C</a:t>
            </a: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ES" dirty="0" err="1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Yelenis</a:t>
            </a: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Alvarado Capó</a:t>
            </a:r>
            <a:endParaRPr lang="es-US" sz="1600" dirty="0"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439615" y="2789391"/>
            <a:ext cx="10515600" cy="685059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Tribunal de tesis de maestría</a:t>
            </a:r>
            <a:endParaRPr lang="es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</a:pPr>
            <a:r>
              <a:rPr lang="es-ES" dirty="0" smtClean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Tribunal </a:t>
            </a: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y Oponencia a Tesis de Maestría del autor, José Carlos González Sotolongo. Jerez</a:t>
            </a:r>
            <a:endParaRPr lang="es-US" sz="1600" dirty="0"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39615" y="3762412"/>
            <a:ext cx="5917223" cy="2463238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b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Programa de doctorado. </a:t>
            </a: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Producción Agrícola Sostenible (PAS)</a:t>
            </a:r>
            <a:endParaRPr lang="es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coordinan dos líneas del doctorado</a:t>
            </a:r>
            <a:endParaRPr lang="es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-"/>
            </a:pP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Línea 4 Ecofisiología Vegetal (Yanelis) y </a:t>
            </a:r>
            <a:endParaRPr lang="es-US" sz="16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-"/>
            </a:pP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Línea 6 </a:t>
            </a:r>
            <a:r>
              <a:rPr lang="es-ES" dirty="0" err="1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Bioproductos</a:t>
            </a: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de Uso Agrícola (Tere).</a:t>
            </a:r>
            <a:endParaRPr lang="es-US" sz="16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-"/>
            </a:pP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Trabajo en Programa doctoral Biología de la Universidad de la Habana (Tere)</a:t>
            </a:r>
            <a:endParaRPr lang="es-US" sz="1600" dirty="0"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6945922" y="4034973"/>
            <a:ext cx="4519247" cy="1574149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Programas de Maestrías</a:t>
            </a:r>
            <a:endParaRPr lang="es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</a:pP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Trabajo en Programa de maestrías de Biofertilizantes y Nutrición de las plantas (INCA) y Ecología microbiana (UH). Tere y Kalyanne</a:t>
            </a:r>
            <a:endParaRPr lang="es-US" sz="1600" dirty="0"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60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41535" y="749217"/>
            <a:ext cx="10823330" cy="1277786"/>
          </a:xfrm>
          <a:prstGeom prst="rect">
            <a:avLst/>
          </a:prstGeom>
          <a:ln w="38100">
            <a:solidFill>
              <a:srgbClr val="F98823"/>
            </a:solidFill>
          </a:ln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Curso</a:t>
            </a:r>
            <a:r>
              <a:rPr lang="en-US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b="1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invierno</a:t>
            </a:r>
            <a:r>
              <a:rPr lang="en-US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endParaRPr lang="es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</a:pPr>
            <a:r>
              <a:rPr lang="en-US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The use of microorganisms in a sustainable agricultura. </a:t>
            </a: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Con la participación de tres prestigiosos profesores de universidades belgas y 15 estudiantes de diferentes instituciones de Cuba (INCA, UNAH, INISAV, </a:t>
            </a:r>
            <a:r>
              <a:rPr lang="es-ES" dirty="0" err="1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Bioplantas</a:t>
            </a: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, CIGB, UH</a:t>
            </a:r>
            <a:r>
              <a:rPr lang="es-ES" dirty="0" smtClean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s-US" sz="16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441535" y="2257530"/>
            <a:ext cx="5240922" cy="368755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TESIS DE </a:t>
            </a:r>
            <a:r>
              <a:rPr lang="es-MX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DIPLOMA: </a:t>
            </a:r>
            <a:r>
              <a:rPr lang="es-ES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Tesis </a:t>
            </a:r>
            <a:r>
              <a:rPr lang="es-ES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diploma defendida (9)</a:t>
            </a:r>
            <a:r>
              <a:rPr lang="es-E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334291" y="3473702"/>
            <a:ext cx="6096000" cy="3440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s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34291" y="2828043"/>
            <a:ext cx="11254153" cy="923330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r>
              <a:rPr lang="es-MX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Reservas Científicas: </a:t>
            </a:r>
          </a:p>
          <a:p>
            <a:r>
              <a:rPr lang="es-MX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atienden a seis reservas </a:t>
            </a:r>
            <a:r>
              <a:rPr lang="es-E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científicas: </a:t>
            </a:r>
            <a:r>
              <a:rPr lang="es-E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Betsy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Herrera, </a:t>
            </a:r>
            <a:r>
              <a:rPr lang="es-ES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Vivianne</a:t>
            </a:r>
            <a:r>
              <a:rPr lang="es-E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Machado, Augusto Peña, Claudia Cecilia, </a:t>
            </a:r>
            <a:r>
              <a:rPr lang="es-E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Daimara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 Alejandro. </a:t>
            </a:r>
            <a:endParaRPr lang="es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743291" y="5970733"/>
            <a:ext cx="6572249" cy="388696"/>
          </a:xfrm>
          <a:prstGeom prst="rect">
            <a:avLst/>
          </a:prstGeom>
          <a:ln w="38100">
            <a:solidFill>
              <a:srgbClr val="F98823"/>
            </a:solidFill>
          </a:ln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s-E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TUTORÍAS </a:t>
            </a:r>
            <a:r>
              <a:rPr lang="es-E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MAESTRÌAS Y </a:t>
            </a:r>
            <a:r>
              <a:rPr lang="es-E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DOCTORADOS:   </a:t>
            </a:r>
            <a:r>
              <a:rPr lang="es-ES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Ver informe</a:t>
            </a:r>
            <a:endParaRPr lang="es-US" sz="1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156155" y="3816957"/>
            <a:ext cx="11390251" cy="1870512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ADIESTRAMIENTOS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Adiestramiento </a:t>
            </a:r>
            <a:r>
              <a:rPr lang="es-MX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técnico agrónomo Arachelys Borrego Álvarez en técnicas bioquímicas, buenas prácticas de laboratorio y evaluaciones morfoagronómicas de diversos cultivos.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Lisbel travieso</a:t>
            </a:r>
            <a:endParaRPr lang="es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Adiestramiento </a:t>
            </a:r>
            <a:r>
              <a:rPr lang="es-MX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la Técnico en Química Industrial Yanet </a:t>
            </a:r>
            <a:r>
              <a:rPr lang="es-MX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Alamo</a:t>
            </a:r>
            <a:r>
              <a:rPr lang="es-MX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Pérez en técnicas bioquímicas, buenas prácticas de laboratorio y análisis de los datos obtenidos.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Lisbel travieso</a:t>
            </a:r>
            <a:endParaRPr lang="es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08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500552" y="738925"/>
            <a:ext cx="8724901" cy="388696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Post-grados recibidos por investigadores, reserva científica, especialistas y técnicos. (6)</a:t>
            </a:r>
            <a:endParaRPr lang="es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51693" y="1683201"/>
            <a:ext cx="11544300" cy="2552109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SzPts val="1000"/>
              <a:buFont typeface="Symbol" panose="05050102010706020507" pitchFamily="18" charset="2"/>
              <a:buChar char="-"/>
              <a:tabLst>
                <a:tab pos="180340" algn="l"/>
              </a:tabLst>
            </a:pPr>
            <a:r>
              <a:rPr lang="es-ES" b="1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Curso de capacitación recibido dentro del proyecto BIOFOCUS</a:t>
            </a: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: Curso de invierno 2024. </a:t>
            </a:r>
            <a:r>
              <a:rPr lang="es-ES_tradnl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Alejandro Falcón</a:t>
            </a:r>
            <a:endParaRPr lang="es-US" sz="16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SzPts val="1000"/>
              <a:buFont typeface="Symbol" panose="05050102010706020507" pitchFamily="18" charset="2"/>
              <a:buChar char="-"/>
              <a:tabLst>
                <a:tab pos="180340" algn="l"/>
              </a:tabLst>
            </a:pPr>
            <a:r>
              <a:rPr lang="es-ES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Cursos de posgrado de Programa de Maestría</a:t>
            </a:r>
            <a:endParaRPr lang="es-US" sz="16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algn="just">
              <a:spcBef>
                <a:spcPts val="0"/>
              </a:spcBef>
              <a:spcAft>
                <a:spcPts val="0"/>
              </a:spcAft>
              <a:tabLst>
                <a:tab pos="90170" algn="l"/>
              </a:tabLst>
            </a:pPr>
            <a:r>
              <a:rPr lang="es-MX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Uso y Manejo de Biofertilizantes. Lisbel Travieso</a:t>
            </a:r>
            <a:endParaRPr lang="es-US" dirty="0"/>
          </a:p>
          <a:p>
            <a:pPr marL="457200" marR="0" algn="just">
              <a:spcBef>
                <a:spcPts val="0"/>
              </a:spcBef>
              <a:spcAft>
                <a:spcPts val="0"/>
              </a:spcAft>
              <a:tabLst>
                <a:tab pos="90170" algn="l"/>
              </a:tabLst>
            </a:pPr>
            <a:r>
              <a:rPr lang="es-MX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Alternativas para la agricultura. Lisbel Travieso</a:t>
            </a:r>
            <a:endParaRPr lang="es-US" dirty="0"/>
          </a:p>
          <a:p>
            <a:pPr marL="457200" marR="0" algn="just">
              <a:spcBef>
                <a:spcPts val="0"/>
              </a:spcBef>
              <a:spcAft>
                <a:spcPts val="0"/>
              </a:spcAft>
              <a:tabLst>
                <a:tab pos="90170" algn="l"/>
              </a:tabLst>
            </a:pPr>
            <a:r>
              <a:rPr lang="es-MX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Bioproductos</a:t>
            </a:r>
            <a:r>
              <a:rPr lang="es-MX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. Lisbel Travieso</a:t>
            </a:r>
            <a:r>
              <a:rPr lang="es-MX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s-US" dirty="0"/>
          </a:p>
          <a:p>
            <a:pPr marL="4572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90170" algn="l"/>
              </a:tabLst>
            </a:pPr>
            <a:r>
              <a:rPr lang="es-E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Recibió un curso de inglés de forma alternativa.</a:t>
            </a:r>
            <a:r>
              <a:rPr lang="es-ES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Lisbel Travieso</a:t>
            </a:r>
            <a:endParaRPr lang="es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-"/>
              <a:tabLst>
                <a:tab pos="90170" algn="l"/>
              </a:tabLst>
            </a:pPr>
            <a:r>
              <a:rPr lang="es-ES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Curso de Inglés con fines Académicos Profesionales</a:t>
            </a:r>
            <a:r>
              <a:rPr lang="es-ES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. Centro de Idiomas de la Universidad Agraria de La Habana, de marzo a mayo de 2024. </a:t>
            </a:r>
            <a:r>
              <a:rPr lang="es-ES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Danurys</a:t>
            </a:r>
            <a:endParaRPr lang="es-US" sz="1600" dirty="0"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715577" y="4790890"/>
            <a:ext cx="4782078" cy="388696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none">
            <a:spAutoFit/>
          </a:bodyPr>
          <a:lstStyle/>
          <a:p>
            <a:pPr marL="90170" marR="0" indent="-9017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Cursos y Seminarios Científicos impartidos (9)</a:t>
            </a:r>
            <a:endParaRPr lang="es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709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56491" y="842078"/>
            <a:ext cx="9762393" cy="1277786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E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Participación en Tribunales de categorización </a:t>
            </a:r>
            <a:endParaRPr lang="es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Se participó en la Comisión Central del MES para cambio de Categorías Científicas. Jerez</a:t>
            </a:r>
            <a:endParaRPr lang="es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Se participó en el análisis de la nueva Resolución y documentos para evaluación de los expedientes.</a:t>
            </a:r>
            <a:endParaRPr lang="es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Miembro del Tribunal de Categorización de Aspirantes y Agregados del INCA. (Miriam)</a:t>
            </a:r>
            <a:endParaRPr lang="es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656491" y="2385660"/>
            <a:ext cx="6096000" cy="1277786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E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Categorización (1)</a:t>
            </a:r>
            <a:endParaRPr lang="es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obtiene la categoría científica de Investigador Titular (Cartaya)</a:t>
            </a:r>
            <a:endParaRPr lang="es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56491" y="3929242"/>
            <a:ext cx="11010900" cy="2205347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ES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Actividades de colaboración</a:t>
            </a:r>
            <a:endParaRPr lang="es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  <a:tabLst>
                <a:tab pos="180340" algn="l"/>
              </a:tabLst>
            </a:pP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Se realizaron reuniones, intercambios, documentos, </a:t>
            </a:r>
            <a:r>
              <a:rPr lang="es-ES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etc</a:t>
            </a: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con potenciales financistas o colaboradores para la compra de materias primas para la producción de bioestimulantes. Por ejemplo, con integrantes de la empresa </a:t>
            </a:r>
            <a:r>
              <a:rPr lang="es-ES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Profümed</a:t>
            </a: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y con vendedores internacionales de quitina y </a:t>
            </a:r>
            <a:r>
              <a:rPr lang="es-ES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quitosano</a:t>
            </a: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. Hasta el momento no ha habido éxito. Alejandro</a:t>
            </a:r>
            <a:endParaRPr lang="es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180340" algn="l"/>
              </a:tabLst>
            </a:pP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Asistencia a reunión de coordinación en Bélgica en los meses de agosto y septiembre. Coordinación y preparación de material biológico para las estancias doctorales. </a:t>
            </a:r>
            <a:r>
              <a:rPr lang="es-ES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Kaly</a:t>
            </a:r>
            <a:endParaRPr lang="es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180340" algn="l"/>
              </a:tabLst>
            </a:pP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  <a:endParaRPr lang="es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497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60484" y="896111"/>
            <a:ext cx="11456377" cy="3167919"/>
          </a:xfrm>
          <a:prstGeom prst="rect">
            <a:avLst/>
          </a:prstGeom>
          <a:ln w="57150">
            <a:solidFill>
              <a:srgbClr val="F98823"/>
            </a:solidFill>
          </a:ln>
        </p:spPr>
        <p:txBody>
          <a:bodyPr wrap="square">
            <a:spAutoFit/>
          </a:bodyPr>
          <a:lstStyle/>
          <a:p>
            <a:pPr marL="90170" marR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Actividades de extensión y generalización </a:t>
            </a:r>
            <a:endParaRPr lang="es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  <a:buFont typeface="Calibri" panose="020F0502020204030204" pitchFamily="34" charset="0"/>
              <a:buChar char="-"/>
              <a:tabLst>
                <a:tab pos="180340" algn="l"/>
              </a:tabLst>
            </a:pP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coordinó la producción y el aseguramiento de más de </a:t>
            </a:r>
            <a:r>
              <a:rPr lang="es-E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7190 dosis de </a:t>
            </a:r>
            <a:r>
              <a:rPr lang="es-E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QMx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para validación y comercialización en los principales cultivos del país. El monto comercializado ascendió a 692020 CUP</a:t>
            </a:r>
            <a:endParaRPr lang="es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  <a:buFont typeface="Calibri" panose="020F0502020204030204" pitchFamily="34" charset="0"/>
              <a:buChar char="-"/>
              <a:tabLst>
                <a:tab pos="180340" algn="l"/>
              </a:tabLst>
            </a:pP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produjeron 150 dosis de </a:t>
            </a:r>
            <a:r>
              <a:rPr lang="es-E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Pectimorf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(12150 CUP)</a:t>
            </a:r>
            <a:endParaRPr lang="es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  <a:tabLst>
                <a:tab pos="180340" algn="l"/>
              </a:tabLst>
            </a:pP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 un total de 704170 CUP en el departamento.</a:t>
            </a:r>
            <a:endParaRPr lang="es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  <a:buFont typeface="Calibri" panose="020F0502020204030204" pitchFamily="34" charset="0"/>
              <a:buChar char="-"/>
              <a:tabLst>
                <a:tab pos="180340" algn="l"/>
              </a:tabLst>
            </a:pP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Se coordinó la preparación de 50 g de </a:t>
            </a:r>
            <a:r>
              <a:rPr lang="es-ES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Pectimorf</a:t>
            </a:r>
            <a:r>
              <a:rPr lang="es-ES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para investigación y validación. También se supervisó la producción de ácido Péctico</a:t>
            </a:r>
            <a:r>
              <a:rPr lang="es-ES" dirty="0" smtClean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  <a:buFont typeface="Calibri" panose="020F0502020204030204" pitchFamily="34" charset="0"/>
              <a:buChar char="-"/>
              <a:tabLst>
                <a:tab pos="180340" algn="l"/>
              </a:tabLst>
            </a:pP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diseña y coordinan las validaciones y extensiones de combinaciones de </a:t>
            </a:r>
            <a:r>
              <a:rPr lang="es-E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QMx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s-E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Azofert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-S en soya y de Pm con </a:t>
            </a:r>
            <a:r>
              <a:rPr lang="es-E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Azofert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-F en frijol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444137" y="4746929"/>
            <a:ext cx="4735271" cy="388696"/>
          </a:xfrm>
          <a:prstGeom prst="rect">
            <a:avLst/>
          </a:prstGeom>
          <a:ln w="38100">
            <a:solidFill>
              <a:srgbClr val="F98823"/>
            </a:solidFill>
          </a:ln>
        </p:spPr>
        <p:txBody>
          <a:bodyPr wrap="non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Otras actividades realizadas</a:t>
            </a:r>
            <a:r>
              <a:rPr lang="es-MX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VER INFORME</a:t>
            </a:r>
            <a:endParaRPr lang="es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0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6963508" y="4730261"/>
            <a:ext cx="35285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MUCHAS GRACIAS</a:t>
            </a:r>
            <a:endParaRPr lang="es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98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videndo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Dividend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o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147818</TotalTime>
  <Words>1646</Words>
  <Application>Microsoft Office PowerPoint</Application>
  <PresentationFormat>Panorámica</PresentationFormat>
  <Paragraphs>125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2" baseType="lpstr">
      <vt:lpstr>Arial</vt:lpstr>
      <vt:lpstr>Arial Black</vt:lpstr>
      <vt:lpstr>Calibri</vt:lpstr>
      <vt:lpstr>Cambria Math</vt:lpstr>
      <vt:lpstr>Gill Sans MT</vt:lpstr>
      <vt:lpstr>Symbol</vt:lpstr>
      <vt:lpstr>Times New Roman</vt:lpstr>
      <vt:lpstr>Wingdings 2</vt:lpstr>
      <vt:lpstr>Dividendo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Selectividad</dc:title>
  <dc:creator>Yenisei</dc:creator>
  <cp:lastModifiedBy>Alexander</cp:lastModifiedBy>
  <cp:revision>4663</cp:revision>
  <dcterms:created xsi:type="dcterms:W3CDTF">2017-01-02T21:28:49Z</dcterms:created>
  <dcterms:modified xsi:type="dcterms:W3CDTF">2025-01-21T00:45:12Z</dcterms:modified>
</cp:coreProperties>
</file>