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0" r:id="rId3"/>
    <p:sldId id="261" r:id="rId4"/>
    <p:sldId id="258" r:id="rId5"/>
    <p:sldId id="257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E383-1428-405A-9AD1-86048F76F97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904-97EA-4A42-8CB0-5632531E37D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E383-1428-405A-9AD1-86048F76F97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904-97EA-4A42-8CB0-5632531E37D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E383-1428-405A-9AD1-86048F76F97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904-97EA-4A42-8CB0-5632531E37D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E383-1428-405A-9AD1-86048F76F97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904-97EA-4A42-8CB0-5632531E37D7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E383-1428-405A-9AD1-86048F76F97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904-97EA-4A42-8CB0-5632531E37D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E383-1428-405A-9AD1-86048F76F97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904-97EA-4A42-8CB0-5632531E37D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E383-1428-405A-9AD1-86048F76F97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904-97EA-4A42-8CB0-5632531E37D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E383-1428-405A-9AD1-86048F76F97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A43904-97EA-4A42-8CB0-5632531E37D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E383-1428-405A-9AD1-86048F76F97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904-97EA-4A42-8CB0-5632531E37D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E383-1428-405A-9AD1-86048F76F97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904-97EA-4A42-8CB0-5632531E37D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E383-1428-405A-9AD1-86048F76F97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904-97EA-4A42-8CB0-5632531E37D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4F7E383-1428-405A-9AD1-86048F76F97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AA43904-97EA-4A42-8CB0-5632531E37D7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9140000">
            <a:off x="753827" y="1561139"/>
            <a:ext cx="6164624" cy="1204306"/>
          </a:xfrm>
        </p:spPr>
        <p:txBody>
          <a:bodyPr/>
          <a:lstStyle/>
          <a:p>
            <a:r>
              <a:rPr lang="es-ES" sz="2800" dirty="0" smtClean="0"/>
              <a:t>Proyección Científica Fisiología</a:t>
            </a:r>
            <a:endParaRPr lang="en-US" sz="2800" dirty="0"/>
          </a:p>
        </p:txBody>
      </p:sp>
      <p:sp>
        <p:nvSpPr>
          <p:cNvPr id="4" name="3 CuadroTexto"/>
          <p:cNvSpPr txBox="1"/>
          <p:nvPr/>
        </p:nvSpPr>
        <p:spPr>
          <a:xfrm>
            <a:off x="5715000" y="53340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Marzo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75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365760"/>
            <a:ext cx="8077200" cy="548640"/>
          </a:xfrm>
        </p:spPr>
        <p:txBody>
          <a:bodyPr/>
          <a:lstStyle/>
          <a:p>
            <a:r>
              <a:rPr lang="es-ES" sz="1400" b="1" dirty="0" smtClean="0"/>
              <a:t>ALGUNAS INDICACIONES SOBRE competitividad </a:t>
            </a:r>
            <a:r>
              <a:rPr lang="es-ES" sz="1400" b="1" dirty="0"/>
              <a:t>y sostenibilidad de los resultados del INCA</a:t>
            </a:r>
            <a:endParaRPr lang="en-US" sz="1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3579849"/>
          </a:xfrm>
        </p:spPr>
        <p:txBody>
          <a:bodyPr>
            <a:normAutofit/>
          </a:bodyPr>
          <a:lstStyle/>
          <a:p>
            <a:r>
              <a:rPr lang="es-ES" sz="1400" dirty="0"/>
              <a:t>Asumir los aspectos del CC como eje horizontal y vertical de las investigaciones. </a:t>
            </a:r>
          </a:p>
          <a:p>
            <a:endParaRPr lang="es-ES" sz="1400" dirty="0"/>
          </a:p>
          <a:p>
            <a:r>
              <a:rPr lang="es-ES" sz="1400" dirty="0"/>
              <a:t>Adaptación: condiciones de estrés a tener en cuenta: elevación de la temperatura mínima, sequía, hipo(ano)</a:t>
            </a:r>
            <a:r>
              <a:rPr lang="es-ES" sz="1400" dirty="0" err="1"/>
              <a:t>xia</a:t>
            </a:r>
            <a:r>
              <a:rPr lang="es-ES" sz="1400" dirty="0"/>
              <a:t>, salinidad. Elevada radiación solar en el ambiente cubano.</a:t>
            </a:r>
          </a:p>
          <a:p>
            <a:endParaRPr lang="es-ES" sz="1400" dirty="0"/>
          </a:p>
          <a:p>
            <a:r>
              <a:rPr lang="es-ES" sz="1400" dirty="0"/>
              <a:t>Mitigación: reducción de fertilización, cultivares de ciclo corto, utilización de productos </a:t>
            </a:r>
            <a:r>
              <a:rPr lang="es-ES" sz="1400" dirty="0" err="1"/>
              <a:t>bioactivos</a:t>
            </a:r>
            <a:r>
              <a:rPr lang="es-ES" sz="1400" dirty="0"/>
              <a:t> (aumento de la productividad, disminución de costos de producción, inducción de “tolerancia”).</a:t>
            </a:r>
          </a:p>
          <a:p>
            <a:endParaRPr lang="es-ES" sz="1400" dirty="0"/>
          </a:p>
          <a:p>
            <a:r>
              <a:rPr lang="es-ES" sz="1400" dirty="0"/>
              <a:t>Asumir como objeto de trabajo las especies de mayor importancia para el país, desde el punto de vista de sustitución de importaciones o de impacto económico comprobado: arroz, papa, frijol, soya</a:t>
            </a:r>
            <a:r>
              <a:rPr lang="es-ES" sz="1400" dirty="0" smtClean="0"/>
              <a:t>.</a:t>
            </a:r>
          </a:p>
          <a:p>
            <a:endParaRPr lang="es-E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8670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65786"/>
            <a:ext cx="7243870" cy="357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30" y="381000"/>
            <a:ext cx="80899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36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79484" y="228600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atin typeface="Arial" pitchFamily="34" charset="0"/>
                <a:cs typeface="Arial" pitchFamily="34" charset="0"/>
              </a:rPr>
              <a:t>¿Qué hacer …..?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34273" y="719117"/>
            <a:ext cx="857252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Profundizar en los análisis </a:t>
            </a:r>
            <a:r>
              <a:rPr kumimoji="0" lang="es-E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del</a:t>
            </a:r>
            <a:r>
              <a:rPr kumimoji="0" lang="es-E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s-E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cumplimiento del Plan y Presupuesto en las áreas.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400" baseline="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Asumir la temática del CC como eje transversal de las investigaciones, encaminando éstas a acciones de adaptación, mitigación e incremento de la resiliencia.</a:t>
            </a:r>
            <a:endParaRPr kumimoji="0" lang="es-E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4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4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Desarrollar nuevos “productos” con el incremento de su valor agregado y la sustitución efectiva de importaciones.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4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Analizar el plan de investigaciones de cada investigador, con la finalidad de precisar sus actividades a corto y mediano plazo.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s-E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Revisar los compromisos establecidos en los proyectos nacionales e internacionales en relación con las líneas de trabajo definidas.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s-E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Analizar el equipamiento disponible, su funcionamiento y necesidades de mantenimiento.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Uniformar formas de muestreo y técnicas de laboratorio para variables comunes que permitan la comparación de resultados. Uniformar protocolos de investigación.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s-E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s-E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4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14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69856" y="838200"/>
            <a:ext cx="8305800" cy="3579849"/>
          </a:xfrm>
        </p:spPr>
        <p:txBody>
          <a:bodyPr>
            <a:noAutofit/>
          </a:bodyPr>
          <a:lstStyle/>
          <a:p>
            <a:pPr marL="0" indent="0"/>
            <a:r>
              <a:rPr lang="es-ES" sz="1400" dirty="0">
                <a:latin typeface="Arial" pitchFamily="34" charset="0"/>
                <a:cs typeface="Arial" pitchFamily="34" charset="0"/>
              </a:rPr>
              <a:t>Introducir en los estudios de fisiología, nutrición y fitotecnia clásica los cultivares definidos como </a:t>
            </a:r>
            <a:r>
              <a:rPr lang="es-ES" sz="1400" dirty="0" err="1">
                <a:latin typeface="Arial" pitchFamily="34" charset="0"/>
                <a:cs typeface="Arial" pitchFamily="34" charset="0"/>
              </a:rPr>
              <a:t>ideotipos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/>
            <a:endParaRPr lang="es-ES" sz="1400" dirty="0">
              <a:latin typeface="Arial" pitchFamily="34" charset="0"/>
              <a:cs typeface="Arial" pitchFamily="34" charset="0"/>
            </a:endParaRPr>
          </a:p>
          <a:p>
            <a:pPr marL="0" indent="0"/>
            <a:r>
              <a:rPr lang="es-ES" sz="1400" dirty="0" smtClean="0">
                <a:latin typeface="Arial" pitchFamily="34" charset="0"/>
                <a:cs typeface="Arial" pitchFamily="34" charset="0"/>
              </a:rPr>
              <a:t>Intensificar </a:t>
            </a:r>
            <a:r>
              <a:rPr lang="es-ES" sz="1400" dirty="0">
                <a:latin typeface="Arial" pitchFamily="34" charset="0"/>
                <a:cs typeface="Arial" pitchFamily="34" charset="0"/>
              </a:rPr>
              <a:t>o retomar los estudios de nutrición vegetal incluyendo los microorganismos (HMA, </a:t>
            </a:r>
            <a:r>
              <a:rPr lang="es-ES" sz="1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rizobacterias</a:t>
            </a:r>
            <a:r>
              <a:rPr lang="es-ES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con el objetivo de reducir, de manera efectiva, el suministro de fertilización química y la sustitución de importaciones</a:t>
            </a:r>
            <a:r>
              <a:rPr lang="es-ES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/>
            <a:endParaRPr lang="es-ES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/>
            <a:r>
              <a:rPr lang="es-ES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Intensificar </a:t>
            </a:r>
            <a:r>
              <a:rPr lang="es-ES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 retomar los estudios de tolerancia a estrés abióticos relacionados con el CC (morfología, anatomía, fisiología) y fisiología de la productividad en nuestras condiciones</a:t>
            </a:r>
            <a:r>
              <a:rPr lang="es-ES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/>
            <a:endParaRPr lang="es-ES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/>
            <a:r>
              <a:rPr lang="es-ES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Enfocar </a:t>
            </a:r>
            <a:r>
              <a:rPr lang="es-ES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los estudios de “</a:t>
            </a:r>
            <a:r>
              <a:rPr lang="es-ES" sz="1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bioproductos</a:t>
            </a:r>
            <a:r>
              <a:rPr lang="es-ES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” con el propósito de reducir insumos en la producción de los cultivos con el objetivo de reducir, de manera efectiva, la utilización de insumos de importación (</a:t>
            </a:r>
            <a:r>
              <a:rPr lang="es-ES" sz="1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quitosana</a:t>
            </a:r>
            <a:r>
              <a:rPr lang="es-ES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sz="1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oligogalacturónidos</a:t>
            </a:r>
            <a:r>
              <a:rPr lang="es-ES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marL="0" indent="0"/>
            <a:endParaRPr lang="es-ES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</a:pPr>
            <a:r>
              <a:rPr lang="es-ES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Evaluar las variables relacionadas con la calidad de la cosecha</a:t>
            </a:r>
            <a:r>
              <a:rPr lang="es-ES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spcBef>
                <a:spcPts val="0"/>
              </a:spcBef>
            </a:pPr>
            <a:endParaRPr lang="es-ES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379484" y="235284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atin typeface="Arial" pitchFamily="34" charset="0"/>
                <a:cs typeface="Arial" pitchFamily="34" charset="0"/>
              </a:rPr>
              <a:t>¿Qué hacer …..?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81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9140000">
            <a:off x="753827" y="1561139"/>
            <a:ext cx="6164624" cy="1204306"/>
          </a:xfrm>
        </p:spPr>
        <p:txBody>
          <a:bodyPr/>
          <a:lstStyle/>
          <a:p>
            <a:r>
              <a:rPr lang="es-ES" sz="2800" dirty="0" smtClean="0"/>
              <a:t>Proyección Científica Fisiología</a:t>
            </a:r>
            <a:endParaRPr lang="en-US" sz="2800" dirty="0"/>
          </a:p>
        </p:txBody>
      </p:sp>
      <p:sp>
        <p:nvSpPr>
          <p:cNvPr id="3" name="2 CuadroTexto"/>
          <p:cNvSpPr txBox="1"/>
          <p:nvPr/>
        </p:nvSpPr>
        <p:spPr>
          <a:xfrm>
            <a:off x="5486400" y="4800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Definiciones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63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87518" y="127046"/>
            <a:ext cx="2216563" cy="548640"/>
          </a:xfrm>
        </p:spPr>
        <p:txBody>
          <a:bodyPr/>
          <a:lstStyle/>
          <a:p>
            <a:r>
              <a:rPr lang="es-ES" dirty="0" smtClean="0"/>
              <a:t>Cultivos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0375" y="914400"/>
            <a:ext cx="7520940" cy="3579849"/>
          </a:xfrm>
        </p:spPr>
        <p:txBody>
          <a:bodyPr/>
          <a:lstStyle/>
          <a:p>
            <a:endParaRPr lang="es-ES" dirty="0" smtClean="0"/>
          </a:p>
          <a:p>
            <a:r>
              <a:rPr lang="es-ES" dirty="0" smtClean="0"/>
              <a:t>Frijol</a:t>
            </a:r>
          </a:p>
          <a:p>
            <a:r>
              <a:rPr lang="es-ES" dirty="0" smtClean="0"/>
              <a:t>Arroz</a:t>
            </a:r>
          </a:p>
          <a:p>
            <a:r>
              <a:rPr lang="es-ES" dirty="0" smtClean="0"/>
              <a:t>Soya</a:t>
            </a:r>
          </a:p>
          <a:p>
            <a:r>
              <a:rPr lang="es-ES" dirty="0" smtClean="0"/>
              <a:t>Papa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Tomate</a:t>
            </a:r>
          </a:p>
          <a:p>
            <a:r>
              <a:rPr lang="es-ES" dirty="0" smtClean="0"/>
              <a:t>Maíz</a:t>
            </a:r>
            <a:endParaRPr lang="en-US" dirty="0"/>
          </a:p>
        </p:txBody>
      </p:sp>
      <p:sp>
        <p:nvSpPr>
          <p:cNvPr id="4" name="AutoShape 2" descr="Resultado de imagen para frijo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Resultado de imagen para frijo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32434"/>
            <a:ext cx="2045814" cy="109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7" descr="Resultado de imagen para arro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214" y="1409500"/>
            <a:ext cx="1648275" cy="109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489" y="1409039"/>
            <a:ext cx="1543907" cy="109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299" y="1411904"/>
            <a:ext cx="1933553" cy="109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53601"/>
            <a:ext cx="1981200" cy="131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780" y="3253601"/>
            <a:ext cx="1981200" cy="131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819400" y="2895600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Adicionales</a:t>
            </a:r>
            <a:endParaRPr lang="en-US" sz="14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667000" y="838200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Priorizados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2236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Estreses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sz="2400" dirty="0" smtClean="0"/>
          </a:p>
          <a:p>
            <a:r>
              <a:rPr lang="es-ES" sz="2400" dirty="0" smtClean="0"/>
              <a:t>Hídrico (Exceso-Defecto)</a:t>
            </a:r>
          </a:p>
          <a:p>
            <a:endParaRPr lang="es-ES" sz="2400" dirty="0" smtClean="0"/>
          </a:p>
          <a:p>
            <a:r>
              <a:rPr lang="es-ES" sz="2400" dirty="0" smtClean="0"/>
              <a:t>Salino</a:t>
            </a:r>
          </a:p>
          <a:p>
            <a:endParaRPr lang="es-ES" sz="2400" dirty="0" smtClean="0"/>
          </a:p>
          <a:p>
            <a:r>
              <a:rPr lang="es-ES" sz="2400" dirty="0" smtClean="0"/>
              <a:t>Altas Temperaturas</a:t>
            </a:r>
            <a:endParaRPr lang="en-US" sz="2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3874136"/>
            <a:ext cx="262372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28600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1904999"/>
            <a:ext cx="2628900" cy="196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031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productos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3919935" cy="357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715000" y="2514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+ Mezclas de productos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99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Servicios científico técnicos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1447800"/>
            <a:ext cx="7520940" cy="3579849"/>
          </a:xfrm>
        </p:spPr>
        <p:txBody>
          <a:bodyPr/>
          <a:lstStyle/>
          <a:p>
            <a:r>
              <a:rPr lang="es-ES" dirty="0" smtClean="0"/>
              <a:t>Determinación de minerales en suelo y plantas</a:t>
            </a:r>
          </a:p>
          <a:p>
            <a:r>
              <a:rPr lang="es-ES" dirty="0" smtClean="0"/>
              <a:t>Análisis bromatológico de frutos</a:t>
            </a:r>
          </a:p>
          <a:p>
            <a:r>
              <a:rPr lang="es-ES" dirty="0" smtClean="0"/>
              <a:t>Análisis microbiológico de suelos</a:t>
            </a:r>
          </a:p>
          <a:p>
            <a:r>
              <a:rPr lang="es-ES" dirty="0" smtClean="0"/>
              <a:t>Capacitación  en aplicación de </a:t>
            </a:r>
            <a:r>
              <a:rPr lang="es-ES" dirty="0" err="1" smtClean="0"/>
              <a:t>bioproductos</a:t>
            </a:r>
            <a:endParaRPr lang="es-ES" dirty="0" smtClean="0"/>
          </a:p>
          <a:p>
            <a:r>
              <a:rPr lang="es-ES" dirty="0" smtClean="0"/>
              <a:t>Análisis bioquímico a medida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25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224</TotalTime>
  <Words>460</Words>
  <Application>Microsoft Office PowerPoint</Application>
  <PresentationFormat>Presentación en pantalla (4:3)</PresentationFormat>
  <Paragraphs>67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Ángulos</vt:lpstr>
      <vt:lpstr>Proyección Científica Fisiología</vt:lpstr>
      <vt:lpstr>ALGUNAS INDICACIONES SOBRE competitividad y sostenibilidad de los resultados del INCA</vt:lpstr>
      <vt:lpstr>Presentación de PowerPoint</vt:lpstr>
      <vt:lpstr>Presentación de PowerPoint</vt:lpstr>
      <vt:lpstr>Presentación de PowerPoint</vt:lpstr>
      <vt:lpstr>Proyección Científica Fisiología</vt:lpstr>
      <vt:lpstr>Cultivos</vt:lpstr>
      <vt:lpstr>Estreses</vt:lpstr>
      <vt:lpstr>productos</vt:lpstr>
      <vt:lpstr>Servicios científico técnicos</vt:lpstr>
    </vt:vector>
  </TitlesOfParts>
  <Company>Luffi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Luffi</dc:creator>
  <cp:lastModifiedBy>Luffi</cp:lastModifiedBy>
  <cp:revision>6</cp:revision>
  <dcterms:created xsi:type="dcterms:W3CDTF">2018-03-19T04:05:51Z</dcterms:created>
  <dcterms:modified xsi:type="dcterms:W3CDTF">2018-03-19T07:49:53Z</dcterms:modified>
</cp:coreProperties>
</file>