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343" r:id="rId3"/>
    <p:sldId id="392" r:id="rId4"/>
    <p:sldId id="258" r:id="rId5"/>
    <p:sldId id="282" r:id="rId6"/>
    <p:sldId id="260" r:id="rId7"/>
    <p:sldId id="370" r:id="rId8"/>
    <p:sldId id="323" r:id="rId9"/>
    <p:sldId id="305" r:id="rId10"/>
    <p:sldId id="261" r:id="rId11"/>
    <p:sldId id="262" r:id="rId12"/>
    <p:sldId id="263" r:id="rId13"/>
    <p:sldId id="264" r:id="rId14"/>
    <p:sldId id="265" r:id="rId15"/>
    <p:sldId id="266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395" r:id="rId24"/>
    <p:sldId id="397" r:id="rId25"/>
    <p:sldId id="39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05F2C04-C923-438B-8C0F-E0CD2BADF298}">
      <wppc:fontMiss xmlns:wppc="http://www.wps.cn/officeDocument/PresentationCustomData" xmlns="" type="true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-96" y="-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AD0198CE-FCBF-497A-A289-97D665926180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2D8E300D-B73E-4323-9461-8A5551FE831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198CE-FCBF-497A-A289-97D665926180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300D-B73E-4323-9461-8A5551FE831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198CE-FCBF-497A-A289-97D665926180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300D-B73E-4323-9461-8A5551FE831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198CE-FCBF-497A-A289-97D665926180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300D-B73E-4323-9461-8A5551FE831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198CE-FCBF-497A-A289-97D665926180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300D-B73E-4323-9461-8A5551FE831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198CE-FCBF-497A-A289-97D665926180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300D-B73E-4323-9461-8A5551FE831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198CE-FCBF-497A-A289-97D665926180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300D-B73E-4323-9461-8A5551FE831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198CE-FCBF-497A-A289-97D665926180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300D-B73E-4323-9461-8A5551FE831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198CE-FCBF-497A-A289-97D665926180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300D-B73E-4323-9461-8A5551FE831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198CE-FCBF-497A-A289-97D665926180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300D-B73E-4323-9461-8A5551FE831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198CE-FCBF-497A-A289-97D665926180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300D-B73E-4323-9461-8A5551FE831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AD0198CE-FCBF-497A-A289-97D665926180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2D8E300D-B73E-4323-9461-8A5551FE831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196527" y="1409834"/>
            <a:ext cx="103030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b="1" dirty="0" smtClean="0">
                <a:latin typeface="Bookman Old Style" panose="02050604050505020204" pitchFamily="18" charset="0"/>
              </a:rPr>
              <a:t>Los sargazos y sus potencialidades de uso en la agricultura</a:t>
            </a:r>
            <a:endParaRPr lang="en-US" sz="6000" b="1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4 Rectángulo"/>
          <p:cNvSpPr>
            <a:spLocks noChangeArrowheads="1"/>
          </p:cNvSpPr>
          <p:nvPr/>
        </p:nvSpPr>
        <p:spPr bwMode="auto">
          <a:xfrm>
            <a:off x="2023745" y="1654175"/>
            <a:ext cx="9501505" cy="5123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2000" b="1" dirty="0" smtClean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Especies vegetales: </a:t>
            </a:r>
            <a:r>
              <a:rPr lang="es-ES" sz="2000" b="1" i="1" dirty="0" err="1" smtClean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Vigna</a:t>
            </a:r>
            <a:r>
              <a:rPr lang="es-ES" sz="2000" b="1" i="1" dirty="0" smtClean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s-ES" sz="2000" b="1" i="1" dirty="0" err="1" smtClean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mungo</a:t>
            </a:r>
            <a:r>
              <a:rPr lang="es-ES" sz="2000" b="1" i="1" dirty="0" smtClean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s-ES" sz="2000" b="1" dirty="0" smtClean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y </a:t>
            </a:r>
            <a:r>
              <a:rPr lang="es-ES" sz="2000" b="1" i="1" dirty="0" err="1" smtClean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Vigna</a:t>
            </a:r>
            <a:r>
              <a:rPr lang="es-ES" sz="2000" b="1" i="1" dirty="0" smtClean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 radiata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2000" b="1" dirty="0" smtClean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Especie de sargazo: </a:t>
            </a:r>
            <a:r>
              <a:rPr lang="es-ES" sz="2000" b="1" i="1" dirty="0" err="1" smtClean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Sargassum</a:t>
            </a:r>
            <a:r>
              <a:rPr lang="es-ES" sz="2000" b="1" i="1" dirty="0" smtClean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s-ES" sz="2000" b="1" i="1" dirty="0" err="1" smtClean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polycystum</a:t>
            </a:r>
            <a:endParaRPr lang="es-ES" sz="2000" b="1" i="1" dirty="0">
              <a:solidFill>
                <a:prstClr val="black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2000" b="1" dirty="0" smtClean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Preparación del extracto: 500 g de polvo seco en 1 L de agua destilada  y hervir 1 h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2000" b="1" dirty="0" smtClean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Tratamientos</a:t>
            </a:r>
            <a:r>
              <a:rPr lang="es-ES" sz="2000" b="1" dirty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: 0,5, 1,0, 2,0, 3,0, 4,0 y 5,0 % </a:t>
            </a:r>
            <a:endParaRPr lang="es-ES" sz="2000" b="1" dirty="0" smtClean="0">
              <a:solidFill>
                <a:prstClr val="black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2000" b="1" dirty="0" smtClean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Modo </a:t>
            </a:r>
            <a:r>
              <a:rPr lang="es-ES" sz="2000" b="1" dirty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de aplicación: aspersión foliar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Momentos de aplicación: cada 10 días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Momento de evaluación: 30 días después de la siembra.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sz="1800" dirty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sz="1800" dirty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sz="1800" dirty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sz="1800" dirty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sz="1800" dirty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sz="1800" dirty="0">
              <a:solidFill>
                <a:prstClr val="black"/>
              </a:solidFill>
              <a:latin typeface="Book Antiqua" panose="02040602050305030304" pitchFamily="18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6047209" y="5596057"/>
            <a:ext cx="64688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1400" dirty="0" err="1">
                <a:solidFill>
                  <a:prstClr val="black"/>
                </a:solidFill>
                <a:latin typeface="Book Antiqua" panose="02040602050305030304" pitchFamily="18" charset="0"/>
              </a:rPr>
              <a:t>Biofertilizing</a:t>
            </a:r>
            <a:r>
              <a:rPr lang="es-ES" sz="1400" dirty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  <a:r>
              <a:rPr lang="es-ES" sz="1400" dirty="0" err="1">
                <a:solidFill>
                  <a:prstClr val="black"/>
                </a:solidFill>
                <a:latin typeface="Book Antiqua" panose="02040602050305030304" pitchFamily="18" charset="0"/>
              </a:rPr>
              <a:t>efficiency</a:t>
            </a:r>
            <a:r>
              <a:rPr lang="es-ES" sz="1400" dirty="0">
                <a:solidFill>
                  <a:prstClr val="black"/>
                </a:solidFill>
                <a:latin typeface="Book Antiqua" panose="02040602050305030304" pitchFamily="18" charset="0"/>
              </a:rPr>
              <a:t> of </a:t>
            </a:r>
            <a:r>
              <a:rPr lang="es-ES" sz="1400" i="1" dirty="0" err="1">
                <a:solidFill>
                  <a:prstClr val="black"/>
                </a:solidFill>
                <a:latin typeface="Book Antiqua" panose="02040602050305030304" pitchFamily="18" charset="0"/>
              </a:rPr>
              <a:t>Sargassum</a:t>
            </a:r>
            <a:r>
              <a:rPr lang="es-ES" sz="1400" i="1" dirty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  <a:r>
              <a:rPr lang="es-ES" sz="1400" i="1" dirty="0" err="1">
                <a:solidFill>
                  <a:prstClr val="black"/>
                </a:solidFill>
                <a:latin typeface="Book Antiqua" panose="02040602050305030304" pitchFamily="18" charset="0"/>
              </a:rPr>
              <a:t>polycystum</a:t>
            </a:r>
            <a:r>
              <a:rPr lang="es-ES" sz="1400" i="1" dirty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  <a:r>
              <a:rPr lang="en-US" sz="1400" i="1" dirty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Book Antiqua" panose="02040602050305030304" pitchFamily="18" charset="0"/>
              </a:rPr>
              <a:t>extract on growth and biochemical </a:t>
            </a:r>
            <a:r>
              <a:rPr lang="es-ES" sz="1400" dirty="0" err="1">
                <a:solidFill>
                  <a:prstClr val="black"/>
                </a:solidFill>
                <a:latin typeface="Book Antiqua" panose="02040602050305030304" pitchFamily="18" charset="0"/>
              </a:rPr>
              <a:t>composition</a:t>
            </a:r>
            <a:r>
              <a:rPr lang="es-ES" sz="1400" dirty="0">
                <a:solidFill>
                  <a:prstClr val="black"/>
                </a:solidFill>
                <a:latin typeface="Book Antiqua" panose="02040602050305030304" pitchFamily="18" charset="0"/>
              </a:rPr>
              <a:t> of </a:t>
            </a:r>
            <a:r>
              <a:rPr lang="es-ES" sz="1400" i="1" dirty="0" err="1">
                <a:solidFill>
                  <a:prstClr val="black"/>
                </a:solidFill>
                <a:latin typeface="Book Antiqua" panose="02040602050305030304" pitchFamily="18" charset="0"/>
              </a:rPr>
              <a:t>Vigna</a:t>
            </a:r>
            <a:r>
              <a:rPr lang="es-ES" sz="1400" i="1" dirty="0">
                <a:solidFill>
                  <a:prstClr val="black"/>
                </a:solidFill>
                <a:latin typeface="Book Antiqua" panose="02040602050305030304" pitchFamily="18" charset="0"/>
              </a:rPr>
              <a:t> radiata </a:t>
            </a:r>
            <a:r>
              <a:rPr lang="es-ES" sz="1400" dirty="0">
                <a:solidFill>
                  <a:prstClr val="black"/>
                </a:solidFill>
                <a:latin typeface="Book Antiqua" panose="02040602050305030304" pitchFamily="18" charset="0"/>
              </a:rPr>
              <a:t>and </a:t>
            </a:r>
            <a:r>
              <a:rPr lang="es-ES" sz="1400" i="1" dirty="0" err="1">
                <a:solidFill>
                  <a:prstClr val="black"/>
                </a:solidFill>
                <a:latin typeface="Book Antiqua" panose="02040602050305030304" pitchFamily="18" charset="0"/>
              </a:rPr>
              <a:t>Vigna</a:t>
            </a:r>
            <a:r>
              <a:rPr lang="es-ES" sz="1400" i="1" dirty="0">
                <a:solidFill>
                  <a:prstClr val="black"/>
                </a:solidFill>
                <a:latin typeface="Book Antiqua" panose="02040602050305030304" pitchFamily="18" charset="0"/>
              </a:rPr>
              <a:t> mundo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1400" dirty="0" err="1">
                <a:solidFill>
                  <a:prstClr val="black"/>
                </a:solidFill>
                <a:latin typeface="Book Antiqua" panose="02040602050305030304" pitchFamily="18" charset="0"/>
              </a:rPr>
              <a:t>Bharath</a:t>
            </a:r>
            <a:r>
              <a:rPr lang="es-ES" sz="1400" dirty="0">
                <a:solidFill>
                  <a:prstClr val="black"/>
                </a:solidFill>
                <a:latin typeface="Book Antiqua" panose="02040602050305030304" pitchFamily="18" charset="0"/>
              </a:rPr>
              <a:t> B, </a:t>
            </a:r>
            <a:r>
              <a:rPr lang="es-ES" sz="1400" dirty="0" err="1">
                <a:solidFill>
                  <a:prstClr val="black"/>
                </a:solidFill>
                <a:latin typeface="Book Antiqua" panose="02040602050305030304" pitchFamily="18" charset="0"/>
              </a:rPr>
              <a:t>Nirmalraj</a:t>
            </a:r>
            <a:r>
              <a:rPr lang="es-ES" sz="1400" dirty="0">
                <a:solidFill>
                  <a:prstClr val="black"/>
                </a:solidFill>
                <a:latin typeface="Book Antiqua" panose="02040602050305030304" pitchFamily="18" charset="0"/>
              </a:rPr>
              <a:t> S, </a:t>
            </a:r>
            <a:r>
              <a:rPr lang="es-ES" sz="1400" dirty="0" err="1">
                <a:solidFill>
                  <a:prstClr val="black"/>
                </a:solidFill>
                <a:latin typeface="Book Antiqua" panose="02040602050305030304" pitchFamily="18" charset="0"/>
              </a:rPr>
              <a:t>Mahendrakumar</a:t>
            </a:r>
            <a:r>
              <a:rPr lang="es-ES" sz="1400" dirty="0">
                <a:solidFill>
                  <a:prstClr val="black"/>
                </a:solidFill>
                <a:latin typeface="Book Antiqua" panose="02040602050305030304" pitchFamily="18" charset="0"/>
              </a:rPr>
              <a:t> M, </a:t>
            </a:r>
            <a:r>
              <a:rPr lang="es-ES" sz="1400" dirty="0" err="1">
                <a:solidFill>
                  <a:prstClr val="black"/>
                </a:solidFill>
                <a:latin typeface="Book Antiqua" panose="02040602050305030304" pitchFamily="18" charset="0"/>
              </a:rPr>
              <a:t>Perinbam</a:t>
            </a:r>
            <a:r>
              <a:rPr lang="es-ES" sz="1400" dirty="0">
                <a:solidFill>
                  <a:prstClr val="black"/>
                </a:solidFill>
                <a:latin typeface="Book Antiqua" panose="02040602050305030304" pitchFamily="18" charset="0"/>
              </a:rPr>
              <a:t> K.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1400" dirty="0" err="1">
                <a:solidFill>
                  <a:prstClr val="black"/>
                </a:solidFill>
                <a:latin typeface="Book Antiqua" panose="02040602050305030304" pitchFamily="18" charset="0"/>
              </a:rPr>
              <a:t>Asian</a:t>
            </a:r>
            <a:r>
              <a:rPr lang="es-ES" sz="1400" dirty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  <a:r>
              <a:rPr lang="es-ES" sz="1400" dirty="0" err="1">
                <a:solidFill>
                  <a:prstClr val="black"/>
                </a:solidFill>
                <a:latin typeface="Book Antiqua" panose="02040602050305030304" pitchFamily="18" charset="0"/>
              </a:rPr>
              <a:t>Pacific</a:t>
            </a:r>
            <a:r>
              <a:rPr lang="es-ES" sz="1400" dirty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  <a:r>
              <a:rPr lang="es-ES" sz="1400" dirty="0" err="1">
                <a:solidFill>
                  <a:prstClr val="black"/>
                </a:solidFill>
                <a:latin typeface="Book Antiqua" panose="02040602050305030304" pitchFamily="18" charset="0"/>
              </a:rPr>
              <a:t>Journal</a:t>
            </a:r>
            <a:r>
              <a:rPr lang="es-ES" sz="1400" dirty="0">
                <a:solidFill>
                  <a:prstClr val="black"/>
                </a:solidFill>
                <a:latin typeface="Book Antiqua" panose="02040602050305030304" pitchFamily="18" charset="0"/>
              </a:rPr>
              <a:t> of </a:t>
            </a:r>
            <a:r>
              <a:rPr lang="es-ES" sz="1400" dirty="0" err="1">
                <a:solidFill>
                  <a:prstClr val="black"/>
                </a:solidFill>
                <a:latin typeface="Book Antiqua" panose="02040602050305030304" pitchFamily="18" charset="0"/>
              </a:rPr>
              <a:t>Reproduction</a:t>
            </a:r>
            <a:r>
              <a:rPr lang="es-ES" sz="1400" dirty="0">
                <a:solidFill>
                  <a:prstClr val="black"/>
                </a:solidFill>
                <a:latin typeface="Book Antiqua" panose="02040602050305030304" pitchFamily="18" charset="0"/>
              </a:rPr>
              <a:t> 7 (1): 27-32, 2018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702340" y="165370"/>
            <a:ext cx="962065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latin typeface="Bookman Old Style" panose="02050604050505020204" pitchFamily="18" charset="0"/>
              </a:rPr>
              <a:t>USO DE EXTRACTOS ACUOSOS DE SARGAZOS COMO PROMOTORES DEL CRECIMIENTO VEGETAL</a:t>
            </a:r>
            <a:endParaRPr lang="en-US" sz="2000" b="1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8439" y="642938"/>
            <a:ext cx="6696075" cy="601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5" name="3 CuadroTexto"/>
          <p:cNvSpPr txBox="1">
            <a:spLocks noChangeArrowheads="1"/>
          </p:cNvSpPr>
          <p:nvPr/>
        </p:nvSpPr>
        <p:spPr bwMode="auto">
          <a:xfrm>
            <a:off x="2738439" y="1"/>
            <a:ext cx="64293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1800" b="1">
                <a:solidFill>
                  <a:prstClr val="black"/>
                </a:solidFill>
                <a:latin typeface="Book Antiqua" panose="02040602050305030304" pitchFamily="18" charset="0"/>
              </a:rPr>
              <a:t>Características físico-químicas y contenido de hormonas del extracto acuoso de </a:t>
            </a:r>
            <a:r>
              <a:rPr lang="es-ES" sz="1800" b="1" i="1">
                <a:solidFill>
                  <a:prstClr val="black"/>
                </a:solidFill>
                <a:latin typeface="Book Antiqua" panose="02040602050305030304" pitchFamily="18" charset="0"/>
              </a:rPr>
              <a:t>S. polycystum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1680" y="3396615"/>
            <a:ext cx="11085195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3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1995" y="895985"/>
            <a:ext cx="11104245" cy="2500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3366378" y="187865"/>
            <a:ext cx="5165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Bookman Old Style" panose="02050604050505020204" pitchFamily="18" charset="0"/>
              </a:rPr>
              <a:t>PRINCIPALES RESULTADOS</a:t>
            </a:r>
            <a:endParaRPr lang="en-US" sz="2400" b="1" dirty="0">
              <a:latin typeface="Bookman Old Style" panose="02050604050505020204" pitchFamily="18" charset="0"/>
            </a:endParaRPr>
          </a:p>
        </p:txBody>
      </p:sp>
      <p:sp>
        <p:nvSpPr>
          <p:cNvPr id="3" name="Elipse 2"/>
          <p:cNvSpPr/>
          <p:nvPr/>
        </p:nvSpPr>
        <p:spPr>
          <a:xfrm>
            <a:off x="2307590" y="2364105"/>
            <a:ext cx="9213215" cy="2755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lipse 3"/>
          <p:cNvSpPr/>
          <p:nvPr/>
        </p:nvSpPr>
        <p:spPr>
          <a:xfrm>
            <a:off x="2036445" y="4613275"/>
            <a:ext cx="9754870" cy="5276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/>
          <p:cNvSpPr txBox="1"/>
          <p:nvPr/>
        </p:nvSpPr>
        <p:spPr>
          <a:xfrm>
            <a:off x="741680" y="5840095"/>
            <a:ext cx="110845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latin typeface="Book Antiqua" panose="02040602050305030304" pitchFamily="18" charset="0"/>
              </a:rPr>
              <a:t>Las aspersiones foliares con extractos acuosos de </a:t>
            </a:r>
            <a:r>
              <a:rPr lang="es-ES" sz="1600" b="1" i="1" dirty="0" err="1" smtClean="0">
                <a:latin typeface="Book Antiqua" panose="02040602050305030304" pitchFamily="18" charset="0"/>
              </a:rPr>
              <a:t>Sargassum</a:t>
            </a:r>
            <a:r>
              <a:rPr lang="es-ES" sz="1600" b="1" i="1" dirty="0" smtClean="0">
                <a:latin typeface="Book Antiqua" panose="02040602050305030304" pitchFamily="18" charset="0"/>
              </a:rPr>
              <a:t> </a:t>
            </a:r>
            <a:r>
              <a:rPr lang="es-ES" sz="1600" b="1" i="1" dirty="0" err="1" smtClean="0">
                <a:latin typeface="Book Antiqua" panose="02040602050305030304" pitchFamily="18" charset="0"/>
              </a:rPr>
              <a:t>polycystum</a:t>
            </a:r>
            <a:r>
              <a:rPr lang="es-ES" sz="1600" b="1" i="1" dirty="0" smtClean="0">
                <a:latin typeface="Book Antiqua" panose="02040602050305030304" pitchFamily="18" charset="0"/>
              </a:rPr>
              <a:t> </a:t>
            </a:r>
            <a:r>
              <a:rPr lang="es-ES" sz="1600" b="1" dirty="0" smtClean="0">
                <a:latin typeface="Book Antiqua" panose="02040602050305030304" pitchFamily="18" charset="0"/>
              </a:rPr>
              <a:t>al 3 % a plantas de </a:t>
            </a:r>
            <a:r>
              <a:rPr lang="es-ES" sz="1600" b="1" i="1" dirty="0" err="1" smtClean="0">
                <a:latin typeface="Book Antiqua" panose="02040602050305030304" pitchFamily="18" charset="0"/>
              </a:rPr>
              <a:t>Vigna</a:t>
            </a:r>
            <a:r>
              <a:rPr lang="es-ES" sz="1600" b="1" i="1" dirty="0" smtClean="0">
                <a:latin typeface="Book Antiqua" panose="02040602050305030304" pitchFamily="18" charset="0"/>
              </a:rPr>
              <a:t> radiata </a:t>
            </a:r>
            <a:r>
              <a:rPr lang="es-ES" sz="1600" b="1" dirty="0" smtClean="0">
                <a:latin typeface="Book Antiqua" panose="02040602050305030304" pitchFamily="18" charset="0"/>
              </a:rPr>
              <a:t>y con 2 y 3 % a plantas de </a:t>
            </a:r>
            <a:r>
              <a:rPr lang="es-ES" sz="1600" b="1" i="1" dirty="0" err="1" smtClean="0">
                <a:latin typeface="Book Antiqua" panose="02040602050305030304" pitchFamily="18" charset="0"/>
              </a:rPr>
              <a:t>Vigna</a:t>
            </a:r>
            <a:r>
              <a:rPr lang="es-ES" sz="1600" b="1" i="1" dirty="0" smtClean="0">
                <a:latin typeface="Book Antiqua" panose="02040602050305030304" pitchFamily="18" charset="0"/>
              </a:rPr>
              <a:t> </a:t>
            </a:r>
            <a:r>
              <a:rPr lang="es-ES" sz="1600" b="1" i="1" dirty="0" err="1" smtClean="0">
                <a:latin typeface="Book Antiqua" panose="02040602050305030304" pitchFamily="18" charset="0"/>
              </a:rPr>
              <a:t>mungo</a:t>
            </a:r>
            <a:r>
              <a:rPr lang="es-ES" sz="1600" b="1" i="1" dirty="0" smtClean="0">
                <a:latin typeface="Book Antiqua" panose="02040602050305030304" pitchFamily="18" charset="0"/>
              </a:rPr>
              <a:t> </a:t>
            </a:r>
            <a:r>
              <a:rPr lang="es-ES" sz="1600" b="1" dirty="0" smtClean="0">
                <a:latin typeface="Book Antiqua" panose="02040602050305030304" pitchFamily="18" charset="0"/>
              </a:rPr>
              <a:t>mostraron los mejores resultados en la estimulación del crecimiento de las plantas. Concentraciones del extracto superiores al 3 % no fueron efectivas.</a:t>
            </a:r>
            <a:endParaRPr lang="en-US" sz="1600" b="1" dirty="0"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570" y="265430"/>
            <a:ext cx="10973435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976662"/>
            <a:ext cx="9144000" cy="205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/>
          <p:cNvSpPr/>
          <p:nvPr/>
        </p:nvSpPr>
        <p:spPr>
          <a:xfrm>
            <a:off x="4578350" y="1769110"/>
            <a:ext cx="6817360" cy="22796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lipse 2"/>
          <p:cNvSpPr/>
          <p:nvPr/>
        </p:nvSpPr>
        <p:spPr>
          <a:xfrm>
            <a:off x="5924145" y="3968885"/>
            <a:ext cx="4743855" cy="44747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uadroTexto 3"/>
          <p:cNvSpPr txBox="1"/>
          <p:nvPr/>
        </p:nvSpPr>
        <p:spPr>
          <a:xfrm>
            <a:off x="1238250" y="5277485"/>
            <a:ext cx="984377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smtClean="0">
                <a:latin typeface="Book Antiqua" panose="02040602050305030304" pitchFamily="18" charset="0"/>
              </a:rPr>
              <a:t>La promoción en el crecimiento observada estuvo acompañada en ambas especies de un incremento significativo de algunos indicadores bioquímicos como las clorofilas totales, las proteínas, los carbohidratos reductores y totales y los aminoácidos.</a:t>
            </a:r>
            <a:endParaRPr lang="en-US" b="1" dirty="0"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7 CuadroTexto"/>
          <p:cNvSpPr txBox="1">
            <a:spLocks noChangeArrowheads="1"/>
          </p:cNvSpPr>
          <p:nvPr/>
        </p:nvSpPr>
        <p:spPr bwMode="auto">
          <a:xfrm>
            <a:off x="544195" y="276860"/>
            <a:ext cx="1113028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1800" b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Especie vegetal: </a:t>
            </a:r>
            <a:r>
              <a:rPr lang="es-ES" sz="1800" b="1" i="1" dirty="0" err="1" smtClean="0">
                <a:solidFill>
                  <a:prstClr val="black"/>
                </a:solidFill>
                <a:latin typeface="Book Antiqua" panose="02040602050305030304" pitchFamily="18" charset="0"/>
              </a:rPr>
              <a:t>Triticum</a:t>
            </a:r>
            <a:r>
              <a:rPr lang="es-ES" sz="1800" b="1" i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  <a:r>
              <a:rPr lang="es-ES" sz="1800" b="1" i="1" dirty="0" err="1" smtClean="0">
                <a:solidFill>
                  <a:prstClr val="black"/>
                </a:solidFill>
                <a:latin typeface="Book Antiqua" panose="02040602050305030304" pitchFamily="18" charset="0"/>
              </a:rPr>
              <a:t>aestivum</a:t>
            </a:r>
            <a:r>
              <a:rPr lang="es-ES" sz="1800" b="1" i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  <a:r>
              <a:rPr lang="es-ES" sz="1800" b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L.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1800" b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Producto</a:t>
            </a:r>
            <a:r>
              <a:rPr lang="es-ES" sz="1800" b="1" dirty="0">
                <a:solidFill>
                  <a:prstClr val="black"/>
                </a:solidFill>
                <a:latin typeface="Book Antiqua" panose="02040602050305030304" pitchFamily="18" charset="0"/>
              </a:rPr>
              <a:t>: Extracto  acuoso de </a:t>
            </a:r>
            <a:r>
              <a:rPr lang="es-ES" sz="1800" b="1" i="1" dirty="0" err="1">
                <a:solidFill>
                  <a:prstClr val="black"/>
                </a:solidFill>
                <a:latin typeface="Book Antiqua" panose="02040602050305030304" pitchFamily="18" charset="0"/>
              </a:rPr>
              <a:t>Sargassum</a:t>
            </a:r>
            <a:r>
              <a:rPr lang="es-ES" sz="1800" b="1" i="1" dirty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  <a:r>
              <a:rPr lang="es-ES" sz="1800" b="1" i="1" dirty="0" err="1">
                <a:solidFill>
                  <a:prstClr val="black"/>
                </a:solidFill>
                <a:latin typeface="Book Antiqua" panose="02040602050305030304" pitchFamily="18" charset="0"/>
              </a:rPr>
              <a:t>vulgare </a:t>
            </a:r>
            <a:r>
              <a:rPr lang="es-ES" sz="1800" b="1" dirty="0">
                <a:solidFill>
                  <a:prstClr val="black"/>
                </a:solidFill>
                <a:latin typeface="Book Antiqua" panose="02040602050305030304" pitchFamily="18" charset="0"/>
              </a:rPr>
              <a:t>(1:100 m/v a 60</a:t>
            </a:r>
            <a:r>
              <a:rPr lang="es-ES" sz="1800" b="1" baseline="30000" dirty="0">
                <a:solidFill>
                  <a:prstClr val="black"/>
                </a:solidFill>
                <a:latin typeface="Book Antiqua" panose="02040602050305030304" pitchFamily="18" charset="0"/>
              </a:rPr>
              <a:t>o</a:t>
            </a:r>
            <a:r>
              <a:rPr lang="es-ES" sz="1800" b="1" dirty="0">
                <a:solidFill>
                  <a:prstClr val="black"/>
                </a:solidFill>
                <a:latin typeface="Book Antiqua" panose="02040602050305030304" pitchFamily="18" charset="0"/>
              </a:rPr>
              <a:t>C por 45 minutos)</a:t>
            </a:r>
            <a:endParaRPr lang="es-ES" sz="1800" b="1" i="1" dirty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1800" b="1" dirty="0">
                <a:solidFill>
                  <a:prstClr val="black"/>
                </a:solidFill>
                <a:latin typeface="Book Antiqua" panose="02040602050305030304" pitchFamily="18" charset="0"/>
              </a:rPr>
              <a:t>Modo de aplicación: Inmersión de semillas durante 12 horas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1800" b="1" dirty="0">
                <a:solidFill>
                  <a:prstClr val="black"/>
                </a:solidFill>
                <a:latin typeface="Book Antiqua" panose="02040602050305030304" pitchFamily="18" charset="0"/>
              </a:rPr>
              <a:t>Concentraciones: 0, 10, 20, 40 y 50 %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sz="1800" dirty="0">
              <a:solidFill>
                <a:prstClr val="black"/>
              </a:solidFill>
              <a:latin typeface="Book Antiqua" panose="02040602050305030304" pitchFamily="18" charset="0"/>
            </a:endParaRPr>
          </a:p>
        </p:txBody>
      </p:sp>
      <p:pic>
        <p:nvPicPr>
          <p:cNvPr id="10035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558" y="2181941"/>
            <a:ext cx="11263813" cy="381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3378449" y="1519791"/>
            <a:ext cx="5162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latin typeface="Bookman Old Style" panose="02050604050505020204" pitchFamily="18" charset="0"/>
              </a:rPr>
              <a:t>PRINCIPALES RESULTADOS</a:t>
            </a:r>
            <a:endParaRPr lang="en-US" sz="2400" b="1" dirty="0">
              <a:latin typeface="Bookman Old Style" panose="02050604050505020204" pitchFamily="18" charset="0"/>
            </a:endParaRPr>
          </a:p>
        </p:txBody>
      </p:sp>
      <p:sp>
        <p:nvSpPr>
          <p:cNvPr id="6" name="Elipse 5"/>
          <p:cNvSpPr/>
          <p:nvPr/>
        </p:nvSpPr>
        <p:spPr>
          <a:xfrm>
            <a:off x="5387927" y="3108960"/>
            <a:ext cx="1828800" cy="2686510"/>
          </a:xfrm>
          <a:prstGeom prst="ellipse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Box 1"/>
          <p:cNvSpPr txBox="1"/>
          <p:nvPr/>
        </p:nvSpPr>
        <p:spPr>
          <a:xfrm>
            <a:off x="9323705" y="6359525"/>
            <a:ext cx="21837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n-US" b="1">
                <a:latin typeface="Times New Roman" panose="02020603050405020304" charset="0"/>
                <a:cs typeface="Times New Roman" panose="02020603050405020304" charset="0"/>
              </a:rPr>
              <a:t>El Din (2015)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1375" y="214314"/>
            <a:ext cx="5562600" cy="350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79" name="3 CuadroTexto"/>
          <p:cNvSpPr txBox="1">
            <a:spLocks noChangeArrowheads="1"/>
          </p:cNvSpPr>
          <p:nvPr/>
        </p:nvSpPr>
        <p:spPr bwMode="auto">
          <a:xfrm>
            <a:off x="1814733" y="3786189"/>
            <a:ext cx="849608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1800" b="1" dirty="0">
                <a:solidFill>
                  <a:prstClr val="black"/>
                </a:solidFill>
                <a:latin typeface="Book Antiqua" panose="02040602050305030304" pitchFamily="18" charset="0"/>
              </a:rPr>
              <a:t>Efecto de diferentes concentraciones de extracto líquido de </a:t>
            </a:r>
            <a:r>
              <a:rPr lang="es-ES" sz="1800" b="1" i="1" dirty="0">
                <a:solidFill>
                  <a:prstClr val="black"/>
                </a:solidFill>
                <a:latin typeface="Book Antiqua" panose="02040602050305030304" pitchFamily="18" charset="0"/>
              </a:rPr>
              <a:t>S. </a:t>
            </a:r>
            <a:r>
              <a:rPr lang="es-ES" sz="1800" b="1" i="1" dirty="0" err="1">
                <a:solidFill>
                  <a:prstClr val="black"/>
                </a:solidFill>
                <a:latin typeface="Book Antiqua" panose="02040602050305030304" pitchFamily="18" charset="0"/>
              </a:rPr>
              <a:t>vulgare</a:t>
            </a:r>
            <a:r>
              <a:rPr lang="es-ES" sz="1800" b="1" dirty="0">
                <a:solidFill>
                  <a:prstClr val="black"/>
                </a:solidFill>
                <a:latin typeface="Book Antiqua" panose="02040602050305030304" pitchFamily="18" charset="0"/>
              </a:rPr>
              <a:t> en el contenido de pigmentos fotosintéticos </a:t>
            </a:r>
            <a:r>
              <a:rPr lang="es-ES" sz="1800" b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(clorofilas y carotenoides) de </a:t>
            </a:r>
            <a:r>
              <a:rPr lang="es-ES" sz="1800" b="1" dirty="0">
                <a:solidFill>
                  <a:prstClr val="black"/>
                </a:solidFill>
                <a:latin typeface="Book Antiqua" panose="02040602050305030304" pitchFamily="18" charset="0"/>
              </a:rPr>
              <a:t>plantas de trigo de 12 días de edad.</a:t>
            </a:r>
          </a:p>
        </p:txBody>
      </p:sp>
      <p:sp>
        <p:nvSpPr>
          <p:cNvPr id="101380" name="6 CuadroTexto"/>
          <p:cNvSpPr txBox="1">
            <a:spLocks noChangeArrowheads="1"/>
          </p:cNvSpPr>
          <p:nvPr/>
        </p:nvSpPr>
        <p:spPr bwMode="auto">
          <a:xfrm>
            <a:off x="829994" y="4912923"/>
            <a:ext cx="1080398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prstClr val="black"/>
                </a:solidFill>
                <a:latin typeface="Book Antiqua" panose="02040602050305030304" pitchFamily="18" charset="0"/>
              </a:rPr>
              <a:t>Conclusiones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prstClr val="black"/>
                </a:solidFill>
                <a:latin typeface="Book Antiqua" panose="02040602050305030304" pitchFamily="18" charset="0"/>
              </a:rPr>
              <a:t>Los fertilizantes a base de </a:t>
            </a:r>
            <a:r>
              <a:rPr lang="es-ES" sz="2000" b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extractos de </a:t>
            </a:r>
            <a:r>
              <a:rPr lang="es-ES" sz="2000" b="1" i="1" dirty="0" err="1" smtClean="0">
                <a:solidFill>
                  <a:prstClr val="black"/>
                </a:solidFill>
                <a:latin typeface="Book Antiqua" panose="02040602050305030304" pitchFamily="18" charset="0"/>
              </a:rPr>
              <a:t>Sargassum</a:t>
            </a:r>
            <a:r>
              <a:rPr lang="es-ES" sz="2000" b="1" i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  <a:r>
              <a:rPr lang="es-ES" sz="2000" b="1" i="1" dirty="0" err="1" smtClean="0">
                <a:solidFill>
                  <a:prstClr val="black"/>
                </a:solidFill>
                <a:latin typeface="Book Antiqua" panose="02040602050305030304" pitchFamily="18" charset="0"/>
              </a:rPr>
              <a:t>vulgare</a:t>
            </a:r>
            <a:r>
              <a:rPr lang="es-ES" sz="2000" b="1" i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  <a:r>
              <a:rPr lang="es-ES" sz="2000" b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promueven el crecimiento y el contenido de pigmentos fotosintéticos de posturas de trigo, siendo la concentración de 20 % la más efectiva.</a:t>
            </a:r>
            <a:r>
              <a:rPr lang="es-ES" sz="2000" dirty="0" smtClean="0">
                <a:solidFill>
                  <a:prstClr val="black"/>
                </a:solidFill>
                <a:latin typeface="Arial" panose="020B0604020202020204" pitchFamily="34" charset="0"/>
              </a:rPr>
              <a:t>. </a:t>
            </a:r>
            <a:endParaRPr lang="es-ES" sz="20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3 CuadroTexto"/>
          <p:cNvSpPr txBox="1">
            <a:spLocks noChangeArrowheads="1"/>
          </p:cNvSpPr>
          <p:nvPr/>
        </p:nvSpPr>
        <p:spPr bwMode="auto">
          <a:xfrm>
            <a:off x="1679948" y="2018491"/>
            <a:ext cx="9925150" cy="163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Producto usado: Extracto acuoso de </a:t>
            </a:r>
            <a:r>
              <a:rPr lang="es-ES" sz="2000" b="1" i="1" dirty="0" err="1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Sargassum</a:t>
            </a:r>
            <a:r>
              <a:rPr lang="es-ES" sz="2000" b="1" i="1" dirty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s-ES" sz="2000" b="1" i="1" dirty="0" err="1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wightii</a:t>
            </a:r>
            <a:endParaRPr lang="es-ES" sz="2000" b="1" i="1" dirty="0">
              <a:solidFill>
                <a:prstClr val="black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Modo de aplicación: Inmersión de semillas por 12 </a:t>
            </a:r>
            <a:r>
              <a:rPr lang="es-ES" sz="2000" b="1" dirty="0" smtClean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horas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2000" b="1" dirty="0" smtClean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Preparación del extracto: Adición del polvo al agua destilada en una proporción 1:20 w/v, </a:t>
            </a:r>
            <a:r>
              <a:rPr lang="es-ES" sz="2000" b="1" dirty="0" err="1" smtClean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autoclavear</a:t>
            </a:r>
            <a:r>
              <a:rPr lang="es-ES" sz="2000" b="1" dirty="0" smtClean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 y filtrar.</a:t>
            </a:r>
            <a:endParaRPr lang="es-ES" sz="2000" b="1" dirty="0">
              <a:solidFill>
                <a:prstClr val="black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2000" b="1" dirty="0" smtClean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Concentraciones a probar: </a:t>
            </a:r>
            <a:r>
              <a:rPr lang="es-ES" sz="2000" b="1" dirty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0,5, 1,5, 2,5, 5,0, 10,0 </a:t>
            </a:r>
            <a:r>
              <a:rPr lang="es-ES" sz="2000" b="1" dirty="0" smtClean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%</a:t>
            </a:r>
            <a:endParaRPr lang="es-ES" sz="2000" b="1" dirty="0">
              <a:solidFill>
                <a:prstClr val="black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8514147" y="5934926"/>
            <a:ext cx="620624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 smtClean="0">
                <a:latin typeface="Times New Roman" panose="02020603050405020304" charset="0"/>
                <a:cs typeface="Times New Roman" panose="02020603050405020304" charset="0"/>
              </a:rPr>
              <a:t>Divya</a:t>
            </a:r>
            <a:r>
              <a:rPr lang="es-ES" b="1" dirty="0" smtClean="0">
                <a:latin typeface="Times New Roman" panose="02020603050405020304" charset="0"/>
                <a:cs typeface="Times New Roman" panose="02020603050405020304" charset="0"/>
              </a:rPr>
              <a:t> y </a:t>
            </a:r>
            <a:r>
              <a:rPr lang="es-ES" b="1" dirty="0" err="1" smtClean="0">
                <a:latin typeface="Times New Roman" panose="02020603050405020304" charset="0"/>
                <a:cs typeface="Times New Roman" panose="02020603050405020304" charset="0"/>
              </a:rPr>
              <a:t>Reddi (2017)</a:t>
            </a:r>
            <a:endParaRPr lang="es-ES" b="1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527241" y="272374"/>
            <a:ext cx="10175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latin typeface="Bookman Old Style" panose="02050604050505020204" pitchFamily="18" charset="0"/>
              </a:rPr>
              <a:t>UTILIZACIÓN DE EXTRACTOS DE SARGAZOS EN LA PROMOCIÓN DE LA GERMINACIÓN, EL CRECIMIENTO Y EL RENDIMIENTO DE LAS PLANTAS</a:t>
            </a:r>
            <a:endParaRPr lang="en-US" b="1" dirty="0">
              <a:latin typeface="Bookman Old Style" panose="02050604050505020204" pitchFamily="18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679948" y="1740297"/>
            <a:ext cx="287020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Cultivos: Tomate y Chile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3086742" y="3774013"/>
            <a:ext cx="6349087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latin typeface="Times New Roman" panose="02020603050405020304" charset="0"/>
                <a:cs typeface="Times New Roman" panose="02020603050405020304" charset="0"/>
              </a:rPr>
              <a:t>PRINCIPALES RESULTADOS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926077" y="4542817"/>
            <a:ext cx="9358008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latin typeface="Times New Roman" panose="02020603050405020304" charset="0"/>
                <a:cs typeface="Times New Roman" panose="02020603050405020304" charset="0"/>
              </a:rPr>
              <a:t>La germinación de las semillas de ambos cultivos se vio favorecida con la inmersión de las mismas por 12 horas con el extracto acuoso de </a:t>
            </a:r>
            <a:r>
              <a:rPr lang="es-ES" sz="2000" b="1" i="1" dirty="0" err="1" smtClean="0">
                <a:latin typeface="Times New Roman" panose="02020603050405020304" charset="0"/>
                <a:cs typeface="Times New Roman" panose="02020603050405020304" charset="0"/>
              </a:rPr>
              <a:t>Sargassum</a:t>
            </a:r>
            <a:r>
              <a:rPr lang="es-ES" sz="2000" b="1" i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s-ES" sz="2000" b="1" i="1" dirty="0" err="1" smtClean="0">
                <a:latin typeface="Times New Roman" panose="02020603050405020304" charset="0"/>
                <a:cs typeface="Times New Roman" panose="02020603050405020304" charset="0"/>
              </a:rPr>
              <a:t>wightii</a:t>
            </a:r>
            <a:r>
              <a:rPr lang="es-ES" sz="2000" b="1" i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s-ES" sz="2000" b="1" dirty="0" smtClean="0">
                <a:latin typeface="Times New Roman" panose="02020603050405020304" charset="0"/>
                <a:cs typeface="Times New Roman" panose="02020603050405020304" charset="0"/>
              </a:rPr>
              <a:t>1,5 % y se inhibió con la concentración del 10 %.</a:t>
            </a:r>
            <a:endParaRPr lang="en-US" sz="20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2688" y="357188"/>
            <a:ext cx="7586662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09876" y="1"/>
            <a:ext cx="62579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8806" y="4167188"/>
            <a:ext cx="8734425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ipse 2"/>
          <p:cNvSpPr/>
          <p:nvPr/>
        </p:nvSpPr>
        <p:spPr>
          <a:xfrm>
            <a:off x="5359790" y="695459"/>
            <a:ext cx="1311465" cy="3476491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lipse 3"/>
          <p:cNvSpPr/>
          <p:nvPr/>
        </p:nvSpPr>
        <p:spPr>
          <a:xfrm>
            <a:off x="5120640" y="5261318"/>
            <a:ext cx="1550615" cy="1195754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81189" y="428626"/>
            <a:ext cx="8072437" cy="397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81314" y="1"/>
            <a:ext cx="585787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81188" y="4257237"/>
            <a:ext cx="8072437" cy="250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/>
          <p:cNvSpPr/>
          <p:nvPr/>
        </p:nvSpPr>
        <p:spPr>
          <a:xfrm>
            <a:off x="4895557" y="745588"/>
            <a:ext cx="1617785" cy="3662901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lipse 2"/>
          <p:cNvSpPr/>
          <p:nvPr/>
        </p:nvSpPr>
        <p:spPr>
          <a:xfrm>
            <a:off x="5036234" y="5219114"/>
            <a:ext cx="1083212" cy="1386866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uadroTexto 6"/>
          <p:cNvSpPr txBox="1"/>
          <p:nvPr/>
        </p:nvSpPr>
        <p:spPr>
          <a:xfrm>
            <a:off x="9973531" y="2338881"/>
            <a:ext cx="206550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latin typeface="Book Antiqua" panose="02040602050305030304" pitchFamily="18" charset="0"/>
              </a:rPr>
              <a:t>El extracto acuoso de </a:t>
            </a:r>
            <a:r>
              <a:rPr lang="es-ES" sz="2000" b="1" i="1" dirty="0" err="1" smtClean="0">
                <a:latin typeface="Book Antiqua" panose="02040602050305030304" pitchFamily="18" charset="0"/>
              </a:rPr>
              <a:t>Sargassum</a:t>
            </a:r>
            <a:r>
              <a:rPr lang="es-ES" sz="2000" b="1" i="1" dirty="0" smtClean="0">
                <a:latin typeface="Book Antiqua" panose="02040602050305030304" pitchFamily="18" charset="0"/>
              </a:rPr>
              <a:t> </a:t>
            </a:r>
            <a:r>
              <a:rPr lang="es-ES" sz="2000" b="1" i="1" dirty="0" err="1" smtClean="0">
                <a:latin typeface="Book Antiqua" panose="02040602050305030304" pitchFamily="18" charset="0"/>
              </a:rPr>
              <a:t>wightii</a:t>
            </a:r>
            <a:r>
              <a:rPr lang="es-ES" sz="2000" b="1" i="1" dirty="0" smtClean="0">
                <a:latin typeface="Book Antiqua" panose="02040602050305030304" pitchFamily="18" charset="0"/>
              </a:rPr>
              <a:t> </a:t>
            </a:r>
            <a:r>
              <a:rPr lang="es-ES" sz="2000" b="1" dirty="0" smtClean="0">
                <a:latin typeface="Book Antiqua" panose="02040602050305030304" pitchFamily="18" charset="0"/>
              </a:rPr>
              <a:t>1,5 % resultó la mejor concentración en estimular el crecimiento y el rendimiento de ambos cultivos.</a:t>
            </a:r>
            <a:endParaRPr lang="en-US" sz="2000" b="1" dirty="0"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74800" y="460375"/>
            <a:ext cx="94221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latin typeface="Times New Roman" panose="02020603050405020304" charset="0"/>
                <a:cs typeface="Times New Roman" panose="02020603050405020304" charset="0"/>
              </a:rPr>
              <a:t>ESTADO DE LAS INVESTIGACIONES EN CUBA</a:t>
            </a:r>
            <a:endParaRPr lang="en-US" sz="32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017369" y="2028776"/>
            <a:ext cx="1053670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b="1" dirty="0" smtClean="0">
                <a:latin typeface="Times New Roman" panose="02020603050405020304" charset="0"/>
                <a:cs typeface="Times New Roman" panose="02020603050405020304" charset="0"/>
              </a:rPr>
              <a:t>  En Cuba existe muy poca información acerca de la aplicación de los extractos de sargazos en la agricultura, a pesar de que desde hace varios años ha existido una arribazón inusual de sargazos en las costas cubanas.</a:t>
            </a:r>
          </a:p>
          <a:p>
            <a:pPr algn="just"/>
            <a:endParaRPr lang="es-ES" sz="2400" b="1" dirty="0" smtClean="0">
              <a:latin typeface="Book Antiqua" panose="02040602050305030304" pitchFamily="18" charset="0"/>
            </a:endParaRPr>
          </a:p>
          <a:p>
            <a:pPr algn="just"/>
            <a:r>
              <a:rPr lang="es-ES" sz="2400" b="1" dirty="0">
                <a:latin typeface="Book Antiqua" panose="02040602050305030304" pitchFamily="18" charset="0"/>
              </a:rPr>
              <a:t> </a:t>
            </a:r>
            <a:endParaRPr lang="en-US" sz="2400" b="1" baseline="30000" dirty="0"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848360" y="347980"/>
            <a:ext cx="10967720" cy="5354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altLang="en-US" sz="3200" b="1" i="1">
                <a:latin typeface="Times New Roman" panose="02020603050405020304" charset="0"/>
                <a:cs typeface="Times New Roman" panose="02020603050405020304" charset="0"/>
              </a:rPr>
              <a:t>¿Qué son los sargazos</a:t>
            </a:r>
            <a:r>
              <a:rPr lang="es-ES" altLang="en-US" sz="2400" b="1">
                <a:latin typeface="Times New Roman" panose="02020603050405020304" charset="0"/>
                <a:cs typeface="Times New Roman" panose="02020603050405020304" charset="0"/>
              </a:rPr>
              <a:t>?</a:t>
            </a:r>
          </a:p>
          <a:p>
            <a:r>
              <a:rPr lang="es-ES" altLang="en-US" sz="2400" b="1">
                <a:latin typeface="Times New Roman" panose="02020603050405020304" charset="0"/>
                <a:cs typeface="Times New Roman" panose="02020603050405020304" charset="0"/>
              </a:rPr>
              <a:t>Los sargazos son macroalgas pardas que pertenecen a:</a:t>
            </a:r>
          </a:p>
          <a:p>
            <a:endParaRPr lang="es-ES" altLang="en-US" sz="24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s-E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Dominio: Eukarya</a:t>
            </a:r>
          </a:p>
          <a:p>
            <a:r>
              <a:rPr lang="es-ES" altLang="en-US" sz="2400" b="1">
                <a:latin typeface="Times New Roman" panose="02020603050405020304" charset="0"/>
                <a:cs typeface="Times New Roman" panose="02020603050405020304" charset="0"/>
              </a:rPr>
              <a:t>Reino: Protista</a:t>
            </a:r>
          </a:p>
          <a:p>
            <a:r>
              <a:rPr lang="es-E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Filo: Ochrophyta</a:t>
            </a:r>
          </a:p>
          <a:p>
            <a:r>
              <a:rPr lang="es-E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Clase: Phaeophyceae</a:t>
            </a:r>
          </a:p>
          <a:p>
            <a:r>
              <a:rPr lang="es-E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Orden: Fucales</a:t>
            </a:r>
          </a:p>
          <a:p>
            <a:r>
              <a:rPr lang="es-ES" altLang="en-US" sz="2400" b="1">
                <a:latin typeface="Times New Roman" panose="02020603050405020304" charset="0"/>
                <a:cs typeface="Times New Roman" panose="02020603050405020304" charset="0"/>
              </a:rPr>
              <a:t>Familia: Sargassaceae</a:t>
            </a:r>
          </a:p>
          <a:p>
            <a:r>
              <a:rPr lang="es-ES" altLang="en-US" sz="24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Género: </a:t>
            </a:r>
            <a:r>
              <a:rPr lang="es-ES" altLang="en-US" sz="2400" b="1" i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Sargassum</a:t>
            </a:r>
          </a:p>
          <a:p>
            <a:endParaRPr lang="es-ES" altLang="en-US" sz="2000" b="1" i="1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es-ES" altLang="en-US" sz="20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endParaRPr lang="es-ES" altLang="en-US"/>
          </a:p>
          <a:p>
            <a:endParaRPr lang="es-ES" altLang="en-US"/>
          </a:p>
          <a:p>
            <a:endParaRPr lang="es-ES" altLang="en-US"/>
          </a:p>
          <a:p>
            <a:endParaRPr lang="es-ES" altLang="en-US"/>
          </a:p>
        </p:txBody>
      </p:sp>
      <p:sp>
        <p:nvSpPr>
          <p:cNvPr id="5" name="Text Box 4"/>
          <p:cNvSpPr txBox="1"/>
          <p:nvPr/>
        </p:nvSpPr>
        <p:spPr>
          <a:xfrm>
            <a:off x="717550" y="4382135"/>
            <a:ext cx="1109853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n-US" sz="20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Los sargazos como parte de las macroalgas son capaces de realizar la fotosíntesis por sí mismos y tienen estructuras muy simples como son: </a:t>
            </a:r>
          </a:p>
          <a:p>
            <a:r>
              <a:rPr lang="es-ES" altLang="en-US" sz="20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       rizoides           fijación al sustrato</a:t>
            </a:r>
          </a:p>
          <a:p>
            <a:r>
              <a:rPr lang="es-ES" altLang="en-US" sz="20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       talos             soporte a las plantas</a:t>
            </a:r>
          </a:p>
          <a:p>
            <a:r>
              <a:rPr lang="es-ES" altLang="en-US" sz="2000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            filoides           absorción de nutrientes directo del ambiente marino  y fotosíntesis</a:t>
            </a:r>
          </a:p>
          <a:p>
            <a:endParaRPr lang="es-ES" altLang="en-US" sz="20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28330" y="1148080"/>
            <a:ext cx="3125470" cy="3125470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>
            <a:off x="3190240" y="5156200"/>
            <a:ext cx="360045" cy="137795"/>
          </a:xfrm>
          <a:prstGeom prst="rightArrow">
            <a:avLst>
              <a:gd name="adj1" fmla="val 72350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3025140" y="5436235"/>
            <a:ext cx="360045" cy="137795"/>
          </a:xfrm>
          <a:prstGeom prst="rightArrow">
            <a:avLst>
              <a:gd name="adj1" fmla="val 72350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flipV="1">
            <a:off x="3116580" y="5702300"/>
            <a:ext cx="433705" cy="135890"/>
          </a:xfrm>
          <a:prstGeom prst="rightArrow">
            <a:avLst>
              <a:gd name="adj1" fmla="val 72350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4" name="4 CuadroTexto"/>
          <p:cNvSpPr txBox="1">
            <a:spLocks noChangeArrowheads="1"/>
          </p:cNvSpPr>
          <p:nvPr/>
        </p:nvSpPr>
        <p:spPr bwMode="auto">
          <a:xfrm>
            <a:off x="1083554" y="1895964"/>
            <a:ext cx="8001000" cy="3446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Cultivos: Acelga (</a:t>
            </a:r>
            <a:r>
              <a:rPr lang="es-ES" sz="2000" b="1" i="1" dirty="0" err="1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Brassica</a:t>
            </a:r>
            <a:r>
              <a:rPr lang="es-ES" sz="2000" b="1" i="1" dirty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 rapa </a:t>
            </a:r>
            <a:r>
              <a:rPr lang="es-ES" sz="2000" b="1" i="1" dirty="0" err="1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subs</a:t>
            </a:r>
            <a:r>
              <a:rPr lang="es-ES" sz="2000" b="1" i="1" dirty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s-ES" sz="2000" b="1" i="1" dirty="0" err="1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chinensis</a:t>
            </a:r>
            <a:r>
              <a:rPr lang="es-ES" sz="2000" b="1" i="1" dirty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s-ES" sz="2000" b="1" dirty="0" err="1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var</a:t>
            </a:r>
            <a:r>
              <a:rPr lang="es-ES" sz="2000" b="1" dirty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. PK-7)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             </a:t>
            </a:r>
            <a:r>
              <a:rPr lang="es-ES" sz="2000" b="1" dirty="0" smtClean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     </a:t>
            </a:r>
            <a:r>
              <a:rPr lang="es-ES" sz="2000" b="1" dirty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Lechuga (</a:t>
            </a:r>
            <a:r>
              <a:rPr lang="es-ES" sz="2000" b="1" i="1" dirty="0" err="1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Lactuca</a:t>
            </a:r>
            <a:r>
              <a:rPr lang="es-ES" sz="2000" b="1" i="1" dirty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 sativa </a:t>
            </a:r>
            <a:r>
              <a:rPr lang="es-ES" sz="2000" b="1" dirty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L. </a:t>
            </a:r>
            <a:r>
              <a:rPr lang="es-ES" sz="2000" b="1" dirty="0" err="1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var</a:t>
            </a:r>
            <a:r>
              <a:rPr lang="es-ES" sz="2000" b="1" dirty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. BSS-13)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sz="2000" b="1" dirty="0">
              <a:solidFill>
                <a:prstClr val="black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sz="2000" b="1" dirty="0" smtClean="0">
              <a:solidFill>
                <a:prstClr val="black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2000" b="1" dirty="0" smtClean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Sustratos </a:t>
            </a:r>
            <a:r>
              <a:rPr lang="es-ES" sz="2000" b="1" dirty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utilizados: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sz="2000" b="1" dirty="0">
              <a:solidFill>
                <a:prstClr val="black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2000" b="1" dirty="0" smtClean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Humus </a:t>
            </a:r>
            <a:r>
              <a:rPr lang="es-ES" sz="2000" b="1" dirty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de lombriz y cascarilla de arroz (75:25)(Control de producción)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Humus de lombriz y sargazo (75:25)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Humus de lombriz, sargazo y cascarilla de arroz (50:25:25)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2000" b="1" dirty="0">
                <a:solidFill>
                  <a:prstClr val="black"/>
                </a:solidFill>
                <a:latin typeface="Times New Roman" panose="02020603050405020304" charset="0"/>
                <a:cs typeface="Times New Roman" panose="02020603050405020304" charset="0"/>
              </a:rPr>
              <a:t>Humus de lombriz, sargazo y arena de mar (50:25:25)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sz="1800" dirty="0">
              <a:solidFill>
                <a:prstClr val="black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8115594" y="5996622"/>
            <a:ext cx="790604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n-US" b="1" dirty="0">
                <a:latin typeface="Times New Roman" panose="02020603050405020304" charset="0"/>
                <a:cs typeface="Times New Roman" panose="02020603050405020304" charset="0"/>
              </a:rPr>
              <a:t>Rodríguez y Orellana (2008)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214825" y="412261"/>
            <a:ext cx="119809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Times New Roman" panose="02020603050405020304" charset="0"/>
                <a:cs typeface="Times New Roman" panose="02020603050405020304" charset="0"/>
              </a:rPr>
              <a:t>USO DE SARGAZO COMO SUSTRATO EN LA PRODUCCION DE POSTURAS DE</a:t>
            </a:r>
          </a:p>
          <a:p>
            <a:pPr algn="ctr"/>
            <a:r>
              <a:rPr lang="es-ES" sz="2400" b="1" dirty="0" smtClean="0">
                <a:latin typeface="Times New Roman" panose="02020603050405020304" charset="0"/>
                <a:cs typeface="Times New Roman" panose="02020603050405020304" charset="0"/>
              </a:rPr>
              <a:t> ACELGA Y LECHUGA</a:t>
            </a:r>
            <a:endParaRPr lang="en-US" sz="24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66021" y="1394021"/>
            <a:ext cx="860425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2968283" y="703385"/>
            <a:ext cx="6569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Bookman Old Style" panose="02050604050505020204" pitchFamily="18" charset="0"/>
              </a:rPr>
              <a:t>PRINCIPALES RESULTADOS</a:t>
            </a:r>
            <a:endParaRPr lang="en-US" sz="2400" b="1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6429375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5890" y="4351020"/>
            <a:ext cx="3914140" cy="2581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1032804" y="4980850"/>
            <a:ext cx="5753686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 smtClean="0">
                <a:latin typeface="Times New Roman" panose="02020603050405020304" charset="0"/>
                <a:cs typeface="Times New Roman" panose="02020603050405020304" charset="0"/>
              </a:rPr>
              <a:t>Los resultados demostraron que el sustrato compuesto por humus de lombriz, sargazo y arena (50:25:25) puede ser una alternativa viable para la producción de posturas de lechuga y acelga.</a:t>
            </a:r>
            <a:endParaRPr lang="en-US" sz="20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1394849" y="2169757"/>
          <a:ext cx="8276093" cy="4486656"/>
        </p:xfrm>
        <a:graphic>
          <a:graphicData uri="http://schemas.openxmlformats.org/drawingml/2006/table">
            <a:tbl>
              <a:tblPr/>
              <a:tblGrid>
                <a:gridCol w="1583088"/>
                <a:gridCol w="1479636"/>
                <a:gridCol w="1160741"/>
                <a:gridCol w="1395167"/>
                <a:gridCol w="1284123"/>
                <a:gridCol w="1373338"/>
              </a:tblGrid>
              <a:tr h="11003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Concentraciones de extractos de </a:t>
                      </a:r>
                      <a:r>
                        <a:rPr lang="es-ES" sz="1600" i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Sargassum</a:t>
                      </a:r>
                      <a:endParaRPr lang="es-ES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Medio de germinación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Índice de germinación (GI)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Porcentaje final de germinación (G%)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Tasa de germinación (GR)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Índice de vigor (VI)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0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 (Control)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ES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Agua destilada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27,4 ± 1,8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91,3 ± 2,4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1,6 ± 0,2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444,0 ± 11,2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0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0,5%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27,4 ± 3,6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92,5 ± 9,4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1,6 ± 0,2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483,0 ± 67,8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0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28,4 ± 2,7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96,3 ± 4,7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1,9 ± 0,2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434,7 ± 50,4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0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1,5%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26,5 ± 2,0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95,0 ± 0,0*</a:t>
                      </a:r>
                      <a:endParaRPr lang="es-ES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1,9 ± 0,1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574.8 ± 27,0*</a:t>
                      </a:r>
                      <a:endParaRPr lang="es-ES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0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3,5%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27,1 ± 2,0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95,0 ± 4,0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1,9 ± 0,1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523,4 ± 40.0*</a:t>
                      </a:r>
                      <a:endParaRPr lang="es-ES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0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24,7 ± 1,0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93,8 ± 2,4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1,7 ± 0,2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523,9 ± 29,7*</a:t>
                      </a:r>
                      <a:endParaRPr lang="es-ES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0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 (Control)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ES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NaCl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18,5 ± 0,3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91,3 ± 4,7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1,1 ± 0,2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215,8 ± 30,8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0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0,5%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17,8 ± 2,6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86,3 ± 6,2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1,1 ± 0,1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291,0 ± 17,9*</a:t>
                      </a:r>
                      <a:endParaRPr lang="es-ES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0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21,6 ± 0,6*</a:t>
                      </a:r>
                      <a:endParaRPr lang="es-ES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92,5 ± 2,8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0,9 ± 0,1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320,3 ± 41,6*</a:t>
                      </a:r>
                      <a:endParaRPr lang="es-ES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0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1,5%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20,6 ± 1,8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93,8 ± 6,52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0,9 ± 0,1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315,3 ± 48,1*</a:t>
                      </a:r>
                      <a:endParaRPr lang="es-ES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0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3,5%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19,4 ± 2,7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95,0 ± 6,9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1,1 ± 0,2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309,0 ± 54,2*</a:t>
                      </a:r>
                      <a:endParaRPr lang="es-ES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0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19,8 ± 2,5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92,5 ± 2,8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1,3 ± 0,3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295,5 ± 9,0*</a:t>
                      </a:r>
                      <a:endParaRPr lang="es-ES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4 Rectángulo"/>
          <p:cNvSpPr/>
          <p:nvPr/>
        </p:nvSpPr>
        <p:spPr>
          <a:xfrm>
            <a:off x="1162373" y="0"/>
            <a:ext cx="96864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n-US" b="1" dirty="0" smtClean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Influencia de un extracto acuoso de </a:t>
            </a:r>
            <a:r>
              <a:rPr lang="es-ES" altLang="en-US" b="1" i="1" dirty="0" err="1" smtClean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Sargassum</a:t>
            </a:r>
            <a:r>
              <a:rPr lang="es-ES" altLang="en-US" b="1" i="1" dirty="0" smtClean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s-ES" altLang="en-US" b="1" i="1" dirty="0" err="1" smtClean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fluitans</a:t>
            </a:r>
            <a:r>
              <a:rPr lang="es-ES" altLang="en-US" b="1" dirty="0" smtClean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en la germinación y el crecimiento inicial de plántulas de </a:t>
            </a:r>
            <a:r>
              <a:rPr lang="es-ES" b="1" dirty="0" smtClean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arroz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1162372" y="1007390"/>
            <a:ext cx="87100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Cultiivar</a:t>
            </a:r>
            <a:r>
              <a:rPr lang="es-ES" dirty="0" smtClean="0"/>
              <a:t>:: INCA  LP-7</a:t>
            </a:r>
          </a:p>
          <a:p>
            <a:r>
              <a:rPr lang="es-ES" dirty="0" smtClean="0"/>
              <a:t>Modo de aplicación: Tratamiento a las semillas 24 horas</a:t>
            </a:r>
          </a:p>
          <a:p>
            <a:r>
              <a:rPr lang="es-ES" dirty="0" smtClean="0"/>
              <a:t>Concentración de NaCl: 100 mmol L-1</a:t>
            </a:r>
            <a:endParaRPr lang="es-ES" dirty="0"/>
          </a:p>
        </p:txBody>
      </p:sp>
      <p:sp>
        <p:nvSpPr>
          <p:cNvPr id="7" name="6 Rectángulo"/>
          <p:cNvSpPr/>
          <p:nvPr/>
        </p:nvSpPr>
        <p:spPr>
          <a:xfrm>
            <a:off x="9781900" y="5217807"/>
            <a:ext cx="35156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n-US" sz="1600" b="1" dirty="0" smtClean="0">
                <a:latin typeface="Times New Roman" panose="02020603050405020304" charset="0"/>
                <a:cs typeface="Times New Roman" panose="02020603050405020304" charset="0"/>
              </a:rPr>
              <a:t>Pérez-Domínguez </a:t>
            </a:r>
            <a:r>
              <a:rPr lang="es-ES" altLang="en-US" sz="1600" b="1" i="1" dirty="0" smtClean="0">
                <a:latin typeface="Times New Roman" panose="02020603050405020304" charset="0"/>
                <a:cs typeface="Times New Roman" panose="02020603050405020304" charset="0"/>
              </a:rPr>
              <a:t>et al</a:t>
            </a:r>
            <a:r>
              <a:rPr lang="es-ES" altLang="en-US" sz="1600" b="1" dirty="0" smtClean="0"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  <a:p>
            <a:r>
              <a:rPr lang="es-ES" altLang="en-US" sz="1600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s-ES" altLang="en-US" sz="1600" b="1" dirty="0" smtClean="0">
                <a:latin typeface="Times New Roman" panose="02020603050405020304" charset="0"/>
                <a:cs typeface="Times New Roman" panose="02020603050405020304" charset="0"/>
              </a:rPr>
              <a:t>(Aceptado para </a:t>
            </a:r>
            <a:r>
              <a:rPr lang="es-ES" altLang="en-US" sz="1600" b="1" dirty="0" smtClean="0">
                <a:latin typeface="Times New Roman" panose="02020603050405020304" charset="0"/>
                <a:cs typeface="Times New Roman" panose="02020603050405020304" charset="0"/>
              </a:rPr>
              <a:t>publicar</a:t>
            </a:r>
          </a:p>
          <a:p>
            <a:r>
              <a:rPr lang="es-ES" altLang="en-US" sz="1600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s-ES" altLang="en-US" sz="1600" b="1" dirty="0" smtClean="0">
                <a:latin typeface="Times New Roman" panose="02020603050405020304" charset="0"/>
                <a:cs typeface="Times New Roman" panose="02020603050405020304" charset="0"/>
              </a:rPr>
              <a:t>CT 2021)</a:t>
            </a:r>
            <a:endParaRPr lang="es-ES" altLang="en-US" sz="16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Gráfico 3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64230" y="945396"/>
            <a:ext cx="6199321" cy="3874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455389" y="5114440"/>
            <a:ext cx="987340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Efecto de diferentes concentraciones de un extracto acuoso de sargazo en la masa seca de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plántulas de arroz </a:t>
            </a:r>
            <a:r>
              <a:rPr kumimoji="0" lang="es-E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cv</a:t>
            </a:r>
            <a:r>
              <a:rPr kumimoji="0" 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INCA LP-7 germinadas durante siete días</a:t>
            </a:r>
            <a:r>
              <a:rPr kumimoji="0" lang="es-E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tanto en agua como en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100 </a:t>
            </a:r>
            <a:r>
              <a:rPr kumimoji="0" lang="es-E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mM</a:t>
            </a:r>
            <a:r>
              <a:rPr kumimoji="0" 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 NaCl.</a:t>
            </a:r>
            <a:endParaRPr kumimoji="0" lang="es-E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955" y="1901190"/>
            <a:ext cx="10542270" cy="19088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275" y="3956685"/>
            <a:ext cx="9469755" cy="2212975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2018665" y="287020"/>
            <a:ext cx="86315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altLang="en-US" b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Influencia de un extracto acuoso de </a:t>
            </a:r>
            <a:r>
              <a:rPr lang="es-ES" altLang="en-US" b="1" i="1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Sargassum</a:t>
            </a:r>
            <a:r>
              <a:rPr lang="es-ES" altLang="en-US" b="1" i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s-ES" altLang="en-US" b="1" i="1" dirty="0" err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fluitans</a:t>
            </a:r>
            <a:r>
              <a:rPr lang="es-ES" altLang="en-US" b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en la germinación y el crecimiento inicial de plántulas de </a:t>
            </a:r>
            <a:r>
              <a:rPr lang="es-ES" b="1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tomate</a:t>
            </a:r>
            <a:endParaRPr lang="es-ES" dirty="0"/>
          </a:p>
        </p:txBody>
      </p:sp>
      <p:sp>
        <p:nvSpPr>
          <p:cNvPr id="5" name="Text Box 4"/>
          <p:cNvSpPr txBox="1"/>
          <p:nvPr/>
        </p:nvSpPr>
        <p:spPr>
          <a:xfrm>
            <a:off x="1301115" y="1109345"/>
            <a:ext cx="76892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n-US">
                <a:solidFill>
                  <a:schemeClr val="tx1"/>
                </a:solidFill>
                <a:uFillTx/>
                <a:latin typeface="Times New Roman" panose="02020603050405020304" charset="0"/>
              </a:rPr>
              <a:t>Cultivar: Mariela</a:t>
            </a:r>
          </a:p>
          <a:p>
            <a:r>
              <a:rPr lang="es-ES" altLang="en-US">
                <a:solidFill>
                  <a:schemeClr val="tx1"/>
                </a:solidFill>
                <a:uFillTx/>
                <a:latin typeface="Times New Roman" panose="02020603050405020304" charset="0"/>
              </a:rPr>
              <a:t>Modo de aplicación: Tratamiento a las semillas 2 h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8437245" y="5986145"/>
            <a:ext cx="35896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n-US" b="1" dirty="0">
                <a:latin typeface="Times New Roman" panose="02020603050405020304" charset="0"/>
                <a:cs typeface="Times New Roman" panose="02020603050405020304" charset="0"/>
              </a:rPr>
              <a:t>Martínez-González </a:t>
            </a:r>
            <a:r>
              <a:rPr lang="es-ES" altLang="en-US" b="1" i="1" dirty="0">
                <a:latin typeface="Times New Roman" panose="02020603050405020304" charset="0"/>
                <a:cs typeface="Times New Roman" panose="02020603050405020304" charset="0"/>
              </a:rPr>
              <a:t>et al</a:t>
            </a:r>
            <a:r>
              <a:rPr lang="es-ES" altLang="en-US" b="1" dirty="0">
                <a:latin typeface="Times New Roman" panose="02020603050405020304" charset="0"/>
                <a:cs typeface="Times New Roman" panose="02020603050405020304" charset="0"/>
              </a:rPr>
              <a:t>. (Aceptado para publicar CT 2021)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6"/>
          <p:cNvSpPr txBox="1"/>
          <p:nvPr/>
        </p:nvSpPr>
        <p:spPr>
          <a:xfrm>
            <a:off x="1275715" y="302260"/>
            <a:ext cx="105162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Las especies de </a:t>
            </a:r>
            <a:r>
              <a:rPr lang="es-ES" altLang="en-US" b="1" i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Sargassum</a:t>
            </a:r>
            <a:r>
              <a:rPr lang="es-ES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se encuentran en las áreas tropicales del mundo y es la más obvia macrófita de áreas costeras, cerca del arrecife de coral. Las algas crecen subsidiariamente pegadas al coral y a rocas. Algunas especies tienen vesículas de gases que le permiten mantenerse a flote en el océano y desarrollarse,</a:t>
            </a:r>
            <a:endParaRPr lang="es-ES" altLang="en-US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s-ES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 por ejemplo, en el Mar de los Sargazos), flotan a la deriva poblaciones inmensas de </a:t>
            </a:r>
            <a:r>
              <a:rPr lang="es-ES" altLang="en-US" b="1" i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Sargassum.</a:t>
            </a:r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825490" y="1501140"/>
            <a:ext cx="3491230" cy="2248535"/>
          </a:xfrm>
          <a:prstGeom prst="rect">
            <a:avLst/>
          </a:prstGeom>
        </p:spPr>
      </p:pic>
      <p:pic>
        <p:nvPicPr>
          <p:cNvPr id="87044" name="Picture 3" descr="C:\Users\PC\Documents\sargassumvulgar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5715" y="2484120"/>
            <a:ext cx="2955290" cy="2213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2" name="Picture 2"/>
          <p:cNvPicPr>
            <a:picLocks noGrp="1"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380990" y="3749675"/>
            <a:ext cx="4380230" cy="2898140"/>
          </a:xfrm>
          <a:prstGeom prst="rect">
            <a:avLst/>
          </a:prstGeom>
          <a:noFill/>
        </p:spPr>
      </p:pic>
      <p:sp>
        <p:nvSpPr>
          <p:cNvPr id="10" name="Text Box 9"/>
          <p:cNvSpPr txBox="1"/>
          <p:nvPr/>
        </p:nvSpPr>
        <p:spPr>
          <a:xfrm>
            <a:off x="916940" y="5014595"/>
            <a:ext cx="10990580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s-ES" b="1" i="1">
                <a:solidFill>
                  <a:prstClr val="black"/>
                </a:solidFill>
                <a:latin typeface="Book Antiqua" panose="02040602050305030304" pitchFamily="18" charset="0"/>
                <a:sym typeface="+mn-ea"/>
              </a:rPr>
              <a:t>      Sargassum vulgare    </a:t>
            </a:r>
          </a:p>
          <a:p>
            <a:r>
              <a:rPr lang="es-ES" b="1" i="1">
                <a:solidFill>
                  <a:prstClr val="black"/>
                </a:solidFill>
                <a:latin typeface="Book Antiqua" panose="02040602050305030304" pitchFamily="18" charset="0"/>
                <a:sym typeface="+mn-ea"/>
              </a:rPr>
              <a:t>           </a:t>
            </a:r>
          </a:p>
          <a:p>
            <a:r>
              <a:rPr lang="es-ES" b="1" i="1">
                <a:solidFill>
                  <a:prstClr val="black"/>
                </a:solidFill>
                <a:latin typeface="Book Antiqua" panose="02040602050305030304" pitchFamily="18" charset="0"/>
                <a:sym typeface="+mn-ea"/>
              </a:rPr>
              <a:t>                                        Sargassum natans                                                                 Sargassum fluitans 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4 CuadroTexto"/>
          <p:cNvSpPr txBox="1">
            <a:spLocks noChangeArrowheads="1"/>
          </p:cNvSpPr>
          <p:nvPr/>
        </p:nvSpPr>
        <p:spPr bwMode="auto">
          <a:xfrm>
            <a:off x="2565155" y="265967"/>
            <a:ext cx="813083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2400" b="1" dirty="0">
                <a:solidFill>
                  <a:prstClr val="black"/>
                </a:solidFill>
                <a:latin typeface="Bookman Old Style" panose="02050604050505020204" pitchFamily="18" charset="0"/>
              </a:rPr>
              <a:t>Situación actual de la invasión de sargazos en las costas del Caribe</a:t>
            </a:r>
          </a:p>
        </p:txBody>
      </p:sp>
      <p:sp>
        <p:nvSpPr>
          <p:cNvPr id="2" name="Rectángulo 1"/>
          <p:cNvSpPr/>
          <p:nvPr/>
        </p:nvSpPr>
        <p:spPr>
          <a:xfrm>
            <a:off x="1280795" y="2279650"/>
            <a:ext cx="8947785" cy="4246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endParaRPr lang="es-ES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b="1" dirty="0">
                <a:solidFill>
                  <a:prstClr val="black"/>
                </a:solidFill>
                <a:uFillTx/>
                <a:latin typeface="Times New Roman" panose="02020603050405020304" charset="0"/>
                <a:cs typeface="Times New Roman" panose="02020603050405020304" charset="0"/>
              </a:rPr>
              <a:t>De acuerdo con Aguirre-Muñoz (2019), las causas de la explosión de sargazos en las costas del Caribe pueden estar asociadas a: </a:t>
            </a:r>
          </a:p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FontTx/>
              <a:buAutoNum type="arabicParenR"/>
              <a:defRPr/>
            </a:pPr>
            <a:r>
              <a:rPr lang="es-ES" b="1" dirty="0">
                <a:solidFill>
                  <a:prstClr val="black"/>
                </a:solidFill>
                <a:uFillTx/>
                <a:latin typeface="Times New Roman" panose="02020603050405020304" charset="0"/>
                <a:cs typeface="Times New Roman" panose="02020603050405020304" charset="0"/>
              </a:rPr>
              <a:t>temperaturas superficiales del mar más calientes que lo normal;</a:t>
            </a:r>
          </a:p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FontTx/>
              <a:buAutoNum type="arabicParenR"/>
              <a:defRPr/>
            </a:pPr>
            <a:r>
              <a:rPr lang="es-ES" b="1" dirty="0">
                <a:solidFill>
                  <a:prstClr val="black"/>
                </a:solidFill>
                <a:uFillTx/>
                <a:latin typeface="Times New Roman" panose="02020603050405020304" charset="0"/>
                <a:cs typeface="Times New Roman" panose="02020603050405020304" charset="0"/>
              </a:rPr>
              <a:t>cambio climático en general, con alteraciones concurrentes;</a:t>
            </a:r>
          </a:p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FontTx/>
              <a:buAutoNum type="arabicParenR"/>
              <a:defRPr/>
            </a:pPr>
            <a:r>
              <a:rPr lang="es-ES" b="1" dirty="0">
                <a:solidFill>
                  <a:prstClr val="black"/>
                </a:solidFill>
                <a:uFillTx/>
                <a:latin typeface="Times New Roman" panose="02020603050405020304" charset="0"/>
                <a:cs typeface="Times New Roman" panose="02020603050405020304" charset="0"/>
              </a:rPr>
              <a:t>aumento en la disponibilidad de nutrientes por fenómenos naturales de </a:t>
            </a:r>
            <a:r>
              <a:rPr lang="es-ES" b="1" dirty="0" err="1">
                <a:solidFill>
                  <a:prstClr val="black"/>
                </a:solidFill>
                <a:uFillTx/>
                <a:latin typeface="Times New Roman" panose="02020603050405020304" charset="0"/>
                <a:cs typeface="Times New Roman" panose="02020603050405020304" charset="0"/>
              </a:rPr>
              <a:t>surgencia</a:t>
            </a:r>
            <a:r>
              <a:rPr lang="es-ES" b="1" dirty="0">
                <a:solidFill>
                  <a:prstClr val="black"/>
                </a:solidFill>
                <a:uFillTx/>
                <a:latin typeface="Times New Roman" panose="02020603050405020304" charset="0"/>
                <a:cs typeface="Times New Roman" panose="02020603050405020304" charset="0"/>
              </a:rPr>
              <a:t> —salida a la superficie de aguas profundas, naturalmente ricas en nutrientes, por efecto de vientos costeros y la circulación de la tierra— de varias regiones del Atlántico, relacionados con cambios en los patrones de viento; </a:t>
            </a:r>
          </a:p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FontTx/>
              <a:buAutoNum type="arabicParenR"/>
              <a:defRPr/>
            </a:pPr>
            <a:r>
              <a:rPr lang="es-ES" b="1" dirty="0">
                <a:solidFill>
                  <a:prstClr val="black"/>
                </a:solidFill>
                <a:uFillTx/>
                <a:latin typeface="Times New Roman" panose="02020603050405020304" charset="0"/>
                <a:cs typeface="Times New Roman" panose="02020603050405020304" charset="0"/>
              </a:rPr>
              <a:t>junto con la llegada de polvo del Sahara al Atlántico, un aumento en el aporte de nutrientes al Atlántico tropical, tanto del río Congo como del Amazonas; </a:t>
            </a:r>
          </a:p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FontTx/>
              <a:buAutoNum type="arabicParenR"/>
              <a:defRPr/>
            </a:pPr>
            <a:r>
              <a:rPr lang="es-ES" b="1" dirty="0">
                <a:solidFill>
                  <a:prstClr val="black"/>
                </a:solidFill>
                <a:uFillTx/>
                <a:latin typeface="Times New Roman" panose="02020603050405020304" charset="0"/>
                <a:cs typeface="Times New Roman" panose="02020603050405020304" charset="0"/>
              </a:rPr>
              <a:t>la confluencia sostenida de nuevas condiciones ambientales: temperatura, nutrientes, luz, vientos y corrientes, que se han acercado a un óptimo para el crecimiento de estas especies de sargazo pelágico. </a:t>
            </a:r>
          </a:p>
        </p:txBody>
      </p:sp>
      <p:pic>
        <p:nvPicPr>
          <p:cNvPr id="88068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2960" y="846455"/>
            <a:ext cx="3952240" cy="1887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9" name="CuadroTexto 2"/>
          <p:cNvSpPr txBox="1">
            <a:spLocks noChangeArrowheads="1"/>
          </p:cNvSpPr>
          <p:nvPr/>
        </p:nvSpPr>
        <p:spPr bwMode="auto">
          <a:xfrm>
            <a:off x="4962525" y="1605280"/>
            <a:ext cx="477329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1800" b="1">
                <a:solidFill>
                  <a:prstClr val="black"/>
                </a:solidFill>
                <a:uFillTx/>
                <a:latin typeface="Book Antiqua" panose="02040602050305030304" pitchFamily="18" charset="0"/>
              </a:rPr>
              <a:t>20 millones de toneladas en junio de 2018</a:t>
            </a:r>
          </a:p>
        </p:txBody>
      </p:sp>
      <p:sp>
        <p:nvSpPr>
          <p:cNvPr id="88070" name="CuadroTexto 4"/>
          <p:cNvSpPr txBox="1">
            <a:spLocks noChangeArrowheads="1"/>
          </p:cNvSpPr>
          <p:nvPr/>
        </p:nvSpPr>
        <p:spPr bwMode="auto">
          <a:xfrm>
            <a:off x="4775200" y="2279650"/>
            <a:ext cx="5921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1800" b="1">
                <a:solidFill>
                  <a:prstClr val="black"/>
                </a:solidFill>
                <a:uFillTx/>
                <a:latin typeface="Book Antiqua" panose="02040602050305030304" pitchFamily="18" charset="0"/>
              </a:rPr>
              <a:t>10 veces superior a la pesca y maricultura mexicana</a:t>
            </a:r>
          </a:p>
        </p:txBody>
      </p:sp>
      <p:sp>
        <p:nvSpPr>
          <p:cNvPr id="88071" name="CuadroTexto 5"/>
          <p:cNvSpPr txBox="1">
            <a:spLocks noChangeArrowheads="1"/>
          </p:cNvSpPr>
          <p:nvPr/>
        </p:nvSpPr>
        <p:spPr bwMode="auto">
          <a:xfrm>
            <a:off x="9536390" y="6125689"/>
            <a:ext cx="24495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sz="1800" dirty="0">
                <a:solidFill>
                  <a:prstClr val="black"/>
                </a:solidFill>
                <a:latin typeface="Book Antiqua" panose="02040602050305030304" pitchFamily="18" charset="0"/>
              </a:rPr>
              <a:t>Wang </a:t>
            </a:r>
            <a:r>
              <a:rPr lang="es-ES" sz="1800" i="1" dirty="0">
                <a:solidFill>
                  <a:prstClr val="black"/>
                </a:solidFill>
                <a:latin typeface="Book Antiqua" panose="02040602050305030304" pitchFamily="18" charset="0"/>
              </a:rPr>
              <a:t>et al </a:t>
            </a:r>
            <a:r>
              <a:rPr lang="es-ES" sz="1800" dirty="0">
                <a:solidFill>
                  <a:prstClr val="black"/>
                </a:solidFill>
                <a:latin typeface="Book Antiqua" panose="02040602050305030304" pitchFamily="18" charset="0"/>
              </a:rPr>
              <a:t>(2019)</a:t>
            </a:r>
            <a:endParaRPr lang="en-US" sz="1800" dirty="0">
              <a:solidFill>
                <a:prstClr val="black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8" name="Conector recto de flecha 7"/>
          <p:cNvCxnSpPr>
            <a:stCxn id="88069" idx="2"/>
          </p:cNvCxnSpPr>
          <p:nvPr/>
        </p:nvCxnSpPr>
        <p:spPr>
          <a:xfrm>
            <a:off x="7349490" y="1973580"/>
            <a:ext cx="0" cy="30480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imagen2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63575" y="1372870"/>
            <a:ext cx="5060315" cy="2999740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663575" y="4372610"/>
            <a:ext cx="43973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n-US" b="1">
                <a:latin typeface="Times New Roman" panose="02020603050405020304" charset="0"/>
                <a:cs typeface="Times New Roman" panose="02020603050405020304" charset="0"/>
              </a:rPr>
              <a:t>Playa Punta Maisí, provincia Guantánamo</a:t>
            </a:r>
          </a:p>
        </p:txBody>
      </p:sp>
      <p:pic>
        <p:nvPicPr>
          <p:cNvPr id="9" name="Content Placeholder 8" descr="imagen1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909310" y="1372870"/>
            <a:ext cx="5264150" cy="2999740"/>
          </a:xfrm>
          <a:prstGeom prst="rect">
            <a:avLst/>
          </a:prstGeom>
        </p:spPr>
      </p:pic>
      <p:sp>
        <p:nvSpPr>
          <p:cNvPr id="11" name="Text Box 10"/>
          <p:cNvSpPr txBox="1"/>
          <p:nvPr/>
        </p:nvSpPr>
        <p:spPr>
          <a:xfrm>
            <a:off x="5909310" y="4372610"/>
            <a:ext cx="58667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Times New Roman" panose="02020603050405020304" charset="0"/>
                <a:cs typeface="Times New Roman" panose="02020603050405020304" charset="0"/>
              </a:rPr>
              <a:t>Guanahacabibes también sufre la «invasión» de sargazos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6539865" y="5631180"/>
            <a:ext cx="552894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n-US" b="1" i="1">
                <a:solidFill>
                  <a:schemeClr val="tx1"/>
                </a:solidFill>
                <a:uFillTx/>
                <a:latin typeface="Times New Roman" panose="02020603050405020304" charset="0"/>
                <a:ea typeface="Microsoft YaHei UI Light" panose="020B0502040204020203" charset="-122"/>
                <a:cs typeface="Times New Roman" panose="02020603050405020304" charset="0"/>
              </a:rPr>
              <a:t>Moreira y Alfonso, 2013; Azanza-Ricardo y Pérez-Marín,</a:t>
            </a:r>
            <a:r>
              <a:rPr lang="es-ES" altLang="en-US" i="1">
                <a:solidFill>
                  <a:schemeClr val="tx1"/>
                </a:solidFill>
                <a:uFillTx/>
                <a:ea typeface="Microsoft YaHei UI Light" panose="020B0502040204020203" charset="-122"/>
              </a:rPr>
              <a:t> </a:t>
            </a:r>
            <a:r>
              <a:rPr lang="es-ES" altLang="en-US" b="1" i="1">
                <a:solidFill>
                  <a:schemeClr val="tx1"/>
                </a:solidFill>
                <a:uFillTx/>
                <a:latin typeface="Times New Roman" panose="02020603050405020304" charset="0"/>
                <a:ea typeface="Microsoft YaHei UI Light" panose="020B0502040204020203" charset="-122"/>
                <a:cs typeface="Times New Roman" panose="02020603050405020304" charset="0"/>
              </a:rPr>
              <a:t>2016; Torres Conde y Martínez-Daranas, 2019; Arencibia-Carballo et al., 2020; Redacción Nacional Granma, 2021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402590" y="542925"/>
            <a:ext cx="113734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altLang="en-US" sz="2400" b="1">
                <a:solidFill>
                  <a:schemeClr val="tx1"/>
                </a:solidFill>
                <a:uFillTx/>
                <a:latin typeface="Times New Roman" panose="02020603050405020304" charset="0"/>
                <a:ea typeface="Yu Gothic UI Light" panose="020B0300000000000000" charset="-128"/>
                <a:cs typeface="Times New Roman" panose="02020603050405020304" charset="0"/>
              </a:rPr>
              <a:t>Invasión de sargazo pelágico (</a:t>
            </a:r>
            <a:r>
              <a:rPr lang="es-ES" altLang="en-US" sz="2400" b="1" i="1">
                <a:solidFill>
                  <a:schemeClr val="tx1"/>
                </a:solidFill>
                <a:uFillTx/>
                <a:latin typeface="Times New Roman" panose="02020603050405020304" charset="0"/>
                <a:ea typeface="Yu Gothic UI Light" panose="020B0300000000000000" charset="-128"/>
                <a:cs typeface="Times New Roman" panose="02020603050405020304" charset="0"/>
              </a:rPr>
              <a:t>Sargassum fluitans</a:t>
            </a:r>
            <a:r>
              <a:rPr lang="es-ES" altLang="en-US" sz="2400" b="1">
                <a:solidFill>
                  <a:schemeClr val="tx1"/>
                </a:solidFill>
                <a:uFillTx/>
                <a:latin typeface="Times New Roman" panose="02020603050405020304" charset="0"/>
                <a:ea typeface="Yu Gothic UI Light" panose="020B0300000000000000" charset="-128"/>
                <a:cs typeface="Times New Roman" panose="02020603050405020304" charset="0"/>
              </a:rPr>
              <a:t> y </a:t>
            </a:r>
            <a:r>
              <a:rPr lang="es-ES" altLang="en-US" sz="2400" b="1" i="1">
                <a:solidFill>
                  <a:schemeClr val="tx1"/>
                </a:solidFill>
                <a:uFillTx/>
                <a:latin typeface="Times New Roman" panose="02020603050405020304" charset="0"/>
                <a:ea typeface="Yu Gothic UI Light" panose="020B0300000000000000" charset="-128"/>
                <a:cs typeface="Times New Roman" panose="02020603050405020304" charset="0"/>
              </a:rPr>
              <a:t>Sargassum natans</a:t>
            </a:r>
            <a:r>
              <a:rPr lang="es-ES" altLang="en-US" sz="2400" b="1">
                <a:solidFill>
                  <a:schemeClr val="tx1"/>
                </a:solidFill>
                <a:uFillTx/>
                <a:latin typeface="Times New Roman" panose="02020603050405020304" charset="0"/>
                <a:ea typeface="Yu Gothic UI Light" panose="020B0300000000000000" charset="-128"/>
                <a:cs typeface="Times New Roman" panose="02020603050405020304" charset="0"/>
              </a:rPr>
              <a:t>) en las costas de Cuba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148590" y="4892040"/>
            <a:ext cx="769048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n-US" sz="2000" b="1">
                <a:latin typeface="Times New Roman" panose="02020603050405020304" charset="0"/>
                <a:cs typeface="Times New Roman" panose="02020603050405020304" charset="0"/>
              </a:rPr>
              <a:t>Erosión y contaminación de playas</a:t>
            </a:r>
          </a:p>
          <a:p>
            <a:r>
              <a:rPr lang="es-ES" altLang="en-US" sz="2000" b="1">
                <a:latin typeface="Times New Roman" panose="02020603050405020304" charset="0"/>
                <a:cs typeface="Times New Roman" panose="02020603050405020304" charset="0"/>
              </a:rPr>
              <a:t>Impactos negativos sobre otras comunidades biológicas</a:t>
            </a:r>
            <a:r>
              <a:rPr lang="en-US" sz="2000" b="1">
                <a:latin typeface="Times New Roman" panose="02020603050405020304" charset="0"/>
                <a:cs typeface="Times New Roman" panose="02020603050405020304" charset="0"/>
              </a:rPr>
              <a:t>		</a:t>
            </a:r>
          </a:p>
          <a:p>
            <a:r>
              <a:rPr lang="es-ES" altLang="en-US" sz="2000" b="1">
                <a:latin typeface="Times New Roman" panose="02020603050405020304" charset="0"/>
                <a:cs typeface="Times New Roman" panose="02020603050405020304" charset="0"/>
              </a:rPr>
              <a:t>C</a:t>
            </a:r>
            <a:r>
              <a:rPr lang="en-US" sz="2000" b="1">
                <a:latin typeface="Times New Roman" panose="02020603050405020304" charset="0"/>
                <a:cs typeface="Times New Roman" panose="02020603050405020304" charset="0"/>
              </a:rPr>
              <a:t>ontaminación </a:t>
            </a:r>
            <a:r>
              <a:rPr lang="es-ES" altLang="en-US" sz="2000" b="1">
                <a:latin typeface="Times New Roman" panose="02020603050405020304" charset="0"/>
                <a:cs typeface="Times New Roman" panose="02020603050405020304" charset="0"/>
              </a:rPr>
              <a:t>de mantos freáticos</a:t>
            </a:r>
          </a:p>
          <a:p>
            <a:r>
              <a:rPr lang="es-ES" altLang="en-US" sz="2000" b="1">
                <a:latin typeface="Times New Roman" panose="02020603050405020304" charset="0"/>
                <a:cs typeface="Times New Roman" panose="02020603050405020304" charset="0"/>
              </a:rPr>
              <a:t>Afectaciones a la salud por la descomposición del alga </a:t>
            </a:r>
          </a:p>
          <a:p>
            <a:r>
              <a:rPr lang="es-ES" altLang="en-US" sz="2000" b="1">
                <a:latin typeface="Times New Roman" panose="02020603050405020304" charset="0"/>
                <a:cs typeface="Times New Roman" panose="02020603050405020304" charset="0"/>
              </a:rPr>
              <a:t>Afectaciones al sector turístico y comunidades aledañas</a:t>
            </a:r>
          </a:p>
          <a:p>
            <a:r>
              <a:rPr lang="es-ES" altLang="en-US" sz="2000" b="1">
                <a:latin typeface="Times New Roman" panose="02020603050405020304" charset="0"/>
                <a:cs typeface="Times New Roman" panose="02020603050405020304" charset="0"/>
              </a:rPr>
              <a:t>a las zonas costeras.</a:t>
            </a:r>
            <a:r>
              <a:rPr lang="en-US" b="1">
                <a:latin typeface="Times New Roman" panose="02020603050405020304" charset="0"/>
                <a:cs typeface="Times New Roman" panose="02020603050405020304" charset="0"/>
              </a:rPr>
              <a:t>	</a:t>
            </a:r>
            <a:r>
              <a:rPr lang="en-US"/>
              <a:t>			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979579" y="1887166"/>
            <a:ext cx="897862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smtClean="0">
                <a:latin typeface="Bookman Old Style" panose="02050604050505020204" pitchFamily="18" charset="0"/>
              </a:rPr>
              <a:t>APLICACIONES DE DIFERENTES ESPECIES DE SARGAZOS Y SUS EXTRACTOS EN LA AGRICULTURA</a:t>
            </a:r>
            <a:endParaRPr lang="en-US" sz="4000" b="1" dirty="0">
              <a:latin typeface="Bookman Old Style" panose="02050604050505020204" pitchFamily="18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391056" y="359925"/>
            <a:ext cx="10155676" cy="5933872"/>
          </a:xfrm>
          <a:prstGeom prst="rect">
            <a:avLst/>
          </a:prstGeom>
          <a:noFill/>
          <a:ln w="63500" cap="sq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/>
          <p:nvPr/>
        </p:nvGraphicFramePr>
        <p:xfrm>
          <a:off x="3115945" y="2095500"/>
          <a:ext cx="6169660" cy="277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0075"/>
                <a:gridCol w="1759585"/>
              </a:tblGrid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alt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Constituyentes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alt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Porcentaje</a:t>
                      </a: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alt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Carbohidratos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alt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        60,92</a:t>
                      </a: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alt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Proteínas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alt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        15,43</a:t>
                      </a: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altLang="en-US" sz="2000" b="1"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Lípidos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alt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          3</a:t>
                      </a: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altLang="en-US" sz="2000" b="1"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Minerales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alt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          2</a:t>
                      </a: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alt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Reguladores del crecimiento vegetal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alt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          2</a:t>
                      </a: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alt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Otros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altLang="en-US" sz="20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         18,27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 Box 4"/>
          <p:cNvSpPr txBox="1"/>
          <p:nvPr/>
        </p:nvSpPr>
        <p:spPr>
          <a:xfrm>
            <a:off x="2969895" y="1513205"/>
            <a:ext cx="64623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n-US" sz="2000" b="1">
                <a:latin typeface="Times New Roman" panose="02020603050405020304" charset="0"/>
                <a:cs typeface="Times New Roman" panose="02020603050405020304" charset="0"/>
              </a:rPr>
              <a:t>Composición estimada de los extractos de algas marinas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831215" y="1041400"/>
            <a:ext cx="10634980" cy="3846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altLang="en-US" sz="2800" b="1">
                <a:latin typeface="Times New Roman" panose="02020603050405020304" charset="0"/>
                <a:cs typeface="Times New Roman" panose="02020603050405020304" charset="0"/>
              </a:rPr>
              <a:t>Preparación de extractos de sargazos</a:t>
            </a:r>
          </a:p>
          <a:p>
            <a:endParaRPr lang="es-ES" altLang="en-US" sz="2800"/>
          </a:p>
          <a:p>
            <a:endParaRPr lang="es-ES" altLang="en-US" sz="2800"/>
          </a:p>
          <a:p>
            <a:r>
              <a:rPr lang="es-ES" altLang="en-US" sz="2000" b="1">
                <a:latin typeface="Times New Roman" panose="02020603050405020304" charset="0"/>
                <a:cs typeface="Times New Roman" panose="02020603050405020304" charset="0"/>
              </a:rPr>
              <a:t>Extracción con agua</a:t>
            </a:r>
          </a:p>
          <a:p>
            <a:endParaRPr lang="es-ES" altLang="en-US" sz="2000" b="1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s-ES" altLang="en-US" sz="2000" b="1">
                <a:latin typeface="Times New Roman" panose="02020603050405020304" charset="0"/>
                <a:cs typeface="Times New Roman" panose="02020603050405020304" charset="0"/>
              </a:rPr>
              <a:t>Extracción con solventes orgánicos (MeOH, EtOH, C</a:t>
            </a:r>
            <a:r>
              <a:rPr lang="es-ES" altLang="en-US" sz="2000" b="1" baseline="-25000">
                <a:solidFill>
                  <a:schemeClr val="tx1"/>
                </a:solidFill>
                <a:uFillTx/>
                <a:latin typeface="Times New Roman" panose="02020603050405020304" charset="0"/>
                <a:cs typeface="Times New Roman" panose="02020603050405020304" charset="0"/>
              </a:rPr>
              <a:t>6</a:t>
            </a:r>
            <a:r>
              <a:rPr lang="es-ES" altLang="en-US" sz="2000" b="1">
                <a:latin typeface="Times New Roman" panose="02020603050405020304" charset="0"/>
                <a:cs typeface="Times New Roman" panose="02020603050405020304" charset="0"/>
              </a:rPr>
              <a:t>H</a:t>
            </a:r>
            <a:r>
              <a:rPr lang="es-ES" altLang="en-US" sz="2000" b="1" baseline="-25000">
                <a:solidFill>
                  <a:schemeClr val="tx1"/>
                </a:solidFill>
                <a:uFillTx/>
                <a:latin typeface="Times New Roman" panose="02020603050405020304" charset="0"/>
                <a:cs typeface="Times New Roman" panose="02020603050405020304" charset="0"/>
              </a:rPr>
              <a:t>6</a:t>
            </a:r>
            <a:r>
              <a:rPr lang="es-ES" altLang="en-US" sz="2000" b="1">
                <a:latin typeface="Times New Roman" panose="02020603050405020304" charset="0"/>
                <a:cs typeface="Times New Roman" panose="02020603050405020304" charset="0"/>
              </a:rPr>
              <a:t>, </a:t>
            </a:r>
          </a:p>
          <a:p>
            <a:r>
              <a:rPr lang="es-ES" altLang="en-US" sz="2000" b="1">
                <a:latin typeface="Times New Roman" panose="02020603050405020304" charset="0"/>
                <a:cs typeface="Times New Roman" panose="02020603050405020304" charset="0"/>
              </a:rPr>
              <a:t>                                                             Cl</a:t>
            </a:r>
            <a:r>
              <a:rPr lang="es-ES" altLang="en-US" sz="2000" b="1" baseline="-25000">
                <a:solidFill>
                  <a:schemeClr val="tx1"/>
                </a:solidFill>
                <a:uFillTx/>
                <a:latin typeface="Times New Roman" panose="02020603050405020304" charset="0"/>
                <a:cs typeface="Times New Roman" panose="02020603050405020304" charset="0"/>
                <a:sym typeface="+mn-ea"/>
              </a:rPr>
              <a:t>3</a:t>
            </a:r>
            <a:r>
              <a:rPr lang="es-ES" altLang="en-US" sz="2000" b="1">
                <a:latin typeface="Times New Roman" panose="02020603050405020304" charset="0"/>
                <a:cs typeface="Times New Roman" panose="02020603050405020304" charset="0"/>
              </a:rPr>
              <a:t>CH )                                   Contenido de fenoles totales                                                                                   </a:t>
            </a:r>
          </a:p>
          <a:p>
            <a:r>
              <a:rPr lang="es-ES" altLang="en-US" sz="2000" b="1">
                <a:latin typeface="Times New Roman" panose="02020603050405020304" charset="0"/>
                <a:cs typeface="Times New Roman" panose="02020603050405020304" charset="0"/>
              </a:rPr>
              <a:t>                                                                                                              (Actividad antioxidante y</a:t>
            </a:r>
          </a:p>
          <a:p>
            <a:r>
              <a:rPr lang="es-ES" altLang="en-US" sz="2000" b="1">
                <a:latin typeface="Times New Roman" panose="02020603050405020304" charset="0"/>
                <a:cs typeface="Times New Roman" panose="02020603050405020304" charset="0"/>
              </a:rPr>
              <a:t>                                                                                                                 antibacteriana)</a:t>
            </a:r>
          </a:p>
          <a:p>
            <a:r>
              <a:rPr lang="es-ES" altLang="en-US" sz="2000" b="1">
                <a:latin typeface="Times New Roman" panose="02020603050405020304" charset="0"/>
                <a:cs typeface="Times New Roman" panose="02020603050405020304" charset="0"/>
              </a:rPr>
              <a:t>Extracción asistida por enzimas (carbohidrasas, proteasas)            (Actividad insecticida)</a:t>
            </a:r>
          </a:p>
          <a:p>
            <a:endParaRPr lang="es-ES" altLang="en-US" sz="20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Right Brace 4"/>
          <p:cNvSpPr/>
          <p:nvPr/>
        </p:nvSpPr>
        <p:spPr>
          <a:xfrm>
            <a:off x="7296785" y="2912110"/>
            <a:ext cx="452120" cy="1631315"/>
          </a:xfrm>
          <a:prstGeom prst="rightBrace">
            <a:avLst/>
          </a:prstGeom>
          <a:ln w="317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Box 5"/>
          <p:cNvSpPr txBox="1"/>
          <p:nvPr/>
        </p:nvSpPr>
        <p:spPr>
          <a:xfrm>
            <a:off x="7512685" y="5591810"/>
            <a:ext cx="36404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n-US" b="1">
                <a:solidFill>
                  <a:schemeClr val="tx1"/>
                </a:solidFill>
                <a:uFillTx/>
                <a:latin typeface="Times New Roman" panose="02020603050405020304" charset="0"/>
              </a:rPr>
              <a:t>Sahayaraj y Jeeva (2011); Puspita </a:t>
            </a:r>
            <a:r>
              <a:rPr lang="es-ES" altLang="en-US" i="1">
                <a:solidFill>
                  <a:schemeClr val="tx1"/>
                </a:solidFill>
                <a:uFillTx/>
                <a:latin typeface="Times New Roman" panose="02020603050405020304" charset="0"/>
              </a:rPr>
              <a:t>et al</a:t>
            </a:r>
            <a:r>
              <a:rPr lang="es-ES" altLang="en-US" b="1">
                <a:solidFill>
                  <a:schemeClr val="tx1"/>
                </a:solidFill>
                <a:uFillTx/>
                <a:latin typeface="Times New Roman" panose="02020603050405020304" charset="0"/>
              </a:rPr>
              <a:t>. (2017)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s 19"/>
          <p:cNvSpPr/>
          <p:nvPr/>
        </p:nvSpPr>
        <p:spPr>
          <a:xfrm>
            <a:off x="4359275" y="5934710"/>
            <a:ext cx="2714625" cy="65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Box 5"/>
          <p:cNvSpPr txBox="1"/>
          <p:nvPr/>
        </p:nvSpPr>
        <p:spPr>
          <a:xfrm>
            <a:off x="1283335" y="1116965"/>
            <a:ext cx="8415655" cy="532320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s-ES" altLang="en-US"/>
              <a:t>                                                              </a:t>
            </a:r>
            <a:r>
              <a:rPr lang="es-ES" altLang="en-US" sz="2000">
                <a:latin typeface="Times New Roman" panose="02020603050405020304" charset="0"/>
                <a:cs typeface="Times New Roman" panose="02020603050405020304" charset="0"/>
              </a:rPr>
              <a:t> Colecta del Sargazo</a:t>
            </a:r>
          </a:p>
          <a:p>
            <a:endParaRPr lang="es-E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s-ES" altLang="en-US" sz="2000">
                <a:latin typeface="Times New Roman" panose="02020603050405020304" charset="0"/>
                <a:cs typeface="Times New Roman" panose="02020603050405020304" charset="0"/>
              </a:rPr>
              <a:t>                                               Lavado con agua de mar </a:t>
            </a:r>
          </a:p>
          <a:p>
            <a:endParaRPr lang="es-E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s-ES" altLang="en-US" sz="2000">
                <a:latin typeface="Times New Roman" panose="02020603050405020304" charset="0"/>
                <a:cs typeface="Times New Roman" panose="02020603050405020304" charset="0"/>
              </a:rPr>
              <a:t>                                   Lavado varias veces con agua corriente</a:t>
            </a:r>
          </a:p>
          <a:p>
            <a:endParaRPr lang="es-E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s-ES" altLang="en-US" sz="2000">
                <a:latin typeface="Times New Roman" panose="02020603050405020304" charset="0"/>
                <a:cs typeface="Times New Roman" panose="02020603050405020304" charset="0"/>
              </a:rPr>
              <a:t>                     Añadir agua                                                        Secado </a:t>
            </a:r>
          </a:p>
          <a:p>
            <a:endParaRPr lang="es-E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s-ES" altLang="en-US" sz="2000">
                <a:latin typeface="Times New Roman" panose="02020603050405020304" charset="0"/>
                <a:cs typeface="Times New Roman" panose="02020603050405020304" charset="0"/>
              </a:rPr>
              <a:t>  Macerar por tres o seis meses                                         Trocear y molinar</a:t>
            </a:r>
          </a:p>
          <a:p>
            <a:r>
              <a:rPr lang="es-ES" altLang="en-US" sz="2000">
                <a:latin typeface="Times New Roman" panose="02020603050405020304" charset="0"/>
                <a:cs typeface="Times New Roman" panose="02020603050405020304" charset="0"/>
              </a:rPr>
              <a:t>        con agitación ocasional                                             </a:t>
            </a:r>
          </a:p>
          <a:p>
            <a:r>
              <a:rPr lang="es-ES" altLang="en-US" sz="2000">
                <a:latin typeface="Times New Roman" panose="02020603050405020304" charset="0"/>
                <a:cs typeface="Times New Roman" panose="02020603050405020304" charset="0"/>
              </a:rPr>
              <a:t>                                                                                                 Polvo seco</a:t>
            </a:r>
          </a:p>
          <a:p>
            <a:r>
              <a:rPr lang="es-ES" altLang="en-US" sz="2000">
                <a:latin typeface="Times New Roman" panose="02020603050405020304" charset="0"/>
                <a:cs typeface="Times New Roman" panose="02020603050405020304" charset="0"/>
              </a:rPr>
              <a:t>                        Filtrar                                 Agua </a:t>
            </a:r>
          </a:p>
          <a:p>
            <a:endParaRPr lang="es-ES" altLang="en-US" sz="20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s-ES" altLang="en-US" sz="2000">
                <a:latin typeface="Times New Roman" panose="02020603050405020304" charset="0"/>
                <a:cs typeface="Times New Roman" panose="02020603050405020304" charset="0"/>
              </a:rPr>
              <a:t>                                                                                        Filtrar o centrifugar                                                           </a:t>
            </a:r>
          </a:p>
          <a:p>
            <a:r>
              <a:rPr lang="es-ES" altLang="en-US" sz="2000">
                <a:latin typeface="Times New Roman" panose="02020603050405020304" charset="0"/>
                <a:cs typeface="Times New Roman" panose="02020603050405020304" charset="0"/>
              </a:rPr>
              <a:t>          </a:t>
            </a:r>
          </a:p>
          <a:p>
            <a:r>
              <a:rPr lang="es-ES" altLang="en-US" sz="2000">
                <a:latin typeface="Times New Roman" panose="02020603050405020304" charset="0"/>
                <a:cs typeface="Times New Roman" panose="02020603050405020304" charset="0"/>
              </a:rPr>
              <a:t>                                                                                             </a:t>
            </a:r>
            <a:r>
              <a:rPr lang="es-ES" altLang="en-US" sz="2000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s-ES" altLang="en-US"/>
              <a:t>                </a:t>
            </a:r>
          </a:p>
          <a:p>
            <a:r>
              <a:rPr lang="es-ES" altLang="en-US"/>
              <a:t>                                                 </a:t>
            </a:r>
            <a:r>
              <a:rPr lang="es-ES" altLang="en-US" sz="2000" b="1">
                <a:latin typeface="Times New Roman" panose="02020603050405020304" charset="0"/>
                <a:cs typeface="Times New Roman" panose="02020603050405020304" charset="0"/>
              </a:rPr>
              <a:t>EXTRACTO ACUOSO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2316480" y="456565"/>
            <a:ext cx="88296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n-US" sz="2000" b="1">
                <a:latin typeface="Times New Roman" panose="02020603050405020304" charset="0"/>
                <a:cs typeface="Times New Roman" panose="02020603050405020304" charset="0"/>
              </a:rPr>
              <a:t>Procedimiento general para la obtención de extractos acuosos de sargazos</a:t>
            </a:r>
          </a:p>
        </p:txBody>
      </p:sp>
      <p:sp>
        <p:nvSpPr>
          <p:cNvPr id="5" name="Down Arrow 4"/>
          <p:cNvSpPr/>
          <p:nvPr/>
        </p:nvSpPr>
        <p:spPr>
          <a:xfrm>
            <a:off x="5516880" y="1485900"/>
            <a:ext cx="85725" cy="34290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5530850" y="2099945"/>
            <a:ext cx="100330" cy="37147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3845560" y="2734310"/>
            <a:ext cx="1699895" cy="309245"/>
          </a:xfrm>
          <a:prstGeom prst="straightConnector1">
            <a:avLst/>
          </a:prstGeom>
          <a:ln>
            <a:headEnd type="arrow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588000" y="2734310"/>
            <a:ext cx="1900555" cy="35687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Down Arrow 10"/>
          <p:cNvSpPr/>
          <p:nvPr/>
        </p:nvSpPr>
        <p:spPr>
          <a:xfrm>
            <a:off x="3230880" y="3334385"/>
            <a:ext cx="75565" cy="32829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3230880" y="4248785"/>
            <a:ext cx="75565" cy="31432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Curved Connector 12"/>
          <p:cNvCxnSpPr/>
          <p:nvPr/>
        </p:nvCxnSpPr>
        <p:spPr>
          <a:xfrm>
            <a:off x="3330575" y="4906010"/>
            <a:ext cx="2176145" cy="928370"/>
          </a:xfrm>
          <a:prstGeom prst="curvedConnector3">
            <a:avLst>
              <a:gd name="adj1" fmla="val 50015"/>
            </a:avLst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Down Arrow 13"/>
          <p:cNvSpPr/>
          <p:nvPr/>
        </p:nvSpPr>
        <p:spPr>
          <a:xfrm>
            <a:off x="7815580" y="3334385"/>
            <a:ext cx="75565" cy="32829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7815580" y="3934460"/>
            <a:ext cx="75565" cy="31432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6445250" y="4644390"/>
            <a:ext cx="929005" cy="75565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7805420" y="4563110"/>
            <a:ext cx="85725" cy="61404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Curved Connector 18"/>
          <p:cNvCxnSpPr/>
          <p:nvPr/>
        </p:nvCxnSpPr>
        <p:spPr>
          <a:xfrm rot="10800000" flipV="1">
            <a:off x="5730240" y="5448300"/>
            <a:ext cx="2085340" cy="386080"/>
          </a:xfrm>
          <a:prstGeom prst="curvedConnector3">
            <a:avLst>
              <a:gd name="adj1" fmla="val 49970"/>
            </a:avLst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1629</Words>
  <Application>WPS Presentation</Application>
  <PresentationFormat>Personalizado</PresentationFormat>
  <Paragraphs>232</Paragraphs>
  <Slides>25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Blue Waves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HP</dc:creator>
  <cp:lastModifiedBy>Yanelis</cp:lastModifiedBy>
  <cp:revision>28</cp:revision>
  <dcterms:created xsi:type="dcterms:W3CDTF">2021-11-05T19:40:00Z</dcterms:created>
  <dcterms:modified xsi:type="dcterms:W3CDTF">2022-03-16T17:13:31Z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1033-11.2.0.9453</vt:lpwstr>
  </property>
</Properties>
</file>