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87" r:id="rId7"/>
    <p:sldId id="263" r:id="rId8"/>
    <p:sldId id="265" r:id="rId9"/>
    <p:sldId id="288" r:id="rId10"/>
    <p:sldId id="289" r:id="rId11"/>
    <p:sldId id="293" r:id="rId12"/>
    <p:sldId id="290" r:id="rId13"/>
    <p:sldId id="282" r:id="rId14"/>
    <p:sldId id="292" r:id="rId15"/>
    <p:sldId id="291" r:id="rId16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5252F-C1D7-4E6E-B8F3-AC1AAF360CF0}" type="datetimeFigureOut">
              <a:rPr lang="es-MX" smtClean="0"/>
              <a:pPr/>
              <a:t>07/06/2022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6B9FE-0C74-45DD-A218-1CDE02DFB2CC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7901735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5252F-C1D7-4E6E-B8F3-AC1AAF360CF0}" type="datetimeFigureOut">
              <a:rPr lang="es-MX" smtClean="0"/>
              <a:pPr/>
              <a:t>07/06/2022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6B9FE-0C74-45DD-A218-1CDE02DFB2CC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1222049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5252F-C1D7-4E6E-B8F3-AC1AAF360CF0}" type="datetimeFigureOut">
              <a:rPr lang="es-MX" smtClean="0"/>
              <a:pPr/>
              <a:t>07/06/2022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6B9FE-0C74-45DD-A218-1CDE02DFB2CC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2798771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5252F-C1D7-4E6E-B8F3-AC1AAF360CF0}" type="datetimeFigureOut">
              <a:rPr lang="es-MX" smtClean="0"/>
              <a:pPr/>
              <a:t>07/06/2022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6B9FE-0C74-45DD-A218-1CDE02DFB2CC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404787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5252F-C1D7-4E6E-B8F3-AC1AAF360CF0}" type="datetimeFigureOut">
              <a:rPr lang="es-MX" smtClean="0"/>
              <a:pPr/>
              <a:t>07/06/2022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6B9FE-0C74-45DD-A218-1CDE02DFB2CC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3702629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5252F-C1D7-4E6E-B8F3-AC1AAF360CF0}" type="datetimeFigureOut">
              <a:rPr lang="es-MX" smtClean="0"/>
              <a:pPr/>
              <a:t>07/06/2022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6B9FE-0C74-45DD-A218-1CDE02DFB2CC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3586609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5252F-C1D7-4E6E-B8F3-AC1AAF360CF0}" type="datetimeFigureOut">
              <a:rPr lang="es-MX" smtClean="0"/>
              <a:pPr/>
              <a:t>07/06/2022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6B9FE-0C74-45DD-A218-1CDE02DFB2CC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3952568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5252F-C1D7-4E6E-B8F3-AC1AAF360CF0}" type="datetimeFigureOut">
              <a:rPr lang="es-MX" smtClean="0"/>
              <a:pPr/>
              <a:t>07/06/2022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6B9FE-0C74-45DD-A218-1CDE02DFB2CC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2740924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5252F-C1D7-4E6E-B8F3-AC1AAF360CF0}" type="datetimeFigureOut">
              <a:rPr lang="es-MX" smtClean="0"/>
              <a:pPr/>
              <a:t>07/06/2022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6B9FE-0C74-45DD-A218-1CDE02DFB2CC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228123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5252F-C1D7-4E6E-B8F3-AC1AAF360CF0}" type="datetimeFigureOut">
              <a:rPr lang="es-MX" smtClean="0"/>
              <a:pPr/>
              <a:t>07/06/2022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6B9FE-0C74-45DD-A218-1CDE02DFB2CC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1115145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5252F-C1D7-4E6E-B8F3-AC1AAF360CF0}" type="datetimeFigureOut">
              <a:rPr lang="es-MX" smtClean="0"/>
              <a:pPr/>
              <a:t>07/06/2022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6B9FE-0C74-45DD-A218-1CDE02DFB2CC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1225477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5252F-C1D7-4E6E-B8F3-AC1AAF360CF0}" type="datetimeFigureOut">
              <a:rPr lang="es-MX" smtClean="0"/>
              <a:pPr/>
              <a:t>07/06/2022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E6B9FE-0C74-45DD-A218-1CDE02DFB2CC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52840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C:\Users\Dianevys\Documents\Nódulos 4.jpg"/>
          <p:cNvPicPr/>
          <p:nvPr/>
        </p:nvPicPr>
        <p:blipFill>
          <a:blip r:embed="rId2">
            <a:lum bright="40000" contrast="-82000"/>
          </a:blip>
          <a:srcRect b="11832"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  <a:softEdge rad="31750"/>
          </a:effectLst>
        </p:spPr>
      </p:pic>
      <p:sp>
        <p:nvSpPr>
          <p:cNvPr id="5" name="4 Rectángulo"/>
          <p:cNvSpPr/>
          <p:nvPr/>
        </p:nvSpPr>
        <p:spPr>
          <a:xfrm>
            <a:off x="714348" y="714356"/>
            <a:ext cx="7632848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dirty="0" smtClean="0"/>
              <a:t>INSTITUTO </a:t>
            </a:r>
            <a:r>
              <a:rPr lang="es-ES" sz="2000" dirty="0"/>
              <a:t>NACIONAL DE CIENCIAS AGRÍCOLAS</a:t>
            </a:r>
            <a:endParaRPr lang="es-MX" sz="2000" dirty="0"/>
          </a:p>
          <a:p>
            <a:pPr algn="ctr"/>
            <a:r>
              <a:rPr lang="es-ES" sz="2000" dirty="0"/>
              <a:t> </a:t>
            </a:r>
            <a:endParaRPr lang="es-MX" sz="2000" dirty="0"/>
          </a:p>
          <a:p>
            <a:r>
              <a:rPr lang="es-ES" dirty="0"/>
              <a:t> </a:t>
            </a:r>
            <a:endParaRPr lang="es-MX" dirty="0"/>
          </a:p>
          <a:p>
            <a:pPr algn="ctr"/>
            <a:r>
              <a:rPr lang="es-ES" sz="2000" dirty="0" smtClean="0"/>
              <a:t>PRESENTACIÓN DEL PLAN DE DOCTORADO </a:t>
            </a:r>
          </a:p>
          <a:p>
            <a:pPr algn="ctr"/>
            <a:endParaRPr lang="es-ES" sz="2000" dirty="0" smtClean="0"/>
          </a:p>
          <a:p>
            <a:pPr algn="ctr"/>
            <a:endParaRPr lang="es-ES" sz="2000" dirty="0" smtClean="0"/>
          </a:p>
          <a:p>
            <a:pPr algn="ctr"/>
            <a:r>
              <a:rPr lang="es-ES" sz="2000" dirty="0" smtClean="0">
                <a:latin typeface="Arial" pitchFamily="34" charset="0"/>
                <a:cs typeface="Arial" pitchFamily="34" charset="0"/>
              </a:rPr>
              <a:t>Efecto de una mezcla de </a:t>
            </a:r>
            <a:r>
              <a:rPr lang="es-ES" sz="2000" dirty="0" err="1" smtClean="0">
                <a:latin typeface="Arial" pitchFamily="34" charset="0"/>
                <a:cs typeface="Arial" pitchFamily="34" charset="0"/>
              </a:rPr>
              <a:t>oligoglacturónidos</a:t>
            </a:r>
            <a:r>
              <a:rPr lang="es-ES" sz="2000" dirty="0" smtClean="0">
                <a:latin typeface="Arial" pitchFamily="34" charset="0"/>
                <a:cs typeface="Arial" pitchFamily="34" charset="0"/>
              </a:rPr>
              <a:t> y </a:t>
            </a:r>
            <a:r>
              <a:rPr lang="es-ES" sz="2000" i="1" dirty="0" err="1" smtClean="0">
                <a:latin typeface="Arial" pitchFamily="34" charset="0"/>
                <a:cs typeface="Arial" pitchFamily="34" charset="0"/>
              </a:rPr>
              <a:t>Rhizobium</a:t>
            </a:r>
            <a:r>
              <a:rPr lang="es-E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000" dirty="0" smtClean="0">
                <a:latin typeface="Arial" pitchFamily="34" charset="0"/>
                <a:cs typeface="Arial" pitchFamily="34" charset="0"/>
              </a:rPr>
              <a:t>en la fisiología, metabolismo y crecimiento de plantas de frijol (</a:t>
            </a:r>
            <a:r>
              <a:rPr lang="es-ES" sz="2000" i="1" dirty="0" err="1" smtClean="0">
                <a:latin typeface="Arial" pitchFamily="34" charset="0"/>
                <a:cs typeface="Arial" pitchFamily="34" charset="0"/>
              </a:rPr>
              <a:t>Phaseolus</a:t>
            </a:r>
            <a:r>
              <a:rPr lang="es-E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000" i="1" dirty="0" err="1" smtClean="0">
                <a:latin typeface="Arial" pitchFamily="34" charset="0"/>
                <a:cs typeface="Arial" pitchFamily="34" charset="0"/>
              </a:rPr>
              <a:t>vulgaris</a:t>
            </a:r>
            <a:r>
              <a:rPr lang="es-ES" sz="2000" dirty="0" smtClean="0">
                <a:latin typeface="Arial" pitchFamily="34" charset="0"/>
                <a:cs typeface="Arial" pitchFamily="34" charset="0"/>
              </a:rPr>
              <a:t> L.)</a:t>
            </a:r>
          </a:p>
          <a:p>
            <a:pPr algn="ctr"/>
            <a:endParaRPr lang="es-MX" sz="2000" dirty="0" smtClean="0"/>
          </a:p>
          <a:p>
            <a:r>
              <a:rPr lang="es-ES" dirty="0"/>
              <a:t> </a:t>
            </a:r>
            <a:endParaRPr lang="es-MX" dirty="0"/>
          </a:p>
          <a:p>
            <a:pPr algn="ctr"/>
            <a:r>
              <a:rPr lang="es-ES" dirty="0"/>
              <a:t> </a:t>
            </a:r>
            <a:endParaRPr lang="es-MX" dirty="0"/>
          </a:p>
          <a:p>
            <a:pPr algn="ctr"/>
            <a:r>
              <a:rPr lang="es-ES" dirty="0"/>
              <a:t> </a:t>
            </a:r>
            <a:endParaRPr lang="es-MX" dirty="0"/>
          </a:p>
          <a:p>
            <a:pPr algn="ctr"/>
            <a:r>
              <a:rPr lang="es-ES" sz="2000" dirty="0"/>
              <a:t>Autor: </a:t>
            </a:r>
            <a:r>
              <a:rPr lang="es-ES" sz="2000" dirty="0" smtClean="0"/>
              <a:t>M. </a:t>
            </a:r>
            <a:r>
              <a:rPr lang="es-ES" sz="2000" dirty="0" err="1" smtClean="0"/>
              <a:t>Sc.</a:t>
            </a:r>
            <a:r>
              <a:rPr lang="es-ES" sz="2000" dirty="0" smtClean="0"/>
              <a:t>  </a:t>
            </a:r>
            <a:r>
              <a:rPr lang="es-ES" sz="2000" dirty="0" err="1"/>
              <a:t>Danurys</a:t>
            </a:r>
            <a:r>
              <a:rPr lang="es-ES" sz="2000" dirty="0"/>
              <a:t> Lara Acosta </a:t>
            </a:r>
            <a:endParaRPr lang="es-MX" sz="2000" dirty="0"/>
          </a:p>
          <a:p>
            <a:pPr algn="ctr"/>
            <a:r>
              <a:rPr lang="es-ES" sz="2000" dirty="0"/>
              <a:t> </a:t>
            </a:r>
            <a:endParaRPr lang="es-MX" sz="2000" dirty="0"/>
          </a:p>
          <a:p>
            <a:pPr algn="ctr"/>
            <a:r>
              <a:rPr lang="es-ES" dirty="0"/>
              <a:t> </a:t>
            </a:r>
            <a:endParaRPr lang="es-MX" dirty="0"/>
          </a:p>
          <a:p>
            <a:pPr algn="ctr"/>
            <a:r>
              <a:rPr lang="es-ES" sz="2000" dirty="0"/>
              <a:t>Tutores: Dr. C. María Caridad Nápoles García</a:t>
            </a:r>
            <a:endParaRPr lang="es-MX" sz="2000" dirty="0"/>
          </a:p>
          <a:p>
            <a:pPr algn="ctr"/>
            <a:r>
              <a:rPr lang="es-ES" sz="2000" dirty="0"/>
              <a:t>           </a:t>
            </a:r>
            <a:r>
              <a:rPr lang="es-ES" sz="2000" dirty="0" smtClean="0"/>
              <a:t> Dr</a:t>
            </a:r>
            <a:r>
              <a:rPr lang="es-ES" sz="2000" dirty="0"/>
              <a:t>. C. Alejandro Falcón Rodríguez</a:t>
            </a:r>
            <a:endParaRPr lang="es-MX" sz="2000" dirty="0"/>
          </a:p>
          <a:p>
            <a:pPr algn="ctr"/>
            <a:r>
              <a:rPr lang="es-ES" sz="2000" dirty="0"/>
              <a:t> </a:t>
            </a:r>
            <a:endParaRPr lang="es-MX" sz="2000" dirty="0"/>
          </a:p>
          <a:p>
            <a:r>
              <a:rPr lang="es-ES" dirty="0"/>
              <a:t> </a:t>
            </a:r>
            <a:endParaRPr lang="es-MX" dirty="0"/>
          </a:p>
          <a:p>
            <a:r>
              <a:rPr lang="es-ES" dirty="0"/>
              <a:t> </a:t>
            </a:r>
            <a:endParaRPr lang="es-MX" dirty="0"/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xmlns="" val="326868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1 Conector recto"/>
          <p:cNvCxnSpPr/>
          <p:nvPr/>
        </p:nvCxnSpPr>
        <p:spPr>
          <a:xfrm>
            <a:off x="357158" y="785794"/>
            <a:ext cx="8280920" cy="0"/>
          </a:xfrm>
          <a:prstGeom prst="line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2 Rectángulo"/>
          <p:cNvSpPr/>
          <p:nvPr/>
        </p:nvSpPr>
        <p:spPr>
          <a:xfrm>
            <a:off x="357158" y="68025"/>
            <a:ext cx="83582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3. Determinar el efecto de </a:t>
            </a:r>
            <a:r>
              <a:rPr lang="es-ES" b="1" dirty="0" err="1" smtClean="0">
                <a:latin typeface="Times New Roman" pitchFamily="18" charset="0"/>
                <a:cs typeface="Times New Roman" pitchFamily="18" charset="0"/>
              </a:rPr>
              <a:t>Pectimorf</a:t>
            </a:r>
            <a:r>
              <a:rPr lang="es-CO" b="1" baseline="30000" dirty="0" smtClean="0">
                <a:latin typeface="Times New Roman" pitchFamily="18" charset="0"/>
                <a:cs typeface="Times New Roman" pitchFamily="18" charset="0"/>
              </a:rPr>
              <a:t>®</a:t>
            </a:r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 en el metabolismo del nitrógeno y el carbono en plantas de frijol </a:t>
            </a:r>
            <a:r>
              <a:rPr lang="es-MX" b="1" dirty="0" smtClean="0">
                <a:latin typeface="Times New Roman" pitchFamily="18" charset="0"/>
                <a:cs typeface="Times New Roman" pitchFamily="18" charset="0"/>
              </a:rPr>
              <a:t>inoculadas </a:t>
            </a:r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con </a:t>
            </a:r>
            <a:r>
              <a:rPr lang="pt-PT" b="1" dirty="0" smtClean="0">
                <a:latin typeface="Times New Roman" pitchFamily="18" charset="0"/>
                <a:cs typeface="Times New Roman" pitchFamily="18" charset="0"/>
              </a:rPr>
              <a:t>Azofert</a:t>
            </a:r>
            <a:r>
              <a:rPr lang="es-CO" b="1" baseline="30000" dirty="0" smtClean="0">
                <a:latin typeface="Times New Roman" pitchFamily="18" charset="0"/>
                <a:cs typeface="Times New Roman" pitchFamily="18" charset="0"/>
              </a:rPr>
              <a:t>® </a:t>
            </a:r>
            <a:r>
              <a:rPr lang="pt-PT" b="1" dirty="0" smtClean="0">
                <a:latin typeface="Times New Roman" pitchFamily="18" charset="0"/>
                <a:cs typeface="Times New Roman" pitchFamily="18" charset="0"/>
              </a:rPr>
              <a:t>-F</a:t>
            </a:r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s-ES" b="1" dirty="0"/>
          </a:p>
        </p:txBody>
      </p:sp>
      <p:sp>
        <p:nvSpPr>
          <p:cNvPr id="4" name="3 Rectángulo"/>
          <p:cNvSpPr/>
          <p:nvPr/>
        </p:nvSpPr>
        <p:spPr>
          <a:xfrm>
            <a:off x="500034" y="1071546"/>
            <a:ext cx="76438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Indicadores bioquímicos del metabolismo del nitrógeno</a:t>
            </a:r>
            <a:endParaRPr lang="es-E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00034" y="1643050"/>
            <a:ext cx="721523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42900" algn="l"/>
              </a:tabLst>
            </a:pPr>
            <a:r>
              <a:rPr lang="es-ES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Actividad </a:t>
            </a:r>
            <a:r>
              <a:rPr lang="es-ES" b="1" dirty="0" err="1" smtClean="0">
                <a:solidFill>
                  <a:srgbClr val="C0504D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Nitrato reductasa </a:t>
            </a:r>
            <a:r>
              <a:rPr lang="es-ES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lang="es-ES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Galangau</a:t>
            </a:r>
            <a:r>
              <a:rPr lang="es-ES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et al., 1988). 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285720" y="4643446"/>
            <a:ext cx="8358246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>
                <a:tab pos="269875" algn="l"/>
              </a:tabLst>
            </a:pPr>
            <a:r>
              <a:rPr kumimoji="0" lang="es-ES" sz="1200" b="1" i="0" u="none" strike="noStrike" cap="none" normalizeH="0" baseline="0" dirty="0" smtClean="0">
                <a:ln>
                  <a:noFill/>
                </a:ln>
                <a:solidFill>
                  <a:srgbClr val="C0504D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s-ES" b="1" i="0" u="none" strike="noStrike" cap="none" normalizeH="0" baseline="0" dirty="0" smtClean="0">
                <a:ln>
                  <a:noFill/>
                </a:ln>
                <a:solidFill>
                  <a:srgbClr val="C0504D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Eficiencia en la utilización de nitrógeno</a:t>
            </a:r>
            <a:r>
              <a:rPr kumimoji="0" lang="es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Se expresará como tejido seco de hojas divido por la concentración total de nitrógeno (</a:t>
            </a:r>
            <a:r>
              <a:rPr kumimoji="0" lang="es-E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yriadPro-Regular"/>
                <a:cs typeface="Times New Roman" pitchFamily="18" charset="0"/>
              </a:rPr>
              <a:t>Baethgen</a:t>
            </a:r>
            <a:r>
              <a:rPr kumimoji="0" lang="es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yriadPro-Regular"/>
                <a:cs typeface="Times New Roman" pitchFamily="18" charset="0"/>
              </a:rPr>
              <a:t> y </a:t>
            </a:r>
            <a:r>
              <a:rPr kumimoji="0" lang="es-E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yriadPro-Regular"/>
                <a:cs typeface="Times New Roman" pitchFamily="18" charset="0"/>
              </a:rPr>
              <a:t>Alley</a:t>
            </a:r>
            <a:r>
              <a:rPr kumimoji="0" lang="es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1989).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>
                <a:tab pos="269875" algn="l"/>
              </a:tabLst>
            </a:pPr>
            <a:endParaRPr kumimoji="0" lang="es-E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>
                <a:tab pos="269875" algn="l"/>
              </a:tabLst>
            </a:pPr>
            <a:r>
              <a:rPr kumimoji="0" lang="es-ES" b="1" i="0" u="none" strike="noStrike" cap="none" normalizeH="0" baseline="0" dirty="0" smtClean="0">
                <a:ln>
                  <a:noFill/>
                </a:ln>
                <a:solidFill>
                  <a:srgbClr val="C0504D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Eficiencia en la absorción de nitrógeno</a:t>
            </a:r>
            <a:r>
              <a:rPr kumimoji="0" lang="es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Contenido total de nitrógeno dividido entre el peso seco radicular (</a:t>
            </a:r>
            <a:r>
              <a:rPr kumimoji="0" lang="es-E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yriadPro-Regular"/>
                <a:cs typeface="Times New Roman" pitchFamily="18" charset="0"/>
              </a:rPr>
              <a:t>Baethgen</a:t>
            </a:r>
            <a:r>
              <a:rPr kumimoji="0" lang="es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yriadPro-Regular"/>
                <a:cs typeface="Times New Roman" pitchFamily="18" charset="0"/>
              </a:rPr>
              <a:t> y </a:t>
            </a:r>
            <a:r>
              <a:rPr kumimoji="0" lang="es-E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yriadPro-Regular"/>
                <a:cs typeface="Times New Roman" pitchFamily="18" charset="0"/>
              </a:rPr>
              <a:t>Alley</a:t>
            </a:r>
            <a:r>
              <a:rPr kumimoji="0" lang="es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1989).</a:t>
            </a:r>
            <a:endParaRPr kumimoji="0" lang="es-E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500034" y="2143116"/>
            <a:ext cx="62150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342900" algn="l"/>
              </a:tabLst>
            </a:pPr>
            <a:r>
              <a:rPr lang="es-ES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Actividad </a:t>
            </a:r>
            <a:r>
              <a:rPr lang="es-ES" b="1" dirty="0" err="1" smtClean="0">
                <a:solidFill>
                  <a:srgbClr val="C0504D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Glutamina</a:t>
            </a:r>
            <a:r>
              <a:rPr lang="es-ES" b="1" dirty="0" smtClean="0">
                <a:solidFill>
                  <a:srgbClr val="C0504D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s-ES" b="1" dirty="0" err="1" smtClean="0">
                <a:solidFill>
                  <a:srgbClr val="C0504D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sintetasa</a:t>
            </a:r>
            <a:r>
              <a:rPr lang="es-ES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</a:t>
            </a:r>
            <a:r>
              <a:rPr lang="es-ES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Rhodes</a:t>
            </a:r>
            <a:r>
              <a:rPr lang="es-ES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s-ES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et al</a:t>
            </a:r>
            <a:r>
              <a:rPr lang="es-ES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., 1975) </a:t>
            </a:r>
            <a:endParaRPr lang="es-ES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500034" y="2643182"/>
            <a:ext cx="69294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342900" algn="l"/>
              </a:tabLst>
            </a:pPr>
            <a:r>
              <a:rPr lang="es-ES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Actividad </a:t>
            </a:r>
            <a:r>
              <a:rPr lang="es-ES" b="1" dirty="0" err="1" smtClean="0">
                <a:solidFill>
                  <a:srgbClr val="C0504D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Glutamato</a:t>
            </a:r>
            <a:r>
              <a:rPr lang="es-ES" b="1" dirty="0" smtClean="0">
                <a:solidFill>
                  <a:srgbClr val="C0504D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s-ES" b="1" dirty="0" err="1" smtClean="0">
                <a:solidFill>
                  <a:srgbClr val="C0504D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sintasa</a:t>
            </a:r>
            <a:r>
              <a:rPr lang="es-ES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s-ES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lang="es-ES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Groat</a:t>
            </a:r>
            <a:r>
              <a:rPr lang="es-ES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y Vanee, 1981)</a:t>
            </a:r>
            <a:endParaRPr lang="es-ES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342900" algn="l"/>
              </a:tabLst>
            </a:pPr>
            <a:endParaRPr lang="es-MX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10 Rectángulo"/>
          <p:cNvSpPr/>
          <p:nvPr/>
        </p:nvSpPr>
        <p:spPr>
          <a:xfrm>
            <a:off x="500034" y="3143248"/>
            <a:ext cx="57864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342900" algn="l"/>
              </a:tabLst>
            </a:pPr>
            <a:r>
              <a:rPr lang="es-ES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Concentración de </a:t>
            </a:r>
            <a:r>
              <a:rPr lang="es-ES" b="1" dirty="0" smtClean="0">
                <a:solidFill>
                  <a:srgbClr val="C0504D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proteínas solubles totales</a:t>
            </a:r>
            <a:r>
              <a:rPr lang="es-ES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s-MX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lang="es-ES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Sun</a:t>
            </a:r>
            <a:r>
              <a:rPr lang="es-ES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1994)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342900" algn="l"/>
              </a:tabLst>
            </a:pPr>
            <a:endParaRPr lang="es-ES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11 Rectángulo"/>
          <p:cNvSpPr/>
          <p:nvPr/>
        </p:nvSpPr>
        <p:spPr>
          <a:xfrm>
            <a:off x="500034" y="4071942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342900" algn="l"/>
              </a:tabLst>
            </a:pPr>
            <a:r>
              <a:rPr lang="es-ES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Concentración de </a:t>
            </a:r>
            <a:r>
              <a:rPr lang="es-ES" b="1" dirty="0" smtClean="0">
                <a:solidFill>
                  <a:srgbClr val="C0504D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nitrógeno</a:t>
            </a:r>
            <a:r>
              <a:rPr lang="es-ES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(método </a:t>
            </a:r>
            <a:r>
              <a:rPr lang="es-ES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Nessler</a:t>
            </a:r>
            <a:r>
              <a:rPr lang="es-ES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r>
              <a:rPr lang="es-MX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</p:txBody>
      </p:sp>
      <p:sp>
        <p:nvSpPr>
          <p:cNvPr id="13" name="12 CuadroTexto"/>
          <p:cNvSpPr txBox="1"/>
          <p:nvPr/>
        </p:nvSpPr>
        <p:spPr>
          <a:xfrm>
            <a:off x="524310" y="3631172"/>
            <a:ext cx="46955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342900" algn="l"/>
              </a:tabLst>
            </a:pPr>
            <a:r>
              <a:rPr lang="es-ES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Concentración de </a:t>
            </a:r>
            <a:r>
              <a:rPr lang="es-ES" b="1" dirty="0" smtClean="0">
                <a:solidFill>
                  <a:srgbClr val="C0504D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nitrato </a:t>
            </a:r>
            <a:r>
              <a:rPr lang="es-ES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(Cataldo </a:t>
            </a:r>
            <a:r>
              <a:rPr lang="es-ES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et al</a:t>
            </a:r>
            <a:r>
              <a:rPr lang="es-ES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., 1975 )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/>
      <p:bldP spid="1026" grpId="0"/>
      <p:bldP spid="9" grpId="0"/>
      <p:bldP spid="10" grpId="0"/>
      <p:bldP spid="11" grpId="0"/>
      <p:bldP spid="12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357158" y="68025"/>
            <a:ext cx="83582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3. Determinar el efecto de </a:t>
            </a:r>
            <a:r>
              <a:rPr lang="es-ES" b="1" dirty="0" err="1" smtClean="0">
                <a:latin typeface="Times New Roman" pitchFamily="18" charset="0"/>
                <a:cs typeface="Times New Roman" pitchFamily="18" charset="0"/>
              </a:rPr>
              <a:t>Pectimorf</a:t>
            </a:r>
            <a:r>
              <a:rPr lang="es-CO" b="1" baseline="30000" dirty="0" smtClean="0">
                <a:latin typeface="Times New Roman" pitchFamily="18" charset="0"/>
                <a:cs typeface="Times New Roman" pitchFamily="18" charset="0"/>
              </a:rPr>
              <a:t>®</a:t>
            </a:r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 en el metabolismo del nitrógeno y el carbono en plantas de frijol </a:t>
            </a:r>
            <a:r>
              <a:rPr lang="es-MX" b="1" dirty="0" smtClean="0">
                <a:latin typeface="Times New Roman" pitchFamily="18" charset="0"/>
                <a:cs typeface="Times New Roman" pitchFamily="18" charset="0"/>
              </a:rPr>
              <a:t>inoculadas </a:t>
            </a:r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con </a:t>
            </a:r>
            <a:r>
              <a:rPr lang="pt-PT" b="1" dirty="0" smtClean="0">
                <a:latin typeface="Times New Roman" pitchFamily="18" charset="0"/>
                <a:cs typeface="Times New Roman" pitchFamily="18" charset="0"/>
              </a:rPr>
              <a:t>Azofert</a:t>
            </a:r>
            <a:r>
              <a:rPr lang="es-CO" b="1" baseline="30000" dirty="0" smtClean="0">
                <a:latin typeface="Times New Roman" pitchFamily="18" charset="0"/>
                <a:cs typeface="Times New Roman" pitchFamily="18" charset="0"/>
              </a:rPr>
              <a:t>® </a:t>
            </a:r>
            <a:r>
              <a:rPr lang="pt-PT" b="1" dirty="0" smtClean="0">
                <a:latin typeface="Times New Roman" pitchFamily="18" charset="0"/>
                <a:cs typeface="Times New Roman" pitchFamily="18" charset="0"/>
              </a:rPr>
              <a:t>-F</a:t>
            </a:r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s-ES" b="1" dirty="0"/>
          </a:p>
        </p:txBody>
      </p:sp>
      <p:cxnSp>
        <p:nvCxnSpPr>
          <p:cNvPr id="3" name="2 Conector recto"/>
          <p:cNvCxnSpPr/>
          <p:nvPr/>
        </p:nvCxnSpPr>
        <p:spPr>
          <a:xfrm>
            <a:off x="357158" y="785794"/>
            <a:ext cx="8280920" cy="0"/>
          </a:xfrm>
          <a:prstGeom prst="line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3 Rectángulo"/>
          <p:cNvSpPr/>
          <p:nvPr/>
        </p:nvSpPr>
        <p:spPr>
          <a:xfrm>
            <a:off x="428596" y="1000108"/>
            <a:ext cx="63579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Indicadores bioquímicos del metabolismo del carbono</a:t>
            </a:r>
            <a:endParaRPr lang="es-E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500034" y="1500174"/>
            <a:ext cx="79296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tabLst>
                <a:tab pos="342900" algn="l"/>
              </a:tabLst>
            </a:pP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Concentración de </a:t>
            </a:r>
            <a:r>
              <a:rPr lang="es-ES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clorofilas totales </a:t>
            </a:r>
            <a:r>
              <a:rPr lang="es-MX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Arnon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, 1949</a:t>
            </a:r>
            <a:r>
              <a:rPr lang="es-MX" dirty="0" smtClean="0">
                <a:latin typeface="Times New Roman" pitchFamily="18" charset="0"/>
                <a:cs typeface="Times New Roman" pitchFamily="18" charset="0"/>
              </a:rPr>
              <a:t>) </a:t>
            </a:r>
            <a:endParaRPr lang="es-ES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500034" y="2000240"/>
            <a:ext cx="74295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Wingdings" pitchFamily="2" charset="2"/>
              <a:buChar char="§"/>
            </a:pP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Concentración de </a:t>
            </a:r>
            <a:r>
              <a:rPr lang="es-ES" b="1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carotenoides</a:t>
            </a:r>
            <a:r>
              <a:rPr lang="es-ES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(carotenos y xantofilas) </a:t>
            </a:r>
            <a:r>
              <a:rPr lang="es-MX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Arnon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, 1949</a:t>
            </a:r>
            <a:r>
              <a:rPr lang="es-MX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s-ES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s-ES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500034" y="2496917"/>
            <a:ext cx="85725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Wingdings" pitchFamily="2" charset="2"/>
              <a:buChar char="§"/>
            </a:pPr>
            <a:r>
              <a:rPr lang="es-MX" dirty="0" smtClean="0">
                <a:latin typeface="Times New Roman" pitchFamily="18" charset="0"/>
                <a:cs typeface="Times New Roman" pitchFamily="18" charset="0"/>
              </a:rPr>
              <a:t>Actividad </a:t>
            </a:r>
            <a:r>
              <a:rPr lang="es-ES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Malato deshidrogena</a:t>
            </a:r>
            <a:r>
              <a:rPr lang="es-MX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MDH-NADP de cloroplasto 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Fickenscher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y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Scheibe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, 1983)</a:t>
            </a:r>
            <a:r>
              <a:rPr lang="es-ES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8" name="7 Rectángulo"/>
          <p:cNvSpPr/>
          <p:nvPr/>
        </p:nvSpPr>
        <p:spPr>
          <a:xfrm>
            <a:off x="500034" y="3273982"/>
            <a:ext cx="81439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Wingdings" pitchFamily="2" charset="2"/>
              <a:buChar char="§"/>
            </a:pP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Actividad </a:t>
            </a:r>
            <a:r>
              <a:rPr lang="es-ES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Enzima Málica, EM-NAD de mitocondria 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Tronconi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i="1" dirty="0" smtClean="0">
                <a:latin typeface="Times New Roman" pitchFamily="18" charset="0"/>
                <a:cs typeface="Times New Roman" pitchFamily="18" charset="0"/>
              </a:rPr>
              <a:t>et al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., 2008) </a:t>
            </a:r>
          </a:p>
        </p:txBody>
      </p:sp>
      <p:sp>
        <p:nvSpPr>
          <p:cNvPr id="9" name="8 Rectángulo"/>
          <p:cNvSpPr/>
          <p:nvPr/>
        </p:nvSpPr>
        <p:spPr>
          <a:xfrm>
            <a:off x="500034" y="3916924"/>
            <a:ext cx="86439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Wingdings" pitchFamily="2" charset="2"/>
              <a:buChar char="§"/>
            </a:pP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Concentración de </a:t>
            </a:r>
            <a:r>
              <a:rPr lang="es-ES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carbohidratos solubles totales</a:t>
            </a:r>
            <a:r>
              <a:rPr lang="es-ES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Sadasivam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y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Manickam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, 1996)  </a:t>
            </a:r>
          </a:p>
        </p:txBody>
      </p:sp>
      <p:sp>
        <p:nvSpPr>
          <p:cNvPr id="10" name="9 Rectángulo"/>
          <p:cNvSpPr/>
          <p:nvPr/>
        </p:nvSpPr>
        <p:spPr>
          <a:xfrm>
            <a:off x="500034" y="4572008"/>
            <a:ext cx="79296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Wingdings" pitchFamily="2" charset="2"/>
              <a:buChar char="§"/>
            </a:pP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Concentración de </a:t>
            </a:r>
            <a:r>
              <a:rPr lang="es-ES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carbohidratos reductores</a:t>
            </a:r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MX" dirty="0" smtClean="0">
                <a:latin typeface="Times New Roman" pitchFamily="18" charset="0"/>
                <a:cs typeface="Times New Roman" pitchFamily="18" charset="0"/>
              </a:rPr>
              <a:t>en hojas 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(South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Gate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, D.A.T, 1991)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1 Conector recto"/>
          <p:cNvCxnSpPr/>
          <p:nvPr/>
        </p:nvCxnSpPr>
        <p:spPr>
          <a:xfrm>
            <a:off x="357158" y="785794"/>
            <a:ext cx="8280920" cy="0"/>
          </a:xfrm>
          <a:prstGeom prst="line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2 Rectángulo"/>
          <p:cNvSpPr/>
          <p:nvPr/>
        </p:nvSpPr>
        <p:spPr>
          <a:xfrm>
            <a:off x="428596" y="139463"/>
            <a:ext cx="81439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4. Determinar el efecto de </a:t>
            </a:r>
            <a:r>
              <a:rPr lang="es-ES" b="1" dirty="0" err="1" smtClean="0">
                <a:latin typeface="Times New Roman" pitchFamily="18" charset="0"/>
                <a:cs typeface="Times New Roman" pitchFamily="18" charset="0"/>
              </a:rPr>
              <a:t>Pectimorf</a:t>
            </a:r>
            <a:r>
              <a:rPr lang="es-CO" b="1" baseline="30000" dirty="0" smtClean="0">
                <a:latin typeface="Times New Roman" pitchFamily="18" charset="0"/>
                <a:cs typeface="Times New Roman" pitchFamily="18" charset="0"/>
              </a:rPr>
              <a:t>®</a:t>
            </a:r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 en el rendimiento y en la calidad del cultivo del frijol inoculado con </a:t>
            </a:r>
            <a:r>
              <a:rPr lang="pt-PT" b="1" dirty="0" smtClean="0">
                <a:latin typeface="Times New Roman" pitchFamily="18" charset="0"/>
                <a:cs typeface="Times New Roman" pitchFamily="18" charset="0"/>
              </a:rPr>
              <a:t>Azofert</a:t>
            </a:r>
            <a:r>
              <a:rPr lang="es-CO" b="1" baseline="30000" dirty="0" smtClean="0">
                <a:latin typeface="Times New Roman" pitchFamily="18" charset="0"/>
                <a:cs typeface="Times New Roman" pitchFamily="18" charset="0"/>
              </a:rPr>
              <a:t>®</a:t>
            </a:r>
            <a:r>
              <a:rPr lang="pt-PT" b="1" dirty="0" smtClean="0">
                <a:latin typeface="Times New Roman" pitchFamily="18" charset="0"/>
                <a:cs typeface="Times New Roman" pitchFamily="18" charset="0"/>
              </a:rPr>
              <a:t>-F</a:t>
            </a:r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s-ES" b="1" dirty="0"/>
          </a:p>
        </p:txBody>
      </p:sp>
      <p:sp>
        <p:nvSpPr>
          <p:cNvPr id="4" name="3 Rectángulo"/>
          <p:cNvSpPr/>
          <p:nvPr/>
        </p:nvSpPr>
        <p:spPr>
          <a:xfrm>
            <a:off x="357158" y="1488032"/>
            <a:ext cx="15632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Evaluación </a:t>
            </a:r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R9</a:t>
            </a:r>
            <a:endParaRPr lang="es-ES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12 Grupo"/>
          <p:cNvGrpSpPr/>
          <p:nvPr/>
        </p:nvGrpSpPr>
        <p:grpSpPr>
          <a:xfrm>
            <a:off x="4000496" y="2285992"/>
            <a:ext cx="5286412" cy="4500594"/>
            <a:chOff x="4000496" y="2214554"/>
            <a:chExt cx="5286412" cy="4500594"/>
          </a:xfrm>
        </p:grpSpPr>
        <p:sp>
          <p:nvSpPr>
            <p:cNvPr id="7" name="6 CuadroTexto"/>
            <p:cNvSpPr txBox="1"/>
            <p:nvPr/>
          </p:nvSpPr>
          <p:spPr>
            <a:xfrm>
              <a:off x="4589777" y="2214554"/>
              <a:ext cx="34826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b="1" dirty="0" smtClean="0">
                  <a:latin typeface="Times New Roman" pitchFamily="18" charset="0"/>
                  <a:cs typeface="Times New Roman" pitchFamily="18" charset="0"/>
                </a:rPr>
                <a:t>Indicadores de calidad en granos </a:t>
              </a:r>
              <a:endParaRPr lang="es-ES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98" name="Rectangle 2"/>
            <p:cNvSpPr>
              <a:spLocks noChangeArrowheads="1"/>
            </p:cNvSpPr>
            <p:nvPr/>
          </p:nvSpPr>
          <p:spPr bwMode="auto">
            <a:xfrm>
              <a:off x="4000496" y="2571744"/>
              <a:ext cx="5286412" cy="28007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Char char="q"/>
                <a:tabLst>
                  <a:tab pos="90488" algn="l"/>
                </a:tabLst>
              </a:pPr>
              <a:r>
                <a:rPr kumimoji="0" lang="es-E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Concentración de proteínas </a:t>
              </a:r>
              <a:r>
                <a:rPr kumimoji="0" lang="es-ES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(</a:t>
              </a:r>
              <a:r>
                <a:rPr kumimoji="0" lang="es-ES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MyriadPro-Regular"/>
                  <a:cs typeface="Times New Roman" pitchFamily="18" charset="0"/>
                </a:rPr>
                <a:t>Bradford, 1976)</a:t>
              </a:r>
              <a:endParaRPr kumimoji="0" lang="es-E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q"/>
                <a:tabLst>
                  <a:tab pos="90488" algn="l"/>
                </a:tabLst>
              </a:pPr>
              <a:r>
                <a:rPr kumimoji="0" lang="es-E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Contenido de carbohidratos </a:t>
              </a:r>
              <a:r>
                <a:rPr lang="es-ES" sz="1600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(</a:t>
              </a:r>
              <a:r>
                <a:rPr lang="es-ES" sz="1600" dirty="0" err="1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Sadasivam</a:t>
              </a:r>
              <a:r>
                <a:rPr lang="es-ES" sz="1600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y </a:t>
              </a:r>
              <a:r>
                <a:rPr lang="es-ES" sz="1600" dirty="0" err="1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Manickam</a:t>
              </a:r>
              <a:r>
                <a:rPr lang="es-ES" sz="1600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, 1996) 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q"/>
                <a:tabLst>
                  <a:tab pos="90488" algn="l"/>
                </a:tabLst>
              </a:pPr>
              <a:r>
                <a:rPr lang="es-ES" sz="1600" dirty="0" smtClean="0">
                  <a:latin typeface="Times New Roman" pitchFamily="18" charset="0"/>
                  <a:cs typeface="Times New Roman" pitchFamily="18" charset="0"/>
                </a:rPr>
                <a:t> Contenido de compuestos </a:t>
              </a:r>
              <a:r>
                <a:rPr lang="es-ES" sz="1600" dirty="0" err="1" smtClean="0">
                  <a:latin typeface="Times New Roman" pitchFamily="18" charset="0"/>
                  <a:cs typeface="Times New Roman" pitchFamily="18" charset="0"/>
                </a:rPr>
                <a:t>fenólicos</a:t>
              </a:r>
              <a:r>
                <a:rPr lang="es-ES" sz="1600" dirty="0" smtClean="0">
                  <a:latin typeface="Times New Roman" pitchFamily="18" charset="0"/>
                  <a:cs typeface="Times New Roman" pitchFamily="18" charset="0"/>
                </a:rPr>
                <a:t> (</a:t>
              </a:r>
              <a:r>
                <a:rPr lang="es-ES" sz="1600" dirty="0" err="1" smtClean="0">
                  <a:latin typeface="Times New Roman" pitchFamily="18" charset="0"/>
                  <a:cs typeface="Times New Roman" pitchFamily="18" charset="0"/>
                </a:rPr>
                <a:t>Singleton</a:t>
              </a:r>
              <a:r>
                <a:rPr lang="es-ES" sz="1600" dirty="0" smtClean="0">
                  <a:latin typeface="Times New Roman" pitchFamily="18" charset="0"/>
                  <a:cs typeface="Times New Roman" pitchFamily="18" charset="0"/>
                </a:rPr>
                <a:t> y </a:t>
              </a:r>
              <a:r>
                <a:rPr lang="es-ES" sz="1600" dirty="0" err="1" smtClean="0">
                  <a:latin typeface="Times New Roman" pitchFamily="18" charset="0"/>
                  <a:cs typeface="Times New Roman" pitchFamily="18" charset="0"/>
                </a:rPr>
                <a:t>Rossi</a:t>
              </a:r>
              <a:r>
                <a:rPr lang="es-ES" sz="1600" dirty="0" smtClean="0">
                  <a:latin typeface="Times New Roman" pitchFamily="18" charset="0"/>
                  <a:cs typeface="Times New Roman" pitchFamily="18" charset="0"/>
                </a:rPr>
                <a:t>, 1965) </a:t>
              </a:r>
              <a:endParaRPr kumimoji="0" lang="es-E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q"/>
                <a:tabLst>
                  <a:tab pos="90488" algn="l"/>
                </a:tabLst>
              </a:pPr>
              <a:r>
                <a:rPr kumimoji="0" lang="es-E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Contenido de minerales (Fe, P, </a:t>
              </a:r>
              <a:r>
                <a:rPr kumimoji="0" lang="es-ES" sz="1600" b="0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Zn, Ca, Mg, K </a:t>
              </a:r>
              <a:r>
                <a:rPr kumimoji="0" lang="es-E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) </a:t>
              </a:r>
              <a:r>
                <a:rPr lang="es-ES" sz="1600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(James  </a:t>
              </a:r>
              <a:r>
                <a:rPr lang="es-ES" sz="1600" i="1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et al</a:t>
              </a:r>
              <a:r>
                <a:rPr lang="es-ES" sz="1600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., 1991)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q"/>
                <a:tabLst>
                  <a:tab pos="90488" algn="l"/>
                </a:tabLst>
              </a:pPr>
              <a:r>
                <a:rPr lang="es-ES" sz="1600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Compuestos </a:t>
              </a:r>
              <a:r>
                <a:rPr lang="es-ES" sz="1600" dirty="0" err="1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nutracéuticos</a:t>
              </a:r>
              <a:r>
                <a:rPr lang="es-ES" sz="1600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(inhibidores de proteasas)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q"/>
                <a:tabLst>
                  <a:tab pos="90488" algn="l"/>
                </a:tabLst>
              </a:pPr>
              <a:r>
                <a:rPr lang="es-ES" sz="1600" dirty="0" smtClean="0">
                  <a:latin typeface="Times New Roman" pitchFamily="18" charset="0"/>
                  <a:cs typeface="Times New Roman" pitchFamily="18" charset="0"/>
                </a:rPr>
                <a:t> Tiempo de Cocción </a:t>
              </a:r>
              <a:endParaRPr lang="es-ES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>
                  <a:tab pos="90488" algn="l"/>
                </a:tabLst>
              </a:pPr>
              <a:endParaRPr kumimoji="0" lang="es-E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90488" algn="l"/>
                </a:tabLst>
              </a:pPr>
              <a:endParaRPr kumimoji="0" lang="es-E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215074" y="5214950"/>
              <a:ext cx="2000264" cy="15001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12" name="11 Grupo"/>
          <p:cNvGrpSpPr/>
          <p:nvPr/>
        </p:nvGrpSpPr>
        <p:grpSpPr>
          <a:xfrm>
            <a:off x="0" y="1785926"/>
            <a:ext cx="4857784" cy="4500594"/>
            <a:chOff x="0" y="1357298"/>
            <a:chExt cx="4857784" cy="4500594"/>
          </a:xfrm>
        </p:grpSpPr>
        <p:sp>
          <p:nvSpPr>
            <p:cNvPr id="5" name="4 CuadroTexto"/>
            <p:cNvSpPr txBox="1"/>
            <p:nvPr/>
          </p:nvSpPr>
          <p:spPr>
            <a:xfrm>
              <a:off x="0" y="1357298"/>
              <a:ext cx="47149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b="1" dirty="0" smtClean="0">
                  <a:latin typeface="Times New Roman" pitchFamily="18" charset="0"/>
                  <a:cs typeface="Times New Roman" pitchFamily="18" charset="0"/>
                </a:rPr>
                <a:t>Indicadores relacionados con el rendimiento </a:t>
              </a:r>
              <a:endParaRPr lang="es-ES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97" name="Rectangle 1"/>
            <p:cNvSpPr>
              <a:spLocks noChangeArrowheads="1"/>
            </p:cNvSpPr>
            <p:nvPr/>
          </p:nvSpPr>
          <p:spPr bwMode="auto">
            <a:xfrm>
              <a:off x="0" y="1714488"/>
              <a:ext cx="4857784" cy="32932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>
                  <a:tab pos="90488" algn="l"/>
                </a:tabLst>
              </a:pPr>
              <a:endParaRPr kumimoji="0" lang="es-E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endParaRPr>
            </a:p>
            <a:p>
              <a:pPr algn="just" fontAlgn="base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Ø"/>
                <a:tabLst>
                  <a:tab pos="90488" algn="l"/>
                </a:tabLst>
              </a:pPr>
              <a:r>
                <a:rPr lang="es-ES" sz="1600" dirty="0" smtClean="0">
                  <a:solidFill>
                    <a:srgbClr val="000000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lang="es-ES" sz="1600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Número de granos por vaina </a:t>
              </a:r>
              <a:r>
                <a:rPr lang="es-ES" sz="1400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(u vaina</a:t>
              </a:r>
              <a:r>
                <a:rPr lang="es-ES" sz="1400" baseline="30000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-1</a:t>
              </a:r>
              <a:r>
                <a:rPr lang="es-ES" sz="1400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)</a:t>
              </a:r>
            </a:p>
            <a:p>
              <a:pPr lvl="0" algn="just" fontAlgn="base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Ø"/>
                <a:tabLst>
                  <a:tab pos="90488" algn="l"/>
                </a:tabLst>
              </a:pPr>
              <a:r>
                <a:rPr lang="es-ES" sz="16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s-ES" sz="1600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Número de granos por planta </a:t>
              </a:r>
              <a:r>
                <a:rPr lang="es-ES" sz="1400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(u planta</a:t>
              </a:r>
              <a:r>
                <a:rPr lang="es-ES" sz="1400" baseline="30000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-1</a:t>
              </a:r>
              <a:r>
                <a:rPr lang="es-ES" sz="1400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) </a:t>
              </a:r>
              <a:endParaRPr lang="es-ES" sz="1400" dirty="0" smtClean="0">
                <a:latin typeface="Times New Roman" pitchFamily="18" charset="0"/>
                <a:cs typeface="Times New Roman" pitchFamily="18" charset="0"/>
              </a:endParaRPr>
            </a:p>
            <a:p>
              <a:pPr lvl="0" algn="just" fontAlgn="base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Ø"/>
                <a:tabLst>
                  <a:tab pos="90488" algn="l"/>
                </a:tabLst>
              </a:pPr>
              <a:r>
                <a:rPr lang="es-ES" sz="16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s-ES" sz="1600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Número de vainas por planta </a:t>
              </a:r>
              <a:r>
                <a:rPr lang="es-ES" sz="1400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(u planta</a:t>
              </a:r>
              <a:r>
                <a:rPr lang="es-ES" sz="1400" baseline="30000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-1</a:t>
              </a:r>
              <a:r>
                <a:rPr lang="es-ES" sz="1400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) </a:t>
              </a:r>
              <a:endParaRPr lang="es-ES" sz="1400" dirty="0" smtClean="0">
                <a:latin typeface="Times New Roman" pitchFamily="18" charset="0"/>
                <a:cs typeface="Times New Roman" pitchFamily="18" charset="0"/>
              </a:endParaRPr>
            </a:p>
            <a:p>
              <a:pPr lvl="0" algn="just" fontAlgn="base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Ø"/>
                <a:tabLst>
                  <a:tab pos="90488" algn="l"/>
                </a:tabLst>
              </a:pPr>
              <a:r>
                <a:rPr lang="es-ES" sz="1600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Masa fresca de 100 granos </a:t>
              </a:r>
              <a:r>
                <a:rPr lang="es-ES" sz="1400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(u planta</a:t>
              </a:r>
              <a:r>
                <a:rPr lang="es-ES" sz="1400" baseline="30000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-1</a:t>
              </a:r>
              <a:r>
                <a:rPr lang="es-ES" sz="1400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) </a:t>
              </a:r>
              <a:endParaRPr lang="es-ES" sz="1400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just" fontAlgn="base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Ø"/>
                <a:tabLst>
                  <a:tab pos="90488" algn="l"/>
                </a:tabLst>
              </a:pPr>
              <a:r>
                <a:rPr lang="es-ES" sz="1600" dirty="0" smtClean="0">
                  <a:latin typeface="Times New Roman" pitchFamily="18" charset="0"/>
                  <a:cs typeface="Times New Roman" pitchFamily="18" charset="0"/>
                </a:rPr>
                <a:t>Masa de los granos por planta (al 12-14% de</a:t>
              </a:r>
            </a:p>
            <a:p>
              <a:pPr algn="just" fontAlgn="base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Ø"/>
                <a:tabLst>
                  <a:tab pos="90488" algn="l"/>
                </a:tabLst>
              </a:pPr>
              <a:r>
                <a:rPr lang="es-ES" sz="1600" dirty="0" smtClean="0">
                  <a:latin typeface="Times New Roman" pitchFamily="18" charset="0"/>
                  <a:cs typeface="Times New Roman" pitchFamily="18" charset="0"/>
                </a:rPr>
                <a:t> humedad) </a:t>
              </a:r>
              <a:r>
                <a:rPr lang="es-ES" sz="1600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(u planta</a:t>
              </a:r>
              <a:r>
                <a:rPr lang="es-ES" sz="1600" baseline="30000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-1</a:t>
              </a:r>
              <a:r>
                <a:rPr lang="es-ES" sz="1600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) </a:t>
              </a:r>
              <a:endParaRPr lang="es-ES" sz="1600" dirty="0" smtClean="0"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Char char="Ø"/>
                <a:tabLst>
                  <a:tab pos="90488" algn="l"/>
                </a:tabLst>
              </a:pPr>
              <a:endParaRPr lang="es-ES" sz="16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endParaRPr>
            </a:p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>
                  <a:tab pos="90488" algn="l"/>
                </a:tabLst>
              </a:pPr>
              <a:endParaRPr lang="es-ES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endParaRPr>
            </a:p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>
                  <a:tab pos="90488" algn="l"/>
                </a:tabLst>
              </a:pPr>
              <a:endParaRPr kumimoji="0" lang="es-E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>
                  <a:tab pos="90488" algn="l"/>
                </a:tabLst>
              </a:pPr>
              <a:endParaRPr kumimoji="0" lang="es-E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>
                  <a:tab pos="90488" algn="l"/>
                </a:tabLst>
              </a:pPr>
              <a:endParaRPr kumimoji="0" lang="es-E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>
                  <a:tab pos="90488" algn="l"/>
                </a:tabLst>
              </a:pPr>
              <a:endParaRPr kumimoji="0" lang="es-E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4099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3571876"/>
              <a:ext cx="2714644" cy="228601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18" name="17 Grupo"/>
          <p:cNvGrpSpPr/>
          <p:nvPr/>
        </p:nvGrpSpPr>
        <p:grpSpPr>
          <a:xfrm>
            <a:off x="1060115" y="845090"/>
            <a:ext cx="6583719" cy="923330"/>
            <a:chOff x="285720" y="845090"/>
            <a:chExt cx="6583719" cy="923330"/>
          </a:xfrm>
        </p:grpSpPr>
        <p:sp>
          <p:nvSpPr>
            <p:cNvPr id="14" name="13 CuadroTexto"/>
            <p:cNvSpPr txBox="1"/>
            <p:nvPr/>
          </p:nvSpPr>
          <p:spPr>
            <a:xfrm>
              <a:off x="285720" y="987966"/>
              <a:ext cx="31058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b="1" dirty="0" smtClean="0">
                  <a:latin typeface="Times New Roman" pitchFamily="18" charset="0"/>
                  <a:cs typeface="Times New Roman" pitchFamily="18" charset="0"/>
                </a:rPr>
                <a:t>Tratamientos con </a:t>
              </a:r>
              <a:r>
                <a:rPr lang="es-ES" b="1" dirty="0" err="1" smtClean="0">
                  <a:latin typeface="Times New Roman" pitchFamily="18" charset="0"/>
                  <a:cs typeface="Times New Roman" pitchFamily="18" charset="0"/>
                </a:rPr>
                <a:t>Pectimorf</a:t>
              </a:r>
              <a:r>
                <a:rPr lang="es-CO" b="1" baseline="30000" dirty="0" smtClean="0">
                  <a:latin typeface="Times New Roman" pitchFamily="18" charset="0"/>
                  <a:cs typeface="Times New Roman" pitchFamily="18" charset="0"/>
                </a:rPr>
                <a:t>®</a:t>
              </a:r>
              <a:endParaRPr lang="es-ES" dirty="0"/>
            </a:p>
          </p:txBody>
        </p:sp>
        <p:sp>
          <p:nvSpPr>
            <p:cNvPr id="16" name="15 Flecha derecha"/>
            <p:cNvSpPr/>
            <p:nvPr/>
          </p:nvSpPr>
          <p:spPr>
            <a:xfrm>
              <a:off x="3357554" y="1142984"/>
              <a:ext cx="642942" cy="142876"/>
            </a:xfrm>
            <a:prstGeom prst="rightArrow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7" name="16 CuadroTexto"/>
            <p:cNvSpPr txBox="1"/>
            <p:nvPr/>
          </p:nvSpPr>
          <p:spPr>
            <a:xfrm>
              <a:off x="4143372" y="845090"/>
              <a:ext cx="272606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 smtClean="0">
                  <a:latin typeface="Times New Roman" pitchFamily="18" charset="0"/>
                  <a:cs typeface="Times New Roman" pitchFamily="18" charset="0"/>
                </a:rPr>
                <a:t>aplicación a las semillas</a:t>
              </a:r>
            </a:p>
            <a:p>
              <a:r>
                <a:rPr lang="es-ES" dirty="0" smtClean="0">
                  <a:latin typeface="Times New Roman" pitchFamily="18" charset="0"/>
                  <a:cs typeface="Times New Roman" pitchFamily="18" charset="0"/>
                </a:rPr>
                <a:t>aspersión foliar en V3</a:t>
              </a:r>
            </a:p>
            <a:p>
              <a:r>
                <a:rPr lang="es-ES" dirty="0" smtClean="0">
                  <a:latin typeface="Times New Roman" pitchFamily="18" charset="0"/>
                  <a:cs typeface="Times New Roman" pitchFamily="18" charset="0"/>
                </a:rPr>
                <a:t>aspersión foliar en V3 y R5</a:t>
              </a:r>
              <a:endParaRPr lang="es-ES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1 Conector recto"/>
          <p:cNvCxnSpPr/>
          <p:nvPr/>
        </p:nvCxnSpPr>
        <p:spPr>
          <a:xfrm>
            <a:off x="251520" y="620688"/>
            <a:ext cx="8280920" cy="0"/>
          </a:xfrm>
          <a:prstGeom prst="line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357158" y="1571612"/>
            <a:ext cx="814393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2900" algn="l"/>
              </a:tabLst>
            </a:pPr>
            <a:r>
              <a:rPr kumimoji="0" lang="es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Los experimentos se realizaran bajo un Diseño Completamente </a:t>
            </a:r>
            <a:r>
              <a:rPr kumimoji="0" lang="es-E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Aleatorizado</a:t>
            </a:r>
            <a:r>
              <a:rPr kumimoji="0" lang="es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y se repitieran en varias ocasiones para comprobar la reproducibilidad de los resultados.</a:t>
            </a:r>
            <a:endParaRPr kumimoji="0" lang="es-E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357158" y="142852"/>
            <a:ext cx="4288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Diseño experimental y Análisis estadístico</a:t>
            </a:r>
            <a:endParaRPr lang="es-E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85720" y="2643182"/>
            <a:ext cx="8358246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Todos los resultados se procesaran mediante un análisis de varianza de clasificación simple y comparación de medias por la Prueba de Tukey p&lt;0,05; en el programa estadístico SPSS, Statistics v22. Para comprobar la normalidad de los datos se utilizará la prueba de Kolmogorov–Smirnov y para la homogeneidad de varianzas se empleará el estadístico de Levene. Los gráficos se realizaron en el programa Microsoft Excel 2010.</a:t>
            </a:r>
            <a:endParaRPr kumimoji="0" lang="pt-PT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8291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57158" y="142852"/>
            <a:ext cx="15906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dirty="0" smtClean="0">
                <a:latin typeface="Times New Roman" pitchFamily="18" charset="0"/>
                <a:cs typeface="Times New Roman" pitchFamily="18" charset="0"/>
              </a:rPr>
              <a:t>Cronograma</a:t>
            </a:r>
            <a:endParaRPr lang="es-ES" sz="20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" name="2 Conector recto"/>
          <p:cNvCxnSpPr/>
          <p:nvPr/>
        </p:nvCxnSpPr>
        <p:spPr>
          <a:xfrm>
            <a:off x="363046" y="620688"/>
            <a:ext cx="8280920" cy="0"/>
          </a:xfrm>
          <a:prstGeom prst="line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928662" y="1142984"/>
          <a:ext cx="7262842" cy="4409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191140"/>
                <a:gridCol w="207170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Actividades</a:t>
                      </a:r>
                      <a:endParaRPr lang="es-E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Tiempo de duración 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Presentación Plan en Comisión</a:t>
                      </a:r>
                      <a:endParaRPr lang="es-E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Junio 2022</a:t>
                      </a:r>
                      <a:endParaRPr lang="es-E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Presentación Plan en Consejo Científico</a:t>
                      </a:r>
                      <a:endParaRPr lang="es-E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Septiembre</a:t>
                      </a:r>
                      <a:r>
                        <a:rPr lang="es-ES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2022</a:t>
                      </a:r>
                      <a:endParaRPr lang="es-E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Examen de idioma </a:t>
                      </a:r>
                      <a:endParaRPr lang="es-E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1er semestre 2023</a:t>
                      </a:r>
                      <a:endParaRPr lang="es-E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Examen de Problemas Sociales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2do semestre 2022</a:t>
                      </a:r>
                      <a:endParaRPr lang="es-E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Examen de Especialidad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2026</a:t>
                      </a:r>
                      <a:endParaRPr lang="es-E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Escritura</a:t>
                      </a:r>
                      <a:r>
                        <a:rPr lang="es-ES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del documento</a:t>
                      </a:r>
                      <a:endParaRPr lang="es-E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2025</a:t>
                      </a:r>
                      <a:endParaRPr lang="es-E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sz="1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Predefensa</a:t>
                      </a:r>
                      <a:r>
                        <a:rPr lang="es-ES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en Comisión Científica</a:t>
                      </a:r>
                      <a:endParaRPr lang="es-E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2026</a:t>
                      </a:r>
                      <a:endParaRPr lang="es-E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sz="1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Predefensa</a:t>
                      </a:r>
                      <a:r>
                        <a:rPr lang="es-E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en Consejo Científico del INCA</a:t>
                      </a:r>
                      <a:endParaRPr lang="es-E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2026</a:t>
                      </a:r>
                      <a:endParaRPr lang="es-E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sz="1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Predefensa</a:t>
                      </a:r>
                      <a:r>
                        <a:rPr lang="es-ES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en Consejo Científico de Biología</a:t>
                      </a:r>
                      <a:endParaRPr lang="es-E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2026</a:t>
                      </a:r>
                      <a:endParaRPr lang="es-E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Defensa</a:t>
                      </a:r>
                      <a:r>
                        <a:rPr lang="es-ES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Final en Tribunal de Biología</a:t>
                      </a:r>
                      <a:endParaRPr lang="es-E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2027</a:t>
                      </a:r>
                      <a:endParaRPr lang="es-E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C:\Users\Dianevys\Documents\Nódulos 4.jpg"/>
          <p:cNvPicPr/>
          <p:nvPr/>
        </p:nvPicPr>
        <p:blipFill>
          <a:blip r:embed="rId2">
            <a:lum bright="40000" contrast="-82000"/>
          </a:blip>
          <a:srcRect b="11832"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  <a:softEdge rad="31750"/>
          </a:effectLst>
        </p:spPr>
      </p:pic>
      <p:sp>
        <p:nvSpPr>
          <p:cNvPr id="5" name="4 Rectángulo"/>
          <p:cNvSpPr/>
          <p:nvPr/>
        </p:nvSpPr>
        <p:spPr>
          <a:xfrm>
            <a:off x="714348" y="714356"/>
            <a:ext cx="7632848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dirty="0" smtClean="0"/>
              <a:t>INSTITUTO </a:t>
            </a:r>
            <a:r>
              <a:rPr lang="es-ES" sz="2000" dirty="0"/>
              <a:t>NACIONAL DE CIENCIAS AGRÍCOLAS</a:t>
            </a:r>
            <a:endParaRPr lang="es-MX" sz="2000" dirty="0"/>
          </a:p>
          <a:p>
            <a:pPr algn="ctr"/>
            <a:r>
              <a:rPr lang="es-ES" sz="2000" dirty="0"/>
              <a:t> </a:t>
            </a:r>
            <a:endParaRPr lang="es-MX" sz="2000" dirty="0"/>
          </a:p>
          <a:p>
            <a:r>
              <a:rPr lang="es-ES" dirty="0"/>
              <a:t> </a:t>
            </a:r>
            <a:endParaRPr lang="es-MX" dirty="0"/>
          </a:p>
          <a:p>
            <a:pPr algn="ctr"/>
            <a:r>
              <a:rPr lang="es-ES" sz="2000" dirty="0" smtClean="0"/>
              <a:t>PRESENTACIÓN DEL PLAN DE DOCTORADO </a:t>
            </a:r>
          </a:p>
          <a:p>
            <a:pPr algn="ctr"/>
            <a:endParaRPr lang="es-ES" sz="2000" dirty="0" smtClean="0"/>
          </a:p>
          <a:p>
            <a:pPr algn="ctr"/>
            <a:endParaRPr lang="es-ES" sz="2000" dirty="0" smtClean="0"/>
          </a:p>
          <a:p>
            <a:pPr algn="ctr"/>
            <a:r>
              <a:rPr lang="es-ES" sz="2000" dirty="0" smtClean="0">
                <a:latin typeface="Arial" pitchFamily="34" charset="0"/>
                <a:cs typeface="Arial" pitchFamily="34" charset="0"/>
              </a:rPr>
              <a:t>Efecto de una mezcla de </a:t>
            </a:r>
            <a:r>
              <a:rPr lang="es-ES" sz="2000" dirty="0" err="1" smtClean="0">
                <a:latin typeface="Arial" pitchFamily="34" charset="0"/>
                <a:cs typeface="Arial" pitchFamily="34" charset="0"/>
              </a:rPr>
              <a:t>oligoglacturónidos</a:t>
            </a:r>
            <a:r>
              <a:rPr lang="es-ES" sz="2000" dirty="0" smtClean="0">
                <a:latin typeface="Arial" pitchFamily="34" charset="0"/>
                <a:cs typeface="Arial" pitchFamily="34" charset="0"/>
              </a:rPr>
              <a:t> y </a:t>
            </a:r>
            <a:r>
              <a:rPr lang="es-ES" sz="2000" i="1" dirty="0" err="1" smtClean="0">
                <a:latin typeface="Arial" pitchFamily="34" charset="0"/>
                <a:cs typeface="Arial" pitchFamily="34" charset="0"/>
              </a:rPr>
              <a:t>Rhizobium</a:t>
            </a:r>
            <a:r>
              <a:rPr lang="es-E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000" dirty="0" smtClean="0">
                <a:latin typeface="Arial" pitchFamily="34" charset="0"/>
                <a:cs typeface="Arial" pitchFamily="34" charset="0"/>
              </a:rPr>
              <a:t>en la fisiología, metabolismo y crecimiento de plantas de frijol (</a:t>
            </a:r>
            <a:r>
              <a:rPr lang="es-ES" sz="2000" i="1" dirty="0" err="1" smtClean="0">
                <a:latin typeface="Arial" pitchFamily="34" charset="0"/>
                <a:cs typeface="Arial" pitchFamily="34" charset="0"/>
              </a:rPr>
              <a:t>Phaseolus</a:t>
            </a:r>
            <a:r>
              <a:rPr lang="es-E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000" i="1" dirty="0" err="1" smtClean="0">
                <a:latin typeface="Arial" pitchFamily="34" charset="0"/>
                <a:cs typeface="Arial" pitchFamily="34" charset="0"/>
              </a:rPr>
              <a:t>vulgaris</a:t>
            </a:r>
            <a:r>
              <a:rPr lang="es-ES" sz="2000" smtClean="0">
                <a:latin typeface="Arial" pitchFamily="34" charset="0"/>
                <a:cs typeface="Arial" pitchFamily="34" charset="0"/>
              </a:rPr>
              <a:t> L.)</a:t>
            </a:r>
            <a:endParaRPr lang="es-ES" sz="200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es-MX" sz="2000" dirty="0" smtClean="0"/>
          </a:p>
          <a:p>
            <a:r>
              <a:rPr lang="es-ES" dirty="0"/>
              <a:t> </a:t>
            </a:r>
            <a:endParaRPr lang="es-MX" dirty="0"/>
          </a:p>
          <a:p>
            <a:pPr algn="ctr"/>
            <a:r>
              <a:rPr lang="es-ES" dirty="0"/>
              <a:t> </a:t>
            </a:r>
            <a:endParaRPr lang="es-MX" dirty="0"/>
          </a:p>
          <a:p>
            <a:pPr algn="ctr"/>
            <a:r>
              <a:rPr lang="es-ES" dirty="0"/>
              <a:t> </a:t>
            </a:r>
            <a:endParaRPr lang="es-MX" dirty="0"/>
          </a:p>
          <a:p>
            <a:pPr algn="ctr"/>
            <a:r>
              <a:rPr lang="es-ES" sz="2000" dirty="0"/>
              <a:t>Autor: </a:t>
            </a:r>
            <a:r>
              <a:rPr lang="es-ES" sz="2000" dirty="0" smtClean="0"/>
              <a:t>M. </a:t>
            </a:r>
            <a:r>
              <a:rPr lang="es-ES" sz="2000" dirty="0" err="1" smtClean="0"/>
              <a:t>Sc.</a:t>
            </a:r>
            <a:r>
              <a:rPr lang="es-ES" sz="2000" dirty="0" smtClean="0"/>
              <a:t>  </a:t>
            </a:r>
            <a:r>
              <a:rPr lang="es-ES" sz="2000" dirty="0" err="1"/>
              <a:t>Danurys</a:t>
            </a:r>
            <a:r>
              <a:rPr lang="es-ES" sz="2000" dirty="0"/>
              <a:t> Lara Acosta </a:t>
            </a:r>
            <a:endParaRPr lang="es-MX" sz="2000" dirty="0"/>
          </a:p>
          <a:p>
            <a:pPr algn="ctr"/>
            <a:r>
              <a:rPr lang="es-ES" sz="2000" dirty="0"/>
              <a:t> </a:t>
            </a:r>
            <a:endParaRPr lang="es-MX" sz="2000" dirty="0"/>
          </a:p>
          <a:p>
            <a:pPr algn="ctr"/>
            <a:r>
              <a:rPr lang="es-ES" dirty="0"/>
              <a:t> </a:t>
            </a:r>
            <a:endParaRPr lang="es-MX" dirty="0"/>
          </a:p>
          <a:p>
            <a:pPr algn="ctr"/>
            <a:r>
              <a:rPr lang="es-ES" sz="2000" dirty="0"/>
              <a:t>Tutores: Dr. C. María Caridad Nápoles García</a:t>
            </a:r>
            <a:endParaRPr lang="es-MX" sz="2000" dirty="0"/>
          </a:p>
          <a:p>
            <a:pPr algn="ctr"/>
            <a:r>
              <a:rPr lang="es-ES" sz="2000" dirty="0"/>
              <a:t>           </a:t>
            </a:r>
            <a:r>
              <a:rPr lang="es-ES" sz="2000" dirty="0" smtClean="0"/>
              <a:t> Dr</a:t>
            </a:r>
            <a:r>
              <a:rPr lang="es-ES" sz="2000" dirty="0"/>
              <a:t>. C. Alejandro Falcón Rodríguez</a:t>
            </a:r>
            <a:endParaRPr lang="es-MX" sz="2000" dirty="0"/>
          </a:p>
          <a:p>
            <a:pPr algn="ctr"/>
            <a:r>
              <a:rPr lang="es-ES" sz="2000" dirty="0"/>
              <a:t> </a:t>
            </a:r>
            <a:endParaRPr lang="es-MX" sz="2000" dirty="0"/>
          </a:p>
          <a:p>
            <a:r>
              <a:rPr lang="es-ES" dirty="0"/>
              <a:t> </a:t>
            </a:r>
            <a:endParaRPr lang="es-MX" dirty="0"/>
          </a:p>
          <a:p>
            <a:r>
              <a:rPr lang="es-ES" dirty="0"/>
              <a:t> </a:t>
            </a:r>
            <a:endParaRPr lang="es-MX" dirty="0"/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xmlns="" val="326868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7429520" y="142852"/>
            <a:ext cx="1428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i="1" dirty="0" smtClean="0">
                <a:latin typeface="Times New Roman" pitchFamily="18" charset="0"/>
                <a:cs typeface="Times New Roman" pitchFamily="18" charset="0"/>
              </a:rPr>
              <a:t>Introducción</a:t>
            </a:r>
            <a:endParaRPr lang="es-ES" b="1" i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7" name="26 Grupo"/>
          <p:cNvGrpSpPr/>
          <p:nvPr/>
        </p:nvGrpSpPr>
        <p:grpSpPr>
          <a:xfrm>
            <a:off x="3042675" y="1124744"/>
            <a:ext cx="5040560" cy="1077218"/>
            <a:chOff x="2051396" y="2593747"/>
            <a:chExt cx="5184576" cy="1077218"/>
          </a:xfrm>
        </p:grpSpPr>
        <p:grpSp>
          <p:nvGrpSpPr>
            <p:cNvPr id="25" name="24 Grupo"/>
            <p:cNvGrpSpPr/>
            <p:nvPr/>
          </p:nvGrpSpPr>
          <p:grpSpPr>
            <a:xfrm>
              <a:off x="2051396" y="2593747"/>
              <a:ext cx="5184576" cy="1077218"/>
              <a:chOff x="2051396" y="2593747"/>
              <a:chExt cx="5184576" cy="1077218"/>
            </a:xfrm>
          </p:grpSpPr>
          <p:sp>
            <p:nvSpPr>
              <p:cNvPr id="12" name="11 Rectángulo"/>
              <p:cNvSpPr/>
              <p:nvPr/>
            </p:nvSpPr>
            <p:spPr>
              <a:xfrm>
                <a:off x="2051396" y="2593747"/>
                <a:ext cx="5184576" cy="10772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s-ES" dirty="0" smtClean="0">
                    <a:latin typeface="Times New Roman" pitchFamily="18" charset="0"/>
                    <a:cs typeface="Times New Roman" pitchFamily="18" charset="0"/>
                  </a:rPr>
                  <a:t>Producción  2019            161 513 toneladas</a:t>
                </a:r>
              </a:p>
              <a:p>
                <a:pPr algn="ctr"/>
                <a:r>
                  <a:rPr lang="es-ES" sz="12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s-ES" sz="1200" dirty="0" smtClean="0">
                    <a:latin typeface="Times New Roman" pitchFamily="18" charset="0"/>
                    <a:cs typeface="Times New Roman" pitchFamily="18" charset="0"/>
                  </a:rPr>
                  <a:t>                                                 </a:t>
                </a:r>
              </a:p>
              <a:p>
                <a:pPr algn="ctr"/>
                <a:r>
                  <a:rPr lang="es-ES" sz="12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s-ES" sz="1200" dirty="0" smtClean="0">
                    <a:latin typeface="Times New Roman" pitchFamily="18" charset="0"/>
                    <a:cs typeface="Times New Roman" pitchFamily="18" charset="0"/>
                  </a:rPr>
                  <a:t>                                                                   </a:t>
                </a:r>
                <a:r>
                  <a:rPr lang="es-ES" sz="1600" dirty="0" smtClean="0">
                    <a:latin typeface="Times New Roman" pitchFamily="18" charset="0"/>
                    <a:cs typeface="Times New Roman" pitchFamily="18" charset="0"/>
                  </a:rPr>
                  <a:t>FAO, 2020  </a:t>
                </a:r>
              </a:p>
              <a:p>
                <a:pPr algn="ctr"/>
                <a:r>
                  <a:rPr lang="es-ES" dirty="0" smtClean="0">
                    <a:latin typeface="Times New Roman" pitchFamily="18" charset="0"/>
                    <a:cs typeface="Times New Roman" pitchFamily="18" charset="0"/>
                  </a:rPr>
    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    </a:r>
                <a:endParaRPr lang="es-ES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3" name="12 Conector recto de flecha"/>
              <p:cNvCxnSpPr/>
              <p:nvPr/>
            </p:nvCxnSpPr>
            <p:spPr>
              <a:xfrm>
                <a:off x="3994743" y="2809771"/>
                <a:ext cx="434075" cy="0"/>
              </a:xfrm>
              <a:prstGeom prst="straightConnector1">
                <a:avLst/>
              </a:prstGeom>
              <a:ln>
                <a:solidFill>
                  <a:srgbClr val="00B05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13 Rectángulo"/>
            <p:cNvSpPr/>
            <p:nvPr/>
          </p:nvSpPr>
          <p:spPr>
            <a:xfrm>
              <a:off x="5929322" y="3286124"/>
              <a:ext cx="184731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endParaRPr lang="es-ES" sz="14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9" name="28 Grupo"/>
          <p:cNvGrpSpPr/>
          <p:nvPr/>
        </p:nvGrpSpPr>
        <p:grpSpPr>
          <a:xfrm>
            <a:off x="3846157" y="1791587"/>
            <a:ext cx="5137795" cy="1972712"/>
            <a:chOff x="2539224" y="4285795"/>
            <a:chExt cx="6696495" cy="1972712"/>
          </a:xfrm>
        </p:grpSpPr>
        <p:sp>
          <p:nvSpPr>
            <p:cNvPr id="28" name="27 CuadroTexto"/>
            <p:cNvSpPr txBox="1"/>
            <p:nvPr/>
          </p:nvSpPr>
          <p:spPr>
            <a:xfrm>
              <a:off x="2539224" y="4285795"/>
              <a:ext cx="6611068" cy="18928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  <a:spcBef>
                  <a:spcPts val="1200"/>
                </a:spcBef>
              </a:pPr>
              <a:r>
                <a:rPr lang="es-ES" dirty="0" smtClean="0">
                  <a:latin typeface="Times New Roman" pitchFamily="18" charset="0"/>
                  <a:cs typeface="Times New Roman" pitchFamily="18" charset="0"/>
                </a:rPr>
                <a:t>Factores que afectan el rendimiento</a:t>
              </a:r>
            </a:p>
            <a:p>
              <a:pPr>
                <a:buFont typeface="Wingdings" pitchFamily="2" charset="2"/>
                <a:buChar char="§"/>
              </a:pPr>
              <a:r>
                <a:rPr lang="es-ES" dirty="0" smtClean="0">
                  <a:latin typeface="Times New Roman" pitchFamily="18" charset="0"/>
                  <a:cs typeface="Times New Roman" pitchFamily="18" charset="0"/>
                </a:rPr>
                <a:t> C</a:t>
              </a:r>
              <a:r>
                <a:rPr lang="es-ES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ambios drásticos en las variables meteorológicas</a:t>
              </a:r>
            </a:p>
            <a:p>
              <a:pPr>
                <a:buFont typeface="Wingdings" pitchFamily="2" charset="2"/>
                <a:buChar char="§"/>
              </a:pPr>
              <a:r>
                <a:rPr lang="es-ES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Presencia de plagas y enfermedades</a:t>
              </a:r>
            </a:p>
            <a:p>
              <a:pPr>
                <a:buFont typeface="Wingdings" pitchFamily="2" charset="2"/>
                <a:buChar char="§"/>
              </a:pPr>
              <a:r>
                <a:rPr lang="es-ES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Deficiencia de nutrientes en los suelos</a:t>
              </a:r>
            </a:p>
            <a:p>
              <a:pPr>
                <a:buFont typeface="Wingdings" pitchFamily="2" charset="2"/>
                <a:buChar char="§"/>
              </a:pPr>
              <a:endParaRPr lang="es-ES" dirty="0" smtClean="0">
                <a:latin typeface="Arial" pitchFamily="34" charset="0"/>
                <a:ea typeface="Calibri" pitchFamily="34" charset="0"/>
                <a:cs typeface="Arial" pitchFamily="34" charset="0"/>
              </a:endParaRPr>
            </a:p>
            <a:p>
              <a:pPr>
                <a:buFont typeface="Wingdings" pitchFamily="2" charset="2"/>
                <a:buChar char="§"/>
              </a:pPr>
              <a:endParaRPr lang="es-E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29 Rectángulo"/>
            <p:cNvSpPr/>
            <p:nvPr/>
          </p:nvSpPr>
          <p:spPr>
            <a:xfrm>
              <a:off x="7045693" y="5919953"/>
              <a:ext cx="219002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sz="1600" dirty="0" err="1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Faure</a:t>
              </a:r>
              <a:r>
                <a:rPr lang="es-ES" sz="1600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lang="es-ES" sz="1600" i="1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et al</a:t>
              </a:r>
              <a:r>
                <a:rPr lang="es-ES" sz="1600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., 2016 </a:t>
              </a:r>
              <a:endParaRPr lang="es-ES" sz="1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31" name="30 Conector recto"/>
          <p:cNvCxnSpPr/>
          <p:nvPr/>
        </p:nvCxnSpPr>
        <p:spPr>
          <a:xfrm>
            <a:off x="258976" y="659485"/>
            <a:ext cx="8280920" cy="0"/>
          </a:xfrm>
          <a:prstGeom prst="line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1 CuadroTexto"/>
          <p:cNvSpPr txBox="1"/>
          <p:nvPr/>
        </p:nvSpPr>
        <p:spPr>
          <a:xfrm>
            <a:off x="237637" y="796642"/>
            <a:ext cx="39885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000" dirty="0" smtClean="0">
                <a:latin typeface="Times New Roman" pitchFamily="18" charset="0"/>
                <a:cs typeface="Times New Roman" pitchFamily="18" charset="0"/>
              </a:rPr>
              <a:t>Frijol común (</a:t>
            </a:r>
            <a:r>
              <a:rPr lang="es-MX" sz="2000" i="1" dirty="0" err="1" smtClean="0">
                <a:latin typeface="Times New Roman" pitchFamily="18" charset="0"/>
                <a:cs typeface="Times New Roman" pitchFamily="18" charset="0"/>
              </a:rPr>
              <a:t>Phaseolus</a:t>
            </a:r>
            <a:r>
              <a:rPr lang="es-MX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MX" sz="2000" i="1" dirty="0" err="1" smtClean="0">
                <a:latin typeface="Times New Roman" pitchFamily="18" charset="0"/>
                <a:cs typeface="Times New Roman" pitchFamily="18" charset="0"/>
              </a:rPr>
              <a:t>vulgaris</a:t>
            </a:r>
            <a:r>
              <a:rPr lang="es-MX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MX" sz="2000" dirty="0" smtClean="0">
                <a:latin typeface="Times New Roman" pitchFamily="18" charset="0"/>
                <a:cs typeface="Times New Roman" pitchFamily="18" charset="0"/>
              </a:rPr>
              <a:t>L.)</a:t>
            </a:r>
            <a:endParaRPr lang="es-MX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9163" y="1289091"/>
            <a:ext cx="2890942" cy="1294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7" name="1026 CuadroTexto"/>
          <p:cNvSpPr txBox="1"/>
          <p:nvPr/>
        </p:nvSpPr>
        <p:spPr>
          <a:xfrm>
            <a:off x="7957685" y="2614209"/>
            <a:ext cx="5822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4800" dirty="0" smtClean="0">
                <a:solidFill>
                  <a:srgbClr val="FF0000"/>
                </a:solidFill>
              </a:rPr>
              <a:t>N</a:t>
            </a:r>
            <a:endParaRPr lang="es-MX" sz="4800" dirty="0">
              <a:solidFill>
                <a:srgbClr val="FF0000"/>
              </a:solidFill>
            </a:endParaRPr>
          </a:p>
        </p:txBody>
      </p:sp>
      <p:grpSp>
        <p:nvGrpSpPr>
          <p:cNvPr id="3" name="2 Grupo"/>
          <p:cNvGrpSpPr/>
          <p:nvPr/>
        </p:nvGrpSpPr>
        <p:grpSpPr>
          <a:xfrm>
            <a:off x="150304" y="2420888"/>
            <a:ext cx="9037325" cy="4437112"/>
            <a:chOff x="107504" y="2560614"/>
            <a:chExt cx="9037325" cy="4437112"/>
          </a:xfrm>
        </p:grpSpPr>
        <p:grpSp>
          <p:nvGrpSpPr>
            <p:cNvPr id="36" name="35 Grupo"/>
            <p:cNvGrpSpPr/>
            <p:nvPr/>
          </p:nvGrpSpPr>
          <p:grpSpPr>
            <a:xfrm>
              <a:off x="107504" y="2923234"/>
              <a:ext cx="7213223" cy="3962150"/>
              <a:chOff x="656134" y="1217890"/>
              <a:chExt cx="7012044" cy="3856261"/>
            </a:xfrm>
          </p:grpSpPr>
          <p:pic>
            <p:nvPicPr>
              <p:cNvPr id="37" name="Picture 2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3842" y="1217890"/>
                <a:ext cx="1885950" cy="20383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38" name="37 Grupo"/>
              <p:cNvGrpSpPr/>
              <p:nvPr/>
            </p:nvGrpSpPr>
            <p:grpSpPr>
              <a:xfrm>
                <a:off x="656134" y="3235102"/>
                <a:ext cx="2060903" cy="1839049"/>
                <a:chOff x="656134" y="3235102"/>
                <a:chExt cx="2060903" cy="1839049"/>
              </a:xfrm>
            </p:grpSpPr>
            <p:sp>
              <p:nvSpPr>
                <p:cNvPr id="44" name="43 CuadroTexto"/>
                <p:cNvSpPr txBox="1"/>
                <p:nvPr/>
              </p:nvSpPr>
              <p:spPr>
                <a:xfrm>
                  <a:off x="1111349" y="4797152"/>
                  <a:ext cx="1605688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s-MX" sz="1200" dirty="0" err="1" smtClean="0"/>
                    <a:t>Rizosfera</a:t>
                  </a:r>
                  <a:endParaRPr lang="es-MX" sz="1200" dirty="0"/>
                </a:p>
              </p:txBody>
            </p:sp>
            <p:grpSp>
              <p:nvGrpSpPr>
                <p:cNvPr id="45" name="44 Grupo"/>
                <p:cNvGrpSpPr/>
                <p:nvPr/>
              </p:nvGrpSpPr>
              <p:grpSpPr>
                <a:xfrm>
                  <a:off x="656134" y="3445259"/>
                  <a:ext cx="1738983" cy="1393123"/>
                  <a:chOff x="899593" y="3933056"/>
                  <a:chExt cx="1899457" cy="1393123"/>
                </a:xfrm>
              </p:grpSpPr>
              <p:sp>
                <p:nvSpPr>
                  <p:cNvPr id="48" name="47 CuadroTexto"/>
                  <p:cNvSpPr txBox="1"/>
                  <p:nvPr/>
                </p:nvSpPr>
                <p:spPr>
                  <a:xfrm>
                    <a:off x="966775" y="4201343"/>
                    <a:ext cx="957802" cy="269596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s-MX" sz="1200" dirty="0" smtClean="0"/>
                      <a:t>flavonoides</a:t>
                    </a:r>
                    <a:endParaRPr lang="es-MX" sz="1200" dirty="0"/>
                  </a:p>
                </p:txBody>
              </p:sp>
              <p:sp>
                <p:nvSpPr>
                  <p:cNvPr id="49" name="48 CuadroTexto"/>
                  <p:cNvSpPr txBox="1"/>
                  <p:nvPr/>
                </p:nvSpPr>
                <p:spPr>
                  <a:xfrm>
                    <a:off x="1716313" y="4311532"/>
                    <a:ext cx="1082737" cy="269596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s-MX" sz="1200" dirty="0" smtClean="0"/>
                      <a:t> factores </a:t>
                    </a:r>
                    <a:r>
                      <a:rPr lang="es-MX" sz="1200" dirty="0" err="1" smtClean="0"/>
                      <a:t>Nod</a:t>
                    </a:r>
                    <a:endParaRPr lang="es-MX" sz="1200" dirty="0"/>
                  </a:p>
                </p:txBody>
              </p:sp>
              <p:sp>
                <p:nvSpPr>
                  <p:cNvPr id="50" name="49 CuadroTexto"/>
                  <p:cNvSpPr txBox="1"/>
                  <p:nvPr/>
                </p:nvSpPr>
                <p:spPr>
                  <a:xfrm>
                    <a:off x="1480129" y="5007950"/>
                    <a:ext cx="711611" cy="269596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s-MX" sz="1200" dirty="0" err="1"/>
                      <a:t>r</a:t>
                    </a:r>
                    <a:r>
                      <a:rPr lang="es-MX" sz="1200" dirty="0" err="1" smtClean="0"/>
                      <a:t>izobios</a:t>
                    </a:r>
                    <a:endParaRPr lang="es-MX" sz="1200" dirty="0"/>
                  </a:p>
                </p:txBody>
              </p:sp>
              <p:pic>
                <p:nvPicPr>
                  <p:cNvPr id="51" name="Picture 4"/>
                  <p:cNvPicPr>
                    <a:picLocks noChangeAspect="1" noChangeArrowheads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xmlns="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1637435" y="4780893"/>
                    <a:ext cx="600075" cy="295275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pic>
              <p:cxnSp>
                <p:nvCxnSpPr>
                  <p:cNvPr id="52" name="51 Conector recto de flecha"/>
                  <p:cNvCxnSpPr/>
                  <p:nvPr/>
                </p:nvCxnSpPr>
                <p:spPr>
                  <a:xfrm>
                    <a:off x="1667669" y="4490975"/>
                    <a:ext cx="157271" cy="298934"/>
                  </a:xfrm>
                  <a:prstGeom prst="straightConnector1">
                    <a:avLst/>
                  </a:prstGeom>
                  <a:ln w="28575">
                    <a:solidFill>
                      <a:schemeClr val="tx1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3" name="52 Conector recto de flecha"/>
                  <p:cNvCxnSpPr/>
                  <p:nvPr/>
                </p:nvCxnSpPr>
                <p:spPr>
                  <a:xfrm flipV="1">
                    <a:off x="2032793" y="4581128"/>
                    <a:ext cx="331829" cy="244622"/>
                  </a:xfrm>
                  <a:prstGeom prst="straightConnector1">
                    <a:avLst/>
                  </a:prstGeom>
                  <a:ln w="28575">
                    <a:solidFill>
                      <a:schemeClr val="tx1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4" name="53 Elipse"/>
                  <p:cNvSpPr/>
                  <p:nvPr/>
                </p:nvSpPr>
                <p:spPr>
                  <a:xfrm>
                    <a:off x="899593" y="3933056"/>
                    <a:ext cx="1885754" cy="1393123"/>
                  </a:xfrm>
                  <a:prstGeom prst="ellipse">
                    <a:avLst/>
                  </a:prstGeom>
                  <a:noFill/>
                  <a:ln>
                    <a:solidFill>
                      <a:schemeClr val="bg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MX"/>
                  </a:p>
                </p:txBody>
              </p:sp>
            </p:grpSp>
            <p:cxnSp>
              <p:nvCxnSpPr>
                <p:cNvPr id="46" name="45 Conector recto de flecha"/>
                <p:cNvCxnSpPr/>
                <p:nvPr/>
              </p:nvCxnSpPr>
              <p:spPr>
                <a:xfrm flipH="1">
                  <a:off x="1431313" y="3235102"/>
                  <a:ext cx="131260" cy="478444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46 Conector recto de flecha"/>
                <p:cNvCxnSpPr/>
                <p:nvPr/>
              </p:nvCxnSpPr>
              <p:spPr>
                <a:xfrm flipV="1">
                  <a:off x="1929995" y="3235102"/>
                  <a:ext cx="67397" cy="550452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9" name="38 Conector recto de flecha"/>
              <p:cNvCxnSpPr/>
              <p:nvPr/>
            </p:nvCxnSpPr>
            <p:spPr>
              <a:xfrm>
                <a:off x="2061861" y="2708920"/>
                <a:ext cx="469624" cy="45876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40" name="Picture 3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77934" y="3083805"/>
                <a:ext cx="594743" cy="728842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41" name="40 Conector recto"/>
              <p:cNvCxnSpPr/>
              <p:nvPr/>
            </p:nvCxnSpPr>
            <p:spPr>
              <a:xfrm flipV="1">
                <a:off x="2837843" y="3111811"/>
                <a:ext cx="870061" cy="382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41 Conector recto"/>
              <p:cNvCxnSpPr/>
              <p:nvPr/>
            </p:nvCxnSpPr>
            <p:spPr>
              <a:xfrm flipV="1">
                <a:off x="2837843" y="3423892"/>
                <a:ext cx="1014077" cy="6742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43" name="Picture 5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86121" y="1615425"/>
                <a:ext cx="4282057" cy="315934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1029" name="1028 CuadroTexto"/>
            <p:cNvSpPr txBox="1"/>
            <p:nvPr/>
          </p:nvSpPr>
          <p:spPr>
            <a:xfrm>
              <a:off x="5681328" y="6412951"/>
              <a:ext cx="346350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1600" dirty="0" smtClean="0">
                  <a:latin typeface="Times New Roman" pitchFamily="18" charset="0"/>
                  <a:cs typeface="Times New Roman" pitchFamily="18" charset="0"/>
                </a:rPr>
                <a:t>Modificado de </a:t>
              </a:r>
              <a:r>
                <a:rPr lang="de-DE" sz="1600" dirty="0" smtClean="0">
                  <a:latin typeface="Times New Roman" pitchFamily="18" charset="0"/>
                  <a:cs typeface="Times New Roman" pitchFamily="18" charset="0"/>
                </a:rPr>
                <a:t>Cooper y Scherer, 2012 y de </a:t>
              </a:r>
              <a:r>
                <a:rPr lang="es-MX" sz="1600" dirty="0" err="1">
                  <a:latin typeface="Times New Roman" pitchFamily="18" charset="0"/>
                  <a:cs typeface="Times New Roman" pitchFamily="18" charset="0"/>
                </a:rPr>
                <a:t>Ferguson</a:t>
              </a:r>
              <a:r>
                <a:rPr lang="de-DE" sz="16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s-MX" sz="1600" i="1" dirty="0" smtClean="0">
                  <a:latin typeface="Times New Roman" pitchFamily="18" charset="0"/>
                  <a:cs typeface="Times New Roman" pitchFamily="18" charset="0"/>
                </a:rPr>
                <a:t>et al</a:t>
              </a:r>
              <a:r>
                <a:rPr lang="es-MX" sz="1600" dirty="0" smtClean="0">
                  <a:latin typeface="Times New Roman" pitchFamily="18" charset="0"/>
                  <a:cs typeface="Times New Roman" pitchFamily="18" charset="0"/>
                </a:rPr>
                <a:t>., 2010</a:t>
              </a:r>
              <a:endParaRPr lang="es-MX" sz="16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30" name="1029 CuadroTexto"/>
            <p:cNvSpPr txBox="1"/>
            <p:nvPr/>
          </p:nvSpPr>
          <p:spPr>
            <a:xfrm>
              <a:off x="236665" y="2560614"/>
              <a:ext cx="6463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b="1" dirty="0" smtClean="0">
                  <a:latin typeface="Times New Roman" pitchFamily="18" charset="0"/>
                  <a:cs typeface="Times New Roman" pitchFamily="18" charset="0"/>
                </a:rPr>
                <a:t>FBN</a:t>
              </a:r>
              <a:endParaRPr lang="es-MX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664096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1 Conector recto"/>
          <p:cNvCxnSpPr/>
          <p:nvPr/>
        </p:nvCxnSpPr>
        <p:spPr>
          <a:xfrm>
            <a:off x="251520" y="620688"/>
            <a:ext cx="8280920" cy="0"/>
          </a:xfrm>
          <a:prstGeom prst="line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2 CuadroTexto"/>
          <p:cNvSpPr txBox="1"/>
          <p:nvPr/>
        </p:nvSpPr>
        <p:spPr>
          <a:xfrm>
            <a:off x="6715140" y="214290"/>
            <a:ext cx="1428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i="1" dirty="0" smtClean="0">
                <a:latin typeface="Times New Roman" pitchFamily="18" charset="0"/>
                <a:cs typeface="Times New Roman" pitchFamily="18" charset="0"/>
              </a:rPr>
              <a:t>Introducción</a:t>
            </a:r>
            <a:endParaRPr lang="es-ES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24 Rectángulo"/>
          <p:cNvSpPr/>
          <p:nvPr/>
        </p:nvSpPr>
        <p:spPr>
          <a:xfrm>
            <a:off x="471366" y="949370"/>
            <a:ext cx="1160895" cy="400110"/>
          </a:xfrm>
          <a:prstGeom prst="rect">
            <a:avLst/>
          </a:prstGeom>
          <a:noFill/>
          <a:ln w="28575">
            <a:solidFill>
              <a:schemeClr val="accent3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Azofert</a:t>
            </a:r>
            <a:r>
              <a:rPr lang="es-ES" sz="2000" baseline="30000" dirty="0">
                <a:latin typeface="Times New Roman" pitchFamily="18" charset="0"/>
                <a:cs typeface="Times New Roman" pitchFamily="18" charset="0"/>
              </a:rPr>
              <a:t>®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s-MX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25 CuadroTexto"/>
          <p:cNvSpPr txBox="1"/>
          <p:nvPr/>
        </p:nvSpPr>
        <p:spPr>
          <a:xfrm>
            <a:off x="360492" y="1412776"/>
            <a:ext cx="84076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dirty="0" err="1" smtClean="0">
                <a:latin typeface="Times New Roman" pitchFamily="18" charset="0"/>
                <a:cs typeface="Times New Roman" pitchFamily="18" charset="0"/>
              </a:rPr>
              <a:t>Bioestimulante</a:t>
            </a:r>
            <a:r>
              <a:rPr lang="es-MX" dirty="0" smtClean="0">
                <a:latin typeface="Times New Roman" pitchFamily="18" charset="0"/>
                <a:cs typeface="Times New Roman" pitchFamily="18" charset="0"/>
              </a:rPr>
              <a:t> microbiano que contiene cepas de </a:t>
            </a:r>
            <a:r>
              <a:rPr lang="es-MX" dirty="0" err="1" smtClean="0">
                <a:latin typeface="Times New Roman" pitchFamily="18" charset="0"/>
                <a:cs typeface="Times New Roman" pitchFamily="18" charset="0"/>
              </a:rPr>
              <a:t>rizobios</a:t>
            </a:r>
            <a:r>
              <a:rPr lang="es-MX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seleccionadas 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por su competitividad y eficiencia, así como altas concentraciones de factores de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nodulación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, moléculas que generan una mayor producción de señales por la bacteria, lo que influye en el éxito de la 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simbiosis. </a:t>
            </a:r>
            <a:endParaRPr lang="es-MX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27 Rectángulo"/>
          <p:cNvSpPr/>
          <p:nvPr/>
        </p:nvSpPr>
        <p:spPr>
          <a:xfrm>
            <a:off x="1632261" y="2915652"/>
            <a:ext cx="1269899" cy="369332"/>
          </a:xfrm>
          <a:prstGeom prst="rect">
            <a:avLst/>
          </a:prstGeom>
          <a:ln w="3175">
            <a:solidFill>
              <a:schemeClr val="accent3"/>
            </a:solidFill>
          </a:ln>
        </p:spPr>
        <p:txBody>
          <a:bodyPr wrap="none">
            <a:spAutoFit/>
          </a:bodyPr>
          <a:lstStyle/>
          <a:p>
            <a:r>
              <a:rPr lang="pt-PT" dirty="0">
                <a:latin typeface="Times New Roman" pitchFamily="18" charset="0"/>
                <a:cs typeface="Times New Roman" pitchFamily="18" charset="0"/>
              </a:rPr>
              <a:t>Azofert</a:t>
            </a:r>
            <a:r>
              <a:rPr lang="pt-PT" baseline="30000" dirty="0">
                <a:latin typeface="Times New Roman" pitchFamily="18" charset="0"/>
                <a:cs typeface="Times New Roman" pitchFamily="18" charset="0"/>
              </a:rPr>
              <a:t>®</a:t>
            </a:r>
            <a:r>
              <a:rPr lang="pt-PT" dirty="0">
                <a:latin typeface="Times New Roman" pitchFamily="18" charset="0"/>
                <a:cs typeface="Times New Roman" pitchFamily="18" charset="0"/>
              </a:rPr>
              <a:t>-F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s-MX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28 CuadroTexto"/>
          <p:cNvSpPr txBox="1"/>
          <p:nvPr/>
        </p:nvSpPr>
        <p:spPr>
          <a:xfrm>
            <a:off x="6715140" y="2401143"/>
            <a:ext cx="18341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600" dirty="0" smtClean="0">
                <a:latin typeface="Times New Roman" pitchFamily="18" charset="0"/>
                <a:cs typeface="Times New Roman" pitchFamily="18" charset="0"/>
              </a:rPr>
              <a:t>Nápoles </a:t>
            </a:r>
            <a:r>
              <a:rPr lang="es-MX" sz="1600" i="1" dirty="0" smtClean="0">
                <a:latin typeface="Times New Roman" pitchFamily="18" charset="0"/>
                <a:cs typeface="Times New Roman" pitchFamily="18" charset="0"/>
              </a:rPr>
              <a:t>et al</a:t>
            </a:r>
            <a:r>
              <a:rPr lang="es-MX" sz="1600" dirty="0" smtClean="0">
                <a:latin typeface="Times New Roman" pitchFamily="18" charset="0"/>
                <a:cs typeface="Times New Roman" pitchFamily="18" charset="0"/>
              </a:rPr>
              <a:t>., 2002</a:t>
            </a:r>
            <a:endParaRPr lang="es-MX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29 CuadroTexto"/>
          <p:cNvSpPr txBox="1"/>
          <p:nvPr/>
        </p:nvSpPr>
        <p:spPr>
          <a:xfrm>
            <a:off x="251521" y="3645024"/>
            <a:ext cx="414046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Aft>
                <a:spcPts val="1200"/>
              </a:spcAft>
              <a:buFont typeface="Wingdings" pitchFamily="2" charset="2"/>
              <a:buChar char="ü"/>
            </a:pP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Favorece 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el crecimiento de las plantas, aumenta la masa de los granos y el 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rendimiento 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(Hernández y Salido, 2019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 algn="just">
              <a:spcAft>
                <a:spcPts val="1200"/>
              </a:spcAft>
              <a:buFont typeface="Wingdings" pitchFamily="2" charset="2"/>
              <a:buChar char="ü"/>
            </a:pP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Incrementa 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el contenido de nitrógeno en las hojas 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(Martínez </a:t>
            </a:r>
            <a:r>
              <a:rPr lang="es-ES" sz="1600" i="1" dirty="0">
                <a:latin typeface="Times New Roman" pitchFamily="18" charset="0"/>
                <a:cs typeface="Times New Roman" pitchFamily="18" charset="0"/>
              </a:rPr>
              <a:t>et al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., 2016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.  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Minimiza 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los efectos ocasionados por el estrés 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abiótico 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(Estrada </a:t>
            </a:r>
            <a:r>
              <a:rPr lang="es-ES" sz="1600" i="1" dirty="0" smtClean="0">
                <a:latin typeface="Times New Roman" pitchFamily="18" charset="0"/>
                <a:cs typeface="Times New Roman" pitchFamily="18" charset="0"/>
              </a:rPr>
              <a:t>et al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., 2017).</a:t>
            </a:r>
          </a:p>
          <a:p>
            <a:pPr algn="just"/>
            <a:endParaRPr lang="es-MX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30 Rectángulo"/>
          <p:cNvSpPr/>
          <p:nvPr/>
        </p:nvSpPr>
        <p:spPr>
          <a:xfrm>
            <a:off x="4644008" y="2915652"/>
            <a:ext cx="4432624" cy="369332"/>
          </a:xfrm>
          <a:prstGeom prst="rect">
            <a:avLst/>
          </a:prstGeom>
          <a:ln w="3175">
            <a:solidFill>
              <a:schemeClr val="accent3"/>
            </a:solidFill>
          </a:ln>
        </p:spPr>
        <p:txBody>
          <a:bodyPr wrap="none">
            <a:spAutoFit/>
          </a:bodyPr>
          <a:lstStyle/>
          <a:p>
            <a:r>
              <a:rPr lang="pt-PT" dirty="0">
                <a:latin typeface="Times New Roman" pitchFamily="18" charset="0"/>
                <a:cs typeface="Times New Roman" pitchFamily="18" charset="0"/>
              </a:rPr>
              <a:t>Azofert</a:t>
            </a:r>
            <a:r>
              <a:rPr lang="pt-PT" baseline="30000" dirty="0" smtClean="0">
                <a:latin typeface="Times New Roman" pitchFamily="18" charset="0"/>
                <a:cs typeface="Times New Roman" pitchFamily="18" charset="0"/>
              </a:rPr>
              <a:t>®</a:t>
            </a:r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-S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Bioestimulantes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no microbianos </a:t>
            </a:r>
            <a:endParaRPr lang="es-MX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31 CuadroTexto"/>
          <p:cNvSpPr txBox="1"/>
          <p:nvPr/>
        </p:nvSpPr>
        <p:spPr>
          <a:xfrm>
            <a:off x="4885953" y="3645024"/>
            <a:ext cx="4087979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Ha mostrado resultados positivos en:</a:t>
            </a:r>
          </a:p>
          <a:p>
            <a:pPr marL="285750" indent="-285750">
              <a:buFont typeface="Wingdings" pitchFamily="2" charset="2"/>
              <a:buChar char="ü"/>
            </a:pPr>
            <a:endParaRPr lang="es-ES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spcAft>
                <a:spcPts val="600"/>
              </a:spcAft>
              <a:buFont typeface="Wingdings" pitchFamily="2" charset="2"/>
              <a:buChar char="ü"/>
            </a:pPr>
            <a:r>
              <a:rPr lang="es-ES" dirty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nodulación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(Costales y Falcón, 2018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285750" indent="-285750">
              <a:spcAft>
                <a:spcPts val="600"/>
              </a:spcAft>
              <a:buFont typeface="Wingdings" pitchFamily="2" charset="2"/>
              <a:buChar char="ü"/>
            </a:pPr>
            <a:r>
              <a:rPr lang="es-ES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l crecimiento 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Corbera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y Nápoles, 2013) </a:t>
            </a:r>
            <a:endParaRPr lang="es-E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s-ES" dirty="0">
                <a:latin typeface="Times New Roman" pitchFamily="18" charset="0"/>
                <a:cs typeface="Times New Roman" pitchFamily="18" charset="0"/>
              </a:rPr>
              <a:t>el rendimiento 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(Ayala </a:t>
            </a:r>
            <a:r>
              <a:rPr lang="es-ES" sz="1600" i="1" dirty="0">
                <a:latin typeface="Times New Roman" pitchFamily="18" charset="0"/>
                <a:cs typeface="Times New Roman" pitchFamily="18" charset="0"/>
              </a:rPr>
              <a:t>et al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., 2013)</a:t>
            </a:r>
            <a:endParaRPr lang="es-MX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15140" y="5229200"/>
            <a:ext cx="2114325" cy="17008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693555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0" grpId="0"/>
      <p:bldP spid="31" grpId="0" animBg="1"/>
      <p:bldP spid="3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1 Conector recto"/>
          <p:cNvCxnSpPr/>
          <p:nvPr/>
        </p:nvCxnSpPr>
        <p:spPr>
          <a:xfrm>
            <a:off x="251520" y="620688"/>
            <a:ext cx="8280920" cy="0"/>
          </a:xfrm>
          <a:prstGeom prst="line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2 CuadroTexto"/>
          <p:cNvSpPr txBox="1"/>
          <p:nvPr/>
        </p:nvSpPr>
        <p:spPr>
          <a:xfrm>
            <a:off x="6715140" y="214290"/>
            <a:ext cx="1428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i="1" dirty="0" smtClean="0">
                <a:latin typeface="Times New Roman" pitchFamily="18" charset="0"/>
                <a:cs typeface="Times New Roman" pitchFamily="18" charset="0"/>
              </a:rPr>
              <a:t>Introducción</a:t>
            </a:r>
            <a:endParaRPr lang="es-ES" b="1" i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4" name="23 Grupo"/>
          <p:cNvGrpSpPr/>
          <p:nvPr/>
        </p:nvGrpSpPr>
        <p:grpSpPr>
          <a:xfrm>
            <a:off x="178645" y="1005989"/>
            <a:ext cx="8715272" cy="5633450"/>
            <a:chOff x="178645" y="1005989"/>
            <a:chExt cx="8715272" cy="5633450"/>
          </a:xfrm>
        </p:grpSpPr>
        <p:grpSp>
          <p:nvGrpSpPr>
            <p:cNvPr id="23" name="22 Grupo"/>
            <p:cNvGrpSpPr/>
            <p:nvPr/>
          </p:nvGrpSpPr>
          <p:grpSpPr>
            <a:xfrm>
              <a:off x="178645" y="1005989"/>
              <a:ext cx="8715272" cy="5633450"/>
              <a:chOff x="178645" y="1005989"/>
              <a:chExt cx="8715272" cy="5633450"/>
            </a:xfrm>
          </p:grpSpPr>
          <p:grpSp>
            <p:nvGrpSpPr>
              <p:cNvPr id="22" name="21 Grupo"/>
              <p:cNvGrpSpPr/>
              <p:nvPr/>
            </p:nvGrpSpPr>
            <p:grpSpPr>
              <a:xfrm>
                <a:off x="178645" y="1005989"/>
                <a:ext cx="8256838" cy="1204560"/>
                <a:chOff x="178645" y="1005989"/>
                <a:chExt cx="8256838" cy="1204560"/>
              </a:xfrm>
            </p:grpSpPr>
            <p:sp>
              <p:nvSpPr>
                <p:cNvPr id="13" name="12 Rectángulo"/>
                <p:cNvSpPr/>
                <p:nvPr/>
              </p:nvSpPr>
              <p:spPr>
                <a:xfrm>
                  <a:off x="244853" y="1005989"/>
                  <a:ext cx="3230372" cy="400110"/>
                </a:xfrm>
                <a:prstGeom prst="rect">
                  <a:avLst/>
                </a:prstGeom>
                <a:ln w="28575">
                  <a:solidFill>
                    <a:schemeClr val="accent3">
                      <a:lumMod val="75000"/>
                    </a:schemeClr>
                  </a:solidFill>
                </a:ln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s-ES" sz="2000" dirty="0" err="1" smtClean="0">
                      <a:latin typeface="Times New Roman" pitchFamily="18" charset="0"/>
                      <a:cs typeface="Times New Roman" pitchFamily="18" charset="0"/>
                    </a:rPr>
                    <a:t>Oligogalacturónidos</a:t>
                  </a:r>
                  <a:r>
                    <a:rPr lang="es-ES" sz="2000" dirty="0" smtClean="0">
                      <a:latin typeface="Times New Roman" pitchFamily="18" charset="0"/>
                      <a:cs typeface="Times New Roman" pitchFamily="18" charset="0"/>
                    </a:rPr>
                    <a:t> ( </a:t>
                  </a:r>
                  <a:r>
                    <a:rPr lang="es-ES" sz="2000" dirty="0" err="1" smtClean="0">
                      <a:latin typeface="Times New Roman" pitchFamily="18" charset="0"/>
                      <a:cs typeface="Times New Roman" pitchFamily="18" charset="0"/>
                    </a:rPr>
                    <a:t>OGAs</a:t>
                  </a:r>
                  <a:r>
                    <a:rPr lang="es-ES" sz="2000" dirty="0" smtClean="0">
                      <a:latin typeface="Times New Roman" pitchFamily="18" charset="0"/>
                      <a:cs typeface="Times New Roman" pitchFamily="18" charset="0"/>
                    </a:rPr>
                    <a:t>)</a:t>
                  </a:r>
                  <a:endParaRPr lang="es-ES" sz="20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4" name="13 Rectángulo"/>
                <p:cNvSpPr/>
                <p:nvPr/>
              </p:nvSpPr>
              <p:spPr>
                <a:xfrm>
                  <a:off x="178645" y="1564218"/>
                  <a:ext cx="8256838" cy="646331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just"/>
                  <a:r>
                    <a:rPr lang="es-ES" dirty="0" smtClean="0">
                      <a:latin typeface="Times New Roman" pitchFamily="18" charset="0"/>
                      <a:cs typeface="Times New Roman" pitchFamily="18" charset="0"/>
                    </a:rPr>
                    <a:t>Consisten en una cadena lineal de moléculas de ácido </a:t>
                  </a:r>
                  <a:r>
                    <a:rPr lang="es-ES" dirty="0" err="1" smtClean="0">
                      <a:latin typeface="Times New Roman" pitchFamily="18" charset="0"/>
                      <a:cs typeface="Times New Roman" pitchFamily="18" charset="0"/>
                    </a:rPr>
                    <a:t>galacturónico</a:t>
                  </a:r>
                  <a:r>
                    <a:rPr lang="es-ES" dirty="0" smtClean="0">
                      <a:latin typeface="Times New Roman" pitchFamily="18" charset="0"/>
                      <a:cs typeface="Times New Roman" pitchFamily="18" charset="0"/>
                    </a:rPr>
                    <a:t> unida por enlaces α-1,4. Se localizan en la pared celular de las plantas.</a:t>
                  </a:r>
                  <a:endParaRPr lang="es-ES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pic>
            <p:nvPicPr>
              <p:cNvPr id="15" name="Picture 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64959" y="5229200"/>
                <a:ext cx="2928958" cy="141023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16" name="15 Rectángulo"/>
            <p:cNvSpPr/>
            <p:nvPr/>
          </p:nvSpPr>
          <p:spPr>
            <a:xfrm>
              <a:off x="5270999" y="2292535"/>
              <a:ext cx="3353803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sz="1600" dirty="0" err="1" smtClean="0">
                  <a:latin typeface="Times New Roman" pitchFamily="18" charset="0"/>
                  <a:cs typeface="Times New Roman" pitchFamily="18" charset="0"/>
                </a:rPr>
                <a:t>Ridley</a:t>
              </a:r>
              <a:r>
                <a:rPr lang="es-ES" sz="16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s-ES" sz="1600" i="1" dirty="0" smtClean="0">
                  <a:latin typeface="Times New Roman" pitchFamily="18" charset="0"/>
                  <a:cs typeface="Times New Roman" pitchFamily="18" charset="0"/>
                </a:rPr>
                <a:t>et al</a:t>
              </a:r>
              <a:r>
                <a:rPr lang="es-ES" sz="1600" dirty="0" smtClean="0">
                  <a:latin typeface="Times New Roman" pitchFamily="18" charset="0"/>
                  <a:cs typeface="Times New Roman" pitchFamily="18" charset="0"/>
                </a:rPr>
                <a:t>., 2001; Falcón </a:t>
              </a:r>
              <a:r>
                <a:rPr lang="es-ES" sz="1600" i="1" dirty="0" smtClean="0">
                  <a:latin typeface="Times New Roman" pitchFamily="18" charset="0"/>
                  <a:cs typeface="Times New Roman" pitchFamily="18" charset="0"/>
                </a:rPr>
                <a:t>et al</a:t>
              </a:r>
              <a:r>
                <a:rPr lang="es-ES" sz="1600" dirty="0" smtClean="0">
                  <a:latin typeface="Times New Roman" pitchFamily="18" charset="0"/>
                  <a:cs typeface="Times New Roman" pitchFamily="18" charset="0"/>
                </a:rPr>
                <a:t>., 2015</a:t>
              </a:r>
              <a:endParaRPr lang="es-ES" sz="1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5" name="24 Rectángulo"/>
          <p:cNvSpPr/>
          <p:nvPr/>
        </p:nvSpPr>
        <p:spPr>
          <a:xfrm>
            <a:off x="1860039" y="2928285"/>
            <a:ext cx="12121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err="1">
                <a:latin typeface="Times New Roman" pitchFamily="18" charset="0"/>
                <a:cs typeface="Times New Roman" pitchFamily="18" charset="0"/>
              </a:rPr>
              <a:t>Pectimorf</a:t>
            </a:r>
            <a:r>
              <a:rPr lang="es-ES" baseline="30000" dirty="0">
                <a:latin typeface="Times New Roman" pitchFamily="18" charset="0"/>
                <a:cs typeface="Times New Roman" pitchFamily="18" charset="0"/>
              </a:rPr>
              <a:t>®</a:t>
            </a:r>
            <a:endParaRPr lang="es-MX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6195" y="2641741"/>
            <a:ext cx="1257137" cy="911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7" name="26 CuadroTexto"/>
          <p:cNvSpPr txBox="1"/>
          <p:nvPr/>
        </p:nvSpPr>
        <p:spPr>
          <a:xfrm>
            <a:off x="331991" y="3781935"/>
            <a:ext cx="88120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Aft>
                <a:spcPts val="600"/>
              </a:spcAft>
              <a:buFont typeface="Wingdings" pitchFamily="2" charset="2"/>
              <a:buChar char="ü"/>
            </a:pP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Modifica 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los patrones de distribución y morfogénesis estomática 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(Álvarez y Reynaldo, 2015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285750" indent="-285750" algn="just">
              <a:spcAft>
                <a:spcPts val="600"/>
              </a:spcAft>
              <a:buFont typeface="Wingdings" pitchFamily="2" charset="2"/>
              <a:buChar char="ü"/>
            </a:pP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Aumenta 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el 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rendimiento (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Moreno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, 2018) </a:t>
            </a:r>
            <a:endParaRPr lang="es-E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Minimiza 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los efectos provocados por el estrés hídrico (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Dell’Amico</a:t>
            </a:r>
            <a:r>
              <a:rPr lang="es-ES" sz="1600" i="1" dirty="0">
                <a:latin typeface="Times New Roman" pitchFamily="18" charset="0"/>
                <a:cs typeface="Times New Roman" pitchFamily="18" charset="0"/>
              </a:rPr>
              <a:t> et al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., 2017)</a:t>
            </a:r>
            <a:endParaRPr lang="es-MX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24707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Rectángulo"/>
          <p:cNvSpPr/>
          <p:nvPr/>
        </p:nvSpPr>
        <p:spPr>
          <a:xfrm>
            <a:off x="7429520" y="0"/>
            <a:ext cx="14285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i="1" dirty="0" smtClean="0">
                <a:latin typeface="Times New Roman" pitchFamily="18" charset="0"/>
                <a:cs typeface="Times New Roman" pitchFamily="18" charset="0"/>
              </a:rPr>
              <a:t>Introducción</a:t>
            </a:r>
            <a:endParaRPr lang="es-ES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3857620" y="285728"/>
            <a:ext cx="10951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Hipótesis</a:t>
            </a:r>
            <a:endParaRPr lang="es-MX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214282" y="642918"/>
            <a:ext cx="86067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La aplicación de los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bioestimulantes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Azofert</a:t>
            </a:r>
            <a:r>
              <a:rPr lang="es-CO" baseline="30000" dirty="0" smtClean="0">
                <a:latin typeface="Times New Roman" pitchFamily="18" charset="0"/>
                <a:cs typeface="Times New Roman" pitchFamily="18" charset="0"/>
              </a:rPr>
              <a:t>®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y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Pectimorf</a:t>
            </a:r>
            <a:r>
              <a:rPr lang="es-CO" baseline="30000" dirty="0" smtClean="0">
                <a:latin typeface="Times New Roman" pitchFamily="18" charset="0"/>
                <a:cs typeface="Times New Roman" pitchFamily="18" charset="0"/>
              </a:rPr>
              <a:t>®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estimulan los procesos fisiológicos, el metabolismo y crecimiento de plantas de frijol (</a:t>
            </a:r>
            <a:r>
              <a:rPr lang="es-ES" i="1" dirty="0" err="1" smtClean="0">
                <a:latin typeface="Times New Roman" pitchFamily="18" charset="0"/>
                <a:cs typeface="Times New Roman" pitchFamily="18" charset="0"/>
              </a:rPr>
              <a:t>Phaseolus</a:t>
            </a:r>
            <a:r>
              <a:rPr lang="es-E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i="1" dirty="0" err="1" smtClean="0">
                <a:latin typeface="Times New Roman" pitchFamily="18" charset="0"/>
                <a:cs typeface="Times New Roman" pitchFamily="18" charset="0"/>
              </a:rPr>
              <a:t>vulgaris</a:t>
            </a:r>
            <a:r>
              <a:rPr lang="es-E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L.)</a:t>
            </a:r>
          </a:p>
          <a:p>
            <a:pPr algn="just"/>
            <a:endParaRPr lang="es-MX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3571868" y="1500174"/>
            <a:ext cx="18966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Objetivo General</a:t>
            </a:r>
            <a:endParaRPr lang="es-MX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142844" y="1928802"/>
            <a:ext cx="87789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Determinar el efecto de la aplicación de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Pectimorf</a:t>
            </a:r>
            <a:r>
              <a:rPr lang="es-CO" baseline="30000" dirty="0" smtClean="0">
                <a:latin typeface="Times New Roman" pitchFamily="18" charset="0"/>
                <a:cs typeface="Times New Roman" pitchFamily="18" charset="0"/>
              </a:rPr>
              <a:t>®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en la fisiología, metabolismo y crecimiento plantas de frijol (</a:t>
            </a:r>
            <a:r>
              <a:rPr lang="es-ES" i="1" dirty="0" err="1" smtClean="0">
                <a:latin typeface="Times New Roman" pitchFamily="18" charset="0"/>
                <a:cs typeface="Times New Roman" pitchFamily="18" charset="0"/>
              </a:rPr>
              <a:t>Phaseolus</a:t>
            </a:r>
            <a:r>
              <a:rPr lang="es-E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i="1" dirty="0" err="1" smtClean="0">
                <a:latin typeface="Times New Roman" pitchFamily="18" charset="0"/>
                <a:cs typeface="Times New Roman" pitchFamily="18" charset="0"/>
              </a:rPr>
              <a:t>vulgaris</a:t>
            </a:r>
            <a:r>
              <a:rPr lang="es-E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L.) inoculadas con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Azofert</a:t>
            </a:r>
            <a:r>
              <a:rPr lang="es-CO" baseline="30000" dirty="0" smtClean="0">
                <a:latin typeface="Times New Roman" pitchFamily="18" charset="0"/>
                <a:cs typeface="Times New Roman" pitchFamily="18" charset="0"/>
              </a:rPr>
              <a:t>®</a:t>
            </a:r>
            <a:r>
              <a:rPr lang="es-MX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s-E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s-MX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13 Rectángulo"/>
          <p:cNvSpPr/>
          <p:nvPr/>
        </p:nvSpPr>
        <p:spPr>
          <a:xfrm>
            <a:off x="3571868" y="2714620"/>
            <a:ext cx="22813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b="1" dirty="0" smtClean="0">
                <a:latin typeface="Times New Roman" pitchFamily="18" charset="0"/>
                <a:cs typeface="Times New Roman" pitchFamily="18" charset="0"/>
              </a:rPr>
              <a:t>Objetivos Específicos</a:t>
            </a:r>
            <a:endParaRPr lang="es-MX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14 Rectángulo"/>
          <p:cNvSpPr/>
          <p:nvPr/>
        </p:nvSpPr>
        <p:spPr>
          <a:xfrm>
            <a:off x="214282" y="3214686"/>
            <a:ext cx="87789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s-MX" dirty="0" smtClean="0"/>
              <a:t>1. </a:t>
            </a:r>
            <a:r>
              <a:rPr lang="es-MX" sz="1600" dirty="0" smtClean="0">
                <a:latin typeface="Times New Roman" pitchFamily="18" charset="0"/>
                <a:cs typeface="Times New Roman" pitchFamily="18" charset="0"/>
              </a:rPr>
              <a:t>Seleccionar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 la concentración y forma de aplicación de </a:t>
            </a:r>
            <a:r>
              <a:rPr lang="es-ES" sz="1600" dirty="0" err="1" smtClean="0">
                <a:latin typeface="Times New Roman" pitchFamily="18" charset="0"/>
                <a:cs typeface="Times New Roman" pitchFamily="18" charset="0"/>
              </a:rPr>
              <a:t>Pectimorf</a:t>
            </a:r>
            <a:r>
              <a:rPr lang="es-CO" sz="1600" baseline="30000" dirty="0" smtClean="0">
                <a:latin typeface="Times New Roman" pitchFamily="18" charset="0"/>
                <a:cs typeface="Times New Roman" pitchFamily="18" charset="0"/>
              </a:rPr>
              <a:t>®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 más efectiva en la estimulación de la </a:t>
            </a:r>
            <a:r>
              <a:rPr lang="es-ES" sz="1600" dirty="0" err="1" smtClean="0">
                <a:latin typeface="Times New Roman" pitchFamily="18" charset="0"/>
                <a:cs typeface="Times New Roman" pitchFamily="18" charset="0"/>
              </a:rPr>
              <a:t>nodulación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 y el crecimiento de plantas de frijol </a:t>
            </a:r>
            <a:r>
              <a:rPr lang="es-MX" sz="1600" dirty="0" smtClean="0">
                <a:latin typeface="Times New Roman" pitchFamily="18" charset="0"/>
                <a:cs typeface="Times New Roman" pitchFamily="18" charset="0"/>
              </a:rPr>
              <a:t>inoculadas 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con </a:t>
            </a:r>
            <a:r>
              <a:rPr lang="pt-PT" sz="1600" dirty="0" smtClean="0">
                <a:latin typeface="Times New Roman" pitchFamily="18" charset="0"/>
                <a:cs typeface="Times New Roman" pitchFamily="18" charset="0"/>
              </a:rPr>
              <a:t>Azofert</a:t>
            </a:r>
            <a:r>
              <a:rPr lang="es-CO" sz="1600" baseline="30000" dirty="0" smtClean="0">
                <a:latin typeface="Times New Roman" pitchFamily="18" charset="0"/>
                <a:cs typeface="Times New Roman" pitchFamily="18" charset="0"/>
              </a:rPr>
              <a:t>®</a:t>
            </a:r>
            <a:r>
              <a:rPr lang="pt-PT" sz="16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F.</a:t>
            </a:r>
            <a:endParaRPr lang="es-ES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es-MX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214282" y="3929066"/>
            <a:ext cx="8786874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s-ES" dirty="0" smtClean="0"/>
              <a:t>2. 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Evaluar el efecto de </a:t>
            </a:r>
            <a:r>
              <a:rPr lang="es-ES" sz="1600" dirty="0" err="1" smtClean="0">
                <a:latin typeface="Times New Roman" pitchFamily="18" charset="0"/>
                <a:cs typeface="Times New Roman" pitchFamily="18" charset="0"/>
              </a:rPr>
              <a:t>Pectimorf</a:t>
            </a:r>
            <a:r>
              <a:rPr lang="es-CO" sz="1600" baseline="30000" dirty="0" smtClean="0">
                <a:latin typeface="Times New Roman" pitchFamily="18" charset="0"/>
                <a:cs typeface="Times New Roman" pitchFamily="18" charset="0"/>
              </a:rPr>
              <a:t>®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 en la fijación biológica del nitrógeno en plantas de frijol </a:t>
            </a:r>
            <a:r>
              <a:rPr lang="es-MX" sz="1600" dirty="0" smtClean="0">
                <a:latin typeface="Times New Roman" pitchFamily="18" charset="0"/>
                <a:cs typeface="Times New Roman" pitchFamily="18" charset="0"/>
              </a:rPr>
              <a:t>inoculadas 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con </a:t>
            </a:r>
            <a:r>
              <a:rPr lang="pt-PT" sz="1600" dirty="0" smtClean="0">
                <a:latin typeface="Times New Roman" pitchFamily="18" charset="0"/>
                <a:cs typeface="Times New Roman" pitchFamily="18" charset="0"/>
              </a:rPr>
              <a:t>Azofert</a:t>
            </a:r>
            <a:r>
              <a:rPr lang="es-CO" sz="1600" baseline="30000" dirty="0" smtClean="0">
                <a:latin typeface="Times New Roman" pitchFamily="18" charset="0"/>
                <a:cs typeface="Times New Roman" pitchFamily="18" charset="0"/>
              </a:rPr>
              <a:t>®</a:t>
            </a:r>
            <a:r>
              <a:rPr lang="pt-PT" sz="1600" dirty="0" smtClean="0">
                <a:latin typeface="Times New Roman" pitchFamily="18" charset="0"/>
                <a:cs typeface="Times New Roman" pitchFamily="18" charset="0"/>
              </a:rPr>
              <a:t>-F.</a:t>
            </a:r>
            <a:endParaRPr lang="es-ES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10 Rectángulo"/>
          <p:cNvSpPr/>
          <p:nvPr/>
        </p:nvSpPr>
        <p:spPr>
          <a:xfrm>
            <a:off x="214282" y="4714884"/>
            <a:ext cx="871543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s-ES" dirty="0" smtClean="0"/>
              <a:t>3</a:t>
            </a:r>
            <a:r>
              <a:rPr lang="es-ES" sz="1600" dirty="0" smtClean="0"/>
              <a:t>. 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Determinar el efecto de </a:t>
            </a:r>
            <a:r>
              <a:rPr lang="es-ES" sz="1600" dirty="0" err="1" smtClean="0">
                <a:latin typeface="Times New Roman" pitchFamily="18" charset="0"/>
                <a:cs typeface="Times New Roman" pitchFamily="18" charset="0"/>
              </a:rPr>
              <a:t>Pectimorf</a:t>
            </a:r>
            <a:r>
              <a:rPr lang="es-CO" sz="1600" baseline="30000" dirty="0" smtClean="0">
                <a:latin typeface="Times New Roman" pitchFamily="18" charset="0"/>
                <a:cs typeface="Times New Roman" pitchFamily="18" charset="0"/>
              </a:rPr>
              <a:t>®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 en el metabolismo del nitrógeno y el carbono en plantas de frijol </a:t>
            </a:r>
            <a:r>
              <a:rPr lang="es-MX" sz="1600" dirty="0" smtClean="0">
                <a:latin typeface="Times New Roman" pitchFamily="18" charset="0"/>
                <a:cs typeface="Times New Roman" pitchFamily="18" charset="0"/>
              </a:rPr>
              <a:t>inoculadas 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con </a:t>
            </a:r>
            <a:r>
              <a:rPr lang="pt-PT" sz="1600" dirty="0" smtClean="0">
                <a:latin typeface="Times New Roman" pitchFamily="18" charset="0"/>
                <a:cs typeface="Times New Roman" pitchFamily="18" charset="0"/>
              </a:rPr>
              <a:t>Azofert</a:t>
            </a:r>
            <a:r>
              <a:rPr lang="es-CO" sz="1600" baseline="30000" dirty="0" smtClean="0">
                <a:latin typeface="Times New Roman" pitchFamily="18" charset="0"/>
                <a:cs typeface="Times New Roman" pitchFamily="18" charset="0"/>
              </a:rPr>
              <a:t>® </a:t>
            </a:r>
            <a:r>
              <a:rPr lang="pt-PT" sz="1600" dirty="0" smtClean="0">
                <a:latin typeface="Times New Roman" pitchFamily="18" charset="0"/>
                <a:cs typeface="Times New Roman" pitchFamily="18" charset="0"/>
              </a:rPr>
              <a:t>-F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3" name="12 Rectángulo"/>
          <p:cNvSpPr/>
          <p:nvPr/>
        </p:nvSpPr>
        <p:spPr>
          <a:xfrm>
            <a:off x="214282" y="5500702"/>
            <a:ext cx="871543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 smtClean="0"/>
              <a:t>4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. Determinar el efecto de </a:t>
            </a:r>
            <a:r>
              <a:rPr lang="es-ES" sz="1600" dirty="0" err="1" smtClean="0">
                <a:latin typeface="Times New Roman" pitchFamily="18" charset="0"/>
                <a:cs typeface="Times New Roman" pitchFamily="18" charset="0"/>
              </a:rPr>
              <a:t>Pectimorf</a:t>
            </a:r>
            <a:r>
              <a:rPr lang="es-CO" sz="1600" baseline="30000" dirty="0" smtClean="0">
                <a:latin typeface="Times New Roman" pitchFamily="18" charset="0"/>
                <a:cs typeface="Times New Roman" pitchFamily="18" charset="0"/>
              </a:rPr>
              <a:t>®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 en el rendimiento y en la calidad del cultivo del frijol inoculado con </a:t>
            </a:r>
            <a:r>
              <a:rPr lang="pt-PT" sz="1600" dirty="0" smtClean="0">
                <a:latin typeface="Times New Roman" pitchFamily="18" charset="0"/>
                <a:cs typeface="Times New Roman" pitchFamily="18" charset="0"/>
              </a:rPr>
              <a:t>Azofert</a:t>
            </a:r>
            <a:r>
              <a:rPr lang="es-CO" sz="1600" baseline="30000" dirty="0" smtClean="0">
                <a:latin typeface="Times New Roman" pitchFamily="18" charset="0"/>
                <a:cs typeface="Times New Roman" pitchFamily="18" charset="0"/>
              </a:rPr>
              <a:t>®</a:t>
            </a:r>
            <a:r>
              <a:rPr lang="pt-PT" sz="1600" dirty="0" smtClean="0">
                <a:latin typeface="Times New Roman" pitchFamily="18" charset="0"/>
                <a:cs typeface="Times New Roman" pitchFamily="18" charset="0"/>
              </a:rPr>
              <a:t>-F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324172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4" grpId="0"/>
      <p:bldP spid="14" grpId="1"/>
      <p:bldP spid="14" grpId="2"/>
      <p:bldP spid="14" grpId="3"/>
      <p:bldP spid="15" grpId="0"/>
      <p:bldP spid="15" grpId="1"/>
      <p:bldP spid="15" grpId="2"/>
      <p:bldP spid="15" grpId="3"/>
      <p:bldP spid="10" grpId="0"/>
      <p:bldP spid="10" grpId="1"/>
      <p:bldP spid="10" grpId="2"/>
      <p:bldP spid="11" grpId="0"/>
      <p:bldP spid="11" grpId="1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3 Conector recto"/>
          <p:cNvCxnSpPr/>
          <p:nvPr/>
        </p:nvCxnSpPr>
        <p:spPr>
          <a:xfrm>
            <a:off x="357158" y="1142984"/>
            <a:ext cx="8280920" cy="0"/>
          </a:xfrm>
          <a:prstGeom prst="line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4 Rectángulo"/>
          <p:cNvSpPr/>
          <p:nvPr/>
        </p:nvSpPr>
        <p:spPr>
          <a:xfrm>
            <a:off x="285720" y="1500174"/>
            <a:ext cx="26468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frijol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Cuba 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Cueto-25-9-N</a:t>
            </a:r>
            <a:endParaRPr lang="es-E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214282" y="2000240"/>
            <a:ext cx="4572000" cy="61555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suelo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Ferralítico Rojo Lixiviado 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típico,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éutrico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Hernández, 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2015)</a:t>
            </a:r>
            <a:endParaRPr lang="es-E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214282" y="2643182"/>
            <a:ext cx="47393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PT" b="1" dirty="0" smtClean="0">
                <a:latin typeface="Times New Roman" pitchFamily="18" charset="0"/>
                <a:cs typeface="Times New Roman" pitchFamily="18" charset="0"/>
              </a:rPr>
              <a:t>Azofert</a:t>
            </a:r>
            <a:r>
              <a:rPr lang="pt-PT" b="1" baseline="30000" dirty="0" smtClean="0">
                <a:latin typeface="Times New Roman" pitchFamily="18" charset="0"/>
                <a:cs typeface="Times New Roman" pitchFamily="18" charset="0"/>
              </a:rPr>
              <a:t>®</a:t>
            </a:r>
            <a:r>
              <a:rPr lang="pt-PT" b="1" dirty="0" smtClean="0">
                <a:latin typeface="Times New Roman" pitchFamily="18" charset="0"/>
                <a:cs typeface="Times New Roman" pitchFamily="18" charset="0"/>
              </a:rPr>
              <a:t>-F</a:t>
            </a:r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: cepa </a:t>
            </a:r>
            <a:r>
              <a:rPr lang="pt-PT" i="1" dirty="0">
                <a:latin typeface="Times New Roman" pitchFamily="18" charset="0"/>
                <a:cs typeface="Times New Roman" pitchFamily="18" charset="0"/>
              </a:rPr>
              <a:t>Rhizobium tropici</a:t>
            </a:r>
            <a:r>
              <a:rPr lang="pt-PT" dirty="0">
                <a:latin typeface="Times New Roman" pitchFamily="18" charset="0"/>
                <a:cs typeface="Times New Roman" pitchFamily="18" charset="0"/>
              </a:rPr>
              <a:t> CIAT </a:t>
            </a:r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899, 1x10</a:t>
            </a:r>
            <a:r>
              <a:rPr lang="pt-PT" baseline="30000" dirty="0" smtClean="0"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UFC mL</a:t>
            </a:r>
            <a:r>
              <a:rPr lang="pt-PT" baseline="30000" dirty="0" smtClean="0"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 (200 mL x 46,04 kg de semilla)</a:t>
            </a:r>
            <a:endParaRPr lang="es-E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251519" y="3967621"/>
            <a:ext cx="540060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Condiciones de cultivo (controladas)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: cámara de crecimiento, 16 horas luz/8 horas oscuridad, 25-27 </a:t>
            </a:r>
            <a:r>
              <a:rPr lang="es-ES" baseline="30000" dirty="0" err="1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de temperatura y 50-70 % de humedad relativa</a:t>
            </a:r>
            <a:endParaRPr lang="es-ES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22 Grupo"/>
          <p:cNvGrpSpPr/>
          <p:nvPr/>
        </p:nvGrpSpPr>
        <p:grpSpPr>
          <a:xfrm>
            <a:off x="4772316" y="1379140"/>
            <a:ext cx="4469412" cy="3937338"/>
            <a:chOff x="4772316" y="1379140"/>
            <a:chExt cx="4469412" cy="3937338"/>
          </a:xfrm>
        </p:grpSpPr>
        <p:sp>
          <p:nvSpPr>
            <p:cNvPr id="9" name="8 Rectángulo"/>
            <p:cNvSpPr/>
            <p:nvPr/>
          </p:nvSpPr>
          <p:spPr>
            <a:xfrm>
              <a:off x="5544681" y="1379140"/>
              <a:ext cx="228600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b="1" dirty="0" smtClean="0">
                  <a:latin typeface="Times New Roman" pitchFamily="18" charset="0"/>
                  <a:cs typeface="Times New Roman" pitchFamily="18" charset="0"/>
                </a:rPr>
                <a:t>Formas </a:t>
              </a:r>
              <a:r>
                <a:rPr lang="es-ES" b="1" dirty="0">
                  <a:latin typeface="Times New Roman" pitchFamily="18" charset="0"/>
                  <a:cs typeface="Times New Roman" pitchFamily="18" charset="0"/>
                </a:rPr>
                <a:t>de </a:t>
              </a:r>
              <a:r>
                <a:rPr lang="es-ES" b="1" dirty="0" smtClean="0">
                  <a:latin typeface="Times New Roman" pitchFamily="18" charset="0"/>
                  <a:cs typeface="Times New Roman" pitchFamily="18" charset="0"/>
                </a:rPr>
                <a:t>aplicación</a:t>
              </a:r>
              <a:endParaRPr lang="es-ES" dirty="0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36866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219839" y="2362370"/>
              <a:ext cx="1804989" cy="157163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2" name="11 CuadroTexto"/>
            <p:cNvSpPr txBox="1"/>
            <p:nvPr/>
          </p:nvSpPr>
          <p:spPr>
            <a:xfrm>
              <a:off x="4772316" y="1703463"/>
              <a:ext cx="44694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s-MX" dirty="0" smtClean="0">
                  <a:latin typeface="Times New Roman" pitchFamily="18" charset="0"/>
                  <a:cs typeface="Times New Roman" pitchFamily="18" charset="0"/>
                </a:rPr>
                <a:t>A las semillas: mezcla </a:t>
              </a:r>
              <a:r>
                <a:rPr lang="pt-PT" dirty="0" smtClean="0">
                  <a:latin typeface="Times New Roman" pitchFamily="18" charset="0"/>
                  <a:cs typeface="Times New Roman" pitchFamily="18" charset="0"/>
                </a:rPr>
                <a:t>Azofert</a:t>
              </a:r>
              <a:r>
                <a:rPr lang="pt-PT" baseline="30000" dirty="0" smtClean="0">
                  <a:latin typeface="Times New Roman" pitchFamily="18" charset="0"/>
                  <a:cs typeface="Times New Roman" pitchFamily="18" charset="0"/>
                </a:rPr>
                <a:t>®</a:t>
              </a:r>
              <a:r>
                <a:rPr lang="pt-PT" dirty="0" smtClean="0">
                  <a:latin typeface="Times New Roman" pitchFamily="18" charset="0"/>
                  <a:cs typeface="Times New Roman" pitchFamily="18" charset="0"/>
                </a:rPr>
                <a:t>-F+</a:t>
              </a:r>
              <a:r>
                <a:rPr lang="es-ES" dirty="0" err="1" smtClean="0">
                  <a:latin typeface="Times New Roman" pitchFamily="18" charset="0"/>
                  <a:cs typeface="Times New Roman" pitchFamily="18" charset="0"/>
                </a:rPr>
                <a:t>Pectimorf</a:t>
              </a:r>
              <a:r>
                <a:rPr lang="es-ES" baseline="30000" dirty="0" smtClean="0">
                  <a:latin typeface="Times New Roman" pitchFamily="18" charset="0"/>
                  <a:cs typeface="Times New Roman" pitchFamily="18" charset="0"/>
                </a:rPr>
                <a:t>®   </a:t>
              </a:r>
            </a:p>
            <a:p>
              <a:pPr algn="ctr"/>
              <a:r>
                <a:rPr lang="es-ES" dirty="0" smtClean="0">
                  <a:latin typeface="Times New Roman" pitchFamily="18" charset="0"/>
                  <a:cs typeface="Times New Roman" pitchFamily="18" charset="0"/>
                </a:rPr>
                <a:t>(400 </a:t>
              </a:r>
              <a:r>
                <a:rPr lang="es-ES" dirty="0" err="1">
                  <a:latin typeface="Times New Roman" pitchFamily="18" charset="0"/>
                  <a:cs typeface="Times New Roman" pitchFamily="18" charset="0"/>
                </a:rPr>
                <a:t>mL</a:t>
              </a:r>
              <a:r>
                <a:rPr lang="es-ES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s-ES" dirty="0" smtClean="0">
                  <a:latin typeface="Times New Roman" pitchFamily="18" charset="0"/>
                  <a:cs typeface="Times New Roman" pitchFamily="18" charset="0"/>
                </a:rPr>
                <a:t>por cada 46,04 </a:t>
              </a:r>
              <a:r>
                <a:rPr lang="es-ES" dirty="0">
                  <a:latin typeface="Times New Roman" pitchFamily="18" charset="0"/>
                  <a:cs typeface="Times New Roman" pitchFamily="18" charset="0"/>
                </a:rPr>
                <a:t>kg de </a:t>
              </a:r>
              <a:r>
                <a:rPr lang="es-ES" dirty="0" smtClean="0">
                  <a:latin typeface="Times New Roman" pitchFamily="18" charset="0"/>
                  <a:cs typeface="Times New Roman" pitchFamily="18" charset="0"/>
                </a:rPr>
                <a:t>semilla)</a:t>
              </a:r>
              <a:r>
                <a:rPr lang="es-MX" dirty="0" smtClean="0">
                  <a:latin typeface="Times New Roman" pitchFamily="18" charset="0"/>
                  <a:cs typeface="Times New Roman" pitchFamily="18" charset="0"/>
                </a:rPr>
                <a:t>  </a:t>
              </a:r>
              <a:endParaRPr lang="es-MX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16 Rectángulo"/>
            <p:cNvSpPr/>
            <p:nvPr/>
          </p:nvSpPr>
          <p:spPr>
            <a:xfrm>
              <a:off x="6935320" y="2868230"/>
              <a:ext cx="221457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dirty="0" smtClean="0">
                  <a:latin typeface="Times New Roman" pitchFamily="18" charset="0"/>
                  <a:cs typeface="Times New Roman" pitchFamily="18" charset="0"/>
                </a:rPr>
                <a:t>Aspersión foliar (V3)</a:t>
              </a:r>
            </a:p>
            <a:p>
              <a:endParaRPr lang="es-MX" dirty="0"/>
            </a:p>
          </p:txBody>
        </p:sp>
        <p:pic>
          <p:nvPicPr>
            <p:cNvPr id="18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84313" y="3389457"/>
              <a:ext cx="1564151" cy="151403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9" name="18 CuadroTexto"/>
            <p:cNvSpPr txBox="1"/>
            <p:nvPr/>
          </p:nvSpPr>
          <p:spPr>
            <a:xfrm>
              <a:off x="7332619" y="4947146"/>
              <a:ext cx="16380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just"/>
              <a:r>
                <a:rPr lang="es-ES" dirty="0" smtClean="0">
                  <a:latin typeface="Times New Roman" pitchFamily="18" charset="0"/>
                  <a:cs typeface="Times New Roman" pitchFamily="18" charset="0"/>
                </a:rPr>
                <a:t>1,5 </a:t>
              </a:r>
              <a:r>
                <a:rPr lang="es-ES" dirty="0" err="1" smtClean="0">
                  <a:latin typeface="Times New Roman" pitchFamily="18" charset="0"/>
                  <a:cs typeface="Times New Roman" pitchFamily="18" charset="0"/>
                </a:rPr>
                <a:t>mL</a:t>
              </a:r>
              <a:r>
                <a:rPr lang="es-ES" dirty="0" smtClean="0">
                  <a:latin typeface="Times New Roman" pitchFamily="18" charset="0"/>
                  <a:cs typeface="Times New Roman" pitchFamily="18" charset="0"/>
                </a:rPr>
                <a:t> x planta</a:t>
              </a:r>
            </a:p>
          </p:txBody>
        </p:sp>
      </p:grpSp>
      <p:sp>
        <p:nvSpPr>
          <p:cNvPr id="13" name="12 Rectángulo"/>
          <p:cNvSpPr/>
          <p:nvPr/>
        </p:nvSpPr>
        <p:spPr>
          <a:xfrm>
            <a:off x="212775" y="3496213"/>
            <a:ext cx="41537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 err="1" smtClean="0">
                <a:latin typeface="Times New Roman" pitchFamily="18" charset="0"/>
                <a:cs typeface="Times New Roman" pitchFamily="18" charset="0"/>
              </a:rPr>
              <a:t>Pectimorf</a:t>
            </a:r>
            <a:r>
              <a:rPr lang="es-ES" b="1" baseline="30000" dirty="0" smtClean="0">
                <a:latin typeface="Times New Roman" pitchFamily="18" charset="0"/>
                <a:cs typeface="Times New Roman" pitchFamily="18" charset="0"/>
              </a:rPr>
              <a:t>®</a:t>
            </a:r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1, 5, 10, 20, 40 y 100 mg L</a:t>
            </a:r>
            <a:r>
              <a:rPr lang="es-ES" baseline="30000" dirty="0"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endParaRPr lang="es-MX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20 Rectángulo"/>
          <p:cNvSpPr/>
          <p:nvPr/>
        </p:nvSpPr>
        <p:spPr>
          <a:xfrm>
            <a:off x="6247584" y="6455251"/>
            <a:ext cx="26019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20 plantas por tratamiento</a:t>
            </a:r>
            <a:endParaRPr lang="es-ES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2" name="10 Grupo"/>
          <p:cNvGrpSpPr/>
          <p:nvPr/>
        </p:nvGrpSpPr>
        <p:grpSpPr>
          <a:xfrm>
            <a:off x="1" y="4947146"/>
            <a:ext cx="7024827" cy="1751145"/>
            <a:chOff x="100517" y="4481767"/>
            <a:chExt cx="7044028" cy="1751145"/>
          </a:xfrm>
        </p:grpSpPr>
        <p:grpSp>
          <p:nvGrpSpPr>
            <p:cNvPr id="23" name="21 Grupo"/>
            <p:cNvGrpSpPr/>
            <p:nvPr/>
          </p:nvGrpSpPr>
          <p:grpSpPr>
            <a:xfrm>
              <a:off x="100517" y="4481767"/>
              <a:ext cx="7044028" cy="1633093"/>
              <a:chOff x="288271" y="4512950"/>
              <a:chExt cx="4496251" cy="1633093"/>
            </a:xfrm>
          </p:grpSpPr>
          <p:sp>
            <p:nvSpPr>
              <p:cNvPr id="14" name="13 CuadroTexto"/>
              <p:cNvSpPr txBox="1"/>
              <p:nvPr/>
            </p:nvSpPr>
            <p:spPr>
              <a:xfrm>
                <a:off x="288271" y="5224144"/>
                <a:ext cx="98565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MX" b="1" dirty="0" smtClean="0">
                    <a:latin typeface="Times New Roman" pitchFamily="18" charset="0"/>
                    <a:cs typeface="Times New Roman" pitchFamily="18" charset="0"/>
                  </a:rPr>
                  <a:t>Evaluaciones    R5</a:t>
                </a:r>
                <a:endParaRPr lang="es-MX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5" name="14 Abrir llave"/>
              <p:cNvSpPr/>
              <p:nvPr/>
            </p:nvSpPr>
            <p:spPr>
              <a:xfrm>
                <a:off x="1215221" y="4625045"/>
                <a:ext cx="236729" cy="1520998"/>
              </a:xfrm>
              <a:prstGeom prst="leftBrace">
                <a:avLst/>
              </a:prstGeom>
              <a:ln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MX">
                  <a:ln>
                    <a:solidFill>
                      <a:schemeClr val="accent3"/>
                    </a:solidFill>
                  </a:ln>
                  <a:solidFill>
                    <a:schemeClr val="accent3"/>
                  </a:solidFill>
                </a:endParaRPr>
              </a:p>
            </p:txBody>
          </p:sp>
          <p:sp>
            <p:nvSpPr>
              <p:cNvPr id="16" name="15 CuadroTexto"/>
              <p:cNvSpPr txBox="1"/>
              <p:nvPr/>
            </p:nvSpPr>
            <p:spPr>
              <a:xfrm>
                <a:off x="1527275" y="4512950"/>
                <a:ext cx="325724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s-MX" u="sng" dirty="0" smtClean="0">
                    <a:latin typeface="Times New Roman" pitchFamily="18" charset="0"/>
                    <a:cs typeface="Times New Roman" pitchFamily="18" charset="0"/>
                  </a:rPr>
                  <a:t>Variables de </a:t>
                </a:r>
                <a:r>
                  <a:rPr lang="es-MX" u="sng" dirty="0" err="1" smtClean="0">
                    <a:latin typeface="Times New Roman" pitchFamily="18" charset="0"/>
                    <a:cs typeface="Times New Roman" pitchFamily="18" charset="0"/>
                  </a:rPr>
                  <a:t>nodulación</a:t>
                </a:r>
                <a:r>
                  <a:rPr lang="es-MX" dirty="0" smtClean="0">
                    <a:latin typeface="Times New Roman" pitchFamily="18" charset="0"/>
                    <a:cs typeface="Times New Roman" pitchFamily="18" charset="0"/>
                  </a:rPr>
                  <a:t>: número y masa seca </a:t>
                </a:r>
              </a:p>
              <a:p>
                <a:pPr algn="just"/>
                <a:r>
                  <a:rPr lang="es-MX" dirty="0" smtClean="0">
                    <a:latin typeface="Times New Roman" pitchFamily="18" charset="0"/>
                    <a:cs typeface="Times New Roman" pitchFamily="18" charset="0"/>
                  </a:rPr>
                  <a:t>de nódulos totales por planta</a:t>
                </a:r>
                <a:endParaRPr lang="es-MX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" name="19 Rectángulo"/>
              <p:cNvSpPr/>
              <p:nvPr/>
            </p:nvSpPr>
            <p:spPr>
              <a:xfrm>
                <a:off x="1527275" y="5097725"/>
                <a:ext cx="3240854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s-MX" u="sng" dirty="0" smtClean="0">
                    <a:latin typeface="Times New Roman" pitchFamily="18" charset="0"/>
                    <a:cs typeface="Times New Roman" pitchFamily="18" charset="0"/>
                  </a:rPr>
                  <a:t>Variables de crecimiento</a:t>
                </a:r>
                <a:r>
                  <a:rPr lang="es-MX" dirty="0" smtClean="0">
                    <a:latin typeface="Times New Roman" pitchFamily="18" charset="0"/>
                    <a:cs typeface="Times New Roman" pitchFamily="18" charset="0"/>
                  </a:rPr>
                  <a:t>: número de hojas, diámetro del tallo, longitud del tallo y radical, masa seca aérea y radical </a:t>
                </a:r>
                <a:endParaRPr lang="es-MX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" name="7 Rectángulo"/>
            <p:cNvSpPr/>
            <p:nvPr/>
          </p:nvSpPr>
          <p:spPr>
            <a:xfrm>
              <a:off x="2070823" y="5863580"/>
              <a:ext cx="383310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dirty="0">
                  <a:latin typeface="Times New Roman" pitchFamily="18" charset="0"/>
                  <a:cs typeface="Times New Roman" pitchFamily="18" charset="0"/>
                </a:rPr>
                <a:t>C</a:t>
              </a:r>
              <a:r>
                <a:rPr lang="es-ES" dirty="0" smtClean="0">
                  <a:latin typeface="Times New Roman" pitchFamily="18" charset="0"/>
                  <a:cs typeface="Times New Roman" pitchFamily="18" charset="0"/>
                </a:rPr>
                <a:t>ontenido </a:t>
              </a:r>
              <a:r>
                <a:rPr lang="es-ES" dirty="0">
                  <a:latin typeface="Times New Roman" pitchFamily="18" charset="0"/>
                  <a:cs typeface="Times New Roman" pitchFamily="18" charset="0"/>
                </a:rPr>
                <a:t>relativo de clorofilas totales </a:t>
              </a:r>
              <a:endParaRPr lang="es-MX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5" name="24 Rectángulo"/>
          <p:cNvSpPr/>
          <p:nvPr/>
        </p:nvSpPr>
        <p:spPr>
          <a:xfrm>
            <a:off x="357158" y="214290"/>
            <a:ext cx="850112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s-MX" sz="16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s-MX" b="1" dirty="0" smtClean="0">
                <a:latin typeface="Times New Roman" pitchFamily="18" charset="0"/>
                <a:cs typeface="Times New Roman" pitchFamily="18" charset="0"/>
              </a:rPr>
              <a:t>. Seleccionar</a:t>
            </a:r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 la concentración y forma de aplicación de </a:t>
            </a:r>
            <a:r>
              <a:rPr lang="es-ES" b="1" dirty="0" err="1" smtClean="0">
                <a:latin typeface="Times New Roman" pitchFamily="18" charset="0"/>
                <a:cs typeface="Times New Roman" pitchFamily="18" charset="0"/>
              </a:rPr>
              <a:t>Pectimorf</a:t>
            </a:r>
            <a:r>
              <a:rPr lang="es-CO" b="1" baseline="30000" dirty="0" smtClean="0">
                <a:latin typeface="Times New Roman" pitchFamily="18" charset="0"/>
                <a:cs typeface="Times New Roman" pitchFamily="18" charset="0"/>
              </a:rPr>
              <a:t>®</a:t>
            </a:r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 más efectiva en la estimulación de la </a:t>
            </a:r>
            <a:r>
              <a:rPr lang="es-ES" b="1" dirty="0" err="1" smtClean="0">
                <a:latin typeface="Times New Roman" pitchFamily="18" charset="0"/>
                <a:cs typeface="Times New Roman" pitchFamily="18" charset="0"/>
              </a:rPr>
              <a:t>nodulación</a:t>
            </a:r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 y el crecimiento de plantas de frijol </a:t>
            </a:r>
            <a:r>
              <a:rPr lang="es-MX" b="1" dirty="0" smtClean="0">
                <a:latin typeface="Times New Roman" pitchFamily="18" charset="0"/>
                <a:cs typeface="Times New Roman" pitchFamily="18" charset="0"/>
              </a:rPr>
              <a:t>inoculadas </a:t>
            </a:r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con </a:t>
            </a:r>
            <a:r>
              <a:rPr lang="pt-PT" b="1" dirty="0" smtClean="0">
                <a:latin typeface="Times New Roman" pitchFamily="18" charset="0"/>
                <a:cs typeface="Times New Roman" pitchFamily="18" charset="0"/>
              </a:rPr>
              <a:t>Azofert</a:t>
            </a:r>
            <a:r>
              <a:rPr lang="es-CO" b="1" baseline="30000" dirty="0" smtClean="0">
                <a:latin typeface="Times New Roman" pitchFamily="18" charset="0"/>
                <a:cs typeface="Times New Roman" pitchFamily="18" charset="0"/>
              </a:rPr>
              <a:t>®</a:t>
            </a:r>
            <a:r>
              <a:rPr lang="pt-PT" b="1" dirty="0" smtClean="0">
                <a:latin typeface="Times New Roman" pitchFamily="18" charset="0"/>
                <a:cs typeface="Times New Roman" pitchFamily="18" charset="0"/>
              </a:rPr>
              <a:t>-F.</a:t>
            </a:r>
            <a:endParaRPr lang="es-ES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33651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62460" y="678568"/>
            <a:ext cx="8702028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endParaRPr lang="es-MX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2.1 Efecto de </a:t>
            </a:r>
            <a:r>
              <a:rPr lang="es-ES" b="1" dirty="0" err="1" smtClean="0">
                <a:latin typeface="Times New Roman" pitchFamily="18" charset="0"/>
                <a:cs typeface="Times New Roman" pitchFamily="18" charset="0"/>
              </a:rPr>
              <a:t>Pectimorf</a:t>
            </a:r>
            <a:r>
              <a:rPr lang="es-ES" b="1" baseline="30000" dirty="0" smtClean="0">
                <a:latin typeface="Times New Roman" pitchFamily="18" charset="0"/>
                <a:cs typeface="Times New Roman" pitchFamily="18" charset="0"/>
              </a:rPr>
              <a:t>®</a:t>
            </a:r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 en la </a:t>
            </a:r>
            <a:r>
              <a:rPr lang="es-ES" b="1" dirty="0" err="1" smtClean="0">
                <a:latin typeface="Times New Roman" pitchFamily="18" charset="0"/>
                <a:cs typeface="Times New Roman" pitchFamily="18" charset="0"/>
              </a:rPr>
              <a:t>nodulación</a:t>
            </a:r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, en indicadores de la FBN y en el crecimiento de plantas de frijol inoculadas con </a:t>
            </a:r>
            <a:r>
              <a:rPr lang="es-MX" b="1" dirty="0" err="1" smtClean="0">
                <a:latin typeface="Times New Roman" pitchFamily="18" charset="0"/>
                <a:cs typeface="Times New Roman" pitchFamily="18" charset="0"/>
              </a:rPr>
              <a:t>Azofert</a:t>
            </a:r>
            <a:r>
              <a:rPr lang="es-MX" b="1" baseline="30000" dirty="0" smtClean="0">
                <a:latin typeface="Times New Roman" pitchFamily="18" charset="0"/>
                <a:cs typeface="Times New Roman" pitchFamily="18" charset="0"/>
              </a:rPr>
              <a:t>®</a:t>
            </a:r>
            <a:r>
              <a:rPr lang="es-MX" b="1" dirty="0" smtClean="0">
                <a:latin typeface="Times New Roman" pitchFamily="18" charset="0"/>
                <a:cs typeface="Times New Roman" pitchFamily="18" charset="0"/>
              </a:rPr>
              <a:t>-F</a:t>
            </a:r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, en condiciones controladas </a:t>
            </a:r>
            <a:endParaRPr lang="es-MX" dirty="0" smtClean="0">
              <a:latin typeface="Times New Roman" pitchFamily="18" charset="0"/>
              <a:cs typeface="Times New Roman" pitchFamily="18" charset="0"/>
            </a:endParaRPr>
          </a:p>
          <a:p>
            <a:endParaRPr lang="es-MX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" name="2 Conector recto"/>
          <p:cNvCxnSpPr/>
          <p:nvPr/>
        </p:nvCxnSpPr>
        <p:spPr>
          <a:xfrm>
            <a:off x="285720" y="1000108"/>
            <a:ext cx="8280920" cy="0"/>
          </a:xfrm>
          <a:prstGeom prst="line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6 Rectángulo"/>
          <p:cNvSpPr/>
          <p:nvPr/>
        </p:nvSpPr>
        <p:spPr>
          <a:xfrm>
            <a:off x="214282" y="171448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pt-PT" b="1" dirty="0" smtClean="0">
                <a:latin typeface="Times New Roman" pitchFamily="18" charset="0"/>
                <a:cs typeface="Times New Roman" pitchFamily="18" charset="0"/>
              </a:rPr>
              <a:t>Azofert</a:t>
            </a:r>
            <a:r>
              <a:rPr lang="pt-PT" b="1" baseline="30000" dirty="0" smtClean="0">
                <a:latin typeface="Times New Roman" pitchFamily="18" charset="0"/>
                <a:cs typeface="Times New Roman" pitchFamily="18" charset="0"/>
              </a:rPr>
              <a:t>®</a:t>
            </a:r>
            <a:r>
              <a:rPr lang="pt-PT" b="1" dirty="0" smtClean="0">
                <a:latin typeface="Times New Roman" pitchFamily="18" charset="0"/>
                <a:cs typeface="Times New Roman" pitchFamily="18" charset="0"/>
              </a:rPr>
              <a:t>-F</a:t>
            </a:r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: cepa </a:t>
            </a:r>
            <a:r>
              <a:rPr lang="pt-PT" i="1" dirty="0">
                <a:latin typeface="Times New Roman" pitchFamily="18" charset="0"/>
                <a:cs typeface="Times New Roman" pitchFamily="18" charset="0"/>
              </a:rPr>
              <a:t>Rhizobium tropici</a:t>
            </a:r>
            <a:r>
              <a:rPr lang="pt-PT" dirty="0">
                <a:latin typeface="Times New Roman" pitchFamily="18" charset="0"/>
                <a:cs typeface="Times New Roman" pitchFamily="18" charset="0"/>
              </a:rPr>
              <a:t> CIAT </a:t>
            </a:r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899, 1x10</a:t>
            </a:r>
            <a:r>
              <a:rPr lang="pt-PT" baseline="30000" dirty="0" smtClean="0"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UFC mL</a:t>
            </a:r>
            <a:r>
              <a:rPr lang="pt-PT" baseline="30000" dirty="0" smtClean="0"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pt-PT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 mL por semilla)</a:t>
            </a:r>
            <a:endParaRPr lang="es-ES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11 Grupo"/>
          <p:cNvGrpSpPr/>
          <p:nvPr/>
        </p:nvGrpSpPr>
        <p:grpSpPr>
          <a:xfrm>
            <a:off x="0" y="2357430"/>
            <a:ext cx="6264696" cy="2040078"/>
            <a:chOff x="162401" y="1982203"/>
            <a:chExt cx="6264696" cy="2040078"/>
          </a:xfrm>
        </p:grpSpPr>
        <p:sp>
          <p:nvSpPr>
            <p:cNvPr id="10" name="9 CuadroTexto"/>
            <p:cNvSpPr txBox="1"/>
            <p:nvPr/>
          </p:nvSpPr>
          <p:spPr>
            <a:xfrm>
              <a:off x="162401" y="2267955"/>
              <a:ext cx="6264696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b="1" dirty="0" smtClean="0">
                  <a:latin typeface="Times New Roman" pitchFamily="18" charset="0"/>
                  <a:cs typeface="Times New Roman" pitchFamily="18" charset="0"/>
                </a:rPr>
                <a:t>T1  </a:t>
              </a:r>
              <a:r>
                <a:rPr lang="es-MX" dirty="0" smtClean="0">
                  <a:latin typeface="Times New Roman" pitchFamily="18" charset="0"/>
                  <a:cs typeface="Times New Roman" pitchFamily="18" charset="0"/>
                </a:rPr>
                <a:t>Suplementado con nitrógeno (5 </a:t>
              </a:r>
              <a:r>
                <a:rPr lang="es-MX" dirty="0" err="1" smtClean="0">
                  <a:latin typeface="Times New Roman" pitchFamily="18" charset="0"/>
                  <a:cs typeface="Times New Roman" pitchFamily="18" charset="0"/>
                </a:rPr>
                <a:t>mM</a:t>
              </a:r>
              <a:r>
                <a:rPr lang="es-MX" dirty="0" smtClean="0">
                  <a:latin typeface="Times New Roman" pitchFamily="18" charset="0"/>
                  <a:cs typeface="Times New Roman" pitchFamily="18" charset="0"/>
                </a:rPr>
                <a:t>)</a:t>
              </a:r>
            </a:p>
            <a:p>
              <a:r>
                <a:rPr lang="es-MX" b="1" dirty="0" smtClean="0">
                  <a:latin typeface="Times New Roman" pitchFamily="18" charset="0"/>
                  <a:cs typeface="Times New Roman" pitchFamily="18" charset="0"/>
                </a:rPr>
                <a:t>T2  </a:t>
              </a:r>
              <a:r>
                <a:rPr lang="pt-PT" dirty="0" smtClean="0">
                  <a:latin typeface="Times New Roman" pitchFamily="18" charset="0"/>
                  <a:cs typeface="Times New Roman" pitchFamily="18" charset="0"/>
                </a:rPr>
                <a:t>Azofert</a:t>
              </a:r>
              <a:r>
                <a:rPr lang="pt-PT" baseline="30000" dirty="0" smtClean="0">
                  <a:latin typeface="Times New Roman" pitchFamily="18" charset="0"/>
                  <a:cs typeface="Times New Roman" pitchFamily="18" charset="0"/>
                </a:rPr>
                <a:t>®</a:t>
              </a:r>
              <a:r>
                <a:rPr lang="pt-PT" dirty="0" smtClean="0">
                  <a:latin typeface="Times New Roman" pitchFamily="18" charset="0"/>
                  <a:cs typeface="Times New Roman" pitchFamily="18" charset="0"/>
                </a:rPr>
                <a:t>-F</a:t>
              </a:r>
              <a:r>
                <a:rPr lang="es-MX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r>
                <a:rPr lang="es-MX" b="1" dirty="0" smtClean="0">
                  <a:latin typeface="Times New Roman" pitchFamily="18" charset="0"/>
                  <a:cs typeface="Times New Roman" pitchFamily="18" charset="0"/>
                </a:rPr>
                <a:t>T3  </a:t>
              </a:r>
              <a:r>
                <a:rPr lang="pt-PT" dirty="0" smtClean="0">
                  <a:latin typeface="Times New Roman" pitchFamily="18" charset="0"/>
                  <a:cs typeface="Times New Roman" pitchFamily="18" charset="0"/>
                </a:rPr>
                <a:t>Azofert</a:t>
              </a:r>
              <a:r>
                <a:rPr lang="pt-PT" baseline="30000" dirty="0" smtClean="0">
                  <a:latin typeface="Times New Roman" pitchFamily="18" charset="0"/>
                  <a:cs typeface="Times New Roman" pitchFamily="18" charset="0"/>
                </a:rPr>
                <a:t>®</a:t>
              </a:r>
              <a:r>
                <a:rPr lang="pt-PT" dirty="0" smtClean="0">
                  <a:latin typeface="Times New Roman" pitchFamily="18" charset="0"/>
                  <a:cs typeface="Times New Roman" pitchFamily="18" charset="0"/>
                </a:rPr>
                <a:t>-F+</a:t>
              </a:r>
              <a:r>
                <a:rPr lang="es-ES" dirty="0" err="1" smtClean="0">
                  <a:latin typeface="Times New Roman" pitchFamily="18" charset="0"/>
                  <a:cs typeface="Times New Roman" pitchFamily="18" charset="0"/>
                </a:rPr>
                <a:t>Pectimorf</a:t>
              </a:r>
              <a:r>
                <a:rPr lang="es-ES" baseline="30000" dirty="0" smtClean="0">
                  <a:latin typeface="Times New Roman" pitchFamily="18" charset="0"/>
                  <a:cs typeface="Times New Roman" pitchFamily="18" charset="0"/>
                </a:rPr>
                <a:t>® </a:t>
              </a:r>
              <a:r>
                <a:rPr lang="es-ES" dirty="0" smtClean="0">
                  <a:latin typeface="Times New Roman" pitchFamily="18" charset="0"/>
                  <a:cs typeface="Times New Roman" pitchFamily="18" charset="0"/>
                </a:rPr>
                <a:t>aplicados a las semillas</a:t>
              </a:r>
            </a:p>
            <a:p>
              <a:r>
                <a:rPr lang="es-ES" b="1" dirty="0" smtClean="0">
                  <a:latin typeface="Times New Roman" pitchFamily="18" charset="0"/>
                  <a:cs typeface="Times New Roman" pitchFamily="18" charset="0"/>
                </a:rPr>
                <a:t>T4  </a:t>
              </a:r>
              <a:r>
                <a:rPr lang="pt-PT" dirty="0" smtClean="0">
                  <a:latin typeface="Times New Roman" pitchFamily="18" charset="0"/>
                  <a:cs typeface="Times New Roman" pitchFamily="18" charset="0"/>
                </a:rPr>
                <a:t>Azofert</a:t>
              </a:r>
              <a:r>
                <a:rPr lang="pt-PT" baseline="30000" dirty="0" smtClean="0">
                  <a:latin typeface="Times New Roman" pitchFamily="18" charset="0"/>
                  <a:cs typeface="Times New Roman" pitchFamily="18" charset="0"/>
                </a:rPr>
                <a:t>®</a:t>
              </a:r>
              <a:r>
                <a:rPr lang="pt-PT" dirty="0" smtClean="0">
                  <a:latin typeface="Times New Roman" pitchFamily="18" charset="0"/>
                  <a:cs typeface="Times New Roman" pitchFamily="18" charset="0"/>
                </a:rPr>
                <a:t>-F+</a:t>
              </a:r>
              <a:r>
                <a:rPr lang="es-ES" dirty="0" err="1" smtClean="0">
                  <a:latin typeface="Times New Roman" pitchFamily="18" charset="0"/>
                  <a:cs typeface="Times New Roman" pitchFamily="18" charset="0"/>
                </a:rPr>
                <a:t>Pectimorf</a:t>
              </a:r>
              <a:r>
                <a:rPr lang="es-ES" baseline="30000" dirty="0" smtClean="0">
                  <a:latin typeface="Times New Roman" pitchFamily="18" charset="0"/>
                  <a:cs typeface="Times New Roman" pitchFamily="18" charset="0"/>
                </a:rPr>
                <a:t>® </a:t>
              </a:r>
              <a:r>
                <a:rPr lang="es-ES" dirty="0" smtClean="0"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es-ES" dirty="0" err="1" smtClean="0">
                  <a:latin typeface="Times New Roman" pitchFamily="18" charset="0"/>
                  <a:cs typeface="Times New Roman" pitchFamily="18" charset="0"/>
                </a:rPr>
                <a:t>conc</a:t>
              </a:r>
              <a:r>
                <a:rPr lang="es-ES" dirty="0" smtClean="0">
                  <a:latin typeface="Times New Roman" pitchFamily="18" charset="0"/>
                  <a:cs typeface="Times New Roman" pitchFamily="18" charset="0"/>
                </a:rPr>
                <a:t>. 1) asperjado </a:t>
              </a:r>
              <a:r>
                <a:rPr lang="es-ES" dirty="0" err="1" smtClean="0">
                  <a:latin typeface="Times New Roman" pitchFamily="18" charset="0"/>
                  <a:cs typeface="Times New Roman" pitchFamily="18" charset="0"/>
                </a:rPr>
                <a:t>foliarmente</a:t>
              </a:r>
              <a:endParaRPr lang="es-ES" dirty="0" smtClean="0"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es-ES" b="1" dirty="0" smtClean="0">
                  <a:latin typeface="Times New Roman" pitchFamily="18" charset="0"/>
                  <a:cs typeface="Times New Roman" pitchFamily="18" charset="0"/>
                </a:rPr>
                <a:t>T5  </a:t>
              </a:r>
              <a:r>
                <a:rPr lang="pt-PT" dirty="0" smtClean="0">
                  <a:latin typeface="Times New Roman" pitchFamily="18" charset="0"/>
                  <a:cs typeface="Times New Roman" pitchFamily="18" charset="0"/>
                </a:rPr>
                <a:t>Azofert</a:t>
              </a:r>
              <a:r>
                <a:rPr lang="pt-PT" baseline="30000" dirty="0" smtClean="0">
                  <a:latin typeface="Times New Roman" pitchFamily="18" charset="0"/>
                  <a:cs typeface="Times New Roman" pitchFamily="18" charset="0"/>
                </a:rPr>
                <a:t>®</a:t>
              </a:r>
              <a:r>
                <a:rPr lang="pt-PT" dirty="0" smtClean="0">
                  <a:latin typeface="Times New Roman" pitchFamily="18" charset="0"/>
                  <a:cs typeface="Times New Roman" pitchFamily="18" charset="0"/>
                </a:rPr>
                <a:t>-F+</a:t>
              </a:r>
              <a:r>
                <a:rPr lang="es-ES" dirty="0" err="1" smtClean="0">
                  <a:latin typeface="Times New Roman" pitchFamily="18" charset="0"/>
                  <a:cs typeface="Times New Roman" pitchFamily="18" charset="0"/>
                </a:rPr>
                <a:t>Pectimorf</a:t>
              </a:r>
              <a:r>
                <a:rPr lang="es-ES" baseline="30000" dirty="0" smtClean="0">
                  <a:latin typeface="Times New Roman" pitchFamily="18" charset="0"/>
                  <a:cs typeface="Times New Roman" pitchFamily="18" charset="0"/>
                </a:rPr>
                <a:t>®</a:t>
              </a:r>
              <a:r>
                <a:rPr lang="es-ES" dirty="0" smtClean="0">
                  <a:latin typeface="Times New Roman" pitchFamily="18" charset="0"/>
                  <a:cs typeface="Times New Roman" pitchFamily="18" charset="0"/>
                </a:rPr>
                <a:t> (</a:t>
              </a:r>
              <a:r>
                <a:rPr lang="es-ES" dirty="0" err="1" smtClean="0">
                  <a:latin typeface="Times New Roman" pitchFamily="18" charset="0"/>
                  <a:cs typeface="Times New Roman" pitchFamily="18" charset="0"/>
                </a:rPr>
                <a:t>conc</a:t>
              </a:r>
              <a:r>
                <a:rPr lang="es-ES" dirty="0" smtClean="0">
                  <a:latin typeface="Times New Roman" pitchFamily="18" charset="0"/>
                  <a:cs typeface="Times New Roman" pitchFamily="18" charset="0"/>
                </a:rPr>
                <a:t>. 2) asperjado </a:t>
              </a:r>
              <a:r>
                <a:rPr lang="es-ES" dirty="0" err="1" smtClean="0">
                  <a:latin typeface="Times New Roman" pitchFamily="18" charset="0"/>
                  <a:cs typeface="Times New Roman" pitchFamily="18" charset="0"/>
                </a:rPr>
                <a:t>foliarmente</a:t>
              </a:r>
              <a:endParaRPr lang="es-MX" dirty="0" smtClean="0">
                <a:latin typeface="Times New Roman" pitchFamily="18" charset="0"/>
                <a:cs typeface="Times New Roman" pitchFamily="18" charset="0"/>
              </a:endParaRPr>
            </a:p>
            <a:p>
              <a:endParaRPr lang="es-MX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10 CuadroTexto"/>
            <p:cNvSpPr txBox="1"/>
            <p:nvPr/>
          </p:nvSpPr>
          <p:spPr>
            <a:xfrm>
              <a:off x="376683" y="1982203"/>
              <a:ext cx="15012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b="1" dirty="0" smtClean="0">
                  <a:latin typeface="Times New Roman" pitchFamily="18" charset="0"/>
                  <a:cs typeface="Times New Roman" pitchFamily="18" charset="0"/>
                </a:rPr>
                <a:t>Tratamientos</a:t>
              </a:r>
              <a:endParaRPr lang="es-MX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86446" y="3000372"/>
            <a:ext cx="1482429" cy="14049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15206" y="4572008"/>
            <a:ext cx="1564151" cy="15140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16 Rectángulo"/>
          <p:cNvSpPr/>
          <p:nvPr/>
        </p:nvSpPr>
        <p:spPr>
          <a:xfrm>
            <a:off x="6143636" y="1643050"/>
            <a:ext cx="2286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Formas 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aplicación</a:t>
            </a:r>
            <a:endParaRPr lang="es-E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4587205" y="2000240"/>
            <a:ext cx="45567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dirty="0" smtClean="0">
                <a:latin typeface="Times New Roman" pitchFamily="18" charset="0"/>
                <a:cs typeface="Times New Roman" pitchFamily="18" charset="0"/>
              </a:rPr>
              <a:t>                         A las semillas</a:t>
            </a:r>
          </a:p>
          <a:p>
            <a:pPr algn="just"/>
            <a:r>
              <a:rPr lang="es-MX" dirty="0" smtClean="0">
                <a:latin typeface="Times New Roman" pitchFamily="18" charset="0"/>
                <a:cs typeface="Times New Roman" pitchFamily="18" charset="0"/>
              </a:rPr>
              <a:t>             mezcla </a:t>
            </a:r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Azofert</a:t>
            </a:r>
            <a:r>
              <a:rPr lang="pt-PT" baseline="30000" dirty="0" smtClean="0">
                <a:latin typeface="Times New Roman" pitchFamily="18" charset="0"/>
                <a:cs typeface="Times New Roman" pitchFamily="18" charset="0"/>
              </a:rPr>
              <a:t>®</a:t>
            </a:r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-F+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Pectimorf</a:t>
            </a:r>
            <a:r>
              <a:rPr lang="es-ES" baseline="30000" dirty="0" smtClean="0">
                <a:latin typeface="Times New Roman" pitchFamily="18" charset="0"/>
                <a:cs typeface="Times New Roman" pitchFamily="18" charset="0"/>
              </a:rPr>
              <a:t>®     </a:t>
            </a:r>
          </a:p>
          <a:p>
            <a:pPr algn="just"/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                      (2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mL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por 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semilla)</a:t>
            </a:r>
            <a:r>
              <a:rPr lang="es-MX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es-MX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18 Rectángulo"/>
          <p:cNvSpPr/>
          <p:nvPr/>
        </p:nvSpPr>
        <p:spPr>
          <a:xfrm>
            <a:off x="6929422" y="4214818"/>
            <a:ext cx="22145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Aspersión foliar (V3)</a:t>
            </a:r>
          </a:p>
          <a:p>
            <a:endParaRPr lang="es-MX" dirty="0"/>
          </a:p>
        </p:txBody>
      </p:sp>
      <p:sp>
        <p:nvSpPr>
          <p:cNvPr id="20" name="19 CuadroTexto"/>
          <p:cNvSpPr txBox="1"/>
          <p:nvPr/>
        </p:nvSpPr>
        <p:spPr>
          <a:xfrm>
            <a:off x="7286644" y="6072206"/>
            <a:ext cx="16380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1,5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mL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x planta</a:t>
            </a:r>
          </a:p>
        </p:txBody>
      </p:sp>
      <p:sp>
        <p:nvSpPr>
          <p:cNvPr id="21" name="20 Rectángulo"/>
          <p:cNvSpPr/>
          <p:nvPr/>
        </p:nvSpPr>
        <p:spPr>
          <a:xfrm>
            <a:off x="0" y="4143380"/>
            <a:ext cx="59293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Condiciones de cultivo (controladas)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: cámara de crecimiento, 16 h luz/8 h oscuridad, 29 </a:t>
            </a:r>
            <a:r>
              <a:rPr lang="es-ES" baseline="30000" dirty="0" err="1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y 60 % HR</a:t>
            </a:r>
            <a:endParaRPr lang="es-E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21 Rectángulo"/>
          <p:cNvSpPr/>
          <p:nvPr/>
        </p:nvSpPr>
        <p:spPr>
          <a:xfrm>
            <a:off x="285720" y="214290"/>
            <a:ext cx="84296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2. Evaluar el efecto de </a:t>
            </a:r>
            <a:r>
              <a:rPr lang="es-ES" b="1" dirty="0" err="1" smtClean="0">
                <a:latin typeface="Times New Roman" pitchFamily="18" charset="0"/>
                <a:cs typeface="Times New Roman" pitchFamily="18" charset="0"/>
              </a:rPr>
              <a:t>Pectimorf</a:t>
            </a:r>
            <a:r>
              <a:rPr lang="es-CO" b="1" baseline="30000" dirty="0" smtClean="0">
                <a:latin typeface="Times New Roman" pitchFamily="18" charset="0"/>
                <a:cs typeface="Times New Roman" pitchFamily="18" charset="0"/>
              </a:rPr>
              <a:t>®</a:t>
            </a:r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 en la fijación biológica del nitrógeno en plantas de frijol </a:t>
            </a:r>
            <a:r>
              <a:rPr lang="es-MX" b="1" dirty="0" smtClean="0">
                <a:latin typeface="Times New Roman" pitchFamily="18" charset="0"/>
                <a:cs typeface="Times New Roman" pitchFamily="18" charset="0"/>
              </a:rPr>
              <a:t>inoculadas </a:t>
            </a:r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con </a:t>
            </a:r>
            <a:r>
              <a:rPr lang="pt-PT" b="1" dirty="0" smtClean="0">
                <a:latin typeface="Times New Roman" pitchFamily="18" charset="0"/>
                <a:cs typeface="Times New Roman" pitchFamily="18" charset="0"/>
              </a:rPr>
              <a:t>Azofert</a:t>
            </a:r>
            <a:r>
              <a:rPr lang="es-CO" b="1" baseline="30000" dirty="0" smtClean="0">
                <a:latin typeface="Times New Roman" pitchFamily="18" charset="0"/>
                <a:cs typeface="Times New Roman" pitchFamily="18" charset="0"/>
              </a:rPr>
              <a:t>®</a:t>
            </a:r>
            <a:r>
              <a:rPr lang="pt-PT" b="1" dirty="0" smtClean="0">
                <a:latin typeface="Times New Roman" pitchFamily="18" charset="0"/>
                <a:cs typeface="Times New Roman" pitchFamily="18" charset="0"/>
              </a:rPr>
              <a:t>-F.</a:t>
            </a:r>
            <a:endParaRPr lang="es-ES" b="1" dirty="0"/>
          </a:p>
        </p:txBody>
      </p:sp>
      <p:sp>
        <p:nvSpPr>
          <p:cNvPr id="23" name="22 CuadroTexto"/>
          <p:cNvSpPr txBox="1"/>
          <p:nvPr/>
        </p:nvSpPr>
        <p:spPr>
          <a:xfrm>
            <a:off x="214282" y="4786322"/>
            <a:ext cx="1360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V3, V4 y R5</a:t>
            </a:r>
            <a:endParaRPr lang="es-E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1785918" y="4857760"/>
            <a:ext cx="52864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s-ES" sz="1600" dirty="0" err="1" smtClean="0">
                <a:latin typeface="Times New Roman" pitchFamily="18" charset="0"/>
                <a:cs typeface="Times New Roman" pitchFamily="18" charset="0"/>
              </a:rPr>
              <a:t>Nodulación</a:t>
            </a:r>
            <a:endParaRPr lang="es-ES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 Actividad </a:t>
            </a:r>
            <a:r>
              <a:rPr lang="es-ES" sz="1600" dirty="0" err="1" smtClean="0">
                <a:latin typeface="Times New Roman" pitchFamily="18" charset="0"/>
                <a:cs typeface="Times New Roman" pitchFamily="18" charset="0"/>
              </a:rPr>
              <a:t>Nitrogenasa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 (Hardy </a:t>
            </a:r>
            <a:r>
              <a:rPr lang="es-ES" sz="1600" i="1" dirty="0" smtClean="0">
                <a:latin typeface="Times New Roman" pitchFamily="18" charset="0"/>
                <a:cs typeface="Times New Roman" pitchFamily="18" charset="0"/>
              </a:rPr>
              <a:t>et al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., 1968)</a:t>
            </a:r>
          </a:p>
          <a:p>
            <a:pPr>
              <a:buFont typeface="Wingdings" pitchFamily="2" charset="2"/>
              <a:buChar char="ü"/>
            </a:pP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Expresión de </a:t>
            </a:r>
            <a:r>
              <a:rPr lang="es-ES" sz="1600" dirty="0" err="1" smtClean="0">
                <a:latin typeface="Times New Roman" pitchFamily="18" charset="0"/>
                <a:cs typeface="Times New Roman" pitchFamily="18" charset="0"/>
              </a:rPr>
              <a:t>Glutamina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 smtClean="0">
                <a:latin typeface="Times New Roman" pitchFamily="18" charset="0"/>
                <a:cs typeface="Times New Roman" pitchFamily="18" charset="0"/>
              </a:rPr>
              <a:t>sintetasa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 (GS) y </a:t>
            </a:r>
            <a:r>
              <a:rPr lang="es-ES" sz="1600" dirty="0" err="1" smtClean="0">
                <a:latin typeface="Times New Roman" pitchFamily="18" charset="0"/>
                <a:cs typeface="Times New Roman" pitchFamily="18" charset="0"/>
              </a:rPr>
              <a:t>Glutamato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 smtClean="0">
                <a:latin typeface="Times New Roman" pitchFamily="18" charset="0"/>
                <a:cs typeface="Times New Roman" pitchFamily="18" charset="0"/>
              </a:rPr>
              <a:t>sintasa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 (GOGAT) por </a:t>
            </a:r>
            <a:r>
              <a:rPr lang="es-ES" sz="1600" dirty="0" err="1" smtClean="0">
                <a:latin typeface="Times New Roman" pitchFamily="18" charset="0"/>
                <a:cs typeface="Times New Roman" pitchFamily="18" charset="0"/>
              </a:rPr>
              <a:t>qRT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-PCR</a:t>
            </a:r>
          </a:p>
          <a:p>
            <a:pPr>
              <a:buFont typeface="Wingdings" pitchFamily="2" charset="2"/>
              <a:buChar char="ü"/>
            </a:pP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 Crecimiento</a:t>
            </a:r>
          </a:p>
          <a:p>
            <a:pPr>
              <a:buFont typeface="Wingdings" pitchFamily="2" charset="2"/>
              <a:buChar char="ü"/>
            </a:pP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Efectividad de la FBN</a:t>
            </a:r>
          </a:p>
          <a:p>
            <a:pPr>
              <a:buFont typeface="Wingdings" pitchFamily="2" charset="2"/>
              <a:buChar char="ü"/>
            </a:pPr>
            <a:endParaRPr lang="es-MX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endParaRPr lang="es-ES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endParaRPr lang="es-E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24 CuadroTexto"/>
          <p:cNvSpPr txBox="1"/>
          <p:nvPr/>
        </p:nvSpPr>
        <p:spPr>
          <a:xfrm>
            <a:off x="5000628" y="6488668"/>
            <a:ext cx="23407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15 plantas por tratamiento</a:t>
            </a:r>
            <a:endParaRPr lang="es-ES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885463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7" grpId="0"/>
      <p:bldP spid="18" grpId="0"/>
      <p:bldP spid="19" grpId="0"/>
      <p:bldP spid="20" grpId="0"/>
      <p:bldP spid="21" grpId="0"/>
      <p:bldP spid="21" grpId="1"/>
      <p:bldP spid="23" grpId="0"/>
      <p:bldP spid="24" grpId="0"/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1 Conector recto"/>
          <p:cNvCxnSpPr/>
          <p:nvPr/>
        </p:nvCxnSpPr>
        <p:spPr>
          <a:xfrm>
            <a:off x="357158" y="785794"/>
            <a:ext cx="8280920" cy="0"/>
          </a:xfrm>
          <a:prstGeom prst="line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3 Rectángulo"/>
          <p:cNvSpPr/>
          <p:nvPr/>
        </p:nvSpPr>
        <p:spPr>
          <a:xfrm>
            <a:off x="214282" y="785794"/>
            <a:ext cx="82809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 smtClean="0">
                <a:latin typeface="Times New Roman" pitchFamily="18" charset="0"/>
                <a:cs typeface="Times New Roman" pitchFamily="18" charset="0"/>
              </a:rPr>
              <a:t>2.2 Efecto </a:t>
            </a:r>
            <a:r>
              <a:rPr lang="es-CO" b="1" dirty="0"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es-CO" b="1" dirty="0" err="1">
                <a:latin typeface="Times New Roman" pitchFamily="18" charset="0"/>
                <a:cs typeface="Times New Roman" pitchFamily="18" charset="0"/>
              </a:rPr>
              <a:t>Pectimorf</a:t>
            </a:r>
            <a:r>
              <a:rPr lang="es-CO" b="1" baseline="30000" dirty="0">
                <a:latin typeface="Times New Roman" pitchFamily="18" charset="0"/>
                <a:cs typeface="Times New Roman" pitchFamily="18" charset="0"/>
              </a:rPr>
              <a:t>®</a:t>
            </a:r>
            <a:r>
              <a:rPr lang="es-CO" b="1" dirty="0">
                <a:latin typeface="Times New Roman" pitchFamily="18" charset="0"/>
                <a:cs typeface="Times New Roman" pitchFamily="18" charset="0"/>
              </a:rPr>
              <a:t> en la </a:t>
            </a:r>
            <a:r>
              <a:rPr lang="es-CO" b="1" dirty="0" err="1">
                <a:latin typeface="Times New Roman" pitchFamily="18" charset="0"/>
                <a:cs typeface="Times New Roman" pitchFamily="18" charset="0"/>
              </a:rPr>
              <a:t>nodulación</a:t>
            </a:r>
            <a:r>
              <a:rPr lang="es-CO" b="1" dirty="0">
                <a:latin typeface="Times New Roman" pitchFamily="18" charset="0"/>
                <a:cs typeface="Times New Roman" pitchFamily="18" charset="0"/>
              </a:rPr>
              <a:t>, el crecimiento, el contenido de ureidos y en el aporte de nutrientes en plantas de frijol </a:t>
            </a:r>
            <a:r>
              <a:rPr lang="es-CO" b="1" dirty="0" smtClean="0">
                <a:latin typeface="Times New Roman" pitchFamily="18" charset="0"/>
                <a:cs typeface="Times New Roman" pitchFamily="18" charset="0"/>
              </a:rPr>
              <a:t>inoculadas </a:t>
            </a:r>
            <a:r>
              <a:rPr lang="es-CO" b="1" dirty="0">
                <a:latin typeface="Times New Roman" pitchFamily="18" charset="0"/>
                <a:cs typeface="Times New Roman" pitchFamily="18" charset="0"/>
              </a:rPr>
              <a:t>con </a:t>
            </a:r>
            <a:r>
              <a:rPr lang="es-CO" b="1" dirty="0" err="1">
                <a:latin typeface="Times New Roman" pitchFamily="18" charset="0"/>
                <a:cs typeface="Times New Roman" pitchFamily="18" charset="0"/>
              </a:rPr>
              <a:t>Azofert</a:t>
            </a:r>
            <a:r>
              <a:rPr lang="es-CO" b="1" baseline="30000" dirty="0">
                <a:latin typeface="Times New Roman" pitchFamily="18" charset="0"/>
                <a:cs typeface="Times New Roman" pitchFamily="18" charset="0"/>
              </a:rPr>
              <a:t>®</a:t>
            </a:r>
            <a:r>
              <a:rPr lang="es-CO" b="1" dirty="0">
                <a:latin typeface="Times New Roman" pitchFamily="18" charset="0"/>
                <a:cs typeface="Times New Roman" pitchFamily="18" charset="0"/>
              </a:rPr>
              <a:t>-F, en condiciones </a:t>
            </a:r>
            <a:r>
              <a:rPr lang="es-CO" b="1" dirty="0" err="1">
                <a:latin typeface="Times New Roman" pitchFamily="18" charset="0"/>
                <a:cs typeface="Times New Roman" pitchFamily="18" charset="0"/>
              </a:rPr>
              <a:t>semicontroladas</a:t>
            </a:r>
            <a:endParaRPr lang="es-MX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142844" y="1785926"/>
            <a:ext cx="4572000" cy="61555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suelo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Ferralítico Rojo Lixiviado típico,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éutrico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Hernández, 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2015)</a:t>
            </a:r>
            <a:endParaRPr lang="es-E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214282" y="2428868"/>
            <a:ext cx="50873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PT" b="1" dirty="0" smtClean="0">
                <a:latin typeface="Times New Roman" pitchFamily="18" charset="0"/>
                <a:cs typeface="Times New Roman" pitchFamily="18" charset="0"/>
              </a:rPr>
              <a:t>Azofert</a:t>
            </a:r>
            <a:r>
              <a:rPr lang="pt-PT" b="1" baseline="30000" dirty="0" smtClean="0">
                <a:latin typeface="Times New Roman" pitchFamily="18" charset="0"/>
                <a:cs typeface="Times New Roman" pitchFamily="18" charset="0"/>
              </a:rPr>
              <a:t>®</a:t>
            </a:r>
            <a:r>
              <a:rPr lang="pt-PT" b="1" dirty="0" smtClean="0">
                <a:latin typeface="Times New Roman" pitchFamily="18" charset="0"/>
                <a:cs typeface="Times New Roman" pitchFamily="18" charset="0"/>
              </a:rPr>
              <a:t>-F</a:t>
            </a:r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: cepa </a:t>
            </a:r>
            <a:r>
              <a:rPr lang="pt-PT" i="1" dirty="0">
                <a:latin typeface="Times New Roman" pitchFamily="18" charset="0"/>
                <a:cs typeface="Times New Roman" pitchFamily="18" charset="0"/>
              </a:rPr>
              <a:t>Rhizobium tropici</a:t>
            </a:r>
            <a:r>
              <a:rPr lang="pt-PT" dirty="0">
                <a:latin typeface="Times New Roman" pitchFamily="18" charset="0"/>
                <a:cs typeface="Times New Roman" pitchFamily="18" charset="0"/>
              </a:rPr>
              <a:t> CIAT </a:t>
            </a:r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899, 1x10</a:t>
            </a:r>
            <a:r>
              <a:rPr lang="pt-PT" baseline="30000" dirty="0" smtClean="0"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UFC mL</a:t>
            </a:r>
            <a:r>
              <a:rPr lang="pt-PT" baseline="30000" dirty="0" smtClean="0"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 (200 mL x 46,04 kg de semilla)</a:t>
            </a:r>
            <a:endParaRPr lang="es-ES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6 Grupo"/>
          <p:cNvGrpSpPr/>
          <p:nvPr/>
        </p:nvGrpSpPr>
        <p:grpSpPr>
          <a:xfrm>
            <a:off x="214282" y="3357562"/>
            <a:ext cx="6336134" cy="1754326"/>
            <a:chOff x="300972" y="2898512"/>
            <a:chExt cx="6336134" cy="1754326"/>
          </a:xfrm>
        </p:grpSpPr>
        <p:sp>
          <p:nvSpPr>
            <p:cNvPr id="8" name="7 CuadroTexto"/>
            <p:cNvSpPr txBox="1"/>
            <p:nvPr/>
          </p:nvSpPr>
          <p:spPr>
            <a:xfrm>
              <a:off x="372410" y="2898512"/>
              <a:ext cx="6264696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s-MX" dirty="0" smtClean="0"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es-MX" b="1" dirty="0" smtClean="0">
                  <a:latin typeface="Times New Roman" pitchFamily="18" charset="0"/>
                  <a:cs typeface="Times New Roman" pitchFamily="18" charset="0"/>
                </a:rPr>
                <a:t>T1  </a:t>
              </a:r>
              <a:r>
                <a:rPr lang="pt-PT" dirty="0" smtClean="0">
                  <a:latin typeface="Times New Roman" pitchFamily="18" charset="0"/>
                  <a:cs typeface="Times New Roman" pitchFamily="18" charset="0"/>
                </a:rPr>
                <a:t>Azofert</a:t>
              </a:r>
              <a:r>
                <a:rPr lang="pt-PT" baseline="30000" dirty="0" smtClean="0">
                  <a:latin typeface="Times New Roman" pitchFamily="18" charset="0"/>
                  <a:cs typeface="Times New Roman" pitchFamily="18" charset="0"/>
                </a:rPr>
                <a:t>®</a:t>
              </a:r>
              <a:r>
                <a:rPr lang="pt-PT" dirty="0" smtClean="0">
                  <a:latin typeface="Times New Roman" pitchFamily="18" charset="0"/>
                  <a:cs typeface="Times New Roman" pitchFamily="18" charset="0"/>
                </a:rPr>
                <a:t>-F</a:t>
              </a:r>
              <a:r>
                <a:rPr lang="es-MX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r>
                <a:rPr lang="es-MX" b="1" dirty="0" smtClean="0">
                  <a:latin typeface="Times New Roman" pitchFamily="18" charset="0"/>
                  <a:cs typeface="Times New Roman" pitchFamily="18" charset="0"/>
                </a:rPr>
                <a:t>T2  </a:t>
              </a:r>
              <a:r>
                <a:rPr lang="pt-PT" dirty="0" smtClean="0">
                  <a:latin typeface="Times New Roman" pitchFamily="18" charset="0"/>
                  <a:cs typeface="Times New Roman" pitchFamily="18" charset="0"/>
                </a:rPr>
                <a:t>Azofert</a:t>
              </a:r>
              <a:r>
                <a:rPr lang="pt-PT" baseline="30000" dirty="0" smtClean="0">
                  <a:latin typeface="Times New Roman" pitchFamily="18" charset="0"/>
                  <a:cs typeface="Times New Roman" pitchFamily="18" charset="0"/>
                </a:rPr>
                <a:t>®</a:t>
              </a:r>
              <a:r>
                <a:rPr lang="pt-PT" dirty="0" smtClean="0">
                  <a:latin typeface="Times New Roman" pitchFamily="18" charset="0"/>
                  <a:cs typeface="Times New Roman" pitchFamily="18" charset="0"/>
                </a:rPr>
                <a:t>-F+</a:t>
              </a:r>
              <a:r>
                <a:rPr lang="es-ES" dirty="0" err="1" smtClean="0">
                  <a:latin typeface="Times New Roman" pitchFamily="18" charset="0"/>
                  <a:cs typeface="Times New Roman" pitchFamily="18" charset="0"/>
                </a:rPr>
                <a:t>Pectimorf</a:t>
              </a:r>
              <a:r>
                <a:rPr lang="es-ES" baseline="30000" dirty="0" smtClean="0">
                  <a:latin typeface="Times New Roman" pitchFamily="18" charset="0"/>
                  <a:cs typeface="Times New Roman" pitchFamily="18" charset="0"/>
                </a:rPr>
                <a:t>®</a:t>
              </a:r>
              <a:r>
                <a:rPr lang="es-ES" dirty="0" smtClean="0">
                  <a:latin typeface="Times New Roman" pitchFamily="18" charset="0"/>
                  <a:cs typeface="Times New Roman" pitchFamily="18" charset="0"/>
                </a:rPr>
                <a:t> aplicados a las semillas</a:t>
              </a:r>
            </a:p>
            <a:p>
              <a:r>
                <a:rPr lang="es-ES" b="1" dirty="0" smtClean="0">
                  <a:latin typeface="Times New Roman" pitchFamily="18" charset="0"/>
                  <a:cs typeface="Times New Roman" pitchFamily="18" charset="0"/>
                </a:rPr>
                <a:t>T3  </a:t>
              </a:r>
              <a:r>
                <a:rPr lang="pt-PT" dirty="0" smtClean="0">
                  <a:latin typeface="Times New Roman" pitchFamily="18" charset="0"/>
                  <a:cs typeface="Times New Roman" pitchFamily="18" charset="0"/>
                </a:rPr>
                <a:t>Azofert</a:t>
              </a:r>
              <a:r>
                <a:rPr lang="pt-PT" baseline="30000" dirty="0" smtClean="0">
                  <a:latin typeface="Times New Roman" pitchFamily="18" charset="0"/>
                  <a:cs typeface="Times New Roman" pitchFamily="18" charset="0"/>
                </a:rPr>
                <a:t>®</a:t>
              </a:r>
              <a:r>
                <a:rPr lang="pt-PT" dirty="0" smtClean="0">
                  <a:latin typeface="Times New Roman" pitchFamily="18" charset="0"/>
                  <a:cs typeface="Times New Roman" pitchFamily="18" charset="0"/>
                </a:rPr>
                <a:t>-F+</a:t>
              </a:r>
              <a:r>
                <a:rPr lang="es-ES" dirty="0" err="1" smtClean="0">
                  <a:latin typeface="Times New Roman" pitchFamily="18" charset="0"/>
                  <a:cs typeface="Times New Roman" pitchFamily="18" charset="0"/>
                </a:rPr>
                <a:t>Pectimorf</a:t>
              </a:r>
              <a:r>
                <a:rPr lang="es-ES" baseline="30000" dirty="0" smtClean="0">
                  <a:latin typeface="Times New Roman" pitchFamily="18" charset="0"/>
                  <a:cs typeface="Times New Roman" pitchFamily="18" charset="0"/>
                </a:rPr>
                <a:t>® </a:t>
              </a:r>
              <a:r>
                <a:rPr lang="es-ES" dirty="0" smtClean="0"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es-ES" dirty="0" err="1" smtClean="0">
                  <a:latin typeface="Times New Roman" pitchFamily="18" charset="0"/>
                  <a:cs typeface="Times New Roman" pitchFamily="18" charset="0"/>
                </a:rPr>
                <a:t>conc</a:t>
              </a:r>
              <a:r>
                <a:rPr lang="es-ES" dirty="0" smtClean="0">
                  <a:latin typeface="Times New Roman" pitchFamily="18" charset="0"/>
                  <a:cs typeface="Times New Roman" pitchFamily="18" charset="0"/>
                </a:rPr>
                <a:t>. 1) asperjado </a:t>
              </a:r>
              <a:r>
                <a:rPr lang="es-ES" dirty="0" err="1" smtClean="0">
                  <a:latin typeface="Times New Roman" pitchFamily="18" charset="0"/>
                  <a:cs typeface="Times New Roman" pitchFamily="18" charset="0"/>
                </a:rPr>
                <a:t>foliarmente</a:t>
              </a:r>
              <a:endParaRPr lang="es-ES" dirty="0" smtClean="0"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es-ES" b="1" dirty="0" smtClean="0">
                  <a:latin typeface="Times New Roman" pitchFamily="18" charset="0"/>
                  <a:cs typeface="Times New Roman" pitchFamily="18" charset="0"/>
                </a:rPr>
                <a:t>T4  </a:t>
              </a:r>
              <a:r>
                <a:rPr lang="pt-PT" dirty="0" smtClean="0">
                  <a:latin typeface="Times New Roman" pitchFamily="18" charset="0"/>
                  <a:cs typeface="Times New Roman" pitchFamily="18" charset="0"/>
                </a:rPr>
                <a:t>Azofert</a:t>
              </a:r>
              <a:r>
                <a:rPr lang="pt-PT" baseline="30000" dirty="0" smtClean="0">
                  <a:latin typeface="Times New Roman" pitchFamily="18" charset="0"/>
                  <a:cs typeface="Times New Roman" pitchFamily="18" charset="0"/>
                </a:rPr>
                <a:t>®</a:t>
              </a:r>
              <a:r>
                <a:rPr lang="pt-PT" dirty="0" smtClean="0">
                  <a:latin typeface="Times New Roman" pitchFamily="18" charset="0"/>
                  <a:cs typeface="Times New Roman" pitchFamily="18" charset="0"/>
                </a:rPr>
                <a:t>-F+</a:t>
              </a:r>
              <a:r>
                <a:rPr lang="es-ES" dirty="0" err="1" smtClean="0">
                  <a:latin typeface="Times New Roman" pitchFamily="18" charset="0"/>
                  <a:cs typeface="Times New Roman" pitchFamily="18" charset="0"/>
                </a:rPr>
                <a:t>Pectimorf</a:t>
              </a:r>
              <a:r>
                <a:rPr lang="es-ES" baseline="30000" dirty="0" smtClean="0">
                  <a:latin typeface="Times New Roman" pitchFamily="18" charset="0"/>
                  <a:cs typeface="Times New Roman" pitchFamily="18" charset="0"/>
                </a:rPr>
                <a:t>® </a:t>
              </a:r>
              <a:r>
                <a:rPr lang="es-ES" dirty="0" smtClean="0"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es-ES" dirty="0" err="1" smtClean="0">
                  <a:latin typeface="Times New Roman" pitchFamily="18" charset="0"/>
                  <a:cs typeface="Times New Roman" pitchFamily="18" charset="0"/>
                </a:rPr>
                <a:t>conc</a:t>
              </a:r>
              <a:r>
                <a:rPr lang="es-ES" dirty="0" smtClean="0">
                  <a:latin typeface="Times New Roman" pitchFamily="18" charset="0"/>
                  <a:cs typeface="Times New Roman" pitchFamily="18" charset="0"/>
                </a:rPr>
                <a:t>. 2) asperjado </a:t>
              </a:r>
              <a:r>
                <a:rPr lang="es-ES" dirty="0" err="1" smtClean="0">
                  <a:latin typeface="Times New Roman" pitchFamily="18" charset="0"/>
                  <a:cs typeface="Times New Roman" pitchFamily="18" charset="0"/>
                </a:rPr>
                <a:t>foliarmente</a:t>
              </a:r>
              <a:endParaRPr lang="es-MX" dirty="0" smtClean="0">
                <a:latin typeface="Times New Roman" pitchFamily="18" charset="0"/>
                <a:cs typeface="Times New Roman" pitchFamily="18" charset="0"/>
              </a:endParaRPr>
            </a:p>
            <a:p>
              <a:endParaRPr lang="es-MX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8 CuadroTexto"/>
            <p:cNvSpPr txBox="1"/>
            <p:nvPr/>
          </p:nvSpPr>
          <p:spPr>
            <a:xfrm>
              <a:off x="300972" y="2898512"/>
              <a:ext cx="15012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b="1" dirty="0" smtClean="0">
                  <a:latin typeface="Times New Roman" pitchFamily="18" charset="0"/>
                  <a:cs typeface="Times New Roman" pitchFamily="18" charset="0"/>
                </a:rPr>
                <a:t>Tratamientos</a:t>
              </a:r>
              <a:endParaRPr lang="es-MX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1" name="10 Grupo"/>
          <p:cNvGrpSpPr/>
          <p:nvPr/>
        </p:nvGrpSpPr>
        <p:grpSpPr>
          <a:xfrm>
            <a:off x="4928759" y="1397790"/>
            <a:ext cx="4323761" cy="4295278"/>
            <a:chOff x="4868814" y="1509986"/>
            <a:chExt cx="4323761" cy="4295278"/>
          </a:xfrm>
        </p:grpSpPr>
        <p:sp>
          <p:nvSpPr>
            <p:cNvPr id="12" name="11 Rectángulo"/>
            <p:cNvSpPr/>
            <p:nvPr/>
          </p:nvSpPr>
          <p:spPr>
            <a:xfrm>
              <a:off x="5871544" y="1509986"/>
              <a:ext cx="228600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b="1" dirty="0" smtClean="0">
                  <a:latin typeface="Times New Roman" pitchFamily="18" charset="0"/>
                  <a:cs typeface="Times New Roman" pitchFamily="18" charset="0"/>
                </a:rPr>
                <a:t>Formas </a:t>
              </a:r>
              <a:r>
                <a:rPr lang="es-ES" b="1" dirty="0">
                  <a:latin typeface="Times New Roman" pitchFamily="18" charset="0"/>
                  <a:cs typeface="Times New Roman" pitchFamily="18" charset="0"/>
                </a:rPr>
                <a:t>de </a:t>
              </a:r>
              <a:r>
                <a:rPr lang="es-ES" b="1" dirty="0" smtClean="0">
                  <a:latin typeface="Times New Roman" pitchFamily="18" charset="0"/>
                  <a:cs typeface="Times New Roman" pitchFamily="18" charset="0"/>
                </a:rPr>
                <a:t>aplicación</a:t>
              </a:r>
              <a:endParaRPr lang="es-ES" dirty="0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345088" y="2935099"/>
              <a:ext cx="1804989" cy="157163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4" name="13 CuadroTexto"/>
            <p:cNvSpPr txBox="1"/>
            <p:nvPr/>
          </p:nvSpPr>
          <p:spPr>
            <a:xfrm>
              <a:off x="4868814" y="1835871"/>
              <a:ext cx="4107737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dirty="0" smtClean="0">
                  <a:latin typeface="Times New Roman" pitchFamily="18" charset="0"/>
                  <a:cs typeface="Times New Roman" pitchFamily="18" charset="0"/>
                </a:rPr>
                <a:t>A las semillas </a:t>
              </a:r>
            </a:p>
            <a:p>
              <a:pPr algn="ctr"/>
              <a:r>
                <a:rPr lang="es-MX" dirty="0" smtClean="0">
                  <a:latin typeface="Times New Roman" pitchFamily="18" charset="0"/>
                  <a:cs typeface="Times New Roman" pitchFamily="18" charset="0"/>
                </a:rPr>
                <a:t>mezcla </a:t>
              </a:r>
              <a:r>
                <a:rPr lang="pt-PT" dirty="0" smtClean="0">
                  <a:latin typeface="Times New Roman" pitchFamily="18" charset="0"/>
                  <a:cs typeface="Times New Roman" pitchFamily="18" charset="0"/>
                </a:rPr>
                <a:t>Azofert</a:t>
              </a:r>
              <a:r>
                <a:rPr lang="pt-PT" baseline="30000" dirty="0" smtClean="0">
                  <a:latin typeface="Times New Roman" pitchFamily="18" charset="0"/>
                  <a:cs typeface="Times New Roman" pitchFamily="18" charset="0"/>
                </a:rPr>
                <a:t>®</a:t>
              </a:r>
              <a:r>
                <a:rPr lang="pt-PT" dirty="0" smtClean="0">
                  <a:latin typeface="Times New Roman" pitchFamily="18" charset="0"/>
                  <a:cs typeface="Times New Roman" pitchFamily="18" charset="0"/>
                </a:rPr>
                <a:t>-F+</a:t>
              </a:r>
              <a:r>
                <a:rPr lang="es-ES" dirty="0" err="1" smtClean="0">
                  <a:latin typeface="Times New Roman" pitchFamily="18" charset="0"/>
                  <a:cs typeface="Times New Roman" pitchFamily="18" charset="0"/>
                </a:rPr>
                <a:t>Pectimorf</a:t>
              </a:r>
              <a:r>
                <a:rPr lang="es-ES" baseline="30000" dirty="0" smtClean="0">
                  <a:latin typeface="Times New Roman" pitchFamily="18" charset="0"/>
                  <a:cs typeface="Times New Roman" pitchFamily="18" charset="0"/>
                </a:rPr>
                <a:t>®     </a:t>
              </a:r>
            </a:p>
            <a:p>
              <a:pPr algn="ctr"/>
              <a:r>
                <a:rPr lang="es-ES" dirty="0" smtClean="0">
                  <a:latin typeface="Times New Roman" pitchFamily="18" charset="0"/>
                  <a:cs typeface="Times New Roman" pitchFamily="18" charset="0"/>
                </a:rPr>
                <a:t>(400 </a:t>
              </a:r>
              <a:r>
                <a:rPr lang="es-ES" dirty="0" err="1">
                  <a:latin typeface="Times New Roman" pitchFamily="18" charset="0"/>
                  <a:cs typeface="Times New Roman" pitchFamily="18" charset="0"/>
                </a:rPr>
                <a:t>mL</a:t>
              </a:r>
              <a:r>
                <a:rPr lang="es-ES" dirty="0">
                  <a:latin typeface="Times New Roman" pitchFamily="18" charset="0"/>
                  <a:cs typeface="Times New Roman" pitchFamily="18" charset="0"/>
                </a:rPr>
                <a:t> por cada 46,04 kg de </a:t>
              </a:r>
              <a:r>
                <a:rPr lang="es-ES" dirty="0" smtClean="0">
                  <a:latin typeface="Times New Roman" pitchFamily="18" charset="0"/>
                  <a:cs typeface="Times New Roman" pitchFamily="18" charset="0"/>
                </a:rPr>
                <a:t>semilla)</a:t>
              </a:r>
              <a:r>
                <a:rPr lang="es-MX" dirty="0" smtClean="0">
                  <a:latin typeface="Times New Roman" pitchFamily="18" charset="0"/>
                  <a:cs typeface="Times New Roman" pitchFamily="18" charset="0"/>
                </a:rPr>
                <a:t>  </a:t>
              </a:r>
              <a:endParaRPr lang="es-MX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14 Rectángulo"/>
            <p:cNvSpPr/>
            <p:nvPr/>
          </p:nvSpPr>
          <p:spPr>
            <a:xfrm>
              <a:off x="6977997" y="3614945"/>
              <a:ext cx="221457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dirty="0" smtClean="0">
                  <a:latin typeface="Times New Roman" pitchFamily="18" charset="0"/>
                  <a:cs typeface="Times New Roman" pitchFamily="18" charset="0"/>
                </a:rPr>
                <a:t>Aspersión foliar (V3)</a:t>
              </a:r>
            </a:p>
            <a:p>
              <a:endParaRPr lang="es-MX" dirty="0"/>
            </a:p>
          </p:txBody>
        </p:sp>
        <p:pic>
          <p:nvPicPr>
            <p:cNvPr id="16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99482" y="3992724"/>
              <a:ext cx="1564151" cy="151403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7" name="16 CuadroTexto"/>
            <p:cNvSpPr txBox="1"/>
            <p:nvPr/>
          </p:nvSpPr>
          <p:spPr>
            <a:xfrm>
              <a:off x="7338538" y="5435932"/>
              <a:ext cx="16380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just"/>
              <a:r>
                <a:rPr lang="es-ES" dirty="0" smtClean="0">
                  <a:latin typeface="Times New Roman" pitchFamily="18" charset="0"/>
                  <a:cs typeface="Times New Roman" pitchFamily="18" charset="0"/>
                </a:rPr>
                <a:t>1,5 </a:t>
              </a:r>
              <a:r>
                <a:rPr lang="es-ES" dirty="0" err="1" smtClean="0">
                  <a:latin typeface="Times New Roman" pitchFamily="18" charset="0"/>
                  <a:cs typeface="Times New Roman" pitchFamily="18" charset="0"/>
                </a:rPr>
                <a:t>mL</a:t>
              </a:r>
              <a:r>
                <a:rPr lang="es-ES" dirty="0" smtClean="0">
                  <a:latin typeface="Times New Roman" pitchFamily="18" charset="0"/>
                  <a:cs typeface="Times New Roman" pitchFamily="18" charset="0"/>
                </a:rPr>
                <a:t> x planta</a:t>
              </a:r>
            </a:p>
          </p:txBody>
        </p:sp>
      </p:grpSp>
      <p:sp>
        <p:nvSpPr>
          <p:cNvPr id="18" name="17 Rectángulo"/>
          <p:cNvSpPr/>
          <p:nvPr/>
        </p:nvSpPr>
        <p:spPr>
          <a:xfrm>
            <a:off x="214282" y="68025"/>
            <a:ext cx="84296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2. Evaluar el efecto de </a:t>
            </a:r>
            <a:r>
              <a:rPr lang="es-ES" b="1" dirty="0" err="1" smtClean="0">
                <a:latin typeface="Times New Roman" pitchFamily="18" charset="0"/>
                <a:cs typeface="Times New Roman" pitchFamily="18" charset="0"/>
              </a:rPr>
              <a:t>Pectimorf</a:t>
            </a:r>
            <a:r>
              <a:rPr lang="es-CO" b="1" baseline="30000" dirty="0" smtClean="0">
                <a:latin typeface="Times New Roman" pitchFamily="18" charset="0"/>
                <a:cs typeface="Times New Roman" pitchFamily="18" charset="0"/>
              </a:rPr>
              <a:t>®</a:t>
            </a:r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 en la fijación biológica del nitrógeno en plantas de frijol </a:t>
            </a:r>
            <a:r>
              <a:rPr lang="es-MX" b="1" dirty="0" smtClean="0">
                <a:latin typeface="Times New Roman" pitchFamily="18" charset="0"/>
                <a:cs typeface="Times New Roman" pitchFamily="18" charset="0"/>
              </a:rPr>
              <a:t>inoculadas </a:t>
            </a:r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con </a:t>
            </a:r>
            <a:r>
              <a:rPr lang="pt-PT" b="1" dirty="0" smtClean="0">
                <a:latin typeface="Times New Roman" pitchFamily="18" charset="0"/>
                <a:cs typeface="Times New Roman" pitchFamily="18" charset="0"/>
              </a:rPr>
              <a:t>Azofert</a:t>
            </a:r>
            <a:r>
              <a:rPr lang="es-CO" b="1" baseline="30000" dirty="0" smtClean="0">
                <a:latin typeface="Times New Roman" pitchFamily="18" charset="0"/>
                <a:cs typeface="Times New Roman" pitchFamily="18" charset="0"/>
              </a:rPr>
              <a:t>®</a:t>
            </a:r>
            <a:r>
              <a:rPr lang="pt-PT" b="1" dirty="0" smtClean="0">
                <a:latin typeface="Times New Roman" pitchFamily="18" charset="0"/>
                <a:cs typeface="Times New Roman" pitchFamily="18" charset="0"/>
              </a:rPr>
              <a:t>-F.</a:t>
            </a:r>
            <a:endParaRPr lang="es-ES" b="1" dirty="0"/>
          </a:p>
        </p:txBody>
      </p:sp>
      <p:sp>
        <p:nvSpPr>
          <p:cNvPr id="19" name="18 CuadroTexto"/>
          <p:cNvSpPr txBox="1"/>
          <p:nvPr/>
        </p:nvSpPr>
        <p:spPr>
          <a:xfrm>
            <a:off x="214282" y="4786322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R5</a:t>
            </a:r>
            <a:endParaRPr lang="es-E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19 Rectángulo"/>
          <p:cNvSpPr/>
          <p:nvPr/>
        </p:nvSpPr>
        <p:spPr>
          <a:xfrm>
            <a:off x="642910" y="4857760"/>
            <a:ext cx="7215238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 smtClean="0">
                <a:latin typeface="Times New Roman" pitchFamily="18" charset="0"/>
                <a:cs typeface="Times New Roman" pitchFamily="18" charset="0"/>
              </a:rPr>
              <a:t>Nodulación</a:t>
            </a:r>
            <a:endParaRPr lang="es-E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Crecimiento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s-MX" sz="1600" dirty="0" smtClean="0">
                <a:latin typeface="Times New Roman" pitchFamily="18" charset="0"/>
                <a:cs typeface="Times New Roman" pitchFamily="18" charset="0"/>
              </a:rPr>
              <a:t>Contenido de ureidos en exudado </a:t>
            </a:r>
            <a:r>
              <a:rPr lang="es-MX" sz="1600" dirty="0" err="1" smtClean="0">
                <a:latin typeface="Times New Roman" pitchFamily="18" charset="0"/>
                <a:cs typeface="Times New Roman" pitchFamily="18" charset="0"/>
              </a:rPr>
              <a:t>xilemático</a:t>
            </a:r>
            <a:r>
              <a:rPr lang="es-MX" sz="1600" dirty="0" smtClean="0">
                <a:latin typeface="Times New Roman" pitchFamily="18" charset="0"/>
                <a:cs typeface="Times New Roman" pitchFamily="18" charset="0"/>
              </a:rPr>
              <a:t> (Young y </a:t>
            </a:r>
            <a:r>
              <a:rPr lang="es-MX" sz="1600" dirty="0" err="1" smtClean="0">
                <a:latin typeface="Times New Roman" pitchFamily="18" charset="0"/>
                <a:cs typeface="Times New Roman" pitchFamily="18" charset="0"/>
              </a:rPr>
              <a:t>Conway</a:t>
            </a:r>
            <a:r>
              <a:rPr lang="es-MX" sz="1600" dirty="0" smtClean="0">
                <a:latin typeface="Times New Roman" pitchFamily="18" charset="0"/>
                <a:cs typeface="Times New Roman" pitchFamily="18" charset="0"/>
              </a:rPr>
              <a:t>, 1942)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Contenido de los nutrientes nitrógeno (método </a:t>
            </a:r>
            <a:r>
              <a:rPr lang="es-ES" sz="1600" dirty="0" err="1" smtClean="0">
                <a:latin typeface="Times New Roman" pitchFamily="18" charset="0"/>
                <a:cs typeface="Times New Roman" pitchFamily="18" charset="0"/>
              </a:rPr>
              <a:t>Nessler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) y fósforo (reactivo azul de molibdeno) en las hojas  </a:t>
            </a:r>
          </a:p>
        </p:txBody>
      </p:sp>
      <p:sp>
        <p:nvSpPr>
          <p:cNvPr id="21" name="20 Rectángulo"/>
          <p:cNvSpPr/>
          <p:nvPr/>
        </p:nvSpPr>
        <p:spPr>
          <a:xfrm>
            <a:off x="5286380" y="6286520"/>
            <a:ext cx="234070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1600" dirty="0" smtClean="0">
                <a:latin typeface="Times New Roman" pitchFamily="18" charset="0"/>
                <a:cs typeface="Times New Roman" pitchFamily="18" charset="0"/>
              </a:rPr>
              <a:t>15 plantas por tratamiento</a:t>
            </a:r>
            <a:endParaRPr lang="es-ES" sz="1600" dirty="0"/>
          </a:p>
        </p:txBody>
      </p:sp>
    </p:spTree>
    <p:extLst>
      <p:ext uri="{BB962C8B-B14F-4D97-AF65-F5344CB8AC3E}">
        <p14:creationId xmlns:p14="http://schemas.microsoft.com/office/powerpoint/2010/main" xmlns="" val="3818629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9" grpId="0"/>
      <p:bldP spid="20" grpId="0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1 Conector recto"/>
          <p:cNvCxnSpPr/>
          <p:nvPr/>
        </p:nvCxnSpPr>
        <p:spPr>
          <a:xfrm>
            <a:off x="357158" y="785794"/>
            <a:ext cx="8280920" cy="0"/>
          </a:xfrm>
          <a:prstGeom prst="line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2 Rectángulo"/>
          <p:cNvSpPr/>
          <p:nvPr/>
        </p:nvSpPr>
        <p:spPr>
          <a:xfrm>
            <a:off x="428596" y="68025"/>
            <a:ext cx="85011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3. Determinar el efecto de </a:t>
            </a:r>
            <a:r>
              <a:rPr lang="es-ES" b="1" dirty="0" err="1" smtClean="0">
                <a:latin typeface="Times New Roman" pitchFamily="18" charset="0"/>
                <a:cs typeface="Times New Roman" pitchFamily="18" charset="0"/>
              </a:rPr>
              <a:t>Pectimorf</a:t>
            </a:r>
            <a:r>
              <a:rPr lang="es-CO" b="1" baseline="30000" dirty="0" smtClean="0">
                <a:latin typeface="Times New Roman" pitchFamily="18" charset="0"/>
                <a:cs typeface="Times New Roman" pitchFamily="18" charset="0"/>
              </a:rPr>
              <a:t>®</a:t>
            </a:r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 en el metabolismo del nitrógeno y el carbono en plantas de frijol </a:t>
            </a:r>
            <a:r>
              <a:rPr lang="es-MX" b="1" dirty="0" smtClean="0">
                <a:latin typeface="Times New Roman" pitchFamily="18" charset="0"/>
                <a:cs typeface="Times New Roman" pitchFamily="18" charset="0"/>
              </a:rPr>
              <a:t>inoculadas </a:t>
            </a:r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con </a:t>
            </a:r>
            <a:r>
              <a:rPr lang="pt-PT" b="1" dirty="0" smtClean="0">
                <a:latin typeface="Times New Roman" pitchFamily="18" charset="0"/>
                <a:cs typeface="Times New Roman" pitchFamily="18" charset="0"/>
              </a:rPr>
              <a:t>Azofert</a:t>
            </a:r>
            <a:r>
              <a:rPr lang="es-CO" b="1" baseline="30000" dirty="0" smtClean="0">
                <a:latin typeface="Times New Roman" pitchFamily="18" charset="0"/>
                <a:cs typeface="Times New Roman" pitchFamily="18" charset="0"/>
              </a:rPr>
              <a:t>® </a:t>
            </a:r>
            <a:r>
              <a:rPr lang="pt-PT" b="1" dirty="0" smtClean="0">
                <a:latin typeface="Times New Roman" pitchFamily="18" charset="0"/>
                <a:cs typeface="Times New Roman" pitchFamily="18" charset="0"/>
              </a:rPr>
              <a:t>-F</a:t>
            </a:r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s-ES" b="1" dirty="0"/>
          </a:p>
        </p:txBody>
      </p:sp>
      <p:sp>
        <p:nvSpPr>
          <p:cNvPr id="4" name="3 Rectángulo"/>
          <p:cNvSpPr/>
          <p:nvPr/>
        </p:nvSpPr>
        <p:spPr>
          <a:xfrm>
            <a:off x="214282" y="1000108"/>
            <a:ext cx="4572000" cy="61555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suelo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Ferralítico Rojo Lixiviado típico,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éutrico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Hernández, 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2015)</a:t>
            </a:r>
            <a:endParaRPr lang="es-ES" sz="16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4 Grupo"/>
          <p:cNvGrpSpPr/>
          <p:nvPr/>
        </p:nvGrpSpPr>
        <p:grpSpPr>
          <a:xfrm>
            <a:off x="0" y="2500306"/>
            <a:ext cx="6336134" cy="1754326"/>
            <a:chOff x="300972" y="2898512"/>
            <a:chExt cx="6336134" cy="1754326"/>
          </a:xfrm>
        </p:grpSpPr>
        <p:sp>
          <p:nvSpPr>
            <p:cNvPr id="6" name="5 CuadroTexto"/>
            <p:cNvSpPr txBox="1"/>
            <p:nvPr/>
          </p:nvSpPr>
          <p:spPr>
            <a:xfrm>
              <a:off x="372410" y="2898512"/>
              <a:ext cx="6264696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s-MX" dirty="0" smtClean="0"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es-MX" b="1" dirty="0" smtClean="0">
                  <a:latin typeface="Times New Roman" pitchFamily="18" charset="0"/>
                  <a:cs typeface="Times New Roman" pitchFamily="18" charset="0"/>
                </a:rPr>
                <a:t>T1  </a:t>
              </a:r>
              <a:r>
                <a:rPr lang="pt-PT" dirty="0" smtClean="0">
                  <a:latin typeface="Times New Roman" pitchFamily="18" charset="0"/>
                  <a:cs typeface="Times New Roman" pitchFamily="18" charset="0"/>
                </a:rPr>
                <a:t>Azofert</a:t>
              </a:r>
              <a:r>
                <a:rPr lang="pt-PT" baseline="30000" dirty="0" smtClean="0">
                  <a:latin typeface="Times New Roman" pitchFamily="18" charset="0"/>
                  <a:cs typeface="Times New Roman" pitchFamily="18" charset="0"/>
                </a:rPr>
                <a:t>®</a:t>
              </a:r>
              <a:r>
                <a:rPr lang="pt-PT" dirty="0" smtClean="0">
                  <a:latin typeface="Times New Roman" pitchFamily="18" charset="0"/>
                  <a:cs typeface="Times New Roman" pitchFamily="18" charset="0"/>
                </a:rPr>
                <a:t>-F</a:t>
              </a:r>
              <a:r>
                <a:rPr lang="es-MX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r>
                <a:rPr lang="es-MX" b="1" dirty="0" smtClean="0">
                  <a:latin typeface="Times New Roman" pitchFamily="18" charset="0"/>
                  <a:cs typeface="Times New Roman" pitchFamily="18" charset="0"/>
                </a:rPr>
                <a:t>T2  </a:t>
              </a:r>
              <a:r>
                <a:rPr lang="pt-PT" dirty="0" smtClean="0">
                  <a:latin typeface="Times New Roman" pitchFamily="18" charset="0"/>
                  <a:cs typeface="Times New Roman" pitchFamily="18" charset="0"/>
                </a:rPr>
                <a:t>Azofert</a:t>
              </a:r>
              <a:r>
                <a:rPr lang="pt-PT" baseline="30000" dirty="0" smtClean="0">
                  <a:latin typeface="Times New Roman" pitchFamily="18" charset="0"/>
                  <a:cs typeface="Times New Roman" pitchFamily="18" charset="0"/>
                </a:rPr>
                <a:t>®</a:t>
              </a:r>
              <a:r>
                <a:rPr lang="pt-PT" dirty="0" smtClean="0">
                  <a:latin typeface="Times New Roman" pitchFamily="18" charset="0"/>
                  <a:cs typeface="Times New Roman" pitchFamily="18" charset="0"/>
                </a:rPr>
                <a:t>-F+</a:t>
              </a:r>
              <a:r>
                <a:rPr lang="es-ES" dirty="0" err="1" smtClean="0">
                  <a:latin typeface="Times New Roman" pitchFamily="18" charset="0"/>
                  <a:cs typeface="Times New Roman" pitchFamily="18" charset="0"/>
                </a:rPr>
                <a:t>Pectimorf</a:t>
              </a:r>
              <a:r>
                <a:rPr lang="es-ES" baseline="30000" dirty="0" smtClean="0">
                  <a:latin typeface="Times New Roman" pitchFamily="18" charset="0"/>
                  <a:cs typeface="Times New Roman" pitchFamily="18" charset="0"/>
                </a:rPr>
                <a:t>®</a:t>
              </a:r>
              <a:r>
                <a:rPr lang="es-ES" dirty="0" smtClean="0">
                  <a:latin typeface="Times New Roman" pitchFamily="18" charset="0"/>
                  <a:cs typeface="Times New Roman" pitchFamily="18" charset="0"/>
                </a:rPr>
                <a:t> aplicados a las semillas</a:t>
              </a:r>
            </a:p>
            <a:p>
              <a:r>
                <a:rPr lang="es-ES" b="1" dirty="0" smtClean="0">
                  <a:latin typeface="Times New Roman" pitchFamily="18" charset="0"/>
                  <a:cs typeface="Times New Roman" pitchFamily="18" charset="0"/>
                </a:rPr>
                <a:t>T3  </a:t>
              </a:r>
              <a:r>
                <a:rPr lang="pt-PT" dirty="0" smtClean="0">
                  <a:latin typeface="Times New Roman" pitchFamily="18" charset="0"/>
                  <a:cs typeface="Times New Roman" pitchFamily="18" charset="0"/>
                </a:rPr>
                <a:t>Azofert</a:t>
              </a:r>
              <a:r>
                <a:rPr lang="pt-PT" baseline="30000" dirty="0" smtClean="0">
                  <a:latin typeface="Times New Roman" pitchFamily="18" charset="0"/>
                  <a:cs typeface="Times New Roman" pitchFamily="18" charset="0"/>
                </a:rPr>
                <a:t>®</a:t>
              </a:r>
              <a:r>
                <a:rPr lang="pt-PT" dirty="0" smtClean="0">
                  <a:latin typeface="Times New Roman" pitchFamily="18" charset="0"/>
                  <a:cs typeface="Times New Roman" pitchFamily="18" charset="0"/>
                </a:rPr>
                <a:t>-F+</a:t>
              </a:r>
              <a:r>
                <a:rPr lang="es-ES" dirty="0" err="1" smtClean="0">
                  <a:latin typeface="Times New Roman" pitchFamily="18" charset="0"/>
                  <a:cs typeface="Times New Roman" pitchFamily="18" charset="0"/>
                </a:rPr>
                <a:t>Pectimorf</a:t>
              </a:r>
              <a:r>
                <a:rPr lang="es-ES" baseline="30000" dirty="0" smtClean="0">
                  <a:latin typeface="Times New Roman" pitchFamily="18" charset="0"/>
                  <a:cs typeface="Times New Roman" pitchFamily="18" charset="0"/>
                </a:rPr>
                <a:t>® </a:t>
              </a:r>
              <a:r>
                <a:rPr lang="es-ES" dirty="0" smtClean="0"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es-ES" dirty="0" err="1" smtClean="0">
                  <a:latin typeface="Times New Roman" pitchFamily="18" charset="0"/>
                  <a:cs typeface="Times New Roman" pitchFamily="18" charset="0"/>
                </a:rPr>
                <a:t>conc</a:t>
              </a:r>
              <a:r>
                <a:rPr lang="es-ES" dirty="0" smtClean="0">
                  <a:latin typeface="Times New Roman" pitchFamily="18" charset="0"/>
                  <a:cs typeface="Times New Roman" pitchFamily="18" charset="0"/>
                </a:rPr>
                <a:t>. 1) asperjado </a:t>
              </a:r>
              <a:r>
                <a:rPr lang="es-ES" dirty="0" err="1" smtClean="0">
                  <a:latin typeface="Times New Roman" pitchFamily="18" charset="0"/>
                  <a:cs typeface="Times New Roman" pitchFamily="18" charset="0"/>
                </a:rPr>
                <a:t>foliarmente</a:t>
              </a:r>
              <a:endParaRPr lang="es-ES" dirty="0" smtClean="0"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es-ES" b="1" dirty="0" smtClean="0">
                  <a:latin typeface="Times New Roman" pitchFamily="18" charset="0"/>
                  <a:cs typeface="Times New Roman" pitchFamily="18" charset="0"/>
                </a:rPr>
                <a:t>T4  </a:t>
              </a:r>
              <a:r>
                <a:rPr lang="pt-PT" dirty="0" smtClean="0">
                  <a:latin typeface="Times New Roman" pitchFamily="18" charset="0"/>
                  <a:cs typeface="Times New Roman" pitchFamily="18" charset="0"/>
                </a:rPr>
                <a:t>Azofert</a:t>
              </a:r>
              <a:r>
                <a:rPr lang="pt-PT" baseline="30000" dirty="0" smtClean="0">
                  <a:latin typeface="Times New Roman" pitchFamily="18" charset="0"/>
                  <a:cs typeface="Times New Roman" pitchFamily="18" charset="0"/>
                </a:rPr>
                <a:t>®</a:t>
              </a:r>
              <a:r>
                <a:rPr lang="pt-PT" dirty="0" smtClean="0">
                  <a:latin typeface="Times New Roman" pitchFamily="18" charset="0"/>
                  <a:cs typeface="Times New Roman" pitchFamily="18" charset="0"/>
                </a:rPr>
                <a:t>-F+</a:t>
              </a:r>
              <a:r>
                <a:rPr lang="es-ES" dirty="0" err="1" smtClean="0">
                  <a:latin typeface="Times New Roman" pitchFamily="18" charset="0"/>
                  <a:cs typeface="Times New Roman" pitchFamily="18" charset="0"/>
                </a:rPr>
                <a:t>Pectimorf</a:t>
              </a:r>
              <a:r>
                <a:rPr lang="es-ES" baseline="30000" dirty="0" smtClean="0">
                  <a:latin typeface="Times New Roman" pitchFamily="18" charset="0"/>
                  <a:cs typeface="Times New Roman" pitchFamily="18" charset="0"/>
                </a:rPr>
                <a:t>® </a:t>
              </a:r>
              <a:r>
                <a:rPr lang="es-ES" dirty="0" smtClean="0"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es-ES" dirty="0" err="1" smtClean="0">
                  <a:latin typeface="Times New Roman" pitchFamily="18" charset="0"/>
                  <a:cs typeface="Times New Roman" pitchFamily="18" charset="0"/>
                </a:rPr>
                <a:t>conc</a:t>
              </a:r>
              <a:r>
                <a:rPr lang="es-ES" dirty="0" smtClean="0">
                  <a:latin typeface="Times New Roman" pitchFamily="18" charset="0"/>
                  <a:cs typeface="Times New Roman" pitchFamily="18" charset="0"/>
                </a:rPr>
                <a:t>. 2) asperjado </a:t>
              </a:r>
              <a:r>
                <a:rPr lang="es-ES" dirty="0" err="1" smtClean="0">
                  <a:latin typeface="Times New Roman" pitchFamily="18" charset="0"/>
                  <a:cs typeface="Times New Roman" pitchFamily="18" charset="0"/>
                </a:rPr>
                <a:t>foliarmente</a:t>
              </a:r>
              <a:endParaRPr lang="es-MX" dirty="0" smtClean="0">
                <a:latin typeface="Times New Roman" pitchFamily="18" charset="0"/>
                <a:cs typeface="Times New Roman" pitchFamily="18" charset="0"/>
              </a:endParaRPr>
            </a:p>
            <a:p>
              <a:endParaRPr lang="es-MX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6 CuadroTexto"/>
            <p:cNvSpPr txBox="1"/>
            <p:nvPr/>
          </p:nvSpPr>
          <p:spPr>
            <a:xfrm>
              <a:off x="300972" y="2898512"/>
              <a:ext cx="15012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b="1" dirty="0" smtClean="0">
                  <a:latin typeface="Times New Roman" pitchFamily="18" charset="0"/>
                  <a:cs typeface="Times New Roman" pitchFamily="18" charset="0"/>
                </a:rPr>
                <a:t>Tratamientos</a:t>
              </a:r>
              <a:endParaRPr lang="es-MX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" name="7 Rectángulo"/>
          <p:cNvSpPr/>
          <p:nvPr/>
        </p:nvSpPr>
        <p:spPr>
          <a:xfrm>
            <a:off x="214282" y="1643050"/>
            <a:ext cx="50873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PT" b="1" dirty="0" smtClean="0">
                <a:latin typeface="Times New Roman" pitchFamily="18" charset="0"/>
                <a:cs typeface="Times New Roman" pitchFamily="18" charset="0"/>
              </a:rPr>
              <a:t>Azofert</a:t>
            </a:r>
            <a:r>
              <a:rPr lang="pt-PT" b="1" baseline="30000" dirty="0" smtClean="0">
                <a:latin typeface="Times New Roman" pitchFamily="18" charset="0"/>
                <a:cs typeface="Times New Roman" pitchFamily="18" charset="0"/>
              </a:rPr>
              <a:t>®</a:t>
            </a:r>
            <a:r>
              <a:rPr lang="pt-PT" b="1" dirty="0" smtClean="0">
                <a:latin typeface="Times New Roman" pitchFamily="18" charset="0"/>
                <a:cs typeface="Times New Roman" pitchFamily="18" charset="0"/>
              </a:rPr>
              <a:t>-F</a:t>
            </a:r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: cepa </a:t>
            </a:r>
            <a:r>
              <a:rPr lang="pt-PT" i="1" dirty="0">
                <a:latin typeface="Times New Roman" pitchFamily="18" charset="0"/>
                <a:cs typeface="Times New Roman" pitchFamily="18" charset="0"/>
              </a:rPr>
              <a:t>Rhizobium tropici</a:t>
            </a:r>
            <a:r>
              <a:rPr lang="pt-PT" dirty="0">
                <a:latin typeface="Times New Roman" pitchFamily="18" charset="0"/>
                <a:cs typeface="Times New Roman" pitchFamily="18" charset="0"/>
              </a:rPr>
              <a:t> CIAT </a:t>
            </a:r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899, 1x10</a:t>
            </a:r>
            <a:r>
              <a:rPr lang="pt-PT" baseline="30000" dirty="0" smtClean="0"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UFC mL</a:t>
            </a:r>
            <a:r>
              <a:rPr lang="pt-PT" baseline="30000" dirty="0" smtClean="0"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 (200 mL x 46,04 kg de semilla)</a:t>
            </a:r>
            <a:endParaRPr lang="es-E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214282" y="4000504"/>
            <a:ext cx="40341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Condiciones de cultivo: </a:t>
            </a:r>
            <a:r>
              <a:rPr lang="es-ES" b="1" dirty="0" err="1" smtClean="0">
                <a:latin typeface="Times New Roman" pitchFamily="18" charset="0"/>
                <a:cs typeface="Times New Roman" pitchFamily="18" charset="0"/>
              </a:rPr>
              <a:t>semicontroladas</a:t>
            </a:r>
            <a:endParaRPr lang="es-ES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7" name="16 Grupo"/>
          <p:cNvGrpSpPr/>
          <p:nvPr/>
        </p:nvGrpSpPr>
        <p:grpSpPr>
          <a:xfrm>
            <a:off x="4963147" y="1214422"/>
            <a:ext cx="4180853" cy="4869926"/>
            <a:chOff x="4868814" y="1509986"/>
            <a:chExt cx="4180853" cy="4869926"/>
          </a:xfrm>
        </p:grpSpPr>
        <p:sp>
          <p:nvSpPr>
            <p:cNvPr id="18" name="17 Rectángulo"/>
            <p:cNvSpPr/>
            <p:nvPr/>
          </p:nvSpPr>
          <p:spPr>
            <a:xfrm>
              <a:off x="5871544" y="1509986"/>
              <a:ext cx="228600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b="1" dirty="0" smtClean="0">
                  <a:latin typeface="Times New Roman" pitchFamily="18" charset="0"/>
                  <a:cs typeface="Times New Roman" pitchFamily="18" charset="0"/>
                </a:rPr>
                <a:t>Formas </a:t>
              </a:r>
              <a:r>
                <a:rPr lang="es-ES" b="1" dirty="0">
                  <a:latin typeface="Times New Roman" pitchFamily="18" charset="0"/>
                  <a:cs typeface="Times New Roman" pitchFamily="18" charset="0"/>
                </a:rPr>
                <a:t>de </a:t>
              </a:r>
              <a:r>
                <a:rPr lang="es-ES" b="1" dirty="0" smtClean="0">
                  <a:latin typeface="Times New Roman" pitchFamily="18" charset="0"/>
                  <a:cs typeface="Times New Roman" pitchFamily="18" charset="0"/>
                </a:rPr>
                <a:t>aplicación</a:t>
              </a:r>
              <a:endParaRPr lang="es-ES" dirty="0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9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549237" y="2724432"/>
              <a:ext cx="1804989" cy="157163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20" name="19 CuadroTexto"/>
            <p:cNvSpPr txBox="1"/>
            <p:nvPr/>
          </p:nvSpPr>
          <p:spPr>
            <a:xfrm>
              <a:off x="4868814" y="1835871"/>
              <a:ext cx="4107737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dirty="0" smtClean="0">
                  <a:latin typeface="Times New Roman" pitchFamily="18" charset="0"/>
                  <a:cs typeface="Times New Roman" pitchFamily="18" charset="0"/>
                </a:rPr>
                <a:t>A las semillas </a:t>
              </a:r>
            </a:p>
            <a:p>
              <a:pPr algn="ctr"/>
              <a:r>
                <a:rPr lang="es-MX" dirty="0" smtClean="0">
                  <a:latin typeface="Times New Roman" pitchFamily="18" charset="0"/>
                  <a:cs typeface="Times New Roman" pitchFamily="18" charset="0"/>
                </a:rPr>
                <a:t>mezcla </a:t>
              </a:r>
              <a:r>
                <a:rPr lang="pt-PT" dirty="0" smtClean="0">
                  <a:latin typeface="Times New Roman" pitchFamily="18" charset="0"/>
                  <a:cs typeface="Times New Roman" pitchFamily="18" charset="0"/>
                </a:rPr>
                <a:t>Azofert</a:t>
              </a:r>
              <a:r>
                <a:rPr lang="pt-PT" baseline="30000" dirty="0" smtClean="0">
                  <a:latin typeface="Times New Roman" pitchFamily="18" charset="0"/>
                  <a:cs typeface="Times New Roman" pitchFamily="18" charset="0"/>
                </a:rPr>
                <a:t>®</a:t>
              </a:r>
              <a:r>
                <a:rPr lang="pt-PT" dirty="0" smtClean="0">
                  <a:latin typeface="Times New Roman" pitchFamily="18" charset="0"/>
                  <a:cs typeface="Times New Roman" pitchFamily="18" charset="0"/>
                </a:rPr>
                <a:t>-F+</a:t>
              </a:r>
              <a:r>
                <a:rPr lang="es-ES" dirty="0" err="1" smtClean="0">
                  <a:latin typeface="Times New Roman" pitchFamily="18" charset="0"/>
                  <a:cs typeface="Times New Roman" pitchFamily="18" charset="0"/>
                </a:rPr>
                <a:t>Pectimorf</a:t>
              </a:r>
              <a:r>
                <a:rPr lang="es-ES" baseline="30000" dirty="0" smtClean="0">
                  <a:latin typeface="Times New Roman" pitchFamily="18" charset="0"/>
                  <a:cs typeface="Times New Roman" pitchFamily="18" charset="0"/>
                </a:rPr>
                <a:t>®     </a:t>
              </a:r>
            </a:p>
            <a:p>
              <a:pPr algn="ctr"/>
              <a:r>
                <a:rPr lang="es-ES" dirty="0" smtClean="0">
                  <a:latin typeface="Times New Roman" pitchFamily="18" charset="0"/>
                  <a:cs typeface="Times New Roman" pitchFamily="18" charset="0"/>
                </a:rPr>
                <a:t>(400 </a:t>
              </a:r>
              <a:r>
                <a:rPr lang="es-ES" dirty="0" err="1">
                  <a:latin typeface="Times New Roman" pitchFamily="18" charset="0"/>
                  <a:cs typeface="Times New Roman" pitchFamily="18" charset="0"/>
                </a:rPr>
                <a:t>mL</a:t>
              </a:r>
              <a:r>
                <a:rPr lang="es-ES" dirty="0">
                  <a:latin typeface="Times New Roman" pitchFamily="18" charset="0"/>
                  <a:cs typeface="Times New Roman" pitchFamily="18" charset="0"/>
                </a:rPr>
                <a:t> por cada 46,04 kg de </a:t>
              </a:r>
              <a:r>
                <a:rPr lang="es-ES" dirty="0" smtClean="0">
                  <a:latin typeface="Times New Roman" pitchFamily="18" charset="0"/>
                  <a:cs typeface="Times New Roman" pitchFamily="18" charset="0"/>
                </a:rPr>
                <a:t>semilla)</a:t>
              </a:r>
              <a:r>
                <a:rPr lang="es-MX" dirty="0" smtClean="0">
                  <a:latin typeface="Times New Roman" pitchFamily="18" charset="0"/>
                  <a:cs typeface="Times New Roman" pitchFamily="18" charset="0"/>
                </a:rPr>
                <a:t>  </a:t>
              </a:r>
              <a:endParaRPr lang="es-MX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20 Rectángulo"/>
            <p:cNvSpPr/>
            <p:nvPr/>
          </p:nvSpPr>
          <p:spPr>
            <a:xfrm>
              <a:off x="6835089" y="4081754"/>
              <a:ext cx="221457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dirty="0" smtClean="0">
                  <a:latin typeface="Times New Roman" pitchFamily="18" charset="0"/>
                  <a:cs typeface="Times New Roman" pitchFamily="18" charset="0"/>
                </a:rPr>
                <a:t>Aspersión foliar (V3)</a:t>
              </a:r>
            </a:p>
            <a:p>
              <a:endParaRPr lang="es-MX" dirty="0"/>
            </a:p>
          </p:txBody>
        </p:sp>
        <p:pic>
          <p:nvPicPr>
            <p:cNvPr id="22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35187" y="4510382"/>
              <a:ext cx="1564151" cy="151403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3" name="22 CuadroTexto"/>
            <p:cNvSpPr txBox="1"/>
            <p:nvPr/>
          </p:nvSpPr>
          <p:spPr>
            <a:xfrm>
              <a:off x="7411654" y="6010580"/>
              <a:ext cx="16380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just"/>
              <a:r>
                <a:rPr lang="es-ES" dirty="0" smtClean="0">
                  <a:latin typeface="Times New Roman" pitchFamily="18" charset="0"/>
                  <a:cs typeface="Times New Roman" pitchFamily="18" charset="0"/>
                </a:rPr>
                <a:t>1,5 </a:t>
              </a:r>
              <a:r>
                <a:rPr lang="es-ES" dirty="0" err="1" smtClean="0">
                  <a:latin typeface="Times New Roman" pitchFamily="18" charset="0"/>
                  <a:cs typeface="Times New Roman" pitchFamily="18" charset="0"/>
                </a:rPr>
                <a:t>mL</a:t>
              </a:r>
              <a:r>
                <a:rPr lang="es-ES" dirty="0" smtClean="0">
                  <a:latin typeface="Times New Roman" pitchFamily="18" charset="0"/>
                  <a:cs typeface="Times New Roman" pitchFamily="18" charset="0"/>
                </a:rPr>
                <a:t> x planta</a:t>
              </a:r>
            </a:p>
          </p:txBody>
        </p:sp>
      </p:grpSp>
      <p:sp>
        <p:nvSpPr>
          <p:cNvPr id="26" name="25 Rectángulo"/>
          <p:cNvSpPr/>
          <p:nvPr/>
        </p:nvSpPr>
        <p:spPr>
          <a:xfrm>
            <a:off x="4643438" y="6215082"/>
            <a:ext cx="26952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15 plantas por tratamiento</a:t>
            </a:r>
            <a:endParaRPr lang="es-ES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9" name="28 Grupo"/>
          <p:cNvGrpSpPr/>
          <p:nvPr/>
        </p:nvGrpSpPr>
        <p:grpSpPr>
          <a:xfrm>
            <a:off x="928662" y="4786322"/>
            <a:ext cx="6380273" cy="1200329"/>
            <a:chOff x="1071538" y="4429132"/>
            <a:chExt cx="6380273" cy="1200329"/>
          </a:xfrm>
        </p:grpSpPr>
        <p:sp>
          <p:nvSpPr>
            <p:cNvPr id="25" name="24 CuadroTexto"/>
            <p:cNvSpPr txBox="1"/>
            <p:nvPr/>
          </p:nvSpPr>
          <p:spPr>
            <a:xfrm>
              <a:off x="1071538" y="4429132"/>
              <a:ext cx="6380273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just">
                <a:buFont typeface="Wingdings" pitchFamily="2" charset="2"/>
                <a:buChar char="ü"/>
              </a:pPr>
              <a:r>
                <a:rPr lang="es-ES" dirty="0" err="1" smtClean="0">
                  <a:latin typeface="Times New Roman" pitchFamily="18" charset="0"/>
                  <a:cs typeface="Times New Roman" pitchFamily="18" charset="0"/>
                </a:rPr>
                <a:t>Nodulación</a:t>
              </a:r>
              <a:endParaRPr lang="es-ES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just">
                <a:buFont typeface="Wingdings" pitchFamily="2" charset="2"/>
                <a:buChar char="ü"/>
              </a:pPr>
              <a:r>
                <a:rPr lang="es-ES" dirty="0" smtClean="0">
                  <a:latin typeface="Times New Roman" pitchFamily="18" charset="0"/>
                  <a:cs typeface="Times New Roman" pitchFamily="18" charset="0"/>
                </a:rPr>
                <a:t>Crecimiento</a:t>
              </a:r>
            </a:p>
            <a:p>
              <a:pPr algn="just">
                <a:buFont typeface="Wingdings" pitchFamily="2" charset="2"/>
                <a:buChar char="ü"/>
              </a:pPr>
              <a:r>
                <a:rPr lang="es-ES" dirty="0" smtClean="0">
                  <a:latin typeface="Times New Roman" pitchFamily="18" charset="0"/>
                  <a:cs typeface="Times New Roman" pitchFamily="18" charset="0"/>
                </a:rPr>
                <a:t>Indicadores bioquímicos del metabolismo del C y N (V3,V4, R5 </a:t>
              </a:r>
            </a:p>
            <a:p>
              <a:pPr algn="just"/>
              <a:r>
                <a:rPr lang="es-ES" dirty="0" smtClean="0">
                  <a:latin typeface="Times New Roman" pitchFamily="18" charset="0"/>
                  <a:cs typeface="Times New Roman" pitchFamily="18" charset="0"/>
                </a:rPr>
                <a:t>en raíces y hojas)</a:t>
              </a:r>
              <a:endParaRPr lang="es-ES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26 Cerrar llave"/>
            <p:cNvSpPr/>
            <p:nvPr/>
          </p:nvSpPr>
          <p:spPr>
            <a:xfrm>
              <a:off x="2500298" y="4572008"/>
              <a:ext cx="142876" cy="357190"/>
            </a:xfrm>
            <a:prstGeom prst="rightBrac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28" name="27 CuadroTexto"/>
            <p:cNvSpPr txBox="1"/>
            <p:nvPr/>
          </p:nvSpPr>
          <p:spPr>
            <a:xfrm>
              <a:off x="2714612" y="4572008"/>
              <a:ext cx="4539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 smtClean="0">
                  <a:latin typeface="Times New Roman" pitchFamily="18" charset="0"/>
                  <a:cs typeface="Times New Roman" pitchFamily="18" charset="0"/>
                </a:rPr>
                <a:t>R5</a:t>
              </a:r>
              <a:endParaRPr lang="es-ES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0" name="29 CuadroTexto"/>
          <p:cNvSpPr txBox="1"/>
          <p:nvPr/>
        </p:nvSpPr>
        <p:spPr>
          <a:xfrm>
            <a:off x="285720" y="4429132"/>
            <a:ext cx="14157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Evaluaciones</a:t>
            </a:r>
            <a:endParaRPr lang="es-E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6" grpId="0"/>
      <p:bldP spid="30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9169</TotalTime>
  <Words>1865</Words>
  <Application>Microsoft Office PowerPoint</Application>
  <PresentationFormat>Presentación en pantalla (4:3)</PresentationFormat>
  <Paragraphs>245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6" baseType="lpstr">
      <vt:lpstr>Tema de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Danurys Lara Acosta</dc:creator>
  <cp:lastModifiedBy>Dianevys</cp:lastModifiedBy>
  <cp:revision>593</cp:revision>
  <dcterms:created xsi:type="dcterms:W3CDTF">2020-08-25T19:34:12Z</dcterms:created>
  <dcterms:modified xsi:type="dcterms:W3CDTF">2022-06-07T17:05:11Z</dcterms:modified>
</cp:coreProperties>
</file>