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5" r:id="rId1"/>
  </p:sldMasterIdLst>
  <p:sldIdLst>
    <p:sldId id="262" r:id="rId2"/>
    <p:sldId id="271" r:id="rId3"/>
    <p:sldId id="267" r:id="rId4"/>
    <p:sldId id="256" r:id="rId5"/>
    <p:sldId id="264" r:id="rId6"/>
    <p:sldId id="263" r:id="rId7"/>
    <p:sldId id="265" r:id="rId8"/>
    <p:sldId id="266" r:id="rId9"/>
    <p:sldId id="257" r:id="rId10"/>
    <p:sldId id="258" r:id="rId11"/>
    <p:sldId id="269" r:id="rId12"/>
    <p:sldId id="259" r:id="rId13"/>
    <p:sldId id="270" r:id="rId14"/>
    <p:sldId id="260" r:id="rId15"/>
    <p:sldId id="268" r:id="rId16"/>
    <p:sldId id="261" r:id="rId17"/>
  </p:sldIdLst>
  <p:sldSz cx="16256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50" d="100"/>
          <a:sy n="50" d="100"/>
        </p:scale>
        <p:origin x="8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051" y="-15054"/>
            <a:ext cx="16301874" cy="12222107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9947" y="4274727"/>
            <a:ext cx="10358612" cy="2926759"/>
          </a:xfrm>
        </p:spPr>
        <p:txBody>
          <a:bodyPr anchor="b">
            <a:noAutofit/>
          </a:bodyPr>
          <a:lstStyle>
            <a:lvl1pPr algn="r">
              <a:defRPr sz="96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47" y="7201483"/>
            <a:ext cx="10358612" cy="1950043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81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8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1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4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6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9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2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21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3" y="1083734"/>
            <a:ext cx="11284825" cy="6050844"/>
          </a:xfrm>
        </p:spPr>
        <p:txBody>
          <a:bodyPr anchor="ctr">
            <a:normAutofit/>
          </a:bodyPr>
          <a:lstStyle>
            <a:lvl1pPr algn="l">
              <a:defRPr sz="7822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733" y="7947378"/>
            <a:ext cx="11284825" cy="2792821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02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7573" y="1083733"/>
            <a:ext cx="10794990" cy="5373511"/>
          </a:xfrm>
        </p:spPr>
        <p:txBody>
          <a:bodyPr anchor="ctr">
            <a:normAutofit/>
          </a:bodyPr>
          <a:lstStyle>
            <a:lvl1pPr algn="l">
              <a:defRPr sz="7822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57465" y="6457245"/>
            <a:ext cx="9635207" cy="677333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284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812810" indent="0">
              <a:buFontTx/>
              <a:buNone/>
              <a:defRPr/>
            </a:lvl2pPr>
            <a:lvl3pPr marL="1625620" indent="0">
              <a:buFontTx/>
              <a:buNone/>
              <a:defRPr/>
            </a:lvl3pPr>
            <a:lvl4pPr marL="2438430" indent="0">
              <a:buFontTx/>
              <a:buNone/>
              <a:defRPr/>
            </a:lvl4pPr>
            <a:lvl5pPr marL="3251241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731" y="7947378"/>
            <a:ext cx="11284827" cy="2792821"/>
          </a:xfrm>
        </p:spPr>
        <p:txBody>
          <a:bodyPr anchor="ctr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58154" y="1405116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995910" y="5131655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63518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1" y="3434645"/>
            <a:ext cx="11284827" cy="4614151"/>
          </a:xfrm>
        </p:spPr>
        <p:txBody>
          <a:bodyPr anchor="b">
            <a:normAutofit/>
          </a:bodyPr>
          <a:lstStyle>
            <a:lvl1pPr algn="l">
              <a:defRPr sz="7822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731" y="8048796"/>
            <a:ext cx="11284827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7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7573" y="1083733"/>
            <a:ext cx="10794990" cy="5373511"/>
          </a:xfrm>
        </p:spPr>
        <p:txBody>
          <a:bodyPr anchor="ctr">
            <a:normAutofit/>
          </a:bodyPr>
          <a:lstStyle>
            <a:lvl1pPr algn="l">
              <a:defRPr sz="7822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3728" y="7134578"/>
            <a:ext cx="11284828" cy="91421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2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812810" indent="0">
              <a:buFontTx/>
              <a:buNone/>
              <a:defRPr/>
            </a:lvl2pPr>
            <a:lvl3pPr marL="1625620" indent="0">
              <a:buFontTx/>
              <a:buNone/>
              <a:defRPr/>
            </a:lvl3pPr>
            <a:lvl4pPr marL="2438430" indent="0">
              <a:buFontTx/>
              <a:buNone/>
              <a:defRPr/>
            </a:lvl4pPr>
            <a:lvl5pPr marL="3251241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731" y="8048796"/>
            <a:ext cx="11284827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858154" y="1405116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995910" y="5131655"/>
            <a:ext cx="813012" cy="1039602"/>
          </a:xfrm>
          <a:prstGeom prst="rect">
            <a:avLst/>
          </a:prstGeom>
        </p:spPr>
        <p:txBody>
          <a:bodyPr vert="horz" lIns="162560" tIns="81280" rIns="162560" bIns="81280" rtlCol="0" anchor="ctr">
            <a:noAutofit/>
          </a:bodyPr>
          <a:lstStyle/>
          <a:p>
            <a:pPr lvl="0"/>
            <a:r>
              <a:rPr lang="en-US" sz="14222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36370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4842" y="1083733"/>
            <a:ext cx="11273716" cy="5373511"/>
          </a:xfrm>
        </p:spPr>
        <p:txBody>
          <a:bodyPr anchor="ctr">
            <a:normAutofit/>
          </a:bodyPr>
          <a:lstStyle>
            <a:lvl1pPr algn="l">
              <a:defRPr sz="7822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3728" y="7134578"/>
            <a:ext cx="11284828" cy="914219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267">
                <a:solidFill>
                  <a:schemeClr val="accent1"/>
                </a:solidFill>
              </a:defRPr>
            </a:lvl1pPr>
            <a:lvl2pPr marL="812810" indent="0">
              <a:buFontTx/>
              <a:buNone/>
              <a:defRPr/>
            </a:lvl2pPr>
            <a:lvl3pPr marL="1625620" indent="0">
              <a:buFontTx/>
              <a:buNone/>
              <a:defRPr/>
            </a:lvl3pPr>
            <a:lvl4pPr marL="2438430" indent="0">
              <a:buFontTx/>
              <a:buNone/>
              <a:defRPr/>
            </a:lvl4pPr>
            <a:lvl5pPr marL="3251241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731" y="8048796"/>
            <a:ext cx="11284827" cy="2691403"/>
          </a:xfrm>
        </p:spPr>
        <p:txBody>
          <a:bodyPr anchor="t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34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316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26333" y="1083734"/>
            <a:ext cx="1740110" cy="9335913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3731" y="1083734"/>
            <a:ext cx="9235602" cy="933591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75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811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1" y="4801544"/>
            <a:ext cx="11284827" cy="3247255"/>
          </a:xfrm>
        </p:spPr>
        <p:txBody>
          <a:bodyPr anchor="b"/>
          <a:lstStyle>
            <a:lvl1pPr algn="l">
              <a:defRPr sz="7111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731" y="8048796"/>
            <a:ext cx="11284827" cy="1529600"/>
          </a:xfrm>
        </p:spPr>
        <p:txBody>
          <a:bodyPr anchor="t"/>
          <a:lstStyle>
            <a:lvl1pPr marL="0" indent="0" algn="l">
              <a:buNone/>
              <a:defRPr sz="355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81281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4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43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3" y="1083733"/>
            <a:ext cx="11284825" cy="234808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3734" y="3841047"/>
            <a:ext cx="5489972" cy="6899150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44"/>
            </a:lvl2pPr>
            <a:lvl3pPr>
              <a:defRPr sz="248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8585" y="3841050"/>
            <a:ext cx="5489973" cy="6899152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44"/>
            </a:lvl2pPr>
            <a:lvl3pPr>
              <a:defRPr sz="2489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698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3" y="1083733"/>
            <a:ext cx="11284823" cy="2348089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732" y="3841747"/>
            <a:ext cx="5494528" cy="1024466"/>
          </a:xfrm>
        </p:spPr>
        <p:txBody>
          <a:bodyPr anchor="b">
            <a:noAutofit/>
          </a:bodyPr>
          <a:lstStyle>
            <a:lvl1pPr marL="0" indent="0">
              <a:buNone/>
              <a:defRPr sz="4267" b="0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3732" y="4866216"/>
            <a:ext cx="5494528" cy="587398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74027" y="3841747"/>
            <a:ext cx="5494528" cy="1024466"/>
          </a:xfrm>
        </p:spPr>
        <p:txBody>
          <a:bodyPr anchor="b">
            <a:noAutofit/>
          </a:bodyPr>
          <a:lstStyle>
            <a:lvl1pPr marL="0" indent="0">
              <a:buNone/>
              <a:defRPr sz="4267" b="0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74027" y="4866216"/>
            <a:ext cx="5494528" cy="5873986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21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2" y="1083733"/>
            <a:ext cx="11284825" cy="234808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656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990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1" y="2664185"/>
            <a:ext cx="4960324" cy="2272828"/>
          </a:xfrm>
        </p:spPr>
        <p:txBody>
          <a:bodyPr anchor="b">
            <a:normAutofit/>
          </a:bodyPr>
          <a:lstStyle>
            <a:lvl1pPr>
              <a:defRPr sz="3556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48934" y="915423"/>
            <a:ext cx="6019621" cy="982477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3731" y="4937012"/>
            <a:ext cx="4960324" cy="4594576"/>
          </a:xfrm>
        </p:spPr>
        <p:txBody>
          <a:bodyPr>
            <a:normAutofit/>
          </a:bodyPr>
          <a:lstStyle>
            <a:lvl1pPr marL="0" indent="0">
              <a:buNone/>
              <a:defRPr sz="2489"/>
            </a:lvl1pPr>
            <a:lvl2pPr marL="609608" indent="0">
              <a:buNone/>
              <a:defRPr sz="1867"/>
            </a:lvl2pPr>
            <a:lvl3pPr marL="1219215" indent="0">
              <a:buNone/>
              <a:defRPr sz="1600"/>
            </a:lvl3pPr>
            <a:lvl4pPr marL="1828823" indent="0">
              <a:buNone/>
              <a:defRPr sz="1333"/>
            </a:lvl4pPr>
            <a:lvl5pPr marL="2438430" indent="0">
              <a:buNone/>
              <a:defRPr sz="1333"/>
            </a:lvl5pPr>
            <a:lvl6pPr marL="3048038" indent="0">
              <a:buNone/>
              <a:defRPr sz="1333"/>
            </a:lvl6pPr>
            <a:lvl7pPr marL="3657646" indent="0">
              <a:buNone/>
              <a:defRPr sz="1333"/>
            </a:lvl7pPr>
            <a:lvl8pPr marL="4267253" indent="0">
              <a:buNone/>
              <a:defRPr sz="1333"/>
            </a:lvl8pPr>
            <a:lvl9pPr marL="4876861" indent="0">
              <a:buNone/>
              <a:defRPr sz="1333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159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2" y="8534400"/>
            <a:ext cx="11284825" cy="1007534"/>
          </a:xfrm>
        </p:spPr>
        <p:txBody>
          <a:bodyPr anchor="b">
            <a:normAutofit/>
          </a:bodyPr>
          <a:lstStyle>
            <a:lvl1pPr algn="l">
              <a:defRPr sz="4267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83732" y="1083733"/>
            <a:ext cx="11284825" cy="6836832"/>
          </a:xfrm>
        </p:spPr>
        <p:txBody>
          <a:bodyPr anchor="t">
            <a:normAutofit/>
          </a:bodyPr>
          <a:lstStyle>
            <a:lvl1pPr marL="0" indent="0" algn="ctr">
              <a:buNone/>
              <a:defRPr sz="2844"/>
            </a:lvl1pPr>
            <a:lvl2pPr marL="812810" indent="0">
              <a:buNone/>
              <a:defRPr sz="2844"/>
            </a:lvl2pPr>
            <a:lvl3pPr marL="1625620" indent="0">
              <a:buNone/>
              <a:defRPr sz="2844"/>
            </a:lvl3pPr>
            <a:lvl4pPr marL="2438430" indent="0">
              <a:buNone/>
              <a:defRPr sz="2844"/>
            </a:lvl4pPr>
            <a:lvl5pPr marL="3251241" indent="0">
              <a:buNone/>
              <a:defRPr sz="2844"/>
            </a:lvl5pPr>
            <a:lvl6pPr marL="4064051" indent="0">
              <a:buNone/>
              <a:defRPr sz="2844"/>
            </a:lvl6pPr>
            <a:lvl7pPr marL="4876861" indent="0">
              <a:buNone/>
              <a:defRPr sz="2844"/>
            </a:lvl7pPr>
            <a:lvl8pPr marL="5689671" indent="0">
              <a:buNone/>
              <a:defRPr sz="2844"/>
            </a:lvl8pPr>
            <a:lvl9pPr marL="6502481" indent="0">
              <a:buNone/>
              <a:defRPr sz="2844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3732" y="9541934"/>
            <a:ext cx="11284825" cy="1198265"/>
          </a:xfrm>
        </p:spPr>
        <p:txBody>
          <a:bodyPr>
            <a:normAutofit/>
          </a:bodyPr>
          <a:lstStyle>
            <a:lvl1pPr marL="0" indent="0">
              <a:buNone/>
              <a:defRPr sz="2133"/>
            </a:lvl1pPr>
            <a:lvl2pPr marL="812810" indent="0">
              <a:buNone/>
              <a:defRPr sz="2133"/>
            </a:lvl2pPr>
            <a:lvl3pPr marL="1625620" indent="0">
              <a:buNone/>
              <a:defRPr sz="1778"/>
            </a:lvl3pPr>
            <a:lvl4pPr marL="2438430" indent="0">
              <a:buNone/>
              <a:defRPr sz="1600"/>
            </a:lvl4pPr>
            <a:lvl5pPr marL="3251241" indent="0">
              <a:buNone/>
              <a:defRPr sz="1600"/>
            </a:lvl5pPr>
            <a:lvl6pPr marL="4064051" indent="0">
              <a:buNone/>
              <a:defRPr sz="1600"/>
            </a:lvl6pPr>
            <a:lvl7pPr marL="4876861" indent="0">
              <a:buNone/>
              <a:defRPr sz="1600"/>
            </a:lvl7pPr>
            <a:lvl8pPr marL="5689671" indent="0">
              <a:buNone/>
              <a:defRPr sz="1600"/>
            </a:lvl8pPr>
            <a:lvl9pPr marL="6502481" indent="0">
              <a:buNone/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479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052" y="-15054"/>
            <a:ext cx="16301876" cy="12222107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3733" y="1083733"/>
            <a:ext cx="11284823" cy="23480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732" y="3841050"/>
            <a:ext cx="11284825" cy="6899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609347" y="10740202"/>
            <a:ext cx="121623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3732" y="10740202"/>
            <a:ext cx="8218619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57202" y="10740202"/>
            <a:ext cx="911356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2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</p:sldLayoutIdLst>
  <p:txStyles>
    <p:titleStyle>
      <a:lvl1pPr algn="l" defTabSz="812810" rtl="0" eaLnBrk="1" latinLnBrk="0" hangingPunct="1">
        <a:spcBef>
          <a:spcPct val="0"/>
        </a:spcBef>
        <a:buNone/>
        <a:defRPr sz="64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09608" indent="-609608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320817" indent="-508006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84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032025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8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284483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365764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447045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28326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09607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6908886" indent="-406405" algn="l" defTabSz="812810" rtl="0" eaLnBrk="1" latinLnBrk="0" hangingPunct="1">
        <a:spcBef>
          <a:spcPts val="1778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3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81281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06703" y="1207892"/>
            <a:ext cx="12767427" cy="1204524"/>
          </a:xfrm>
        </p:spPr>
        <p:txBody>
          <a:bodyPr/>
          <a:lstStyle/>
          <a:p>
            <a:pPr algn="ctr"/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“MANUAL DE PROCEDIMIENTOS</a:t>
            </a:r>
            <a:b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</a:br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Y NORMAS PARA PUBLICACIONES</a:t>
            </a:r>
            <a:endParaRPr lang="es-ES" sz="5400" b="1" dirty="0">
              <a:solidFill>
                <a:schemeClr val="accent2">
                  <a:lumMod val="75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92" y="10636100"/>
            <a:ext cx="2490631" cy="1555900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680" y="10636100"/>
            <a:ext cx="1446753" cy="1469901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79" y="10417869"/>
            <a:ext cx="2652782" cy="1480282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920535" y="4454646"/>
            <a:ext cx="12453595" cy="466088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812810" rtl="0" eaLnBrk="1" latinLnBrk="0" hangingPunct="1">
              <a:spcBef>
                <a:spcPct val="0"/>
              </a:spcBef>
              <a:buNone/>
              <a:defRPr sz="6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dirty="0"/>
              <a:t> </a:t>
            </a:r>
            <a:endParaRPr lang="es-ES" sz="3600" dirty="0" smtClean="0"/>
          </a:p>
          <a:p>
            <a:pPr marL="514350" lvl="0" indent="-514350">
              <a:spcAft>
                <a:spcPts val="1200"/>
              </a:spcAft>
              <a:buFont typeface="+mj-lt"/>
              <a:buAutoNum type="arabicPeriod"/>
            </a:pPr>
            <a:r>
              <a:rPr lang="es-ES" sz="4000" b="1" dirty="0" smtClean="0">
                <a:solidFill>
                  <a:schemeClr val="tx1"/>
                </a:solidFill>
              </a:rPr>
              <a:t>Presentación del Manual</a:t>
            </a:r>
            <a:endParaRPr lang="es-ES" sz="4000" b="1" dirty="0" smtClean="0">
              <a:solidFill>
                <a:schemeClr val="tx1"/>
              </a:solidFill>
            </a:endParaRPr>
          </a:p>
          <a:p>
            <a:pPr marL="514350" lvl="0" indent="-514350">
              <a:spcAft>
                <a:spcPts val="1200"/>
              </a:spcAft>
              <a:buFont typeface="+mj-lt"/>
              <a:buAutoNum type="arabicPeriod"/>
            </a:pPr>
            <a:r>
              <a:rPr lang="es-ES" sz="4000" b="1" dirty="0" smtClean="0">
                <a:solidFill>
                  <a:schemeClr val="tx1"/>
                </a:solidFill>
              </a:rPr>
              <a:t>Aclaración de dudas sobre procesos editoriales</a:t>
            </a:r>
          </a:p>
          <a:p>
            <a:pPr marL="514350" lvl="0" indent="-514350">
              <a:spcAft>
                <a:spcPts val="1200"/>
              </a:spcAft>
              <a:buFont typeface="+mj-lt"/>
              <a:buAutoNum type="arabicPeriod"/>
            </a:pPr>
            <a:r>
              <a:rPr lang="es-ES" sz="4000" b="1" dirty="0" smtClean="0">
                <a:solidFill>
                  <a:schemeClr val="tx1"/>
                </a:solidFill>
              </a:rPr>
              <a:t>Recoger criterios que ayuden a mejorar los servicios de Ediciones INCA</a:t>
            </a:r>
          </a:p>
          <a:p>
            <a:pPr marL="514350" lvl="0" indent="-514350">
              <a:buFont typeface="+mj-lt"/>
              <a:buAutoNum type="arabicPeriod"/>
            </a:pPr>
            <a:endParaRPr lang="es-ES" sz="3200" dirty="0">
              <a:solidFill>
                <a:schemeClr val="tx1"/>
              </a:solidFill>
            </a:endParaRPr>
          </a:p>
          <a:p>
            <a:endParaRPr lang="es-ES" sz="3200" dirty="0">
              <a:solidFill>
                <a:schemeClr val="tx1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43892" y="2554687"/>
            <a:ext cx="12767427" cy="12045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812810" rtl="0" eaLnBrk="1" latinLnBrk="0" hangingPunct="1">
              <a:spcBef>
                <a:spcPct val="0"/>
              </a:spcBef>
              <a:buNone/>
              <a:defRPr sz="9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66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OBJETIVOS</a:t>
            </a:r>
            <a:endParaRPr lang="es-ES" sz="6600" b="1" dirty="0">
              <a:solidFill>
                <a:schemeClr val="accent2">
                  <a:lumMod val="75000"/>
                </a:schemeClr>
              </a:solidFill>
              <a:latin typeface="Adobe Garamond Pro Bold" panose="020207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33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-375699"/>
            <a:ext cx="10001250" cy="1293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2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04950" y="438150"/>
            <a:ext cx="1013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/>
              <a:t>PROPONEMOS</a:t>
            </a:r>
            <a:endParaRPr lang="es-ES" sz="36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925" y="1383289"/>
            <a:ext cx="8248650" cy="1001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59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99" y="723900"/>
            <a:ext cx="13534806" cy="1045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79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212873"/>
            <a:ext cx="14985066" cy="115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52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822472"/>
            <a:ext cx="14072884" cy="1087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1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-438736"/>
            <a:ext cx="11361025" cy="1230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5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992" y="9398963"/>
            <a:ext cx="3689844" cy="23050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803" y="9168151"/>
            <a:ext cx="2723103" cy="276667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028" y="303735"/>
            <a:ext cx="5364285" cy="2993331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2623070" y="4743451"/>
            <a:ext cx="8458200" cy="1852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812810" rtl="0" eaLnBrk="1" latinLnBrk="0" hangingPunct="1">
              <a:spcBef>
                <a:spcPct val="0"/>
              </a:spcBef>
              <a:buNone/>
              <a:defRPr sz="6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96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Muchas gracias</a:t>
            </a:r>
            <a:endParaRPr lang="es-ES" sz="9600" b="1" dirty="0">
              <a:solidFill>
                <a:schemeClr val="accent2">
                  <a:lumMod val="75000"/>
                </a:schemeClr>
              </a:solidFill>
              <a:latin typeface="Adobe Garamond Pro Bold" panose="020207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10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1373" y="341789"/>
            <a:ext cx="12767427" cy="1204524"/>
          </a:xfrm>
        </p:spPr>
        <p:txBody>
          <a:bodyPr/>
          <a:lstStyle/>
          <a:p>
            <a:pPr algn="ctr"/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PROCEDIMIENTOS </a:t>
            </a:r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EDITORIALES</a:t>
            </a:r>
            <a:endParaRPr lang="es-ES" sz="5400" b="1" dirty="0">
              <a:solidFill>
                <a:schemeClr val="accent2">
                  <a:lumMod val="75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92" y="10636100"/>
            <a:ext cx="2490631" cy="1555900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680" y="10636100"/>
            <a:ext cx="1446753" cy="1469901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79" y="10417869"/>
            <a:ext cx="2652782" cy="1480282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958634" y="1803676"/>
            <a:ext cx="12795465" cy="85750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812810" rtl="0" eaLnBrk="1" latinLnBrk="0" hangingPunct="1">
              <a:spcBef>
                <a:spcPct val="0"/>
              </a:spcBef>
              <a:buNone/>
              <a:defRPr sz="6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200" dirty="0">
                <a:solidFill>
                  <a:schemeClr val="tx1"/>
                </a:solidFill>
              </a:rPr>
              <a:t>Todas las labores que realiza el Grupo Ediciones INCA, están descritas en Procedimientos, en los que se </a:t>
            </a:r>
            <a:r>
              <a:rPr lang="es-ES" sz="3200" dirty="0" smtClean="0">
                <a:solidFill>
                  <a:schemeClr val="tx1"/>
                </a:solidFill>
              </a:rPr>
              <a:t>exponen los detalles </a:t>
            </a:r>
            <a:r>
              <a:rPr lang="es-ES" sz="3200" dirty="0">
                <a:solidFill>
                  <a:schemeClr val="tx1"/>
                </a:solidFill>
              </a:rPr>
              <a:t>a tener en cuenta para realizar acciones en cada uno de los procesos.</a:t>
            </a:r>
          </a:p>
          <a:p>
            <a:r>
              <a:rPr lang="es-ES" sz="3600" dirty="0"/>
              <a:t> </a:t>
            </a: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“Publicaciones Periódicas y No Periódicas (impresas y electrónicas)”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“Revisión de Calidad Editorial”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“Revista Cultivos Tropicales”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“Arbitraje a Doble Ciego”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“Pago de Arbitraje a Doble Ciego”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“Revisión de Estilo Bibliográfico (</a:t>
            </a:r>
            <a:r>
              <a:rPr lang="es-ES" sz="3200" dirty="0" err="1">
                <a:solidFill>
                  <a:schemeClr val="tx1"/>
                </a:solidFill>
              </a:rPr>
              <a:t>Zotero</a:t>
            </a:r>
            <a:r>
              <a:rPr lang="es-ES" sz="3200" dirty="0">
                <a:solidFill>
                  <a:schemeClr val="tx1"/>
                </a:solidFill>
              </a:rPr>
              <a:t>)”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“Edición, Revisión, Corrección”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“Marcación XML-</a:t>
            </a:r>
            <a:r>
              <a:rPr lang="es-ES" sz="3200" dirty="0" err="1">
                <a:solidFill>
                  <a:schemeClr val="tx1"/>
                </a:solidFill>
              </a:rPr>
              <a:t>Jats</a:t>
            </a:r>
            <a:r>
              <a:rPr lang="es-ES" sz="3200" dirty="0">
                <a:solidFill>
                  <a:schemeClr val="tx1"/>
                </a:solidFill>
              </a:rPr>
              <a:t>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“Traducción”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</a:rPr>
              <a:t>Procedimiento</a:t>
            </a:r>
            <a:r>
              <a:rPr lang="en-US" sz="3200" dirty="0">
                <a:solidFill>
                  <a:schemeClr val="tx1"/>
                </a:solidFill>
              </a:rPr>
              <a:t> “Open Journal System (OJS)”</a:t>
            </a:r>
            <a:endParaRPr lang="es-ES" sz="3200" dirty="0">
              <a:solidFill>
                <a:schemeClr val="tx1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“Publicaciones No Seriadas”</a:t>
            </a:r>
          </a:p>
          <a:p>
            <a:pPr marL="514350" lvl="0" indent="-514350">
              <a:buFont typeface="+mj-lt"/>
              <a:buAutoNum type="arabicPeriod"/>
            </a:pPr>
            <a:r>
              <a:rPr lang="es-ES" sz="3200" dirty="0">
                <a:solidFill>
                  <a:schemeClr val="tx1"/>
                </a:solidFill>
              </a:rPr>
              <a:t>Procedimiento “Edición de Publicaciones No Seriadas”</a:t>
            </a:r>
          </a:p>
          <a:p>
            <a:endParaRPr lang="es-ES" sz="3200" dirty="0"/>
          </a:p>
          <a:p>
            <a:endParaRPr lang="es-E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24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1373" y="271907"/>
            <a:ext cx="12767427" cy="1731606"/>
          </a:xfrm>
        </p:spPr>
        <p:txBody>
          <a:bodyPr/>
          <a:lstStyle/>
          <a:p>
            <a:pPr algn="ctr"/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PROCEDIMIENTOS EDICIONES</a:t>
            </a:r>
            <a:endParaRPr lang="es-ES" sz="5400" b="1" dirty="0">
              <a:solidFill>
                <a:schemeClr val="accent2">
                  <a:lumMod val="75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92" y="10636100"/>
            <a:ext cx="2490631" cy="1555900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680" y="10636100"/>
            <a:ext cx="1446753" cy="1469901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79" y="10417869"/>
            <a:ext cx="2652782" cy="1480282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935234" y="2504104"/>
            <a:ext cx="12355394" cy="664791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812810" rtl="0" eaLnBrk="1" latinLnBrk="0" hangingPunct="1">
              <a:spcBef>
                <a:spcPct val="0"/>
              </a:spcBef>
              <a:buNone/>
              <a:defRPr sz="6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/>
            <a:r>
              <a:rPr lang="es-E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Publicaciones Periódicas y No </a:t>
            </a:r>
            <a: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Periódicas</a:t>
            </a:r>
            <a:b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(impresas </a:t>
            </a:r>
            <a:r>
              <a:rPr lang="es-E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electrónicas)</a:t>
            </a:r>
            <a:r>
              <a:rPr lang="es-E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endParaRPr lang="es-ES" sz="3200" dirty="0">
              <a:solidFill>
                <a:schemeClr val="tx1"/>
              </a:solidFill>
            </a:endParaRPr>
          </a:p>
          <a:p>
            <a:pPr marL="457200" indent="-457200"/>
            <a:r>
              <a:rPr lang="es-ES" sz="3200" dirty="0">
                <a:solidFill>
                  <a:schemeClr val="tx1"/>
                </a:solidFill>
              </a:rPr>
              <a:t>♦ </a:t>
            </a:r>
            <a:r>
              <a:rPr lang="es-ES" sz="3200" dirty="0" smtClean="0">
                <a:solidFill>
                  <a:schemeClr val="tx1"/>
                </a:solidFill>
              </a:rPr>
              <a:t>El </a:t>
            </a:r>
            <a:r>
              <a:rPr lang="es-ES" sz="3200" dirty="0">
                <a:solidFill>
                  <a:schemeClr val="tx1"/>
                </a:solidFill>
              </a:rPr>
              <a:t>jefe de departamento designa al investigador que realiza la primera revisión.</a:t>
            </a:r>
          </a:p>
          <a:p>
            <a:pPr marL="457200" indent="-457200"/>
            <a:r>
              <a:rPr lang="es-ES" sz="3200" dirty="0" smtClean="0">
                <a:solidFill>
                  <a:schemeClr val="tx1"/>
                </a:solidFill>
              </a:rPr>
              <a:t>♦ El </a:t>
            </a:r>
            <a:r>
              <a:rPr lang="es-ES" sz="3200" dirty="0">
                <a:solidFill>
                  <a:schemeClr val="tx1"/>
                </a:solidFill>
              </a:rPr>
              <a:t>autor, junto al investigador que realizó la primera revisión, exponen los principales criterios del artículo en la Comisión Científica del departamento.</a:t>
            </a:r>
          </a:p>
          <a:p>
            <a:pPr marL="457200" indent="-457200"/>
            <a:r>
              <a:rPr lang="es-ES" sz="3200" dirty="0" smtClean="0">
                <a:solidFill>
                  <a:schemeClr val="tx1"/>
                </a:solidFill>
              </a:rPr>
              <a:t>♦ Se </a:t>
            </a:r>
            <a:r>
              <a:rPr lang="es-ES" sz="3200" dirty="0">
                <a:solidFill>
                  <a:schemeClr val="tx1"/>
                </a:solidFill>
              </a:rPr>
              <a:t>somete a aprobación por los miembros de la </a:t>
            </a:r>
            <a:r>
              <a:rPr lang="es-ES" sz="3200" dirty="0" smtClean="0">
                <a:solidFill>
                  <a:schemeClr val="tx1"/>
                </a:solidFill>
              </a:rPr>
              <a:t>comisión.</a:t>
            </a:r>
          </a:p>
          <a:p>
            <a:pPr marL="457200" indent="-457200"/>
            <a:r>
              <a:rPr lang="es-ES" sz="3200" dirty="0">
                <a:solidFill>
                  <a:schemeClr val="tx1"/>
                </a:solidFill>
              </a:rPr>
              <a:t>♦ </a:t>
            </a:r>
            <a:r>
              <a:rPr lang="es-ES" sz="3200" dirty="0" smtClean="0">
                <a:solidFill>
                  <a:schemeClr val="tx1"/>
                </a:solidFill>
              </a:rPr>
              <a:t>El </a:t>
            </a:r>
            <a:r>
              <a:rPr lang="es-ES" sz="3200" b="1" dirty="0">
                <a:solidFill>
                  <a:srgbClr val="C00000"/>
                </a:solidFill>
              </a:rPr>
              <a:t>modelo de solicitud</a:t>
            </a:r>
            <a:r>
              <a:rPr lang="es-ES" sz="3200" dirty="0">
                <a:solidFill>
                  <a:srgbClr val="C00000"/>
                </a:solidFill>
              </a:rPr>
              <a:t> </a:t>
            </a:r>
            <a:r>
              <a:rPr lang="es-ES" sz="3200" dirty="0">
                <a:solidFill>
                  <a:schemeClr val="tx1"/>
                </a:solidFill>
              </a:rPr>
              <a:t>debe especificar qué tipo de contribución es (artículo original, comunicación corta, reporte de nuevo cultivar, revisión bibliográfica, reseña bibliográfica o publicación no periódica) y a qué especialidad pertenece.</a:t>
            </a:r>
          </a:p>
          <a:p>
            <a:endParaRPr lang="es-ES" sz="3200" dirty="0"/>
          </a:p>
          <a:p>
            <a:endParaRPr lang="es-E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13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1373" y="271907"/>
            <a:ext cx="12767427" cy="1731606"/>
          </a:xfrm>
        </p:spPr>
        <p:txBody>
          <a:bodyPr/>
          <a:lstStyle/>
          <a:p>
            <a:pPr algn="ctr"/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PROCEDIMIENTOS EDICIONES</a:t>
            </a:r>
            <a:endParaRPr lang="es-ES" sz="5400" b="1" dirty="0">
              <a:solidFill>
                <a:schemeClr val="accent2">
                  <a:lumMod val="75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92" y="10636100"/>
            <a:ext cx="2490631" cy="1555900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680" y="10636100"/>
            <a:ext cx="1446753" cy="1469901"/>
          </a:xfrm>
          <a:prstGeom prst="rect">
            <a:avLst/>
          </a:prstGeom>
        </p:spPr>
      </p:pic>
      <p:sp>
        <p:nvSpPr>
          <p:cNvPr id="40" name="Título 1"/>
          <p:cNvSpPr txBox="1">
            <a:spLocks/>
          </p:cNvSpPr>
          <p:nvPr/>
        </p:nvSpPr>
        <p:spPr>
          <a:xfrm>
            <a:off x="1085849" y="2990850"/>
            <a:ext cx="12172951" cy="27240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812810" rtl="0" eaLnBrk="1" latinLnBrk="0" hangingPunct="1">
              <a:spcBef>
                <a:spcPct val="0"/>
              </a:spcBef>
              <a:buNone/>
              <a:defRPr sz="9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/>
            <a: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Revisión de Calidad Editorial</a:t>
            </a:r>
            <a: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dirty="0">
                <a:solidFill>
                  <a:schemeClr val="tx1"/>
                </a:solidFill>
              </a:rPr>
              <a:t>El autor debe mantenerse en comunicación con el Grupo Ediciones INCA mientras dure la edición y composición de su información para lograr un producto final acorde a las exigencias de ambas partes.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endParaRPr lang="es-E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79" y="10417869"/>
            <a:ext cx="2652782" cy="1480282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589207" y="6058872"/>
            <a:ext cx="11391900" cy="26479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812810" rtl="0" eaLnBrk="1" latinLnBrk="0" hangingPunct="1">
              <a:spcBef>
                <a:spcPct val="0"/>
              </a:spcBef>
              <a:buNone/>
              <a:defRPr sz="9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/>
            <a: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Revista Cultivos Tropicales</a:t>
            </a:r>
            <a: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algn="just"/>
            <a:r>
              <a:rPr lang="es-ES" sz="3200" dirty="0">
                <a:solidFill>
                  <a:schemeClr val="tx1"/>
                </a:solidFill>
              </a:rPr>
              <a:t>El Editor en Jefe </a:t>
            </a:r>
            <a:r>
              <a:rPr lang="es-ES" sz="3200" dirty="0" err="1">
                <a:solidFill>
                  <a:schemeClr val="tx1"/>
                </a:solidFill>
              </a:rPr>
              <a:t>recepciona</a:t>
            </a:r>
            <a:r>
              <a:rPr lang="es-ES" sz="3200" dirty="0">
                <a:solidFill>
                  <a:schemeClr val="tx1"/>
                </a:solidFill>
              </a:rPr>
              <a:t> y revisa las contribuciones, desde el punto de vista científico y garantiza la veracidad y originalidad de la información, antes de enviar a los revisores</a:t>
            </a:r>
            <a:r>
              <a:rPr lang="es-ES" sz="3200" dirty="0" smtClean="0">
                <a:solidFill>
                  <a:schemeClr val="tx1"/>
                </a:solidFill>
              </a:rPr>
              <a:t>.</a:t>
            </a:r>
            <a:endParaRPr lang="es-E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91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1373" y="271907"/>
            <a:ext cx="12767427" cy="1731606"/>
          </a:xfrm>
        </p:spPr>
        <p:txBody>
          <a:bodyPr/>
          <a:lstStyle/>
          <a:p>
            <a:pPr algn="ctr"/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PROCEDIMIENTOS EDICIONES</a:t>
            </a:r>
            <a:endParaRPr lang="es-ES" sz="5400" b="1" dirty="0">
              <a:solidFill>
                <a:schemeClr val="accent2">
                  <a:lumMod val="75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92" y="10636100"/>
            <a:ext cx="2490631" cy="1555900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680" y="10636100"/>
            <a:ext cx="1446753" cy="1469901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79" y="10417869"/>
            <a:ext cx="2652782" cy="148028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25371" y="2944230"/>
            <a:ext cx="1157511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“Arbitraje a Doble Ciego</a:t>
            </a:r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s-ES" sz="3200" dirty="0" smtClean="0">
                <a:cs typeface="Arial" panose="020B0604020202020204" pitchFamily="34" charset="0"/>
              </a:rPr>
              <a:t>Se incluye el </a:t>
            </a:r>
            <a:r>
              <a:rPr lang="es-ES" sz="3200" b="1" dirty="0" smtClean="0">
                <a:cs typeface="Arial" panose="020B0604020202020204" pitchFamily="34" charset="0"/>
              </a:rPr>
              <a:t>Paso a Paso</a:t>
            </a:r>
            <a:r>
              <a:rPr lang="es-ES" sz="3200" dirty="0" smtClean="0">
                <a:cs typeface="Arial" panose="020B0604020202020204" pitchFamily="34" charset="0"/>
              </a:rPr>
              <a:t>, donde se describe minuciosamente todos los pasos por los que transitan las contribuciones dentro de este proceso  </a:t>
            </a:r>
            <a:endParaRPr lang="es-ES" sz="3200" dirty="0"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1143000" y="5943600"/>
            <a:ext cx="123063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“Pago de Arbitraje a Doble Ciego”</a:t>
            </a:r>
          </a:p>
          <a:p>
            <a:r>
              <a:rPr lang="es-ES" sz="3200" dirty="0"/>
              <a:t>El pago de arbitraje se realiza únicamente a los árbitros internos, después que terminan de realizar las revisiones</a:t>
            </a:r>
            <a:r>
              <a:rPr lang="es-ES" sz="3200" dirty="0" smtClean="0"/>
              <a:t>.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36782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1373" y="271907"/>
            <a:ext cx="12767427" cy="1731606"/>
          </a:xfrm>
        </p:spPr>
        <p:txBody>
          <a:bodyPr/>
          <a:lstStyle/>
          <a:p>
            <a:pPr algn="ctr"/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PROCEDIMIENTOS EDICIONES</a:t>
            </a:r>
            <a:endParaRPr lang="es-ES" sz="5400" b="1" dirty="0">
              <a:solidFill>
                <a:schemeClr val="accent2">
                  <a:lumMod val="75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92" y="10636100"/>
            <a:ext cx="2490631" cy="1555900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680" y="10636100"/>
            <a:ext cx="1446753" cy="1469901"/>
          </a:xfrm>
          <a:prstGeom prst="rect">
            <a:avLst/>
          </a:prstGeom>
        </p:spPr>
      </p:pic>
      <p:sp>
        <p:nvSpPr>
          <p:cNvPr id="40" name="Título 1"/>
          <p:cNvSpPr txBox="1">
            <a:spLocks/>
          </p:cNvSpPr>
          <p:nvPr/>
        </p:nvSpPr>
        <p:spPr>
          <a:xfrm>
            <a:off x="1181100" y="3048000"/>
            <a:ext cx="12077700" cy="55816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812810" rtl="0" eaLnBrk="1" latinLnBrk="0" hangingPunct="1">
              <a:spcBef>
                <a:spcPct val="0"/>
              </a:spcBef>
              <a:buNone/>
              <a:defRPr sz="9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/>
            <a: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Revisión de Estilo Bibliográfico (</a:t>
            </a:r>
            <a:r>
              <a:rPr lang="es-E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Zotero</a:t>
            </a:r>
            <a: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)”</a:t>
            </a:r>
          </a:p>
          <a:p>
            <a:pPr algn="l"/>
            <a:endParaRPr lang="es-ES" sz="3200" dirty="0" smtClean="0">
              <a:solidFill>
                <a:schemeClr val="tx1"/>
              </a:solidFill>
            </a:endParaRPr>
          </a:p>
          <a:p>
            <a:pPr algn="l"/>
            <a:r>
              <a:rPr lang="es-ES" sz="3200" dirty="0" smtClean="0">
                <a:solidFill>
                  <a:schemeClr val="tx1"/>
                </a:solidFill>
              </a:rPr>
              <a:t>Una </a:t>
            </a:r>
            <a:r>
              <a:rPr lang="es-ES" sz="3200" dirty="0">
                <a:solidFill>
                  <a:schemeClr val="tx1"/>
                </a:solidFill>
              </a:rPr>
              <a:t>vez aprobado a publicar por los árbitros, se envía a Revisión de Estilo Bibliográfico, proceso en el que se revisa que todas las referencias se ajusten al estilo bibliográfico de la revista, apoyándose en el Gestor Bibliográfico </a:t>
            </a:r>
            <a:r>
              <a:rPr lang="es-ES" sz="3200" dirty="0" err="1">
                <a:solidFill>
                  <a:schemeClr val="tx1"/>
                </a:solidFill>
              </a:rPr>
              <a:t>Zotero</a:t>
            </a:r>
            <a:r>
              <a:rPr lang="es-ES" sz="32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s-ES" sz="3200" dirty="0">
              <a:solidFill>
                <a:schemeClr val="tx1"/>
              </a:solidFill>
            </a:endParaRPr>
          </a:p>
          <a:p>
            <a:pPr algn="l"/>
            <a:r>
              <a:rPr lang="es-ES" sz="3200" dirty="0">
                <a:solidFill>
                  <a:schemeClr val="tx1"/>
                </a:solidFill>
              </a:rPr>
              <a:t>Se trabaja sobre la última versión del artículo, que ya tiene todas las actualizaciones y correcciones del autor y que fue aprobado por los árbitros para su publicación.</a:t>
            </a:r>
          </a:p>
          <a:p>
            <a:pPr marL="457200" lvl="0" indent="-457200" algn="l">
              <a:buFont typeface="Arial" panose="020B0604020202020204" pitchFamily="34" charset="0"/>
              <a:buChar char="•"/>
            </a:pPr>
            <a:endParaRPr lang="es-E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79" y="10417869"/>
            <a:ext cx="2652782" cy="148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1373" y="271907"/>
            <a:ext cx="12767427" cy="1731606"/>
          </a:xfrm>
        </p:spPr>
        <p:txBody>
          <a:bodyPr/>
          <a:lstStyle/>
          <a:p>
            <a:pPr algn="ctr"/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PROCEDIMIENTOS EDICIONES</a:t>
            </a:r>
            <a:endParaRPr lang="es-ES" sz="5400" b="1" dirty="0">
              <a:solidFill>
                <a:schemeClr val="accent2">
                  <a:lumMod val="75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92" y="10636100"/>
            <a:ext cx="2490631" cy="1555900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680" y="10636100"/>
            <a:ext cx="1446753" cy="1469901"/>
          </a:xfrm>
          <a:prstGeom prst="rect">
            <a:avLst/>
          </a:prstGeom>
        </p:spPr>
      </p:pic>
      <p:sp>
        <p:nvSpPr>
          <p:cNvPr id="40" name="Título 1"/>
          <p:cNvSpPr txBox="1">
            <a:spLocks/>
          </p:cNvSpPr>
          <p:nvPr/>
        </p:nvSpPr>
        <p:spPr>
          <a:xfrm>
            <a:off x="1657350" y="2400300"/>
            <a:ext cx="9422740" cy="27621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812810" rtl="0" eaLnBrk="1" latinLnBrk="0" hangingPunct="1">
              <a:spcBef>
                <a:spcPct val="0"/>
              </a:spcBef>
              <a:buNone/>
              <a:defRPr sz="9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/>
            <a: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s-E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Edición, Revisión, Corrección</a:t>
            </a:r>
            <a:r>
              <a:rPr lang="es-E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chemeClr val="tx1"/>
                </a:solidFill>
                <a:latin typeface="+mn-lt"/>
              </a:rPr>
              <a:t>Aspectos </a:t>
            </a:r>
            <a:r>
              <a:rPr lang="es-ES" sz="3200" dirty="0">
                <a:solidFill>
                  <a:schemeClr val="tx1"/>
                </a:solidFill>
                <a:latin typeface="+mn-lt"/>
              </a:rPr>
              <a:t>a revisar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Proceso para </a:t>
            </a:r>
            <a:r>
              <a:rPr lang="es-ES" sz="3200" b="1" dirty="0">
                <a:solidFill>
                  <a:schemeClr val="tx1"/>
                </a:solidFill>
                <a:latin typeface="+mn-lt"/>
              </a:rPr>
              <a:t>Composición de texto</a:t>
            </a:r>
            <a:endParaRPr lang="es-ES" sz="3200" dirty="0">
              <a:solidFill>
                <a:schemeClr val="tx1"/>
              </a:solidFill>
              <a:latin typeface="+mn-lt"/>
            </a:endParaRPr>
          </a:p>
          <a:p>
            <a:pPr marL="457200" lvl="0" indent="-457200" algn="l">
              <a:buFont typeface="Arial" panose="020B0604020202020204" pitchFamily="34" charset="0"/>
              <a:buChar char="•"/>
            </a:pPr>
            <a:r>
              <a:rPr lang="es-ES" sz="32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Detalles sobre las Pruebas de Galera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ES" sz="3200" b="1" dirty="0" smtClean="0">
                <a:solidFill>
                  <a:schemeClr val="tx1"/>
                </a:solidFill>
                <a:latin typeface="+mn-lt"/>
              </a:rPr>
              <a:t>Filtraje</a:t>
            </a:r>
            <a:endParaRPr lang="es-ES" sz="3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79" y="10417869"/>
            <a:ext cx="2652782" cy="148028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521756" y="5559275"/>
            <a:ext cx="115465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“Traducción”</a:t>
            </a:r>
          </a:p>
          <a:p>
            <a:r>
              <a:rPr lang="es-ES" sz="3600" dirty="0" smtClean="0"/>
              <a:t>Métodos utilizados y aspectos que se tienen en cuenta</a:t>
            </a:r>
            <a:endParaRPr lang="es-ES" sz="3600" dirty="0"/>
          </a:p>
        </p:txBody>
      </p:sp>
      <p:sp>
        <p:nvSpPr>
          <p:cNvPr id="4" name="CuadroTexto 3"/>
          <p:cNvSpPr txBox="1"/>
          <p:nvPr/>
        </p:nvSpPr>
        <p:spPr>
          <a:xfrm>
            <a:off x="1371600" y="7372350"/>
            <a:ext cx="116967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“Marcación XML-</a:t>
            </a:r>
            <a:r>
              <a:rPr lang="es-E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Jats</a:t>
            </a:r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s-ES" sz="3200" dirty="0" smtClean="0"/>
              <a:t>Se muestran los pasos a seguir para dar formato y la preparación del documento para poder efectuar la marcación para las Bases de Datos.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9153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91373" y="271907"/>
            <a:ext cx="12767427" cy="1731606"/>
          </a:xfrm>
        </p:spPr>
        <p:txBody>
          <a:bodyPr/>
          <a:lstStyle/>
          <a:p>
            <a:pPr algn="ctr"/>
            <a:r>
              <a:rPr lang="es-ES" sz="5400" b="1" dirty="0" smtClean="0">
                <a:solidFill>
                  <a:schemeClr val="accent2">
                    <a:lumMod val="75000"/>
                  </a:schemeClr>
                </a:solidFill>
                <a:latin typeface="Adobe Garamond Pro Bold" panose="02020702060506020403" pitchFamily="18" charset="0"/>
              </a:rPr>
              <a:t>PROCEDIMIENTOS EDICIONES</a:t>
            </a:r>
            <a:endParaRPr lang="es-ES" sz="5400" b="1" dirty="0">
              <a:solidFill>
                <a:schemeClr val="accent2">
                  <a:lumMod val="75000"/>
                </a:schemeClr>
              </a:solidFill>
              <a:latin typeface="Adobe Garamond Pro Bold" panose="02020702060506020403" pitchFamily="18" charset="0"/>
            </a:endParaRPr>
          </a:p>
        </p:txBody>
      </p:sp>
      <p:pic>
        <p:nvPicPr>
          <p:cNvPr id="53" name="Imagen 5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92" y="10636100"/>
            <a:ext cx="2490631" cy="1555900"/>
          </a:xfrm>
          <a:prstGeom prst="rect">
            <a:avLst/>
          </a:prstGeom>
        </p:spPr>
      </p:pic>
      <p:pic>
        <p:nvPicPr>
          <p:cNvPr id="54" name="Imagen 5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4680" y="10636100"/>
            <a:ext cx="1446753" cy="1469901"/>
          </a:xfrm>
          <a:prstGeom prst="rect">
            <a:avLst/>
          </a:prstGeom>
        </p:spPr>
      </p:pic>
      <p:sp>
        <p:nvSpPr>
          <p:cNvPr id="40" name="Título 1"/>
          <p:cNvSpPr txBox="1">
            <a:spLocks/>
          </p:cNvSpPr>
          <p:nvPr/>
        </p:nvSpPr>
        <p:spPr>
          <a:xfrm>
            <a:off x="1515862" y="2476499"/>
            <a:ext cx="11275815" cy="232980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812810" rtl="0" eaLnBrk="1" latinLnBrk="0" hangingPunct="1">
              <a:spcBef>
                <a:spcPct val="0"/>
              </a:spcBef>
              <a:buNone/>
              <a:defRPr sz="9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/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 Journal System (OJS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)”</a:t>
            </a:r>
          </a:p>
          <a:p>
            <a:pPr lvl="0" algn="l"/>
            <a:r>
              <a:rPr lang="es-ES" sz="36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Se muestran los pasos y los elementos a tener en cuenta para subir los artículos al OJS y la preparación de estos para realizar el envío a las Bases de Dat</a:t>
            </a:r>
            <a:r>
              <a:rPr lang="es-E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endParaRPr lang="es-E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Imagen 4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279" y="10417869"/>
            <a:ext cx="2652782" cy="148028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515862" y="5543550"/>
            <a:ext cx="1147623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“Publicaciones No Seriadas</a:t>
            </a:r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r>
              <a:rPr lang="es-ES" sz="3200" dirty="0" smtClean="0"/>
              <a:t>Se describen </a:t>
            </a:r>
            <a:r>
              <a:rPr lang="es-ES" sz="3200" dirty="0"/>
              <a:t>las Normas Mínimas de Presentación de los Originales para su </a:t>
            </a:r>
            <a:r>
              <a:rPr lang="es-ES" sz="3200" dirty="0" smtClean="0"/>
              <a:t>publicación</a:t>
            </a:r>
            <a:endParaRPr lang="es-E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2558931" y="7833311"/>
            <a:ext cx="98754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“Edición de Publicaciones No Seriadas”</a:t>
            </a:r>
          </a:p>
          <a:p>
            <a:r>
              <a:rPr lang="es-ES" sz="3200" dirty="0" smtClean="0"/>
              <a:t>Se describen los pasos para la edición, maquetación y diagramación de cada una de las contribuciones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204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799" y="0"/>
            <a:ext cx="9456049" cy="1246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1032</TotalTime>
  <Words>424</Words>
  <Application>Microsoft Office PowerPoint</Application>
  <PresentationFormat>Personalizado</PresentationFormat>
  <Paragraphs>63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Adobe Garamond Pro Bold</vt:lpstr>
      <vt:lpstr>Arial</vt:lpstr>
      <vt:lpstr>Trebuchet MS</vt:lpstr>
      <vt:lpstr>Wingdings 3</vt:lpstr>
      <vt:lpstr>Faceta</vt:lpstr>
      <vt:lpstr>“MANUAL DE PROCEDIMIENTOS Y NORMAS PARA PUBLICACIONES</vt:lpstr>
      <vt:lpstr>PROCEDIMIENTOS EDITORIALES</vt:lpstr>
      <vt:lpstr>PROCEDIMIENTOS EDICIONES</vt:lpstr>
      <vt:lpstr>PROCEDIMIENTOS EDICIONES</vt:lpstr>
      <vt:lpstr>PROCEDIMIENTOS EDICIONES</vt:lpstr>
      <vt:lpstr>PROCEDIMIENTOS EDICIONES</vt:lpstr>
      <vt:lpstr>PROCEDIMIENTOS EDICIONES</vt:lpstr>
      <vt:lpstr>PROCEDIMIENTOS EDICIONES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FLUJO EDITORIAL Revista “Cultivos Tropicales</dc:title>
  <dc:creator>Casa</dc:creator>
  <cp:lastModifiedBy>Casa</cp:lastModifiedBy>
  <cp:revision>45</cp:revision>
  <dcterms:created xsi:type="dcterms:W3CDTF">2021-02-26T01:58:20Z</dcterms:created>
  <dcterms:modified xsi:type="dcterms:W3CDTF">2022-02-17T13:21:34Z</dcterms:modified>
</cp:coreProperties>
</file>