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256" r:id="rId2"/>
    <p:sldId id="257" r:id="rId3"/>
    <p:sldId id="283" r:id="rId4"/>
    <p:sldId id="293" r:id="rId5"/>
    <p:sldId id="285" r:id="rId6"/>
    <p:sldId id="292" r:id="rId7"/>
    <p:sldId id="259" r:id="rId8"/>
    <p:sldId id="276" r:id="rId9"/>
    <p:sldId id="271" r:id="rId10"/>
    <p:sldId id="264" r:id="rId11"/>
    <p:sldId id="277" r:id="rId12"/>
    <p:sldId id="278" r:id="rId13"/>
    <p:sldId id="286" r:id="rId14"/>
    <p:sldId id="284" r:id="rId15"/>
    <p:sldId id="287" r:id="rId16"/>
    <p:sldId id="288" r:id="rId17"/>
    <p:sldId id="290" r:id="rId18"/>
    <p:sldId id="291" r:id="rId19"/>
  </p:sldIdLst>
  <p:sldSz cx="9144000" cy="6858000" type="screen4x3"/>
  <p:notesSz cx="7102475" cy="89916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poles Maria Caridad" initials="NMC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A5CA"/>
    <a:srgbClr val="5F5F5F"/>
    <a:srgbClr val="AAC1DA"/>
    <a:srgbClr val="D1DBEB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 autoAdjust="0"/>
  </p:normalViewPr>
  <p:slideViewPr>
    <p:cSldViewPr>
      <p:cViewPr varScale="1">
        <p:scale>
          <a:sx n="91" d="100"/>
          <a:sy n="91" d="100"/>
        </p:scale>
        <p:origin x="91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6AFC86-E4FF-4A50-99DD-DD149EA65580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4E3F631-90BD-4D2C-B9A0-1E1E8AB94C3D}">
      <dgm:prSet phldrT="[Texto]" custT="1"/>
      <dgm:spPr>
        <a:ln>
          <a:solidFill>
            <a:schemeClr val="tx2"/>
          </a:solidFill>
        </a:ln>
      </dgm:spPr>
      <dgm:t>
        <a:bodyPr/>
        <a:lstStyle/>
        <a:p>
          <a:r>
            <a:rPr lang="es-MX" sz="4800" b="0" dirty="0" smtClean="0">
              <a:latin typeface="Arial" panose="020B0604020202020204" pitchFamily="34" charset="0"/>
              <a:cs typeface="Arial" panose="020B0604020202020204" pitchFamily="34" charset="0"/>
            </a:rPr>
            <a:t>Tratamientos</a:t>
          </a:r>
          <a:endParaRPr lang="es-ES" sz="4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A292AF-A0B5-41D6-BE9E-C305B2E7A8B8}" type="parTrans" cxnId="{C2EF13CF-CE82-4B7D-876B-B3654668785A}">
      <dgm:prSet/>
      <dgm:spPr/>
      <dgm:t>
        <a:bodyPr/>
        <a:lstStyle/>
        <a:p>
          <a:endParaRPr lang="es-ES"/>
        </a:p>
      </dgm:t>
    </dgm:pt>
    <dgm:pt modelId="{DE0FC3ED-F619-440D-A14A-687D0E2A3C9A}" type="sibTrans" cxnId="{C2EF13CF-CE82-4B7D-876B-B3654668785A}">
      <dgm:prSet/>
      <dgm:spPr/>
      <dgm:t>
        <a:bodyPr/>
        <a:lstStyle/>
        <a:p>
          <a:endParaRPr lang="es-ES"/>
        </a:p>
      </dgm:t>
    </dgm:pt>
    <dgm:pt modelId="{F143EA04-0EDE-4104-A9ED-18210CC3D28E}">
      <dgm:prSet phldrT="[Texto]"/>
      <dgm:spPr>
        <a:ln>
          <a:solidFill>
            <a:schemeClr val="tx2"/>
          </a:solidFill>
        </a:ln>
      </dgm:spPr>
      <dgm:t>
        <a:bodyPr/>
        <a:lstStyle/>
        <a:p>
          <a:r>
            <a:rPr lang="es-MX" b="1" dirty="0" smtClean="0"/>
            <a:t>Azofert</a:t>
          </a:r>
          <a:r>
            <a:rPr lang="es-MX" b="1" baseline="30000" dirty="0" smtClean="0"/>
            <a:t>®</a:t>
          </a:r>
          <a:r>
            <a:rPr lang="es-MX" b="1" dirty="0" smtClean="0"/>
            <a:t>-F</a:t>
          </a:r>
          <a:endParaRPr lang="es-ES" dirty="0"/>
        </a:p>
      </dgm:t>
    </dgm:pt>
    <dgm:pt modelId="{0B63C8E4-4A27-4B10-BC6E-9501E6FF45D8}" type="parTrans" cxnId="{3C2009D5-487E-41AA-900F-01A02A60F3C6}">
      <dgm:prSet/>
      <dgm:spPr/>
      <dgm:t>
        <a:bodyPr/>
        <a:lstStyle/>
        <a:p>
          <a:endParaRPr lang="es-ES"/>
        </a:p>
      </dgm:t>
    </dgm:pt>
    <dgm:pt modelId="{C74DB58B-6394-4D4D-B197-1B9535EB50AD}" type="sibTrans" cxnId="{3C2009D5-487E-41AA-900F-01A02A60F3C6}">
      <dgm:prSet/>
      <dgm:spPr/>
      <dgm:t>
        <a:bodyPr/>
        <a:lstStyle/>
        <a:p>
          <a:endParaRPr lang="es-ES"/>
        </a:p>
      </dgm:t>
    </dgm:pt>
    <dgm:pt modelId="{5879E53E-F58B-476F-A6FC-D1471C7FB0D0}">
      <dgm:prSet phldrT="[Texto]"/>
      <dgm:spPr>
        <a:ln>
          <a:solidFill>
            <a:schemeClr val="tx2"/>
          </a:solidFill>
        </a:ln>
      </dgm:spPr>
      <dgm:t>
        <a:bodyPr/>
        <a:lstStyle/>
        <a:p>
          <a:r>
            <a:rPr lang="es-MX" b="1" dirty="0" smtClean="0"/>
            <a:t>Azofert</a:t>
          </a:r>
          <a:r>
            <a:rPr lang="es-MX" b="1" baseline="30000" dirty="0" smtClean="0"/>
            <a:t>®</a:t>
          </a:r>
          <a:r>
            <a:rPr lang="es-MX" b="1" dirty="0" smtClean="0"/>
            <a:t>-F</a:t>
          </a:r>
          <a:endParaRPr lang="es-ES" b="1" dirty="0" smtClean="0"/>
        </a:p>
        <a:p>
          <a:r>
            <a:rPr lang="es-ES_tradnl" b="1" dirty="0" smtClean="0"/>
            <a:t>+ </a:t>
          </a:r>
          <a:r>
            <a:rPr lang="es-MX" b="1" dirty="0" smtClean="0"/>
            <a:t>Pectimorf</a:t>
          </a:r>
          <a:r>
            <a:rPr lang="es-MX" b="1" baseline="30000" dirty="0" smtClean="0"/>
            <a:t>®</a:t>
          </a:r>
          <a:r>
            <a:rPr lang="es-MX" b="1" dirty="0" smtClean="0"/>
            <a:t> </a:t>
          </a:r>
          <a:r>
            <a:rPr lang="es-ES_tradnl" b="1" dirty="0" smtClean="0"/>
            <a:t>en el medio de fermentación, a concentración seleccionada </a:t>
          </a:r>
          <a:endParaRPr lang="es-ES" dirty="0"/>
        </a:p>
      </dgm:t>
    </dgm:pt>
    <dgm:pt modelId="{C2BF5816-D535-445F-B47C-03671E5494A3}" type="parTrans" cxnId="{E409AEB7-9158-4874-A729-0006733AF9B8}">
      <dgm:prSet/>
      <dgm:spPr/>
      <dgm:t>
        <a:bodyPr/>
        <a:lstStyle/>
        <a:p>
          <a:endParaRPr lang="es-ES"/>
        </a:p>
      </dgm:t>
    </dgm:pt>
    <dgm:pt modelId="{A4A27950-9940-45F5-9943-569AC81BE68D}" type="sibTrans" cxnId="{E409AEB7-9158-4874-A729-0006733AF9B8}">
      <dgm:prSet/>
      <dgm:spPr/>
      <dgm:t>
        <a:bodyPr/>
        <a:lstStyle/>
        <a:p>
          <a:endParaRPr lang="es-ES"/>
        </a:p>
      </dgm:t>
    </dgm:pt>
    <dgm:pt modelId="{60B615CF-33A0-40BC-B048-68553E3B5755}">
      <dgm:prSet phldrT="[Texto]"/>
      <dgm:spPr>
        <a:ln>
          <a:solidFill>
            <a:schemeClr val="tx2"/>
          </a:solidFill>
        </a:ln>
      </dgm:spPr>
      <dgm:t>
        <a:bodyPr/>
        <a:lstStyle/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b="1" dirty="0" smtClean="0"/>
            <a:t>Azofert</a:t>
          </a:r>
          <a:r>
            <a:rPr lang="es-MX" b="1" baseline="30000" dirty="0" smtClean="0"/>
            <a:t>®</a:t>
          </a:r>
          <a:r>
            <a:rPr lang="es-MX" b="1" dirty="0" smtClean="0"/>
            <a:t>-F</a:t>
          </a:r>
          <a:endParaRPr lang="es-ES" b="1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b="1" dirty="0" smtClean="0"/>
            <a:t>+ </a:t>
          </a:r>
          <a:r>
            <a:rPr lang="es-MX" b="1" dirty="0" smtClean="0"/>
            <a:t>Pectimorf</a:t>
          </a:r>
          <a:r>
            <a:rPr lang="es-MX" b="1" baseline="30000" dirty="0" smtClean="0"/>
            <a:t>® </a:t>
          </a:r>
          <a:r>
            <a:rPr lang="es-ES_tradnl" b="1" dirty="0" smtClean="0"/>
            <a:t>combinados, </a:t>
          </a:r>
          <a:endParaRPr lang="es-ES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b="1" dirty="0" smtClean="0"/>
            <a:t>a concentración seleccionada</a:t>
          </a:r>
          <a:endParaRPr lang="es-ES" dirty="0"/>
        </a:p>
      </dgm:t>
    </dgm:pt>
    <dgm:pt modelId="{39DB7EE9-D477-43E1-86C1-C5903960101E}" type="parTrans" cxnId="{CC8A71F6-D2A0-4535-8A80-3FB08F582B6C}">
      <dgm:prSet/>
      <dgm:spPr/>
      <dgm:t>
        <a:bodyPr/>
        <a:lstStyle/>
        <a:p>
          <a:endParaRPr lang="es-ES"/>
        </a:p>
      </dgm:t>
    </dgm:pt>
    <dgm:pt modelId="{1E231908-2AB3-4F61-B8A3-5F787C0D7D3E}" type="sibTrans" cxnId="{CC8A71F6-D2A0-4535-8A80-3FB08F582B6C}">
      <dgm:prSet/>
      <dgm:spPr/>
      <dgm:t>
        <a:bodyPr/>
        <a:lstStyle/>
        <a:p>
          <a:endParaRPr lang="es-ES"/>
        </a:p>
      </dgm:t>
    </dgm:pt>
    <dgm:pt modelId="{55050620-E131-471F-A592-8CF7AF52AA74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es-ES_tradnl" b="1" dirty="0" smtClean="0"/>
            <a:t>Pueden incluirse otros ttos si son dos concentraciones seleccionadas</a:t>
          </a:r>
          <a:endParaRPr lang="es-ES" dirty="0"/>
        </a:p>
      </dgm:t>
    </dgm:pt>
    <dgm:pt modelId="{C2A39444-E227-48C4-AC39-D7C1F6DA15CD}" type="parTrans" cxnId="{119E3885-319B-461C-B0B7-C47D58BC90DD}">
      <dgm:prSet/>
      <dgm:spPr/>
      <dgm:t>
        <a:bodyPr/>
        <a:lstStyle/>
        <a:p>
          <a:endParaRPr lang="es-ES"/>
        </a:p>
      </dgm:t>
    </dgm:pt>
    <dgm:pt modelId="{6C3EFBB3-90C1-4B2B-BF13-0D4CA0B4D1E6}" type="sibTrans" cxnId="{119E3885-319B-461C-B0B7-C47D58BC90DD}">
      <dgm:prSet/>
      <dgm:spPr/>
      <dgm:t>
        <a:bodyPr/>
        <a:lstStyle/>
        <a:p>
          <a:endParaRPr lang="es-ES"/>
        </a:p>
      </dgm:t>
    </dgm:pt>
    <dgm:pt modelId="{65C6FF14-BF3C-4F63-BA5B-5490FF166E87}" type="pres">
      <dgm:prSet presAssocID="{166AFC86-E4FF-4A50-99DD-DD149EA6558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54E5697-5474-431E-A384-24C8A2054A0D}" type="pres">
      <dgm:prSet presAssocID="{B4E3F631-90BD-4D2C-B9A0-1E1E8AB94C3D}" presName="root1" presStyleCnt="0"/>
      <dgm:spPr/>
    </dgm:pt>
    <dgm:pt modelId="{7C3494E9-8147-4EBC-8720-8E311C15B5B9}" type="pres">
      <dgm:prSet presAssocID="{B4E3F631-90BD-4D2C-B9A0-1E1E8AB94C3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4528C96-ED2F-4D79-9D9C-C4D232936531}" type="pres">
      <dgm:prSet presAssocID="{B4E3F631-90BD-4D2C-B9A0-1E1E8AB94C3D}" presName="level2hierChild" presStyleCnt="0"/>
      <dgm:spPr/>
    </dgm:pt>
    <dgm:pt modelId="{9A5E0F0B-6DFD-47EE-B316-ED5C4CB18362}" type="pres">
      <dgm:prSet presAssocID="{0B63C8E4-4A27-4B10-BC6E-9501E6FF45D8}" presName="conn2-1" presStyleLbl="parChTrans1D2" presStyleIdx="0" presStyleCnt="4"/>
      <dgm:spPr/>
      <dgm:t>
        <a:bodyPr/>
        <a:lstStyle/>
        <a:p>
          <a:endParaRPr lang="es-ES"/>
        </a:p>
      </dgm:t>
    </dgm:pt>
    <dgm:pt modelId="{9C4C54C1-2099-4890-927A-9298B8385740}" type="pres">
      <dgm:prSet presAssocID="{0B63C8E4-4A27-4B10-BC6E-9501E6FF45D8}" presName="connTx" presStyleLbl="parChTrans1D2" presStyleIdx="0" presStyleCnt="4"/>
      <dgm:spPr/>
      <dgm:t>
        <a:bodyPr/>
        <a:lstStyle/>
        <a:p>
          <a:endParaRPr lang="es-ES"/>
        </a:p>
      </dgm:t>
    </dgm:pt>
    <dgm:pt modelId="{785741C6-3B8C-488B-B707-57304EF914EE}" type="pres">
      <dgm:prSet presAssocID="{F143EA04-0EDE-4104-A9ED-18210CC3D28E}" presName="root2" presStyleCnt="0"/>
      <dgm:spPr/>
    </dgm:pt>
    <dgm:pt modelId="{751ADEFB-5B3D-4F5C-81BA-3035689424EE}" type="pres">
      <dgm:prSet presAssocID="{F143EA04-0EDE-4104-A9ED-18210CC3D28E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EFE6A43-5A8E-4F25-865F-F4EAC0716E24}" type="pres">
      <dgm:prSet presAssocID="{F143EA04-0EDE-4104-A9ED-18210CC3D28E}" presName="level3hierChild" presStyleCnt="0"/>
      <dgm:spPr/>
    </dgm:pt>
    <dgm:pt modelId="{29A30D11-9FFF-4871-BA1D-A22B7D6B5648}" type="pres">
      <dgm:prSet presAssocID="{C2BF5816-D535-445F-B47C-03671E5494A3}" presName="conn2-1" presStyleLbl="parChTrans1D2" presStyleIdx="1" presStyleCnt="4"/>
      <dgm:spPr/>
      <dgm:t>
        <a:bodyPr/>
        <a:lstStyle/>
        <a:p>
          <a:endParaRPr lang="es-ES"/>
        </a:p>
      </dgm:t>
    </dgm:pt>
    <dgm:pt modelId="{EF3D11AB-3385-4C21-AA70-48C4D913FD01}" type="pres">
      <dgm:prSet presAssocID="{C2BF5816-D535-445F-B47C-03671E5494A3}" presName="connTx" presStyleLbl="parChTrans1D2" presStyleIdx="1" presStyleCnt="4"/>
      <dgm:spPr/>
      <dgm:t>
        <a:bodyPr/>
        <a:lstStyle/>
        <a:p>
          <a:endParaRPr lang="es-ES"/>
        </a:p>
      </dgm:t>
    </dgm:pt>
    <dgm:pt modelId="{85EE3E16-4A17-47D9-B006-8C5115484168}" type="pres">
      <dgm:prSet presAssocID="{5879E53E-F58B-476F-A6FC-D1471C7FB0D0}" presName="root2" presStyleCnt="0"/>
      <dgm:spPr/>
    </dgm:pt>
    <dgm:pt modelId="{2E1A8299-B537-49D8-A930-D9853AFBE101}" type="pres">
      <dgm:prSet presAssocID="{5879E53E-F58B-476F-A6FC-D1471C7FB0D0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A740FBD-2502-4CAA-84CD-04728A7277AC}" type="pres">
      <dgm:prSet presAssocID="{5879E53E-F58B-476F-A6FC-D1471C7FB0D0}" presName="level3hierChild" presStyleCnt="0"/>
      <dgm:spPr/>
    </dgm:pt>
    <dgm:pt modelId="{47FED8D7-2899-4A07-B615-77B6466DDC07}" type="pres">
      <dgm:prSet presAssocID="{39DB7EE9-D477-43E1-86C1-C5903960101E}" presName="conn2-1" presStyleLbl="parChTrans1D2" presStyleIdx="2" presStyleCnt="4"/>
      <dgm:spPr/>
      <dgm:t>
        <a:bodyPr/>
        <a:lstStyle/>
        <a:p>
          <a:endParaRPr lang="es-ES"/>
        </a:p>
      </dgm:t>
    </dgm:pt>
    <dgm:pt modelId="{2BA1F6C8-D791-4EE9-A9C0-E68F731B9D5E}" type="pres">
      <dgm:prSet presAssocID="{39DB7EE9-D477-43E1-86C1-C5903960101E}" presName="connTx" presStyleLbl="parChTrans1D2" presStyleIdx="2" presStyleCnt="4"/>
      <dgm:spPr/>
      <dgm:t>
        <a:bodyPr/>
        <a:lstStyle/>
        <a:p>
          <a:endParaRPr lang="es-ES"/>
        </a:p>
      </dgm:t>
    </dgm:pt>
    <dgm:pt modelId="{BE1D1731-FEF5-4564-9B2B-EF1E55351687}" type="pres">
      <dgm:prSet presAssocID="{60B615CF-33A0-40BC-B048-68553E3B5755}" presName="root2" presStyleCnt="0"/>
      <dgm:spPr/>
    </dgm:pt>
    <dgm:pt modelId="{EEB49AA4-12AC-4979-BE2A-FCBAC50AC888}" type="pres">
      <dgm:prSet presAssocID="{60B615CF-33A0-40BC-B048-68553E3B5755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1C6FC36-047C-4813-A96F-4EEF9A706A5F}" type="pres">
      <dgm:prSet presAssocID="{60B615CF-33A0-40BC-B048-68553E3B5755}" presName="level3hierChild" presStyleCnt="0"/>
      <dgm:spPr/>
    </dgm:pt>
    <dgm:pt modelId="{140110E2-AE22-4D92-9D40-D5D7827B4220}" type="pres">
      <dgm:prSet presAssocID="{C2A39444-E227-48C4-AC39-D7C1F6DA15CD}" presName="conn2-1" presStyleLbl="parChTrans1D2" presStyleIdx="3" presStyleCnt="4"/>
      <dgm:spPr/>
      <dgm:t>
        <a:bodyPr/>
        <a:lstStyle/>
        <a:p>
          <a:endParaRPr lang="es-ES"/>
        </a:p>
      </dgm:t>
    </dgm:pt>
    <dgm:pt modelId="{D1239CA7-50B5-4A41-AADE-674593029DA5}" type="pres">
      <dgm:prSet presAssocID="{C2A39444-E227-48C4-AC39-D7C1F6DA15CD}" presName="connTx" presStyleLbl="parChTrans1D2" presStyleIdx="3" presStyleCnt="4"/>
      <dgm:spPr/>
      <dgm:t>
        <a:bodyPr/>
        <a:lstStyle/>
        <a:p>
          <a:endParaRPr lang="es-ES"/>
        </a:p>
      </dgm:t>
    </dgm:pt>
    <dgm:pt modelId="{F4C331B6-A083-487E-A566-D7B943151CAD}" type="pres">
      <dgm:prSet presAssocID="{55050620-E131-471F-A592-8CF7AF52AA74}" presName="root2" presStyleCnt="0"/>
      <dgm:spPr/>
    </dgm:pt>
    <dgm:pt modelId="{D70823FB-CC11-4D62-A418-85D8E4CABCAB}" type="pres">
      <dgm:prSet presAssocID="{55050620-E131-471F-A592-8CF7AF52AA74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D6A07CA-29B2-4530-B754-5240374072F9}" type="pres">
      <dgm:prSet presAssocID="{55050620-E131-471F-A592-8CF7AF52AA74}" presName="level3hierChild" presStyleCnt="0"/>
      <dgm:spPr/>
    </dgm:pt>
  </dgm:ptLst>
  <dgm:cxnLst>
    <dgm:cxn modelId="{119E3885-319B-461C-B0B7-C47D58BC90DD}" srcId="{B4E3F631-90BD-4D2C-B9A0-1E1E8AB94C3D}" destId="{55050620-E131-471F-A592-8CF7AF52AA74}" srcOrd="3" destOrd="0" parTransId="{C2A39444-E227-48C4-AC39-D7C1F6DA15CD}" sibTransId="{6C3EFBB3-90C1-4B2B-BF13-0D4CA0B4D1E6}"/>
    <dgm:cxn modelId="{C2EF13CF-CE82-4B7D-876B-B3654668785A}" srcId="{166AFC86-E4FF-4A50-99DD-DD149EA65580}" destId="{B4E3F631-90BD-4D2C-B9A0-1E1E8AB94C3D}" srcOrd="0" destOrd="0" parTransId="{FCA292AF-A0B5-41D6-BE9E-C305B2E7A8B8}" sibTransId="{DE0FC3ED-F619-440D-A14A-687D0E2A3C9A}"/>
    <dgm:cxn modelId="{C3017723-3005-4162-B1A8-978D906DE009}" type="presOf" srcId="{C2BF5816-D535-445F-B47C-03671E5494A3}" destId="{29A30D11-9FFF-4871-BA1D-A22B7D6B5648}" srcOrd="0" destOrd="0" presId="urn:microsoft.com/office/officeart/2008/layout/HorizontalMultiLevelHierarchy"/>
    <dgm:cxn modelId="{84B500A4-D6A4-4579-A618-4E60F4D68158}" type="presOf" srcId="{39DB7EE9-D477-43E1-86C1-C5903960101E}" destId="{47FED8D7-2899-4A07-B615-77B6466DDC07}" srcOrd="0" destOrd="0" presId="urn:microsoft.com/office/officeart/2008/layout/HorizontalMultiLevelHierarchy"/>
    <dgm:cxn modelId="{0BAD50A2-FF9D-41A2-93AE-7E98DA1B2C78}" type="presOf" srcId="{C2A39444-E227-48C4-AC39-D7C1F6DA15CD}" destId="{140110E2-AE22-4D92-9D40-D5D7827B4220}" srcOrd="0" destOrd="0" presId="urn:microsoft.com/office/officeart/2008/layout/HorizontalMultiLevelHierarchy"/>
    <dgm:cxn modelId="{910CA3CB-F0A1-45A8-80C2-3C744AFB4572}" type="presOf" srcId="{55050620-E131-471F-A592-8CF7AF52AA74}" destId="{D70823FB-CC11-4D62-A418-85D8E4CABCAB}" srcOrd="0" destOrd="0" presId="urn:microsoft.com/office/officeart/2008/layout/HorizontalMultiLevelHierarchy"/>
    <dgm:cxn modelId="{A53FED5F-B2A7-4E81-AAAA-75D737CBE53D}" type="presOf" srcId="{39DB7EE9-D477-43E1-86C1-C5903960101E}" destId="{2BA1F6C8-D791-4EE9-A9C0-E68F731B9D5E}" srcOrd="1" destOrd="0" presId="urn:microsoft.com/office/officeart/2008/layout/HorizontalMultiLevelHierarchy"/>
    <dgm:cxn modelId="{3C2009D5-487E-41AA-900F-01A02A60F3C6}" srcId="{B4E3F631-90BD-4D2C-B9A0-1E1E8AB94C3D}" destId="{F143EA04-0EDE-4104-A9ED-18210CC3D28E}" srcOrd="0" destOrd="0" parTransId="{0B63C8E4-4A27-4B10-BC6E-9501E6FF45D8}" sibTransId="{C74DB58B-6394-4D4D-B197-1B9535EB50AD}"/>
    <dgm:cxn modelId="{CC8A71F6-D2A0-4535-8A80-3FB08F582B6C}" srcId="{B4E3F631-90BD-4D2C-B9A0-1E1E8AB94C3D}" destId="{60B615CF-33A0-40BC-B048-68553E3B5755}" srcOrd="2" destOrd="0" parTransId="{39DB7EE9-D477-43E1-86C1-C5903960101E}" sibTransId="{1E231908-2AB3-4F61-B8A3-5F787C0D7D3E}"/>
    <dgm:cxn modelId="{2AF9F641-D38F-4532-92EB-EA0889FB198A}" type="presOf" srcId="{F143EA04-0EDE-4104-A9ED-18210CC3D28E}" destId="{751ADEFB-5B3D-4F5C-81BA-3035689424EE}" srcOrd="0" destOrd="0" presId="urn:microsoft.com/office/officeart/2008/layout/HorizontalMultiLevelHierarchy"/>
    <dgm:cxn modelId="{8E1A28E6-9D25-46C7-8D1C-BFDC32FFBED7}" type="presOf" srcId="{166AFC86-E4FF-4A50-99DD-DD149EA65580}" destId="{65C6FF14-BF3C-4F63-BA5B-5490FF166E87}" srcOrd="0" destOrd="0" presId="urn:microsoft.com/office/officeart/2008/layout/HorizontalMultiLevelHierarchy"/>
    <dgm:cxn modelId="{8A1DAB15-9FE8-497E-8A33-26C23B92E181}" type="presOf" srcId="{C2A39444-E227-48C4-AC39-D7C1F6DA15CD}" destId="{D1239CA7-50B5-4A41-AADE-674593029DA5}" srcOrd="1" destOrd="0" presId="urn:microsoft.com/office/officeart/2008/layout/HorizontalMultiLevelHierarchy"/>
    <dgm:cxn modelId="{E409AEB7-9158-4874-A729-0006733AF9B8}" srcId="{B4E3F631-90BD-4D2C-B9A0-1E1E8AB94C3D}" destId="{5879E53E-F58B-476F-A6FC-D1471C7FB0D0}" srcOrd="1" destOrd="0" parTransId="{C2BF5816-D535-445F-B47C-03671E5494A3}" sibTransId="{A4A27950-9940-45F5-9943-569AC81BE68D}"/>
    <dgm:cxn modelId="{20A0AA6E-8B4C-49D4-99C3-0A8AB1FB90DF}" type="presOf" srcId="{0B63C8E4-4A27-4B10-BC6E-9501E6FF45D8}" destId="{9A5E0F0B-6DFD-47EE-B316-ED5C4CB18362}" srcOrd="0" destOrd="0" presId="urn:microsoft.com/office/officeart/2008/layout/HorizontalMultiLevelHierarchy"/>
    <dgm:cxn modelId="{6DFDABE8-229C-4948-AD3C-4E30A2C00989}" type="presOf" srcId="{60B615CF-33A0-40BC-B048-68553E3B5755}" destId="{EEB49AA4-12AC-4979-BE2A-FCBAC50AC888}" srcOrd="0" destOrd="0" presId="urn:microsoft.com/office/officeart/2008/layout/HorizontalMultiLevelHierarchy"/>
    <dgm:cxn modelId="{010EDC24-6EF2-4F17-8652-963FF43E63D2}" type="presOf" srcId="{5879E53E-F58B-476F-A6FC-D1471C7FB0D0}" destId="{2E1A8299-B537-49D8-A930-D9853AFBE101}" srcOrd="0" destOrd="0" presId="urn:microsoft.com/office/officeart/2008/layout/HorizontalMultiLevelHierarchy"/>
    <dgm:cxn modelId="{8038E557-21A2-49CC-898A-D92C22438341}" type="presOf" srcId="{B4E3F631-90BD-4D2C-B9A0-1E1E8AB94C3D}" destId="{7C3494E9-8147-4EBC-8720-8E311C15B5B9}" srcOrd="0" destOrd="0" presId="urn:microsoft.com/office/officeart/2008/layout/HorizontalMultiLevelHierarchy"/>
    <dgm:cxn modelId="{EDA4ECF2-9F0C-4824-AECE-09901DAD181A}" type="presOf" srcId="{0B63C8E4-4A27-4B10-BC6E-9501E6FF45D8}" destId="{9C4C54C1-2099-4890-927A-9298B8385740}" srcOrd="1" destOrd="0" presId="urn:microsoft.com/office/officeart/2008/layout/HorizontalMultiLevelHierarchy"/>
    <dgm:cxn modelId="{4527F33D-21D8-4F55-8639-4CD6930BA687}" type="presOf" srcId="{C2BF5816-D535-445F-B47C-03671E5494A3}" destId="{EF3D11AB-3385-4C21-AA70-48C4D913FD01}" srcOrd="1" destOrd="0" presId="urn:microsoft.com/office/officeart/2008/layout/HorizontalMultiLevelHierarchy"/>
    <dgm:cxn modelId="{9F0710E5-8753-44BF-8F4A-DD048D67E94B}" type="presParOf" srcId="{65C6FF14-BF3C-4F63-BA5B-5490FF166E87}" destId="{E54E5697-5474-431E-A384-24C8A2054A0D}" srcOrd="0" destOrd="0" presId="urn:microsoft.com/office/officeart/2008/layout/HorizontalMultiLevelHierarchy"/>
    <dgm:cxn modelId="{99290767-6392-49A0-8BF2-E164AE32901D}" type="presParOf" srcId="{E54E5697-5474-431E-A384-24C8A2054A0D}" destId="{7C3494E9-8147-4EBC-8720-8E311C15B5B9}" srcOrd="0" destOrd="0" presId="urn:microsoft.com/office/officeart/2008/layout/HorizontalMultiLevelHierarchy"/>
    <dgm:cxn modelId="{59AA72EF-1D9D-4E87-B617-8388CB00A6BB}" type="presParOf" srcId="{E54E5697-5474-431E-A384-24C8A2054A0D}" destId="{44528C96-ED2F-4D79-9D9C-C4D232936531}" srcOrd="1" destOrd="0" presId="urn:microsoft.com/office/officeart/2008/layout/HorizontalMultiLevelHierarchy"/>
    <dgm:cxn modelId="{0BA3B0F5-1242-4505-BA7E-CC7A7EE92F8C}" type="presParOf" srcId="{44528C96-ED2F-4D79-9D9C-C4D232936531}" destId="{9A5E0F0B-6DFD-47EE-B316-ED5C4CB18362}" srcOrd="0" destOrd="0" presId="urn:microsoft.com/office/officeart/2008/layout/HorizontalMultiLevelHierarchy"/>
    <dgm:cxn modelId="{A762F0F3-912B-40A6-84C5-3F2ED3B78421}" type="presParOf" srcId="{9A5E0F0B-6DFD-47EE-B316-ED5C4CB18362}" destId="{9C4C54C1-2099-4890-927A-9298B8385740}" srcOrd="0" destOrd="0" presId="urn:microsoft.com/office/officeart/2008/layout/HorizontalMultiLevelHierarchy"/>
    <dgm:cxn modelId="{2E225ECC-72DB-41E5-BF3C-C49737726D44}" type="presParOf" srcId="{44528C96-ED2F-4D79-9D9C-C4D232936531}" destId="{785741C6-3B8C-488B-B707-57304EF914EE}" srcOrd="1" destOrd="0" presId="urn:microsoft.com/office/officeart/2008/layout/HorizontalMultiLevelHierarchy"/>
    <dgm:cxn modelId="{DDD4377F-6F77-4793-A022-EB3501084E81}" type="presParOf" srcId="{785741C6-3B8C-488B-B707-57304EF914EE}" destId="{751ADEFB-5B3D-4F5C-81BA-3035689424EE}" srcOrd="0" destOrd="0" presId="urn:microsoft.com/office/officeart/2008/layout/HorizontalMultiLevelHierarchy"/>
    <dgm:cxn modelId="{DA9FF9D3-6F56-4AC4-BB7C-809618340F9A}" type="presParOf" srcId="{785741C6-3B8C-488B-B707-57304EF914EE}" destId="{FEFE6A43-5A8E-4F25-865F-F4EAC0716E24}" srcOrd="1" destOrd="0" presId="urn:microsoft.com/office/officeart/2008/layout/HorizontalMultiLevelHierarchy"/>
    <dgm:cxn modelId="{42320190-B723-4426-B182-57C600CD6A97}" type="presParOf" srcId="{44528C96-ED2F-4D79-9D9C-C4D232936531}" destId="{29A30D11-9FFF-4871-BA1D-A22B7D6B5648}" srcOrd="2" destOrd="0" presId="urn:microsoft.com/office/officeart/2008/layout/HorizontalMultiLevelHierarchy"/>
    <dgm:cxn modelId="{4BABC0BD-1921-46A5-B408-20509D9BB6A6}" type="presParOf" srcId="{29A30D11-9FFF-4871-BA1D-A22B7D6B5648}" destId="{EF3D11AB-3385-4C21-AA70-48C4D913FD01}" srcOrd="0" destOrd="0" presId="urn:microsoft.com/office/officeart/2008/layout/HorizontalMultiLevelHierarchy"/>
    <dgm:cxn modelId="{0F90C844-10CA-4315-BB7A-98AF2390132F}" type="presParOf" srcId="{44528C96-ED2F-4D79-9D9C-C4D232936531}" destId="{85EE3E16-4A17-47D9-B006-8C5115484168}" srcOrd="3" destOrd="0" presId="urn:microsoft.com/office/officeart/2008/layout/HorizontalMultiLevelHierarchy"/>
    <dgm:cxn modelId="{7230AA62-3E41-4805-BC62-4BF975CB9CD1}" type="presParOf" srcId="{85EE3E16-4A17-47D9-B006-8C5115484168}" destId="{2E1A8299-B537-49D8-A930-D9853AFBE101}" srcOrd="0" destOrd="0" presId="urn:microsoft.com/office/officeart/2008/layout/HorizontalMultiLevelHierarchy"/>
    <dgm:cxn modelId="{D53DBE96-445C-4247-A40A-F478419A1026}" type="presParOf" srcId="{85EE3E16-4A17-47D9-B006-8C5115484168}" destId="{0A740FBD-2502-4CAA-84CD-04728A7277AC}" srcOrd="1" destOrd="0" presId="urn:microsoft.com/office/officeart/2008/layout/HorizontalMultiLevelHierarchy"/>
    <dgm:cxn modelId="{9CD3139B-D9B0-468E-A798-79A7A5084EF7}" type="presParOf" srcId="{44528C96-ED2F-4D79-9D9C-C4D232936531}" destId="{47FED8D7-2899-4A07-B615-77B6466DDC07}" srcOrd="4" destOrd="0" presId="urn:microsoft.com/office/officeart/2008/layout/HorizontalMultiLevelHierarchy"/>
    <dgm:cxn modelId="{54DE44F4-BC08-4A3B-9FC4-171AED22D202}" type="presParOf" srcId="{47FED8D7-2899-4A07-B615-77B6466DDC07}" destId="{2BA1F6C8-D791-4EE9-A9C0-E68F731B9D5E}" srcOrd="0" destOrd="0" presId="urn:microsoft.com/office/officeart/2008/layout/HorizontalMultiLevelHierarchy"/>
    <dgm:cxn modelId="{3789C2D3-425C-4204-ACF6-5BE0B6C8B984}" type="presParOf" srcId="{44528C96-ED2F-4D79-9D9C-C4D232936531}" destId="{BE1D1731-FEF5-4564-9B2B-EF1E55351687}" srcOrd="5" destOrd="0" presId="urn:microsoft.com/office/officeart/2008/layout/HorizontalMultiLevelHierarchy"/>
    <dgm:cxn modelId="{7B158683-CFC8-4B52-8F59-EE4C38149EB3}" type="presParOf" srcId="{BE1D1731-FEF5-4564-9B2B-EF1E55351687}" destId="{EEB49AA4-12AC-4979-BE2A-FCBAC50AC888}" srcOrd="0" destOrd="0" presId="urn:microsoft.com/office/officeart/2008/layout/HorizontalMultiLevelHierarchy"/>
    <dgm:cxn modelId="{7280A248-CE17-489B-BF77-78326C2F50C6}" type="presParOf" srcId="{BE1D1731-FEF5-4564-9B2B-EF1E55351687}" destId="{71C6FC36-047C-4813-A96F-4EEF9A706A5F}" srcOrd="1" destOrd="0" presId="urn:microsoft.com/office/officeart/2008/layout/HorizontalMultiLevelHierarchy"/>
    <dgm:cxn modelId="{7371D125-07FF-49AA-AF7C-A2896ECF822A}" type="presParOf" srcId="{44528C96-ED2F-4D79-9D9C-C4D232936531}" destId="{140110E2-AE22-4D92-9D40-D5D7827B4220}" srcOrd="6" destOrd="0" presId="urn:microsoft.com/office/officeart/2008/layout/HorizontalMultiLevelHierarchy"/>
    <dgm:cxn modelId="{1046DCE6-C3C6-4ECC-9446-9681FA609FF6}" type="presParOf" srcId="{140110E2-AE22-4D92-9D40-D5D7827B4220}" destId="{D1239CA7-50B5-4A41-AADE-674593029DA5}" srcOrd="0" destOrd="0" presId="urn:microsoft.com/office/officeart/2008/layout/HorizontalMultiLevelHierarchy"/>
    <dgm:cxn modelId="{9C6A69DC-33D0-418D-B4AB-2698D42DEF4D}" type="presParOf" srcId="{44528C96-ED2F-4D79-9D9C-C4D232936531}" destId="{F4C331B6-A083-487E-A566-D7B943151CAD}" srcOrd="7" destOrd="0" presId="urn:microsoft.com/office/officeart/2008/layout/HorizontalMultiLevelHierarchy"/>
    <dgm:cxn modelId="{2F645918-A385-45FD-B9EB-2031869E0B41}" type="presParOf" srcId="{F4C331B6-A083-487E-A566-D7B943151CAD}" destId="{D70823FB-CC11-4D62-A418-85D8E4CABCAB}" srcOrd="0" destOrd="0" presId="urn:microsoft.com/office/officeart/2008/layout/HorizontalMultiLevelHierarchy"/>
    <dgm:cxn modelId="{2CE4CA8E-0244-49F5-8569-111FAE0477EA}" type="presParOf" srcId="{F4C331B6-A083-487E-A566-D7B943151CAD}" destId="{3D6A07CA-29B2-4530-B754-5240374072F9}" srcOrd="1" destOrd="0" presId="urn:microsoft.com/office/officeart/2008/layout/HorizontalMultiLevelHierarchy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7B06DE-2871-466E-93A6-41BC70E23BE3}" type="doc">
      <dgm:prSet loTypeId="urn:microsoft.com/office/officeart/2009/3/layout/FramedTextPicture" loCatId="pictur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D057AA2-CEED-4B9D-AE9F-7313FC16B01D}">
      <dgm:prSet phldrT="[Texto]" custT="1"/>
      <dgm:spPr>
        <a:xfrm>
          <a:off x="2065531" y="1269423"/>
          <a:ext cx="2033967" cy="1256346"/>
        </a:xfrm>
        <a:prstGeom prst="rect">
          <a:avLst/>
        </a:prstGeom>
      </dgm:spPr>
      <dgm:t>
        <a:bodyPr/>
        <a:lstStyle/>
        <a:p>
          <a:pPr>
            <a:lnSpc>
              <a:spcPct val="150000"/>
            </a:lnSpc>
          </a:pPr>
          <a:r>
            <a:rPr lang="es-MX" sz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 demuestra que la adición de </a:t>
          </a:r>
          <a:r>
            <a:rPr lang="es-MX" sz="1200" dirty="0" smtClean="0">
              <a:latin typeface="Arial" panose="020B0604020202020204" pitchFamily="34" charset="0"/>
              <a:cs typeface="Arial" panose="020B0604020202020204" pitchFamily="34" charset="0"/>
            </a:rPr>
            <a:t>Pectimorf</a:t>
          </a:r>
          <a:r>
            <a:rPr lang="es-MX" sz="1200" baseline="30000" dirty="0" smtClean="0">
              <a:latin typeface="Arial" panose="020B0604020202020204" pitchFamily="34" charset="0"/>
              <a:cs typeface="Arial" panose="020B0604020202020204" pitchFamily="34" charset="0"/>
            </a:rPr>
            <a:t>®</a:t>
          </a:r>
          <a:r>
            <a:rPr lang="es-MX" sz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MX" sz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 medio de cultivo de </a:t>
          </a:r>
          <a:r>
            <a:rPr lang="es-MX" sz="1200" i="1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Rhizobium</a:t>
          </a:r>
          <a:r>
            <a:rPr lang="es-MX" sz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mejora los beneficios de este biofertilizante en la simbiosis con las plantas de frijol</a:t>
          </a:r>
          <a:endParaRPr lang="es-ES" sz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DD38795-073B-469B-81FE-E7D00D752E9E}" type="parTrans" cxnId="{2982CE7E-2832-474B-97A6-D7872123E871}">
      <dgm:prSet/>
      <dgm:spPr/>
      <dgm:t>
        <a:bodyPr/>
        <a:lstStyle/>
        <a:p>
          <a:endParaRPr lang="es-ES"/>
        </a:p>
      </dgm:t>
    </dgm:pt>
    <dgm:pt modelId="{60E653EF-8BD5-4263-A9DB-890216FCC2F3}" type="sibTrans" cxnId="{2982CE7E-2832-474B-97A6-D7872123E871}">
      <dgm:prSet/>
      <dgm:spPr/>
      <dgm:t>
        <a:bodyPr/>
        <a:lstStyle/>
        <a:p>
          <a:endParaRPr lang="es-ES"/>
        </a:p>
      </dgm:t>
    </dgm:pt>
    <dgm:pt modelId="{8FE532D2-D417-4767-9992-8B4ECBC9F081}">
      <dgm:prSet phldrT="[Texto]" custT="1"/>
      <dgm:spPr>
        <a:xfrm>
          <a:off x="6087225" y="1217120"/>
          <a:ext cx="2033967" cy="1256346"/>
        </a:xfrm>
        <a:prstGeom prst="rect">
          <a:avLst/>
        </a:prstGeom>
      </dgm:spPr>
      <dgm:t>
        <a:bodyPr/>
        <a:lstStyle/>
        <a:p>
          <a:pPr marL="0" marR="0" indent="0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 evalúa el posible efecto de Oligogalacturónidos (OGAs) en la multiplicación, estabilidad y viabilidad de Rhizobium</a:t>
          </a:r>
          <a:endParaRPr lang="es-ES" sz="1200" dirty="0" smtClean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s-MX" sz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sobre semillas de frijol</a:t>
          </a:r>
          <a:endParaRPr lang="es-ES" sz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3350490-ABE3-4DE8-81DF-04EE4511FD71}" type="parTrans" cxnId="{05174E1C-8677-4858-9841-3BA9F8C8B83A}">
      <dgm:prSet/>
      <dgm:spPr/>
      <dgm:t>
        <a:bodyPr/>
        <a:lstStyle/>
        <a:p>
          <a:endParaRPr lang="es-ES"/>
        </a:p>
      </dgm:t>
    </dgm:pt>
    <dgm:pt modelId="{B9817BEA-F4E1-4DB0-B3A7-FA70B3644BB0}" type="sibTrans" cxnId="{05174E1C-8677-4858-9841-3BA9F8C8B83A}">
      <dgm:prSet/>
      <dgm:spPr/>
      <dgm:t>
        <a:bodyPr/>
        <a:lstStyle/>
        <a:p>
          <a:endParaRPr lang="es-ES"/>
        </a:p>
      </dgm:t>
    </dgm:pt>
    <dgm:pt modelId="{2CC548F6-56A2-42B8-B878-88F54C584B77}">
      <dgm:prSet custT="1"/>
      <dgm:spPr>
        <a:xfrm>
          <a:off x="4152260" y="4094583"/>
          <a:ext cx="2033967" cy="1256346"/>
        </a:xfrm>
        <a:prstGeom prst="rect">
          <a:avLst/>
        </a:prstGeom>
      </dgm:spPr>
      <dgm:t>
        <a:bodyPr/>
        <a:lstStyle/>
        <a:p>
          <a:pPr>
            <a:lnSpc>
              <a:spcPct val="150000"/>
            </a:lnSpc>
          </a:pPr>
          <a:r>
            <a:rPr lang="es-MX" sz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 evidencia el efecto positivo de OGAs en el medio de cultivo de Azofert</a:t>
          </a:r>
          <a:r>
            <a:rPr lang="es-MX" sz="1200" baseline="300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®</a:t>
          </a:r>
          <a:r>
            <a:rPr lang="es-MX" sz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-F en el crecimiento, desarrollo y  rendimiento del cultivo del frijol</a:t>
          </a:r>
          <a:endParaRPr lang="es-ES" sz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ED03586-C8A1-4E26-A4C6-46A1AD05767F}" type="parTrans" cxnId="{F8C478AC-117F-423D-B4EF-50CEF1BCD735}">
      <dgm:prSet/>
      <dgm:spPr/>
      <dgm:t>
        <a:bodyPr/>
        <a:lstStyle/>
        <a:p>
          <a:endParaRPr lang="es-ES"/>
        </a:p>
      </dgm:t>
    </dgm:pt>
    <dgm:pt modelId="{FE607BFF-1005-4C2D-93A1-73FA33C45BED}" type="sibTrans" cxnId="{F8C478AC-117F-423D-B4EF-50CEF1BCD735}">
      <dgm:prSet/>
      <dgm:spPr/>
      <dgm:t>
        <a:bodyPr/>
        <a:lstStyle/>
        <a:p>
          <a:endParaRPr lang="es-ES"/>
        </a:p>
      </dgm:t>
    </dgm:pt>
    <dgm:pt modelId="{53E24182-5C88-4D00-84B1-50452AF15D63}" type="pres">
      <dgm:prSet presAssocID="{7B7B06DE-2871-466E-93A6-41BC70E23BE3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ES"/>
        </a:p>
      </dgm:t>
    </dgm:pt>
    <dgm:pt modelId="{9D139C43-6F47-4006-A863-8390C94CAFBD}" type="pres">
      <dgm:prSet presAssocID="{4D057AA2-CEED-4B9D-AE9F-7313FC16B01D}" presName="composite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B01DA706-E90A-4854-8BE1-1733BFD9C41A}" type="pres">
      <dgm:prSet presAssocID="{4D057AA2-CEED-4B9D-AE9F-7313FC16B01D}" presName="Image" presStyleLbl="bgImgPlace1" presStyleIdx="0" presStyleCnt="3" custScaleX="78858" custScaleY="149804" custLinFactNeighborX="-36273" custLinFactNeighborY="8035"/>
      <dgm:spPr>
        <a:xfrm>
          <a:off x="558047" y="109092"/>
          <a:ext cx="1132128" cy="143377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B2BDAF39-519D-40EB-BC94-0E815500BB8B}" type="pres">
      <dgm:prSet presAssocID="{4D057AA2-CEED-4B9D-AE9F-7313FC16B01D}" presName="ParentText" presStyleLbl="revTx" presStyleIdx="0" presStyleCnt="3" custScaleX="140353" custLinFactNeighborX="-6109" custLinFactNeighborY="-14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4EE4AB-DC9A-49C9-8809-71FAF817ACBD}" type="pres">
      <dgm:prSet presAssocID="{4D057AA2-CEED-4B9D-AE9F-7313FC16B01D}" presName="tlFrame" presStyleLbl="node1" presStyleIdx="0" presStyleCnt="12" custLinFactX="-1602" custLinFactNeighborX="-100000" custLinFactNeighborY="-13360"/>
      <dgm:spPr>
        <a:xfrm>
          <a:off x="1886075" y="1090120"/>
          <a:ext cx="488479" cy="488606"/>
        </a:xfrm>
        <a:prstGeom prst="halfFrame">
          <a:avLst>
            <a:gd name="adj1" fmla="val 25770"/>
            <a:gd name="adj2" fmla="val 25770"/>
          </a:avLst>
        </a:prstGeom>
      </dgm:spPr>
      <dgm:t>
        <a:bodyPr/>
        <a:lstStyle/>
        <a:p>
          <a:endParaRPr lang="es-ES"/>
        </a:p>
      </dgm:t>
    </dgm:pt>
    <dgm:pt modelId="{EA325D8C-AFCB-4B75-A9D6-49117704E4B3}" type="pres">
      <dgm:prSet presAssocID="{4D057AA2-CEED-4B9D-AE9F-7313FC16B01D}" presName="trFrame" presStyleLbl="node1" presStyleIdx="1" presStyleCnt="12" custLinFactNeighborX="67695" custLinFactNeighborY="-12042"/>
      <dgm:spPr>
        <a:xfrm rot="5400000">
          <a:off x="3804561" y="1090184"/>
          <a:ext cx="488606" cy="488479"/>
        </a:xfrm>
        <a:prstGeom prst="halfFrame">
          <a:avLst>
            <a:gd name="adj1" fmla="val 25770"/>
            <a:gd name="adj2" fmla="val 25770"/>
          </a:avLst>
        </a:prstGeom>
      </dgm:spPr>
      <dgm:t>
        <a:bodyPr/>
        <a:lstStyle/>
        <a:p>
          <a:endParaRPr lang="es-ES"/>
        </a:p>
      </dgm:t>
    </dgm:pt>
    <dgm:pt modelId="{AADB4670-E9A7-4209-A8ED-1EB89EC09666}" type="pres">
      <dgm:prSet presAssocID="{4D057AA2-CEED-4B9D-AE9F-7313FC16B01D}" presName="blFrame" presStyleLbl="node1" presStyleIdx="2" presStyleCnt="12" custLinFactX="-1602" custLinFactNeighborX="-100000" custLinFactNeighborY="-3694"/>
      <dgm:spPr>
        <a:xfrm rot="16200000">
          <a:off x="1886011" y="2216774"/>
          <a:ext cx="488606" cy="488479"/>
        </a:xfrm>
        <a:prstGeom prst="halfFrame">
          <a:avLst>
            <a:gd name="adj1" fmla="val 25770"/>
            <a:gd name="adj2" fmla="val 25770"/>
          </a:avLst>
        </a:prstGeom>
      </dgm:spPr>
      <dgm:t>
        <a:bodyPr/>
        <a:lstStyle/>
        <a:p>
          <a:endParaRPr lang="es-ES"/>
        </a:p>
      </dgm:t>
    </dgm:pt>
    <dgm:pt modelId="{B5C505E6-DC01-4F6D-BE83-8F14D4E0FA77}" type="pres">
      <dgm:prSet presAssocID="{4D057AA2-CEED-4B9D-AE9F-7313FC16B01D}" presName="brFrame" presStyleLbl="node1" presStyleIdx="3" presStyleCnt="12" custLinFactNeighborX="67695" custLinFactNeighborY="-2376"/>
      <dgm:spPr>
        <a:xfrm rot="10800000">
          <a:off x="3804624" y="2216711"/>
          <a:ext cx="488479" cy="488606"/>
        </a:xfrm>
        <a:prstGeom prst="halfFrame">
          <a:avLst>
            <a:gd name="adj1" fmla="val 25770"/>
            <a:gd name="adj2" fmla="val 25770"/>
          </a:avLst>
        </a:prstGeom>
      </dgm:spPr>
      <dgm:t>
        <a:bodyPr/>
        <a:lstStyle/>
        <a:p>
          <a:endParaRPr lang="es-ES"/>
        </a:p>
      </dgm:t>
    </dgm:pt>
    <dgm:pt modelId="{62BDF6FE-9D83-4B32-8F6E-1BA3EAD81A58}" type="pres">
      <dgm:prSet presAssocID="{60E653EF-8BD5-4263-A9DB-890216FCC2F3}" presName="sibTrans" presStyleCnt="0"/>
      <dgm:spPr/>
      <dgm:t>
        <a:bodyPr/>
        <a:lstStyle/>
        <a:p>
          <a:endParaRPr lang="es-ES"/>
        </a:p>
      </dgm:t>
    </dgm:pt>
    <dgm:pt modelId="{4ED63BC0-95EC-4DCB-88EF-F32015395EA0}" type="pres">
      <dgm:prSet presAssocID="{8FE532D2-D417-4767-9992-8B4ECBC9F081}" presName="composite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C701245B-11AE-4578-A369-39631DD5D570}" type="pres">
      <dgm:prSet presAssocID="{8FE532D2-D417-4767-9992-8B4ECBC9F081}" presName="Image" presStyleLbl="bgImgPlace1" presStyleIdx="1" presStyleCnt="3" custScaleX="85897" custScaleY="149959" custLinFactNeighborX="17671" custLinFactNeighborY="6665"/>
      <dgm:spPr>
        <a:xfrm>
          <a:off x="4692863" y="66441"/>
          <a:ext cx="1233184" cy="122456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9E794585-C584-4EDD-A471-90A761C29134}" type="pres">
      <dgm:prSet presAssocID="{8FE532D2-D417-4767-9992-8B4ECBC9F081}" presName="ParentText" presStyleLbl="revTx" presStyleIdx="1" presStyleCnt="3" custScaleX="116720" custLinFactNeighborX="23991" custLinFactNeighborY="4373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0B2FD9F3-C429-4004-87D1-32A6E40B15C7}" type="pres">
      <dgm:prSet presAssocID="{8FE532D2-D417-4767-9992-8B4ECBC9F081}" presName="tlFrame" presStyleLbl="node1" presStyleIdx="4" presStyleCnt="12" custLinFactNeighborX="73561" custLinFactNeighborY="12562"/>
      <dgm:spPr>
        <a:xfrm>
          <a:off x="5907769" y="1037817"/>
          <a:ext cx="488479" cy="488606"/>
        </a:xfrm>
        <a:prstGeom prst="halfFrame">
          <a:avLst>
            <a:gd name="adj1" fmla="val 25770"/>
            <a:gd name="adj2" fmla="val 25770"/>
          </a:avLst>
        </a:prstGeom>
      </dgm:spPr>
      <dgm:t>
        <a:bodyPr/>
        <a:lstStyle/>
        <a:p>
          <a:endParaRPr lang="es-ES"/>
        </a:p>
      </dgm:t>
    </dgm:pt>
    <dgm:pt modelId="{F6C40E29-7BB0-4B40-A0F0-BAA0F785E1E5}" type="pres">
      <dgm:prSet presAssocID="{8FE532D2-D417-4767-9992-8B4ECBC9F081}" presName="trFrame" presStyleLbl="node1" presStyleIdx="5" presStyleCnt="12" custLinFactX="28323" custLinFactNeighborX="100000" custLinFactNeighborY="11245"/>
      <dgm:spPr>
        <a:xfrm rot="5400000">
          <a:off x="7826255" y="1037881"/>
          <a:ext cx="488606" cy="488479"/>
        </a:xfrm>
        <a:prstGeom prst="halfFrame">
          <a:avLst>
            <a:gd name="adj1" fmla="val 25770"/>
            <a:gd name="adj2" fmla="val 25770"/>
          </a:avLst>
        </a:prstGeom>
      </dgm:spPr>
      <dgm:t>
        <a:bodyPr/>
        <a:lstStyle/>
        <a:p>
          <a:endParaRPr lang="es-ES"/>
        </a:p>
      </dgm:t>
    </dgm:pt>
    <dgm:pt modelId="{4DC9D613-1336-481B-B6E6-44A7B9B2CCF9}" type="pres">
      <dgm:prSet presAssocID="{8FE532D2-D417-4767-9992-8B4ECBC9F081}" presName="blFrame" presStyleLbl="node1" presStyleIdx="6" presStyleCnt="12" custLinFactNeighborX="73561" custLinFactNeighborY="12562"/>
      <dgm:spPr>
        <a:xfrm rot="16200000">
          <a:off x="5907705" y="2164471"/>
          <a:ext cx="488606" cy="488479"/>
        </a:xfrm>
        <a:prstGeom prst="halfFrame">
          <a:avLst>
            <a:gd name="adj1" fmla="val 25770"/>
            <a:gd name="adj2" fmla="val 25770"/>
          </a:avLst>
        </a:prstGeom>
      </dgm:spPr>
      <dgm:t>
        <a:bodyPr/>
        <a:lstStyle/>
        <a:p>
          <a:endParaRPr lang="es-ES"/>
        </a:p>
      </dgm:t>
    </dgm:pt>
    <dgm:pt modelId="{C833306C-DCEE-41C0-83AE-4E7E8AB913FF}" type="pres">
      <dgm:prSet presAssocID="{8FE532D2-D417-4767-9992-8B4ECBC9F081}" presName="brFrame" presStyleLbl="node1" presStyleIdx="7" presStyleCnt="12" custLinFactX="28323" custLinFactNeighborX="100000" custLinFactNeighborY="11245"/>
      <dgm:spPr>
        <a:xfrm rot="10800000">
          <a:off x="7826318" y="2164408"/>
          <a:ext cx="488479" cy="488606"/>
        </a:xfrm>
        <a:prstGeom prst="halfFrame">
          <a:avLst>
            <a:gd name="adj1" fmla="val 25770"/>
            <a:gd name="adj2" fmla="val 25770"/>
          </a:avLst>
        </a:prstGeom>
      </dgm:spPr>
      <dgm:t>
        <a:bodyPr/>
        <a:lstStyle/>
        <a:p>
          <a:endParaRPr lang="es-ES"/>
        </a:p>
      </dgm:t>
    </dgm:pt>
    <dgm:pt modelId="{0FDFCD51-3DED-4999-9A65-0C53BBFCD6AB}" type="pres">
      <dgm:prSet presAssocID="{B9817BEA-F4E1-4DB0-B3A7-FA70B3644BB0}" presName="sibTrans" presStyleCnt="0"/>
      <dgm:spPr/>
      <dgm:t>
        <a:bodyPr/>
        <a:lstStyle/>
        <a:p>
          <a:endParaRPr lang="es-ES"/>
        </a:p>
      </dgm:t>
    </dgm:pt>
    <dgm:pt modelId="{2646BE49-1181-4EA3-9B6E-69B40E7DF63C}" type="pres">
      <dgm:prSet presAssocID="{2CC548F6-56A2-42B8-B878-88F54C584B77}" presName="composite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8C0DCCF8-13B2-4413-81AB-FD785138BC9E}" type="pres">
      <dgm:prSet presAssocID="{2CC548F6-56A2-42B8-B878-88F54C584B77}" presName="Image" presStyleLbl="bgImgPlace1" presStyleIdx="2" presStyleCnt="3" custScaleX="86464" custScaleY="163725" custLinFactNeighborX="-3052" custLinFactNeighborY="779"/>
      <dgm:spPr>
        <a:xfrm>
          <a:off x="2656662" y="3077634"/>
          <a:ext cx="1435654" cy="957099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96BFB75F-17DE-4FB9-A2E1-33D0B10DC230}" type="pres">
      <dgm:prSet presAssocID="{2CC548F6-56A2-42B8-B878-88F54C584B77}" presName="ParentText" presStyleLbl="revTx" presStyleIdx="2" presStyleCnt="3" custScaleX="155926" custLinFactNeighborX="32800" custLinFactNeighborY="-53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31F853-A14E-4B96-AF1B-2276FBF1119A}" type="pres">
      <dgm:prSet presAssocID="{2CC548F6-56A2-42B8-B878-88F54C584B77}" presName="tlFrame" presStyleLbl="node1" presStyleIdx="8" presStyleCnt="12" custLinFactNeighborX="34458" custLinFactNeighborY="-28070"/>
      <dgm:spPr>
        <a:xfrm>
          <a:off x="3972803" y="3915280"/>
          <a:ext cx="488479" cy="488606"/>
        </a:xfrm>
        <a:prstGeom prst="halfFrame">
          <a:avLst>
            <a:gd name="adj1" fmla="val 25770"/>
            <a:gd name="adj2" fmla="val 25770"/>
          </a:avLst>
        </a:prstGeom>
      </dgm:spPr>
      <dgm:t>
        <a:bodyPr/>
        <a:lstStyle/>
        <a:p>
          <a:endParaRPr lang="es-ES"/>
        </a:p>
      </dgm:t>
    </dgm:pt>
    <dgm:pt modelId="{A8CC178C-21A0-4163-947E-1BAC15EB2198}" type="pres">
      <dgm:prSet presAssocID="{2CC548F6-56A2-42B8-B878-88F54C584B77}" presName="trFrame" presStyleLbl="node1" presStyleIdx="9" presStyleCnt="12" custLinFactX="100000" custLinFactNeighborX="127430" custLinFactNeighborY="-28070"/>
      <dgm:spPr>
        <a:xfrm rot="5400000">
          <a:off x="5891289" y="3915343"/>
          <a:ext cx="488606" cy="488479"/>
        </a:xfrm>
        <a:prstGeom prst="halfFrame">
          <a:avLst>
            <a:gd name="adj1" fmla="val 25770"/>
            <a:gd name="adj2" fmla="val 25770"/>
          </a:avLst>
        </a:prstGeom>
      </dgm:spPr>
      <dgm:t>
        <a:bodyPr/>
        <a:lstStyle/>
        <a:p>
          <a:endParaRPr lang="es-ES"/>
        </a:p>
      </dgm:t>
    </dgm:pt>
    <dgm:pt modelId="{2B2B30BC-E082-4275-BC76-A01BDA18F6EC}" type="pres">
      <dgm:prSet presAssocID="{2CC548F6-56A2-42B8-B878-88F54C584B77}" presName="blFrame" presStyleLbl="node1" presStyleIdx="10" presStyleCnt="12" custLinFactNeighborX="34458" custLinFactNeighborY="-28070"/>
      <dgm:spPr>
        <a:xfrm rot="16200000">
          <a:off x="3972740" y="5041934"/>
          <a:ext cx="488606" cy="488479"/>
        </a:xfrm>
        <a:prstGeom prst="halfFrame">
          <a:avLst>
            <a:gd name="adj1" fmla="val 25770"/>
            <a:gd name="adj2" fmla="val 25770"/>
          </a:avLst>
        </a:prstGeom>
      </dgm:spPr>
      <dgm:t>
        <a:bodyPr/>
        <a:lstStyle/>
        <a:p>
          <a:endParaRPr lang="es-ES"/>
        </a:p>
      </dgm:t>
    </dgm:pt>
    <dgm:pt modelId="{1976523C-104F-4D9E-AE47-F4841A3638F3}" type="pres">
      <dgm:prSet presAssocID="{2CC548F6-56A2-42B8-B878-88F54C584B77}" presName="brFrame" presStyleLbl="node1" presStyleIdx="11" presStyleCnt="12" custLinFactX="100000" custLinFactNeighborX="127430" custLinFactNeighborY="-28070"/>
      <dgm:spPr>
        <a:xfrm rot="10800000">
          <a:off x="5891353" y="5041871"/>
          <a:ext cx="488479" cy="488606"/>
        </a:xfrm>
        <a:prstGeom prst="halfFrame">
          <a:avLst>
            <a:gd name="adj1" fmla="val 25770"/>
            <a:gd name="adj2" fmla="val 25770"/>
          </a:avLst>
        </a:prstGeom>
      </dgm:spPr>
      <dgm:t>
        <a:bodyPr/>
        <a:lstStyle/>
        <a:p>
          <a:endParaRPr lang="es-ES"/>
        </a:p>
      </dgm:t>
    </dgm:pt>
  </dgm:ptLst>
  <dgm:cxnLst>
    <dgm:cxn modelId="{E44A20B0-AECE-45EF-9DBC-4032BD5E6F75}" type="presOf" srcId="{8FE532D2-D417-4767-9992-8B4ECBC9F081}" destId="{9E794585-C584-4EDD-A471-90A761C29134}" srcOrd="0" destOrd="0" presId="urn:microsoft.com/office/officeart/2009/3/layout/FramedTextPicture"/>
    <dgm:cxn modelId="{99A4B41F-8136-45EF-A631-E10B9DA2A533}" type="presOf" srcId="{2CC548F6-56A2-42B8-B878-88F54C584B77}" destId="{96BFB75F-17DE-4FB9-A2E1-33D0B10DC230}" srcOrd="0" destOrd="0" presId="urn:microsoft.com/office/officeart/2009/3/layout/FramedTextPicture"/>
    <dgm:cxn modelId="{A88656AB-412F-4948-93DF-F77D5EB33616}" type="presOf" srcId="{7B7B06DE-2871-466E-93A6-41BC70E23BE3}" destId="{53E24182-5C88-4D00-84B1-50452AF15D63}" srcOrd="0" destOrd="0" presId="urn:microsoft.com/office/officeart/2009/3/layout/FramedTextPicture"/>
    <dgm:cxn modelId="{05174E1C-8677-4858-9841-3BA9F8C8B83A}" srcId="{7B7B06DE-2871-466E-93A6-41BC70E23BE3}" destId="{8FE532D2-D417-4767-9992-8B4ECBC9F081}" srcOrd="1" destOrd="0" parTransId="{73350490-ABE3-4DE8-81DF-04EE4511FD71}" sibTransId="{B9817BEA-F4E1-4DB0-B3A7-FA70B3644BB0}"/>
    <dgm:cxn modelId="{06509B91-3A40-40A1-B2F6-5EF9996F41F3}" type="presOf" srcId="{4D057AA2-CEED-4B9D-AE9F-7313FC16B01D}" destId="{B2BDAF39-519D-40EB-BC94-0E815500BB8B}" srcOrd="0" destOrd="0" presId="urn:microsoft.com/office/officeart/2009/3/layout/FramedTextPicture"/>
    <dgm:cxn modelId="{F8C478AC-117F-423D-B4EF-50CEF1BCD735}" srcId="{7B7B06DE-2871-466E-93A6-41BC70E23BE3}" destId="{2CC548F6-56A2-42B8-B878-88F54C584B77}" srcOrd="2" destOrd="0" parTransId="{7ED03586-C8A1-4E26-A4C6-46A1AD05767F}" sibTransId="{FE607BFF-1005-4C2D-93A1-73FA33C45BED}"/>
    <dgm:cxn modelId="{2982CE7E-2832-474B-97A6-D7872123E871}" srcId="{7B7B06DE-2871-466E-93A6-41BC70E23BE3}" destId="{4D057AA2-CEED-4B9D-AE9F-7313FC16B01D}" srcOrd="0" destOrd="0" parTransId="{BDD38795-073B-469B-81FE-E7D00D752E9E}" sibTransId="{60E653EF-8BD5-4263-A9DB-890216FCC2F3}"/>
    <dgm:cxn modelId="{BDE0D24F-4E1A-40C5-8E05-440539214086}" type="presParOf" srcId="{53E24182-5C88-4D00-84B1-50452AF15D63}" destId="{9D139C43-6F47-4006-A863-8390C94CAFBD}" srcOrd="0" destOrd="0" presId="urn:microsoft.com/office/officeart/2009/3/layout/FramedTextPicture"/>
    <dgm:cxn modelId="{F0F2F7D0-C79C-4952-8FD1-1831150D968F}" type="presParOf" srcId="{9D139C43-6F47-4006-A863-8390C94CAFBD}" destId="{B01DA706-E90A-4854-8BE1-1733BFD9C41A}" srcOrd="0" destOrd="0" presId="urn:microsoft.com/office/officeart/2009/3/layout/FramedTextPicture"/>
    <dgm:cxn modelId="{4E15BE98-3225-45F2-8493-58C1210AAEF2}" type="presParOf" srcId="{9D139C43-6F47-4006-A863-8390C94CAFBD}" destId="{B2BDAF39-519D-40EB-BC94-0E815500BB8B}" srcOrd="1" destOrd="0" presId="urn:microsoft.com/office/officeart/2009/3/layout/FramedTextPicture"/>
    <dgm:cxn modelId="{788EE4B1-5C3E-4CF5-8688-192A16D648B3}" type="presParOf" srcId="{9D139C43-6F47-4006-A863-8390C94CAFBD}" destId="{0E4EE4AB-DC9A-49C9-8809-71FAF817ACBD}" srcOrd="2" destOrd="0" presId="urn:microsoft.com/office/officeart/2009/3/layout/FramedTextPicture"/>
    <dgm:cxn modelId="{674211FB-D3B8-40FC-A508-54A8F3FA5319}" type="presParOf" srcId="{9D139C43-6F47-4006-A863-8390C94CAFBD}" destId="{EA325D8C-AFCB-4B75-A9D6-49117704E4B3}" srcOrd="3" destOrd="0" presId="urn:microsoft.com/office/officeart/2009/3/layout/FramedTextPicture"/>
    <dgm:cxn modelId="{50E2C020-2642-4CA9-A950-B0C871807A5E}" type="presParOf" srcId="{9D139C43-6F47-4006-A863-8390C94CAFBD}" destId="{AADB4670-E9A7-4209-A8ED-1EB89EC09666}" srcOrd="4" destOrd="0" presId="urn:microsoft.com/office/officeart/2009/3/layout/FramedTextPicture"/>
    <dgm:cxn modelId="{C06E5D29-3A73-4E4E-A531-4A4BA57849FA}" type="presParOf" srcId="{9D139C43-6F47-4006-A863-8390C94CAFBD}" destId="{B5C505E6-DC01-4F6D-BE83-8F14D4E0FA77}" srcOrd="5" destOrd="0" presId="urn:microsoft.com/office/officeart/2009/3/layout/FramedTextPicture"/>
    <dgm:cxn modelId="{18FC976B-6C08-40E3-9A58-5739B903114E}" type="presParOf" srcId="{53E24182-5C88-4D00-84B1-50452AF15D63}" destId="{62BDF6FE-9D83-4B32-8F6E-1BA3EAD81A58}" srcOrd="1" destOrd="0" presId="urn:microsoft.com/office/officeart/2009/3/layout/FramedTextPicture"/>
    <dgm:cxn modelId="{979B2B82-5FAF-418C-A259-A6E5CA9F33EB}" type="presParOf" srcId="{53E24182-5C88-4D00-84B1-50452AF15D63}" destId="{4ED63BC0-95EC-4DCB-88EF-F32015395EA0}" srcOrd="2" destOrd="0" presId="urn:microsoft.com/office/officeart/2009/3/layout/FramedTextPicture"/>
    <dgm:cxn modelId="{3F31AA1E-1285-4BAA-BE97-66B9182DA653}" type="presParOf" srcId="{4ED63BC0-95EC-4DCB-88EF-F32015395EA0}" destId="{C701245B-11AE-4578-A369-39631DD5D570}" srcOrd="0" destOrd="0" presId="urn:microsoft.com/office/officeart/2009/3/layout/FramedTextPicture"/>
    <dgm:cxn modelId="{8ED72A8E-C1CE-4677-B91B-49E3BDAE2FFA}" type="presParOf" srcId="{4ED63BC0-95EC-4DCB-88EF-F32015395EA0}" destId="{9E794585-C584-4EDD-A471-90A761C29134}" srcOrd="1" destOrd="0" presId="urn:microsoft.com/office/officeart/2009/3/layout/FramedTextPicture"/>
    <dgm:cxn modelId="{46CA8157-5CA5-47BE-BAFC-2CA5F0E63A4A}" type="presParOf" srcId="{4ED63BC0-95EC-4DCB-88EF-F32015395EA0}" destId="{0B2FD9F3-C429-4004-87D1-32A6E40B15C7}" srcOrd="2" destOrd="0" presId="urn:microsoft.com/office/officeart/2009/3/layout/FramedTextPicture"/>
    <dgm:cxn modelId="{AA072A78-CD35-4343-A536-2A1B02DDC126}" type="presParOf" srcId="{4ED63BC0-95EC-4DCB-88EF-F32015395EA0}" destId="{F6C40E29-7BB0-4B40-A0F0-BAA0F785E1E5}" srcOrd="3" destOrd="0" presId="urn:microsoft.com/office/officeart/2009/3/layout/FramedTextPicture"/>
    <dgm:cxn modelId="{E343938E-FF1F-4C37-9A79-EBCE037C810A}" type="presParOf" srcId="{4ED63BC0-95EC-4DCB-88EF-F32015395EA0}" destId="{4DC9D613-1336-481B-B6E6-44A7B9B2CCF9}" srcOrd="4" destOrd="0" presId="urn:microsoft.com/office/officeart/2009/3/layout/FramedTextPicture"/>
    <dgm:cxn modelId="{2536696D-6178-4765-BFCC-91BAEAF7B5A6}" type="presParOf" srcId="{4ED63BC0-95EC-4DCB-88EF-F32015395EA0}" destId="{C833306C-DCEE-41C0-83AE-4E7E8AB913FF}" srcOrd="5" destOrd="0" presId="urn:microsoft.com/office/officeart/2009/3/layout/FramedTextPicture"/>
    <dgm:cxn modelId="{F43A70D5-3CF8-4A4E-86C8-158CDDAD455C}" type="presParOf" srcId="{53E24182-5C88-4D00-84B1-50452AF15D63}" destId="{0FDFCD51-3DED-4999-9A65-0C53BBFCD6AB}" srcOrd="3" destOrd="0" presId="urn:microsoft.com/office/officeart/2009/3/layout/FramedTextPicture"/>
    <dgm:cxn modelId="{D9F274B0-B718-4B8A-94D4-07FBA235BFC6}" type="presParOf" srcId="{53E24182-5C88-4D00-84B1-50452AF15D63}" destId="{2646BE49-1181-4EA3-9B6E-69B40E7DF63C}" srcOrd="4" destOrd="0" presId="urn:microsoft.com/office/officeart/2009/3/layout/FramedTextPicture"/>
    <dgm:cxn modelId="{A2806D11-47BB-4FBC-A236-6E344CEE2BBF}" type="presParOf" srcId="{2646BE49-1181-4EA3-9B6E-69B40E7DF63C}" destId="{8C0DCCF8-13B2-4413-81AB-FD785138BC9E}" srcOrd="0" destOrd="0" presId="urn:microsoft.com/office/officeart/2009/3/layout/FramedTextPicture"/>
    <dgm:cxn modelId="{0FCCEE54-6EF3-404D-97F6-DEDCF6A81628}" type="presParOf" srcId="{2646BE49-1181-4EA3-9B6E-69B40E7DF63C}" destId="{96BFB75F-17DE-4FB9-A2E1-33D0B10DC230}" srcOrd="1" destOrd="0" presId="urn:microsoft.com/office/officeart/2009/3/layout/FramedTextPicture"/>
    <dgm:cxn modelId="{AC561855-6CB7-4AD9-9887-D5308FA39528}" type="presParOf" srcId="{2646BE49-1181-4EA3-9B6E-69B40E7DF63C}" destId="{AC31F853-A14E-4B96-AF1B-2276FBF1119A}" srcOrd="2" destOrd="0" presId="urn:microsoft.com/office/officeart/2009/3/layout/FramedTextPicture"/>
    <dgm:cxn modelId="{E6C691E2-58FD-408C-9B9F-E0DBFC8F8247}" type="presParOf" srcId="{2646BE49-1181-4EA3-9B6E-69B40E7DF63C}" destId="{A8CC178C-21A0-4163-947E-1BAC15EB2198}" srcOrd="3" destOrd="0" presId="urn:microsoft.com/office/officeart/2009/3/layout/FramedTextPicture"/>
    <dgm:cxn modelId="{2B018569-D91E-42AE-8A3B-1D2344845403}" type="presParOf" srcId="{2646BE49-1181-4EA3-9B6E-69B40E7DF63C}" destId="{2B2B30BC-E082-4275-BC76-A01BDA18F6EC}" srcOrd="4" destOrd="0" presId="urn:microsoft.com/office/officeart/2009/3/layout/FramedTextPicture"/>
    <dgm:cxn modelId="{44D33136-E4C7-4B62-BA8E-EE871C588BD0}" type="presParOf" srcId="{2646BE49-1181-4EA3-9B6E-69B40E7DF63C}" destId="{1976523C-104F-4D9E-AE47-F4841A3638F3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10E2-AE22-4D92-9D40-D5D7827B4220}">
      <dsp:nvSpPr>
        <dsp:cNvPr id="0" name=""/>
        <dsp:cNvSpPr/>
      </dsp:nvSpPr>
      <dsp:spPr>
        <a:xfrm>
          <a:off x="1914469" y="2032000"/>
          <a:ext cx="506536" cy="1447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1447800"/>
              </a:lnTo>
              <a:lnTo>
                <a:pt x="506536" y="144780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129391" y="2717553"/>
        <a:ext cx="76692" cy="76692"/>
      </dsp:txXfrm>
    </dsp:sp>
    <dsp:sp modelId="{47FED8D7-2899-4A07-B615-77B6466DDC07}">
      <dsp:nvSpPr>
        <dsp:cNvPr id="0" name=""/>
        <dsp:cNvSpPr/>
      </dsp:nvSpPr>
      <dsp:spPr>
        <a:xfrm>
          <a:off x="1914469" y="2032000"/>
          <a:ext cx="506536" cy="482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482599"/>
              </a:lnTo>
              <a:lnTo>
                <a:pt x="506536" y="4825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150246" y="2255809"/>
        <a:ext cx="34981" cy="34981"/>
      </dsp:txXfrm>
    </dsp:sp>
    <dsp:sp modelId="{29A30D11-9FFF-4871-BA1D-A22B7D6B5648}">
      <dsp:nvSpPr>
        <dsp:cNvPr id="0" name=""/>
        <dsp:cNvSpPr/>
      </dsp:nvSpPr>
      <dsp:spPr>
        <a:xfrm>
          <a:off x="1914469" y="1549399"/>
          <a:ext cx="506536" cy="482600"/>
        </a:xfrm>
        <a:custGeom>
          <a:avLst/>
          <a:gdLst/>
          <a:ahLst/>
          <a:cxnLst/>
          <a:rect l="0" t="0" r="0" b="0"/>
          <a:pathLst>
            <a:path>
              <a:moveTo>
                <a:pt x="0" y="482600"/>
              </a:moveTo>
              <a:lnTo>
                <a:pt x="253268" y="482600"/>
              </a:lnTo>
              <a:lnTo>
                <a:pt x="253268" y="0"/>
              </a:lnTo>
              <a:lnTo>
                <a:pt x="50653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150246" y="1773209"/>
        <a:ext cx="34981" cy="34981"/>
      </dsp:txXfrm>
    </dsp:sp>
    <dsp:sp modelId="{9A5E0F0B-6DFD-47EE-B316-ED5C4CB18362}">
      <dsp:nvSpPr>
        <dsp:cNvPr id="0" name=""/>
        <dsp:cNvSpPr/>
      </dsp:nvSpPr>
      <dsp:spPr>
        <a:xfrm>
          <a:off x="1914469" y="584199"/>
          <a:ext cx="506536" cy="1447800"/>
        </a:xfrm>
        <a:custGeom>
          <a:avLst/>
          <a:gdLst/>
          <a:ahLst/>
          <a:cxnLst/>
          <a:rect l="0" t="0" r="0" b="0"/>
          <a:pathLst>
            <a:path>
              <a:moveTo>
                <a:pt x="0" y="1447800"/>
              </a:moveTo>
              <a:lnTo>
                <a:pt x="253268" y="1447800"/>
              </a:lnTo>
              <a:lnTo>
                <a:pt x="253268" y="0"/>
              </a:lnTo>
              <a:lnTo>
                <a:pt x="50653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129391" y="1269753"/>
        <a:ext cx="76692" cy="76692"/>
      </dsp:txXfrm>
    </dsp:sp>
    <dsp:sp modelId="{7C3494E9-8147-4EBC-8720-8E311C15B5B9}">
      <dsp:nvSpPr>
        <dsp:cNvPr id="0" name=""/>
        <dsp:cNvSpPr/>
      </dsp:nvSpPr>
      <dsp:spPr>
        <a:xfrm rot="16200000">
          <a:off x="-503610" y="1645920"/>
          <a:ext cx="4064000" cy="77216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tx2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8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Tratamientos</a:t>
          </a:r>
          <a:endParaRPr lang="es-ES" sz="48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503610" y="1645920"/>
        <a:ext cx="4064000" cy="772160"/>
      </dsp:txXfrm>
    </dsp:sp>
    <dsp:sp modelId="{751ADEFB-5B3D-4F5C-81BA-3035689424EE}">
      <dsp:nvSpPr>
        <dsp:cNvPr id="0" name=""/>
        <dsp:cNvSpPr/>
      </dsp:nvSpPr>
      <dsp:spPr>
        <a:xfrm>
          <a:off x="2421006" y="198119"/>
          <a:ext cx="2532684" cy="77216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tx2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b="1" kern="1200" dirty="0" smtClean="0"/>
            <a:t>Azofert</a:t>
          </a:r>
          <a:r>
            <a:rPr lang="es-MX" sz="1200" b="1" kern="1200" baseline="30000" dirty="0" smtClean="0"/>
            <a:t>®</a:t>
          </a:r>
          <a:r>
            <a:rPr lang="es-MX" sz="1200" b="1" kern="1200" dirty="0" smtClean="0"/>
            <a:t>-F</a:t>
          </a:r>
          <a:endParaRPr lang="es-ES" sz="1200" kern="1200" dirty="0"/>
        </a:p>
      </dsp:txBody>
      <dsp:txXfrm>
        <a:off x="2421006" y="198119"/>
        <a:ext cx="2532684" cy="772160"/>
      </dsp:txXfrm>
    </dsp:sp>
    <dsp:sp modelId="{2E1A8299-B537-49D8-A930-D9853AFBE101}">
      <dsp:nvSpPr>
        <dsp:cNvPr id="0" name=""/>
        <dsp:cNvSpPr/>
      </dsp:nvSpPr>
      <dsp:spPr>
        <a:xfrm>
          <a:off x="2421006" y="1163319"/>
          <a:ext cx="2532684" cy="77216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tx2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b="1" kern="1200" dirty="0" smtClean="0"/>
            <a:t>Azofert</a:t>
          </a:r>
          <a:r>
            <a:rPr lang="es-MX" sz="1200" b="1" kern="1200" baseline="30000" dirty="0" smtClean="0"/>
            <a:t>®</a:t>
          </a:r>
          <a:r>
            <a:rPr lang="es-MX" sz="1200" b="1" kern="1200" dirty="0" smtClean="0"/>
            <a:t>-F</a:t>
          </a:r>
          <a:endParaRPr lang="es-ES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/>
            <a:t>+ </a:t>
          </a:r>
          <a:r>
            <a:rPr lang="es-MX" sz="1200" b="1" kern="1200" dirty="0" smtClean="0"/>
            <a:t>Pectimorf</a:t>
          </a:r>
          <a:r>
            <a:rPr lang="es-MX" sz="1200" b="1" kern="1200" baseline="30000" dirty="0" smtClean="0"/>
            <a:t>®</a:t>
          </a:r>
          <a:r>
            <a:rPr lang="es-MX" sz="1200" b="1" kern="1200" dirty="0" smtClean="0"/>
            <a:t> </a:t>
          </a:r>
          <a:r>
            <a:rPr lang="es-ES_tradnl" sz="1200" b="1" kern="1200" dirty="0" smtClean="0"/>
            <a:t>en el medio de fermentación, a concentración seleccionada </a:t>
          </a:r>
          <a:endParaRPr lang="es-ES" sz="1200" kern="1200" dirty="0"/>
        </a:p>
      </dsp:txBody>
      <dsp:txXfrm>
        <a:off x="2421006" y="1163319"/>
        <a:ext cx="2532684" cy="772160"/>
      </dsp:txXfrm>
    </dsp:sp>
    <dsp:sp modelId="{EEB49AA4-12AC-4979-BE2A-FCBAC50AC888}">
      <dsp:nvSpPr>
        <dsp:cNvPr id="0" name=""/>
        <dsp:cNvSpPr/>
      </dsp:nvSpPr>
      <dsp:spPr>
        <a:xfrm>
          <a:off x="2421006" y="2128519"/>
          <a:ext cx="2532684" cy="77216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tx2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b="1" kern="1200" dirty="0" smtClean="0"/>
            <a:t>Azofert</a:t>
          </a:r>
          <a:r>
            <a:rPr lang="es-MX" sz="1200" b="1" kern="1200" baseline="30000" dirty="0" smtClean="0"/>
            <a:t>®</a:t>
          </a:r>
          <a:r>
            <a:rPr lang="es-MX" sz="1200" b="1" kern="1200" dirty="0" smtClean="0"/>
            <a:t>-F</a:t>
          </a:r>
          <a:endParaRPr lang="es-ES" sz="120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1200" b="1" kern="1200" dirty="0" smtClean="0"/>
            <a:t>+ </a:t>
          </a:r>
          <a:r>
            <a:rPr lang="es-MX" sz="1200" b="1" kern="1200" dirty="0" smtClean="0"/>
            <a:t>Pectimorf</a:t>
          </a:r>
          <a:r>
            <a:rPr lang="es-MX" sz="1200" b="1" kern="1200" baseline="30000" dirty="0" smtClean="0"/>
            <a:t>® </a:t>
          </a:r>
          <a:r>
            <a:rPr lang="es-ES_tradnl" sz="1200" b="1" kern="1200" dirty="0" smtClean="0"/>
            <a:t>combinados, </a:t>
          </a:r>
          <a:endParaRPr lang="es-ES" sz="12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_tradnl" sz="1200" b="1" kern="1200" dirty="0" smtClean="0"/>
            <a:t>a concentración seleccionada</a:t>
          </a:r>
          <a:endParaRPr lang="es-ES" sz="1200" kern="1200" dirty="0"/>
        </a:p>
      </dsp:txBody>
      <dsp:txXfrm>
        <a:off x="2421006" y="2128519"/>
        <a:ext cx="2532684" cy="772160"/>
      </dsp:txXfrm>
    </dsp:sp>
    <dsp:sp modelId="{D70823FB-CC11-4D62-A418-85D8E4CABCAB}">
      <dsp:nvSpPr>
        <dsp:cNvPr id="0" name=""/>
        <dsp:cNvSpPr/>
      </dsp:nvSpPr>
      <dsp:spPr>
        <a:xfrm>
          <a:off x="2421006" y="3093720"/>
          <a:ext cx="2532684" cy="77216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tx2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b="1" kern="1200" dirty="0" smtClean="0"/>
            <a:t>Pueden incluirse otros ttos si son dos concentraciones seleccionadas</a:t>
          </a:r>
          <a:endParaRPr lang="es-ES" sz="1200" kern="1200" dirty="0"/>
        </a:p>
      </dsp:txBody>
      <dsp:txXfrm>
        <a:off x="2421006" y="3093720"/>
        <a:ext cx="2532684" cy="772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DA706-E90A-4854-8BE1-1733BFD9C41A}">
      <dsp:nvSpPr>
        <dsp:cNvPr id="0" name=""/>
        <dsp:cNvSpPr/>
      </dsp:nvSpPr>
      <dsp:spPr>
        <a:xfrm>
          <a:off x="223076" y="85244"/>
          <a:ext cx="1111209" cy="140727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2BDAF39-519D-40EB-BC94-0E815500BB8B}">
      <dsp:nvSpPr>
        <dsp:cNvPr id="0" name=""/>
        <dsp:cNvSpPr/>
      </dsp:nvSpPr>
      <dsp:spPr>
        <a:xfrm>
          <a:off x="1528452" y="1224133"/>
          <a:ext cx="2801985" cy="1233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 demuestra que la adición de </a:t>
          </a:r>
          <a:r>
            <a:rPr lang="es-MX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Pectimorf</a:t>
          </a:r>
          <a:r>
            <a:rPr lang="es-MX" sz="1200" kern="1200" baseline="30000" dirty="0" smtClean="0">
              <a:latin typeface="Arial" panose="020B0604020202020204" pitchFamily="34" charset="0"/>
              <a:cs typeface="Arial" panose="020B0604020202020204" pitchFamily="34" charset="0"/>
            </a:rPr>
            <a:t>®</a:t>
          </a:r>
          <a:r>
            <a:rPr lang="es-MX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MX" sz="120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 medio de cultivo de </a:t>
          </a:r>
          <a:r>
            <a:rPr lang="es-MX" sz="1200" i="1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Rhizobium</a:t>
          </a:r>
          <a:r>
            <a:rPr lang="es-MX" sz="120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mejora los beneficios de este biofertilizante en la simbiosis con las plantas de frijol</a:t>
          </a:r>
          <a:endParaRPr lang="es-ES" sz="12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528452" y="1224133"/>
        <a:ext cx="2801985" cy="1233131"/>
      </dsp:txXfrm>
    </dsp:sp>
    <dsp:sp modelId="{0E4EE4AB-DC9A-49C9-8809-71FAF817ACBD}">
      <dsp:nvSpPr>
        <dsp:cNvPr id="0" name=""/>
        <dsp:cNvSpPr/>
      </dsp:nvSpPr>
      <dsp:spPr>
        <a:xfrm>
          <a:off x="1389936" y="1001792"/>
          <a:ext cx="479453" cy="479577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A325D8C-AFCB-4B75-A9D6-49117704E4B3}">
      <dsp:nvSpPr>
        <dsp:cNvPr id="0" name=""/>
        <dsp:cNvSpPr/>
      </dsp:nvSpPr>
      <dsp:spPr>
        <a:xfrm rot="5400000">
          <a:off x="4084674" y="1008174"/>
          <a:ext cx="479577" cy="479453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ADB4670-E9A7-4209-A8ED-1EB89EC09666}">
      <dsp:nvSpPr>
        <dsp:cNvPr id="0" name=""/>
        <dsp:cNvSpPr/>
      </dsp:nvSpPr>
      <dsp:spPr>
        <a:xfrm rot="16200000">
          <a:off x="1389874" y="2153983"/>
          <a:ext cx="479577" cy="479453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5C505E6-DC01-4F6D-BE83-8F14D4E0FA77}">
      <dsp:nvSpPr>
        <dsp:cNvPr id="0" name=""/>
        <dsp:cNvSpPr/>
      </dsp:nvSpPr>
      <dsp:spPr>
        <a:xfrm rot="10800000">
          <a:off x="4084736" y="2160242"/>
          <a:ext cx="479453" cy="479577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701245B-11AE-4578-A369-39631DD5D570}">
      <dsp:nvSpPr>
        <dsp:cNvPr id="0" name=""/>
        <dsp:cNvSpPr/>
      </dsp:nvSpPr>
      <dsp:spPr>
        <a:xfrm>
          <a:off x="5084574" y="72010"/>
          <a:ext cx="1210397" cy="1408736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9E794585-C584-4EDD-A471-90A761C29134}">
      <dsp:nvSpPr>
        <dsp:cNvPr id="0" name=""/>
        <dsp:cNvSpPr/>
      </dsp:nvSpPr>
      <dsp:spPr>
        <a:xfrm>
          <a:off x="6516219" y="1296142"/>
          <a:ext cx="2330180" cy="1233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20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 evalúa el posible efecto de Oligogalacturónidos (OGAs) en la multiplicación, estabilidad y viabilidad de Rhizobium</a:t>
          </a:r>
          <a:endParaRPr lang="es-ES" sz="1200" kern="1200" dirty="0" smtClean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sobre semillas de frijol</a:t>
          </a:r>
          <a:endParaRPr lang="es-ES" sz="12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516219" y="1296142"/>
        <a:ext cx="2330180" cy="1233131"/>
      </dsp:txXfrm>
    </dsp:sp>
    <dsp:sp modelId="{0B2FD9F3-C429-4004-87D1-32A6E40B15C7}">
      <dsp:nvSpPr>
        <dsp:cNvPr id="0" name=""/>
        <dsp:cNvSpPr/>
      </dsp:nvSpPr>
      <dsp:spPr>
        <a:xfrm>
          <a:off x="6380715" y="1126472"/>
          <a:ext cx="479453" cy="479577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C40E29-7BB0-4B40-A0F0-BAA0F785E1E5}">
      <dsp:nvSpPr>
        <dsp:cNvPr id="0" name=""/>
        <dsp:cNvSpPr/>
      </dsp:nvSpPr>
      <dsp:spPr>
        <a:xfrm rot="5400000">
          <a:off x="8526310" y="1120218"/>
          <a:ext cx="479577" cy="479453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DC9D613-1336-481B-B6E6-44A7B9B2CCF9}">
      <dsp:nvSpPr>
        <dsp:cNvPr id="0" name=""/>
        <dsp:cNvSpPr/>
      </dsp:nvSpPr>
      <dsp:spPr>
        <a:xfrm rot="16200000">
          <a:off x="6380652" y="2232308"/>
          <a:ext cx="479577" cy="479453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833306C-DCEE-41C0-83AE-4E7E8AB913FF}">
      <dsp:nvSpPr>
        <dsp:cNvPr id="0" name=""/>
        <dsp:cNvSpPr/>
      </dsp:nvSpPr>
      <dsp:spPr>
        <a:xfrm rot="10800000">
          <a:off x="8526372" y="2225929"/>
          <a:ext cx="479453" cy="479577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C0DCCF8-13B2-4413-81AB-FD785138BC9E}">
      <dsp:nvSpPr>
        <dsp:cNvPr id="0" name=""/>
        <dsp:cNvSpPr/>
      </dsp:nvSpPr>
      <dsp:spPr>
        <a:xfrm>
          <a:off x="2555773" y="3024334"/>
          <a:ext cx="1218387" cy="153805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96BFB75F-17DE-4FB9-A2E1-33D0B10DC230}">
      <dsp:nvSpPr>
        <dsp:cNvPr id="0" name=""/>
        <dsp:cNvSpPr/>
      </dsp:nvSpPr>
      <dsp:spPr>
        <a:xfrm>
          <a:off x="4067937" y="4248473"/>
          <a:ext cx="3112882" cy="1233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 evidencia el efecto positivo de OGAs en el medio de cultivo de Azofert</a:t>
          </a:r>
          <a:r>
            <a:rPr lang="es-MX" sz="1200" kern="1200" baseline="300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®</a:t>
          </a:r>
          <a:r>
            <a:rPr lang="es-MX" sz="1200" kern="120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-F en el crecimiento, desarrollo y  rendimiento del cultivo del frijol</a:t>
          </a:r>
          <a:endParaRPr lang="es-ES" sz="1200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067937" y="4248473"/>
        <a:ext cx="3112882" cy="1233131"/>
      </dsp:txXfrm>
    </dsp:sp>
    <dsp:sp modelId="{AC31F853-A14E-4B96-AF1B-2276FBF1119A}">
      <dsp:nvSpPr>
        <dsp:cNvPr id="0" name=""/>
        <dsp:cNvSpPr/>
      </dsp:nvSpPr>
      <dsp:spPr>
        <a:xfrm>
          <a:off x="3960441" y="4003888"/>
          <a:ext cx="479453" cy="479577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8CC178C-21A0-4163-947E-1BAC15EB2198}">
      <dsp:nvSpPr>
        <dsp:cNvPr id="0" name=""/>
        <dsp:cNvSpPr/>
      </dsp:nvSpPr>
      <dsp:spPr>
        <a:xfrm rot="5400000">
          <a:off x="6768690" y="4003950"/>
          <a:ext cx="479577" cy="479453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B2B30BC-E082-4275-BC76-A01BDA18F6EC}">
      <dsp:nvSpPr>
        <dsp:cNvPr id="0" name=""/>
        <dsp:cNvSpPr/>
      </dsp:nvSpPr>
      <dsp:spPr>
        <a:xfrm rot="16200000">
          <a:off x="3960379" y="5109723"/>
          <a:ext cx="479577" cy="479453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976523C-104F-4D9E-AE47-F4841A3638F3}">
      <dsp:nvSpPr>
        <dsp:cNvPr id="0" name=""/>
        <dsp:cNvSpPr/>
      </dsp:nvSpPr>
      <dsp:spPr>
        <a:xfrm rot="10800000">
          <a:off x="6768752" y="5109661"/>
          <a:ext cx="479453" cy="479577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es-ES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s-ES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es-ES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0800E6-C8A8-4A08-9900-ACEBC19562B5}" type="slidenum">
              <a:rPr lang="en-US" altLang="es-ES"/>
              <a:pPr/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876331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1" name="Group 29"/>
          <p:cNvGrpSpPr>
            <a:grpSpLocks/>
          </p:cNvGrpSpPr>
          <p:nvPr/>
        </p:nvGrpSpPr>
        <p:grpSpPr bwMode="auto">
          <a:xfrm>
            <a:off x="1143000" y="628650"/>
            <a:ext cx="8012113" cy="2571750"/>
            <a:chOff x="720" y="396"/>
            <a:chExt cx="5047" cy="1620"/>
          </a:xfrm>
        </p:grpSpPr>
        <p:sp>
          <p:nvSpPr>
            <p:cNvPr id="3090" name="Rectangle 18"/>
            <p:cNvSpPr>
              <a:spLocks noChangeArrowheads="1"/>
            </p:cNvSpPr>
            <p:nvPr userDrawn="1"/>
          </p:nvSpPr>
          <p:spPr bwMode="gray">
            <a:xfrm>
              <a:off x="1081" y="396"/>
              <a:ext cx="4686" cy="159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3100" name="Rectangle 28"/>
            <p:cNvSpPr>
              <a:spLocks noChangeArrowheads="1"/>
            </p:cNvSpPr>
            <p:nvPr userDrawn="1"/>
          </p:nvSpPr>
          <p:spPr bwMode="gray">
            <a:xfrm>
              <a:off x="720" y="1440"/>
              <a:ext cx="576" cy="57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3089" name="Rectangle 17"/>
          <p:cNvSpPr>
            <a:spLocks noChangeArrowheads="1"/>
          </p:cNvSpPr>
          <p:nvPr/>
        </p:nvSpPr>
        <p:spPr bwMode="gray">
          <a:xfrm>
            <a:off x="1130300" y="3141663"/>
            <a:ext cx="8013700" cy="5746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gray">
          <a:xfrm>
            <a:off x="573088" y="2520950"/>
            <a:ext cx="576262" cy="64135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gray">
          <a:xfrm>
            <a:off x="1716088" y="628650"/>
            <a:ext cx="566737" cy="636588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093" name="Rectangle 21"/>
          <p:cNvSpPr>
            <a:spLocks noChangeArrowheads="1"/>
          </p:cNvSpPr>
          <p:nvPr/>
        </p:nvSpPr>
        <p:spPr bwMode="gray">
          <a:xfrm>
            <a:off x="2278063" y="0"/>
            <a:ext cx="585787" cy="63500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094" name="Rectangle 22"/>
          <p:cNvSpPr>
            <a:spLocks noChangeArrowheads="1"/>
          </p:cNvSpPr>
          <p:nvPr/>
        </p:nvSpPr>
        <p:spPr bwMode="gray">
          <a:xfrm>
            <a:off x="2281238" y="628650"/>
            <a:ext cx="585787" cy="6318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gray">
          <a:xfrm>
            <a:off x="1141413" y="1262063"/>
            <a:ext cx="574675" cy="625475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096" name="Rectangle 24"/>
          <p:cNvSpPr>
            <a:spLocks noChangeArrowheads="1"/>
          </p:cNvSpPr>
          <p:nvPr/>
        </p:nvSpPr>
        <p:spPr bwMode="gray">
          <a:xfrm>
            <a:off x="1716088" y="1263650"/>
            <a:ext cx="566737" cy="622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gray">
          <a:xfrm>
            <a:off x="573088" y="1885950"/>
            <a:ext cx="576262" cy="644525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098" name="Rectangle 26"/>
          <p:cNvSpPr>
            <a:spLocks noChangeArrowheads="1"/>
          </p:cNvSpPr>
          <p:nvPr/>
        </p:nvSpPr>
        <p:spPr bwMode="gray">
          <a:xfrm>
            <a:off x="1141413" y="1885950"/>
            <a:ext cx="576262" cy="6445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099" name="Rectangle 27"/>
          <p:cNvSpPr>
            <a:spLocks noChangeArrowheads="1"/>
          </p:cNvSpPr>
          <p:nvPr/>
        </p:nvSpPr>
        <p:spPr bwMode="gray">
          <a:xfrm>
            <a:off x="0" y="2528888"/>
            <a:ext cx="574675" cy="633412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752600" y="1800225"/>
            <a:ext cx="6629400" cy="1012825"/>
          </a:xfrm>
        </p:spPr>
        <p:txBody>
          <a:bodyPr/>
          <a:lstStyle>
            <a:lvl1pPr algn="ctr">
              <a:defRPr sz="3600" i="1">
                <a:latin typeface="Verdana" panose="020B0604030504040204" pitchFamily="34" charset="0"/>
              </a:defRPr>
            </a:lvl1pPr>
          </a:lstStyle>
          <a:p>
            <a:pPr lvl="0"/>
            <a:r>
              <a:rPr lang="es-ES" altLang="es-ES" noProof="0" smtClean="0"/>
              <a:t>Haga clic para modificar el estilo de título del patrón</a:t>
            </a:r>
            <a:endParaRPr lang="en-US" altLang="es-E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600200" y="3276600"/>
            <a:ext cx="63246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s-ES" altLang="es-ES" noProof="0" smtClean="0"/>
              <a:t>Haga clic para editar el estilo de subtítulo del patrón</a:t>
            </a:r>
            <a:endParaRPr lang="en-US" altLang="es-ES" noProof="0" smtClean="0"/>
          </a:p>
        </p:txBody>
      </p:sp>
      <p:grpSp>
        <p:nvGrpSpPr>
          <p:cNvPr id="3088" name="Group 16"/>
          <p:cNvGrpSpPr>
            <a:grpSpLocks/>
          </p:cNvGrpSpPr>
          <p:nvPr/>
        </p:nvGrpSpPr>
        <p:grpSpPr bwMode="auto">
          <a:xfrm>
            <a:off x="4191000" y="5410200"/>
            <a:ext cx="1295400" cy="695325"/>
            <a:chOff x="2680" y="3678"/>
            <a:chExt cx="680" cy="438"/>
          </a:xfrm>
        </p:grpSpPr>
        <p:sp>
          <p:nvSpPr>
            <p:cNvPr id="3086" name="Text Box 14"/>
            <p:cNvSpPr txBox="1">
              <a:spLocks noChangeArrowheads="1"/>
            </p:cNvSpPr>
            <p:nvPr userDrawn="1"/>
          </p:nvSpPr>
          <p:spPr bwMode="gray">
            <a:xfrm>
              <a:off x="2680" y="3789"/>
              <a:ext cx="6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es-ES" sz="2800" b="1">
                  <a:solidFill>
                    <a:schemeClr val="tx2"/>
                  </a:solidFill>
                </a:rPr>
                <a:t>LOGO</a:t>
              </a:r>
            </a:p>
          </p:txBody>
        </p:sp>
        <p:sp>
          <p:nvSpPr>
            <p:cNvPr id="3087" name="AutoShape 15"/>
            <p:cNvSpPr>
              <a:spLocks noChangeArrowheads="1"/>
            </p:cNvSpPr>
            <p:nvPr userDrawn="1"/>
          </p:nvSpPr>
          <p:spPr bwMode="gray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Company name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18D6D2A-1AC7-42AA-B4EC-D808B8A0FC4D}" type="slidenum">
              <a:rPr lang="en-US" altLang="es-ES"/>
              <a:pPr/>
              <a:t>‹Nº›</a:t>
            </a:fld>
            <a:endParaRPr lang="en-US" altLang="es-ES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058453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6019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601980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Company name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BB10663-A151-4AA4-BD5C-CDF0C39BD5D3}" type="slidenum">
              <a:rPr lang="en-US" altLang="es-ES"/>
              <a:pPr/>
              <a:t>‹Nº›</a:t>
            </a:fld>
            <a:endParaRPr lang="en-US" altLang="es-ES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656830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0" y="457200"/>
            <a:ext cx="7391400" cy="4873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abla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248275"/>
          </a:xfrm>
        </p:spPr>
        <p:txBody>
          <a:bodyPr/>
          <a:lstStyle/>
          <a:p>
            <a:r>
              <a:rPr lang="es-ES" smtClean="0"/>
              <a:t>Haga clic en el icono para agregar una tabla</a:t>
            </a:r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>
          <a:xfrm>
            <a:off x="5943600" y="6537325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s-ES"/>
              <a:t>Company name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>
          <a:xfrm>
            <a:off x="2971800" y="65373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418A84C0-5D50-4CE6-B757-E5DF9923873D}" type="slidenum">
              <a:rPr lang="en-US" altLang="es-ES"/>
              <a:pPr/>
              <a:t>‹Nº›</a:t>
            </a:fld>
            <a:endParaRPr lang="en-US" altLang="es-ES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2"/>
          </p:nvPr>
        </p:nvSpPr>
        <p:spPr>
          <a:xfrm>
            <a:off x="5943600" y="68263"/>
            <a:ext cx="2590800" cy="236537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s-E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50026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Company name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A1648D-CE68-4F56-87AC-99E478E7F64F}" type="slidenum">
              <a:rPr lang="en-US" altLang="es-ES"/>
              <a:pPr/>
              <a:t>‹Nº›</a:t>
            </a:fld>
            <a:endParaRPr lang="en-US" altLang="es-ES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062554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Company name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95E4E0C-48A7-41E0-864E-7B77C805817B}" type="slidenum">
              <a:rPr lang="en-US" altLang="es-ES"/>
              <a:pPr/>
              <a:t>‹Nº›</a:t>
            </a:fld>
            <a:endParaRPr lang="en-US" altLang="es-ES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53340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2482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2482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Company name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9C3CC15-8467-4901-8A4E-836C0FE846E2}" type="slidenum">
              <a:rPr lang="en-US" altLang="es-ES"/>
              <a:pPr/>
              <a:t>‹Nº›</a:t>
            </a:fld>
            <a:endParaRPr lang="en-US" alt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538509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Company name</a:t>
            </a:r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DD2A5DA-9C0A-4E0C-9B58-E1A61445F3D4}" type="slidenum">
              <a:rPr lang="en-US" altLang="es-ES"/>
              <a:pPr/>
              <a:t>‹Nº›</a:t>
            </a:fld>
            <a:endParaRPr lang="en-US" altLang="es-ES"/>
          </a:p>
        </p:txBody>
      </p:sp>
      <p:sp>
        <p:nvSpPr>
          <p:cNvPr id="9" name="Marcador de fecha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685543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Company name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1A9C0EA-C176-48D9-8F37-009B7897B02D}" type="slidenum">
              <a:rPr lang="en-US" altLang="es-ES"/>
              <a:pPr/>
              <a:t>‹Nº›</a:t>
            </a:fld>
            <a:endParaRPr lang="en-US" alt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546312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Company name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E314CCB-019E-4E9E-970C-9ED6B06A34B6}" type="slidenum">
              <a:rPr lang="en-US" altLang="es-ES"/>
              <a:pPr/>
              <a:t>‹Nº›</a:t>
            </a:fld>
            <a:endParaRPr lang="en-US" alt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18247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Company name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0B984A-3789-4E66-B018-3D247E1430E5}" type="slidenum">
              <a:rPr lang="en-US" altLang="es-ES"/>
              <a:pPr/>
              <a:t>‹Nº›</a:t>
            </a:fld>
            <a:endParaRPr lang="en-US" alt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597133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Company name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4BA6639-0824-4A4B-812F-EAF7E988BA53}" type="slidenum">
              <a:rPr lang="en-US" altLang="es-ES"/>
              <a:pPr/>
              <a:t>‹Nº›</a:t>
            </a:fld>
            <a:endParaRPr lang="en-US" alt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s-E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882857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655638" y="360363"/>
            <a:ext cx="8497887" cy="719137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Editar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43600" y="6537325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r>
              <a:rPr lang="en-US" altLang="es-ES"/>
              <a:t>Company name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971800" y="65373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55CFB97-672E-42BD-8C7D-9515746ED1FF}" type="slidenum">
              <a:rPr lang="en-US" altLang="es-ES"/>
              <a:pPr/>
              <a:t>‹Nº›</a:t>
            </a:fld>
            <a:endParaRPr lang="en-US" altLang="es-E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143000" y="457200"/>
            <a:ext cx="73914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  <a:endParaRPr lang="en-US" altLang="es-ES" smtClean="0"/>
          </a:p>
        </p:txBody>
      </p:sp>
      <p:sp>
        <p:nvSpPr>
          <p:cNvPr id="1048" name="Rectangle 24"/>
          <p:cNvSpPr>
            <a:spLocks noChangeArrowheads="1"/>
          </p:cNvSpPr>
          <p:nvPr/>
        </p:nvSpPr>
        <p:spPr bwMode="gray">
          <a:xfrm>
            <a:off x="0" y="719138"/>
            <a:ext cx="328613" cy="36195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049" name="Rectangle 25"/>
          <p:cNvSpPr>
            <a:spLocks noChangeArrowheads="1"/>
          </p:cNvSpPr>
          <p:nvPr/>
        </p:nvSpPr>
        <p:spPr bwMode="gray">
          <a:xfrm>
            <a:off x="328613" y="357188"/>
            <a:ext cx="328612" cy="36195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gray">
          <a:xfrm>
            <a:off x="657225" y="0"/>
            <a:ext cx="328613" cy="36195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657225" y="361950"/>
            <a:ext cx="328613" cy="361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328613" y="719138"/>
            <a:ext cx="328612" cy="361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054" name="Rectangle 3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943600" y="68263"/>
            <a:ext cx="2590800" cy="23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</a:defRPr>
            </a:lvl1pPr>
          </a:lstStyle>
          <a:p>
            <a:r>
              <a:rPr lang="en-US" altLang="es-ES"/>
              <a:t>www.themegallery.com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067944" y="5371149"/>
            <a:ext cx="2016224" cy="9361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3156"/>
            <a:ext cx="854754" cy="1268270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971600" y="3573016"/>
            <a:ext cx="8014304" cy="432048"/>
          </a:xfrm>
        </p:spPr>
        <p:txBody>
          <a:bodyPr/>
          <a:lstStyle/>
          <a:p>
            <a:r>
              <a:rPr lang="es-ES_trad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Plan de Doctorado en Ciencias Agrícolas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2627784" y="797370"/>
            <a:ext cx="6244511" cy="504056"/>
          </a:xfrm>
        </p:spPr>
        <p:txBody>
          <a:bodyPr/>
          <a:lstStyle/>
          <a:p>
            <a:r>
              <a:rPr lang="es-ES_tradnl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“Oligogalacturónidos en la composición de Azofert</a:t>
            </a:r>
            <a:r>
              <a:rPr lang="es-ES_tradnl" sz="28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® </a:t>
            </a:r>
            <a:r>
              <a:rPr lang="es-ES_tradnl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y su efecto en la calidad microbiológica y comportamiento agroproductivo</a:t>
            </a:r>
            <a:r>
              <a:rPr lang="es-ES_tradnl" sz="2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s-ES_tradnl" sz="2800" b="0" dirty="0">
                <a:latin typeface="Arial" panose="020B0604020202020204" pitchFamily="34" charset="0"/>
                <a:cs typeface="Arial" panose="020B0604020202020204" pitchFamily="34" charset="0"/>
              </a:rPr>
              <a:t>frijol común (</a:t>
            </a:r>
            <a:r>
              <a:rPr lang="es-ES_tradnl" sz="2800" b="0" i="1" dirty="0">
                <a:latin typeface="Arial" panose="020B0604020202020204" pitchFamily="34" charset="0"/>
                <a:cs typeface="Arial" panose="020B0604020202020204" pitchFamily="34" charset="0"/>
              </a:rPr>
              <a:t>Phaseolus vulgaris </a:t>
            </a:r>
            <a:r>
              <a:rPr lang="es-ES_tradnl" sz="2800" b="0" dirty="0">
                <a:latin typeface="Arial" panose="020B0604020202020204" pitchFamily="34" charset="0"/>
                <a:cs typeface="Arial" panose="020B0604020202020204" pitchFamily="34" charset="0"/>
              </a:rPr>
              <a:t>L.)”</a:t>
            </a:r>
            <a:endParaRPr lang="es-ES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067944" y="4709428"/>
            <a:ext cx="4392488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_tradnl" sz="1600" b="1" dirty="0"/>
              <a:t>Autor: </a:t>
            </a:r>
            <a:r>
              <a:rPr lang="es-ES_tradnl" sz="1600" dirty="0" smtClean="0"/>
              <a:t>Ing.</a:t>
            </a:r>
            <a:r>
              <a:rPr lang="es-ES_tradnl" sz="1600" b="1" dirty="0" smtClean="0"/>
              <a:t> </a:t>
            </a:r>
            <a:r>
              <a:rPr lang="es-ES_tradnl" sz="1600" dirty="0" smtClean="0"/>
              <a:t>Daylén </a:t>
            </a:r>
            <a:r>
              <a:rPr lang="es-ES_tradnl" sz="1600" dirty="0"/>
              <a:t>Hernández </a:t>
            </a:r>
            <a:r>
              <a:rPr lang="es-ES_tradnl" sz="1600" dirty="0" smtClean="0"/>
              <a:t>Rodríguez</a:t>
            </a:r>
          </a:p>
          <a:p>
            <a:pPr algn="just"/>
            <a:endParaRPr lang="es-ES" sz="1600" dirty="0"/>
          </a:p>
          <a:p>
            <a:pPr algn="just"/>
            <a:r>
              <a:rPr lang="es-ES_tradnl" sz="1600" b="1" dirty="0" smtClean="0"/>
              <a:t>Tutores</a:t>
            </a:r>
            <a:r>
              <a:rPr lang="es-ES_tradnl" sz="1600" b="1" dirty="0"/>
              <a:t>: </a:t>
            </a:r>
            <a:r>
              <a:rPr lang="es-ES_tradnl" sz="1600" dirty="0"/>
              <a:t>Dr. C. María Caridad Nápoles García</a:t>
            </a:r>
            <a:endParaRPr lang="es-ES" sz="1600" dirty="0"/>
          </a:p>
          <a:p>
            <a:pPr algn="just"/>
            <a:r>
              <a:rPr lang="es-ES_tradnl" sz="1600" dirty="0" smtClean="0"/>
              <a:t>               Dr</a:t>
            </a:r>
            <a:r>
              <a:rPr lang="es-ES_tradnl" sz="1600" dirty="0"/>
              <a:t>. C. Alejandro Falcón Rodríguez</a:t>
            </a:r>
            <a:endParaRPr lang="es-ES" sz="1600" dirty="0"/>
          </a:p>
          <a:p>
            <a:pPr algn="just"/>
            <a:r>
              <a:rPr lang="es-ES_tradnl" sz="1600" b="1" dirty="0"/>
              <a:t>Asesor: </a:t>
            </a:r>
            <a:r>
              <a:rPr lang="es-ES_tradnl" sz="1600" dirty="0" smtClean="0"/>
              <a:t>M. Sc  </a:t>
            </a:r>
            <a:r>
              <a:rPr lang="es-ES_tradnl" sz="1600" dirty="0"/>
              <a:t>Alexis Lamz </a:t>
            </a:r>
            <a:r>
              <a:rPr lang="es-ES_tradnl" sz="1600" dirty="0" smtClean="0"/>
              <a:t>Piedra</a:t>
            </a:r>
            <a:endParaRPr lang="es-ES" sz="20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94" y="-1"/>
            <a:ext cx="1345111" cy="61838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l="24235" t="18500" r="13765" b="26000"/>
          <a:stretch/>
        </p:blipFill>
        <p:spPr>
          <a:xfrm rot="21061331">
            <a:off x="563226" y="4224793"/>
            <a:ext cx="1920919" cy="2292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457200"/>
            <a:ext cx="7992888" cy="487363"/>
          </a:xfrm>
        </p:spPr>
        <p:txBody>
          <a:bodyPr/>
          <a:lstStyle/>
          <a:p>
            <a:pPr algn="ctr"/>
            <a:r>
              <a:rPr lang="es-ES_tradnl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1. Evaluar </a:t>
            </a:r>
            <a:r>
              <a:rPr lang="es-ES_tradnl" sz="2000" b="0" dirty="0">
                <a:latin typeface="Arial" panose="020B0604020202020204" pitchFamily="34" charset="0"/>
                <a:cs typeface="Arial" panose="020B0604020202020204" pitchFamily="34" charset="0"/>
              </a:rPr>
              <a:t>el efecto de </a:t>
            </a:r>
            <a:r>
              <a:rPr lang="es-ES_tradnl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Pectimorf</a:t>
            </a:r>
            <a:r>
              <a:rPr lang="es-ES_tradnl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s-ES_tradnl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000" b="0" dirty="0">
                <a:latin typeface="Arial" panose="020B0604020202020204" pitchFamily="34" charset="0"/>
                <a:cs typeface="Arial" panose="020B0604020202020204" pitchFamily="34" charset="0"/>
              </a:rPr>
              <a:t>en la multiplicación y estabilidad de </a:t>
            </a:r>
            <a:r>
              <a:rPr lang="es-ES_tradnl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Azofert</a:t>
            </a:r>
            <a:r>
              <a:rPr lang="es-ES_tradnl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s-ES_tradnl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s-ES_tradnl" sz="2000" b="0" dirty="0">
                <a:latin typeface="Arial" panose="020B0604020202020204" pitchFamily="34" charset="0"/>
                <a:cs typeface="Arial" panose="020B0604020202020204" pitchFamily="34" charset="0"/>
              </a:rPr>
              <a:t>F.</a:t>
            </a:r>
            <a:endParaRPr lang="es-E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187" name="AutoShape 3"/>
          <p:cNvSpPr>
            <a:spLocks noChangeArrowheads="1"/>
          </p:cNvSpPr>
          <p:nvPr/>
        </p:nvSpPr>
        <p:spPr bwMode="ltGray">
          <a:xfrm>
            <a:off x="539552" y="1941834"/>
            <a:ext cx="5880100" cy="4495800"/>
          </a:xfrm>
          <a:prstGeom prst="rightArrow">
            <a:avLst>
              <a:gd name="adj1" fmla="val 79306"/>
              <a:gd name="adj2" fmla="val 32395"/>
            </a:avLst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93188" name="AutoShape 4"/>
          <p:cNvSpPr>
            <a:spLocks noChangeArrowheads="1"/>
          </p:cNvSpPr>
          <p:nvPr/>
        </p:nvSpPr>
        <p:spPr bwMode="gray">
          <a:xfrm>
            <a:off x="663352" y="2503601"/>
            <a:ext cx="4281264" cy="677416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69804"/>
                  <a:invGamma/>
                </a:schemeClr>
              </a:gs>
              <a:gs pos="100000">
                <a:schemeClr val="accent2"/>
              </a:gs>
            </a:gsLst>
            <a:lin ang="27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lvl="0" indent="-342900">
              <a:buFont typeface="+mj-lt"/>
              <a:buAutoNum type="arabicPeriod"/>
            </a:pPr>
            <a:r>
              <a:rPr lang="es-MX" dirty="0" smtClean="0"/>
              <a:t>Azofert</a:t>
            </a:r>
            <a:r>
              <a:rPr lang="es-MX" baseline="30000" dirty="0" smtClean="0"/>
              <a:t>®</a:t>
            </a:r>
            <a:r>
              <a:rPr lang="es-MX" dirty="0" smtClean="0"/>
              <a:t>-F</a:t>
            </a:r>
            <a:endParaRPr lang="es-ES" dirty="0"/>
          </a:p>
        </p:txBody>
      </p:sp>
      <p:sp>
        <p:nvSpPr>
          <p:cNvPr id="93189" name="AutoShape 5"/>
          <p:cNvSpPr>
            <a:spLocks noChangeArrowheads="1"/>
          </p:cNvSpPr>
          <p:nvPr/>
        </p:nvSpPr>
        <p:spPr bwMode="gray">
          <a:xfrm>
            <a:off x="663352" y="3274881"/>
            <a:ext cx="4281264" cy="758552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tint val="69804"/>
                  <a:invGamma/>
                </a:schemeClr>
              </a:gs>
              <a:gs pos="100000">
                <a:schemeClr val="accent1"/>
              </a:gs>
            </a:gsLst>
            <a:lin ang="27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/>
            <a:r>
              <a:rPr lang="es-ES_tradnl" dirty="0" smtClean="0"/>
              <a:t>2. </a:t>
            </a:r>
            <a:r>
              <a:rPr lang="es-MX" dirty="0" smtClean="0"/>
              <a:t>Azofert</a:t>
            </a:r>
            <a:r>
              <a:rPr lang="es-MX" baseline="30000" dirty="0" smtClean="0"/>
              <a:t>®</a:t>
            </a:r>
            <a:r>
              <a:rPr lang="es-MX" dirty="0" smtClean="0"/>
              <a:t>-F</a:t>
            </a:r>
            <a:r>
              <a:rPr lang="es-ES_tradnl" dirty="0" smtClean="0"/>
              <a:t> </a:t>
            </a:r>
            <a:r>
              <a:rPr lang="es-ES_tradnl" dirty="0"/>
              <a:t>+ </a:t>
            </a:r>
            <a:r>
              <a:rPr lang="es-MX" dirty="0" smtClean="0"/>
              <a:t>Pectimorf</a:t>
            </a:r>
            <a:r>
              <a:rPr lang="es-MX" baseline="30000" dirty="0" smtClean="0"/>
              <a:t>®</a:t>
            </a:r>
            <a:r>
              <a:rPr lang="es-MX" dirty="0" smtClean="0"/>
              <a:t> </a:t>
            </a:r>
            <a:r>
              <a:rPr lang="es-ES_tradnl" dirty="0" smtClean="0"/>
              <a:t> </a:t>
            </a:r>
          </a:p>
          <a:p>
            <a:pPr lvl="0"/>
            <a:r>
              <a:rPr lang="es-ES_tradnl" dirty="0" smtClean="0"/>
              <a:t>en </a:t>
            </a:r>
            <a:r>
              <a:rPr lang="es-ES_tradnl" dirty="0"/>
              <a:t>el medio a concentración de 5 mg L</a:t>
            </a:r>
            <a:r>
              <a:rPr lang="es-ES_tradnl" baseline="30000" dirty="0"/>
              <a:t>-1</a:t>
            </a:r>
            <a:endParaRPr lang="es-ES" dirty="0"/>
          </a:p>
        </p:txBody>
      </p:sp>
      <p:sp>
        <p:nvSpPr>
          <p:cNvPr id="93190" name="AutoShape 6"/>
          <p:cNvSpPr>
            <a:spLocks noChangeArrowheads="1"/>
          </p:cNvSpPr>
          <p:nvPr/>
        </p:nvSpPr>
        <p:spPr bwMode="gray">
          <a:xfrm>
            <a:off x="663352" y="5083735"/>
            <a:ext cx="4281264" cy="751008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tint val="69804"/>
                  <a:invGamma/>
                </a:schemeClr>
              </a:gs>
              <a:gs pos="100000">
                <a:schemeClr val="tx2"/>
              </a:gs>
            </a:gsLst>
            <a:lin ang="27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/>
            <a:r>
              <a:rPr lang="es-ES_tradnl" dirty="0" smtClean="0"/>
              <a:t>4. </a:t>
            </a:r>
            <a:r>
              <a:rPr lang="es-MX" dirty="0" smtClean="0"/>
              <a:t>Azofert</a:t>
            </a:r>
            <a:r>
              <a:rPr lang="es-MX" baseline="30000" dirty="0" smtClean="0"/>
              <a:t>®</a:t>
            </a:r>
            <a:r>
              <a:rPr lang="es-MX" dirty="0" smtClean="0"/>
              <a:t>-F</a:t>
            </a:r>
            <a:r>
              <a:rPr lang="es-ES_tradnl" dirty="0" smtClean="0"/>
              <a:t> + </a:t>
            </a:r>
            <a:r>
              <a:rPr lang="es-MX" dirty="0" smtClean="0"/>
              <a:t>Pectimorf</a:t>
            </a:r>
            <a:r>
              <a:rPr lang="es-MX" baseline="30000" dirty="0" smtClean="0"/>
              <a:t>®</a:t>
            </a:r>
            <a:r>
              <a:rPr lang="es-MX" dirty="0" smtClean="0"/>
              <a:t> </a:t>
            </a:r>
            <a:r>
              <a:rPr lang="es-ES_tradnl" dirty="0" smtClean="0"/>
              <a:t> </a:t>
            </a:r>
          </a:p>
          <a:p>
            <a:pPr lvl="0"/>
            <a:r>
              <a:rPr lang="es-ES_tradnl" dirty="0" smtClean="0"/>
              <a:t>en el medio a concentración de 20 mg L</a:t>
            </a:r>
            <a:r>
              <a:rPr lang="es-ES_tradnl" baseline="30000" dirty="0" smtClean="0"/>
              <a:t>-1</a:t>
            </a:r>
            <a:endParaRPr lang="es-ES" dirty="0"/>
          </a:p>
        </p:txBody>
      </p:sp>
      <p:sp>
        <p:nvSpPr>
          <p:cNvPr id="93191" name="AutoShape 7"/>
          <p:cNvSpPr>
            <a:spLocks noChangeArrowheads="1"/>
          </p:cNvSpPr>
          <p:nvPr/>
        </p:nvSpPr>
        <p:spPr bwMode="auto">
          <a:xfrm>
            <a:off x="6027123" y="3430386"/>
            <a:ext cx="2514600" cy="129540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s-MX" dirty="0" smtClean="0"/>
              <a:t>Tratamientos</a:t>
            </a:r>
            <a:r>
              <a:rPr lang="es-MX" dirty="0"/>
              <a:t>:</a:t>
            </a:r>
            <a:endParaRPr lang="es-ES" dirty="0"/>
          </a:p>
        </p:txBody>
      </p:sp>
      <p:sp>
        <p:nvSpPr>
          <p:cNvPr id="2" name="Rectángulo 1"/>
          <p:cNvSpPr/>
          <p:nvPr/>
        </p:nvSpPr>
        <p:spPr>
          <a:xfrm>
            <a:off x="1460993" y="1186612"/>
            <a:ext cx="771630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Evaluar </a:t>
            </a:r>
            <a:r>
              <a:rPr lang="es-MX" dirty="0">
                <a:ea typeface="Calibri" panose="020F0502020204030204" pitchFamily="34" charset="0"/>
                <a:cs typeface="Times New Roman" panose="02020603050405020304" pitchFamily="18" charset="0"/>
              </a:rPr>
              <a:t>el efecto de </a:t>
            </a:r>
            <a:r>
              <a:rPr lang="es-MX" dirty="0" smtClean="0"/>
              <a:t>Pectimorf</a:t>
            </a:r>
            <a:r>
              <a:rPr lang="es-MX" baseline="30000" dirty="0" smtClean="0"/>
              <a:t>®</a:t>
            </a:r>
            <a:r>
              <a:rPr lang="es-MX" dirty="0" smtClean="0"/>
              <a:t> </a:t>
            </a:r>
            <a:r>
              <a:rPr lang="es-MX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es-MX" dirty="0">
                <a:ea typeface="Calibri" panose="020F0502020204030204" pitchFamily="34" charset="0"/>
                <a:cs typeface="Times New Roman" panose="02020603050405020304" pitchFamily="18" charset="0"/>
              </a:rPr>
              <a:t>el medio Bradyfact a concentraciones de 5, 10 y 20 mg L</a:t>
            </a:r>
            <a:r>
              <a:rPr lang="es-MX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-1</a:t>
            </a:r>
            <a:r>
              <a:rPr lang="es-MX" dirty="0">
                <a:ea typeface="Calibri" panose="020F0502020204030204" pitchFamily="34" charset="0"/>
                <a:cs typeface="Times New Roman" panose="02020603050405020304" pitchFamily="18" charset="0"/>
              </a:rPr>
              <a:t>, en la multiplicación de </a:t>
            </a:r>
            <a:r>
              <a:rPr lang="es-MX" i="1" dirty="0">
                <a:ea typeface="Calibri" panose="020F0502020204030204" pitchFamily="34" charset="0"/>
                <a:cs typeface="Times New Roman" panose="02020603050405020304" pitchFamily="18" charset="0"/>
              </a:rPr>
              <a:t>R. tropici</a:t>
            </a:r>
            <a:r>
              <a:rPr lang="es-MX" dirty="0">
                <a:ea typeface="Calibri" panose="020F0502020204030204" pitchFamily="34" charset="0"/>
                <a:cs typeface="Times New Roman" panose="02020603050405020304" pitchFamily="18" charset="0"/>
              </a:rPr>
              <a:t> CIAT 899.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gray">
          <a:xfrm>
            <a:off x="663352" y="4158343"/>
            <a:ext cx="4281264" cy="6858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69804"/>
                  <a:invGamma/>
                </a:schemeClr>
              </a:gs>
              <a:gs pos="100000">
                <a:schemeClr val="accent2"/>
              </a:gs>
            </a:gsLst>
            <a:lin ang="27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/>
            <a:r>
              <a:rPr lang="es-ES_tradnl" dirty="0" smtClean="0"/>
              <a:t>3. </a:t>
            </a:r>
            <a:r>
              <a:rPr lang="es-MX" dirty="0" smtClean="0"/>
              <a:t>Azofert</a:t>
            </a:r>
            <a:r>
              <a:rPr lang="es-MX" baseline="30000" dirty="0" smtClean="0"/>
              <a:t>®</a:t>
            </a:r>
            <a:r>
              <a:rPr lang="es-MX" dirty="0" smtClean="0"/>
              <a:t>-F</a:t>
            </a:r>
            <a:r>
              <a:rPr lang="es-ES_tradnl" dirty="0" smtClean="0"/>
              <a:t> </a:t>
            </a:r>
            <a:r>
              <a:rPr lang="es-ES_tradnl" dirty="0"/>
              <a:t>+ </a:t>
            </a:r>
            <a:r>
              <a:rPr lang="es-MX" dirty="0" smtClean="0"/>
              <a:t>Pectimorf</a:t>
            </a:r>
            <a:r>
              <a:rPr lang="es-MX" baseline="30000" dirty="0" smtClean="0"/>
              <a:t>®</a:t>
            </a:r>
            <a:r>
              <a:rPr lang="es-MX" dirty="0" smtClean="0"/>
              <a:t> </a:t>
            </a:r>
            <a:r>
              <a:rPr lang="es-ES_tradnl" dirty="0" smtClean="0"/>
              <a:t> </a:t>
            </a:r>
          </a:p>
          <a:p>
            <a:pPr lvl="0"/>
            <a:r>
              <a:rPr lang="es-ES_tradnl" dirty="0" smtClean="0"/>
              <a:t>en </a:t>
            </a:r>
            <a:r>
              <a:rPr lang="es-ES_tradnl" dirty="0"/>
              <a:t>el medio a concentración de 10 mg L</a:t>
            </a:r>
            <a:r>
              <a:rPr lang="es-ES_tradnl" baseline="30000" dirty="0"/>
              <a:t>-1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6204797" y="5120045"/>
            <a:ext cx="2159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Velocidad de multiplicación </a:t>
            </a:r>
            <a:r>
              <a:rPr lang="es-MX" dirty="0"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MX" i="1" dirty="0">
                <a:ea typeface="Calibri" panose="020F0502020204030204" pitchFamily="34" charset="0"/>
                <a:cs typeface="Times New Roman" panose="02020603050405020304" pitchFamily="18" charset="0"/>
              </a:rPr>
              <a:t>R. tropici</a:t>
            </a:r>
            <a:r>
              <a:rPr lang="es-MX" dirty="0">
                <a:ea typeface="Calibri" panose="020F0502020204030204" pitchFamily="34" charset="0"/>
                <a:cs typeface="Times New Roman" panose="02020603050405020304" pitchFamily="18" charset="0"/>
              </a:rPr>
              <a:t> CIAT 899</a:t>
            </a:r>
            <a:endParaRPr lang="es-ES" dirty="0"/>
          </a:p>
        </p:txBody>
      </p:sp>
      <p:sp>
        <p:nvSpPr>
          <p:cNvPr id="4" name="Flecha abajo 3"/>
          <p:cNvSpPr/>
          <p:nvPr/>
        </p:nvSpPr>
        <p:spPr bwMode="auto">
          <a:xfrm>
            <a:off x="7138574" y="4427657"/>
            <a:ext cx="216024" cy="50405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719352" y="6252968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Recuento de UFC mL</a:t>
            </a:r>
            <a:r>
              <a:rPr lang="es-ES" baseline="30000" dirty="0" smtClean="0"/>
              <a:t>-1</a:t>
            </a:r>
            <a:r>
              <a:rPr lang="es-ES" dirty="0" smtClean="0"/>
              <a:t> a 0,4,8,12,16, 20, 24 h</a:t>
            </a:r>
            <a:endParaRPr lang="es-ES" dirty="0"/>
          </a:p>
        </p:txBody>
      </p:sp>
      <p:grpSp>
        <p:nvGrpSpPr>
          <p:cNvPr id="13" name="Group 57"/>
          <p:cNvGrpSpPr>
            <a:grpSpLocks/>
          </p:cNvGrpSpPr>
          <p:nvPr/>
        </p:nvGrpSpPr>
        <p:grpSpPr bwMode="auto">
          <a:xfrm>
            <a:off x="291071" y="1178264"/>
            <a:ext cx="1378980" cy="460375"/>
            <a:chOff x="1239" y="1340"/>
            <a:chExt cx="929" cy="290"/>
          </a:xfrm>
        </p:grpSpPr>
        <p:sp>
          <p:nvSpPr>
            <p:cNvPr id="14" name="Line 58"/>
            <p:cNvSpPr>
              <a:spLocks noChangeShapeType="1"/>
            </p:cNvSpPr>
            <p:nvPr/>
          </p:nvSpPr>
          <p:spPr bwMode="auto">
            <a:xfrm flipV="1">
              <a:off x="1392" y="1575"/>
              <a:ext cx="728" cy="7"/>
            </a:xfrm>
            <a:prstGeom prst="line">
              <a:avLst/>
            </a:prstGeom>
            <a:noFill/>
            <a:ln w="25400">
              <a:solidFill>
                <a:srgbClr val="5F5F5F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15" name="Group 59"/>
            <p:cNvGrpSpPr>
              <a:grpSpLocks/>
            </p:cNvGrpSpPr>
            <p:nvPr/>
          </p:nvGrpSpPr>
          <p:grpSpPr bwMode="auto">
            <a:xfrm>
              <a:off x="1239" y="1515"/>
              <a:ext cx="115" cy="115"/>
              <a:chOff x="1239" y="1515"/>
              <a:chExt cx="115" cy="115"/>
            </a:xfrm>
          </p:grpSpPr>
          <p:sp>
            <p:nvSpPr>
              <p:cNvPr id="17" name="AutoShape 60"/>
              <p:cNvSpPr>
                <a:spLocks noChangeArrowheads="1"/>
              </p:cNvSpPr>
              <p:nvPr/>
            </p:nvSpPr>
            <p:spPr bwMode="gray">
              <a:xfrm rot="2700000">
                <a:off x="1239" y="1515"/>
                <a:ext cx="115" cy="115"/>
              </a:xfrm>
              <a:prstGeom prst="rtTriangle">
                <a:avLst/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8" name="AutoShape 61"/>
              <p:cNvSpPr>
                <a:spLocks noChangeArrowheads="1"/>
              </p:cNvSpPr>
              <p:nvPr/>
            </p:nvSpPr>
            <p:spPr bwMode="gray">
              <a:xfrm rot="18900000" flipH="1">
                <a:off x="1239" y="1515"/>
                <a:ext cx="115" cy="115"/>
              </a:xfrm>
              <a:prstGeom prst="rtTriangl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16" name="Text Box 62"/>
            <p:cNvSpPr txBox="1">
              <a:spLocks noChangeArrowheads="1"/>
            </p:cNvSpPr>
            <p:nvPr/>
          </p:nvSpPr>
          <p:spPr bwMode="auto">
            <a:xfrm>
              <a:off x="1357" y="1340"/>
              <a:ext cx="81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lvl="0" algn="l" eaLnBrk="0" hangingPunct="0"/>
              <a:r>
                <a:rPr lang="es-MX" sz="2000" b="1" dirty="0"/>
                <a:t>Tarea </a:t>
              </a:r>
              <a:r>
                <a:rPr lang="es-MX" sz="2000" b="1" dirty="0" smtClean="0"/>
                <a:t>1.</a:t>
              </a:r>
              <a:r>
                <a:rPr lang="es-MX" sz="2000" dirty="0" smtClean="0"/>
                <a:t> </a:t>
              </a:r>
              <a:endParaRPr lang="en-US" altLang="es-ES" sz="2800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57200"/>
            <a:ext cx="7893496" cy="487363"/>
          </a:xfrm>
        </p:spPr>
        <p:txBody>
          <a:bodyPr/>
          <a:lstStyle/>
          <a:p>
            <a:pPr algn="ctr"/>
            <a:r>
              <a:rPr lang="es-ES_tradnl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1. Evaluar </a:t>
            </a:r>
            <a:r>
              <a:rPr lang="es-ES_tradnl" sz="2000" b="0" dirty="0">
                <a:latin typeface="Arial" panose="020B0604020202020204" pitchFamily="34" charset="0"/>
                <a:cs typeface="Arial" panose="020B0604020202020204" pitchFamily="34" charset="0"/>
              </a:rPr>
              <a:t>el efecto de </a:t>
            </a:r>
            <a:r>
              <a:rPr lang="es-ES_tradnl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Pectimorf</a:t>
            </a:r>
            <a:r>
              <a:rPr lang="es-ES_tradnl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s-ES_tradnl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_tradnl" sz="2000" b="0" dirty="0">
                <a:latin typeface="Arial" panose="020B0604020202020204" pitchFamily="34" charset="0"/>
                <a:cs typeface="Arial" panose="020B0604020202020204" pitchFamily="34" charset="0"/>
              </a:rPr>
              <a:t>la multiplicación y estabilidad de </a:t>
            </a:r>
            <a:r>
              <a:rPr lang="es-ES_tradnl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Azofert</a:t>
            </a:r>
            <a:r>
              <a:rPr lang="es-ES_tradnl" sz="20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s-ES_tradnl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s-ES_tradnl" sz="2000" b="0" dirty="0">
                <a:latin typeface="Arial" panose="020B0604020202020204" pitchFamily="34" charset="0"/>
                <a:cs typeface="Arial" panose="020B0604020202020204" pitchFamily="34" charset="0"/>
              </a:rPr>
              <a:t>F.</a:t>
            </a:r>
            <a:endParaRPr lang="es-E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endParaRPr lang="es-ES" altLang="es-ES"/>
          </a:p>
        </p:txBody>
      </p:sp>
      <p:grpSp>
        <p:nvGrpSpPr>
          <p:cNvPr id="106553" name="Group 57"/>
          <p:cNvGrpSpPr>
            <a:grpSpLocks/>
          </p:cNvGrpSpPr>
          <p:nvPr/>
        </p:nvGrpSpPr>
        <p:grpSpPr bwMode="auto">
          <a:xfrm>
            <a:off x="291071" y="1178264"/>
            <a:ext cx="1378980" cy="460375"/>
            <a:chOff x="1239" y="1340"/>
            <a:chExt cx="929" cy="290"/>
          </a:xfrm>
        </p:grpSpPr>
        <p:sp>
          <p:nvSpPr>
            <p:cNvPr id="106554" name="Line 58"/>
            <p:cNvSpPr>
              <a:spLocks noChangeShapeType="1"/>
            </p:cNvSpPr>
            <p:nvPr/>
          </p:nvSpPr>
          <p:spPr bwMode="auto">
            <a:xfrm flipV="1">
              <a:off x="1392" y="1575"/>
              <a:ext cx="728" cy="7"/>
            </a:xfrm>
            <a:prstGeom prst="line">
              <a:avLst/>
            </a:prstGeom>
            <a:noFill/>
            <a:ln w="25400">
              <a:solidFill>
                <a:srgbClr val="5F5F5F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106555" name="Group 59"/>
            <p:cNvGrpSpPr>
              <a:grpSpLocks/>
            </p:cNvGrpSpPr>
            <p:nvPr/>
          </p:nvGrpSpPr>
          <p:grpSpPr bwMode="auto">
            <a:xfrm>
              <a:off x="1239" y="1515"/>
              <a:ext cx="115" cy="115"/>
              <a:chOff x="1239" y="1515"/>
              <a:chExt cx="115" cy="115"/>
            </a:xfrm>
          </p:grpSpPr>
          <p:sp>
            <p:nvSpPr>
              <p:cNvPr id="106556" name="AutoShape 60"/>
              <p:cNvSpPr>
                <a:spLocks noChangeArrowheads="1"/>
              </p:cNvSpPr>
              <p:nvPr/>
            </p:nvSpPr>
            <p:spPr bwMode="gray">
              <a:xfrm rot="2700000">
                <a:off x="1239" y="1515"/>
                <a:ext cx="115" cy="115"/>
              </a:xfrm>
              <a:prstGeom prst="rtTriangle">
                <a:avLst/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6557" name="AutoShape 61"/>
              <p:cNvSpPr>
                <a:spLocks noChangeArrowheads="1"/>
              </p:cNvSpPr>
              <p:nvPr/>
            </p:nvSpPr>
            <p:spPr bwMode="gray">
              <a:xfrm rot="18900000" flipH="1">
                <a:off x="1239" y="1515"/>
                <a:ext cx="115" cy="115"/>
              </a:xfrm>
              <a:prstGeom prst="rtTriangle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106558" name="Text Box 62"/>
            <p:cNvSpPr txBox="1">
              <a:spLocks noChangeArrowheads="1"/>
            </p:cNvSpPr>
            <p:nvPr/>
          </p:nvSpPr>
          <p:spPr bwMode="auto">
            <a:xfrm>
              <a:off x="1357" y="1340"/>
              <a:ext cx="81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lvl="0" algn="l" eaLnBrk="0" hangingPunct="0"/>
              <a:r>
                <a:rPr lang="es-MX" sz="2000" b="1" dirty="0"/>
                <a:t>Tarea 2.</a:t>
              </a:r>
              <a:r>
                <a:rPr lang="es-MX" sz="2000" dirty="0"/>
                <a:t> </a:t>
              </a:r>
              <a:endParaRPr lang="en-US" altLang="es-ES" sz="28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6559" name="Group 63"/>
          <p:cNvGrpSpPr>
            <a:grpSpLocks/>
          </p:cNvGrpSpPr>
          <p:nvPr/>
        </p:nvGrpSpPr>
        <p:grpSpPr bwMode="auto">
          <a:xfrm>
            <a:off x="223320" y="3884746"/>
            <a:ext cx="1374775" cy="471488"/>
            <a:chOff x="1239" y="1333"/>
            <a:chExt cx="866" cy="297"/>
          </a:xfrm>
        </p:grpSpPr>
        <p:sp>
          <p:nvSpPr>
            <p:cNvPr id="106560" name="Line 64"/>
            <p:cNvSpPr>
              <a:spLocks noChangeShapeType="1"/>
            </p:cNvSpPr>
            <p:nvPr/>
          </p:nvSpPr>
          <p:spPr bwMode="auto">
            <a:xfrm>
              <a:off x="1392" y="1582"/>
              <a:ext cx="713" cy="3"/>
            </a:xfrm>
            <a:prstGeom prst="line">
              <a:avLst/>
            </a:prstGeom>
            <a:noFill/>
            <a:ln w="25400">
              <a:solidFill>
                <a:srgbClr val="5F5F5F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106561" name="Group 65"/>
            <p:cNvGrpSpPr>
              <a:grpSpLocks/>
            </p:cNvGrpSpPr>
            <p:nvPr/>
          </p:nvGrpSpPr>
          <p:grpSpPr bwMode="auto">
            <a:xfrm>
              <a:off x="1239" y="1515"/>
              <a:ext cx="115" cy="115"/>
              <a:chOff x="1239" y="1515"/>
              <a:chExt cx="115" cy="115"/>
            </a:xfrm>
          </p:grpSpPr>
          <p:sp>
            <p:nvSpPr>
              <p:cNvPr id="106562" name="AutoShape 66"/>
              <p:cNvSpPr>
                <a:spLocks noChangeArrowheads="1"/>
              </p:cNvSpPr>
              <p:nvPr/>
            </p:nvSpPr>
            <p:spPr bwMode="gray">
              <a:xfrm rot="2700000">
                <a:off x="1239" y="1515"/>
                <a:ext cx="115" cy="115"/>
              </a:xfrm>
              <a:prstGeom prst="rtTriangle">
                <a:avLst/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6563" name="AutoShape 67"/>
              <p:cNvSpPr>
                <a:spLocks noChangeArrowheads="1"/>
              </p:cNvSpPr>
              <p:nvPr/>
            </p:nvSpPr>
            <p:spPr bwMode="gray">
              <a:xfrm rot="18900000" flipH="1">
                <a:off x="1239" y="1515"/>
                <a:ext cx="115" cy="11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106564" name="Text Box 68"/>
            <p:cNvSpPr txBox="1">
              <a:spLocks noChangeArrowheads="1"/>
            </p:cNvSpPr>
            <p:nvPr/>
          </p:nvSpPr>
          <p:spPr bwMode="auto">
            <a:xfrm>
              <a:off x="1346" y="1333"/>
              <a:ext cx="75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lvl="0"/>
              <a:r>
                <a:rPr lang="es-MX" sz="2000" b="1" dirty="0"/>
                <a:t>Tarea 3. </a:t>
              </a:r>
              <a:endParaRPr lang="es-ES" sz="2000" b="1" dirty="0"/>
            </a:p>
          </p:txBody>
        </p:sp>
      </p:grpSp>
      <p:sp>
        <p:nvSpPr>
          <p:cNvPr id="3" name="CuadroTexto 2"/>
          <p:cNvSpPr txBox="1"/>
          <p:nvPr/>
        </p:nvSpPr>
        <p:spPr>
          <a:xfrm>
            <a:off x="1218815" y="1660021"/>
            <a:ext cx="6768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cs typeface="Arial" panose="020B0604020202020204" pitchFamily="34" charset="0"/>
              </a:rPr>
              <a:t>Determinar el efecto de </a:t>
            </a:r>
            <a:r>
              <a:rPr lang="es-MX" dirty="0" smtClean="0"/>
              <a:t>Pectimorf</a:t>
            </a:r>
            <a:r>
              <a:rPr lang="es-MX" baseline="30000" dirty="0" smtClean="0"/>
              <a:t>®</a:t>
            </a:r>
            <a:r>
              <a:rPr lang="es-MX" dirty="0"/>
              <a:t> </a:t>
            </a:r>
            <a:r>
              <a:rPr lang="es-MX" dirty="0" smtClean="0">
                <a:cs typeface="Arial" panose="020B0604020202020204" pitchFamily="34" charset="0"/>
              </a:rPr>
              <a:t>a concentraciones de 5, 10 y 20 mg L</a:t>
            </a:r>
            <a:r>
              <a:rPr lang="es-MX" baseline="30000" dirty="0" smtClean="0">
                <a:cs typeface="Arial" panose="020B0604020202020204" pitchFamily="34" charset="0"/>
              </a:rPr>
              <a:t>-1</a:t>
            </a:r>
            <a:r>
              <a:rPr lang="es-MX" dirty="0" smtClean="0">
                <a:cs typeface="Arial" panose="020B0604020202020204" pitchFamily="34" charset="0"/>
              </a:rPr>
              <a:t>, en la estabilidad microbiológica de </a:t>
            </a:r>
            <a:r>
              <a:rPr lang="es-MX" dirty="0" smtClean="0"/>
              <a:t>Azofert®-F</a:t>
            </a: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1355249" y="4394045"/>
            <a:ext cx="7249199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s-MX" dirty="0">
                <a:cs typeface="Arial" panose="020B0604020202020204" pitchFamily="34" charset="0"/>
              </a:rPr>
              <a:t>Determinar el efecto de </a:t>
            </a:r>
            <a:r>
              <a:rPr lang="es-MX" dirty="0" smtClean="0"/>
              <a:t>Pectimorf®</a:t>
            </a:r>
            <a:r>
              <a:rPr lang="es-MX" dirty="0" smtClean="0">
                <a:cs typeface="Arial" panose="020B0604020202020204" pitchFamily="34" charset="0"/>
              </a:rPr>
              <a:t> </a:t>
            </a:r>
            <a:r>
              <a:rPr lang="es-MX" dirty="0">
                <a:cs typeface="Arial" panose="020B0604020202020204" pitchFamily="34" charset="0"/>
              </a:rPr>
              <a:t>a concentraciones de 5, 10 y 20 mg L</a:t>
            </a:r>
            <a:r>
              <a:rPr lang="es-MX" baseline="30000" dirty="0">
                <a:cs typeface="Arial" panose="020B0604020202020204" pitchFamily="34" charset="0"/>
              </a:rPr>
              <a:t>-1</a:t>
            </a:r>
            <a:r>
              <a:rPr lang="es-MX" dirty="0">
                <a:cs typeface="Arial" panose="020B0604020202020204" pitchFamily="34" charset="0"/>
              </a:rPr>
              <a:t>, en la viabilidad de </a:t>
            </a:r>
            <a:r>
              <a:rPr lang="es-MX" i="1" dirty="0">
                <a:cs typeface="Arial" panose="020B0604020202020204" pitchFamily="34" charset="0"/>
              </a:rPr>
              <a:t>R. tropici </a:t>
            </a:r>
            <a:r>
              <a:rPr lang="es-MX" dirty="0">
                <a:cs typeface="Arial" panose="020B0604020202020204" pitchFamily="34" charset="0"/>
              </a:rPr>
              <a:t>CIAT 899 sobre semillas de </a:t>
            </a:r>
            <a:r>
              <a:rPr lang="es-MX" dirty="0" smtClean="0">
                <a:cs typeface="Arial" panose="020B0604020202020204" pitchFamily="34" charset="0"/>
              </a:rPr>
              <a:t>frijol</a:t>
            </a:r>
            <a:endParaRPr lang="es-ES" dirty="0"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62698" y="2604747"/>
            <a:ext cx="1872208" cy="770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sz="2000" b="1" dirty="0" smtClean="0"/>
              <a:t>Tratamientos Tarea 1</a:t>
            </a:r>
            <a:endParaRPr lang="es-ES" sz="2000" b="1" dirty="0"/>
          </a:p>
        </p:txBody>
      </p:sp>
      <p:sp>
        <p:nvSpPr>
          <p:cNvPr id="2" name="Flecha derecha 1"/>
          <p:cNvSpPr/>
          <p:nvPr/>
        </p:nvSpPr>
        <p:spPr bwMode="auto">
          <a:xfrm>
            <a:off x="2839251" y="2868272"/>
            <a:ext cx="504056" cy="179321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AutoShape 7"/>
          <p:cNvSpPr>
            <a:spLocks noChangeArrowheads="1"/>
          </p:cNvSpPr>
          <p:nvPr/>
        </p:nvSpPr>
        <p:spPr bwMode="auto">
          <a:xfrm>
            <a:off x="3367434" y="2748760"/>
            <a:ext cx="4771604" cy="131802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s-MX" sz="2000" dirty="0"/>
              <a:t>Determinar </a:t>
            </a:r>
            <a:r>
              <a:rPr lang="es-ES" sz="2000" dirty="0" smtClean="0"/>
              <a:t>UFC mL</a:t>
            </a:r>
            <a:r>
              <a:rPr lang="es-ES" sz="2000" baseline="30000" dirty="0" smtClean="0"/>
              <a:t>-1</a:t>
            </a:r>
            <a:r>
              <a:rPr lang="es-ES" sz="2000" dirty="0" smtClean="0"/>
              <a:t> en el inoculante</a:t>
            </a:r>
          </a:p>
          <a:p>
            <a:r>
              <a:rPr lang="es-ES" sz="2000" dirty="0" smtClean="0"/>
              <a:t>(Unidades </a:t>
            </a:r>
            <a:r>
              <a:rPr lang="es-ES" sz="2000" dirty="0"/>
              <a:t>Formadoras de </a:t>
            </a:r>
            <a:r>
              <a:rPr lang="es-ES" sz="2000" dirty="0" smtClean="0"/>
              <a:t>Colonias</a:t>
            </a:r>
            <a:r>
              <a:rPr lang="es-ES" sz="2000" dirty="0"/>
              <a:t>)</a:t>
            </a:r>
          </a:p>
          <a:p>
            <a:endParaRPr lang="es-ES" sz="2000" dirty="0" smtClean="0"/>
          </a:p>
          <a:p>
            <a:endParaRPr lang="es-ES" sz="2000" b="1" dirty="0"/>
          </a:p>
        </p:txBody>
      </p:sp>
      <p:sp>
        <p:nvSpPr>
          <p:cNvPr id="27" name="Flecha derecha 26"/>
          <p:cNvSpPr/>
          <p:nvPr/>
        </p:nvSpPr>
        <p:spPr bwMode="auto">
          <a:xfrm>
            <a:off x="2587223" y="5697174"/>
            <a:ext cx="504056" cy="179321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AutoShape 7"/>
          <p:cNvSpPr>
            <a:spLocks noChangeArrowheads="1"/>
          </p:cNvSpPr>
          <p:nvPr/>
        </p:nvSpPr>
        <p:spPr bwMode="auto">
          <a:xfrm>
            <a:off x="3091279" y="5373216"/>
            <a:ext cx="5807583" cy="131802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s-MX" sz="2000" dirty="0"/>
              <a:t>Determinar </a:t>
            </a:r>
            <a:r>
              <a:rPr lang="es-ES" sz="2000" dirty="0" smtClean="0"/>
              <a:t>UFC mL</a:t>
            </a:r>
            <a:r>
              <a:rPr lang="es-ES" sz="2000" baseline="30000" dirty="0" smtClean="0"/>
              <a:t>-1 </a:t>
            </a:r>
            <a:r>
              <a:rPr lang="es-ES" sz="2000" dirty="0" smtClean="0"/>
              <a:t>sobre semillas de frijol almacenadas a los 0, 3, 6, 9, 12 y 15 días</a:t>
            </a:r>
          </a:p>
          <a:p>
            <a:pPr algn="r"/>
            <a:r>
              <a:rPr lang="es-ES" sz="2000" dirty="0" smtClean="0"/>
              <a:t> (</a:t>
            </a:r>
            <a:r>
              <a:rPr lang="es-ES" sz="1400" dirty="0" smtClean="0"/>
              <a:t>RASA 2009)</a:t>
            </a:r>
            <a:endParaRPr lang="es-ES" sz="1400" dirty="0"/>
          </a:p>
          <a:p>
            <a:endParaRPr lang="es-ES" sz="2000" b="1" dirty="0"/>
          </a:p>
        </p:txBody>
      </p:sp>
      <p:sp>
        <p:nvSpPr>
          <p:cNvPr id="6" name="5 Rectángulo"/>
          <p:cNvSpPr/>
          <p:nvPr/>
        </p:nvSpPr>
        <p:spPr>
          <a:xfrm>
            <a:off x="3707904" y="3440943"/>
            <a:ext cx="3595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MX" dirty="0" smtClean="0">
                <a:cs typeface="Arial" panose="020B0604020202020204" pitchFamily="34" charset="0"/>
              </a:rPr>
              <a:t>Cada 15 días, </a:t>
            </a:r>
            <a:r>
              <a:rPr lang="es-MX" dirty="0">
                <a:cs typeface="Arial" panose="020B0604020202020204" pitchFamily="34" charset="0"/>
              </a:rPr>
              <a:t>durante 12 </a:t>
            </a:r>
            <a:r>
              <a:rPr lang="es-MX" dirty="0" smtClean="0">
                <a:cs typeface="Arial" panose="020B0604020202020204" pitchFamily="34" charset="0"/>
              </a:rPr>
              <a:t>meses</a:t>
            </a:r>
            <a:endParaRPr lang="es-ES" dirty="0">
              <a:cs typeface="Arial" panose="020B0604020202020204" pitchFamily="34" charset="0"/>
            </a:endParaRPr>
          </a:p>
        </p:txBody>
      </p:sp>
      <p:sp>
        <p:nvSpPr>
          <p:cNvPr id="25" name="Rectángulo 4"/>
          <p:cNvSpPr/>
          <p:nvPr/>
        </p:nvSpPr>
        <p:spPr>
          <a:xfrm>
            <a:off x="653798" y="5476288"/>
            <a:ext cx="1872208" cy="770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sz="2000" b="1" dirty="0" smtClean="0"/>
              <a:t>Tratamientos Tarea 1</a:t>
            </a:r>
            <a:endParaRPr lang="es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956781" y="332656"/>
            <a:ext cx="8233738" cy="792088"/>
          </a:xfrm>
        </p:spPr>
        <p:txBody>
          <a:bodyPr/>
          <a:lstStyle/>
          <a:p>
            <a:pPr algn="just"/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2. Determinar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el efecto de diferentes concentraciones de </a:t>
            </a: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Pectimorf</a:t>
            </a:r>
            <a:r>
              <a:rPr lang="es-MX" sz="1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incluído en el medio de cultivo de </a:t>
            </a: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Azofert</a:t>
            </a:r>
            <a:r>
              <a:rPr lang="es-MX" sz="1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-F)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o aplicados conjuntamente a la </a:t>
            </a: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semilla;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en la nodulación, el crecimiento y variables fisiológicas de </a:t>
            </a: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frijol;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en condiciones semicontroladas.</a:t>
            </a:r>
            <a:endParaRPr lang="en-US" alt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884263" y="4063712"/>
            <a:ext cx="432742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-ES" sz="1600" u="sng" dirty="0">
                <a:solidFill>
                  <a:srgbClr val="FF0000"/>
                </a:solidFill>
              </a:rPr>
              <a:t>Variables de </a:t>
            </a:r>
            <a:r>
              <a:rPr lang="es-ES" sz="1600" u="sng" dirty="0" smtClean="0">
                <a:solidFill>
                  <a:srgbClr val="FF0000"/>
                </a:solidFill>
              </a:rPr>
              <a:t>nodulación</a:t>
            </a:r>
            <a:r>
              <a:rPr lang="es-ES" sz="2000" u="sng" dirty="0">
                <a:solidFill>
                  <a:srgbClr val="FF0000"/>
                </a:solidFill>
              </a:rPr>
              <a:t> </a:t>
            </a:r>
            <a:r>
              <a:rPr lang="es-ES" sz="1600" u="sng" dirty="0" smtClean="0">
                <a:solidFill>
                  <a:srgbClr val="FF0000"/>
                </a:solidFill>
              </a:rPr>
              <a:t>(35 DDS)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Número de nódulos totales por planta (u planta</a:t>
            </a:r>
            <a:r>
              <a:rPr lang="es-ES" sz="1400" baseline="30000" dirty="0" smtClean="0"/>
              <a:t>-1</a:t>
            </a:r>
            <a:r>
              <a:rPr lang="es-ES" sz="1400" dirty="0" smtClean="0"/>
              <a:t>)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Masa </a:t>
            </a:r>
            <a:r>
              <a:rPr lang="es-ES" sz="1400" dirty="0"/>
              <a:t>seca de nódulos totales </a:t>
            </a:r>
            <a:r>
              <a:rPr lang="es-ES" sz="1400" dirty="0" smtClean="0"/>
              <a:t>(mg </a:t>
            </a:r>
            <a:r>
              <a:rPr lang="es-ES" sz="1400" dirty="0"/>
              <a:t>planta</a:t>
            </a:r>
            <a:r>
              <a:rPr lang="es-ES" sz="1400" baseline="30000" dirty="0"/>
              <a:t>-1</a:t>
            </a:r>
            <a:r>
              <a:rPr lang="es-ES" sz="1400" dirty="0" smtClean="0"/>
              <a:t>)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Efectividad de nódulos totales por planta (%)</a:t>
            </a:r>
            <a:endParaRPr lang="es-ES" sz="1400" dirty="0"/>
          </a:p>
        </p:txBody>
      </p:sp>
      <p:sp>
        <p:nvSpPr>
          <p:cNvPr id="5" name="Rectángulo 4"/>
          <p:cNvSpPr/>
          <p:nvPr/>
        </p:nvSpPr>
        <p:spPr>
          <a:xfrm>
            <a:off x="4907289" y="1103860"/>
            <a:ext cx="353416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-ES" sz="1600" u="sng" dirty="0">
                <a:solidFill>
                  <a:srgbClr val="FF0000"/>
                </a:solidFill>
              </a:rPr>
              <a:t>Variables de </a:t>
            </a:r>
            <a:r>
              <a:rPr lang="es-ES" sz="1600" u="sng" dirty="0" smtClean="0">
                <a:solidFill>
                  <a:srgbClr val="FF0000"/>
                </a:solidFill>
              </a:rPr>
              <a:t>crecimiento </a:t>
            </a:r>
            <a:r>
              <a:rPr lang="es-ES" sz="1600" u="sng" dirty="0">
                <a:solidFill>
                  <a:srgbClr val="FF0000"/>
                </a:solidFill>
              </a:rPr>
              <a:t>(35 DDS)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Dinámica de crecimiento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Superficie foliar (cm</a:t>
            </a:r>
            <a:r>
              <a:rPr lang="es-ES" sz="1400" baseline="30000" dirty="0" smtClean="0"/>
              <a:t>2</a:t>
            </a:r>
            <a:r>
              <a:rPr lang="es-ES" sz="1400" dirty="0" smtClean="0"/>
              <a:t>)</a:t>
            </a:r>
            <a:endParaRPr lang="es-ES" sz="1400" dirty="0"/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Diámetro </a:t>
            </a:r>
            <a:r>
              <a:rPr lang="es-ES" sz="1400" dirty="0"/>
              <a:t>del tallo (mm planta</a:t>
            </a:r>
            <a:r>
              <a:rPr lang="es-ES" sz="1400" baseline="30000" dirty="0"/>
              <a:t>-1</a:t>
            </a:r>
            <a:r>
              <a:rPr lang="es-ES" sz="1400" dirty="0" smtClean="0"/>
              <a:t>)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/>
              <a:t>Longitud del tallo (cm planta</a:t>
            </a:r>
            <a:r>
              <a:rPr lang="es-ES" sz="1400" baseline="30000" dirty="0"/>
              <a:t>-1</a:t>
            </a:r>
            <a:r>
              <a:rPr lang="es-ES" sz="1400" dirty="0" smtClean="0"/>
              <a:t>)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/>
              <a:t>Longitud radical (cm planta</a:t>
            </a:r>
            <a:r>
              <a:rPr lang="es-ES" sz="1400" baseline="30000" dirty="0"/>
              <a:t>-1</a:t>
            </a:r>
            <a:r>
              <a:rPr lang="es-ES" sz="1400" dirty="0" smtClean="0"/>
              <a:t>)</a:t>
            </a:r>
          </a:p>
        </p:txBody>
      </p:sp>
      <p:sp>
        <p:nvSpPr>
          <p:cNvPr id="35" name="Rectángulo 34"/>
          <p:cNvSpPr/>
          <p:nvPr/>
        </p:nvSpPr>
        <p:spPr>
          <a:xfrm>
            <a:off x="4896095" y="5184676"/>
            <a:ext cx="442078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-ES" sz="1600" u="sng" dirty="0" smtClean="0">
                <a:solidFill>
                  <a:srgbClr val="FF0000"/>
                </a:solidFill>
              </a:rPr>
              <a:t>Componentes de rendimiento (40-60 DDS)</a:t>
            </a:r>
            <a:endParaRPr lang="es-ES" sz="2000" u="sng" dirty="0" smtClean="0">
              <a:solidFill>
                <a:srgbClr val="FF0000"/>
              </a:solidFill>
            </a:endParaRP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Número </a:t>
            </a:r>
            <a:r>
              <a:rPr lang="es-ES" sz="1400" dirty="0"/>
              <a:t>de </a:t>
            </a:r>
            <a:r>
              <a:rPr lang="es-ES" sz="1400" dirty="0" smtClean="0"/>
              <a:t>vainas </a:t>
            </a:r>
            <a:r>
              <a:rPr lang="es-ES" sz="1400" dirty="0"/>
              <a:t>por planta (u planta</a:t>
            </a:r>
            <a:r>
              <a:rPr lang="es-ES" sz="1400" baseline="30000" dirty="0"/>
              <a:t>-1</a:t>
            </a:r>
            <a:r>
              <a:rPr lang="es-ES" sz="1400" dirty="0" smtClean="0"/>
              <a:t>)</a:t>
            </a:r>
          </a:p>
          <a:p>
            <a:pPr marL="2857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Longitud de las vainas </a:t>
            </a:r>
            <a:r>
              <a:rPr lang="es-ES" sz="1400" dirty="0"/>
              <a:t>(</a:t>
            </a:r>
            <a:r>
              <a:rPr lang="es-ES" sz="1400" dirty="0" smtClean="0"/>
              <a:t>cm)</a:t>
            </a:r>
            <a:endParaRPr lang="es-MX" sz="1400" dirty="0"/>
          </a:p>
          <a:p>
            <a:pPr marL="2857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MX" sz="1400" dirty="0"/>
              <a:t>Número de vainas vanas por planta </a:t>
            </a:r>
            <a:r>
              <a:rPr lang="es-ES" sz="1400" dirty="0"/>
              <a:t>(u planta-1)</a:t>
            </a:r>
            <a:endParaRPr lang="es-MX" sz="1400" dirty="0"/>
          </a:p>
          <a:p>
            <a:pPr marL="2857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MX" sz="1400" dirty="0"/>
              <a:t>Número granos por vaina (u </a:t>
            </a:r>
            <a:r>
              <a:rPr lang="es-ES" sz="1400" dirty="0"/>
              <a:t>planta-1</a:t>
            </a:r>
            <a:r>
              <a:rPr lang="es-MX" sz="1400" dirty="0"/>
              <a:t>)</a:t>
            </a:r>
          </a:p>
          <a:p>
            <a:pPr marL="2857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MX" sz="1400" dirty="0"/>
              <a:t>Número granos por planta </a:t>
            </a:r>
            <a:r>
              <a:rPr lang="es-ES" sz="1400" dirty="0"/>
              <a:t>(u planta-1)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/>
              <a:t>Índice de cosecha</a:t>
            </a: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4130109929"/>
              </p:ext>
            </p:extLst>
          </p:nvPr>
        </p:nvGraphicFramePr>
        <p:xfrm>
          <a:off x="-756592" y="256490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ángulo 34"/>
          <p:cNvSpPr/>
          <p:nvPr/>
        </p:nvSpPr>
        <p:spPr>
          <a:xfrm>
            <a:off x="4896095" y="2627354"/>
            <a:ext cx="373986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-ES" sz="1600" u="sng" dirty="0">
                <a:solidFill>
                  <a:srgbClr val="FF0000"/>
                </a:solidFill>
              </a:rPr>
              <a:t>Variables </a:t>
            </a:r>
            <a:r>
              <a:rPr lang="es-ES" sz="1600" u="sng" dirty="0" smtClean="0">
                <a:solidFill>
                  <a:srgbClr val="FF0000"/>
                </a:solidFill>
              </a:rPr>
              <a:t>fisiológicas 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Contenido de clorofilas (Spad)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 Proteínas solubles totales (ug g</a:t>
            </a:r>
            <a:r>
              <a:rPr lang="es-ES" sz="1400" baseline="30000" dirty="0" smtClean="0"/>
              <a:t>-1</a:t>
            </a:r>
            <a:r>
              <a:rPr lang="es-ES" sz="1400" dirty="0" smtClean="0"/>
              <a:t>)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N foliar (</a:t>
            </a:r>
            <a:r>
              <a:rPr lang="es-ES" sz="1400" dirty="0"/>
              <a:t>g planta</a:t>
            </a:r>
            <a:r>
              <a:rPr lang="es-ES" sz="1400" baseline="30000" dirty="0"/>
              <a:t>-1</a:t>
            </a:r>
            <a:r>
              <a:rPr lang="es-ES" sz="1400" dirty="0" smtClean="0"/>
              <a:t>)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Contenido de Ureidos foliar y nodular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Actividad Nitrato - Reductasa</a:t>
            </a:r>
            <a:endParaRPr lang="es-ES" sz="1400" dirty="0"/>
          </a:p>
        </p:txBody>
      </p:sp>
      <p:sp>
        <p:nvSpPr>
          <p:cNvPr id="8" name="Rectángulo 7"/>
          <p:cNvSpPr/>
          <p:nvPr/>
        </p:nvSpPr>
        <p:spPr>
          <a:xfrm>
            <a:off x="1334610" y="1129134"/>
            <a:ext cx="353416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-ES" sz="1600" u="sng" dirty="0">
                <a:solidFill>
                  <a:srgbClr val="FF0000"/>
                </a:solidFill>
              </a:rPr>
              <a:t>Variables </a:t>
            </a:r>
            <a:r>
              <a:rPr lang="es-ES" sz="1600" u="sng" dirty="0" smtClean="0">
                <a:solidFill>
                  <a:srgbClr val="FF0000"/>
                </a:solidFill>
              </a:rPr>
              <a:t>Fenológicas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/>
              <a:t>Días a la Germinación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Días al inicio de la Floración</a:t>
            </a:r>
            <a:endParaRPr lang="es-ES" sz="1400" dirty="0"/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Días a la Floración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Días a la madurez Fisiológica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sz="1400" dirty="0" smtClean="0"/>
              <a:t>Días a la madurez de cosecha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35" grpId="0"/>
      <p:bldP spid="10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010710" y="404664"/>
            <a:ext cx="8100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_tradnl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3. Validar </a:t>
            </a:r>
            <a:r>
              <a:rPr lang="es-ES_tradnl" dirty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la mejor combinación </a:t>
            </a:r>
            <a:r>
              <a:rPr lang="es-ES_tradnl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Azofert</a:t>
            </a:r>
            <a:r>
              <a:rPr lang="es-ES_tradnl" baseline="30000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®</a:t>
            </a:r>
            <a:r>
              <a:rPr lang="es-ES_tradnl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-F </a:t>
            </a:r>
            <a:r>
              <a:rPr lang="es-ES_tradnl" dirty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- </a:t>
            </a:r>
            <a:r>
              <a:rPr lang="es-ES_tradnl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Pectimorf</a:t>
            </a:r>
            <a:r>
              <a:rPr lang="es-ES_tradnl" baseline="30000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®</a:t>
            </a:r>
            <a:r>
              <a:rPr lang="es-ES_tradnl" dirty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es-ES_tradnl" dirty="0" smtClean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en </a:t>
            </a:r>
            <a:r>
              <a:rPr lang="es-ES_tradnl" dirty="0">
                <a:solidFill>
                  <a:schemeClr val="bg1"/>
                </a:solidFill>
                <a:ea typeface="+mj-ea"/>
                <a:cs typeface="Arial" panose="020B0604020202020204" pitchFamily="34" charset="0"/>
              </a:rPr>
              <a:t>la bioestimulación de frijol en diferentes localidades y variedades, en condiciones de campo.</a:t>
            </a:r>
            <a:endParaRPr lang="es-ES" dirty="0">
              <a:solidFill>
                <a:schemeClr val="bg1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209905" y="1458848"/>
            <a:ext cx="2304256" cy="36004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s-MX" sz="2000" b="1" dirty="0" smtClean="0"/>
              <a:t>Tratamientos</a:t>
            </a:r>
            <a:r>
              <a:rPr lang="es-MX" sz="2000" b="1" dirty="0"/>
              <a:t>:</a:t>
            </a:r>
            <a:endParaRPr lang="es-ES" sz="20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262741" y="1986759"/>
            <a:ext cx="41985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ES" dirty="0" smtClean="0"/>
              <a:t>Control Absoluto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dirty="0" smtClean="0"/>
              <a:t>Control Fertilizado según instructivo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MX" dirty="0" smtClean="0"/>
              <a:t>Azofert®-F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MX" dirty="0" smtClean="0"/>
              <a:t>Azofert®-F</a:t>
            </a:r>
            <a:r>
              <a:rPr lang="es-ES_tradnl" dirty="0" smtClean="0"/>
              <a:t> </a:t>
            </a:r>
            <a:r>
              <a:rPr lang="es-ES_tradnl" dirty="0"/>
              <a:t>+ </a:t>
            </a:r>
            <a:r>
              <a:rPr lang="es-MX" dirty="0" smtClean="0"/>
              <a:t>Pectimorf® </a:t>
            </a: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83968" y="3438686"/>
            <a:ext cx="2304256" cy="36004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s-MX" sz="2000" b="1" dirty="0" smtClean="0"/>
              <a:t>Determinaciones</a:t>
            </a:r>
            <a:endParaRPr lang="es-ES" sz="2000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2771800" y="4154539"/>
            <a:ext cx="65882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ES" dirty="0" smtClean="0"/>
              <a:t>Altura de la planta (cm </a:t>
            </a:r>
            <a:r>
              <a:rPr lang="es-ES" dirty="0"/>
              <a:t>planta</a:t>
            </a:r>
            <a:r>
              <a:rPr lang="es-ES" baseline="30000" dirty="0"/>
              <a:t>-1</a:t>
            </a:r>
            <a:r>
              <a:rPr lang="es-ES" dirty="0" smtClean="0"/>
              <a:t>)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dirty="0" smtClean="0"/>
              <a:t>Masa seca (hojas, tallos, raíz y vainas) </a:t>
            </a:r>
            <a:r>
              <a:rPr lang="es-ES" dirty="0"/>
              <a:t>(g planta</a:t>
            </a:r>
            <a:r>
              <a:rPr lang="es-ES" baseline="30000" dirty="0"/>
              <a:t>-1</a:t>
            </a:r>
            <a:r>
              <a:rPr lang="es-ES" dirty="0" smtClean="0"/>
              <a:t>)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MX" dirty="0" smtClean="0"/>
              <a:t>Componentes de rendimiento a la Cosecha</a:t>
            </a:r>
          </a:p>
          <a:p>
            <a:pPr marL="800100" lvl="1" indent="-342900"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s-MX" dirty="0" smtClean="0"/>
              <a:t>Número de vainas por planta </a:t>
            </a:r>
            <a:r>
              <a:rPr lang="es-ES" dirty="0"/>
              <a:t>(u planta</a:t>
            </a:r>
            <a:r>
              <a:rPr lang="es-ES" baseline="30000" dirty="0"/>
              <a:t>-1</a:t>
            </a:r>
            <a:r>
              <a:rPr lang="es-ES" dirty="0" smtClean="0"/>
              <a:t>)</a:t>
            </a:r>
            <a:endParaRPr lang="es-MX" dirty="0" smtClean="0"/>
          </a:p>
          <a:p>
            <a:pPr marL="800100" lvl="1" indent="-342900"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s-MX" dirty="0"/>
              <a:t>Número </a:t>
            </a:r>
            <a:r>
              <a:rPr lang="es-MX" dirty="0" smtClean="0"/>
              <a:t>de vainas vanas por planta </a:t>
            </a:r>
            <a:r>
              <a:rPr lang="es-ES" dirty="0"/>
              <a:t>(u planta</a:t>
            </a:r>
            <a:r>
              <a:rPr lang="es-ES" baseline="30000" dirty="0"/>
              <a:t>-1</a:t>
            </a:r>
            <a:r>
              <a:rPr lang="es-ES" dirty="0"/>
              <a:t>)</a:t>
            </a:r>
            <a:endParaRPr lang="es-MX" dirty="0"/>
          </a:p>
          <a:p>
            <a:pPr marL="800100" lvl="1" indent="-342900"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s-MX" dirty="0" smtClean="0"/>
              <a:t>Número granos por vaina (u </a:t>
            </a:r>
            <a:r>
              <a:rPr lang="es-ES" dirty="0"/>
              <a:t>planta</a:t>
            </a:r>
            <a:r>
              <a:rPr lang="es-ES" baseline="30000" dirty="0"/>
              <a:t>-1</a:t>
            </a:r>
            <a:r>
              <a:rPr lang="es-MX" dirty="0" smtClean="0"/>
              <a:t>)</a:t>
            </a:r>
          </a:p>
          <a:p>
            <a:pPr marL="800100" lvl="1" indent="-342900"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s-MX" dirty="0"/>
              <a:t>Número </a:t>
            </a:r>
            <a:r>
              <a:rPr lang="es-MX" dirty="0" smtClean="0"/>
              <a:t>granos por planta </a:t>
            </a:r>
            <a:r>
              <a:rPr lang="es-ES" dirty="0"/>
              <a:t>(u planta</a:t>
            </a:r>
            <a:r>
              <a:rPr lang="es-ES" baseline="30000" dirty="0"/>
              <a:t>-1</a:t>
            </a:r>
            <a:r>
              <a:rPr lang="es-ES" dirty="0"/>
              <a:t>)</a:t>
            </a:r>
            <a:endParaRPr lang="es-MX" dirty="0"/>
          </a:p>
          <a:p>
            <a:pPr marL="800100" lvl="1" indent="-342900"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s-MX" dirty="0" smtClean="0"/>
              <a:t>Masa fresca de 100 granos </a:t>
            </a:r>
            <a:r>
              <a:rPr lang="es-ES" dirty="0"/>
              <a:t>(g)</a:t>
            </a:r>
            <a:endParaRPr lang="es-MX" dirty="0" smtClean="0"/>
          </a:p>
          <a:p>
            <a:pPr marL="800100" lvl="1" indent="-342900"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es-MX" dirty="0" smtClean="0"/>
              <a:t>Rendimiento estimado </a:t>
            </a:r>
            <a:r>
              <a:rPr lang="es-ES" dirty="0" smtClean="0"/>
              <a:t>(tha</a:t>
            </a:r>
            <a:r>
              <a:rPr lang="es-ES" baseline="30000" dirty="0"/>
              <a:t>-1</a:t>
            </a:r>
            <a:r>
              <a:rPr lang="es-ES" dirty="0" smtClean="0"/>
              <a:t>)</a:t>
            </a:r>
            <a:endParaRPr lang="es-ES" dirty="0"/>
          </a:p>
          <a:p>
            <a:pPr marL="800100" lvl="1" indent="-342900"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s-MX" dirty="0" smtClean="0"/>
          </a:p>
          <a:p>
            <a:pPr marL="800100" lvl="1" indent="-342900" algn="just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ü"/>
            </a:pPr>
            <a:endParaRPr lang="es-MX" dirty="0" smtClean="0"/>
          </a:p>
        </p:txBody>
      </p:sp>
      <p:pic>
        <p:nvPicPr>
          <p:cNvPr id="11" name="Imagen 10" descr="C:\Users\Daylen\AppData\Local\Microsoft\Windows\Temporary Internet Files\Content.Word\Screenshot_20210521-120418.jpe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13" b="31411"/>
          <a:stretch/>
        </p:blipFill>
        <p:spPr bwMode="auto">
          <a:xfrm rot="21173644">
            <a:off x="109501" y="4193617"/>
            <a:ext cx="2872059" cy="2193292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640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259632" y="476672"/>
            <a:ext cx="7391400" cy="4873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es-MX" b="0" dirty="0" smtClean="0">
                <a:latin typeface="Arial" panose="020B0604020202020204" pitchFamily="34" charset="0"/>
                <a:cs typeface="Arial" panose="020B0604020202020204" pitchFamily="34" charset="0"/>
              </a:rPr>
              <a:t>Novedad científica de la investigación</a:t>
            </a:r>
            <a:endParaRPr lang="es-E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026605"/>
              </p:ext>
            </p:extLst>
          </p:nvPr>
        </p:nvGraphicFramePr>
        <p:xfrm>
          <a:off x="0" y="1268760"/>
          <a:ext cx="9124786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712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259632" y="476672"/>
            <a:ext cx="7391400" cy="4873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es-MX" b="0" dirty="0" smtClean="0">
                <a:latin typeface="Arial" panose="020B0604020202020204" pitchFamily="34" charset="0"/>
                <a:cs typeface="Arial" panose="020B0604020202020204" pitchFamily="34" charset="0"/>
              </a:rPr>
              <a:t>Importancia teórica</a:t>
            </a:r>
            <a:endParaRPr lang="es-E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 descr="C:\Users\Daylen\AppData\Local\Microsoft\Windows\Temporary Internet Files\Content.Word\ExGAmofWgA8Y2WJ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0622">
            <a:off x="5396140" y="1504404"/>
            <a:ext cx="3382729" cy="22673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0" name="Grupo 19"/>
          <p:cNvGrpSpPr/>
          <p:nvPr/>
        </p:nvGrpSpPr>
        <p:grpSpPr>
          <a:xfrm>
            <a:off x="395536" y="1689149"/>
            <a:ext cx="2869997" cy="2294692"/>
            <a:chOff x="442441" y="1397164"/>
            <a:chExt cx="2869997" cy="2294692"/>
          </a:xfrm>
        </p:grpSpPr>
        <p:pic>
          <p:nvPicPr>
            <p:cNvPr id="10" name="Imagen 9" descr="C:\Users\Daylen\AppData\Local\Microsoft\Windows\Temporary Internet Files\Content.Word\agricultura-planta-cultivo-agricultor-Por-Lamyai-shutterstock_557890951-e1541508936452.jp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10841">
              <a:off x="442441" y="1397164"/>
              <a:ext cx="2869997" cy="20295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ángulo 10"/>
            <p:cNvSpPr/>
            <p:nvPr/>
          </p:nvSpPr>
          <p:spPr>
            <a:xfrm rot="21169433">
              <a:off x="981731" y="3384079"/>
              <a:ext cx="232146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400" b="1" dirty="0" smtClean="0"/>
                <a:t>Aportes al conocimiento </a:t>
              </a:r>
              <a:endParaRPr lang="es-ES" sz="1400" b="1" dirty="0"/>
            </a:p>
          </p:txBody>
        </p:sp>
      </p:grpSp>
      <p:sp>
        <p:nvSpPr>
          <p:cNvPr id="12" name="Rectángulo 11"/>
          <p:cNvSpPr/>
          <p:nvPr/>
        </p:nvSpPr>
        <p:spPr>
          <a:xfrm rot="548373">
            <a:off x="5734477" y="3829953"/>
            <a:ext cx="2220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b="1" dirty="0" smtClean="0"/>
              <a:t>Interacción beneficiosa </a:t>
            </a:r>
            <a:endParaRPr lang="es-ES" sz="1400" b="1" dirty="0"/>
          </a:p>
        </p:txBody>
      </p:sp>
      <p:grpSp>
        <p:nvGrpSpPr>
          <p:cNvPr id="21" name="Grupo 20"/>
          <p:cNvGrpSpPr/>
          <p:nvPr/>
        </p:nvGrpSpPr>
        <p:grpSpPr>
          <a:xfrm>
            <a:off x="208618" y="4832575"/>
            <a:ext cx="5509891" cy="1996324"/>
            <a:chOff x="-35541" y="4795258"/>
            <a:chExt cx="5509891" cy="1996324"/>
          </a:xfrm>
        </p:grpSpPr>
        <p:sp>
          <p:nvSpPr>
            <p:cNvPr id="14" name="Rectángulo 13"/>
            <p:cNvSpPr/>
            <p:nvPr/>
          </p:nvSpPr>
          <p:spPr>
            <a:xfrm>
              <a:off x="2087371" y="6422250"/>
              <a:ext cx="14157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dirty="0" smtClean="0"/>
                <a:t>Crecimiento</a:t>
              </a:r>
              <a:endParaRPr lang="es-ES" dirty="0"/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-35541" y="5401935"/>
              <a:ext cx="13388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dirty="0" smtClean="0"/>
                <a:t>Nodulación</a:t>
              </a:r>
              <a:endParaRPr lang="es-ES" dirty="0"/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4302233" y="5366155"/>
              <a:ext cx="117211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dirty="0" smtClean="0"/>
                <a:t>Fisiología</a:t>
              </a:r>
              <a:endParaRPr lang="es-ES" dirty="0"/>
            </a:p>
          </p:txBody>
        </p:sp>
        <p:pic>
          <p:nvPicPr>
            <p:cNvPr id="17" name="Imagen 16" descr="C:\Users\Daylen\AppData\Local\Microsoft\Windows\Temporary Internet Files\Content.Word\Crecimiento-plantas-322x21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434268">
              <a:off x="1367028" y="4795258"/>
              <a:ext cx="2856458" cy="151112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Flecha curvada hacia abajo 17"/>
          <p:cNvSpPr/>
          <p:nvPr/>
        </p:nvSpPr>
        <p:spPr bwMode="auto">
          <a:xfrm>
            <a:off x="3423384" y="1268760"/>
            <a:ext cx="1796687" cy="534881"/>
          </a:xfrm>
          <a:prstGeom prst="curvedDownArrow">
            <a:avLst/>
          </a:prstGeom>
          <a:solidFill>
            <a:schemeClr val="accent1">
              <a:alpha val="50000"/>
            </a:schemeClr>
          </a:solidFill>
          <a:ln>
            <a:noFill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Flecha curvada hacia la izquierda 18"/>
          <p:cNvSpPr/>
          <p:nvPr/>
        </p:nvSpPr>
        <p:spPr bwMode="auto">
          <a:xfrm rot="1779507">
            <a:off x="5046250" y="3912675"/>
            <a:ext cx="508207" cy="1164689"/>
          </a:xfrm>
          <a:prstGeom prst="curvedLeftArrow">
            <a:avLst/>
          </a:prstGeom>
          <a:solidFill>
            <a:schemeClr val="accent1">
              <a:alpha val="50000"/>
            </a:schemeClr>
          </a:solidFill>
          <a:ln>
            <a:noFill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" name="Rectángulo 1"/>
          <p:cNvSpPr/>
          <p:nvPr/>
        </p:nvSpPr>
        <p:spPr>
          <a:xfrm>
            <a:off x="3896036" y="1293248"/>
            <a:ext cx="6719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b="1" dirty="0"/>
              <a:t>sobre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723986" y="4312127"/>
            <a:ext cx="8707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b="1" dirty="0"/>
              <a:t>relación</a:t>
            </a:r>
          </a:p>
        </p:txBody>
      </p:sp>
      <p:sp>
        <p:nvSpPr>
          <p:cNvPr id="22" name="Rectángulo 21"/>
          <p:cNvSpPr/>
          <p:nvPr/>
        </p:nvSpPr>
        <p:spPr bwMode="auto">
          <a:xfrm rot="678203">
            <a:off x="5134482" y="3031904"/>
            <a:ext cx="1398070" cy="348379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ángulo 22"/>
          <p:cNvSpPr/>
          <p:nvPr/>
        </p:nvSpPr>
        <p:spPr bwMode="auto">
          <a:xfrm rot="678203">
            <a:off x="5394775" y="1534214"/>
            <a:ext cx="1398070" cy="348379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13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259632" y="476672"/>
            <a:ext cx="7391400" cy="4873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es-MX" b="0" dirty="0" smtClean="0">
                <a:latin typeface="Arial" panose="020B0604020202020204" pitchFamily="34" charset="0"/>
                <a:cs typeface="Arial" panose="020B0604020202020204" pitchFamily="34" charset="0"/>
              </a:rPr>
              <a:t>Importancia práctica</a:t>
            </a:r>
            <a:endParaRPr lang="es-E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707904" y="5206733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 reduce el uso de fertilizantes minerales</a:t>
            </a:r>
            <a:endParaRPr lang="es-ES" dirty="0"/>
          </a:p>
        </p:txBody>
      </p:sp>
      <p:pic>
        <p:nvPicPr>
          <p:cNvPr id="5" name="Imagen 4" descr="C:\Users\Daylen\AppData\Local\Microsoft\Windows\Temporary Internet Files\Content.Word\biofertilizante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8801">
            <a:off x="385706" y="4534860"/>
            <a:ext cx="3368408" cy="19647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/>
          <p:cNvSpPr/>
          <p:nvPr/>
        </p:nvSpPr>
        <p:spPr>
          <a:xfrm>
            <a:off x="1851683" y="1241034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Obtención</a:t>
            </a:r>
          </a:p>
        </p:txBody>
      </p:sp>
      <p:grpSp>
        <p:nvGrpSpPr>
          <p:cNvPr id="17" name="Grupo 16"/>
          <p:cNvGrpSpPr/>
          <p:nvPr/>
        </p:nvGrpSpPr>
        <p:grpSpPr>
          <a:xfrm>
            <a:off x="299666" y="1715313"/>
            <a:ext cx="4340270" cy="720080"/>
            <a:chOff x="395536" y="1916832"/>
            <a:chExt cx="4340270" cy="720080"/>
          </a:xfrm>
        </p:grpSpPr>
        <p:sp>
          <p:nvSpPr>
            <p:cNvPr id="14" name="Marco 13"/>
            <p:cNvSpPr/>
            <p:nvPr/>
          </p:nvSpPr>
          <p:spPr bwMode="auto">
            <a:xfrm>
              <a:off x="395536" y="1916832"/>
              <a:ext cx="2448272" cy="720080"/>
            </a:xfrm>
            <a:prstGeom prst="frame">
              <a:avLst/>
            </a:prstGeom>
            <a:solidFill>
              <a:srgbClr val="00B0F0"/>
            </a:solidFill>
            <a:ln w="9525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lnSpc>
                  <a:spcPct val="150000"/>
                </a:lnSpc>
              </a:pPr>
              <a:r>
                <a:rPr lang="es-MX" dirty="0"/>
                <a:t>Azofert</a:t>
              </a:r>
              <a:r>
                <a:rPr lang="es-MX" baseline="30000" dirty="0"/>
                <a:t>®</a:t>
              </a:r>
              <a:r>
                <a:rPr lang="es-MX" dirty="0"/>
                <a:t>-F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Marco 14"/>
            <p:cNvSpPr/>
            <p:nvPr/>
          </p:nvSpPr>
          <p:spPr bwMode="auto">
            <a:xfrm>
              <a:off x="2165781" y="1916832"/>
              <a:ext cx="2570025" cy="720080"/>
            </a:xfrm>
            <a:prstGeom prst="frame">
              <a:avLst/>
            </a:prstGeom>
            <a:solidFill>
              <a:srgbClr val="FFFF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>
                <a:lnSpc>
                  <a:spcPct val="150000"/>
                </a:lnSpc>
              </a:pPr>
              <a:r>
                <a:rPr lang="es-MX" dirty="0"/>
                <a:t>Pectimorf</a:t>
              </a:r>
              <a:r>
                <a:rPr lang="es-MX" baseline="30000" dirty="0"/>
                <a:t>®</a:t>
              </a:r>
              <a:r>
                <a:rPr lang="es-MX" dirty="0"/>
                <a:t> 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Marco 15"/>
            <p:cNvSpPr/>
            <p:nvPr/>
          </p:nvSpPr>
          <p:spPr bwMode="auto">
            <a:xfrm>
              <a:off x="2165782" y="1916832"/>
              <a:ext cx="678026" cy="720080"/>
            </a:xfrm>
            <a:prstGeom prst="frame">
              <a:avLst/>
            </a:prstGeom>
            <a:solidFill>
              <a:srgbClr val="00B050"/>
            </a:solidFill>
            <a:ln w="952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8" name="Rectángulo 17"/>
          <p:cNvSpPr/>
          <p:nvPr/>
        </p:nvSpPr>
        <p:spPr>
          <a:xfrm>
            <a:off x="1664486" y="2540340"/>
            <a:ext cx="16106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 smtClean="0"/>
              <a:t>Nuevo bioproducto </a:t>
            </a:r>
            <a:endParaRPr lang="es-ES" sz="1600" b="1" dirty="0"/>
          </a:p>
        </p:txBody>
      </p:sp>
      <p:pic>
        <p:nvPicPr>
          <p:cNvPr id="20" name="Imagen 19" descr="C:\Users\Daylen\AppData\Local\Microsoft\Windows\Temporary Internet Files\Content.Word\Crecimiento-Vegetal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867">
            <a:off x="6339319" y="1370661"/>
            <a:ext cx="2569416" cy="15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ángulo 20"/>
          <p:cNvSpPr/>
          <p:nvPr/>
        </p:nvSpPr>
        <p:spPr>
          <a:xfrm>
            <a:off x="4283968" y="2755783"/>
            <a:ext cx="27207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Relación simbiótica 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4860032" y="3202598"/>
            <a:ext cx="3816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 smtClean="0"/>
              <a:t>Aporte a la nutrición, crecimiento y rendimiento del frijol</a:t>
            </a:r>
            <a:endParaRPr lang="es-ES" dirty="0"/>
          </a:p>
        </p:txBody>
      </p:sp>
      <p:sp>
        <p:nvSpPr>
          <p:cNvPr id="2" name="Rectángulo 1"/>
          <p:cNvSpPr/>
          <p:nvPr/>
        </p:nvSpPr>
        <p:spPr>
          <a:xfrm>
            <a:off x="4922839" y="1868238"/>
            <a:ext cx="12666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b="1" dirty="0"/>
              <a:t>MEJORAN </a:t>
            </a:r>
          </a:p>
        </p:txBody>
      </p:sp>
    </p:spTree>
    <p:extLst>
      <p:ext uri="{BB962C8B-B14F-4D97-AF65-F5344CB8AC3E}">
        <p14:creationId xmlns:p14="http://schemas.microsoft.com/office/powerpoint/2010/main" val="56666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259632" y="476672"/>
            <a:ext cx="7391400" cy="4873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es-MX" b="0" dirty="0" smtClean="0">
                <a:latin typeface="Arial" panose="020B0604020202020204" pitchFamily="34" charset="0"/>
                <a:cs typeface="Arial" panose="020B0604020202020204" pitchFamily="34" charset="0"/>
              </a:rPr>
              <a:t>Cronograma</a:t>
            </a:r>
            <a:endParaRPr lang="es-E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229434"/>
              </p:ext>
            </p:extLst>
          </p:nvPr>
        </p:nvGraphicFramePr>
        <p:xfrm>
          <a:off x="683568" y="1196752"/>
          <a:ext cx="8064896" cy="5246313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Actividades</a:t>
                      </a:r>
                      <a:endParaRPr kumimoji="0" lang="es-ES_trad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Período</a:t>
                      </a:r>
                      <a:endParaRPr kumimoji="0" lang="es-ES_trad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Objetivo 1. Tarea 1</a:t>
                      </a: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Enero - Febrero 2022</a:t>
                      </a: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Objetivo 1. Tarea 2</a:t>
                      </a: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Septiembre 21- Diciembre 2022</a:t>
                      </a: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Objetivo 1. Tarea 3</a:t>
                      </a: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8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Febrero – Marzo 2022</a:t>
                      </a:r>
                      <a:endParaRPr kumimoji="0" lang="es-ES_tradnl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Objetivo 2</a:t>
                      </a: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Septiembre - Diciembre 2022</a:t>
                      </a: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Enero - Abril 2023</a:t>
                      </a: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Objetivo 3</a:t>
                      </a: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Septiembre - Diciembre 2023</a:t>
                      </a: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_tradnl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Examen Idioma</a:t>
                      </a: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2do semestre 2022</a:t>
                      </a: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Examen Problemas Sociales Ciencia</a:t>
                      </a: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2do semestre 2022</a:t>
                      </a: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Escritura documento</a:t>
                      </a: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2do sem 2023 -1er sem 2024</a:t>
                      </a:r>
                      <a:endParaRPr kumimoji="0" lang="es-ES_tradnl" sz="1800" b="0" i="0" u="none" strike="noStrike" cap="none" normalizeH="0" baseline="300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7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Presentación en C. Científica</a:t>
                      </a: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Enero 2024</a:t>
                      </a: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Predefensa en Consejo científico</a:t>
                      </a: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Julio 2024</a:t>
                      </a: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Defensa </a:t>
                      </a:r>
                    </a:p>
                  </a:txBody>
                  <a:tcPr marL="91446" marR="91446" marT="45716" marB="45716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_tradnl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Diciembre 2024</a:t>
                      </a:r>
                      <a:endParaRPr kumimoji="0" 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6" marR="91446" marT="45716" marB="45716"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610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:\Users\Daylen\AppData\Local\Microsoft\Windows\Temporary Internet Files\Content.Word\4a998db45cf9bac6c5689208ae6dd4e2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344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906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0" dirty="0" smtClean="0">
                <a:latin typeface="Arial" panose="020B0604020202020204" pitchFamily="34" charset="0"/>
                <a:cs typeface="Arial" panose="020B0604020202020204" pitchFamily="34" charset="0"/>
              </a:rPr>
              <a:t>Proyecto que sustenta la investigación:</a:t>
            </a:r>
            <a:endParaRPr lang="en-US" altLang="es-ES" dirty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006600"/>
            <a:ext cx="8136904" cy="3654648"/>
          </a:xfrm>
        </p:spPr>
        <p:txBody>
          <a:bodyPr/>
          <a:lstStyle/>
          <a:p>
            <a:pPr algn="just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Título del programa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: Desarrollo y Uso Sostenible de Bioinsumos Agropecuarios y Medicamentos Veterinarios </a:t>
            </a:r>
          </a:p>
          <a:p>
            <a:pPr marL="0" indent="0" algn="just">
              <a:buNone/>
            </a:pPr>
            <a:endParaRPr lang="en-US" altLang="es-E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s-E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Título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del proyecto: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Nuevos Bioestimulantes a Base de Rizobios y Oligosacarinas para Frijol y Soya </a:t>
            </a:r>
          </a:p>
          <a:p>
            <a:pPr lvl="1">
              <a:lnSpc>
                <a:spcPct val="80000"/>
              </a:lnSpc>
            </a:pPr>
            <a:endParaRPr lang="en-US" alt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C:\Users\Daylen\AppData\Local\Microsoft\Windows\Temporary Internet Files\Content.Word\acelerar-crecimiento-planta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1029">
            <a:off x="6434363" y="5322849"/>
            <a:ext cx="2481678" cy="1261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n-US" altLang="es-ES" dirty="0"/>
          </a:p>
        </p:txBody>
      </p:sp>
      <p:sp>
        <p:nvSpPr>
          <p:cNvPr id="115715" name="AutoShape 3"/>
          <p:cNvSpPr>
            <a:spLocks noChangeArrowheads="1"/>
          </p:cNvSpPr>
          <p:nvPr/>
        </p:nvSpPr>
        <p:spPr bwMode="gray">
          <a:xfrm>
            <a:off x="1837432" y="1854907"/>
            <a:ext cx="5530850" cy="2743200"/>
          </a:xfrm>
          <a:prstGeom prst="upArrow">
            <a:avLst>
              <a:gd name="adj1" fmla="val 57824"/>
              <a:gd name="adj2" fmla="val 54398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15716" name="AutoShape 4"/>
          <p:cNvSpPr>
            <a:spLocks noChangeArrowheads="1"/>
          </p:cNvSpPr>
          <p:nvPr/>
        </p:nvSpPr>
        <p:spPr bwMode="gray">
          <a:xfrm>
            <a:off x="1662883" y="1193966"/>
            <a:ext cx="57912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6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eaLnBrk="0" hangingPunct="0"/>
            <a:r>
              <a:rPr lang="es-ES_tradnl" dirty="0" smtClean="0">
                <a:solidFill>
                  <a:schemeClr val="accent3"/>
                </a:solidFill>
              </a:rPr>
              <a:t>Frijol común (</a:t>
            </a:r>
            <a:r>
              <a:rPr lang="es-ES_tradnl" i="1" dirty="0">
                <a:solidFill>
                  <a:schemeClr val="accent3"/>
                </a:solidFill>
              </a:rPr>
              <a:t>Phaseolus vulgaris</a:t>
            </a:r>
            <a:r>
              <a:rPr lang="es-ES_tradnl" dirty="0">
                <a:solidFill>
                  <a:schemeClr val="accent3"/>
                </a:solidFill>
              </a:rPr>
              <a:t> L.)</a:t>
            </a:r>
            <a:endParaRPr lang="en-US" altLang="es-ES" sz="2000" dirty="0">
              <a:solidFill>
                <a:schemeClr val="accent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115717" name="Text Box 5"/>
          <p:cNvSpPr txBox="1">
            <a:spLocks noChangeArrowheads="1"/>
          </p:cNvSpPr>
          <p:nvPr/>
        </p:nvSpPr>
        <p:spPr bwMode="gray">
          <a:xfrm>
            <a:off x="3261107" y="2330738"/>
            <a:ext cx="2741175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s-ES_tradnl" dirty="0" smtClean="0">
                <a:solidFill>
                  <a:schemeClr val="accent3"/>
                </a:solidFill>
              </a:rPr>
              <a:t>Leguminosa anual </a:t>
            </a:r>
            <a:r>
              <a:rPr lang="es-ES_tradnl" dirty="0"/>
              <a:t>intensamente cultivada</a:t>
            </a:r>
            <a:endParaRPr lang="en-US" altLang="es-ES" sz="2000" dirty="0">
              <a:solidFill>
                <a:schemeClr val="accent3"/>
              </a:solidFill>
            </a:endParaRPr>
          </a:p>
        </p:txBody>
      </p:sp>
      <p:grpSp>
        <p:nvGrpSpPr>
          <p:cNvPr id="115719" name="Group 7"/>
          <p:cNvGrpSpPr>
            <a:grpSpLocks/>
          </p:cNvGrpSpPr>
          <p:nvPr/>
        </p:nvGrpSpPr>
        <p:grpSpPr bwMode="auto">
          <a:xfrm>
            <a:off x="3886706" y="4978442"/>
            <a:ext cx="1797023" cy="1613718"/>
            <a:chOff x="544" y="1584"/>
            <a:chExt cx="1407" cy="1296"/>
          </a:xfrm>
        </p:grpSpPr>
        <p:grpSp>
          <p:nvGrpSpPr>
            <p:cNvPr id="115720" name="Group 8"/>
            <p:cNvGrpSpPr>
              <a:grpSpLocks/>
            </p:cNvGrpSpPr>
            <p:nvPr/>
          </p:nvGrpSpPr>
          <p:grpSpPr bwMode="auto">
            <a:xfrm>
              <a:off x="624" y="1584"/>
              <a:ext cx="1248" cy="1296"/>
              <a:chOff x="2016" y="1920"/>
              <a:chExt cx="1680" cy="1680"/>
            </a:xfrm>
          </p:grpSpPr>
          <p:sp>
            <p:nvSpPr>
              <p:cNvPr id="115721" name="Oval 9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63529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15722" name="Freeform 10"/>
              <p:cNvSpPr>
                <a:spLocks/>
              </p:cNvSpPr>
              <p:nvPr/>
            </p:nvSpPr>
            <p:spPr bwMode="gray">
              <a:xfrm>
                <a:off x="2228" y="1971"/>
                <a:ext cx="1268" cy="453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BBF6EE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15723" name="Text Box 11"/>
            <p:cNvSpPr txBox="1">
              <a:spLocks noChangeArrowheads="1"/>
            </p:cNvSpPr>
            <p:nvPr/>
          </p:nvSpPr>
          <p:spPr bwMode="gray">
            <a:xfrm>
              <a:off x="544" y="2076"/>
              <a:ext cx="1407" cy="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1200" b="1" dirty="0">
                  <a:ea typeface="Times New Roman" panose="02020603050405020304" pitchFamily="18" charset="0"/>
                </a:rPr>
                <a:t>P</a:t>
              </a:r>
              <a:r>
                <a:rPr lang="es-ES_tradnl" sz="1200" b="1" dirty="0" smtClean="0">
                  <a:ea typeface="Times New Roman" panose="02020603050405020304" pitchFamily="18" charset="0"/>
                </a:rPr>
                <a:t>rincipal importancia</a:t>
              </a:r>
            </a:p>
            <a:p>
              <a:pPr eaLnBrk="0" hangingPunct="0"/>
              <a:r>
                <a:rPr lang="es-ES_tradnl" sz="1200" b="1" dirty="0" smtClean="0">
                  <a:ea typeface="Times New Roman" panose="02020603050405020304" pitchFamily="18" charset="0"/>
                </a:rPr>
                <a:t> </a:t>
              </a:r>
              <a:r>
                <a:rPr lang="es-ES_tradnl" sz="1200" b="1" dirty="0" smtClean="0">
                  <a:solidFill>
                    <a:schemeClr val="accent1"/>
                  </a:solidFill>
                  <a:ea typeface="Times New Roman" panose="02020603050405020304" pitchFamily="18" charset="0"/>
                </a:rPr>
                <a:t>Valor Alimenticio</a:t>
              </a:r>
            </a:p>
            <a:p>
              <a:pPr eaLnBrk="0" hangingPunct="0"/>
              <a:r>
                <a:rPr lang="es-ES_tradnl" sz="1200" b="1" dirty="0" smtClean="0">
                  <a:solidFill>
                    <a:schemeClr val="bg1"/>
                  </a:solidFill>
                  <a:ea typeface="Times New Roman" panose="02020603050405020304" pitchFamily="18" charset="0"/>
                </a:rPr>
                <a:t> hombre - animales</a:t>
              </a:r>
              <a:endParaRPr lang="es-ES" sz="1200" b="1" dirty="0">
                <a:solidFill>
                  <a:schemeClr val="bg1"/>
                </a:solidFill>
                <a:ea typeface="Times New Roman" panose="02020603050405020304" pitchFamily="18" charset="0"/>
              </a:endParaRPr>
            </a:p>
            <a:p>
              <a:pPr eaLnBrk="0" hangingPunct="0"/>
              <a:endParaRPr lang="en-US" altLang="es-ES" sz="1200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15725" name="Group 13"/>
          <p:cNvGrpSpPr>
            <a:grpSpLocks/>
          </p:cNvGrpSpPr>
          <p:nvPr/>
        </p:nvGrpSpPr>
        <p:grpSpPr bwMode="auto">
          <a:xfrm>
            <a:off x="5822428" y="4370516"/>
            <a:ext cx="1617663" cy="2070100"/>
            <a:chOff x="1776" y="2476"/>
            <a:chExt cx="1019" cy="1304"/>
          </a:xfrm>
        </p:grpSpPr>
        <p:grpSp>
          <p:nvGrpSpPr>
            <p:cNvPr id="115726" name="Group 14"/>
            <p:cNvGrpSpPr>
              <a:grpSpLocks/>
            </p:cNvGrpSpPr>
            <p:nvPr/>
          </p:nvGrpSpPr>
          <p:grpSpPr bwMode="auto">
            <a:xfrm>
              <a:off x="1776" y="2476"/>
              <a:ext cx="960" cy="958"/>
              <a:chOff x="2016" y="1920"/>
              <a:chExt cx="1680" cy="1680"/>
            </a:xfrm>
          </p:grpSpPr>
          <p:sp>
            <p:nvSpPr>
              <p:cNvPr id="115727" name="Oval 15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sy="50000" kx="-2453608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15728" name="Freeform 16"/>
              <p:cNvSpPr>
                <a:spLocks/>
              </p:cNvSpPr>
              <p:nvPr/>
            </p:nvSpPr>
            <p:spPr bwMode="gray">
              <a:xfrm>
                <a:off x="2253" y="1942"/>
                <a:ext cx="1184" cy="429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15729" name="Text Box 17"/>
            <p:cNvSpPr txBox="1">
              <a:spLocks noChangeArrowheads="1"/>
            </p:cNvSpPr>
            <p:nvPr/>
          </p:nvSpPr>
          <p:spPr bwMode="gray">
            <a:xfrm>
              <a:off x="1827" y="2637"/>
              <a:ext cx="864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s-ES_tradnl" sz="1400" b="1" dirty="0" smtClean="0">
                  <a:solidFill>
                    <a:schemeClr val="bg1"/>
                  </a:solidFill>
                  <a:ea typeface="Times New Roman" panose="02020603050405020304" pitchFamily="18" charset="0"/>
                </a:rPr>
                <a:t>Fuente más barata de proteínas y calorías</a:t>
              </a:r>
              <a:endParaRPr lang="en-US" altLang="es-ES" sz="1400" b="1" dirty="0">
                <a:solidFill>
                  <a:schemeClr val="bg1"/>
                </a:solidFill>
                <a:ea typeface="Times New Roman" panose="02020603050405020304" pitchFamily="18" charset="0"/>
              </a:endParaRPr>
            </a:p>
          </p:txBody>
        </p:sp>
        <p:sp>
          <p:nvSpPr>
            <p:cNvPr id="115730" name="Oval 18"/>
            <p:cNvSpPr>
              <a:spLocks noChangeArrowheads="1"/>
            </p:cNvSpPr>
            <p:nvPr/>
          </p:nvSpPr>
          <p:spPr bwMode="auto">
            <a:xfrm>
              <a:off x="1800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 altLang="es-ES"/>
            </a:p>
          </p:txBody>
        </p:sp>
      </p:grpSp>
      <p:grpSp>
        <p:nvGrpSpPr>
          <p:cNvPr id="115731" name="Group 19"/>
          <p:cNvGrpSpPr>
            <a:grpSpLocks/>
          </p:cNvGrpSpPr>
          <p:nvPr/>
        </p:nvGrpSpPr>
        <p:grpSpPr bwMode="auto">
          <a:xfrm>
            <a:off x="7377457" y="3333157"/>
            <a:ext cx="1681163" cy="2114550"/>
            <a:chOff x="3041" y="2448"/>
            <a:chExt cx="1059" cy="1332"/>
          </a:xfrm>
        </p:grpSpPr>
        <p:grpSp>
          <p:nvGrpSpPr>
            <p:cNvPr id="115732" name="Group 20"/>
            <p:cNvGrpSpPr>
              <a:grpSpLocks/>
            </p:cNvGrpSpPr>
            <p:nvPr/>
          </p:nvGrpSpPr>
          <p:grpSpPr bwMode="auto">
            <a:xfrm>
              <a:off x="3072" y="2448"/>
              <a:ext cx="960" cy="958"/>
              <a:chOff x="2016" y="1920"/>
              <a:chExt cx="1680" cy="1680"/>
            </a:xfrm>
          </p:grpSpPr>
          <p:sp>
            <p:nvSpPr>
              <p:cNvPr id="115733" name="Oval 2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sy="50000" kx="-2453608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15734" name="Freeform 22"/>
              <p:cNvSpPr>
                <a:spLocks/>
              </p:cNvSpPr>
              <p:nvPr/>
            </p:nvSpPr>
            <p:spPr bwMode="gray">
              <a:xfrm>
                <a:off x="2280" y="1937"/>
                <a:ext cx="1141" cy="472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15735" name="Text Box 23"/>
            <p:cNvSpPr txBox="1">
              <a:spLocks noChangeArrowheads="1"/>
            </p:cNvSpPr>
            <p:nvPr/>
          </p:nvSpPr>
          <p:spPr bwMode="gray">
            <a:xfrm>
              <a:off x="3041" y="2682"/>
              <a:ext cx="1043" cy="4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1400" b="1" dirty="0" smtClean="0">
                  <a:solidFill>
                    <a:schemeClr val="bg1"/>
                  </a:solidFill>
                  <a:ea typeface="Times New Roman" panose="02020603050405020304" pitchFamily="18" charset="0"/>
                </a:rPr>
                <a:t>Genera ingresos económicos </a:t>
              </a:r>
              <a:r>
                <a:rPr lang="es-ES_tradnl" sz="1400" b="1" dirty="0">
                  <a:solidFill>
                    <a:schemeClr val="bg1"/>
                  </a:solidFill>
                  <a:ea typeface="Times New Roman" panose="02020603050405020304" pitchFamily="18" charset="0"/>
                </a:rPr>
                <a:t>para sus productores  </a:t>
              </a:r>
              <a:endParaRPr lang="es-ES" sz="1400" b="1" dirty="0">
                <a:solidFill>
                  <a:schemeClr val="bg1"/>
                </a:solidFill>
                <a:ea typeface="Times New Roman" panose="02020603050405020304" pitchFamily="18" charset="0"/>
              </a:endParaRPr>
            </a:p>
          </p:txBody>
        </p:sp>
        <p:sp>
          <p:nvSpPr>
            <p:cNvPr id="115736" name="Oval 24"/>
            <p:cNvSpPr>
              <a:spLocks noChangeArrowheads="1"/>
            </p:cNvSpPr>
            <p:nvPr/>
          </p:nvSpPr>
          <p:spPr bwMode="auto">
            <a:xfrm>
              <a:off x="3105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 altLang="es-ES"/>
            </a:p>
          </p:txBody>
        </p:sp>
      </p:grpSp>
      <p:grpSp>
        <p:nvGrpSpPr>
          <p:cNvPr id="115737" name="Group 25"/>
          <p:cNvGrpSpPr>
            <a:grpSpLocks/>
          </p:cNvGrpSpPr>
          <p:nvPr/>
        </p:nvGrpSpPr>
        <p:grpSpPr bwMode="auto">
          <a:xfrm>
            <a:off x="212846" y="3263074"/>
            <a:ext cx="1969219" cy="2529327"/>
            <a:chOff x="4254" y="2448"/>
            <a:chExt cx="1013" cy="1332"/>
          </a:xfrm>
        </p:grpSpPr>
        <p:grpSp>
          <p:nvGrpSpPr>
            <p:cNvPr id="115738" name="Group 26"/>
            <p:cNvGrpSpPr>
              <a:grpSpLocks/>
            </p:cNvGrpSpPr>
            <p:nvPr/>
          </p:nvGrpSpPr>
          <p:grpSpPr bwMode="auto">
            <a:xfrm>
              <a:off x="4254" y="2448"/>
              <a:ext cx="976" cy="966"/>
              <a:chOff x="2380" y="1488"/>
              <a:chExt cx="1172" cy="1152"/>
            </a:xfrm>
          </p:grpSpPr>
          <p:grpSp>
            <p:nvGrpSpPr>
              <p:cNvPr id="115739" name="Group 27"/>
              <p:cNvGrpSpPr>
                <a:grpSpLocks/>
              </p:cNvGrpSpPr>
              <p:nvPr/>
            </p:nvGrpSpPr>
            <p:grpSpPr bwMode="auto">
              <a:xfrm>
                <a:off x="2400" y="1488"/>
                <a:ext cx="1152" cy="1152"/>
                <a:chOff x="2016" y="1920"/>
                <a:chExt cx="1680" cy="1680"/>
              </a:xfrm>
            </p:grpSpPr>
            <p:sp>
              <p:nvSpPr>
                <p:cNvPr id="115740" name="Oval 28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24314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115741" name="Freeform 29"/>
                <p:cNvSpPr>
                  <a:spLocks/>
                </p:cNvSpPr>
                <p:nvPr/>
              </p:nvSpPr>
              <p:spPr bwMode="gray">
                <a:xfrm>
                  <a:off x="2287" y="1962"/>
                  <a:ext cx="1119" cy="417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folHlink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BBF6EE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sp>
            <p:nvSpPr>
              <p:cNvPr id="115742" name="Text Box 30"/>
              <p:cNvSpPr txBox="1">
                <a:spLocks noChangeArrowheads="1"/>
              </p:cNvSpPr>
              <p:nvPr/>
            </p:nvSpPr>
            <p:spPr bwMode="gray">
              <a:xfrm>
                <a:off x="2380" y="1753"/>
                <a:ext cx="1161" cy="7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s-ES_tradnl" sz="1400" b="1" dirty="0" smtClean="0">
                    <a:solidFill>
                      <a:schemeClr val="bg1"/>
                    </a:solidFill>
                    <a:ea typeface="Times New Roman" panose="02020603050405020304" pitchFamily="18" charset="0"/>
                  </a:rPr>
                  <a:t>Constituye</a:t>
                </a:r>
                <a:r>
                  <a:rPr lang="es-ES_tradnl" sz="1400" b="1" dirty="0">
                    <a:solidFill>
                      <a:schemeClr val="bg1"/>
                    </a:solidFill>
                    <a:ea typeface="Times New Roman" panose="02020603050405020304" pitchFamily="18" charset="0"/>
                  </a:rPr>
                  <a:t>, entre las </a:t>
                </a:r>
                <a:r>
                  <a:rPr lang="es-ES_tradnl" sz="1400" b="1" dirty="0" smtClean="0">
                    <a:solidFill>
                      <a:schemeClr val="bg1"/>
                    </a:solidFill>
                    <a:ea typeface="Times New Roman" panose="02020603050405020304" pitchFamily="18" charset="0"/>
                  </a:rPr>
                  <a:t>leguminosas, el tercer </a:t>
                </a:r>
                <a:r>
                  <a:rPr lang="es-ES_tradnl" sz="1400" b="1" dirty="0">
                    <a:solidFill>
                      <a:schemeClr val="bg1"/>
                    </a:solidFill>
                    <a:ea typeface="Times New Roman" panose="02020603050405020304" pitchFamily="18" charset="0"/>
                  </a:rPr>
                  <a:t>cultivo más importante en el mundo</a:t>
                </a:r>
                <a:endParaRPr lang="en-US" altLang="es-ES" sz="1400" b="1" dirty="0">
                  <a:solidFill>
                    <a:schemeClr val="bg1"/>
                  </a:solidFill>
                  <a:ea typeface="Times New Roman" panose="02020603050405020304" pitchFamily="18" charset="0"/>
                </a:endParaRPr>
              </a:p>
            </p:txBody>
          </p:sp>
        </p:grpSp>
        <p:sp>
          <p:nvSpPr>
            <p:cNvPr id="115743" name="Oval 31"/>
            <p:cNvSpPr>
              <a:spLocks noChangeArrowheads="1"/>
            </p:cNvSpPr>
            <p:nvPr/>
          </p:nvSpPr>
          <p:spPr bwMode="auto">
            <a:xfrm>
              <a:off x="4272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 altLang="es-ES"/>
            </a:p>
          </p:txBody>
        </p:sp>
      </p:grpSp>
      <p:pic>
        <p:nvPicPr>
          <p:cNvPr id="55" name="Imagen 5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2" t="8401" r="19613"/>
          <a:stretch/>
        </p:blipFill>
        <p:spPr>
          <a:xfrm>
            <a:off x="3549828" y="2881126"/>
            <a:ext cx="2072089" cy="17449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pSp>
        <p:nvGrpSpPr>
          <p:cNvPr id="56" name="Group 13"/>
          <p:cNvGrpSpPr>
            <a:grpSpLocks/>
          </p:cNvGrpSpPr>
          <p:nvPr/>
        </p:nvGrpSpPr>
        <p:grpSpPr bwMode="auto">
          <a:xfrm>
            <a:off x="1884307" y="4420095"/>
            <a:ext cx="1922456" cy="2321273"/>
            <a:chOff x="1736" y="2476"/>
            <a:chExt cx="1059" cy="1304"/>
          </a:xfrm>
        </p:grpSpPr>
        <p:grpSp>
          <p:nvGrpSpPr>
            <p:cNvPr id="57" name="Group 14"/>
            <p:cNvGrpSpPr>
              <a:grpSpLocks/>
            </p:cNvGrpSpPr>
            <p:nvPr/>
          </p:nvGrpSpPr>
          <p:grpSpPr bwMode="auto">
            <a:xfrm>
              <a:off x="1776" y="2476"/>
              <a:ext cx="960" cy="958"/>
              <a:chOff x="2016" y="1920"/>
              <a:chExt cx="1680" cy="1680"/>
            </a:xfrm>
          </p:grpSpPr>
          <p:sp>
            <p:nvSpPr>
              <p:cNvPr id="60" name="Oval 15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sy="50000" kx="-2453608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61" name="Freeform 16"/>
              <p:cNvSpPr>
                <a:spLocks/>
              </p:cNvSpPr>
              <p:nvPr/>
            </p:nvSpPr>
            <p:spPr bwMode="gray">
              <a:xfrm>
                <a:off x="2253" y="1942"/>
                <a:ext cx="1184" cy="429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58" name="Text Box 17"/>
            <p:cNvSpPr txBox="1">
              <a:spLocks noChangeArrowheads="1"/>
            </p:cNvSpPr>
            <p:nvPr/>
          </p:nvSpPr>
          <p:spPr bwMode="gray">
            <a:xfrm>
              <a:off x="1736" y="2695"/>
              <a:ext cx="1045" cy="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ES_tradnl" sz="1200" b="1" dirty="0" smtClean="0">
                  <a:solidFill>
                    <a:schemeClr val="bg1"/>
                  </a:solidFill>
                  <a:ea typeface="Times New Roman" panose="02020603050405020304" pitchFamily="18" charset="0"/>
                </a:rPr>
                <a:t>Granos </a:t>
              </a:r>
              <a:r>
                <a:rPr lang="es-ES_tradnl" sz="1200" b="1" dirty="0">
                  <a:solidFill>
                    <a:schemeClr val="bg1"/>
                  </a:solidFill>
                  <a:ea typeface="Times New Roman" panose="02020603050405020304" pitchFamily="18" charset="0"/>
                </a:rPr>
                <a:t>contienen 2,5 veces más proteínas ricas en lisina y aminoácidos que los cereales</a:t>
              </a:r>
              <a:endParaRPr lang="en-US" altLang="es-ES" sz="1200" b="1" dirty="0">
                <a:solidFill>
                  <a:schemeClr val="bg1"/>
                </a:solidFill>
                <a:ea typeface="Times New Roman" panose="02020603050405020304" pitchFamily="18" charset="0"/>
              </a:endParaRPr>
            </a:p>
          </p:txBody>
        </p:sp>
        <p:sp>
          <p:nvSpPr>
            <p:cNvPr id="59" name="Oval 18"/>
            <p:cNvSpPr>
              <a:spLocks noChangeArrowheads="1"/>
            </p:cNvSpPr>
            <p:nvPr/>
          </p:nvSpPr>
          <p:spPr bwMode="auto">
            <a:xfrm>
              <a:off x="1800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 altLang="es-ES"/>
            </a:p>
          </p:txBody>
        </p:sp>
      </p:grpSp>
      <p:sp>
        <p:nvSpPr>
          <p:cNvPr id="9" name="Rectángulo 8"/>
          <p:cNvSpPr/>
          <p:nvPr/>
        </p:nvSpPr>
        <p:spPr>
          <a:xfrm>
            <a:off x="386897" y="5181106"/>
            <a:ext cx="14558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(Laraflores, 2015</a:t>
            </a:r>
            <a:r>
              <a:rPr lang="es-ES_tradnl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)</a:t>
            </a:r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7526882" y="4948458"/>
            <a:ext cx="14237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(Martínez, 2016</a:t>
            </a:r>
            <a:r>
              <a:rPr lang="es-ES_tradnl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) </a:t>
            </a:r>
            <a:endParaRPr lang="es-E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o 19"/>
          <p:cNvGrpSpPr/>
          <p:nvPr/>
        </p:nvGrpSpPr>
        <p:grpSpPr>
          <a:xfrm>
            <a:off x="179512" y="1249133"/>
            <a:ext cx="8809174" cy="3437565"/>
            <a:chOff x="179512" y="1249133"/>
            <a:chExt cx="8809174" cy="3437565"/>
          </a:xfrm>
        </p:grpSpPr>
        <p:grpSp>
          <p:nvGrpSpPr>
            <p:cNvPr id="15" name="Grupo 14"/>
            <p:cNvGrpSpPr/>
            <p:nvPr/>
          </p:nvGrpSpPr>
          <p:grpSpPr>
            <a:xfrm>
              <a:off x="179512" y="1249133"/>
              <a:ext cx="8809174" cy="2360479"/>
              <a:chOff x="179512" y="1227224"/>
              <a:chExt cx="8809174" cy="2360479"/>
            </a:xfrm>
          </p:grpSpPr>
          <p:grpSp>
            <p:nvGrpSpPr>
              <p:cNvPr id="4" name="Grupo 3"/>
              <p:cNvGrpSpPr/>
              <p:nvPr/>
            </p:nvGrpSpPr>
            <p:grpSpPr>
              <a:xfrm>
                <a:off x="179512" y="1227224"/>
                <a:ext cx="8809174" cy="2360479"/>
                <a:chOff x="949877" y="1818175"/>
                <a:chExt cx="8809174" cy="2360479"/>
              </a:xfrm>
            </p:grpSpPr>
            <p:pic>
              <p:nvPicPr>
                <p:cNvPr id="5" name="Imagen 4" descr="C:\Users\Daylen\AppData\Local\Microsoft\Windows\Temporary Internet Files\Content.Word\Screenshot_20210521-115225.jpeg"/>
                <p:cNvPicPr/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175" t="40870" r="4546" b="40107"/>
                <a:stretch/>
              </p:blipFill>
              <p:spPr bwMode="auto">
                <a:xfrm>
                  <a:off x="949877" y="1818175"/>
                  <a:ext cx="1845773" cy="9750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pic>
              <p:nvPicPr>
                <p:cNvPr id="6" name="Imagen 5" descr="C:\Users\Daylen\AppData\Local\Microsoft\Windows\Temporary Internet Files\Content.Word\Screenshot_20210521-122151.jpeg"/>
                <p:cNvPicPr/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6196" b="36084"/>
                <a:stretch/>
              </p:blipFill>
              <p:spPr bwMode="auto">
                <a:xfrm>
                  <a:off x="1540206" y="2793232"/>
                  <a:ext cx="1487133" cy="8206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7" name="Rectángulo 6"/>
                <p:cNvSpPr/>
                <p:nvPr/>
              </p:nvSpPr>
              <p:spPr>
                <a:xfrm>
                  <a:off x="3278002" y="2114442"/>
                  <a:ext cx="2977206" cy="5847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s-ES_tradnl" sz="1600" b="1" dirty="0" smtClean="0">
                      <a:ea typeface="Times New Roman" panose="02020603050405020304" pitchFamily="18" charset="0"/>
                    </a:rPr>
                    <a:t>23 kg anuales promedio por habitante</a:t>
                  </a:r>
                  <a:endParaRPr lang="es-ES" sz="1600" b="1" dirty="0"/>
                </a:p>
              </p:txBody>
            </p:sp>
            <p:pic>
              <p:nvPicPr>
                <p:cNvPr id="8" name="Imagen 7" descr="C:\Users\Daylen\AppData\Local\Microsoft\Windows\Temporary Internet Files\Content.Word\Screenshot_20210521-120300.jpeg"/>
                <p:cNvPicPr/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4456" b="34565"/>
                <a:stretch/>
              </p:blipFill>
              <p:spPr bwMode="auto">
                <a:xfrm>
                  <a:off x="8169616" y="3203533"/>
                  <a:ext cx="1589435" cy="9528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9" name="Rectángulo 8"/>
                <p:cNvSpPr/>
                <p:nvPr/>
              </p:nvSpPr>
              <p:spPr>
                <a:xfrm>
                  <a:off x="5561353" y="3347657"/>
                  <a:ext cx="2099803" cy="8309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s-ES_tradnl" sz="1600" dirty="0">
                      <a:ea typeface="Times New Roman" panose="02020603050405020304" pitchFamily="18" charset="0"/>
                    </a:rPr>
                    <a:t>No garantiza el consumo normado de la población</a:t>
                  </a:r>
                  <a:endParaRPr lang="es-ES" sz="1600" dirty="0">
                    <a:ea typeface="Times New Roman" panose="02020603050405020304" pitchFamily="18" charset="0"/>
                  </a:endParaRPr>
                </a:p>
              </p:txBody>
            </p:sp>
            <p:pic>
              <p:nvPicPr>
                <p:cNvPr id="10" name="Imagen 9" descr="C:\Users\Daylen\AppData\Local\Microsoft\Windows\Temporary Internet Files\Content.Word\Screenshot_20210521-123842.jpeg"/>
                <p:cNvPicPr/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9457" b="33368"/>
                <a:stretch/>
              </p:blipFill>
              <p:spPr bwMode="auto">
                <a:xfrm>
                  <a:off x="6570849" y="1842294"/>
                  <a:ext cx="2861746" cy="13795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11" name="Rectángulo 10"/>
                <p:cNvSpPr/>
                <p:nvPr/>
              </p:nvSpPr>
              <p:spPr>
                <a:xfrm>
                  <a:off x="4452009" y="2916131"/>
                  <a:ext cx="1146468" cy="2777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0"/>
                    </a:spcAft>
                  </a:pPr>
                  <a:r>
                    <a:rPr lang="es-ES_tradnl" sz="900" b="1" dirty="0">
                      <a:ea typeface="Times New Roman" panose="02020603050405020304" pitchFamily="18" charset="0"/>
                    </a:rPr>
                    <a:t>(Rodríguez, 2017</a:t>
                  </a:r>
                  <a:r>
                    <a:rPr lang="es-ES_tradnl" sz="900" b="1" dirty="0" smtClean="0">
                      <a:ea typeface="Times New Roman" panose="02020603050405020304" pitchFamily="18" charset="0"/>
                    </a:rPr>
                    <a:t>)</a:t>
                  </a:r>
                  <a:endParaRPr lang="es-ES" sz="1000" b="1" dirty="0">
                    <a:latin typeface="Calibri" panose="020F0502020204030204" pitchFamily="34" charset="0"/>
                    <a:ea typeface="Calibri" panose="020F0502020204030204" pitchFamily="34" charset="0"/>
                  </a:endParaRPr>
                </a:p>
              </p:txBody>
            </p:sp>
            <p:sp>
              <p:nvSpPr>
                <p:cNvPr id="12" name="Flecha derecha 11"/>
                <p:cNvSpPr/>
                <p:nvPr/>
              </p:nvSpPr>
              <p:spPr bwMode="auto">
                <a:xfrm>
                  <a:off x="2952865" y="2406830"/>
                  <a:ext cx="360040" cy="202254"/>
                </a:xfrm>
                <a:prstGeom prst="rightArrow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s-E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3" name="Flecha derecha 12"/>
                <p:cNvSpPr/>
                <p:nvPr/>
              </p:nvSpPr>
              <p:spPr bwMode="auto">
                <a:xfrm rot="10800000">
                  <a:off x="7599506" y="3578844"/>
                  <a:ext cx="360040" cy="202254"/>
                </a:xfrm>
                <a:prstGeom prst="rightArrow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s-E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4" name="Rectángulo 13"/>
              <p:cNvSpPr/>
              <p:nvPr/>
            </p:nvSpPr>
            <p:spPr>
              <a:xfrm>
                <a:off x="928151" y="3018315"/>
                <a:ext cx="117051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_tradnl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Times New Roman" panose="02020603050405020304" pitchFamily="18" charset="0"/>
                  </a:rPr>
                  <a:t>Dieta Diaria</a:t>
                </a:r>
                <a:endParaRPr lang="es-ES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6" name="Flecha derecha 15"/>
            <p:cNvSpPr/>
            <p:nvPr/>
          </p:nvSpPr>
          <p:spPr bwMode="auto">
            <a:xfrm rot="5400000" flipV="1">
              <a:off x="7658534" y="3848257"/>
              <a:ext cx="328207" cy="179125"/>
            </a:xfrm>
            <a:prstGeom prst="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CuadroTexto 16"/>
            <p:cNvSpPr txBox="1"/>
            <p:nvPr/>
          </p:nvSpPr>
          <p:spPr>
            <a:xfrm>
              <a:off x="6739648" y="4101923"/>
              <a:ext cx="21659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600" dirty="0">
                  <a:ea typeface="Times New Roman" panose="02020603050405020304" pitchFamily="18" charset="0"/>
                </a:rPr>
                <a:t>Rendimiento en Cuba</a:t>
              </a:r>
            </a:p>
            <a:p>
              <a:r>
                <a:rPr lang="es-ES" sz="1600" dirty="0">
                  <a:ea typeface="Times New Roman" panose="02020603050405020304" pitchFamily="18" charset="0"/>
                </a:rPr>
                <a:t>1.2 t/ha promedio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512691" y="3490461"/>
            <a:ext cx="8149539" cy="3321112"/>
            <a:chOff x="512691" y="3490461"/>
            <a:chExt cx="8149539" cy="3321112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89" t="2413" r="39595" b="6351"/>
            <a:stretch/>
          </p:blipFill>
          <p:spPr>
            <a:xfrm rot="20792741">
              <a:off x="2101813" y="3490461"/>
              <a:ext cx="2319032" cy="2680146"/>
            </a:xfrm>
            <a:prstGeom prst="rect">
              <a:avLst/>
            </a:prstGeom>
          </p:spPr>
        </p:pic>
        <p:sp>
          <p:nvSpPr>
            <p:cNvPr id="19" name="CuadroTexto 18"/>
            <p:cNvSpPr txBox="1"/>
            <p:nvPr/>
          </p:nvSpPr>
          <p:spPr>
            <a:xfrm>
              <a:off x="4507652" y="4998502"/>
              <a:ext cx="19543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imes New Roman" panose="02020603050405020304" pitchFamily="18" charset="0"/>
                </a:rPr>
                <a:t>IMPORTACIÓN</a:t>
              </a:r>
              <a:endParaRPr lang="es-ES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endParaRPr>
            </a:p>
            <a:p>
              <a:r>
                <a:rPr lang="es-ES" b="1" dirty="0" smtClean="0">
                  <a:ea typeface="Times New Roman" panose="02020603050405020304" pitchFamily="18" charset="0"/>
                </a:rPr>
                <a:t>60 000 t anuales</a:t>
              </a:r>
              <a:endParaRPr lang="es-ES" b="1" dirty="0">
                <a:ea typeface="Times New Roman" panose="02020603050405020304" pitchFamily="18" charset="0"/>
              </a:endParaRPr>
            </a:p>
          </p:txBody>
        </p:sp>
        <p:sp>
          <p:nvSpPr>
            <p:cNvPr id="21" name="CuadroTexto 20"/>
            <p:cNvSpPr txBox="1"/>
            <p:nvPr/>
          </p:nvSpPr>
          <p:spPr>
            <a:xfrm>
              <a:off x="512691" y="6411463"/>
              <a:ext cx="81495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 smtClean="0"/>
                <a:t>Vulnerabilidad Económica y Social para </a:t>
              </a:r>
              <a:r>
                <a:rPr lang="es-ES" dirty="0"/>
                <a:t>l</a:t>
              </a:r>
              <a:r>
                <a:rPr lang="es-ES" dirty="0" smtClean="0"/>
                <a:t>a </a:t>
              </a:r>
              <a:r>
                <a:rPr lang="es-ES" sz="2000" b="1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Soberanía Alimentaria </a:t>
              </a:r>
              <a:r>
                <a:rPr lang="es-ES" dirty="0" smtClean="0"/>
                <a:t>del País</a:t>
              </a:r>
              <a:endParaRPr lang="es-ES" dirty="0"/>
            </a:p>
          </p:txBody>
        </p:sp>
      </p:grp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1143000" y="457200"/>
            <a:ext cx="7391400" cy="4873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b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n-US" altLang="es-ES" dirty="0"/>
          </a:p>
        </p:txBody>
      </p:sp>
    </p:spTree>
    <p:extLst>
      <p:ext uri="{BB962C8B-B14F-4D97-AF65-F5344CB8AC3E}">
        <p14:creationId xmlns:p14="http://schemas.microsoft.com/office/powerpoint/2010/main" val="19794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1166733" y="468168"/>
            <a:ext cx="7391400" cy="4873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b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n-US" altLang="es-ES" dirty="0"/>
          </a:p>
        </p:txBody>
      </p:sp>
      <p:grpSp>
        <p:nvGrpSpPr>
          <p:cNvPr id="11" name="Grupo 10"/>
          <p:cNvGrpSpPr/>
          <p:nvPr/>
        </p:nvGrpSpPr>
        <p:grpSpPr>
          <a:xfrm>
            <a:off x="290701" y="2937856"/>
            <a:ext cx="8853299" cy="3900863"/>
            <a:chOff x="290701" y="2937856"/>
            <a:chExt cx="8853299" cy="3900863"/>
          </a:xfrm>
          <a:effectLst/>
        </p:grpSpPr>
        <p:sp>
          <p:nvSpPr>
            <p:cNvPr id="20" name="Rectángulo 19"/>
            <p:cNvSpPr/>
            <p:nvPr/>
          </p:nvSpPr>
          <p:spPr>
            <a:xfrm>
              <a:off x="3353087" y="4835050"/>
              <a:ext cx="38779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_tradnl" b="1" dirty="0" smtClean="0">
                  <a:ea typeface="Times New Roman" panose="02020603050405020304" pitchFamily="18" charset="0"/>
                </a:rPr>
                <a:t>Biofertilizantes y Bioestimulantes</a:t>
              </a:r>
              <a:endParaRPr lang="es-ES" b="1" dirty="0"/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2555776" y="5347999"/>
              <a:ext cx="561662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Clr>
                  <a:schemeClr val="accent1"/>
                </a:buClr>
                <a:buFont typeface="Wingdings" panose="05000000000000000000" pitchFamily="2" charset="2"/>
                <a:buChar char="ü"/>
              </a:pPr>
              <a:r>
                <a:rPr lang="es-ES_tradnl" sz="1600" dirty="0" smtClean="0">
                  <a:ea typeface="Times New Roman" panose="02020603050405020304" pitchFamily="18" charset="0"/>
                </a:rPr>
                <a:t>Capacidad de aportar nutrientes </a:t>
              </a:r>
            </a:p>
            <a:p>
              <a:pPr marL="285750" indent="-285750">
                <a:buClr>
                  <a:schemeClr val="accent1"/>
                </a:buClr>
                <a:buFont typeface="Wingdings" panose="05000000000000000000" pitchFamily="2" charset="2"/>
                <a:buChar char="ü"/>
              </a:pPr>
              <a:r>
                <a:rPr lang="es-ES_tradnl" sz="1600" dirty="0" smtClean="0">
                  <a:ea typeface="Times New Roman" panose="02020603050405020304" pitchFamily="18" charset="0"/>
                </a:rPr>
                <a:t>Estimular el crecimiento y el desarrollo de los cultivos </a:t>
              </a:r>
            </a:p>
            <a:p>
              <a:pPr marL="285750" indent="-285750">
                <a:buClr>
                  <a:schemeClr val="accent1"/>
                </a:buClr>
                <a:buFont typeface="Wingdings" panose="05000000000000000000" pitchFamily="2" charset="2"/>
                <a:buChar char="ü"/>
              </a:pPr>
              <a:r>
                <a:rPr lang="es-ES_tradnl" sz="1600" dirty="0" smtClean="0">
                  <a:ea typeface="Times New Roman" panose="02020603050405020304" pitchFamily="18" charset="0"/>
                </a:rPr>
                <a:t>Aumentar el rendimiento vegetal </a:t>
              </a:r>
            </a:p>
            <a:p>
              <a:pPr marL="285750" indent="-285750">
                <a:buClr>
                  <a:schemeClr val="accent1"/>
                </a:buClr>
                <a:buFont typeface="Wingdings" panose="05000000000000000000" pitchFamily="2" charset="2"/>
                <a:buChar char="ü"/>
              </a:pPr>
              <a:r>
                <a:rPr lang="es-ES_tradnl" sz="1600" dirty="0" smtClean="0">
                  <a:ea typeface="Times New Roman" panose="02020603050405020304" pitchFamily="18" charset="0"/>
                </a:rPr>
                <a:t>Permitir a las plantas tolerar situaciones de estrés</a:t>
              </a:r>
              <a:endParaRPr lang="es-ES" sz="1600" dirty="0"/>
            </a:p>
          </p:txBody>
        </p:sp>
        <p:sp>
          <p:nvSpPr>
            <p:cNvPr id="22" name="Rectángulo 21"/>
            <p:cNvSpPr/>
            <p:nvPr/>
          </p:nvSpPr>
          <p:spPr>
            <a:xfrm>
              <a:off x="6720693" y="6561720"/>
              <a:ext cx="242330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s-ES_tradnl" sz="1200" dirty="0">
                  <a:solidFill>
                    <a:srgbClr val="000000"/>
                  </a:solidFill>
                  <a:ea typeface="Times New Roman" panose="02020603050405020304" pitchFamily="18" charset="0"/>
                </a:rPr>
                <a:t>(</a:t>
              </a:r>
              <a:r>
                <a:rPr lang="es-ES_tradnl" sz="900" b="1" dirty="0" smtClean="0">
                  <a:ea typeface="Times New Roman" panose="02020603050405020304" pitchFamily="18" charset="0"/>
                </a:rPr>
                <a:t>Nápoles </a:t>
              </a:r>
              <a:r>
                <a:rPr lang="es-ES_tradnl" sz="900" b="1" i="1" dirty="0" smtClean="0">
                  <a:ea typeface="Times New Roman" panose="02020603050405020304" pitchFamily="18" charset="0"/>
                </a:rPr>
                <a:t>et </a:t>
              </a:r>
              <a:r>
                <a:rPr lang="es-ES_tradnl" sz="900" b="1" i="1" dirty="0">
                  <a:ea typeface="Times New Roman" panose="02020603050405020304" pitchFamily="18" charset="0"/>
                </a:rPr>
                <a:t>al</a:t>
              </a:r>
              <a:r>
                <a:rPr lang="es-ES_tradnl" sz="900" b="1" dirty="0">
                  <a:ea typeface="Times New Roman" panose="02020603050405020304" pitchFamily="18" charset="0"/>
                </a:rPr>
                <a:t>., 2009</a:t>
              </a:r>
              <a:r>
                <a:rPr lang="es-ES_tradnl" sz="900" b="1" dirty="0" smtClean="0">
                  <a:ea typeface="Times New Roman" panose="02020603050405020304" pitchFamily="18" charset="0"/>
                </a:rPr>
                <a:t>; </a:t>
              </a:r>
              <a:r>
                <a:rPr lang="es-ES_tradnl" sz="900" b="1" dirty="0">
                  <a:ea typeface="Times New Roman" panose="02020603050405020304" pitchFamily="18" charset="0"/>
                </a:rPr>
                <a:t>Khan </a:t>
              </a:r>
              <a:r>
                <a:rPr lang="es-ES_tradnl" sz="900" b="1" i="1" dirty="0">
                  <a:ea typeface="Times New Roman" panose="02020603050405020304" pitchFamily="18" charset="0"/>
                </a:rPr>
                <a:t>et al., </a:t>
              </a:r>
              <a:r>
                <a:rPr lang="es-ES_tradnl" sz="900" b="1" dirty="0">
                  <a:ea typeface="Times New Roman" panose="02020603050405020304" pitchFamily="18" charset="0"/>
                </a:rPr>
                <a:t>2019). </a:t>
              </a:r>
              <a:endParaRPr lang="es-ES" sz="900" b="1" dirty="0">
                <a:ea typeface="Times New Roman" panose="02020603050405020304" pitchFamily="18" charset="0"/>
              </a:endParaRPr>
            </a:p>
          </p:txBody>
        </p:sp>
        <p:pic>
          <p:nvPicPr>
            <p:cNvPr id="25" name="Imagen 24" descr="C:\Users\Daylen\AppData\Local\Microsoft\Windows\Temporary Internet Files\Content.Word\Screenshot_20210521-120921.jpeg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56" b="44238"/>
            <a:stretch/>
          </p:blipFill>
          <p:spPr bwMode="auto">
            <a:xfrm rot="21373613">
              <a:off x="290701" y="3721855"/>
              <a:ext cx="2321261" cy="205477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" name="Rectángulo 1"/>
            <p:cNvSpPr/>
            <p:nvPr/>
          </p:nvSpPr>
          <p:spPr>
            <a:xfrm>
              <a:off x="3532467" y="2947656"/>
              <a:ext cx="307439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_tradnl" dirty="0" smtClean="0">
                  <a:ea typeface="Times New Roman" panose="02020603050405020304" pitchFamily="18" charset="0"/>
                </a:rPr>
                <a:t>Búsqueda </a:t>
              </a:r>
              <a:r>
                <a:rPr lang="es-ES_tradnl" dirty="0">
                  <a:ea typeface="Times New Roman" panose="02020603050405020304" pitchFamily="18" charset="0"/>
                </a:rPr>
                <a:t>de alternativas amigables para aumentar la producción de alimentos</a:t>
              </a:r>
              <a:endParaRPr lang="es-ES" dirty="0"/>
            </a:p>
          </p:txBody>
        </p:sp>
        <p:sp>
          <p:nvSpPr>
            <p:cNvPr id="3" name="Flecha curvada hacia abajo 2"/>
            <p:cNvSpPr/>
            <p:nvPr/>
          </p:nvSpPr>
          <p:spPr bwMode="auto">
            <a:xfrm rot="20790712">
              <a:off x="2170567" y="2937856"/>
              <a:ext cx="1487650" cy="512053"/>
            </a:xfrm>
            <a:prstGeom prst="curvedDownArrow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Flecha curvada hacia la izquierda 3"/>
            <p:cNvSpPr/>
            <p:nvPr/>
          </p:nvSpPr>
          <p:spPr bwMode="auto">
            <a:xfrm rot="21435134">
              <a:off x="6641469" y="3499243"/>
              <a:ext cx="384589" cy="934006"/>
            </a:xfrm>
            <a:prstGeom prst="curvedLeftArrow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" name="Rectángulo 4"/>
            <p:cNvSpPr/>
            <p:nvPr/>
          </p:nvSpPr>
          <p:spPr>
            <a:xfrm>
              <a:off x="6258843" y="3816555"/>
              <a:ext cx="79060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_tradnl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imes New Roman" panose="02020603050405020304" pitchFamily="18" charset="0"/>
                </a:rPr>
                <a:t>SURGEN</a:t>
              </a:r>
              <a:endParaRPr lang="es-E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Rectángulo 5"/>
            <p:cNvSpPr/>
            <p:nvPr/>
          </p:nvSpPr>
          <p:spPr>
            <a:xfrm>
              <a:off x="3789796" y="4241870"/>
              <a:ext cx="270939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_tradnl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imes New Roman" panose="02020603050405020304" pitchFamily="18" charset="0"/>
                </a:rPr>
                <a:t>Diversos productos naturales</a:t>
              </a:r>
              <a:endParaRPr lang="es-E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Flecha abajo 6"/>
            <p:cNvSpPr/>
            <p:nvPr/>
          </p:nvSpPr>
          <p:spPr bwMode="auto">
            <a:xfrm>
              <a:off x="5144494" y="4554845"/>
              <a:ext cx="144016" cy="314782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539552" y="1131763"/>
            <a:ext cx="8128571" cy="1368087"/>
            <a:chOff x="517639" y="1049250"/>
            <a:chExt cx="8128571" cy="1368087"/>
          </a:xfrm>
        </p:grpSpPr>
        <p:sp>
          <p:nvSpPr>
            <p:cNvPr id="9" name="Multiplicar 8"/>
            <p:cNvSpPr/>
            <p:nvPr/>
          </p:nvSpPr>
          <p:spPr bwMode="auto">
            <a:xfrm>
              <a:off x="6535897" y="1049250"/>
              <a:ext cx="1705905" cy="1368087"/>
            </a:xfrm>
            <a:prstGeom prst="mathMultiply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77" t="14224" r="24624" b="28266"/>
            <a:stretch/>
          </p:blipFill>
          <p:spPr>
            <a:xfrm rot="21245566">
              <a:off x="517639" y="1327644"/>
              <a:ext cx="1565707" cy="104813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Rectángulo 13"/>
            <p:cNvSpPr/>
            <p:nvPr/>
          </p:nvSpPr>
          <p:spPr>
            <a:xfrm>
              <a:off x="2591521" y="1480886"/>
              <a:ext cx="169244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_tradnl" sz="1600" dirty="0" smtClean="0">
                  <a:ea typeface="Times New Roman" panose="02020603050405020304" pitchFamily="18" charset="0"/>
                </a:rPr>
                <a:t>Sistemas de bajos insumos</a:t>
              </a:r>
              <a:endParaRPr lang="es-ES" sz="1600" dirty="0"/>
            </a:p>
          </p:txBody>
        </p:sp>
        <p:sp>
          <p:nvSpPr>
            <p:cNvPr id="15" name="Flecha abajo 14"/>
            <p:cNvSpPr/>
            <p:nvPr/>
          </p:nvSpPr>
          <p:spPr bwMode="auto">
            <a:xfrm rot="16200000">
              <a:off x="2456917" y="1631576"/>
              <a:ext cx="163531" cy="276742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Flecha abajo 15"/>
            <p:cNvSpPr/>
            <p:nvPr/>
          </p:nvSpPr>
          <p:spPr bwMode="auto">
            <a:xfrm rot="16200000">
              <a:off x="4303290" y="1592202"/>
              <a:ext cx="163531" cy="276742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4385055" y="1306135"/>
              <a:ext cx="142504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_tradnl" sz="1600" dirty="0" smtClean="0">
                  <a:ea typeface="Times New Roman" panose="02020603050405020304" pitchFamily="18" charset="0"/>
                </a:rPr>
                <a:t>Agricultura de Subsistencia</a:t>
              </a:r>
              <a:endParaRPr lang="es-ES" sz="1600" dirty="0"/>
            </a:p>
          </p:txBody>
        </p:sp>
        <p:sp>
          <p:nvSpPr>
            <p:cNvPr id="18" name="Flecha abajo 17"/>
            <p:cNvSpPr/>
            <p:nvPr/>
          </p:nvSpPr>
          <p:spPr bwMode="auto">
            <a:xfrm rot="16200000">
              <a:off x="5952705" y="1604020"/>
              <a:ext cx="163531" cy="276742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6258843" y="1337508"/>
              <a:ext cx="238736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_tradnl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imes New Roman" panose="02020603050405020304" pitchFamily="18" charset="0"/>
                </a:rPr>
                <a:t>Máximo Potencial del Cultivo</a:t>
              </a:r>
              <a:endPara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874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 rot="21252390">
            <a:off x="281463" y="1386183"/>
            <a:ext cx="5512419" cy="4164649"/>
            <a:chOff x="1259631" y="3237939"/>
            <a:chExt cx="5909216" cy="3319145"/>
          </a:xfrm>
        </p:grpSpPr>
        <p:pic>
          <p:nvPicPr>
            <p:cNvPr id="5" name="Imagen 4" descr="C:\Users\Daylen\AppData\Local\Microsoft\Windows\Temporary Internet Files\Content.Word\Screenshot_20210521-120754.jpeg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0" t="31413" r="90398" b="31627"/>
            <a:stretch/>
          </p:blipFill>
          <p:spPr bwMode="auto">
            <a:xfrm>
              <a:off x="1259631" y="3237939"/>
              <a:ext cx="948595" cy="331914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Imagen 5" descr="C:\Users\Daylen\AppData\Local\Microsoft\Windows\Temporary Internet Files\Content.Word\Screenshot_20210521-120754.jpeg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69" t="31739" b="31301"/>
            <a:stretch/>
          </p:blipFill>
          <p:spPr bwMode="auto">
            <a:xfrm>
              <a:off x="2208227" y="3237939"/>
              <a:ext cx="4960620" cy="331914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7" name="Grupo 6"/>
          <p:cNvGrpSpPr/>
          <p:nvPr/>
        </p:nvGrpSpPr>
        <p:grpSpPr>
          <a:xfrm rot="372664">
            <a:off x="3310088" y="2048006"/>
            <a:ext cx="5492825" cy="4393675"/>
            <a:chOff x="4094918" y="3654613"/>
            <a:chExt cx="4525404" cy="3011170"/>
          </a:xfrm>
        </p:grpSpPr>
        <p:pic>
          <p:nvPicPr>
            <p:cNvPr id="8" name="Imagen 7" descr="C:\Users\Daylen\AppData\Local\Microsoft\Windows\Temporary Internet Files\Content.Word\Screenshot_20210521-120932.jpeg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07" t="31305" r="7390" b="35755"/>
            <a:stretch/>
          </p:blipFill>
          <p:spPr bwMode="auto">
            <a:xfrm>
              <a:off x="4904302" y="3654613"/>
              <a:ext cx="3716020" cy="301117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9" name="Imagen 8" descr="C:\Users\Daylen\AppData\Local\Microsoft\Windows\Temporary Internet Files\Content.Word\Screenshot_20210521-120754.jpeg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0" t="31413" r="90398" b="31627"/>
            <a:stretch/>
          </p:blipFill>
          <p:spPr bwMode="auto">
            <a:xfrm>
              <a:off x="4094918" y="3654613"/>
              <a:ext cx="836358" cy="294273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Rectángulo 9"/>
          <p:cNvSpPr/>
          <p:nvPr/>
        </p:nvSpPr>
        <p:spPr>
          <a:xfrm>
            <a:off x="5741646" y="5218523"/>
            <a:ext cx="162360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_tradnl" sz="900" b="1" dirty="0">
                <a:ea typeface="Times New Roman" panose="02020603050405020304" pitchFamily="18" charset="0"/>
              </a:rPr>
              <a:t>(Nápoles, </a:t>
            </a:r>
            <a:r>
              <a:rPr lang="es-ES_tradnl" sz="900" b="1" i="1" dirty="0">
                <a:ea typeface="Times New Roman" panose="02020603050405020304" pitchFamily="18" charset="0"/>
              </a:rPr>
              <a:t>et al., </a:t>
            </a:r>
            <a:r>
              <a:rPr lang="es-ES_tradnl" sz="900" b="1" dirty="0">
                <a:ea typeface="Times New Roman" panose="02020603050405020304" pitchFamily="18" charset="0"/>
              </a:rPr>
              <a:t>2002</a:t>
            </a:r>
            <a:r>
              <a:rPr lang="es-ES_tradnl" sz="900" b="1" dirty="0" smtClean="0">
                <a:ea typeface="Times New Roman" panose="02020603050405020304" pitchFamily="18" charset="0"/>
              </a:rPr>
              <a:t>) , (</a:t>
            </a:r>
            <a:r>
              <a:rPr lang="es-ES_tradnl" sz="900" b="1" dirty="0">
                <a:ea typeface="Times New Roman" panose="02020603050405020304" pitchFamily="18" charset="0"/>
              </a:rPr>
              <a:t>Nápoles, </a:t>
            </a:r>
            <a:r>
              <a:rPr lang="es-ES_tradnl" sz="900" b="1" i="1" dirty="0">
                <a:ea typeface="Times New Roman" panose="02020603050405020304" pitchFamily="18" charset="0"/>
              </a:rPr>
              <a:t>et al</a:t>
            </a:r>
            <a:r>
              <a:rPr lang="es-ES_tradnl" sz="900" b="1" dirty="0">
                <a:ea typeface="Times New Roman" panose="02020603050405020304" pitchFamily="18" charset="0"/>
              </a:rPr>
              <a:t>., 2016).</a:t>
            </a:r>
            <a:endParaRPr lang="es-ES" sz="900" b="1" dirty="0">
              <a:ea typeface="Times New Roman" panose="02020603050405020304" pitchFamily="18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274237" y="5982760"/>
            <a:ext cx="2531119" cy="605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_tradnl" sz="1100" dirty="0"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ES_tradnl" sz="900" b="1" dirty="0">
                <a:ea typeface="Times New Roman" panose="02020603050405020304" pitchFamily="18" charset="0"/>
              </a:rPr>
              <a:t>Cabrera </a:t>
            </a:r>
            <a:r>
              <a:rPr lang="es-ES_tradnl" sz="900" b="1" i="1" dirty="0">
                <a:ea typeface="Times New Roman" panose="02020603050405020304" pitchFamily="18" charset="0"/>
              </a:rPr>
              <a:t>et al</a:t>
            </a:r>
            <a:r>
              <a:rPr lang="es-ES_tradnl" sz="900" b="1" dirty="0">
                <a:ea typeface="Times New Roman" panose="02020603050405020304" pitchFamily="18" charset="0"/>
              </a:rPr>
              <a:t>., 2013; </a:t>
            </a:r>
            <a:r>
              <a:rPr lang="es-ES_tradnl" sz="900" b="1" dirty="0" smtClean="0">
                <a:ea typeface="Times New Roman" panose="02020603050405020304" pitchFamily="18" charset="0"/>
              </a:rPr>
              <a:t> Falcón </a:t>
            </a:r>
            <a:r>
              <a:rPr lang="es-ES_tradnl" sz="900" b="1" i="1" dirty="0">
                <a:ea typeface="Times New Roman" panose="02020603050405020304" pitchFamily="18" charset="0"/>
              </a:rPr>
              <a:t>et al</a:t>
            </a:r>
            <a:r>
              <a:rPr lang="es-ES_tradnl" sz="900" b="1" dirty="0">
                <a:ea typeface="Times New Roman" panose="02020603050405020304" pitchFamily="18" charset="0"/>
              </a:rPr>
              <a:t>., 2015</a:t>
            </a:r>
            <a:r>
              <a:rPr lang="es-ES_tradnl" sz="900" b="1" dirty="0" smtClean="0">
                <a:ea typeface="Times New Roman" panose="02020603050405020304" pitchFamily="18" charset="0"/>
              </a:rPr>
              <a:t>) (</a:t>
            </a:r>
            <a:r>
              <a:rPr lang="es-ES_tradnl" sz="900" b="1" dirty="0">
                <a:ea typeface="Times New Roman" panose="02020603050405020304" pitchFamily="18" charset="0"/>
              </a:rPr>
              <a:t>Falcón </a:t>
            </a:r>
            <a:r>
              <a:rPr lang="es-ES_tradnl" sz="900" b="1" i="1" dirty="0">
                <a:ea typeface="Times New Roman" panose="02020603050405020304" pitchFamily="18" charset="0"/>
              </a:rPr>
              <a:t>et al</a:t>
            </a:r>
            <a:r>
              <a:rPr lang="es-ES_tradnl" sz="900" b="1" dirty="0">
                <a:ea typeface="Times New Roman" panose="02020603050405020304" pitchFamily="18" charset="0"/>
              </a:rPr>
              <a:t>., 2015; Dell’Amico </a:t>
            </a:r>
            <a:r>
              <a:rPr lang="es-ES_tradnl" sz="900" b="1" i="1" dirty="0">
                <a:ea typeface="Times New Roman" panose="02020603050405020304" pitchFamily="18" charset="0"/>
              </a:rPr>
              <a:t>et al</a:t>
            </a:r>
            <a:r>
              <a:rPr lang="es-ES_tradnl" sz="900" b="1" dirty="0">
                <a:ea typeface="Times New Roman" panose="02020603050405020304" pitchFamily="18" charset="0"/>
              </a:rPr>
              <a:t>., 2017; Núñez </a:t>
            </a:r>
            <a:r>
              <a:rPr lang="es-ES_tradnl" sz="900" b="1" i="1" dirty="0">
                <a:ea typeface="Times New Roman" panose="02020603050405020304" pitchFamily="18" charset="0"/>
              </a:rPr>
              <a:t>et al</a:t>
            </a:r>
            <a:r>
              <a:rPr lang="es-ES_tradnl" sz="900" b="1" dirty="0">
                <a:ea typeface="Times New Roman" panose="02020603050405020304" pitchFamily="18" charset="0"/>
              </a:rPr>
              <a:t>., 2018). </a:t>
            </a:r>
            <a:endParaRPr lang="es-ES" sz="900" b="1" dirty="0">
              <a:ea typeface="Times New Roman" panose="02020603050405020304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166733" y="468168"/>
            <a:ext cx="7391400" cy="487363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b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n-US" altLang="es-ES" dirty="0"/>
          </a:p>
        </p:txBody>
      </p:sp>
    </p:spTree>
    <p:extLst>
      <p:ext uri="{BB962C8B-B14F-4D97-AF65-F5344CB8AC3E}">
        <p14:creationId xmlns:p14="http://schemas.microsoft.com/office/powerpoint/2010/main" val="197530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b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n-US" altLang="es-ES" sz="1800" dirty="0"/>
          </a:p>
        </p:txBody>
      </p:sp>
      <p:sp>
        <p:nvSpPr>
          <p:cNvPr id="88071" name="Freeform 7"/>
          <p:cNvSpPr>
            <a:spLocks/>
          </p:cNvSpPr>
          <p:nvPr/>
        </p:nvSpPr>
        <p:spPr bwMode="gray">
          <a:xfrm>
            <a:off x="3940105" y="2451361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88073" name="Freeform 9"/>
          <p:cNvSpPr>
            <a:spLocks/>
          </p:cNvSpPr>
          <p:nvPr/>
        </p:nvSpPr>
        <p:spPr bwMode="gray">
          <a:xfrm flipH="1">
            <a:off x="4127651" y="3958159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88074" name="Group 10"/>
          <p:cNvGrpSpPr>
            <a:grpSpLocks/>
          </p:cNvGrpSpPr>
          <p:nvPr/>
        </p:nvGrpSpPr>
        <p:grpSpPr bwMode="auto">
          <a:xfrm>
            <a:off x="4021402" y="1262541"/>
            <a:ext cx="2930197" cy="1193978"/>
            <a:chOff x="1997" y="1314"/>
            <a:chExt cx="1889" cy="1009"/>
          </a:xfrm>
        </p:grpSpPr>
        <p:grpSp>
          <p:nvGrpSpPr>
            <p:cNvPr id="88075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88076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88077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88078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ES"/>
            </a:p>
          </p:txBody>
        </p:sp>
        <p:sp>
          <p:nvSpPr>
            <p:cNvPr id="88079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ES"/>
            </a:p>
          </p:txBody>
        </p:sp>
        <p:sp>
          <p:nvSpPr>
            <p:cNvPr id="88080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ES"/>
            </a:p>
          </p:txBody>
        </p:sp>
        <p:sp>
          <p:nvSpPr>
            <p:cNvPr id="88081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s-ES"/>
            </a:p>
          </p:txBody>
        </p:sp>
      </p:grpSp>
      <p:sp>
        <p:nvSpPr>
          <p:cNvPr id="88082" name="Text Box 18"/>
          <p:cNvSpPr txBox="1">
            <a:spLocks noChangeArrowheads="1"/>
          </p:cNvSpPr>
          <p:nvPr/>
        </p:nvSpPr>
        <p:spPr bwMode="auto">
          <a:xfrm>
            <a:off x="4579295" y="1301073"/>
            <a:ext cx="16825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s-ES_tradnl" sz="2000" b="1" dirty="0">
                <a:ln w="0"/>
                <a:solidFill>
                  <a:schemeClr val="bg1"/>
                </a:solidFill>
              </a:rPr>
              <a:t>Se ha </a:t>
            </a:r>
            <a:endParaRPr lang="es-ES_tradnl" sz="2000" b="1" dirty="0" smtClean="0">
              <a:ln w="0"/>
              <a:solidFill>
                <a:schemeClr val="bg1"/>
              </a:solidFill>
            </a:endParaRPr>
          </a:p>
          <a:p>
            <a:pPr eaLnBrk="0" hangingPunct="0"/>
            <a:r>
              <a:rPr lang="es-ES_tradnl" sz="2000" b="1" dirty="0" smtClean="0">
                <a:ln w="0"/>
                <a:solidFill>
                  <a:schemeClr val="bg1"/>
                </a:solidFill>
              </a:rPr>
              <a:t>estudiado </a:t>
            </a:r>
            <a:endParaRPr lang="en-US" altLang="es-ES" sz="2000" b="1" dirty="0">
              <a:ln w="0"/>
              <a:solidFill>
                <a:schemeClr val="bg1"/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5412558" y="2978554"/>
            <a:ext cx="2477906" cy="3233045"/>
            <a:chOff x="5465395" y="2837643"/>
            <a:chExt cx="2477906" cy="3233045"/>
          </a:xfrm>
        </p:grpSpPr>
        <p:sp>
          <p:nvSpPr>
            <p:cNvPr id="88067" name="AutoShape 3"/>
            <p:cNvSpPr>
              <a:spLocks noChangeArrowheads="1"/>
            </p:cNvSpPr>
            <p:nvPr/>
          </p:nvSpPr>
          <p:spPr bwMode="auto">
            <a:xfrm>
              <a:off x="5511679" y="2837643"/>
              <a:ext cx="2431622" cy="323304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99CCFF"/>
                      </a:gs>
                      <a:gs pos="100000">
                        <a:srgbClr val="99CCFF">
                          <a:gamma/>
                          <a:tint val="27451"/>
                          <a:invGamma/>
                        </a:srgbClr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es-ES" altLang="es-ES">
                <a:latin typeface="Verdana" panose="020B0604030504040204" pitchFamily="34" charset="0"/>
              </a:endParaRPr>
            </a:p>
          </p:txBody>
        </p:sp>
        <p:sp>
          <p:nvSpPr>
            <p:cNvPr id="88083" name="Text Box 19"/>
            <p:cNvSpPr txBox="1">
              <a:spLocks noChangeArrowheads="1"/>
            </p:cNvSpPr>
            <p:nvPr/>
          </p:nvSpPr>
          <p:spPr bwMode="auto">
            <a:xfrm>
              <a:off x="5465395" y="3343226"/>
              <a:ext cx="2389778" cy="2308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285750" indent="-285750" algn="just" eaLnBrk="0" hangingPunct="0">
                <a:buClr>
                  <a:schemeClr val="accent1"/>
                </a:buClr>
                <a:buFont typeface="Wingdings" panose="05000000000000000000" pitchFamily="2" charset="2"/>
                <a:buChar char="ü"/>
              </a:pPr>
              <a:r>
                <a:rPr lang="es-ES_tradnl" sz="1600" dirty="0"/>
                <a:t>Sin embargo, no se conoce qué efecto pudiera tener sobre el inoculante y su posterior aplicación, la inclusión de </a:t>
              </a:r>
              <a:r>
                <a:rPr lang="es-ES_tradnl" sz="1600" dirty="0" smtClean="0"/>
                <a:t>Pectimorf</a:t>
              </a:r>
              <a:r>
                <a:rPr lang="es-ES_tradnl" sz="1600" baseline="30000" dirty="0" smtClean="0"/>
                <a:t>®</a:t>
              </a:r>
              <a:r>
                <a:rPr lang="es-ES_tradnl" sz="1600" dirty="0" smtClean="0"/>
                <a:t> en </a:t>
              </a:r>
              <a:r>
                <a:rPr lang="es-ES_tradnl" sz="1600" dirty="0"/>
                <a:t>el medio de cultivo de estas bacterias.</a:t>
              </a:r>
              <a:endParaRPr lang="en-US" altLang="es-ES" sz="1600" dirty="0"/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1147984" y="2028958"/>
            <a:ext cx="2681951" cy="4710500"/>
            <a:chOff x="773636" y="2508350"/>
            <a:chExt cx="2681951" cy="4710500"/>
          </a:xfrm>
        </p:grpSpPr>
        <p:sp>
          <p:nvSpPr>
            <p:cNvPr id="88069" name="AutoShape 5"/>
            <p:cNvSpPr>
              <a:spLocks noChangeArrowheads="1"/>
            </p:cNvSpPr>
            <p:nvPr/>
          </p:nvSpPr>
          <p:spPr bwMode="auto">
            <a:xfrm>
              <a:off x="880718" y="2508350"/>
              <a:ext cx="2574869" cy="444585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99CCFF"/>
                      </a:gs>
                      <a:gs pos="100000">
                        <a:srgbClr val="99CCFF">
                          <a:gamma/>
                          <a:tint val="27451"/>
                          <a:invGamma/>
                        </a:srgbClr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es-ES" altLang="es-ES">
                <a:latin typeface="Verdana" panose="020B0604030504040204" pitchFamily="34" charset="0"/>
              </a:endParaRPr>
            </a:p>
          </p:txBody>
        </p:sp>
        <p:sp>
          <p:nvSpPr>
            <p:cNvPr id="88070" name="Text Box 6"/>
            <p:cNvSpPr txBox="1">
              <a:spLocks noChangeArrowheads="1"/>
            </p:cNvSpPr>
            <p:nvPr/>
          </p:nvSpPr>
          <p:spPr bwMode="auto">
            <a:xfrm>
              <a:off x="868507" y="2629541"/>
              <a:ext cx="2502232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285750" indent="-285750" algn="just" eaLnBrk="0" hangingPunct="0">
                <a:buClr>
                  <a:schemeClr val="accent1"/>
                </a:buClr>
                <a:buFont typeface="Wingdings" panose="05000000000000000000" pitchFamily="2" charset="2"/>
                <a:buChar char="ü"/>
              </a:pPr>
              <a:r>
                <a:rPr lang="es-ES_tradnl" sz="1600" dirty="0" smtClean="0"/>
                <a:t>El efecto positivo de Azofert</a:t>
              </a:r>
              <a:r>
                <a:rPr lang="es-ES_tradnl" sz="1600" baseline="30000" dirty="0" smtClean="0"/>
                <a:t>®</a:t>
              </a:r>
              <a:r>
                <a:rPr lang="es-ES_tradnl" sz="1600" dirty="0" smtClean="0"/>
                <a:t>-F en la fijación biológica del N en frijol </a:t>
              </a:r>
              <a:endParaRPr lang="en-US" altLang="es-ES" sz="1200" dirty="0">
                <a:solidFill>
                  <a:srgbClr val="000000"/>
                </a:solidFill>
              </a:endParaRPr>
            </a:p>
          </p:txBody>
        </p:sp>
        <p:sp>
          <p:nvSpPr>
            <p:cNvPr id="21" name="Text Box 6"/>
            <p:cNvSpPr txBox="1">
              <a:spLocks noChangeArrowheads="1"/>
            </p:cNvSpPr>
            <p:nvPr/>
          </p:nvSpPr>
          <p:spPr bwMode="auto">
            <a:xfrm>
              <a:off x="773636" y="3679420"/>
              <a:ext cx="2593982" cy="35394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285750" indent="-285750" algn="just" eaLnBrk="0" hangingPunct="0">
                <a:buClr>
                  <a:schemeClr val="accent1"/>
                </a:buClr>
                <a:buFont typeface="Wingdings" panose="05000000000000000000" pitchFamily="2" charset="2"/>
                <a:buChar char="ü"/>
              </a:pPr>
              <a:r>
                <a:rPr lang="es-ES_tradnl" sz="1600" dirty="0"/>
                <a:t>La aplicación combinada a las semillas de este biofertilizante con </a:t>
              </a:r>
              <a:r>
                <a:rPr lang="es-ES_tradnl" sz="1600" dirty="0" smtClean="0"/>
                <a:t>Pectimorf</a:t>
              </a:r>
              <a:r>
                <a:rPr lang="es-ES_tradnl" sz="1600" baseline="30000" dirty="0" smtClean="0"/>
                <a:t>®</a:t>
              </a:r>
              <a:r>
                <a:rPr lang="es-ES_tradnl" sz="1600" dirty="0" smtClean="0"/>
                <a:t>  </a:t>
              </a:r>
              <a:r>
                <a:rPr lang="es-ES_tradnl" sz="1600" dirty="0"/>
                <a:t>incrementa la nodulación, la fijación y transformación del nitrógeno </a:t>
              </a:r>
              <a:r>
                <a:rPr lang="es-ES_tradnl" sz="1600" dirty="0" smtClean="0"/>
                <a:t>atmosférico lo que </a:t>
              </a:r>
              <a:r>
                <a:rPr lang="es-ES_tradnl" sz="1600" dirty="0" smtClean="0">
                  <a:solidFill>
                    <a:srgbClr val="FF0000"/>
                  </a:solidFill>
                </a:rPr>
                <a:t>f</a:t>
              </a:r>
              <a:r>
                <a:rPr lang="es-ES_tradnl" sz="1600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imes New Roman" panose="02020603050405020304" pitchFamily="18" charset="0"/>
                </a:rPr>
                <a:t>avorece </a:t>
              </a:r>
              <a:r>
                <a:rPr lang="es-ES_tradnl" sz="1600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Times New Roman" panose="02020603050405020304" pitchFamily="18" charset="0"/>
                </a:rPr>
                <a:t>en más de un 10 % la eficiencia de la simbiosis </a:t>
              </a:r>
              <a:endParaRPr lang="es-ES" sz="1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indent="-285750" algn="just" eaLnBrk="0" hangingPunct="0">
                <a:buClr>
                  <a:schemeClr val="accent1"/>
                </a:buClr>
                <a:buFont typeface="Wingdings" panose="05000000000000000000" pitchFamily="2" charset="2"/>
                <a:buChar char="ü"/>
              </a:pPr>
              <a:endParaRPr lang="en-US" altLang="es-ES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0" dirty="0"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n-US" altLang="es-E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391726" y="1237386"/>
            <a:ext cx="5332401" cy="2923389"/>
            <a:chOff x="391727" y="1237386"/>
            <a:chExt cx="4554872" cy="2923389"/>
          </a:xfrm>
        </p:grpSpPr>
        <p:grpSp>
          <p:nvGrpSpPr>
            <p:cNvPr id="105475" name="Group 3"/>
            <p:cNvGrpSpPr>
              <a:grpSpLocks/>
            </p:cNvGrpSpPr>
            <p:nvPr/>
          </p:nvGrpSpPr>
          <p:grpSpPr bwMode="auto">
            <a:xfrm>
              <a:off x="395536" y="1237386"/>
              <a:ext cx="4551063" cy="2878603"/>
              <a:chOff x="975" y="976"/>
              <a:chExt cx="1043" cy="2095"/>
            </a:xfrm>
          </p:grpSpPr>
          <p:sp>
            <p:nvSpPr>
              <p:cNvPr id="105482" name="AutoShape 10"/>
              <p:cNvSpPr>
                <a:spLocks noChangeArrowheads="1"/>
              </p:cNvSpPr>
              <p:nvPr/>
            </p:nvSpPr>
            <p:spPr bwMode="gray">
              <a:xfrm flipV="1">
                <a:off x="1047" y="2902"/>
                <a:ext cx="864" cy="14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tint val="54510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5476" name="AutoShape 4"/>
              <p:cNvSpPr>
                <a:spLocks noChangeArrowheads="1"/>
              </p:cNvSpPr>
              <p:nvPr/>
            </p:nvSpPr>
            <p:spPr bwMode="gray">
              <a:xfrm>
                <a:off x="975" y="1711"/>
                <a:ext cx="1008" cy="1360"/>
              </a:xfrm>
              <a:prstGeom prst="roundRect">
                <a:avLst>
                  <a:gd name="adj" fmla="val 7935"/>
                </a:avLst>
              </a:prstGeom>
              <a:gradFill rotWithShape="1">
                <a:gsLst>
                  <a:gs pos="0">
                    <a:schemeClr val="accent2">
                      <a:gamma/>
                      <a:shade val="57647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>
                <a:prstShdw prst="shdw12">
                  <a:srgbClr val="B2B2B2">
                    <a:alpha val="50000"/>
                  </a:srgbClr>
                </a:prst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5477" name="Text Box 5"/>
              <p:cNvSpPr txBox="1">
                <a:spLocks noChangeArrowheads="1"/>
              </p:cNvSpPr>
              <p:nvPr/>
            </p:nvSpPr>
            <p:spPr bwMode="gray">
              <a:xfrm>
                <a:off x="1015" y="2053"/>
                <a:ext cx="1003" cy="2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hangingPunct="0"/>
                <a:endParaRPr lang="en-US" altLang="es-ES" sz="17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478" name="AutoShape 6"/>
              <p:cNvSpPr>
                <a:spLocks noChangeArrowheads="1"/>
              </p:cNvSpPr>
              <p:nvPr/>
            </p:nvSpPr>
            <p:spPr bwMode="gray">
              <a:xfrm>
                <a:off x="979" y="976"/>
                <a:ext cx="441" cy="685"/>
              </a:xfrm>
              <a:prstGeom prst="roundRect">
                <a:avLst>
                  <a:gd name="adj" fmla="val 17509"/>
                </a:avLst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5481" name="Text Box 9"/>
              <p:cNvSpPr txBox="1">
                <a:spLocks noChangeArrowheads="1"/>
              </p:cNvSpPr>
              <p:nvPr/>
            </p:nvSpPr>
            <p:spPr bwMode="gray">
              <a:xfrm>
                <a:off x="997" y="992"/>
                <a:ext cx="408" cy="605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rgbClr val="000000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altLang="es-ES" sz="2400" b="1" dirty="0">
                    <a:ln w="0"/>
                    <a:solidFill>
                      <a:schemeClr val="bg1"/>
                    </a:solidFill>
                  </a:rPr>
                  <a:t>Problema</a:t>
                </a:r>
              </a:p>
              <a:p>
                <a:pPr eaLnBrk="0" hangingPunct="0"/>
                <a:r>
                  <a:rPr lang="en-US" altLang="es-ES" sz="2400" b="1" dirty="0">
                    <a:ln w="0"/>
                    <a:solidFill>
                      <a:schemeClr val="bg1"/>
                    </a:solidFill>
                  </a:rPr>
                  <a:t>Científico</a:t>
                </a:r>
              </a:p>
            </p:txBody>
          </p:sp>
        </p:grpSp>
        <p:sp>
          <p:nvSpPr>
            <p:cNvPr id="2" name="Rectángulo 1"/>
            <p:cNvSpPr/>
            <p:nvPr/>
          </p:nvSpPr>
          <p:spPr>
            <a:xfrm>
              <a:off x="391727" y="2406449"/>
              <a:ext cx="4336783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dirty="0"/>
                <a:t>¿Será posible incrementar la actividad biológica del inoculante </a:t>
              </a:r>
              <a:r>
                <a:rPr lang="es-ES" dirty="0" smtClean="0"/>
                <a:t>Azofert</a:t>
              </a:r>
              <a:r>
                <a:rPr lang="es-ES" baseline="30000" dirty="0" smtClean="0"/>
                <a:t>®</a:t>
              </a:r>
              <a:r>
                <a:rPr lang="es-ES" dirty="0" smtClean="0"/>
                <a:t>-F </a:t>
              </a:r>
              <a:r>
                <a:rPr lang="es-ES" dirty="0"/>
                <a:t>y su efecto en la nodulación y rendimiento del cultivo del frijol mediante </a:t>
              </a:r>
              <a:r>
                <a:rPr lang="es-ES" dirty="0" smtClean="0"/>
                <a:t>la inclusión de oligogalacturónidos (</a:t>
              </a:r>
              <a:r>
                <a:rPr lang="es-ES_tradnl" dirty="0"/>
                <a:t>Pectimorf</a:t>
              </a:r>
              <a:r>
                <a:rPr lang="es-ES_tradnl" baseline="30000" dirty="0"/>
                <a:t>®</a:t>
              </a:r>
              <a:r>
                <a:rPr lang="es-ES" dirty="0" smtClean="0"/>
                <a:t>) en su fermentación?</a:t>
              </a:r>
              <a:endParaRPr lang="es-ES" dirty="0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3059832" y="3982707"/>
            <a:ext cx="5861145" cy="2435706"/>
            <a:chOff x="3419543" y="4142734"/>
            <a:chExt cx="5645121" cy="2435706"/>
          </a:xfrm>
        </p:grpSpPr>
        <p:grpSp>
          <p:nvGrpSpPr>
            <p:cNvPr id="105492" name="Group 20"/>
            <p:cNvGrpSpPr>
              <a:grpSpLocks/>
            </p:cNvGrpSpPr>
            <p:nvPr/>
          </p:nvGrpSpPr>
          <p:grpSpPr bwMode="auto">
            <a:xfrm>
              <a:off x="3419543" y="4142734"/>
              <a:ext cx="5645121" cy="2435706"/>
              <a:chOff x="1464" y="2390"/>
              <a:chExt cx="3143" cy="1338"/>
            </a:xfrm>
          </p:grpSpPr>
          <p:sp>
            <p:nvSpPr>
              <p:cNvPr id="105493" name="AutoShape 21"/>
              <p:cNvSpPr>
                <a:spLocks noChangeArrowheads="1"/>
              </p:cNvSpPr>
              <p:nvPr/>
            </p:nvSpPr>
            <p:spPr bwMode="gray">
              <a:xfrm>
                <a:off x="1464" y="2885"/>
                <a:ext cx="3143" cy="843"/>
              </a:xfrm>
              <a:prstGeom prst="roundRect">
                <a:avLst>
                  <a:gd name="adj" fmla="val 7935"/>
                </a:avLst>
              </a:prstGeom>
              <a:gradFill rotWithShape="1">
                <a:gsLst>
                  <a:gs pos="0">
                    <a:schemeClr val="hlink">
                      <a:gamma/>
                      <a:shade val="60784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grpSp>
            <p:nvGrpSpPr>
              <p:cNvPr id="105494" name="Group 22"/>
              <p:cNvGrpSpPr>
                <a:grpSpLocks/>
              </p:cNvGrpSpPr>
              <p:nvPr/>
            </p:nvGrpSpPr>
            <p:grpSpPr bwMode="auto">
              <a:xfrm>
                <a:off x="3427" y="2390"/>
                <a:ext cx="1089" cy="414"/>
                <a:chOff x="6658" y="1804"/>
                <a:chExt cx="1364" cy="597"/>
              </a:xfrm>
            </p:grpSpPr>
            <p:sp>
              <p:nvSpPr>
                <p:cNvPr id="105496" name="AutoShape 24"/>
                <p:cNvSpPr>
                  <a:spLocks noChangeArrowheads="1"/>
                </p:cNvSpPr>
                <p:nvPr/>
              </p:nvSpPr>
              <p:spPr bwMode="gray">
                <a:xfrm>
                  <a:off x="6698" y="2149"/>
                  <a:ext cx="1306" cy="248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hlink">
                        <a:alpha val="0"/>
                      </a:schemeClr>
                    </a:gs>
                    <a:gs pos="100000">
                      <a:schemeClr val="hlink">
                        <a:gamma/>
                        <a:tint val="63529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105497" name="AutoShape 25"/>
                <p:cNvSpPr>
                  <a:spLocks noChangeArrowheads="1"/>
                </p:cNvSpPr>
                <p:nvPr/>
              </p:nvSpPr>
              <p:spPr bwMode="gray">
                <a:xfrm>
                  <a:off x="6701" y="1856"/>
                  <a:ext cx="1305" cy="247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hlink">
                        <a:gamma/>
                        <a:tint val="33333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  <p:sp>
              <p:nvSpPr>
                <p:cNvPr id="30" name="AutoShape 23"/>
                <p:cNvSpPr>
                  <a:spLocks noChangeArrowheads="1"/>
                </p:cNvSpPr>
                <p:nvPr/>
              </p:nvSpPr>
              <p:spPr bwMode="gray">
                <a:xfrm>
                  <a:off x="6658" y="1804"/>
                  <a:ext cx="1364" cy="597"/>
                </a:xfrm>
                <a:prstGeom prst="roundRect">
                  <a:avLst>
                    <a:gd name="adj" fmla="val 17509"/>
                  </a:avLst>
                </a:prstGeom>
                <a:solidFill>
                  <a:schemeClr val="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</p:grpSp>
          <p:sp>
            <p:nvSpPr>
              <p:cNvPr id="31" name="Text Box 27"/>
              <p:cNvSpPr txBox="1">
                <a:spLocks noChangeArrowheads="1"/>
              </p:cNvSpPr>
              <p:nvPr/>
            </p:nvSpPr>
            <p:spPr bwMode="gray">
              <a:xfrm>
                <a:off x="3461" y="2447"/>
                <a:ext cx="1053" cy="291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rgbClr val="000000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s-ES" altLang="es-ES" sz="2400" b="1" dirty="0">
                    <a:ln w="0"/>
                    <a:solidFill>
                      <a:schemeClr val="bg1"/>
                    </a:solidFill>
                    <a:effectLst/>
                  </a:rPr>
                  <a:t>Hipótesis:</a:t>
                </a:r>
                <a:endParaRPr lang="en-US" altLang="es-ES" sz="2400" b="1" dirty="0">
                  <a:ln w="0"/>
                  <a:solidFill>
                    <a:schemeClr val="bg1"/>
                  </a:solidFill>
                  <a:effectLst/>
                </a:endParaRPr>
              </a:p>
            </p:txBody>
          </p:sp>
        </p:grpSp>
        <p:sp>
          <p:nvSpPr>
            <p:cNvPr id="4" name="Rectángulo 3"/>
            <p:cNvSpPr/>
            <p:nvPr/>
          </p:nvSpPr>
          <p:spPr>
            <a:xfrm>
              <a:off x="3419543" y="5311398"/>
              <a:ext cx="564512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s-ES" dirty="0"/>
                <a:t>La inclusión de </a:t>
              </a:r>
              <a:r>
                <a:rPr lang="es-ES" dirty="0" smtClean="0"/>
                <a:t>oligogalacturónidos en el medio de cultivo de Azofert</a:t>
              </a:r>
              <a:r>
                <a:rPr lang="es-ES" baseline="30000" dirty="0" smtClean="0"/>
                <a:t>®</a:t>
              </a:r>
              <a:r>
                <a:rPr lang="es-ES" dirty="0" smtClean="0"/>
                <a:t>-F </a:t>
              </a:r>
              <a:r>
                <a:rPr lang="es-ES" dirty="0"/>
                <a:t>incrementa su calidad microbiológica, </a:t>
              </a:r>
              <a:r>
                <a:rPr lang="es-ES" dirty="0" smtClean="0"/>
                <a:t>el </a:t>
              </a:r>
              <a:r>
                <a:rPr lang="es-ES" dirty="0"/>
                <a:t>crecimiento y el rendimiento del </a:t>
              </a:r>
              <a:r>
                <a:rPr lang="es-ES" dirty="0" smtClean="0"/>
                <a:t>frijol</a:t>
              </a:r>
              <a:endParaRPr lang="es-E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800" y="3212976"/>
            <a:ext cx="2016968" cy="487363"/>
          </a:xfrm>
        </p:spPr>
        <p:txBody>
          <a:bodyPr/>
          <a:lstStyle/>
          <a:p>
            <a:pPr algn="ctr"/>
            <a:r>
              <a:rPr lang="es-MX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 específicos: </a:t>
            </a:r>
            <a:endParaRPr lang="es-ES" sz="2400" b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355" name="Freeform 3"/>
          <p:cNvSpPr>
            <a:spLocks/>
          </p:cNvSpPr>
          <p:nvPr/>
        </p:nvSpPr>
        <p:spPr bwMode="gray">
          <a:xfrm>
            <a:off x="4920006" y="3293934"/>
            <a:ext cx="1326933" cy="676613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hlink">
                  <a:gamma/>
                  <a:tint val="90980"/>
                  <a:invGamma/>
                  <a:alpha val="32001"/>
                </a:schemeClr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00364" name="Freeform 12"/>
          <p:cNvSpPr>
            <a:spLocks/>
          </p:cNvSpPr>
          <p:nvPr/>
        </p:nvSpPr>
        <p:spPr bwMode="gray">
          <a:xfrm>
            <a:off x="1383448" y="3942295"/>
            <a:ext cx="1326933" cy="677542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grpSp>
        <p:nvGrpSpPr>
          <p:cNvPr id="9" name="Grupo 8"/>
          <p:cNvGrpSpPr/>
          <p:nvPr/>
        </p:nvGrpSpPr>
        <p:grpSpPr>
          <a:xfrm>
            <a:off x="13238" y="4960280"/>
            <a:ext cx="2572010" cy="1766814"/>
            <a:chOff x="417371" y="4651905"/>
            <a:chExt cx="2572010" cy="1766814"/>
          </a:xfrm>
        </p:grpSpPr>
        <p:sp>
          <p:nvSpPr>
            <p:cNvPr id="100368" name="AutoShape 16"/>
            <p:cNvSpPr>
              <a:spLocks noChangeArrowheads="1"/>
            </p:cNvSpPr>
            <p:nvPr/>
          </p:nvSpPr>
          <p:spPr bwMode="auto">
            <a:xfrm>
              <a:off x="463325" y="4903775"/>
              <a:ext cx="2425530" cy="1514944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2D8A8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8" name="Grupo 7"/>
            <p:cNvGrpSpPr/>
            <p:nvPr/>
          </p:nvGrpSpPr>
          <p:grpSpPr>
            <a:xfrm>
              <a:off x="833114" y="4651905"/>
              <a:ext cx="1685952" cy="360612"/>
              <a:chOff x="1003290" y="4651904"/>
              <a:chExt cx="1685952" cy="360612"/>
            </a:xfrm>
          </p:grpSpPr>
          <p:sp>
            <p:nvSpPr>
              <p:cNvPr id="100369" name="AutoShape 17"/>
              <p:cNvSpPr>
                <a:spLocks noChangeArrowheads="1"/>
              </p:cNvSpPr>
              <p:nvPr/>
            </p:nvSpPr>
            <p:spPr bwMode="gray">
              <a:xfrm>
                <a:off x="1003290" y="4651904"/>
                <a:ext cx="1685952" cy="36061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shade val="38824"/>
                      <a:invGamma/>
                    </a:schemeClr>
                  </a:gs>
                  <a:gs pos="50000">
                    <a:schemeClr val="folHlink"/>
                  </a:gs>
                  <a:gs pos="100000">
                    <a:schemeClr val="folHlink">
                      <a:gamma/>
                      <a:shade val="38824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0370" name="AutoShape 18"/>
              <p:cNvSpPr>
                <a:spLocks noChangeArrowheads="1"/>
              </p:cNvSpPr>
              <p:nvPr/>
            </p:nvSpPr>
            <p:spPr bwMode="auto">
              <a:xfrm flipH="1" flipV="1">
                <a:off x="2515476" y="4805257"/>
                <a:ext cx="80420" cy="56694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0371" name="AutoShape 19"/>
              <p:cNvSpPr>
                <a:spLocks noChangeArrowheads="1"/>
              </p:cNvSpPr>
              <p:nvPr/>
            </p:nvSpPr>
            <p:spPr bwMode="auto">
              <a:xfrm flipH="1" flipV="1">
                <a:off x="1119612" y="4805257"/>
                <a:ext cx="45954" cy="56694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0372" name="Text Box 20"/>
              <p:cNvSpPr txBox="1">
                <a:spLocks noChangeArrowheads="1"/>
              </p:cNvSpPr>
              <p:nvPr/>
            </p:nvSpPr>
            <p:spPr bwMode="gray">
              <a:xfrm>
                <a:off x="1629418" y="4669563"/>
                <a:ext cx="269982" cy="1979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altLang="es-ES" sz="1600" b="1" dirty="0" smtClean="0">
                    <a:solidFill>
                      <a:schemeClr val="bg1"/>
                    </a:solidFill>
                  </a:rPr>
                  <a:t>1</a:t>
                </a:r>
                <a:endParaRPr lang="en-US" altLang="es-ES" sz="16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0373" name="Text Box 21"/>
            <p:cNvSpPr txBox="1">
              <a:spLocks noChangeArrowheads="1"/>
            </p:cNvSpPr>
            <p:nvPr/>
          </p:nvSpPr>
          <p:spPr bwMode="auto">
            <a:xfrm>
              <a:off x="417371" y="5086870"/>
              <a:ext cx="2572010" cy="1077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MX" sz="1600" dirty="0"/>
                <a:t>Evaluar el efecto de </a:t>
              </a:r>
              <a:r>
                <a:rPr lang="es-MX" sz="1600" dirty="0" smtClean="0"/>
                <a:t>Pectimorf</a:t>
              </a:r>
              <a:r>
                <a:rPr lang="es-MX" sz="1600" baseline="30000" dirty="0" smtClean="0"/>
                <a:t>®</a:t>
              </a:r>
              <a:r>
                <a:rPr lang="es-MX" sz="1600" dirty="0" smtClean="0"/>
                <a:t> en </a:t>
              </a:r>
              <a:r>
                <a:rPr lang="es-MX" sz="1600" dirty="0"/>
                <a:t>la multiplicación y estabilidad de </a:t>
              </a:r>
              <a:r>
                <a:rPr lang="es-MX" sz="1600" dirty="0" smtClean="0"/>
                <a:t>Azofert</a:t>
              </a:r>
              <a:r>
                <a:rPr lang="es-MX" sz="1600" baseline="30000" dirty="0" smtClean="0"/>
                <a:t>®</a:t>
              </a:r>
              <a:r>
                <a:rPr lang="es-MX" sz="1600" dirty="0" smtClean="0"/>
                <a:t>-</a:t>
              </a:r>
              <a:r>
                <a:rPr lang="es-MX" sz="1600" dirty="0"/>
                <a:t>F.</a:t>
              </a:r>
              <a:endParaRPr lang="en-US" altLang="es-E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2530676" y="4144552"/>
            <a:ext cx="3746536" cy="2367295"/>
            <a:chOff x="3115692" y="4065950"/>
            <a:chExt cx="3393276" cy="2367295"/>
          </a:xfrm>
        </p:grpSpPr>
        <p:sp>
          <p:nvSpPr>
            <p:cNvPr id="100356" name="AutoShape 4"/>
            <p:cNvSpPr>
              <a:spLocks noChangeArrowheads="1"/>
            </p:cNvSpPr>
            <p:nvPr/>
          </p:nvSpPr>
          <p:spPr bwMode="auto">
            <a:xfrm>
              <a:off x="3168161" y="4258867"/>
              <a:ext cx="3321776" cy="2174378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1D08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2" name="Grupo 1"/>
            <p:cNvGrpSpPr/>
            <p:nvPr/>
          </p:nvGrpSpPr>
          <p:grpSpPr>
            <a:xfrm>
              <a:off x="3851920" y="4065950"/>
              <a:ext cx="1954257" cy="338554"/>
              <a:chOff x="3734183" y="3293953"/>
              <a:chExt cx="1954257" cy="338554"/>
            </a:xfrm>
          </p:grpSpPr>
          <p:sp>
            <p:nvSpPr>
              <p:cNvPr id="100357" name="AutoShape 5"/>
              <p:cNvSpPr>
                <a:spLocks noChangeArrowheads="1"/>
              </p:cNvSpPr>
              <p:nvPr/>
            </p:nvSpPr>
            <p:spPr bwMode="gray">
              <a:xfrm>
                <a:off x="3734183" y="3345558"/>
                <a:ext cx="1954257" cy="25439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50000">
                    <a:schemeClr val="accent2"/>
                  </a:gs>
                  <a:gs pos="100000">
                    <a:schemeClr val="accent2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0358" name="AutoShape 6"/>
              <p:cNvSpPr>
                <a:spLocks noChangeArrowheads="1"/>
              </p:cNvSpPr>
              <p:nvPr/>
            </p:nvSpPr>
            <p:spPr bwMode="auto">
              <a:xfrm flipH="1">
                <a:off x="5449337" y="3430467"/>
                <a:ext cx="66059" cy="84577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0359" name="AutoShape 7"/>
              <p:cNvSpPr>
                <a:spLocks noChangeArrowheads="1"/>
              </p:cNvSpPr>
              <p:nvPr/>
            </p:nvSpPr>
            <p:spPr bwMode="auto">
              <a:xfrm flipH="1">
                <a:off x="3858511" y="3420942"/>
                <a:ext cx="64624" cy="84577"/>
              </a:xfrm>
              <a:prstGeom prst="octagon">
                <a:avLst>
                  <a:gd name="adj" fmla="val 29287"/>
                </a:avLst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100365" name="Text Box 13"/>
              <p:cNvSpPr txBox="1">
                <a:spLocks noChangeArrowheads="1"/>
              </p:cNvSpPr>
              <p:nvPr/>
            </p:nvSpPr>
            <p:spPr bwMode="gray">
              <a:xfrm>
                <a:off x="4594756" y="3293953"/>
                <a:ext cx="233110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altLang="es-ES" sz="1600" b="1" dirty="0" smtClean="0">
                    <a:solidFill>
                      <a:srgbClr val="FF0000"/>
                    </a:solidFill>
                  </a:rPr>
                  <a:t>2</a:t>
                </a:r>
                <a:endParaRPr lang="en-US" altLang="es-ES" sz="14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00374" name="Text Box 22"/>
            <p:cNvSpPr txBox="1">
              <a:spLocks noChangeArrowheads="1"/>
            </p:cNvSpPr>
            <p:nvPr/>
          </p:nvSpPr>
          <p:spPr bwMode="auto">
            <a:xfrm>
              <a:off x="3115692" y="4428428"/>
              <a:ext cx="3393276" cy="18158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s-MX" sz="1600" dirty="0"/>
                <a:t>Determinar el efecto de diferentes concentraciones de </a:t>
              </a:r>
              <a:r>
                <a:rPr lang="es-MX" sz="1600" dirty="0" smtClean="0"/>
                <a:t>Pectimorf</a:t>
              </a:r>
              <a:r>
                <a:rPr lang="es-MX" sz="1600" baseline="30000" dirty="0" smtClean="0"/>
                <a:t>®</a:t>
              </a:r>
              <a:r>
                <a:rPr lang="es-MX" sz="1600" dirty="0" smtClean="0"/>
                <a:t>  (incluido </a:t>
              </a:r>
              <a:r>
                <a:rPr lang="es-MX" sz="1600" dirty="0"/>
                <a:t>en el medio de cultivo de </a:t>
              </a:r>
              <a:r>
                <a:rPr lang="es-MX" sz="1600" dirty="0" smtClean="0"/>
                <a:t>Azofert</a:t>
              </a:r>
              <a:r>
                <a:rPr lang="es-MX" sz="1600" baseline="30000" dirty="0" smtClean="0"/>
                <a:t>®</a:t>
              </a:r>
              <a:r>
                <a:rPr lang="es-MX" sz="1600" dirty="0" smtClean="0"/>
                <a:t>-F) </a:t>
              </a:r>
              <a:r>
                <a:rPr lang="es-MX" sz="1600" dirty="0"/>
                <a:t>o</a:t>
              </a:r>
              <a:r>
                <a:rPr lang="es-MX" sz="1600" dirty="0" smtClean="0"/>
                <a:t> </a:t>
              </a:r>
              <a:r>
                <a:rPr lang="es-MX" sz="1600" dirty="0"/>
                <a:t>aplicados conjuntamente a la semilla, en la nodulación, el crecimiento y variables fisiológicas de frijol, en condiciones semicontroladas.</a:t>
              </a:r>
              <a:endParaRPr lang="es-ES" sz="1600" dirty="0"/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6349508" y="3311250"/>
            <a:ext cx="2794492" cy="2016950"/>
            <a:chOff x="6666750" y="2795175"/>
            <a:chExt cx="2656094" cy="2016950"/>
          </a:xfrm>
        </p:grpSpPr>
        <p:sp>
          <p:nvSpPr>
            <p:cNvPr id="100360" name="AutoShape 8"/>
            <p:cNvSpPr>
              <a:spLocks noChangeArrowheads="1"/>
            </p:cNvSpPr>
            <p:nvPr/>
          </p:nvSpPr>
          <p:spPr bwMode="auto">
            <a:xfrm>
              <a:off x="6714163" y="2964452"/>
              <a:ext cx="2547573" cy="1847673"/>
            </a:xfrm>
            <a:prstGeom prst="roundRect">
              <a:avLst>
                <a:gd name="adj" fmla="val 4690"/>
              </a:avLst>
            </a:prstGeom>
            <a:noFill/>
            <a:ln w="571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6FC5E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grpSp>
          <p:nvGrpSpPr>
            <p:cNvPr id="5" name="Grupo 4"/>
            <p:cNvGrpSpPr/>
            <p:nvPr/>
          </p:nvGrpSpPr>
          <p:grpSpPr>
            <a:xfrm>
              <a:off x="7144973" y="2795175"/>
              <a:ext cx="1685952" cy="338554"/>
              <a:chOff x="7027236" y="1898788"/>
              <a:chExt cx="1685952" cy="338554"/>
            </a:xfrm>
          </p:grpSpPr>
          <p:grpSp>
            <p:nvGrpSpPr>
              <p:cNvPr id="4" name="Grupo 3"/>
              <p:cNvGrpSpPr/>
              <p:nvPr/>
            </p:nvGrpSpPr>
            <p:grpSpPr>
              <a:xfrm>
                <a:off x="7027236" y="1918808"/>
                <a:ext cx="1685952" cy="300971"/>
                <a:chOff x="6697995" y="2026074"/>
                <a:chExt cx="1685952" cy="300971"/>
              </a:xfrm>
            </p:grpSpPr>
            <p:grpSp>
              <p:nvGrpSpPr>
                <p:cNvPr id="3" name="Grupo 2"/>
                <p:cNvGrpSpPr/>
                <p:nvPr/>
              </p:nvGrpSpPr>
              <p:grpSpPr>
                <a:xfrm>
                  <a:off x="6697995" y="2026074"/>
                  <a:ext cx="1685952" cy="300971"/>
                  <a:chOff x="6643204" y="2028092"/>
                  <a:chExt cx="1685952" cy="300971"/>
                </a:xfrm>
              </p:grpSpPr>
              <p:sp>
                <p:nvSpPr>
                  <p:cNvPr id="100361" name="AutoShape 9"/>
                  <p:cNvSpPr>
                    <a:spLocks noChangeArrowheads="1"/>
                  </p:cNvSpPr>
                  <p:nvPr/>
                </p:nvSpPr>
                <p:spPr bwMode="gray">
                  <a:xfrm>
                    <a:off x="6643204" y="2028092"/>
                    <a:ext cx="1685952" cy="300971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chemeClr val="hlink">
                          <a:gamma/>
                          <a:shade val="46275"/>
                          <a:invGamma/>
                        </a:schemeClr>
                      </a:gs>
                      <a:gs pos="50000">
                        <a:schemeClr val="hlink"/>
                      </a:gs>
                      <a:gs pos="100000">
                        <a:schemeClr val="hlink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s-ES"/>
                  </a:p>
                </p:txBody>
              </p:sp>
              <p:sp>
                <p:nvSpPr>
                  <p:cNvPr id="100363" name="AutoShape 11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6703367" y="2121017"/>
                    <a:ext cx="64623" cy="83647"/>
                  </a:xfrm>
                  <a:prstGeom prst="octagon">
                    <a:avLst>
                      <a:gd name="adj" fmla="val 29287"/>
                    </a:avLst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s-ES"/>
                  </a:p>
                </p:txBody>
              </p:sp>
            </p:grpSp>
            <p:sp>
              <p:nvSpPr>
                <p:cNvPr id="100362" name="AutoShape 10"/>
                <p:cNvSpPr>
                  <a:spLocks noChangeArrowheads="1"/>
                </p:cNvSpPr>
                <p:nvPr/>
              </p:nvSpPr>
              <p:spPr bwMode="auto">
                <a:xfrm flipH="1">
                  <a:off x="8286105" y="2121017"/>
                  <a:ext cx="90640" cy="86155"/>
                </a:xfrm>
                <a:prstGeom prst="octagon">
                  <a:avLst>
                    <a:gd name="adj" fmla="val 29287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s-ES"/>
                </a:p>
              </p:txBody>
            </p:sp>
          </p:grpSp>
          <p:sp>
            <p:nvSpPr>
              <p:cNvPr id="100366" name="Text Box 14"/>
              <p:cNvSpPr txBox="1">
                <a:spLocks noChangeArrowheads="1"/>
              </p:cNvSpPr>
              <p:nvPr/>
            </p:nvSpPr>
            <p:spPr bwMode="gray">
              <a:xfrm>
                <a:off x="7722021" y="1898788"/>
                <a:ext cx="270009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en-US" altLang="es-ES" sz="1600" b="1" dirty="0" smtClean="0">
                    <a:solidFill>
                      <a:srgbClr val="FFFFFF"/>
                    </a:solidFill>
                  </a:rPr>
                  <a:t>3</a:t>
                </a:r>
                <a:endParaRPr lang="en-US" altLang="es-ES" sz="1600" b="1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00375" name="Text Box 23"/>
            <p:cNvSpPr txBox="1">
              <a:spLocks noChangeArrowheads="1"/>
            </p:cNvSpPr>
            <p:nvPr/>
          </p:nvSpPr>
          <p:spPr bwMode="auto">
            <a:xfrm>
              <a:off x="6666750" y="3149960"/>
              <a:ext cx="2656094" cy="1569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MX" sz="1600" dirty="0"/>
                <a:t>Validar la mejor combinación </a:t>
              </a:r>
              <a:r>
                <a:rPr lang="es-MX" sz="1600" dirty="0" smtClean="0"/>
                <a:t>Azofert</a:t>
              </a:r>
              <a:r>
                <a:rPr lang="es-MX" sz="1600" baseline="30000" dirty="0" smtClean="0"/>
                <a:t>®</a:t>
              </a:r>
              <a:r>
                <a:rPr lang="es-MX" sz="1600" dirty="0" smtClean="0"/>
                <a:t>-F </a:t>
              </a:r>
              <a:r>
                <a:rPr lang="es-MX" sz="1600" dirty="0"/>
                <a:t>- </a:t>
              </a:r>
              <a:r>
                <a:rPr lang="es-MX" sz="1600" dirty="0" smtClean="0"/>
                <a:t>Pectimorf</a:t>
              </a:r>
              <a:r>
                <a:rPr lang="es-MX" sz="1600" baseline="30000" dirty="0" smtClean="0"/>
                <a:t>®</a:t>
              </a:r>
              <a:r>
                <a:rPr lang="es-MX" sz="1600" dirty="0" smtClean="0"/>
                <a:t> </a:t>
              </a:r>
              <a:r>
                <a:rPr lang="es-MX" sz="1600" dirty="0"/>
                <a:t>en la bioestimulación de frijol en diferentes </a:t>
              </a:r>
              <a:r>
                <a:rPr lang="es-MX" sz="1600" dirty="0" smtClean="0"/>
                <a:t>localidades, cultivares y condiciones edafoclimáticas</a:t>
              </a:r>
              <a:endParaRPr lang="en-US" altLang="es-ES" sz="1600" dirty="0"/>
            </a:p>
          </p:txBody>
        </p:sp>
      </p:grpSp>
      <p:grpSp>
        <p:nvGrpSpPr>
          <p:cNvPr id="32" name="Group 11"/>
          <p:cNvGrpSpPr>
            <a:grpSpLocks/>
          </p:cNvGrpSpPr>
          <p:nvPr/>
        </p:nvGrpSpPr>
        <p:grpSpPr bwMode="auto">
          <a:xfrm>
            <a:off x="300316" y="1402682"/>
            <a:ext cx="7983530" cy="1315763"/>
            <a:chOff x="880" y="1548"/>
            <a:chExt cx="5029" cy="1003"/>
          </a:xfrm>
        </p:grpSpPr>
        <p:sp>
          <p:nvSpPr>
            <p:cNvPr id="33" name="AutoShape 12"/>
            <p:cNvSpPr>
              <a:spLocks noChangeArrowheads="1"/>
            </p:cNvSpPr>
            <p:nvPr/>
          </p:nvSpPr>
          <p:spPr bwMode="gray">
            <a:xfrm>
              <a:off x="2279" y="1564"/>
              <a:ext cx="3617" cy="719"/>
            </a:xfrm>
            <a:prstGeom prst="roundRect">
              <a:avLst>
                <a:gd name="adj" fmla="val 7935"/>
              </a:avLst>
            </a:pr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s-ES"/>
            </a:p>
          </p:txBody>
        </p:sp>
        <p:sp>
          <p:nvSpPr>
            <p:cNvPr id="34" name="Text Box 13"/>
            <p:cNvSpPr txBox="1">
              <a:spLocks noChangeArrowheads="1"/>
            </p:cNvSpPr>
            <p:nvPr/>
          </p:nvSpPr>
          <p:spPr bwMode="gray">
            <a:xfrm>
              <a:off x="2292" y="1570"/>
              <a:ext cx="3617" cy="9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MX" dirty="0" smtClean="0"/>
                <a:t>Determinar </a:t>
              </a:r>
              <a:r>
                <a:rPr lang="es-MX" dirty="0"/>
                <a:t>la acción bioestimulante de la combinación </a:t>
              </a:r>
              <a:r>
                <a:rPr lang="es-MX" dirty="0" smtClean="0"/>
                <a:t>Azofert</a:t>
              </a:r>
              <a:r>
                <a:rPr lang="es-MX" baseline="30000" dirty="0" smtClean="0"/>
                <a:t>®</a:t>
              </a:r>
              <a:r>
                <a:rPr lang="es-MX" dirty="0" smtClean="0"/>
                <a:t>-F </a:t>
              </a:r>
              <a:r>
                <a:rPr lang="es-MX" dirty="0"/>
                <a:t>- </a:t>
              </a:r>
              <a:r>
                <a:rPr lang="es-MX" dirty="0" smtClean="0"/>
                <a:t>Pectimorf</a:t>
              </a:r>
              <a:r>
                <a:rPr lang="es-MX" baseline="30000" dirty="0" smtClean="0"/>
                <a:t>®  </a:t>
              </a:r>
              <a:r>
                <a:rPr lang="es-MX" dirty="0"/>
                <a:t>aplicados a semillas de </a:t>
              </a:r>
              <a:r>
                <a:rPr lang="es-MX" dirty="0" smtClean="0"/>
                <a:t>frijol común </a:t>
              </a:r>
              <a:r>
                <a:rPr lang="es-ES_tradnl" dirty="0">
                  <a:cs typeface="Arial" panose="020B0604020202020204" pitchFamily="34" charset="0"/>
                </a:rPr>
                <a:t>(</a:t>
              </a:r>
              <a:r>
                <a:rPr lang="es-ES_tradnl" i="1" dirty="0">
                  <a:cs typeface="Arial" panose="020B0604020202020204" pitchFamily="34" charset="0"/>
                </a:rPr>
                <a:t>Phaseolus vulgaris </a:t>
              </a:r>
              <a:r>
                <a:rPr lang="es-ES_tradnl" dirty="0">
                  <a:cs typeface="Arial" panose="020B0604020202020204" pitchFamily="34" charset="0"/>
                </a:rPr>
                <a:t>L</a:t>
              </a:r>
              <a:r>
                <a:rPr lang="es-ES_tradnl" dirty="0" smtClean="0">
                  <a:cs typeface="Arial" panose="020B0604020202020204" pitchFamily="34" charset="0"/>
                </a:rPr>
                <a:t>.)</a:t>
              </a:r>
              <a:endParaRPr lang="es-ES" dirty="0">
                <a:cs typeface="Arial" panose="020B0604020202020204" pitchFamily="34" charset="0"/>
              </a:endParaRPr>
            </a:p>
            <a:p>
              <a:pPr eaLnBrk="0" hangingPunct="0">
                <a:lnSpc>
                  <a:spcPct val="150000"/>
                </a:lnSpc>
              </a:pPr>
              <a:r>
                <a:rPr lang="es-MX" dirty="0" smtClean="0"/>
                <a:t>.</a:t>
              </a:r>
              <a:endParaRPr lang="en-US" altLang="es-ES" dirty="0"/>
            </a:p>
          </p:txBody>
        </p:sp>
        <p:grpSp>
          <p:nvGrpSpPr>
            <p:cNvPr id="35" name="Group 14"/>
            <p:cNvGrpSpPr>
              <a:grpSpLocks/>
            </p:cNvGrpSpPr>
            <p:nvPr/>
          </p:nvGrpSpPr>
          <p:grpSpPr bwMode="auto">
            <a:xfrm>
              <a:off x="880" y="1548"/>
              <a:ext cx="1249" cy="794"/>
              <a:chOff x="-13" y="1700"/>
              <a:chExt cx="1579" cy="1193"/>
            </a:xfrm>
          </p:grpSpPr>
          <p:sp>
            <p:nvSpPr>
              <p:cNvPr id="37" name="AutoShape 15"/>
              <p:cNvSpPr>
                <a:spLocks noChangeArrowheads="1"/>
              </p:cNvSpPr>
              <p:nvPr/>
            </p:nvSpPr>
            <p:spPr bwMode="gray">
              <a:xfrm>
                <a:off x="-1" y="1703"/>
                <a:ext cx="1567" cy="1190"/>
              </a:xfrm>
              <a:prstGeom prst="roundRect">
                <a:avLst>
                  <a:gd name="adj" fmla="val 17509"/>
                </a:avLst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8" name="AutoShape 16"/>
              <p:cNvSpPr>
                <a:spLocks noChangeArrowheads="1"/>
              </p:cNvSpPr>
              <p:nvPr/>
            </p:nvSpPr>
            <p:spPr bwMode="gray">
              <a:xfrm>
                <a:off x="-13" y="2355"/>
                <a:ext cx="1567" cy="53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tint val="4235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  <p:sp>
            <p:nvSpPr>
              <p:cNvPr id="39" name="AutoShape 17"/>
              <p:cNvSpPr>
                <a:spLocks noChangeArrowheads="1"/>
              </p:cNvSpPr>
              <p:nvPr/>
            </p:nvSpPr>
            <p:spPr bwMode="gray">
              <a:xfrm>
                <a:off x="-13" y="1700"/>
                <a:ext cx="1567" cy="53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folHlink">
                      <a:gamma/>
                      <a:tint val="42353"/>
                      <a:invGamma/>
                    </a:schemeClr>
                  </a:gs>
                  <a:gs pos="100000">
                    <a:schemeClr val="folHlink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s-ES"/>
              </a:p>
            </p:txBody>
          </p:sp>
        </p:grpSp>
        <p:sp>
          <p:nvSpPr>
            <p:cNvPr id="36" name="Text Box 18"/>
            <p:cNvSpPr txBox="1">
              <a:spLocks noChangeArrowheads="1"/>
            </p:cNvSpPr>
            <p:nvPr/>
          </p:nvSpPr>
          <p:spPr bwMode="gray">
            <a:xfrm>
              <a:off x="1028" y="1658"/>
              <a:ext cx="944" cy="523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rgbClr val="00000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s-PR" altLang="es-ES" sz="2400" b="1" dirty="0">
                  <a:ln w="0"/>
                  <a:solidFill>
                    <a:schemeClr val="bg1"/>
                  </a:solidFill>
                  <a:effectLst/>
                </a:rPr>
                <a:t>Objetivo </a:t>
              </a:r>
              <a:endParaRPr lang="es-PR" altLang="es-ES" sz="2400" b="1" dirty="0" smtClean="0">
                <a:ln w="0"/>
                <a:solidFill>
                  <a:schemeClr val="bg1"/>
                </a:solidFill>
                <a:effectLst/>
              </a:endParaRPr>
            </a:p>
            <a:p>
              <a:pPr eaLnBrk="0" hangingPunct="0"/>
              <a:r>
                <a:rPr lang="es-PR" altLang="es-ES" sz="2400" b="1" dirty="0" smtClean="0">
                  <a:ln w="0"/>
                  <a:solidFill>
                    <a:schemeClr val="bg1"/>
                  </a:solidFill>
                  <a:effectLst/>
                </a:rPr>
                <a:t>general</a:t>
              </a:r>
              <a:r>
                <a:rPr lang="es-PR" altLang="es-ES" sz="2400" b="1" dirty="0">
                  <a:ln w="0"/>
                  <a:solidFill>
                    <a:schemeClr val="bg1"/>
                  </a:solidFill>
                  <a:effectLst/>
                </a:rPr>
                <a:t>:</a:t>
              </a:r>
              <a:endParaRPr lang="en-US" altLang="es-ES" sz="2400" b="1" dirty="0">
                <a:ln w="0"/>
                <a:solidFill>
                  <a:schemeClr val="bg1"/>
                </a:solidFill>
                <a:effectLst/>
              </a:endParaRPr>
            </a:p>
          </p:txBody>
        </p:sp>
      </p:grpSp>
      <p:sp>
        <p:nvSpPr>
          <p:cNvPr id="40" name="Rectangle 2"/>
          <p:cNvSpPr txBox="1">
            <a:spLocks noChangeArrowheads="1"/>
          </p:cNvSpPr>
          <p:nvPr/>
        </p:nvSpPr>
        <p:spPr bwMode="white">
          <a:xfrm>
            <a:off x="1143000" y="457200"/>
            <a:ext cx="73914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sz="3200" b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n-US" altLang="es-E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0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  <p:bldP spid="100355" grpId="0" animBg="1"/>
      <p:bldP spid="100364" grpId="0" animBg="1"/>
    </p:bldLst>
  </p:timing>
</p:sld>
</file>

<file path=ppt/theme/theme1.xml><?xml version="1.0" encoding="utf-8"?>
<a:theme xmlns:a="http://schemas.openxmlformats.org/drawingml/2006/main" name="sample">
  <a:themeElements>
    <a:clrScheme name="Personalizado 3">
      <a:dk1>
        <a:srgbClr val="000000"/>
      </a:dk1>
      <a:lt1>
        <a:srgbClr val="FFFFFF"/>
      </a:lt1>
      <a:dk2>
        <a:srgbClr val="C00000"/>
      </a:dk2>
      <a:lt2>
        <a:srgbClr val="B2B2B2"/>
      </a:lt2>
      <a:accent1>
        <a:srgbClr val="FF0000"/>
      </a:accent1>
      <a:accent2>
        <a:srgbClr val="FFCCCC"/>
      </a:accent2>
      <a:accent3>
        <a:srgbClr val="FFFFFF"/>
      </a:accent3>
      <a:accent4>
        <a:srgbClr val="000000"/>
      </a:accent4>
      <a:accent5>
        <a:srgbClr val="FFBFBF"/>
      </a:accent5>
      <a:accent6>
        <a:srgbClr val="FF4040"/>
      </a:accent6>
      <a:hlink>
        <a:srgbClr val="FD6151"/>
      </a:hlink>
      <a:folHlink>
        <a:srgbClr val="F94133"/>
      </a:folHlink>
    </a:clrScheme>
    <a:fontScheme name="sampl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ample 1">
        <a:dk1>
          <a:srgbClr val="000000"/>
        </a:dk1>
        <a:lt1>
          <a:srgbClr val="FFFFFF"/>
        </a:lt1>
        <a:dk2>
          <a:srgbClr val="000798"/>
        </a:dk2>
        <a:lt2>
          <a:srgbClr val="B2B2B2"/>
        </a:lt2>
        <a:accent1>
          <a:srgbClr val="1B33E7"/>
        </a:accent1>
        <a:accent2>
          <a:srgbClr val="6699FF"/>
        </a:accent2>
        <a:accent3>
          <a:srgbClr val="FFFFFF"/>
        </a:accent3>
        <a:accent4>
          <a:srgbClr val="000000"/>
        </a:accent4>
        <a:accent5>
          <a:srgbClr val="ABADF1"/>
        </a:accent5>
        <a:accent6>
          <a:srgbClr val="5C8AE7"/>
        </a:accent6>
        <a:hlink>
          <a:srgbClr val="99CCFF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00"/>
        </a:dk1>
        <a:lt1>
          <a:srgbClr val="FFFFFF"/>
        </a:lt1>
        <a:dk2>
          <a:srgbClr val="094332"/>
        </a:dk2>
        <a:lt2>
          <a:srgbClr val="B2B2B2"/>
        </a:lt2>
        <a:accent1>
          <a:srgbClr val="0D6531"/>
        </a:accent1>
        <a:accent2>
          <a:srgbClr val="39AF6E"/>
        </a:accent2>
        <a:accent3>
          <a:srgbClr val="FFFFFF"/>
        </a:accent3>
        <a:accent4>
          <a:srgbClr val="000000"/>
        </a:accent4>
        <a:accent5>
          <a:srgbClr val="AAB8AD"/>
        </a:accent5>
        <a:accent6>
          <a:srgbClr val="339E63"/>
        </a:accent6>
        <a:hlink>
          <a:srgbClr val="93E1A0"/>
        </a:hlink>
        <a:folHlink>
          <a:srgbClr val="1D834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0000"/>
        </a:dk1>
        <a:lt1>
          <a:srgbClr val="FFFFFF"/>
        </a:lt1>
        <a:dk2>
          <a:srgbClr val="275CA3"/>
        </a:dk2>
        <a:lt2>
          <a:srgbClr val="C0C0C0"/>
        </a:lt2>
        <a:accent1>
          <a:srgbClr val="529EBC"/>
        </a:accent1>
        <a:accent2>
          <a:srgbClr val="55BEE3"/>
        </a:accent2>
        <a:accent3>
          <a:srgbClr val="FFFFFF"/>
        </a:accent3>
        <a:accent4>
          <a:srgbClr val="000000"/>
        </a:accent4>
        <a:accent5>
          <a:srgbClr val="B3CCDA"/>
        </a:accent5>
        <a:accent6>
          <a:srgbClr val="4CACCE"/>
        </a:accent6>
        <a:hlink>
          <a:srgbClr val="9FD4F1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cdb2004117gl</Template>
  <TotalTime>1860</TotalTime>
  <Words>1463</Words>
  <Application>Microsoft Office PowerPoint</Application>
  <PresentationFormat>Presentación en pantalla (4:3)</PresentationFormat>
  <Paragraphs>200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Verdana</vt:lpstr>
      <vt:lpstr>Wingdings</vt:lpstr>
      <vt:lpstr>sample</vt:lpstr>
      <vt:lpstr>Plan de Doctorado en Ciencias Agrícolas  </vt:lpstr>
      <vt:lpstr>Proyecto que sustenta la investigación:</vt:lpstr>
      <vt:lpstr>Introducción</vt:lpstr>
      <vt:lpstr>Presentación de PowerPoint</vt:lpstr>
      <vt:lpstr>Presentación de PowerPoint</vt:lpstr>
      <vt:lpstr>Presentación de PowerPoint</vt:lpstr>
      <vt:lpstr>Introducción</vt:lpstr>
      <vt:lpstr>Introducción</vt:lpstr>
      <vt:lpstr>Objetivos específicos: </vt:lpstr>
      <vt:lpstr>1. Evaluar el efecto de Pectimorf® en la multiplicación y estabilidad de Azofert® -F.</vt:lpstr>
      <vt:lpstr>1. Evaluar el efecto de Pectimorf® en la multiplicación y estabilidad de Azofert®-F.</vt:lpstr>
      <vt:lpstr>2. Determinar el efecto de diferentes concentraciones de Pectimorf® (incluído en el medio de cultivo de Azofert®-F) o aplicados conjuntamente a la semilla; en la nodulación, el crecimiento y variables fisiológicas de frijol; en condiciones semicontroladas.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Guilddesign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Template</dc:title>
  <dc:creator>Daylen</dc:creator>
  <cp:lastModifiedBy>Daylen</cp:lastModifiedBy>
  <cp:revision>394</cp:revision>
  <dcterms:created xsi:type="dcterms:W3CDTF">2021-05-20T01:47:19Z</dcterms:created>
  <dcterms:modified xsi:type="dcterms:W3CDTF">2008-01-01T06:50:05Z</dcterms:modified>
</cp:coreProperties>
</file>