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xlsx" ContentType="application/vnd.openxmlformats-officedocument.spreadsheetml.sheet"/>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25199975" cy="35999738"/>
  <p:notesSz cx="6858000" cy="9144000"/>
  <p:defaultTextStyle>
    <a:defPPr>
      <a:defRPr lang="es-ES"/>
    </a:defPPr>
    <a:lvl1pPr marL="0" algn="l" defTabSz="2937510" rtl="0" eaLnBrk="1" latinLnBrk="0" hangingPunct="1">
      <a:defRPr sz="5783" kern="1200">
        <a:solidFill>
          <a:schemeClr val="tx1"/>
        </a:solidFill>
        <a:latin typeface="+mn-lt"/>
        <a:ea typeface="+mn-ea"/>
        <a:cs typeface="+mn-cs"/>
      </a:defRPr>
    </a:lvl1pPr>
    <a:lvl2pPr marL="1468755" algn="l" defTabSz="2937510" rtl="0" eaLnBrk="1" latinLnBrk="0" hangingPunct="1">
      <a:defRPr sz="5783" kern="1200">
        <a:solidFill>
          <a:schemeClr val="tx1"/>
        </a:solidFill>
        <a:latin typeface="+mn-lt"/>
        <a:ea typeface="+mn-ea"/>
        <a:cs typeface="+mn-cs"/>
      </a:defRPr>
    </a:lvl2pPr>
    <a:lvl3pPr marL="2937510" algn="l" defTabSz="2937510" rtl="0" eaLnBrk="1" latinLnBrk="0" hangingPunct="1">
      <a:defRPr sz="5783" kern="1200">
        <a:solidFill>
          <a:schemeClr val="tx1"/>
        </a:solidFill>
        <a:latin typeface="+mn-lt"/>
        <a:ea typeface="+mn-ea"/>
        <a:cs typeface="+mn-cs"/>
      </a:defRPr>
    </a:lvl3pPr>
    <a:lvl4pPr marL="4406265" algn="l" defTabSz="2937510" rtl="0" eaLnBrk="1" latinLnBrk="0" hangingPunct="1">
      <a:defRPr sz="5783" kern="1200">
        <a:solidFill>
          <a:schemeClr val="tx1"/>
        </a:solidFill>
        <a:latin typeface="+mn-lt"/>
        <a:ea typeface="+mn-ea"/>
        <a:cs typeface="+mn-cs"/>
      </a:defRPr>
    </a:lvl4pPr>
    <a:lvl5pPr marL="5875020" algn="l" defTabSz="2937510" rtl="0" eaLnBrk="1" latinLnBrk="0" hangingPunct="1">
      <a:defRPr sz="5783" kern="1200">
        <a:solidFill>
          <a:schemeClr val="tx1"/>
        </a:solidFill>
        <a:latin typeface="+mn-lt"/>
        <a:ea typeface="+mn-ea"/>
        <a:cs typeface="+mn-cs"/>
      </a:defRPr>
    </a:lvl5pPr>
    <a:lvl6pPr marL="7343775" algn="l" defTabSz="2937510" rtl="0" eaLnBrk="1" latinLnBrk="0" hangingPunct="1">
      <a:defRPr sz="5783" kern="1200">
        <a:solidFill>
          <a:schemeClr val="tx1"/>
        </a:solidFill>
        <a:latin typeface="+mn-lt"/>
        <a:ea typeface="+mn-ea"/>
        <a:cs typeface="+mn-cs"/>
      </a:defRPr>
    </a:lvl6pPr>
    <a:lvl7pPr marL="8812530" algn="l" defTabSz="2937510" rtl="0" eaLnBrk="1" latinLnBrk="0" hangingPunct="1">
      <a:defRPr sz="5783" kern="1200">
        <a:solidFill>
          <a:schemeClr val="tx1"/>
        </a:solidFill>
        <a:latin typeface="+mn-lt"/>
        <a:ea typeface="+mn-ea"/>
        <a:cs typeface="+mn-cs"/>
      </a:defRPr>
    </a:lvl7pPr>
    <a:lvl8pPr marL="10281285" algn="l" defTabSz="2937510" rtl="0" eaLnBrk="1" latinLnBrk="0" hangingPunct="1">
      <a:defRPr sz="5783" kern="1200">
        <a:solidFill>
          <a:schemeClr val="tx1"/>
        </a:solidFill>
        <a:latin typeface="+mn-lt"/>
        <a:ea typeface="+mn-ea"/>
        <a:cs typeface="+mn-cs"/>
      </a:defRPr>
    </a:lvl8pPr>
    <a:lvl9pPr marL="11750040" algn="l" defTabSz="2937510" rtl="0" eaLnBrk="1" latinLnBrk="0" hangingPunct="1">
      <a:defRPr sz="5783"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1338">
          <p15:clr>
            <a:srgbClr val="A4A3A4"/>
          </p15:clr>
        </p15:guide>
        <p15:guide id="2" pos="793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548B45"/>
    <a:srgbClr val="C4E3A5"/>
    <a:srgbClr val="C8E99F"/>
    <a:srgbClr val="1D6D6B"/>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6029" autoAdjust="0"/>
    <p:restoredTop sz="92115" autoAdjust="0"/>
  </p:normalViewPr>
  <p:slideViewPr>
    <p:cSldViewPr snapToGrid="0">
      <p:cViewPr>
        <p:scale>
          <a:sx n="50" d="100"/>
          <a:sy n="50" d="100"/>
        </p:scale>
        <p:origin x="276" y="-108"/>
      </p:cViewPr>
      <p:guideLst>
        <p:guide orient="horz" pos="11338"/>
        <p:guide pos="7937"/>
      </p:guideLst>
    </p:cSldViewPr>
  </p:slideViewPr>
  <p:outlineViewPr>
    <p:cViewPr>
      <p:scale>
        <a:sx n="33" d="100"/>
        <a:sy n="33" d="100"/>
      </p:scale>
      <p:origin x="0" y="0"/>
    </p:cViewPr>
  </p:outlineViewPr>
  <p:notesTextViewPr>
    <p:cViewPr>
      <p:scale>
        <a:sx n="50" d="100"/>
        <a:sy n="50" d="100"/>
      </p:scale>
      <p:origin x="0" y="0"/>
    </p:cViewPr>
  </p:notesTextViewPr>
  <p:gridSpacing cx="73736200" cy="7373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Hoja_de_c_lculo_de_Microsoft_Office_Excel1.xlsx"/></Relationships>
</file>

<file path=ppt/charts/_rels/chart2.xml.rels><?xml version="1.0" encoding="UTF-8" standalone="yes"?>
<Relationships xmlns="http://schemas.openxmlformats.org/package/2006/relationships"><Relationship Id="rId1" Type="http://schemas.openxmlformats.org/officeDocument/2006/relationships/package" Target="../embeddings/Hoja_de_c_lculo_de_Microsoft_Office_Excel2.xlsx"/></Relationships>
</file>

<file path=ppt/charts/chart1.xml><?xml version="1.0" encoding="utf-8"?>
<c:chartSpace xmlns:c="http://schemas.openxmlformats.org/drawingml/2006/chart" xmlns:a="http://schemas.openxmlformats.org/drawingml/2006/main" xmlns:r="http://schemas.openxmlformats.org/officeDocument/2006/relationships">
  <c:lang val="es-ES"/>
  <c:chart>
    <c:plotArea>
      <c:layout/>
      <c:barChart>
        <c:barDir val="col"/>
        <c:grouping val="clustered"/>
        <c:ser>
          <c:idx val="0"/>
          <c:order val="0"/>
          <c:tx>
            <c:strRef>
              <c:f>Hoja1!$B$1</c:f>
              <c:strCache>
                <c:ptCount val="1"/>
                <c:pt idx="0">
                  <c:v>T1</c:v>
                </c:pt>
              </c:strCache>
            </c:strRef>
          </c:tx>
          <c:cat>
            <c:strRef>
              <c:f>Hoja1!$A$2</c:f>
              <c:strCache>
                <c:ptCount val="1"/>
                <c:pt idx="0">
                  <c:v>Índice de vigor</c:v>
                </c:pt>
              </c:strCache>
            </c:strRef>
          </c:cat>
          <c:val>
            <c:numRef>
              <c:f>Hoja1!$B$2</c:f>
              <c:numCache>
                <c:formatCode>General</c:formatCode>
                <c:ptCount val="1"/>
                <c:pt idx="0">
                  <c:v>100.08</c:v>
                </c:pt>
              </c:numCache>
            </c:numRef>
          </c:val>
        </c:ser>
        <c:ser>
          <c:idx val="1"/>
          <c:order val="1"/>
          <c:tx>
            <c:strRef>
              <c:f>Hoja1!$C$1</c:f>
              <c:strCache>
                <c:ptCount val="1"/>
                <c:pt idx="0">
                  <c:v>T2</c:v>
                </c:pt>
              </c:strCache>
            </c:strRef>
          </c:tx>
          <c:cat>
            <c:strRef>
              <c:f>Hoja1!$A$2</c:f>
              <c:strCache>
                <c:ptCount val="1"/>
                <c:pt idx="0">
                  <c:v>Índice de vigor</c:v>
                </c:pt>
              </c:strCache>
            </c:strRef>
          </c:cat>
          <c:val>
            <c:numRef>
              <c:f>Hoja1!$C$2</c:f>
              <c:numCache>
                <c:formatCode>General</c:formatCode>
                <c:ptCount val="1"/>
                <c:pt idx="0">
                  <c:v>115.58</c:v>
                </c:pt>
              </c:numCache>
            </c:numRef>
          </c:val>
        </c:ser>
        <c:ser>
          <c:idx val="2"/>
          <c:order val="2"/>
          <c:tx>
            <c:strRef>
              <c:f>Hoja1!$D$1</c:f>
              <c:strCache>
                <c:ptCount val="1"/>
                <c:pt idx="0">
                  <c:v>T3</c:v>
                </c:pt>
              </c:strCache>
            </c:strRef>
          </c:tx>
          <c:cat>
            <c:strRef>
              <c:f>Hoja1!$A$2</c:f>
              <c:strCache>
                <c:ptCount val="1"/>
                <c:pt idx="0">
                  <c:v>Índice de vigor</c:v>
                </c:pt>
              </c:strCache>
            </c:strRef>
          </c:cat>
          <c:val>
            <c:numRef>
              <c:f>Hoja1!$D$2</c:f>
              <c:numCache>
                <c:formatCode>General</c:formatCode>
                <c:ptCount val="1"/>
                <c:pt idx="0">
                  <c:v>93.61999999999999</c:v>
                </c:pt>
              </c:numCache>
            </c:numRef>
          </c:val>
        </c:ser>
        <c:ser>
          <c:idx val="3"/>
          <c:order val="3"/>
          <c:tx>
            <c:strRef>
              <c:f>Hoja1!$E$1</c:f>
              <c:strCache>
                <c:ptCount val="1"/>
                <c:pt idx="0">
                  <c:v>T4</c:v>
                </c:pt>
              </c:strCache>
            </c:strRef>
          </c:tx>
          <c:cat>
            <c:strRef>
              <c:f>Hoja1!$A$2</c:f>
              <c:strCache>
                <c:ptCount val="1"/>
                <c:pt idx="0">
                  <c:v>Índice de vigor</c:v>
                </c:pt>
              </c:strCache>
            </c:strRef>
          </c:cat>
          <c:val>
            <c:numRef>
              <c:f>Hoja1!$E$2</c:f>
              <c:numCache>
                <c:formatCode>General</c:formatCode>
                <c:ptCount val="1"/>
                <c:pt idx="0">
                  <c:v>99.38</c:v>
                </c:pt>
              </c:numCache>
            </c:numRef>
          </c:val>
        </c:ser>
        <c:ser>
          <c:idx val="4"/>
          <c:order val="4"/>
          <c:tx>
            <c:strRef>
              <c:f>Hoja1!$F$1</c:f>
              <c:strCache>
                <c:ptCount val="1"/>
                <c:pt idx="0">
                  <c:v>T5</c:v>
                </c:pt>
              </c:strCache>
            </c:strRef>
          </c:tx>
          <c:cat>
            <c:strRef>
              <c:f>Hoja1!$A$2</c:f>
              <c:strCache>
                <c:ptCount val="1"/>
                <c:pt idx="0">
                  <c:v>Índice de vigor</c:v>
                </c:pt>
              </c:strCache>
            </c:strRef>
          </c:cat>
          <c:val>
            <c:numRef>
              <c:f>Hoja1!$F$2</c:f>
              <c:numCache>
                <c:formatCode>General</c:formatCode>
                <c:ptCount val="1"/>
                <c:pt idx="0">
                  <c:v>114.04</c:v>
                </c:pt>
              </c:numCache>
            </c:numRef>
          </c:val>
        </c:ser>
        <c:ser>
          <c:idx val="5"/>
          <c:order val="5"/>
          <c:tx>
            <c:strRef>
              <c:f>Hoja1!$G$1</c:f>
              <c:strCache>
                <c:ptCount val="1"/>
                <c:pt idx="0">
                  <c:v>T6</c:v>
                </c:pt>
              </c:strCache>
            </c:strRef>
          </c:tx>
          <c:cat>
            <c:strRef>
              <c:f>Hoja1!$A$2</c:f>
              <c:strCache>
                <c:ptCount val="1"/>
                <c:pt idx="0">
                  <c:v>Índice de vigor</c:v>
                </c:pt>
              </c:strCache>
            </c:strRef>
          </c:cat>
          <c:val>
            <c:numRef>
              <c:f>Hoja1!$G$2</c:f>
              <c:numCache>
                <c:formatCode>General</c:formatCode>
                <c:ptCount val="1"/>
                <c:pt idx="0">
                  <c:v>102.84</c:v>
                </c:pt>
              </c:numCache>
            </c:numRef>
          </c:val>
        </c:ser>
        <c:ser>
          <c:idx val="6"/>
          <c:order val="6"/>
          <c:tx>
            <c:strRef>
              <c:f>Hoja1!$H$1</c:f>
              <c:strCache>
                <c:ptCount val="1"/>
                <c:pt idx="0">
                  <c:v>T7</c:v>
                </c:pt>
              </c:strCache>
            </c:strRef>
          </c:tx>
          <c:cat>
            <c:strRef>
              <c:f>Hoja1!$A$2</c:f>
              <c:strCache>
                <c:ptCount val="1"/>
                <c:pt idx="0">
                  <c:v>Índice de vigor</c:v>
                </c:pt>
              </c:strCache>
            </c:strRef>
          </c:cat>
          <c:val>
            <c:numRef>
              <c:f>Hoja1!$H$2</c:f>
              <c:numCache>
                <c:formatCode>General</c:formatCode>
                <c:ptCount val="1"/>
                <c:pt idx="0">
                  <c:v>115.5</c:v>
                </c:pt>
              </c:numCache>
            </c:numRef>
          </c:val>
        </c:ser>
        <c:ser>
          <c:idx val="7"/>
          <c:order val="7"/>
          <c:tx>
            <c:strRef>
              <c:f>Hoja1!$I$1</c:f>
              <c:strCache>
                <c:ptCount val="1"/>
                <c:pt idx="0">
                  <c:v>T8</c:v>
                </c:pt>
              </c:strCache>
            </c:strRef>
          </c:tx>
          <c:cat>
            <c:strRef>
              <c:f>Hoja1!$A$2</c:f>
              <c:strCache>
                <c:ptCount val="1"/>
                <c:pt idx="0">
                  <c:v>Índice de vigor</c:v>
                </c:pt>
              </c:strCache>
            </c:strRef>
          </c:cat>
          <c:val>
            <c:numRef>
              <c:f>Hoja1!$I$2</c:f>
              <c:numCache>
                <c:formatCode>General</c:formatCode>
                <c:ptCount val="1"/>
                <c:pt idx="0">
                  <c:v>116.52000000000001</c:v>
                </c:pt>
              </c:numCache>
            </c:numRef>
          </c:val>
        </c:ser>
        <c:ser>
          <c:idx val="8"/>
          <c:order val="8"/>
          <c:tx>
            <c:strRef>
              <c:f>Hoja1!$J$1</c:f>
              <c:strCache>
                <c:ptCount val="1"/>
                <c:pt idx="0">
                  <c:v>T9</c:v>
                </c:pt>
              </c:strCache>
            </c:strRef>
          </c:tx>
          <c:cat>
            <c:strRef>
              <c:f>Hoja1!$A$2</c:f>
              <c:strCache>
                <c:ptCount val="1"/>
                <c:pt idx="0">
                  <c:v>Índice de vigor</c:v>
                </c:pt>
              </c:strCache>
            </c:strRef>
          </c:cat>
          <c:val>
            <c:numRef>
              <c:f>Hoja1!$J$2</c:f>
              <c:numCache>
                <c:formatCode>General</c:formatCode>
                <c:ptCount val="1"/>
                <c:pt idx="0">
                  <c:v>112.17999999999999</c:v>
                </c:pt>
              </c:numCache>
            </c:numRef>
          </c:val>
        </c:ser>
        <c:ser>
          <c:idx val="9"/>
          <c:order val="9"/>
          <c:tx>
            <c:strRef>
              <c:f>Hoja1!$K$1</c:f>
              <c:strCache>
                <c:ptCount val="1"/>
                <c:pt idx="0">
                  <c:v>T10</c:v>
                </c:pt>
              </c:strCache>
            </c:strRef>
          </c:tx>
          <c:cat>
            <c:strRef>
              <c:f>Hoja1!$A$2</c:f>
              <c:strCache>
                <c:ptCount val="1"/>
                <c:pt idx="0">
                  <c:v>Índice de vigor</c:v>
                </c:pt>
              </c:strCache>
            </c:strRef>
          </c:cat>
          <c:val>
            <c:numRef>
              <c:f>Hoja1!$K$2</c:f>
              <c:numCache>
                <c:formatCode>General</c:formatCode>
                <c:ptCount val="1"/>
                <c:pt idx="0">
                  <c:v>117.5</c:v>
                </c:pt>
              </c:numCache>
            </c:numRef>
          </c:val>
        </c:ser>
        <c:ser>
          <c:idx val="10"/>
          <c:order val="10"/>
          <c:tx>
            <c:strRef>
              <c:f>Hoja1!$L$1</c:f>
              <c:strCache>
                <c:ptCount val="1"/>
                <c:pt idx="0">
                  <c:v>T11</c:v>
                </c:pt>
              </c:strCache>
            </c:strRef>
          </c:tx>
          <c:cat>
            <c:strRef>
              <c:f>Hoja1!$A$2</c:f>
              <c:strCache>
                <c:ptCount val="1"/>
                <c:pt idx="0">
                  <c:v>Índice de vigor</c:v>
                </c:pt>
              </c:strCache>
            </c:strRef>
          </c:cat>
          <c:val>
            <c:numRef>
              <c:f>Hoja1!$L$2</c:f>
              <c:numCache>
                <c:formatCode>General</c:formatCode>
                <c:ptCount val="1"/>
                <c:pt idx="0">
                  <c:v>105.17999999999999</c:v>
                </c:pt>
              </c:numCache>
            </c:numRef>
          </c:val>
        </c:ser>
        <c:ser>
          <c:idx val="11"/>
          <c:order val="11"/>
          <c:tx>
            <c:strRef>
              <c:f>Hoja1!$M$1</c:f>
              <c:strCache>
                <c:ptCount val="1"/>
                <c:pt idx="0">
                  <c:v>T12</c:v>
                </c:pt>
              </c:strCache>
            </c:strRef>
          </c:tx>
          <c:cat>
            <c:strRef>
              <c:f>Hoja1!$A$2</c:f>
              <c:strCache>
                <c:ptCount val="1"/>
                <c:pt idx="0">
                  <c:v>Índice de vigor</c:v>
                </c:pt>
              </c:strCache>
            </c:strRef>
          </c:cat>
          <c:val>
            <c:numRef>
              <c:f>Hoja1!$M$2</c:f>
              <c:numCache>
                <c:formatCode>General</c:formatCode>
                <c:ptCount val="1"/>
                <c:pt idx="0">
                  <c:v>107.32</c:v>
                </c:pt>
              </c:numCache>
            </c:numRef>
          </c:val>
        </c:ser>
        <c:ser>
          <c:idx val="12"/>
          <c:order val="12"/>
          <c:tx>
            <c:strRef>
              <c:f>Hoja1!$N$1</c:f>
              <c:strCache>
                <c:ptCount val="1"/>
                <c:pt idx="0">
                  <c:v>T13</c:v>
                </c:pt>
              </c:strCache>
            </c:strRef>
          </c:tx>
          <c:cat>
            <c:strRef>
              <c:f>Hoja1!$A$2</c:f>
              <c:strCache>
                <c:ptCount val="1"/>
                <c:pt idx="0">
                  <c:v>Índice de vigor</c:v>
                </c:pt>
              </c:strCache>
            </c:strRef>
          </c:cat>
          <c:val>
            <c:numRef>
              <c:f>Hoja1!$N$2</c:f>
              <c:numCache>
                <c:formatCode>General</c:formatCode>
                <c:ptCount val="1"/>
                <c:pt idx="0">
                  <c:v>108.3</c:v>
                </c:pt>
              </c:numCache>
            </c:numRef>
          </c:val>
        </c:ser>
        <c:dLbls/>
        <c:axId val="34194176"/>
        <c:axId val="34195712"/>
      </c:barChart>
      <c:catAx>
        <c:axId val="34194176"/>
        <c:scaling>
          <c:orientation val="minMax"/>
        </c:scaling>
        <c:axPos val="b"/>
        <c:numFmt formatCode="General" sourceLinked="0"/>
        <c:tickLblPos val="nextTo"/>
        <c:crossAx val="34195712"/>
        <c:crosses val="autoZero"/>
        <c:auto val="1"/>
        <c:lblAlgn val="ctr"/>
        <c:lblOffset val="100"/>
      </c:catAx>
      <c:valAx>
        <c:axId val="34195712"/>
        <c:scaling>
          <c:orientation val="minMax"/>
        </c:scaling>
        <c:axPos val="l"/>
        <c:majorGridlines/>
        <c:numFmt formatCode="General" sourceLinked="1"/>
        <c:tickLblPos val="nextTo"/>
        <c:crossAx val="34194176"/>
        <c:crosses val="autoZero"/>
        <c:crossBetween val="between"/>
      </c:valAx>
    </c:plotArea>
    <c:legend>
      <c:legendPos val="r"/>
      <c:layout/>
    </c:legend>
    <c:plotVisOnly val="1"/>
    <c:dispBlanksAs val="gap"/>
  </c:chart>
  <c:txPr>
    <a:bodyPr/>
    <a:lstStyle/>
    <a:p>
      <a:pPr>
        <a:defRPr sz="1800"/>
      </a:pPr>
      <a:endParaRPr lang="es-E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s-ES"/>
  <c:chart>
    <c:plotArea>
      <c:layout/>
      <c:barChart>
        <c:barDir val="col"/>
        <c:grouping val="clustered"/>
        <c:ser>
          <c:idx val="0"/>
          <c:order val="0"/>
          <c:tx>
            <c:strRef>
              <c:f>Hoja1!$B$1</c:f>
              <c:strCache>
                <c:ptCount val="1"/>
                <c:pt idx="0">
                  <c:v>T1</c:v>
                </c:pt>
              </c:strCache>
            </c:strRef>
          </c:tx>
          <c:cat>
            <c:strRef>
              <c:f>Hoja1!$A$2</c:f>
              <c:strCache>
                <c:ptCount val="1"/>
                <c:pt idx="0">
                  <c:v>Índice de vigor</c:v>
                </c:pt>
              </c:strCache>
            </c:strRef>
          </c:cat>
          <c:val>
            <c:numRef>
              <c:f>Hoja1!$B$2</c:f>
              <c:numCache>
                <c:formatCode>General</c:formatCode>
                <c:ptCount val="1"/>
                <c:pt idx="0">
                  <c:v>99.800000000000011</c:v>
                </c:pt>
              </c:numCache>
            </c:numRef>
          </c:val>
        </c:ser>
        <c:ser>
          <c:idx val="1"/>
          <c:order val="1"/>
          <c:tx>
            <c:strRef>
              <c:f>Hoja1!$C$1</c:f>
              <c:strCache>
                <c:ptCount val="1"/>
                <c:pt idx="0">
                  <c:v>T2</c:v>
                </c:pt>
              </c:strCache>
            </c:strRef>
          </c:tx>
          <c:cat>
            <c:strRef>
              <c:f>Hoja1!$A$2</c:f>
              <c:strCache>
                <c:ptCount val="1"/>
                <c:pt idx="0">
                  <c:v>Índice de vigor</c:v>
                </c:pt>
              </c:strCache>
            </c:strRef>
          </c:cat>
          <c:val>
            <c:numRef>
              <c:f>Hoja1!$C$2</c:f>
              <c:numCache>
                <c:formatCode>General</c:formatCode>
                <c:ptCount val="1"/>
                <c:pt idx="0">
                  <c:v>102.02</c:v>
                </c:pt>
              </c:numCache>
            </c:numRef>
          </c:val>
        </c:ser>
        <c:ser>
          <c:idx val="2"/>
          <c:order val="2"/>
          <c:tx>
            <c:strRef>
              <c:f>Hoja1!$D$1</c:f>
              <c:strCache>
                <c:ptCount val="1"/>
                <c:pt idx="0">
                  <c:v>T3</c:v>
                </c:pt>
              </c:strCache>
            </c:strRef>
          </c:tx>
          <c:cat>
            <c:strRef>
              <c:f>Hoja1!$A$2</c:f>
              <c:strCache>
                <c:ptCount val="1"/>
                <c:pt idx="0">
                  <c:v>Índice de vigor</c:v>
                </c:pt>
              </c:strCache>
            </c:strRef>
          </c:cat>
          <c:val>
            <c:numRef>
              <c:f>Hoja1!$D$2</c:f>
              <c:numCache>
                <c:formatCode>General</c:formatCode>
                <c:ptCount val="1"/>
                <c:pt idx="0">
                  <c:v>105.64</c:v>
                </c:pt>
              </c:numCache>
            </c:numRef>
          </c:val>
        </c:ser>
        <c:ser>
          <c:idx val="3"/>
          <c:order val="3"/>
          <c:tx>
            <c:strRef>
              <c:f>Hoja1!$E$1</c:f>
              <c:strCache>
                <c:ptCount val="1"/>
                <c:pt idx="0">
                  <c:v>T4</c:v>
                </c:pt>
              </c:strCache>
            </c:strRef>
          </c:tx>
          <c:cat>
            <c:strRef>
              <c:f>Hoja1!$A$2</c:f>
              <c:strCache>
                <c:ptCount val="1"/>
                <c:pt idx="0">
                  <c:v>Índice de vigor</c:v>
                </c:pt>
              </c:strCache>
            </c:strRef>
          </c:cat>
          <c:val>
            <c:numRef>
              <c:f>Hoja1!$E$2</c:f>
              <c:numCache>
                <c:formatCode>General</c:formatCode>
                <c:ptCount val="1"/>
                <c:pt idx="0">
                  <c:v>126.74000000000002</c:v>
                </c:pt>
              </c:numCache>
            </c:numRef>
          </c:val>
        </c:ser>
        <c:ser>
          <c:idx val="4"/>
          <c:order val="4"/>
          <c:tx>
            <c:strRef>
              <c:f>Hoja1!$F$1</c:f>
              <c:strCache>
                <c:ptCount val="1"/>
                <c:pt idx="0">
                  <c:v>T5</c:v>
                </c:pt>
              </c:strCache>
            </c:strRef>
          </c:tx>
          <c:cat>
            <c:strRef>
              <c:f>Hoja1!$A$2</c:f>
              <c:strCache>
                <c:ptCount val="1"/>
                <c:pt idx="0">
                  <c:v>Índice de vigor</c:v>
                </c:pt>
              </c:strCache>
            </c:strRef>
          </c:cat>
          <c:val>
            <c:numRef>
              <c:f>Hoja1!$F$2</c:f>
              <c:numCache>
                <c:formatCode>General</c:formatCode>
                <c:ptCount val="1"/>
                <c:pt idx="0">
                  <c:v>127.52</c:v>
                </c:pt>
              </c:numCache>
            </c:numRef>
          </c:val>
        </c:ser>
        <c:ser>
          <c:idx val="5"/>
          <c:order val="5"/>
          <c:tx>
            <c:strRef>
              <c:f>Hoja1!$G$1</c:f>
              <c:strCache>
                <c:ptCount val="1"/>
                <c:pt idx="0">
                  <c:v>T6</c:v>
                </c:pt>
              </c:strCache>
            </c:strRef>
          </c:tx>
          <c:cat>
            <c:strRef>
              <c:f>Hoja1!$A$2</c:f>
              <c:strCache>
                <c:ptCount val="1"/>
                <c:pt idx="0">
                  <c:v>Índice de vigor</c:v>
                </c:pt>
              </c:strCache>
            </c:strRef>
          </c:cat>
          <c:val>
            <c:numRef>
              <c:f>Hoja1!$G$2</c:f>
              <c:numCache>
                <c:formatCode>General</c:formatCode>
                <c:ptCount val="1"/>
                <c:pt idx="0">
                  <c:v>93.460000000000008</c:v>
                </c:pt>
              </c:numCache>
            </c:numRef>
          </c:val>
        </c:ser>
        <c:ser>
          <c:idx val="6"/>
          <c:order val="6"/>
          <c:tx>
            <c:strRef>
              <c:f>Hoja1!$H$1</c:f>
              <c:strCache>
                <c:ptCount val="1"/>
                <c:pt idx="0">
                  <c:v>T7</c:v>
                </c:pt>
              </c:strCache>
            </c:strRef>
          </c:tx>
          <c:cat>
            <c:strRef>
              <c:f>Hoja1!$A$2</c:f>
              <c:strCache>
                <c:ptCount val="1"/>
                <c:pt idx="0">
                  <c:v>Índice de vigor</c:v>
                </c:pt>
              </c:strCache>
            </c:strRef>
          </c:cat>
          <c:val>
            <c:numRef>
              <c:f>Hoja1!$H$2</c:f>
              <c:numCache>
                <c:formatCode>General</c:formatCode>
                <c:ptCount val="1"/>
                <c:pt idx="0">
                  <c:v>110.34</c:v>
                </c:pt>
              </c:numCache>
            </c:numRef>
          </c:val>
        </c:ser>
        <c:ser>
          <c:idx val="7"/>
          <c:order val="7"/>
          <c:tx>
            <c:strRef>
              <c:f>Hoja1!$I$1</c:f>
              <c:strCache>
                <c:ptCount val="1"/>
                <c:pt idx="0">
                  <c:v>T8</c:v>
                </c:pt>
              </c:strCache>
            </c:strRef>
          </c:tx>
          <c:cat>
            <c:strRef>
              <c:f>Hoja1!$A$2</c:f>
              <c:strCache>
                <c:ptCount val="1"/>
                <c:pt idx="0">
                  <c:v>Índice de vigor</c:v>
                </c:pt>
              </c:strCache>
            </c:strRef>
          </c:cat>
          <c:val>
            <c:numRef>
              <c:f>Hoja1!$I$2</c:f>
              <c:numCache>
                <c:formatCode>General</c:formatCode>
                <c:ptCount val="1"/>
                <c:pt idx="0">
                  <c:v>119.04</c:v>
                </c:pt>
              </c:numCache>
            </c:numRef>
          </c:val>
        </c:ser>
        <c:ser>
          <c:idx val="8"/>
          <c:order val="8"/>
          <c:tx>
            <c:strRef>
              <c:f>Hoja1!$J$1</c:f>
              <c:strCache>
                <c:ptCount val="1"/>
                <c:pt idx="0">
                  <c:v>T9</c:v>
                </c:pt>
              </c:strCache>
            </c:strRef>
          </c:tx>
          <c:cat>
            <c:strRef>
              <c:f>Hoja1!$A$2</c:f>
              <c:strCache>
                <c:ptCount val="1"/>
                <c:pt idx="0">
                  <c:v>Índice de vigor</c:v>
                </c:pt>
              </c:strCache>
            </c:strRef>
          </c:cat>
          <c:val>
            <c:numRef>
              <c:f>Hoja1!$J$2</c:f>
              <c:numCache>
                <c:formatCode>General</c:formatCode>
                <c:ptCount val="1"/>
                <c:pt idx="0">
                  <c:v>105.82000000000001</c:v>
                </c:pt>
              </c:numCache>
            </c:numRef>
          </c:val>
        </c:ser>
        <c:ser>
          <c:idx val="9"/>
          <c:order val="9"/>
          <c:tx>
            <c:strRef>
              <c:f>Hoja1!$K$1</c:f>
              <c:strCache>
                <c:ptCount val="1"/>
                <c:pt idx="0">
                  <c:v>T10</c:v>
                </c:pt>
              </c:strCache>
            </c:strRef>
          </c:tx>
          <c:cat>
            <c:strRef>
              <c:f>Hoja1!$A$2</c:f>
              <c:strCache>
                <c:ptCount val="1"/>
                <c:pt idx="0">
                  <c:v>Índice de vigor</c:v>
                </c:pt>
              </c:strCache>
            </c:strRef>
          </c:cat>
          <c:val>
            <c:numRef>
              <c:f>Hoja1!$K$2</c:f>
              <c:numCache>
                <c:formatCode>General</c:formatCode>
                <c:ptCount val="1"/>
                <c:pt idx="0">
                  <c:v>113.44000000000001</c:v>
                </c:pt>
              </c:numCache>
            </c:numRef>
          </c:val>
        </c:ser>
        <c:ser>
          <c:idx val="10"/>
          <c:order val="10"/>
          <c:tx>
            <c:strRef>
              <c:f>Hoja1!$L$1</c:f>
              <c:strCache>
                <c:ptCount val="1"/>
                <c:pt idx="0">
                  <c:v>T11</c:v>
                </c:pt>
              </c:strCache>
            </c:strRef>
          </c:tx>
          <c:cat>
            <c:strRef>
              <c:f>Hoja1!$A$2</c:f>
              <c:strCache>
                <c:ptCount val="1"/>
                <c:pt idx="0">
                  <c:v>Índice de vigor</c:v>
                </c:pt>
              </c:strCache>
            </c:strRef>
          </c:cat>
          <c:val>
            <c:numRef>
              <c:f>Hoja1!$L$2</c:f>
              <c:numCache>
                <c:formatCode>General</c:formatCode>
                <c:ptCount val="1"/>
                <c:pt idx="0">
                  <c:v>128.78</c:v>
                </c:pt>
              </c:numCache>
            </c:numRef>
          </c:val>
        </c:ser>
        <c:ser>
          <c:idx val="11"/>
          <c:order val="11"/>
          <c:tx>
            <c:strRef>
              <c:f>Hoja1!$M$1</c:f>
              <c:strCache>
                <c:ptCount val="1"/>
                <c:pt idx="0">
                  <c:v>T12</c:v>
                </c:pt>
              </c:strCache>
            </c:strRef>
          </c:tx>
          <c:cat>
            <c:strRef>
              <c:f>Hoja1!$A$2</c:f>
              <c:strCache>
                <c:ptCount val="1"/>
                <c:pt idx="0">
                  <c:v>Índice de vigor</c:v>
                </c:pt>
              </c:strCache>
            </c:strRef>
          </c:cat>
          <c:val>
            <c:numRef>
              <c:f>Hoja1!$M$2</c:f>
              <c:numCache>
                <c:formatCode>General</c:formatCode>
                <c:ptCount val="1"/>
                <c:pt idx="0">
                  <c:v>90.179999999999993</c:v>
                </c:pt>
              </c:numCache>
            </c:numRef>
          </c:val>
        </c:ser>
        <c:ser>
          <c:idx val="12"/>
          <c:order val="12"/>
          <c:tx>
            <c:strRef>
              <c:f>Hoja1!$N$1</c:f>
              <c:strCache>
                <c:ptCount val="1"/>
                <c:pt idx="0">
                  <c:v>T13</c:v>
                </c:pt>
              </c:strCache>
            </c:strRef>
          </c:tx>
          <c:cat>
            <c:strRef>
              <c:f>Hoja1!$A$2</c:f>
              <c:strCache>
                <c:ptCount val="1"/>
                <c:pt idx="0">
                  <c:v>Índice de vigor</c:v>
                </c:pt>
              </c:strCache>
            </c:strRef>
          </c:cat>
          <c:val>
            <c:numRef>
              <c:f>Hoja1!$N$2</c:f>
              <c:numCache>
                <c:formatCode>General</c:formatCode>
                <c:ptCount val="1"/>
                <c:pt idx="0">
                  <c:v>89.940000000000012</c:v>
                </c:pt>
              </c:numCache>
            </c:numRef>
          </c:val>
        </c:ser>
        <c:dLbls/>
        <c:axId val="34464128"/>
        <c:axId val="34465664"/>
      </c:barChart>
      <c:catAx>
        <c:axId val="34464128"/>
        <c:scaling>
          <c:orientation val="minMax"/>
        </c:scaling>
        <c:axPos val="b"/>
        <c:numFmt formatCode="General" sourceLinked="0"/>
        <c:tickLblPos val="nextTo"/>
        <c:crossAx val="34465664"/>
        <c:crosses val="autoZero"/>
        <c:auto val="1"/>
        <c:lblAlgn val="ctr"/>
        <c:lblOffset val="100"/>
      </c:catAx>
      <c:valAx>
        <c:axId val="34465664"/>
        <c:scaling>
          <c:orientation val="minMax"/>
        </c:scaling>
        <c:axPos val="l"/>
        <c:majorGridlines/>
        <c:numFmt formatCode="General" sourceLinked="1"/>
        <c:tickLblPos val="nextTo"/>
        <c:crossAx val="34464128"/>
        <c:crosses val="autoZero"/>
        <c:crossBetween val="between"/>
      </c:valAx>
    </c:plotArea>
    <c:legend>
      <c:legendPos val="r"/>
      <c:layout/>
    </c:legend>
    <c:plotVisOnly val="1"/>
    <c:dispBlanksAs val="gap"/>
  </c:chart>
  <c:txPr>
    <a:bodyPr/>
    <a:lstStyle/>
    <a:p>
      <a:pPr>
        <a:defRPr sz="1800"/>
      </a:pPr>
      <a:endParaRPr lang="es-ES"/>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noEditPoints="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a:p>
            <a:endParaRPr lang="en-US"/>
          </a:p>
        </p:txBody>
      </p:sp>
      <p:sp>
        <p:nvSpPr>
          <p:cNvPr id="3" name="Marcador de posición de fecha 2"/>
          <p:cNvSpPr>
            <a:spLocks noGrp="1" noEditPoints="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endParaRPr/>
          </a:p>
          <a:p>
            <a:r>
              <a:rPr lang="en-US" smtClean="0"/>
              <a:t>*</a:t>
            </a:r>
            <a:endParaRPr lang="en-US"/>
          </a:p>
        </p:txBody>
      </p:sp>
      <p:sp>
        <p:nvSpPr>
          <p:cNvPr id="4" name="Marcador de posición de imagen de diapositiva 3"/>
          <p:cNvSpPr>
            <a:spLocks noGrp="1" noRot="1" noChangeAspect="1" noEditPoints="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a:p>
          <a:p>
            <a:endParaRPr lang="en-US"/>
          </a:p>
        </p:txBody>
      </p:sp>
      <p:sp>
        <p:nvSpPr>
          <p:cNvPr id="5" name="Marcador de posición de notas 4"/>
          <p:cNvSpPr>
            <a:spLocks noGrp="1" noEditPoints="1"/>
          </p:cNvSpPr>
          <p:nvPr>
            <p:ph type="body" sz="quarter" idx="3"/>
          </p:nvPr>
        </p:nvSpPr>
        <p:spPr>
          <a:xfrm>
            <a:off x="685800" y="4343400"/>
            <a:ext cx="5486400" cy="4114800"/>
          </a:xfrm>
          <a:prstGeom prst="rect">
            <a:avLst/>
          </a:prstGeom>
        </p:spPr>
        <p:txBody>
          <a:bodyPr vert="horz" lIns="91440" tIns="45720" rIns="91440" bIns="45720" rtlCol="0"/>
          <a:lstStyle/>
          <a:p>
            <a:pPr lvl="0"/>
            <a:endParaRPr/>
          </a:p>
          <a:p>
            <a:pPr lvl="0"/>
            <a:r>
              <a:rPr lang="es-ES" altLang="en-US"/>
              <a:t>Haga clic para editar los estilos de texto maestro</a:t>
            </a:r>
            <a:endParaRPr lang="en-US"/>
          </a:p>
          <a:p>
            <a:pPr lvl="1"/>
            <a:r>
              <a:rPr lang="es-ES" altLang="en-US"/>
              <a:t>Segundo nivel</a:t>
            </a:r>
            <a:endParaRPr lang="en-US"/>
          </a:p>
          <a:p>
            <a:pPr lvl="2"/>
            <a:r>
              <a:rPr lang="es-ES" altLang="en-US"/>
              <a:t>Tercer nivel</a:t>
            </a:r>
            <a:endParaRPr lang="en-US"/>
          </a:p>
          <a:p>
            <a:pPr lvl="3"/>
            <a:r>
              <a:rPr lang="es-ES" altLang="en-US"/>
              <a:t>Cuarto nivel</a:t>
            </a:r>
            <a:endParaRPr lang="en-US"/>
          </a:p>
          <a:p>
            <a:pPr lvl="4"/>
            <a:r>
              <a:rPr lang="es-ES" altLang="en-US"/>
              <a:t>Quinto nivel</a:t>
            </a:r>
            <a:endParaRPr lang="en-US"/>
          </a:p>
        </p:txBody>
      </p:sp>
      <p:sp>
        <p:nvSpPr>
          <p:cNvPr id="6" name="Marcador de posición de pie de página 5"/>
          <p:cNvSpPr>
            <a:spLocks noGrp="1" noEditPoints="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a:p>
            <a:endParaRPr lang="en-US"/>
          </a:p>
        </p:txBody>
      </p:sp>
      <p:sp>
        <p:nvSpPr>
          <p:cNvPr id="7" name="Marcador de posición de número de diapositiva 6"/>
          <p:cNvSpPr>
            <a:spLocks noGrp="1" noEditPoints="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endParaRPr/>
          </a:p>
          <a:p>
            <a:r>
              <a:rPr lang="en-US" smtClean="0"/>
              <a:t>#</a:t>
            </a:r>
            <a:endParaRPr lang="en-US"/>
          </a:p>
        </p:txBody>
      </p:sp>
    </p:spTree>
    <p:extLst>
      <p:ext uri="{BB962C8B-B14F-4D97-AF65-F5344CB8AC3E}">
        <p14:creationId xmlns:p14="http://schemas.microsoft.com/office/powerpoint/2010/main" xmlns="" val="3034413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noEditPoints="1"/>
          </p:cNvSpPr>
          <p:nvPr>
            <p:ph type="sldImg"/>
          </p:nvPr>
        </p:nvSpPr>
        <p:spPr>
          <a:xfrm>
            <a:off x="2228850" y="685800"/>
            <a:ext cx="2400300" cy="3429000"/>
          </a:xfrm>
        </p:spPr>
        <p:txBody>
          <a:bodyPr/>
          <a:lstStyle/>
          <a:p>
            <a:endParaRPr/>
          </a:p>
        </p:txBody>
      </p:sp>
      <p:sp>
        <p:nvSpPr>
          <p:cNvPr id="3" name="Marcador de posición de texto 2"/>
          <p:cNvSpPr>
            <a:spLocks noGrp="1" noEditPoints="1"/>
          </p:cNvSpPr>
          <p:nvPr>
            <p:ph type="body" idx="3"/>
          </p:nvPr>
        </p:nvSpPr>
        <p:spPr/>
        <p:txBody>
          <a:bodyPr/>
          <a:lstStyle/>
          <a:p>
            <a:endParaRPr lang="en-US"/>
          </a:p>
        </p:txBody>
      </p:sp>
      <p:sp>
        <p:nvSpPr>
          <p:cNvPr id="4" name="Marcador de posición de número de diapositiva 3"/>
          <p:cNvSpPr>
            <a:spLocks noGrp="1" noEditPoints="1"/>
          </p:cNvSpPr>
          <p:nvPr>
            <p:ph type="sldNum" sz="quarter" idx="5"/>
          </p:nvPr>
        </p:nvSpPr>
        <p:spPr/>
        <p:txBody>
          <a:bodyPr/>
          <a:lstStyle/>
          <a:p>
            <a:fld id="{DC0362C8-CFD4-415B-B492-42BA51408226}" type="slidenum">
              <a:rPr lang="en-US" smtClean="0"/>
              <a:pPr/>
              <a:t>1</a:t>
            </a:fld>
            <a:endParaRPr lang="en-US"/>
          </a:p>
        </p:txBody>
      </p:sp>
    </p:spTree>
    <p:extLst>
      <p:ext uri="{BB962C8B-B14F-4D97-AF65-F5344CB8AC3E}">
        <p14:creationId xmlns:p14="http://schemas.microsoft.com/office/powerpoint/2010/main" xmlns="" val="2210140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1" name="Rectangle 10"/>
          <p:cNvSpPr/>
          <p:nvPr/>
        </p:nvSpPr>
        <p:spPr>
          <a:xfrm>
            <a:off x="0" y="20298645"/>
            <a:ext cx="25199975" cy="15701093"/>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12" name="Rectangle 11"/>
          <p:cNvSpPr/>
          <p:nvPr/>
        </p:nvSpPr>
        <p:spPr>
          <a:xfrm>
            <a:off x="0" y="0"/>
            <a:ext cx="25199975" cy="20298645"/>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dirty="0"/>
          </a:p>
        </p:txBody>
      </p:sp>
      <p:sp>
        <p:nvSpPr>
          <p:cNvPr id="13" name="Rectangle 12"/>
          <p:cNvSpPr/>
          <p:nvPr/>
        </p:nvSpPr>
        <p:spPr>
          <a:xfrm>
            <a:off x="0" y="13922791"/>
            <a:ext cx="25199975" cy="11999913"/>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14" name="Oval 13"/>
          <p:cNvSpPr/>
          <p:nvPr/>
        </p:nvSpPr>
        <p:spPr>
          <a:xfrm>
            <a:off x="0" y="8399939"/>
            <a:ext cx="25199975" cy="26799805"/>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3" name="Subtitle 2"/>
          <p:cNvSpPr>
            <a:spLocks noGrp="1" noEditPoints="1"/>
          </p:cNvSpPr>
          <p:nvPr>
            <p:ph type="subTitle" idx="1"/>
          </p:nvPr>
        </p:nvSpPr>
        <p:spPr>
          <a:xfrm>
            <a:off x="4061635" y="26522356"/>
            <a:ext cx="15535052" cy="4630512"/>
          </a:xfrm>
        </p:spPr>
        <p:txBody>
          <a:bodyPr>
            <a:normAutofit/>
          </a:bodyPr>
          <a:lstStyle>
            <a:lvl1pPr marL="0" indent="0" algn="l">
              <a:buNone/>
              <a:defRPr sz="8400">
                <a:solidFill>
                  <a:schemeClr val="tx2"/>
                </a:solidFill>
              </a:defRPr>
            </a:lvl1pPr>
            <a:lvl2pPr marL="1748561" indent="0" algn="ctr">
              <a:buNone/>
              <a:defRPr>
                <a:solidFill>
                  <a:schemeClr val="tx1">
                    <a:tint val="75000"/>
                  </a:schemeClr>
                </a:solidFill>
              </a:defRPr>
            </a:lvl2pPr>
            <a:lvl3pPr marL="3497123" indent="0" algn="ctr">
              <a:buNone/>
              <a:defRPr>
                <a:solidFill>
                  <a:schemeClr val="tx1">
                    <a:tint val="75000"/>
                  </a:schemeClr>
                </a:solidFill>
              </a:defRPr>
            </a:lvl3pPr>
            <a:lvl4pPr marL="5245684" indent="0" algn="ctr">
              <a:buNone/>
              <a:defRPr>
                <a:solidFill>
                  <a:schemeClr val="tx1">
                    <a:tint val="75000"/>
                  </a:schemeClr>
                </a:solidFill>
              </a:defRPr>
            </a:lvl4pPr>
            <a:lvl5pPr marL="6994246" indent="0" algn="ctr">
              <a:buNone/>
              <a:defRPr>
                <a:solidFill>
                  <a:schemeClr val="tx1">
                    <a:tint val="75000"/>
                  </a:schemeClr>
                </a:solidFill>
              </a:defRPr>
            </a:lvl5pPr>
            <a:lvl6pPr marL="8742807" indent="0" algn="ctr">
              <a:buNone/>
              <a:defRPr>
                <a:solidFill>
                  <a:schemeClr val="tx1">
                    <a:tint val="75000"/>
                  </a:schemeClr>
                </a:solidFill>
              </a:defRPr>
            </a:lvl6pPr>
            <a:lvl7pPr marL="10491368" indent="0" algn="ctr">
              <a:buNone/>
              <a:defRPr>
                <a:solidFill>
                  <a:schemeClr val="tx1">
                    <a:tint val="75000"/>
                  </a:schemeClr>
                </a:solidFill>
              </a:defRPr>
            </a:lvl7pPr>
            <a:lvl8pPr marL="12239930" indent="0" algn="ctr">
              <a:buNone/>
              <a:defRPr>
                <a:solidFill>
                  <a:schemeClr val="tx1">
                    <a:tint val="75000"/>
                  </a:schemeClr>
                </a:solidFill>
              </a:defRPr>
            </a:lvl8pPr>
            <a:lvl9pPr marL="13988491" indent="0" algn="ctr">
              <a:buNone/>
              <a:defRPr>
                <a:solidFill>
                  <a:schemeClr val="tx1">
                    <a:tint val="75000"/>
                  </a:schemeClr>
                </a:solidFill>
              </a:defRPr>
            </a:lvl9pPr>
          </a:lstStyle>
          <a:p>
            <a:pPr lvl="0"/>
            <a:r>
              <a:rPr lang="es-ES" smtClean="0"/>
              <a:t>Haga clic para modificar el estilo de subtítulo del patrón</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
        <p:nvSpPr>
          <p:cNvPr id="2" name="Title 1"/>
          <p:cNvSpPr>
            <a:spLocks noGrp="1" noEditPoints="1"/>
          </p:cNvSpPr>
          <p:nvPr>
            <p:ph type="ctrTitle"/>
          </p:nvPr>
        </p:nvSpPr>
        <p:spPr>
          <a:xfrm>
            <a:off x="2253175" y="16442350"/>
            <a:ext cx="19774570" cy="9412882"/>
          </a:xfrm>
          <a:effectLst/>
        </p:spPr>
        <p:txBody>
          <a:bodyPr>
            <a:noAutofit/>
          </a:bodyPr>
          <a:lstStyle>
            <a:lvl1pPr marL="2447986" indent="-1748561" algn="l">
              <a:defRPr sz="20700"/>
            </a:lvl1p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
        <p:nvSpPr>
          <p:cNvPr id="8" name="Title 7"/>
          <p:cNvSpPr>
            <a:spLocks noGrp="1" noEditPoints="1"/>
          </p:cNvSpPr>
          <p:nvPr>
            <p:ph type="title"/>
          </p:nvPr>
        </p:nvSpPr>
        <p:spPr/>
        <p:txBody>
          <a:bodyPr/>
          <a:lstStyle/>
          <a:p>
            <a:r>
              <a:rPr lang="es-ES" smtClean="0"/>
              <a:t>Haga clic para modificar el estilo de título del patrón</a:t>
            </a:r>
            <a:endParaRPr lang="en-US"/>
          </a:p>
        </p:txBody>
      </p:sp>
      <p:sp>
        <p:nvSpPr>
          <p:cNvPr id="10" name="Content Placeholder 9"/>
          <p:cNvSpPr>
            <a:spLocks noGrp="1" noEditPoints="1"/>
          </p:cNvSpPr>
          <p:nvPr>
            <p:ph sz="quarter" idx="13"/>
          </p:nvPr>
        </p:nvSpPr>
        <p:spPr>
          <a:xfrm>
            <a:off x="3149997" y="3839972"/>
            <a:ext cx="17639983" cy="1823986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20298645"/>
            <a:ext cx="25199975" cy="15701093"/>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8" name="Rectangle 7"/>
          <p:cNvSpPr/>
          <p:nvPr/>
        </p:nvSpPr>
        <p:spPr>
          <a:xfrm>
            <a:off x="0" y="0"/>
            <a:ext cx="25199975" cy="20298645"/>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dirty="0"/>
          </a:p>
        </p:txBody>
      </p:sp>
      <p:sp>
        <p:nvSpPr>
          <p:cNvPr id="9" name="Rectangle 8"/>
          <p:cNvSpPr/>
          <p:nvPr/>
        </p:nvSpPr>
        <p:spPr>
          <a:xfrm>
            <a:off x="0" y="13922791"/>
            <a:ext cx="25199975" cy="11999913"/>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10" name="Oval 9"/>
          <p:cNvSpPr/>
          <p:nvPr/>
        </p:nvSpPr>
        <p:spPr>
          <a:xfrm>
            <a:off x="0" y="8399939"/>
            <a:ext cx="25199975" cy="26799805"/>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2" name="Title 1"/>
          <p:cNvSpPr>
            <a:spLocks noGrp="1" noEditPoints="1"/>
          </p:cNvSpPr>
          <p:nvPr>
            <p:ph type="title"/>
          </p:nvPr>
        </p:nvSpPr>
        <p:spPr>
          <a:xfrm>
            <a:off x="5603288" y="11404893"/>
            <a:ext cx="16443551" cy="12720884"/>
          </a:xfrm>
          <a:effectLst/>
        </p:spPr>
        <p:txBody>
          <a:bodyPr anchor="b"/>
          <a:lstStyle>
            <a:lvl1pPr algn="r">
              <a:defRPr sz="17600" b="1" cap="none" baseline="0"/>
            </a:lvl1pPr>
          </a:lstStyle>
          <a:p>
            <a:r>
              <a:rPr lang="es-ES" smtClean="0"/>
              <a:t>Haga clic para modificar el estilo de título del patrón</a:t>
            </a:r>
            <a:endParaRPr lang="en-US" dirty="0"/>
          </a:p>
        </p:txBody>
      </p:sp>
      <p:sp>
        <p:nvSpPr>
          <p:cNvPr id="3" name="Text Placeholder 2"/>
          <p:cNvSpPr>
            <a:spLocks noGrp="1" noEditPoints="1"/>
          </p:cNvSpPr>
          <p:nvPr>
            <p:ph type="body" idx="1"/>
          </p:nvPr>
        </p:nvSpPr>
        <p:spPr>
          <a:xfrm>
            <a:off x="5573643" y="24186233"/>
            <a:ext cx="16454101" cy="4385585"/>
          </a:xfrm>
        </p:spPr>
        <p:txBody>
          <a:bodyPr anchor="t"/>
          <a:lstStyle>
            <a:lvl1pPr marL="0" indent="0" algn="r">
              <a:buNone/>
              <a:defRPr sz="7600">
                <a:solidFill>
                  <a:schemeClr val="tx2"/>
                </a:solidFill>
              </a:defRPr>
            </a:lvl1pPr>
            <a:lvl2pPr marL="1748561" indent="0">
              <a:buNone/>
              <a:defRPr sz="6900">
                <a:solidFill>
                  <a:schemeClr val="tx1">
                    <a:tint val="75000"/>
                  </a:schemeClr>
                </a:solidFill>
              </a:defRPr>
            </a:lvl2pPr>
            <a:lvl3pPr marL="3497123" indent="0">
              <a:buNone/>
              <a:defRPr sz="6100">
                <a:solidFill>
                  <a:schemeClr val="tx1">
                    <a:tint val="75000"/>
                  </a:schemeClr>
                </a:solidFill>
              </a:defRPr>
            </a:lvl3pPr>
            <a:lvl4pPr marL="5245684" indent="0">
              <a:buNone/>
              <a:defRPr sz="5400">
                <a:solidFill>
                  <a:schemeClr val="tx1">
                    <a:tint val="75000"/>
                  </a:schemeClr>
                </a:solidFill>
              </a:defRPr>
            </a:lvl4pPr>
            <a:lvl5pPr marL="6994246" indent="0">
              <a:buNone/>
              <a:defRPr sz="5400">
                <a:solidFill>
                  <a:schemeClr val="tx1">
                    <a:tint val="75000"/>
                  </a:schemeClr>
                </a:solidFill>
              </a:defRPr>
            </a:lvl5pPr>
            <a:lvl6pPr marL="8742807" indent="0">
              <a:buNone/>
              <a:defRPr sz="5400">
                <a:solidFill>
                  <a:schemeClr val="tx1">
                    <a:tint val="75000"/>
                  </a:schemeClr>
                </a:solidFill>
              </a:defRPr>
            </a:lvl6pPr>
            <a:lvl7pPr marL="10491368" indent="0">
              <a:buNone/>
              <a:defRPr sz="5400">
                <a:solidFill>
                  <a:schemeClr val="tx1">
                    <a:tint val="75000"/>
                  </a:schemeClr>
                </a:solidFill>
              </a:defRPr>
            </a:lvl7pPr>
            <a:lvl8pPr marL="12239930" indent="0">
              <a:buNone/>
              <a:defRPr sz="5400">
                <a:solidFill>
                  <a:schemeClr val="tx1">
                    <a:tint val="75000"/>
                  </a:schemeClr>
                </a:solidFill>
              </a:defRPr>
            </a:lvl8pPr>
            <a:lvl9pPr marL="13988491" indent="0">
              <a:buNone/>
              <a:defRPr sz="5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5" name="Date Placeholder 4"/>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
        <p:nvSpPr>
          <p:cNvPr id="8" name="Title 7"/>
          <p:cNvSpPr>
            <a:spLocks noGrp="1" noEditPoints="1"/>
          </p:cNvSpPr>
          <p:nvPr>
            <p:ph type="title"/>
          </p:nvPr>
        </p:nvSpPr>
        <p:spPr/>
        <p:txBody>
          <a:bodyPr/>
          <a:lstStyle/>
          <a:p>
            <a:r>
              <a:rPr lang="es-ES" smtClean="0"/>
              <a:t>Haga clic para modificar el estilo de título del patrón</a:t>
            </a:r>
            <a:endParaRPr lang="en-US"/>
          </a:p>
        </p:txBody>
      </p:sp>
      <p:sp>
        <p:nvSpPr>
          <p:cNvPr id="9" name="Content Placeholder 8"/>
          <p:cNvSpPr>
            <a:spLocks noGrp="1" noEditPoints="1"/>
          </p:cNvSpPr>
          <p:nvPr>
            <p:ph sz="quarter" idx="13"/>
          </p:nvPr>
        </p:nvSpPr>
        <p:spPr>
          <a:xfrm>
            <a:off x="3149994" y="3839967"/>
            <a:ext cx="9223191" cy="1823986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11" name="Content Placeholder 10"/>
          <p:cNvSpPr>
            <a:spLocks noGrp="1" noEditPoints="1"/>
          </p:cNvSpPr>
          <p:nvPr>
            <p:ph sz="quarter" idx="14"/>
          </p:nvPr>
        </p:nvSpPr>
        <p:spPr>
          <a:xfrm>
            <a:off x="12801587" y="3839972"/>
            <a:ext cx="9223191" cy="18239867"/>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3" name="Text Placeholder 2"/>
          <p:cNvSpPr>
            <a:spLocks noGrp="1" noEditPoints="1"/>
          </p:cNvSpPr>
          <p:nvPr>
            <p:ph type="body" idx="1"/>
          </p:nvPr>
        </p:nvSpPr>
        <p:spPr>
          <a:xfrm>
            <a:off x="3149997" y="3839972"/>
            <a:ext cx="9223191" cy="3358306"/>
          </a:xfrm>
        </p:spPr>
        <p:txBody>
          <a:bodyPr anchor="b">
            <a:noAutofit/>
          </a:bodyPr>
          <a:lstStyle>
            <a:lvl1pPr marL="0" indent="0" algn="ctr">
              <a:buNone/>
              <a:defRPr lang="en-US" sz="92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748561" indent="0">
              <a:buNone/>
              <a:defRPr sz="7600" b="1"/>
            </a:lvl2pPr>
            <a:lvl3pPr marL="3497123" indent="0">
              <a:buNone/>
              <a:defRPr sz="6900" b="1"/>
            </a:lvl3pPr>
            <a:lvl4pPr marL="5245684" indent="0">
              <a:buNone/>
              <a:defRPr sz="6100" b="1"/>
            </a:lvl4pPr>
            <a:lvl5pPr marL="6994246" indent="0">
              <a:buNone/>
              <a:defRPr sz="6100" b="1"/>
            </a:lvl5pPr>
            <a:lvl6pPr marL="8742807" indent="0">
              <a:buNone/>
              <a:defRPr sz="6100" b="1"/>
            </a:lvl6pPr>
            <a:lvl7pPr marL="10491368" indent="0">
              <a:buNone/>
              <a:defRPr sz="6100" b="1"/>
            </a:lvl7pPr>
            <a:lvl8pPr marL="12239930" indent="0">
              <a:buNone/>
              <a:defRPr sz="6100" b="1"/>
            </a:lvl8pPr>
            <a:lvl9pPr marL="13988491" indent="0">
              <a:buNone/>
              <a:defRPr sz="6100" b="1"/>
            </a:lvl9pPr>
          </a:lstStyle>
          <a:p>
            <a:pPr lvl="0"/>
            <a:r>
              <a:rPr lang="es-ES" smtClean="0"/>
              <a:t>Haga clic para modificar el estilo de texto del patrón</a:t>
            </a:r>
          </a:p>
        </p:txBody>
      </p:sp>
      <p:sp>
        <p:nvSpPr>
          <p:cNvPr id="4" name="Content Placeholder 3"/>
          <p:cNvSpPr>
            <a:spLocks noGrp="1" noEditPoints="1"/>
          </p:cNvSpPr>
          <p:nvPr>
            <p:ph sz="half" idx="2"/>
          </p:nvPr>
        </p:nvSpPr>
        <p:spPr>
          <a:xfrm>
            <a:off x="3187055" y="7350745"/>
            <a:ext cx="9223191" cy="14399895"/>
          </a:xfrm>
        </p:spPr>
        <p:txBody>
          <a:bodyPr>
            <a:normAutofit/>
          </a:bodyPr>
          <a:lstStyle>
            <a:lvl1pPr>
              <a:defRPr sz="6900"/>
            </a:lvl1pPr>
            <a:lvl2pPr>
              <a:defRPr sz="6900"/>
            </a:lvl2pPr>
            <a:lvl3pPr>
              <a:defRPr sz="6100"/>
            </a:lvl3pPr>
            <a:lvl4pPr>
              <a:defRPr sz="6100"/>
            </a:lvl4pPr>
            <a:lvl5pPr>
              <a:defRPr sz="6100"/>
            </a:lvl5pPr>
            <a:lvl6pPr>
              <a:defRPr sz="6100"/>
            </a:lvl6pPr>
            <a:lvl7pPr>
              <a:defRPr sz="6100"/>
            </a:lvl7pPr>
            <a:lvl8pPr>
              <a:defRPr sz="6100"/>
            </a:lvl8pPr>
            <a:lvl9pPr>
              <a:defRPr sz="6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noEditPoints="1"/>
          </p:cNvSpPr>
          <p:nvPr>
            <p:ph type="body" sz="quarter" idx="3"/>
          </p:nvPr>
        </p:nvSpPr>
        <p:spPr>
          <a:xfrm>
            <a:off x="12807512" y="3839972"/>
            <a:ext cx="9223191" cy="3358306"/>
          </a:xfrm>
        </p:spPr>
        <p:txBody>
          <a:bodyPr anchor="b">
            <a:noAutofit/>
          </a:bodyPr>
          <a:lstStyle>
            <a:lvl1pPr marL="0" indent="0" algn="ctr">
              <a:buNone/>
              <a:defRPr lang="en-US" sz="92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748561" indent="0">
              <a:buNone/>
              <a:defRPr sz="7600" b="1"/>
            </a:lvl2pPr>
            <a:lvl3pPr marL="3497123" indent="0">
              <a:buNone/>
              <a:defRPr sz="6900" b="1"/>
            </a:lvl3pPr>
            <a:lvl4pPr marL="5245684" indent="0">
              <a:buNone/>
              <a:defRPr sz="6100" b="1"/>
            </a:lvl4pPr>
            <a:lvl5pPr marL="6994246" indent="0">
              <a:buNone/>
              <a:defRPr sz="6100" b="1"/>
            </a:lvl5pPr>
            <a:lvl6pPr marL="8742807" indent="0">
              <a:buNone/>
              <a:defRPr sz="6100" b="1"/>
            </a:lvl6pPr>
            <a:lvl7pPr marL="10491368" indent="0">
              <a:buNone/>
              <a:defRPr sz="6100" b="1"/>
            </a:lvl7pPr>
            <a:lvl8pPr marL="12239930" indent="0">
              <a:buNone/>
              <a:defRPr sz="6100" b="1"/>
            </a:lvl8pPr>
            <a:lvl9pPr marL="13988491" indent="0">
              <a:buNone/>
              <a:defRPr sz="6100" b="1"/>
            </a:lvl9pPr>
          </a:lstStyle>
          <a:p>
            <a:pPr marL="0" lvl="0" indent="0" algn="ctr" defTabSz="3497123" rtl="0" eaLnBrk="1" latinLnBrk="0" hangingPunct="1">
              <a:spcBef>
                <a:spcPct val="20000"/>
              </a:spcBef>
              <a:spcAft>
                <a:spcPts val="1147"/>
              </a:spcAft>
              <a:buClr>
                <a:schemeClr val="accent6">
                  <a:lumMod val="75000"/>
                </a:schemeClr>
              </a:buClr>
              <a:buSzPct val="130000"/>
              <a:buFont typeface="Georgia" pitchFamily="18" charset="0"/>
              <a:buNone/>
            </a:pPr>
            <a:r>
              <a:rPr lang="es-ES" smtClean="0"/>
              <a:t>Haga clic para modificar el estilo de texto del patrón</a:t>
            </a:r>
          </a:p>
        </p:txBody>
      </p:sp>
      <p:sp>
        <p:nvSpPr>
          <p:cNvPr id="6" name="Content Placeholder 5"/>
          <p:cNvSpPr>
            <a:spLocks noGrp="1" noEditPoints="1"/>
          </p:cNvSpPr>
          <p:nvPr>
            <p:ph sz="quarter" idx="4"/>
          </p:nvPr>
        </p:nvSpPr>
        <p:spPr>
          <a:xfrm>
            <a:off x="12801237" y="7343947"/>
            <a:ext cx="9223191" cy="14399895"/>
          </a:xfrm>
        </p:spPr>
        <p:txBody>
          <a:bodyPr>
            <a:normAutofit/>
          </a:bodyPr>
          <a:lstStyle>
            <a:lvl1pPr>
              <a:defRPr sz="6900"/>
            </a:lvl1pPr>
            <a:lvl2pPr>
              <a:defRPr sz="6900"/>
            </a:lvl2pPr>
            <a:lvl3pPr>
              <a:defRPr sz="6100"/>
            </a:lvl3pPr>
            <a:lvl4pPr>
              <a:defRPr sz="6100"/>
            </a:lvl4pPr>
            <a:lvl5pPr>
              <a:defRPr sz="6100"/>
            </a:lvl5pPr>
            <a:lvl6pPr>
              <a:defRPr sz="6100"/>
            </a:lvl6pPr>
            <a:lvl7pPr>
              <a:defRPr sz="6100"/>
            </a:lvl7pPr>
            <a:lvl8pPr>
              <a:defRPr sz="6100"/>
            </a:lvl8pPr>
            <a:lvl9pPr>
              <a:defRPr sz="6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8" name="Footer Placeholder 7"/>
          <p:cNvSpPr>
            <a:spLocks noGrp="1" noEditPoints="1"/>
          </p:cNvSpPr>
          <p:nvPr>
            <p:ph type="ftr" sz="quarter" idx="11"/>
          </p:nvPr>
        </p:nvSpPr>
        <p:spPr/>
        <p:txBody>
          <a:bodyPr/>
          <a:lstStyle/>
          <a:p>
            <a:endParaRPr lang="es-ES"/>
          </a:p>
        </p:txBody>
      </p:sp>
      <p:sp>
        <p:nvSpPr>
          <p:cNvPr id="9" name="Slide Number Placeholder 8"/>
          <p:cNvSpPr>
            <a:spLocks noGrp="1" noEditPoints="1"/>
          </p:cNvSpPr>
          <p:nvPr>
            <p:ph type="sldNum" sz="quarter" idx="12"/>
          </p:nvPr>
        </p:nvSpPr>
        <p:spPr/>
        <p:txBody>
          <a:bodyPr/>
          <a:lstStyle/>
          <a:p>
            <a:fld id="{EC285AD9-DAF2-43F7-9158-5F5335C55F72}" type="slidenum">
              <a:rPr lang="es-ES" smtClean="0"/>
              <a:pPr/>
              <a:t>‹Nº›</a:t>
            </a:fld>
            <a:endParaRPr lang="es-ES"/>
          </a:p>
        </p:txBody>
      </p:sp>
      <p:sp>
        <p:nvSpPr>
          <p:cNvPr id="10" name="Title 9"/>
          <p:cNvSpPr>
            <a:spLocks noGrp="1" noEditPoints="1"/>
          </p:cNvSpPr>
          <p:nvPr>
            <p:ph type="title"/>
          </p:nvPr>
        </p:nvSpPr>
        <p:spPr/>
        <p:txBody>
          <a:body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4" name="Footer Placeholder 3"/>
          <p:cNvSpPr>
            <a:spLocks noGrp="1" noEditPoints="1"/>
          </p:cNvSpPr>
          <p:nvPr>
            <p:ph type="ftr" sz="quarter" idx="11"/>
          </p:nvPr>
        </p:nvSpPr>
        <p:spPr/>
        <p:txBody>
          <a:bodyPr/>
          <a:lstStyle/>
          <a:p>
            <a:endParaRPr lang="es-ES"/>
          </a:p>
        </p:txBody>
      </p:sp>
      <p:sp>
        <p:nvSpPr>
          <p:cNvPr id="5" name="Slide Number Placeholder 4"/>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3" name="Footer Placeholder 2"/>
          <p:cNvSpPr>
            <a:spLocks noGrp="1" noEditPoints="1"/>
          </p:cNvSpPr>
          <p:nvPr>
            <p:ph type="ftr" sz="quarter" idx="11"/>
          </p:nvPr>
        </p:nvSpPr>
        <p:spPr/>
        <p:txBody>
          <a:bodyPr/>
          <a:lstStyle/>
          <a:p>
            <a:endParaRPr lang="es-ES"/>
          </a:p>
        </p:txBody>
      </p:sp>
      <p:sp>
        <p:nvSpPr>
          <p:cNvPr id="4" name="Slide Number Placeholder 3"/>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2312465" y="11599918"/>
            <a:ext cx="10020697" cy="6606214"/>
          </a:xfrm>
          <a:effectLst/>
        </p:spPr>
        <p:txBody>
          <a:bodyPr anchor="b">
            <a:noAutofit/>
          </a:bodyPr>
          <a:lstStyle>
            <a:lvl1pPr marL="874281" indent="-874281" algn="l">
              <a:defRPr sz="10700" b="1">
                <a:effectLst/>
              </a:defRPr>
            </a:lvl1pPr>
          </a:lstStyle>
          <a:p>
            <a:r>
              <a:rPr lang="es-ES" smtClean="0"/>
              <a:t>Haga clic para modificar el estilo de título del patrón</a:t>
            </a:r>
            <a:endParaRPr lang="en-US" dirty="0"/>
          </a:p>
        </p:txBody>
      </p:sp>
      <p:sp>
        <p:nvSpPr>
          <p:cNvPr id="3" name="Content Placeholder 2"/>
          <p:cNvSpPr>
            <a:spLocks noGrp="1" noEditPoints="1"/>
          </p:cNvSpPr>
          <p:nvPr>
            <p:ph idx="1"/>
          </p:nvPr>
        </p:nvSpPr>
        <p:spPr>
          <a:xfrm>
            <a:off x="12659282" y="3839972"/>
            <a:ext cx="11070696" cy="25693934"/>
          </a:xfrm>
        </p:spPr>
        <p:txBody>
          <a:bodyPr anchor="ctr"/>
          <a:lstStyle>
            <a:lvl1pPr>
              <a:defRPr sz="8400"/>
            </a:lvl1pPr>
            <a:lvl2pPr>
              <a:defRPr sz="7600"/>
            </a:lvl2pPr>
            <a:lvl3pPr>
              <a:defRPr sz="6900"/>
            </a:lvl3pPr>
            <a:lvl4pPr>
              <a:defRPr sz="6100"/>
            </a:lvl4pPr>
            <a:lvl5pPr>
              <a:defRPr sz="5400"/>
            </a:lvl5pPr>
            <a:lvl6pPr>
              <a:defRPr sz="7600"/>
            </a:lvl6pPr>
            <a:lvl7pPr>
              <a:defRPr sz="7600"/>
            </a:lvl7pPr>
            <a:lvl8pPr>
              <a:defRPr sz="7600"/>
            </a:lvl8pPr>
            <a:lvl9pPr>
              <a:defRPr sz="7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noEditPoints="1"/>
          </p:cNvSpPr>
          <p:nvPr>
            <p:ph type="body" sz="half" idx="2"/>
          </p:nvPr>
        </p:nvSpPr>
        <p:spPr>
          <a:xfrm>
            <a:off x="2964704" y="18361032"/>
            <a:ext cx="9338818" cy="11230984"/>
          </a:xfrm>
        </p:spPr>
        <p:txBody>
          <a:bodyPr/>
          <a:lstStyle>
            <a:lvl1pPr marL="0" indent="0">
              <a:buNone/>
              <a:defRPr sz="5400"/>
            </a:lvl1pPr>
            <a:lvl2pPr marL="1748561" indent="0">
              <a:buNone/>
              <a:defRPr sz="4600"/>
            </a:lvl2pPr>
            <a:lvl3pPr marL="3497123" indent="0">
              <a:buNone/>
              <a:defRPr sz="3800"/>
            </a:lvl3pPr>
            <a:lvl4pPr marL="5245684" indent="0">
              <a:buNone/>
              <a:defRPr sz="3400"/>
            </a:lvl4pPr>
            <a:lvl5pPr marL="6994246" indent="0">
              <a:buNone/>
              <a:defRPr sz="3400"/>
            </a:lvl5pPr>
            <a:lvl6pPr marL="8742807" indent="0">
              <a:buNone/>
              <a:defRPr sz="3400"/>
            </a:lvl6pPr>
            <a:lvl7pPr marL="10491368" indent="0">
              <a:buNone/>
              <a:defRPr sz="3400"/>
            </a:lvl7pPr>
            <a:lvl8pPr marL="12239930" indent="0">
              <a:buNone/>
              <a:defRPr sz="3400"/>
            </a:lvl8pPr>
            <a:lvl9pPr marL="13988491" indent="0">
              <a:buNone/>
              <a:defRPr sz="3400"/>
            </a:lvl9pPr>
          </a:lstStyle>
          <a:p>
            <a:pPr lvl="0"/>
            <a:r>
              <a:rPr lang="es-ES" smtClean="0"/>
              <a:t>Haga clic para modificar el estilo de texto del patrón</a:t>
            </a:r>
          </a:p>
        </p:txBody>
      </p:sp>
      <p:sp>
        <p:nvSpPr>
          <p:cNvPr id="5" name="Date Placeholder 4"/>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20298645"/>
            <a:ext cx="25199975" cy="15701093"/>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9" name="Rectangle 8"/>
          <p:cNvSpPr/>
          <p:nvPr/>
        </p:nvSpPr>
        <p:spPr>
          <a:xfrm>
            <a:off x="0" y="0"/>
            <a:ext cx="25199975" cy="20298645"/>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dirty="0"/>
          </a:p>
        </p:txBody>
      </p:sp>
      <p:sp>
        <p:nvSpPr>
          <p:cNvPr id="10" name="Rectangle 9"/>
          <p:cNvSpPr/>
          <p:nvPr/>
        </p:nvSpPr>
        <p:spPr>
          <a:xfrm>
            <a:off x="0" y="13922791"/>
            <a:ext cx="25199975" cy="11999913"/>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11" name="Oval 10"/>
          <p:cNvSpPr/>
          <p:nvPr/>
        </p:nvSpPr>
        <p:spPr>
          <a:xfrm>
            <a:off x="0" y="8399939"/>
            <a:ext cx="25199975" cy="26799805"/>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3" name="Picture Placeholder 2"/>
          <p:cNvSpPr>
            <a:spLocks noGrp="1" noEditPoints="1"/>
          </p:cNvSpPr>
          <p:nvPr>
            <p:ph type="pic" idx="1"/>
          </p:nvPr>
        </p:nvSpPr>
        <p:spPr>
          <a:xfrm>
            <a:off x="12333147" y="5999956"/>
            <a:ext cx="11339989" cy="16418810"/>
          </a:xfr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bodyPr>
          <a:lstStyle>
            <a:lvl1pPr marL="0" indent="0" algn="ctr">
              <a:buNone/>
              <a:defRPr sz="7600"/>
            </a:lvl1pPr>
            <a:lvl2pPr marL="1748561" indent="0">
              <a:buNone/>
              <a:defRPr sz="10700"/>
            </a:lvl2pPr>
            <a:lvl3pPr marL="3497123" indent="0">
              <a:buNone/>
              <a:defRPr sz="9200"/>
            </a:lvl3pPr>
            <a:lvl4pPr marL="5245684" indent="0">
              <a:buNone/>
              <a:defRPr sz="7600"/>
            </a:lvl4pPr>
            <a:lvl5pPr marL="6994246" indent="0">
              <a:buNone/>
              <a:defRPr sz="7600"/>
            </a:lvl5pPr>
            <a:lvl6pPr marL="8742807" indent="0">
              <a:buNone/>
              <a:defRPr sz="7600"/>
            </a:lvl6pPr>
            <a:lvl7pPr marL="10491368" indent="0">
              <a:buNone/>
              <a:defRPr sz="7600"/>
            </a:lvl7pPr>
            <a:lvl8pPr marL="12239930" indent="0">
              <a:buNone/>
              <a:defRPr sz="7600"/>
            </a:lvl8pPr>
            <a:lvl9pPr marL="13988491" indent="0">
              <a:buNone/>
              <a:defRPr sz="7600"/>
            </a:lvl9pPr>
          </a:lstStyle>
          <a:p>
            <a:pPr lvl="0"/>
            <a:r>
              <a:rPr lang="es-ES" smtClean="0"/>
              <a:t>Haga clic en el icono para agregar una imagen</a:t>
            </a:r>
            <a:endParaRPr lang="en-US" dirty="0"/>
          </a:p>
        </p:txBody>
      </p:sp>
      <p:sp>
        <p:nvSpPr>
          <p:cNvPr id="4" name="Text Placeholder 3"/>
          <p:cNvSpPr>
            <a:spLocks noGrp="1" noEditPoints="1"/>
          </p:cNvSpPr>
          <p:nvPr>
            <p:ph type="body" sz="half" idx="2"/>
          </p:nvPr>
        </p:nvSpPr>
        <p:spPr>
          <a:xfrm>
            <a:off x="2419371" y="5304350"/>
            <a:ext cx="10180619" cy="11354353"/>
          </a:xfrm>
        </p:spPr>
        <p:txBody>
          <a:bodyPr anchor="b"/>
          <a:lstStyle>
            <a:lvl1pPr marL="699425" indent="-699425">
              <a:buFont typeface="Georgia" pitchFamily="18" charset="0"/>
              <a:buChar char="*"/>
              <a:defRPr sz="6100"/>
            </a:lvl1pPr>
            <a:lvl2pPr marL="1748561" indent="0">
              <a:buNone/>
              <a:defRPr sz="4600"/>
            </a:lvl2pPr>
            <a:lvl3pPr marL="3497123" indent="0">
              <a:buNone/>
              <a:defRPr sz="3800"/>
            </a:lvl3pPr>
            <a:lvl4pPr marL="5245684" indent="0">
              <a:buNone/>
              <a:defRPr sz="3400"/>
            </a:lvl4pPr>
            <a:lvl5pPr marL="6994246" indent="0">
              <a:buNone/>
              <a:defRPr sz="3400"/>
            </a:lvl5pPr>
            <a:lvl6pPr marL="8742807" indent="0">
              <a:buNone/>
              <a:defRPr sz="3400"/>
            </a:lvl6pPr>
            <a:lvl7pPr marL="10491368" indent="0">
              <a:buNone/>
              <a:defRPr sz="3400"/>
            </a:lvl7pPr>
            <a:lvl8pPr marL="12239930" indent="0">
              <a:buNone/>
              <a:defRPr sz="3400"/>
            </a:lvl8pPr>
            <a:lvl9pPr marL="13988491" indent="0">
              <a:buNone/>
              <a:defRPr sz="3400"/>
            </a:lvl9pPr>
          </a:lstStyle>
          <a:p>
            <a:pPr lvl="0"/>
            <a:r>
              <a:rPr lang="es-ES" smtClean="0"/>
              <a:t>Haga clic para modificar el estilo de texto del patrón</a:t>
            </a:r>
          </a:p>
        </p:txBody>
      </p:sp>
      <p:sp>
        <p:nvSpPr>
          <p:cNvPr id="5" name="Date Placeholder 4"/>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
        <p:nvSpPr>
          <p:cNvPr id="2" name="Title 1"/>
          <p:cNvSpPr>
            <a:spLocks noGrp="1" noEditPoints="1"/>
          </p:cNvSpPr>
          <p:nvPr>
            <p:ph type="title"/>
          </p:nvPr>
        </p:nvSpPr>
        <p:spPr>
          <a:xfrm>
            <a:off x="2004280" y="23435110"/>
            <a:ext cx="17592410" cy="5999956"/>
          </a:xfrm>
        </p:spPr>
        <p:txBody>
          <a:bodyPr anchor="b">
            <a:noAutofit/>
          </a:bodyPr>
          <a:lstStyle>
            <a:lvl1pPr algn="l">
              <a:defRPr sz="17600" b="1"/>
            </a:lvl1pPr>
          </a:lstStyle>
          <a:p>
            <a:r>
              <a:rPr lang="es-ES" smtClean="0"/>
              <a:t>Haga clic para modificar el estilo de título del patrón</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noEditPoints="1"/>
          </p:cNvSpPr>
          <p:nvPr>
            <p:ph type="body" orient="vert" idx="1"/>
          </p:nvPr>
        </p:nvSpPr>
        <p:spPr>
          <a:xfrm>
            <a:off x="5249995" y="3839967"/>
            <a:ext cx="17639983" cy="1823986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noEditPoints="1"/>
          </p:cNvSpPr>
          <p:nvPr>
            <p:ph type="title" orient="vert"/>
          </p:nvPr>
        </p:nvSpPr>
        <p:spPr>
          <a:xfrm>
            <a:off x="3179645" y="1976456"/>
            <a:ext cx="5669994" cy="27497642"/>
          </a:xfrm>
          <a:effectLst/>
        </p:spPr>
        <p:txBody>
          <a:bodyPr vert="eaVert"/>
          <a:lstStyle>
            <a:lvl1pPr algn="l"/>
          </a:lstStyle>
          <a:p>
            <a:r>
              <a:rPr lang="es-ES" smtClean="0"/>
              <a:t>Haga clic para modificar el estilo de título del patrón</a:t>
            </a:r>
            <a:endParaRPr lang="en-US"/>
          </a:p>
        </p:txBody>
      </p:sp>
      <p:sp>
        <p:nvSpPr>
          <p:cNvPr id="3" name="Vertical Text Placeholder 2"/>
          <p:cNvSpPr>
            <a:spLocks noGrp="1" noEditPoints="1"/>
          </p:cNvSpPr>
          <p:nvPr>
            <p:ph type="body" orient="vert" idx="1"/>
          </p:nvPr>
        </p:nvSpPr>
        <p:spPr>
          <a:xfrm>
            <a:off x="9160934" y="3839970"/>
            <a:ext cx="13309045" cy="2569392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26799805"/>
            <a:ext cx="25199975" cy="9199933"/>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8" name="Rectangle 7"/>
          <p:cNvSpPr/>
          <p:nvPr/>
        </p:nvSpPr>
        <p:spPr>
          <a:xfrm>
            <a:off x="0" y="0"/>
            <a:ext cx="25199975" cy="26799805"/>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dirty="0"/>
          </a:p>
        </p:txBody>
      </p:sp>
      <p:sp>
        <p:nvSpPr>
          <p:cNvPr id="9" name="Rectangle 8"/>
          <p:cNvSpPr/>
          <p:nvPr/>
        </p:nvSpPr>
        <p:spPr>
          <a:xfrm>
            <a:off x="0" y="19780979"/>
            <a:ext cx="25199975" cy="11999913"/>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10" name="Oval 9"/>
          <p:cNvSpPr/>
          <p:nvPr/>
        </p:nvSpPr>
        <p:spPr>
          <a:xfrm>
            <a:off x="0" y="8399939"/>
            <a:ext cx="25199975" cy="26799805"/>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12" tIns="174856" rIns="349712" bIns="174856" rtlCol="0" anchor="ctr"/>
          <a:lstStyle/>
          <a:p>
            <a:pPr algn="ctr"/>
            <a:endParaRPr lang="en-US"/>
          </a:p>
        </p:txBody>
      </p:sp>
      <p:sp>
        <p:nvSpPr>
          <p:cNvPr id="2" name="Title Placeholder 1"/>
          <p:cNvSpPr>
            <a:spLocks noGrp="1" noEditPoints="1"/>
          </p:cNvSpPr>
          <p:nvPr>
            <p:ph type="title"/>
          </p:nvPr>
        </p:nvSpPr>
        <p:spPr>
          <a:xfrm>
            <a:off x="4942132" y="22950846"/>
            <a:ext cx="17947847" cy="5999956"/>
          </a:xfrm>
          <a:prstGeom prst="rect">
            <a:avLst/>
          </a:prstGeom>
          <a:effectLst/>
        </p:spPr>
        <p:txBody>
          <a:bodyPr vert="horz" lIns="349712" tIns="174856" rIns="349712" bIns="174856" rtlCol="0" anchor="t">
            <a:noAutofit/>
          </a:bodyPr>
          <a:lstStyle/>
          <a:p>
            <a:r>
              <a:rPr lang="es-ES" smtClean="0"/>
              <a:t>Haga clic para modificar el estilo de título del patrón</a:t>
            </a:r>
            <a:endParaRPr lang="en-US" dirty="0"/>
          </a:p>
        </p:txBody>
      </p:sp>
      <p:sp>
        <p:nvSpPr>
          <p:cNvPr id="3" name="Text Placeholder 2"/>
          <p:cNvSpPr>
            <a:spLocks noGrp="1" noEditPoints="1"/>
          </p:cNvSpPr>
          <p:nvPr>
            <p:ph type="body" idx="1"/>
          </p:nvPr>
        </p:nvSpPr>
        <p:spPr>
          <a:xfrm>
            <a:off x="3149997" y="3843857"/>
            <a:ext cx="17639983" cy="18239867"/>
          </a:xfrm>
          <a:prstGeom prst="rect">
            <a:avLst/>
          </a:prstGeom>
        </p:spPr>
        <p:txBody>
          <a:bodyPr vert="horz" lIns="349712" tIns="174856" rIns="349712" bIns="174856"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2"/>
          </p:nvPr>
        </p:nvSpPr>
        <p:spPr>
          <a:xfrm>
            <a:off x="17009983" y="32399767"/>
            <a:ext cx="6929993" cy="1916653"/>
          </a:xfrm>
          <a:prstGeom prst="rect">
            <a:avLst/>
          </a:prstGeom>
        </p:spPr>
        <p:txBody>
          <a:bodyPr vert="horz" lIns="349712" tIns="174856" rIns="349712" bIns="174856" rtlCol="0" anchor="ctr"/>
          <a:lstStyle>
            <a:lvl1pPr algn="r">
              <a:defRPr sz="4200" b="1">
                <a:solidFill>
                  <a:schemeClr val="tx1">
                    <a:lumMod val="50000"/>
                    <a:lumOff val="50000"/>
                  </a:schemeClr>
                </a:solidFill>
              </a:defRPr>
            </a:lvl1pPr>
          </a:lstStyle>
          <a:p>
            <a:fld id="{DF5198F8-F2D1-446E-BF8C-161F701209A1}" type="datetimeFigureOut">
              <a:rPr lang="es-ES" smtClean="0"/>
              <a:pPr/>
              <a:t>13/12/2021</a:t>
            </a:fld>
            <a:endParaRPr lang="es-ES"/>
          </a:p>
        </p:txBody>
      </p:sp>
      <p:sp>
        <p:nvSpPr>
          <p:cNvPr id="5" name="Footer Placeholder 4"/>
          <p:cNvSpPr>
            <a:spLocks noGrp="1" noEditPoints="1"/>
          </p:cNvSpPr>
          <p:nvPr>
            <p:ph type="ftr" sz="quarter" idx="3"/>
          </p:nvPr>
        </p:nvSpPr>
        <p:spPr>
          <a:xfrm>
            <a:off x="1259997" y="32399767"/>
            <a:ext cx="9239994" cy="1916653"/>
          </a:xfrm>
          <a:prstGeom prst="rect">
            <a:avLst/>
          </a:prstGeom>
        </p:spPr>
        <p:txBody>
          <a:bodyPr vert="horz" lIns="349712" tIns="174856" rIns="349712" bIns="174856" rtlCol="0" anchor="ctr"/>
          <a:lstStyle>
            <a:lvl1pPr algn="l">
              <a:defRPr sz="4200" b="1">
                <a:solidFill>
                  <a:schemeClr val="tx1">
                    <a:lumMod val="50000"/>
                    <a:lumOff val="50000"/>
                  </a:schemeClr>
                </a:solidFill>
              </a:defRPr>
            </a:lvl1pPr>
          </a:lstStyle>
          <a:p>
            <a:endParaRPr lang="es-ES"/>
          </a:p>
        </p:txBody>
      </p:sp>
      <p:sp>
        <p:nvSpPr>
          <p:cNvPr id="6" name="Slide Number Placeholder 5"/>
          <p:cNvSpPr>
            <a:spLocks noGrp="1" noEditPoints="1"/>
          </p:cNvSpPr>
          <p:nvPr>
            <p:ph type="sldNum" sz="quarter" idx="4"/>
          </p:nvPr>
        </p:nvSpPr>
        <p:spPr>
          <a:xfrm>
            <a:off x="10499990" y="32399767"/>
            <a:ext cx="5039995" cy="1916653"/>
          </a:xfrm>
          <a:prstGeom prst="rect">
            <a:avLst/>
          </a:prstGeom>
        </p:spPr>
        <p:txBody>
          <a:bodyPr vert="horz" lIns="349712" tIns="174856" rIns="349712" bIns="174856" rtlCol="0" anchor="ctr"/>
          <a:lstStyle>
            <a:lvl1pPr algn="ctr">
              <a:defRPr sz="4600" b="1">
                <a:solidFill>
                  <a:schemeClr val="tx1">
                    <a:lumMod val="50000"/>
                    <a:lumOff val="50000"/>
                  </a:schemeClr>
                </a:solidFill>
              </a:defRPr>
            </a:lvl1pPr>
          </a:lstStyle>
          <a:p>
            <a:fld id="{EC285AD9-DAF2-43F7-9158-5F5335C55F7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marL="1223993" indent="-1223993" algn="r" defTabSz="3497123" rtl="0" eaLnBrk="1" latinLnBrk="0" hangingPunct="1">
        <a:spcBef>
          <a:spcPct val="0"/>
        </a:spcBef>
        <a:buClr>
          <a:schemeClr val="accent6">
            <a:lumMod val="75000"/>
          </a:schemeClr>
        </a:buClr>
        <a:buSzPct val="128000"/>
        <a:buFont typeface="Georgia" pitchFamily="18" charset="0"/>
        <a:buChar char="*"/>
        <a:defRPr sz="17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874281"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8400" kern="1200">
          <a:solidFill>
            <a:schemeClr val="tx1">
              <a:lumMod val="75000"/>
              <a:lumOff val="25000"/>
            </a:schemeClr>
          </a:solidFill>
          <a:latin typeface="+mn-lt"/>
          <a:ea typeface="+mn-ea"/>
          <a:cs typeface="+mn-cs"/>
        </a:defRPr>
      </a:lvl1pPr>
      <a:lvl2pPr marL="2098274"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7600" kern="1200">
          <a:solidFill>
            <a:schemeClr val="tx1">
              <a:lumMod val="75000"/>
              <a:lumOff val="25000"/>
            </a:schemeClr>
          </a:solidFill>
          <a:latin typeface="+mn-lt"/>
          <a:ea typeface="+mn-ea"/>
          <a:cs typeface="+mn-cs"/>
        </a:defRPr>
      </a:lvl2pPr>
      <a:lvl3pPr marL="3147411"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6900" kern="1200">
          <a:solidFill>
            <a:schemeClr val="tx1">
              <a:lumMod val="75000"/>
              <a:lumOff val="25000"/>
            </a:schemeClr>
          </a:solidFill>
          <a:latin typeface="+mn-lt"/>
          <a:ea typeface="+mn-ea"/>
          <a:cs typeface="+mn-cs"/>
        </a:defRPr>
      </a:lvl3pPr>
      <a:lvl4pPr marL="4196547"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6100" kern="1200">
          <a:solidFill>
            <a:schemeClr val="tx1">
              <a:lumMod val="75000"/>
              <a:lumOff val="25000"/>
            </a:schemeClr>
          </a:solidFill>
          <a:latin typeface="+mn-lt"/>
          <a:ea typeface="+mn-ea"/>
          <a:cs typeface="+mn-cs"/>
        </a:defRPr>
      </a:lvl4pPr>
      <a:lvl5pPr marL="5315627"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5pPr>
      <a:lvl6pPr marL="6364763"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6pPr>
      <a:lvl7pPr marL="7518814"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7pPr>
      <a:lvl8pPr marL="8742807"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8pPr>
      <a:lvl9pPr marL="9896858" indent="-699425" algn="l" defTabSz="3497123" rtl="0" eaLnBrk="1" latinLnBrk="0" hangingPunct="1">
        <a:spcBef>
          <a:spcPct val="20000"/>
        </a:spcBef>
        <a:spcAft>
          <a:spcPts val="1147"/>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9pPr>
    </p:bodyStyle>
    <p:otherStyle>
      <a:defPPr>
        <a:defRPr lang="en-US"/>
      </a:defPPr>
      <a:lvl1pPr marL="0" algn="l" defTabSz="3497123" rtl="0" eaLnBrk="1" latinLnBrk="0" hangingPunct="1">
        <a:defRPr sz="6900" kern="1200">
          <a:solidFill>
            <a:schemeClr val="tx1"/>
          </a:solidFill>
          <a:latin typeface="+mn-lt"/>
          <a:ea typeface="+mn-ea"/>
          <a:cs typeface="+mn-cs"/>
        </a:defRPr>
      </a:lvl1pPr>
      <a:lvl2pPr marL="1748561" algn="l" defTabSz="3497123" rtl="0" eaLnBrk="1" latinLnBrk="0" hangingPunct="1">
        <a:defRPr sz="6900" kern="1200">
          <a:solidFill>
            <a:schemeClr val="tx1"/>
          </a:solidFill>
          <a:latin typeface="+mn-lt"/>
          <a:ea typeface="+mn-ea"/>
          <a:cs typeface="+mn-cs"/>
        </a:defRPr>
      </a:lvl2pPr>
      <a:lvl3pPr marL="3497123" algn="l" defTabSz="3497123" rtl="0" eaLnBrk="1" latinLnBrk="0" hangingPunct="1">
        <a:defRPr sz="6900" kern="1200">
          <a:solidFill>
            <a:schemeClr val="tx1"/>
          </a:solidFill>
          <a:latin typeface="+mn-lt"/>
          <a:ea typeface="+mn-ea"/>
          <a:cs typeface="+mn-cs"/>
        </a:defRPr>
      </a:lvl3pPr>
      <a:lvl4pPr marL="5245684" algn="l" defTabSz="3497123" rtl="0" eaLnBrk="1" latinLnBrk="0" hangingPunct="1">
        <a:defRPr sz="6900" kern="1200">
          <a:solidFill>
            <a:schemeClr val="tx1"/>
          </a:solidFill>
          <a:latin typeface="+mn-lt"/>
          <a:ea typeface="+mn-ea"/>
          <a:cs typeface="+mn-cs"/>
        </a:defRPr>
      </a:lvl4pPr>
      <a:lvl5pPr marL="6994246" algn="l" defTabSz="3497123" rtl="0" eaLnBrk="1" latinLnBrk="0" hangingPunct="1">
        <a:defRPr sz="6900" kern="1200">
          <a:solidFill>
            <a:schemeClr val="tx1"/>
          </a:solidFill>
          <a:latin typeface="+mn-lt"/>
          <a:ea typeface="+mn-ea"/>
          <a:cs typeface="+mn-cs"/>
        </a:defRPr>
      </a:lvl5pPr>
      <a:lvl6pPr marL="8742807" algn="l" defTabSz="3497123" rtl="0" eaLnBrk="1" latinLnBrk="0" hangingPunct="1">
        <a:defRPr sz="6900" kern="1200">
          <a:solidFill>
            <a:schemeClr val="tx1"/>
          </a:solidFill>
          <a:latin typeface="+mn-lt"/>
          <a:ea typeface="+mn-ea"/>
          <a:cs typeface="+mn-cs"/>
        </a:defRPr>
      </a:lvl6pPr>
      <a:lvl7pPr marL="10491368" algn="l" defTabSz="3497123" rtl="0" eaLnBrk="1" latinLnBrk="0" hangingPunct="1">
        <a:defRPr sz="6900" kern="1200">
          <a:solidFill>
            <a:schemeClr val="tx1"/>
          </a:solidFill>
          <a:latin typeface="+mn-lt"/>
          <a:ea typeface="+mn-ea"/>
          <a:cs typeface="+mn-cs"/>
        </a:defRPr>
      </a:lvl7pPr>
      <a:lvl8pPr marL="12239930" algn="l" defTabSz="3497123" rtl="0" eaLnBrk="1" latinLnBrk="0" hangingPunct="1">
        <a:defRPr sz="6900" kern="1200">
          <a:solidFill>
            <a:schemeClr val="tx1"/>
          </a:solidFill>
          <a:latin typeface="+mn-lt"/>
          <a:ea typeface="+mn-ea"/>
          <a:cs typeface="+mn-cs"/>
        </a:defRPr>
      </a:lvl8pPr>
      <a:lvl9pPr marL="13988491" algn="l" defTabSz="3497123" rtl="0" eaLnBrk="1" latinLnBrk="0" hangingPunct="1">
        <a:defRPr sz="6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audio" Target="file:///D:\Dpto%20de%20Fisiologia\Departamento%202021\Taller%20online%20Fisiolog&#237;a\audio%20anaysa.mp3" TargetMode="External"/><Relationship Id="rId6" Type="http://schemas.openxmlformats.org/officeDocument/2006/relationships/image" Target="../media/image3.png"/><Relationship Id="rId11" Type="http://schemas.openxmlformats.org/officeDocument/2006/relationships/image" Target="../media/image6.png"/><Relationship Id="rId5" Type="http://schemas.openxmlformats.org/officeDocument/2006/relationships/image" Target="../media/image2.png"/><Relationship Id="rId10" Type="http://schemas.openxmlformats.org/officeDocument/2006/relationships/chart" Target="../charts/chart2.xml"/><Relationship Id="rId4" Type="http://schemas.openxmlformats.org/officeDocument/2006/relationships/image" Target="../media/image1.png"/><Relationship Id="rId9"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37000"/>
          </a:schemeClr>
        </a:solidFill>
        <a:effectLst/>
      </p:bgPr>
    </p:bg>
    <p:spTree>
      <p:nvGrpSpPr>
        <p:cNvPr id="1" name=""/>
        <p:cNvGrpSpPr/>
        <p:nvPr/>
      </p:nvGrpSpPr>
      <p:grpSpPr>
        <a:xfrm>
          <a:off x="0" y="0"/>
          <a:ext cx="0" cy="0"/>
          <a:chOff x="0" y="0"/>
          <a:chExt cx="0" cy="0"/>
        </a:xfrm>
      </p:grpSpPr>
      <p:sp>
        <p:nvSpPr>
          <p:cNvPr id="49" name="48 Rectángulo redondeado"/>
          <p:cNvSpPr/>
          <p:nvPr/>
        </p:nvSpPr>
        <p:spPr>
          <a:xfrm>
            <a:off x="13024420" y="32963709"/>
            <a:ext cx="11353223" cy="2393091"/>
          </a:xfrm>
          <a:prstGeom prst="roundRect">
            <a:avLst/>
          </a:prstGeom>
          <a:gradFill flip="none" rotWithShape="1">
            <a:gsLst>
              <a:gs pos="0">
                <a:srgbClr val="5E9EFF"/>
              </a:gs>
              <a:gs pos="49000">
                <a:srgbClr val="85C2FF"/>
              </a:gs>
              <a:gs pos="70000">
                <a:srgbClr val="C4D6EB"/>
              </a:gs>
              <a:gs pos="100000">
                <a:srgbClr val="FFEBFA"/>
              </a:gs>
            </a:gsLst>
            <a:path path="circle">
              <a:fillToRect l="100000" t="100000"/>
            </a:path>
            <a:tileRect r="-100000" b="-100000"/>
          </a:gradFill>
          <a:ln w="9525" cap="flat" cmpd="sng" algn="ctr">
            <a:solidFill>
              <a:schemeClr val="bg2">
                <a:lumMod val="75000"/>
              </a:schemeClr>
            </a:solidFill>
            <a:prstDash val="solid"/>
          </a:ln>
          <a:effectLst>
            <a:outerShdw blurRad="40000" dist="20000" dir="5400000" rotWithShape="0">
              <a:srgbClr val="000000">
                <a:alpha val="38000"/>
              </a:srgbClr>
            </a:outerShdw>
          </a:effectLst>
        </p:spPr>
        <p:txBody>
          <a:bodyPr anchor="ctr"/>
          <a:lstStyle/>
          <a:p>
            <a:pPr marL="285750" indent="-285750" algn="ctr" defTabSz="3497263" eaLnBrk="0" fontAlgn="base" hangingPunct="0">
              <a:lnSpc>
                <a:spcPct val="150000"/>
              </a:lnSpc>
              <a:spcBef>
                <a:spcPct val="0"/>
              </a:spcBef>
              <a:spcAft>
                <a:spcPct val="0"/>
              </a:spcAft>
              <a:buFont typeface="Wingdings" pitchFamily="2" charset="2"/>
              <a:buChar char="ü"/>
            </a:pPr>
            <a:endParaRPr lang="es-ES" sz="1800" b="1" kern="0" dirty="0">
              <a:solidFill>
                <a:schemeClr val="bg2">
                  <a:lumMod val="75000"/>
                </a:schemeClr>
              </a:solidFill>
              <a:latin typeface="Arial" panose="020B0604020202020204" pitchFamily="34" charset="0"/>
              <a:cs typeface="Arial" panose="020B0604020202020204" pitchFamily="34" charset="0"/>
            </a:endParaRPr>
          </a:p>
        </p:txBody>
      </p:sp>
      <p:sp>
        <p:nvSpPr>
          <p:cNvPr id="48" name="47 Rectángulo redondeado"/>
          <p:cNvSpPr/>
          <p:nvPr/>
        </p:nvSpPr>
        <p:spPr>
          <a:xfrm>
            <a:off x="4627417" y="25818168"/>
            <a:ext cx="5980861" cy="2304003"/>
          </a:xfrm>
          <a:prstGeom prst="roundRect">
            <a:avLst/>
          </a:prstGeom>
          <a:gradFill flip="none" rotWithShape="1">
            <a:gsLst>
              <a:gs pos="0">
                <a:srgbClr val="5E9EFF"/>
              </a:gs>
              <a:gs pos="49000">
                <a:srgbClr val="85C2FF"/>
              </a:gs>
              <a:gs pos="70000">
                <a:srgbClr val="C4D6EB"/>
              </a:gs>
              <a:gs pos="100000">
                <a:srgbClr val="FFEBFA"/>
              </a:gs>
            </a:gsLst>
            <a:path path="circle">
              <a:fillToRect l="100000" t="100000"/>
            </a:path>
            <a:tileRect r="-100000" b="-100000"/>
          </a:gradFill>
          <a:ln w="9525" cap="flat" cmpd="sng" algn="ctr">
            <a:solidFill>
              <a:schemeClr val="bg2">
                <a:lumMod val="75000"/>
              </a:schemeClr>
            </a:solidFill>
            <a:prstDash val="solid"/>
          </a:ln>
          <a:effectLst>
            <a:outerShdw blurRad="40000" dist="20000" dir="5400000" rotWithShape="0">
              <a:srgbClr val="000000">
                <a:alpha val="38000"/>
              </a:srgbClr>
            </a:outerShdw>
          </a:effectLst>
        </p:spPr>
        <p:txBody>
          <a:bodyPr anchor="ctr"/>
          <a:lstStyle/>
          <a:p>
            <a:pPr algn="just">
              <a:buFont typeface="Wingdings" pitchFamily="2" charset="2"/>
              <a:buChar char="ü"/>
            </a:pPr>
            <a:r>
              <a:rPr lang="es-ES" sz="2000" b="1" dirty="0">
                <a:latin typeface="Arial" panose="020B0604020202020204" pitchFamily="34" charset="0"/>
                <a:cs typeface="Arial" panose="020B0604020202020204" pitchFamily="34" charset="0"/>
              </a:rPr>
              <a:t>Para  la relación 1:20 la diferencia de porcentaje de germinación fue </a:t>
            </a:r>
            <a:r>
              <a:rPr lang="es-ES" sz="2000" b="1" dirty="0" smtClean="0">
                <a:latin typeface="Arial" panose="020B0604020202020204" pitchFamily="34" charset="0"/>
                <a:cs typeface="Arial" panose="020B0604020202020204" pitchFamily="34" charset="0"/>
              </a:rPr>
              <a:t>menor </a:t>
            </a:r>
            <a:r>
              <a:rPr lang="es-ES" sz="2000" b="1" dirty="0">
                <a:latin typeface="Arial" panose="020B0604020202020204" pitchFamily="34" charset="0"/>
                <a:cs typeface="Arial" panose="020B0604020202020204" pitchFamily="34" charset="0"/>
              </a:rPr>
              <a:t>que en la relación 1:10, donde </a:t>
            </a:r>
            <a:r>
              <a:rPr lang="es-ES" sz="2000" b="1" dirty="0" smtClean="0">
                <a:latin typeface="Arial" panose="020B0604020202020204" pitchFamily="34" charset="0"/>
                <a:cs typeface="Arial" panose="020B0604020202020204" pitchFamily="34" charset="0"/>
              </a:rPr>
              <a:t>solamente se obtuvo un incremento significativo en el caso del tratamiento T4 (0,1 µL mL</a:t>
            </a:r>
            <a:r>
              <a:rPr lang="es-ES" sz="2000" b="1" baseline="30000" dirty="0" smtClean="0">
                <a:latin typeface="Arial" panose="020B0604020202020204" pitchFamily="34" charset="0"/>
                <a:cs typeface="Arial" panose="020B0604020202020204" pitchFamily="34" charset="0"/>
              </a:rPr>
              <a:t>-1</a:t>
            </a:r>
            <a:r>
              <a:rPr lang="es-ES" sz="2000" b="1" dirty="0" smtClean="0">
                <a:latin typeface="Arial" panose="020B0604020202020204" pitchFamily="34" charset="0"/>
                <a:cs typeface="Arial" panose="020B0604020202020204" pitchFamily="34" charset="0"/>
              </a:rPr>
              <a:t> de extracto alcohólico del 90%, 21 días).</a:t>
            </a:r>
            <a:endParaRPr lang="es-ES" sz="2000" b="1"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a:blip r:embed="rId4">
            <a:duotone>
              <a:schemeClr val="accent2">
                <a:shade val="45000"/>
                <a:satMod val="135000"/>
              </a:schemeClr>
              <a:prstClr val="white"/>
            </a:duotone>
          </a:blip>
          <a:srcRect/>
          <a:stretch>
            <a:fillRect/>
          </a:stretch>
        </p:blipFill>
        <p:spPr>
          <a:xfrm>
            <a:off x="-26988" y="0"/>
            <a:ext cx="25199975" cy="3343276"/>
          </a:xfrm>
          <a:prstGeom prst="rect">
            <a:avLst/>
          </a:prstGeom>
          <a:ln>
            <a:noFill/>
          </a:ln>
          <a:effectLst>
            <a:glow>
              <a:schemeClr val="accent1"/>
            </a:glow>
            <a:softEdge rad="112500"/>
          </a:effectLst>
        </p:spPr>
      </p:pic>
      <p:sp>
        <p:nvSpPr>
          <p:cNvPr id="5" name="Rectángulo 5"/>
          <p:cNvSpPr>
            <a:spLocks noChangeArrowheads="1"/>
          </p:cNvSpPr>
          <p:nvPr/>
        </p:nvSpPr>
        <p:spPr bwMode="auto">
          <a:xfrm>
            <a:off x="2437751" y="265689"/>
            <a:ext cx="20035652" cy="923330"/>
          </a:xfrm>
          <a:prstGeom prst="rect">
            <a:avLst/>
          </a:prstGeom>
          <a:noFill/>
          <a:ln>
            <a:noFill/>
          </a:ln>
        </p:spPr>
        <p:txBody>
          <a:bodyPr wrap="square">
            <a:spAutoFit/>
          </a:bodyPr>
          <a:lstStyle/>
          <a:p>
            <a:pPr algn="ctr"/>
            <a:r>
              <a:rPr lang="x-none" sz="5400" b="1">
                <a:latin typeface="Arial" panose="020B0604020202020204" pitchFamily="34" charset="0"/>
                <a:cs typeface="Arial" panose="020B0604020202020204" pitchFamily="34" charset="0"/>
              </a:rPr>
              <a:t>Actividad biológica de extractos alcohólicos de Spirulina</a:t>
            </a:r>
            <a:endParaRPr lang="es-ES" sz="5400" b="1" dirty="0">
              <a:latin typeface="Arial" panose="020B0604020202020204" pitchFamily="34" charset="0"/>
              <a:cs typeface="Arial" panose="020B0604020202020204" pitchFamily="34" charset="0"/>
            </a:endParaRPr>
          </a:p>
        </p:txBody>
      </p:sp>
      <p:pic>
        <p:nvPicPr>
          <p:cNvPr id="6" name="1 Imagen" descr="Identidad INCA-01.png"/>
          <p:cNvPicPr>
            <a:picLocks noChangeAspect="1" noChangeArrowheads="1"/>
          </p:cNvPicPr>
          <p:nvPr/>
        </p:nvPicPr>
        <p:blipFill>
          <a:blip r:embed="rId5"/>
          <a:srcRect/>
          <a:stretch>
            <a:fillRect/>
          </a:stretch>
        </p:blipFill>
        <p:spPr bwMode="auto">
          <a:xfrm>
            <a:off x="235947" y="-102917"/>
            <a:ext cx="2530048" cy="1754326"/>
          </a:xfrm>
          <a:prstGeom prst="rect">
            <a:avLst/>
          </a:prstGeom>
          <a:noFill/>
          <a:ln>
            <a:noFill/>
          </a:ln>
        </p:spPr>
      </p:pic>
      <p:sp>
        <p:nvSpPr>
          <p:cNvPr id="12" name="Rectángulo 15"/>
          <p:cNvSpPr>
            <a:spLocks noChangeArrowheads="1"/>
          </p:cNvSpPr>
          <p:nvPr/>
        </p:nvSpPr>
        <p:spPr bwMode="auto">
          <a:xfrm>
            <a:off x="2765995" y="931807"/>
            <a:ext cx="18977460" cy="2460161"/>
          </a:xfrm>
          <a:prstGeom prst="rect">
            <a:avLst/>
          </a:prstGeom>
          <a:noFill/>
          <a:ln>
            <a:noFill/>
          </a:ln>
        </p:spPr>
        <p:txBody>
          <a:bodyPr wrap="square">
            <a:spAutoFit/>
          </a:bodyPr>
          <a:lstStyle/>
          <a:p>
            <a:pPr algn="ctr">
              <a:lnSpc>
                <a:spcPct val="115000"/>
              </a:lnSpc>
              <a:spcAft>
                <a:spcPts val="778"/>
              </a:spcAft>
            </a:pPr>
            <a:r>
              <a:rPr lang="es-ES" sz="4400" b="1" dirty="0" err="1">
                <a:latin typeface="Monotype Corsiva" pitchFamily="66" charset="0"/>
                <a:cs typeface="Times New Roman" panose="02020603050405020304" pitchFamily="18" charset="0"/>
              </a:rPr>
              <a:t>Anaysa</a:t>
            </a:r>
            <a:r>
              <a:rPr lang="es-ES" sz="4400" b="1" dirty="0">
                <a:latin typeface="Monotype Corsiva" pitchFamily="66" charset="0"/>
                <a:cs typeface="Times New Roman" panose="02020603050405020304" pitchFamily="18" charset="0"/>
              </a:rPr>
              <a:t> </a:t>
            </a:r>
            <a:r>
              <a:rPr lang="es-ES" sz="4400" b="1" dirty="0" err="1">
                <a:latin typeface="Monotype Corsiva" pitchFamily="66" charset="0"/>
                <a:cs typeface="Times New Roman" panose="02020603050405020304" pitchFamily="18" charset="0"/>
              </a:rPr>
              <a:t>Gutierrez</a:t>
            </a:r>
            <a:r>
              <a:rPr lang="es-ES" sz="4400" b="1" dirty="0">
                <a:latin typeface="Monotype Corsiva" pitchFamily="66" charset="0"/>
                <a:cs typeface="Times New Roman" panose="02020603050405020304" pitchFamily="18" charset="0"/>
              </a:rPr>
              <a:t> </a:t>
            </a:r>
            <a:r>
              <a:rPr lang="es-ES" sz="4400" b="1" dirty="0" smtClean="0">
                <a:latin typeface="Monotype Corsiva" pitchFamily="66" charset="0"/>
                <a:cs typeface="Times New Roman" panose="02020603050405020304" pitchFamily="18" charset="0"/>
              </a:rPr>
              <a:t>Almeida</a:t>
            </a:r>
            <a:r>
              <a:rPr lang="es-ES_tradnl" sz="4400" b="1" dirty="0" smtClean="0">
                <a:latin typeface="Monotype Corsiva" pitchFamily="66" charset="0"/>
                <a:cs typeface="Times New Roman" panose="02020603050405020304" pitchFamily="18" charset="0"/>
              </a:rPr>
              <a:t>, </a:t>
            </a:r>
            <a:r>
              <a:rPr lang="es-ES_tradnl" sz="4400" b="1" dirty="0">
                <a:latin typeface="Monotype Corsiva" pitchFamily="66" charset="0"/>
                <a:cs typeface="Times New Roman" panose="02020603050405020304" pitchFamily="18" charset="0"/>
              </a:rPr>
              <a:t>Miriam Núñez Vázquez, </a:t>
            </a:r>
            <a:r>
              <a:rPr lang="es-ES_tradnl" sz="4400" b="1" dirty="0" err="1">
                <a:latin typeface="Monotype Corsiva" pitchFamily="66" charset="0"/>
                <a:cs typeface="Times New Roman" panose="02020603050405020304" pitchFamily="18" charset="0"/>
              </a:rPr>
              <a:t>Yanelis</a:t>
            </a:r>
            <a:r>
              <a:rPr lang="es-ES_tradnl" sz="4400" b="1" dirty="0">
                <a:latin typeface="Monotype Corsiva" pitchFamily="66" charset="0"/>
                <a:cs typeface="Times New Roman" panose="02020603050405020304" pitchFamily="18" charset="0"/>
              </a:rPr>
              <a:t> Reyes Guerrero, </a:t>
            </a:r>
            <a:r>
              <a:rPr lang="es-ES_tradnl" sz="4400" b="1" dirty="0" err="1">
                <a:latin typeface="Monotype Corsiva" pitchFamily="66" charset="0"/>
                <a:cs typeface="Times New Roman" panose="02020603050405020304" pitchFamily="18" charset="0"/>
              </a:rPr>
              <a:t>Lisbel</a:t>
            </a:r>
            <a:r>
              <a:rPr lang="es-ES_tradnl" sz="4400" b="1" dirty="0">
                <a:latin typeface="Monotype Corsiva" pitchFamily="66" charset="0"/>
                <a:cs typeface="Times New Roman" panose="02020603050405020304" pitchFamily="18" charset="0"/>
              </a:rPr>
              <a:t> Travieso Herrera y Elisa Ravelo Agüero.</a:t>
            </a:r>
          </a:p>
          <a:p>
            <a:pPr algn="ctr">
              <a:lnSpc>
                <a:spcPct val="115000"/>
              </a:lnSpc>
              <a:spcAft>
                <a:spcPts val="778"/>
              </a:spcAft>
            </a:pPr>
            <a:endParaRPr lang="es-ES" sz="40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3" name="Rectángulo 22"/>
          <p:cNvSpPr/>
          <p:nvPr/>
        </p:nvSpPr>
        <p:spPr>
          <a:xfrm>
            <a:off x="2297400" y="3594112"/>
            <a:ext cx="3260829" cy="830997"/>
          </a:xfrm>
          <a:prstGeom prst="rect">
            <a:avLst/>
          </a:prstGeom>
        </p:spPr>
        <p:txBody>
          <a:bodyPr wrap="none">
            <a:spAutoFit/>
          </a:bodyPr>
          <a:lstStyle/>
          <a:p>
            <a:pPr algn="ctr" defTabSz="2880402"/>
            <a:r>
              <a:rPr lang="es-ES" sz="4800" b="1" dirty="0" smtClean="0">
                <a:latin typeface="Arial" panose="020B0604020202020204" pitchFamily="34" charset="0"/>
                <a:cs typeface="Arial" panose="020B0604020202020204" pitchFamily="34" charset="0"/>
              </a:rPr>
              <a:t>RESUMEN</a:t>
            </a:r>
            <a:endParaRPr lang="es-ES" sz="4800" b="1" dirty="0">
              <a:latin typeface="Arial" panose="020B0604020202020204" pitchFamily="34" charset="0"/>
              <a:cs typeface="Arial" panose="020B0604020202020204" pitchFamily="34" charset="0"/>
            </a:endParaRPr>
          </a:p>
        </p:txBody>
      </p:sp>
      <p:sp>
        <p:nvSpPr>
          <p:cNvPr id="24" name="Rectángulo 23"/>
          <p:cNvSpPr/>
          <p:nvPr/>
        </p:nvSpPr>
        <p:spPr>
          <a:xfrm>
            <a:off x="13995411" y="3594111"/>
            <a:ext cx="7973208" cy="830997"/>
          </a:xfrm>
          <a:prstGeom prst="rect">
            <a:avLst/>
          </a:prstGeom>
        </p:spPr>
        <p:txBody>
          <a:bodyPr wrap="none">
            <a:spAutoFit/>
          </a:bodyPr>
          <a:lstStyle/>
          <a:p>
            <a:pPr algn="ctr" defTabSz="2880402" fontAlgn="base">
              <a:spcBef>
                <a:spcPct val="0"/>
              </a:spcBef>
              <a:spcAft>
                <a:spcPct val="0"/>
              </a:spcAft>
            </a:pPr>
            <a:r>
              <a:rPr lang="es-ES" sz="4800" b="1" dirty="0">
                <a:latin typeface="Arial" panose="020B0604020202020204" pitchFamily="34" charset="0"/>
                <a:cs typeface="Arial" panose="020B0604020202020204" pitchFamily="34" charset="0"/>
              </a:rPr>
              <a:t>MATERIALES Y MÉTODOS</a:t>
            </a:r>
          </a:p>
        </p:txBody>
      </p:sp>
      <p:sp>
        <p:nvSpPr>
          <p:cNvPr id="26" name="Rectángulo redondeado 25"/>
          <p:cNvSpPr/>
          <p:nvPr/>
        </p:nvSpPr>
        <p:spPr bwMode="auto">
          <a:xfrm>
            <a:off x="11634895" y="4636123"/>
            <a:ext cx="13312549" cy="4085846"/>
          </a:xfrm>
          <a:prstGeom prst="roundRect">
            <a:avLst/>
          </a:prstGeom>
          <a:gradFill flip="none" rotWithShape="1">
            <a:gsLst>
              <a:gs pos="0">
                <a:srgbClr val="5E9EFF"/>
              </a:gs>
              <a:gs pos="49000">
                <a:srgbClr val="85C2FF"/>
              </a:gs>
              <a:gs pos="70000">
                <a:srgbClr val="C4D6EB"/>
              </a:gs>
              <a:gs pos="100000">
                <a:srgbClr val="FFEBFA"/>
              </a:gs>
            </a:gsLst>
            <a:path path="circle">
              <a:fillToRect l="100000" t="100000"/>
            </a:path>
            <a:tileRect r="-100000" b="-100000"/>
          </a:gradFill>
          <a:ln w="9525" cap="flat" cmpd="sng" algn="ctr">
            <a:solidFill>
              <a:schemeClr val="bg2">
                <a:lumMod val="75000"/>
              </a:schemeClr>
            </a:solidFill>
            <a:prstDash val="solid"/>
          </a:ln>
          <a:effectLst>
            <a:outerShdw blurRad="40000" dist="20000" dir="5400000" rotWithShape="0">
              <a:srgbClr val="000000">
                <a:alpha val="38000"/>
              </a:srgbClr>
            </a:outerShdw>
          </a:effectLst>
        </p:spPr>
        <p:txBody>
          <a:bodyPr anchor="ctr"/>
          <a:lstStyle/>
          <a:p>
            <a:pPr marL="0" marR="0" indent="0" algn="ctr" defTabSz="3497263" eaLnBrk="0" fontAlgn="base" latinLnBrk="0" hangingPunct="0">
              <a:lnSpc>
                <a:spcPct val="150000"/>
              </a:lnSpc>
              <a:spcBef>
                <a:spcPct val="0"/>
              </a:spcBef>
              <a:spcAft>
                <a:spcPct val="0"/>
              </a:spcAft>
              <a:buSzPct val="100000"/>
              <a:buFontTx/>
              <a:buNone/>
            </a:pPr>
            <a:endParaRPr kumimoji="0" lang="es-ES" sz="1800" b="1" i="0" u="none" strike="noStrike" kern="0" cap="none" spc="0" baseline="0" noProof="0" dirty="0">
              <a:ln>
                <a:noFill/>
              </a:ln>
              <a:solidFill>
                <a:schemeClr val="bg2">
                  <a:lumMod val="75000"/>
                </a:schemeClr>
              </a:solidFill>
              <a:effectLst/>
              <a:uLnTx/>
              <a:latin typeface="Arial" panose="020B0604020202020204" pitchFamily="34" charset="0"/>
              <a:cs typeface="Arial" panose="020B0604020202020204" pitchFamily="34" charset="0"/>
            </a:endParaRPr>
          </a:p>
        </p:txBody>
      </p:sp>
      <p:sp>
        <p:nvSpPr>
          <p:cNvPr id="29" name="Rectángulo redondeado 28"/>
          <p:cNvSpPr/>
          <p:nvPr/>
        </p:nvSpPr>
        <p:spPr bwMode="auto">
          <a:xfrm>
            <a:off x="11634895" y="13947415"/>
            <a:ext cx="13312548" cy="3980110"/>
          </a:xfrm>
          <a:prstGeom prst="roundRect">
            <a:avLst/>
          </a:prstGeom>
          <a:gradFill flip="none" rotWithShape="1">
            <a:gsLst>
              <a:gs pos="0">
                <a:srgbClr val="5E9EFF"/>
              </a:gs>
              <a:gs pos="49000">
                <a:srgbClr val="85C2FF"/>
              </a:gs>
              <a:gs pos="70000">
                <a:srgbClr val="C4D6EB"/>
              </a:gs>
              <a:gs pos="100000">
                <a:srgbClr val="FFEBFA"/>
              </a:gs>
            </a:gsLst>
            <a:path path="circle">
              <a:fillToRect l="100000" t="100000"/>
            </a:path>
            <a:tileRect r="-100000" b="-100000"/>
          </a:gradFill>
          <a:ln w="9525" cap="flat" cmpd="sng" algn="ctr">
            <a:solidFill>
              <a:schemeClr val="bg2">
                <a:lumMod val="75000"/>
              </a:schemeClr>
            </a:solidFill>
            <a:prstDash val="solid"/>
          </a:ln>
          <a:effectLst>
            <a:outerShdw blurRad="40000" dist="20000" dir="5400000" rotWithShape="0">
              <a:srgbClr val="000000">
                <a:alpha val="38000"/>
              </a:srgbClr>
            </a:outerShdw>
          </a:effectLst>
        </p:spPr>
        <p:txBody>
          <a:bodyPr anchor="ctr"/>
          <a:lstStyle/>
          <a:p>
            <a:pPr algn="ctr" defTabSz="3497263" eaLnBrk="0" fontAlgn="base" hangingPunct="0">
              <a:lnSpc>
                <a:spcPct val="150000"/>
              </a:lnSpc>
              <a:spcBef>
                <a:spcPct val="0"/>
              </a:spcBef>
              <a:spcAft>
                <a:spcPct val="0"/>
              </a:spcAft>
            </a:pPr>
            <a:endParaRPr lang="es-ES" sz="1800" b="1" kern="0" dirty="0">
              <a:solidFill>
                <a:schemeClr val="bg2">
                  <a:lumMod val="75000"/>
                </a:schemeClr>
              </a:solidFill>
              <a:latin typeface="Arial" panose="020B0604020202020204" pitchFamily="34" charset="0"/>
              <a:cs typeface="Arial" panose="020B0604020202020204" pitchFamily="34" charset="0"/>
            </a:endParaRPr>
          </a:p>
        </p:txBody>
      </p:sp>
      <p:sp>
        <p:nvSpPr>
          <p:cNvPr id="34" name="Rectángulo 33"/>
          <p:cNvSpPr/>
          <p:nvPr/>
        </p:nvSpPr>
        <p:spPr>
          <a:xfrm>
            <a:off x="9763384" y="18139439"/>
            <a:ext cx="4333174" cy="830997"/>
          </a:xfrm>
          <a:prstGeom prst="rect">
            <a:avLst/>
          </a:prstGeom>
        </p:spPr>
        <p:txBody>
          <a:bodyPr wrap="none">
            <a:spAutoFit/>
          </a:bodyPr>
          <a:lstStyle/>
          <a:p>
            <a:pPr algn="ctr" defTabSz="2880402" fontAlgn="base">
              <a:spcBef>
                <a:spcPct val="0"/>
              </a:spcBef>
              <a:spcAft>
                <a:spcPct val="0"/>
              </a:spcAft>
            </a:pPr>
            <a:r>
              <a:rPr lang="es-ES" sz="4800" b="1" dirty="0">
                <a:latin typeface="Arial" panose="020B0604020202020204" pitchFamily="34" charset="0"/>
                <a:cs typeface="Arial" panose="020B0604020202020204" pitchFamily="34" charset="0"/>
              </a:rPr>
              <a:t>RESULTADOS</a:t>
            </a:r>
          </a:p>
        </p:txBody>
      </p:sp>
      <p:sp>
        <p:nvSpPr>
          <p:cNvPr id="63" name="Rectángulo 62"/>
          <p:cNvSpPr/>
          <p:nvPr/>
        </p:nvSpPr>
        <p:spPr>
          <a:xfrm>
            <a:off x="16529749" y="32000447"/>
            <a:ext cx="5142755" cy="830997"/>
          </a:xfrm>
          <a:prstGeom prst="rect">
            <a:avLst/>
          </a:prstGeom>
        </p:spPr>
        <p:txBody>
          <a:bodyPr wrap="none">
            <a:spAutoFit/>
          </a:bodyPr>
          <a:lstStyle/>
          <a:p>
            <a:pPr algn="ctr" defTabSz="2880402" fontAlgn="base">
              <a:spcBef>
                <a:spcPct val="0"/>
              </a:spcBef>
              <a:spcAft>
                <a:spcPct val="0"/>
              </a:spcAft>
            </a:pPr>
            <a:r>
              <a:rPr lang="es-ES" sz="4800" b="1" dirty="0">
                <a:latin typeface="Arial" panose="020B0604020202020204" pitchFamily="34" charset="0"/>
                <a:cs typeface="Arial" panose="020B0604020202020204" pitchFamily="34" charset="0"/>
              </a:rPr>
              <a:t>CONCLUSIONES</a:t>
            </a:r>
          </a:p>
        </p:txBody>
      </p:sp>
      <p:sp>
        <p:nvSpPr>
          <p:cNvPr id="76" name="75 CuadroTexto"/>
          <p:cNvSpPr txBox="1">
            <a:spLocks noRot="1" noChangeAspect="1" noMove="1" noResize="1" noEditPoints="1" noAdjustHandles="1" noChangeArrowheads="1" noChangeShapeType="1" noTextEdit="1"/>
          </p:cNvSpPr>
          <p:nvPr/>
        </p:nvSpPr>
        <p:spPr>
          <a:xfrm>
            <a:off x="11869355" y="4659569"/>
            <a:ext cx="12947411" cy="4479047"/>
          </a:xfrm>
          <a:prstGeom prst="rect">
            <a:avLst/>
          </a:prstGeom>
          <a:blipFill>
            <a:blip r:embed="rId6"/>
            <a:srcRect/>
            <a:stretch>
              <a:fillRect l="-471" t="-544" r="-8333"/>
            </a:stretch>
          </a:blipFill>
        </p:spPr>
        <p:txBody>
          <a:bodyPr/>
          <a:lstStyle/>
          <a:p>
            <a:r>
              <a:rPr lang="es-ES">
                <a:noFill/>
              </a:rPr>
              <a:t> </a:t>
            </a:r>
          </a:p>
        </p:txBody>
      </p:sp>
      <p:sp>
        <p:nvSpPr>
          <p:cNvPr id="78" name="77 CuadroTexto"/>
          <p:cNvSpPr txBox="1"/>
          <p:nvPr/>
        </p:nvSpPr>
        <p:spPr>
          <a:xfrm>
            <a:off x="433602" y="18627840"/>
            <a:ext cx="8825283" cy="1015663"/>
          </a:xfrm>
          <a:prstGeom prst="rect">
            <a:avLst/>
          </a:prstGeom>
          <a:noFill/>
        </p:spPr>
        <p:txBody>
          <a:bodyPr wrap="square" rtlCol="0">
            <a:spAutoFit/>
          </a:bodyPr>
          <a:lstStyle/>
          <a:p>
            <a:pPr algn="just"/>
            <a:r>
              <a:rPr lang="es-MX" sz="2000" b="1" dirty="0" smtClean="0">
                <a:latin typeface="Arial" panose="020B0604020202020204" pitchFamily="34" charset="0"/>
                <a:cs typeface="Arial" panose="020B0604020202020204" pitchFamily="34" charset="0"/>
              </a:rPr>
              <a:t>Tabla I</a:t>
            </a:r>
            <a:r>
              <a:rPr lang="es-ES" sz="2000" b="1" dirty="0" smtClean="0">
                <a:latin typeface="Arial" panose="020B0604020202020204" pitchFamily="34" charset="0"/>
                <a:cs typeface="Arial" panose="020B0604020202020204" pitchFamily="34" charset="0"/>
              </a:rPr>
              <a:t>. Efecto de extractos </a:t>
            </a:r>
            <a:r>
              <a:rPr lang="es-ES" sz="2000" b="1" dirty="0">
                <a:latin typeface="Arial" panose="020B0604020202020204" pitchFamily="34" charset="0"/>
                <a:cs typeface="Arial" panose="020B0604020202020204" pitchFamily="34" charset="0"/>
              </a:rPr>
              <a:t>de </a:t>
            </a:r>
            <a:r>
              <a:rPr lang="es-ES" sz="2000" b="1" dirty="0" err="1" smtClean="0">
                <a:latin typeface="Arial" panose="020B0604020202020204" pitchFamily="34" charset="0"/>
                <a:cs typeface="Arial" panose="020B0604020202020204" pitchFamily="34" charset="0"/>
              </a:rPr>
              <a:t>Spirulina</a:t>
            </a:r>
            <a:r>
              <a:rPr lang="es-ES" sz="2000" b="1" dirty="0" smtClean="0">
                <a:latin typeface="Arial" panose="020B0604020202020204" pitchFamily="34" charset="0"/>
                <a:cs typeface="Arial" panose="020B0604020202020204" pitchFamily="34" charset="0"/>
              </a:rPr>
              <a:t> con </a:t>
            </a:r>
            <a:r>
              <a:rPr lang="es-ES" sz="2000" b="1" dirty="0">
                <a:latin typeface="Arial" panose="020B0604020202020204" pitchFamily="34" charset="0"/>
                <a:cs typeface="Arial" panose="020B0604020202020204" pitchFamily="34" charset="0"/>
              </a:rPr>
              <a:t>una relación </a:t>
            </a:r>
            <a:r>
              <a:rPr lang="es-ES" sz="2000" b="1" dirty="0" err="1">
                <a:latin typeface="Arial" panose="020B0604020202020204" pitchFamily="34" charset="0"/>
                <a:cs typeface="Arial" panose="020B0604020202020204" pitchFamily="34" charset="0"/>
              </a:rPr>
              <a:t>masa:volumen</a:t>
            </a:r>
            <a:r>
              <a:rPr lang="es-ES" sz="2000" b="1" dirty="0">
                <a:latin typeface="Arial" panose="020B0604020202020204" pitchFamily="34" charset="0"/>
                <a:cs typeface="Arial" panose="020B0604020202020204" pitchFamily="34" charset="0"/>
              </a:rPr>
              <a:t> de solvente de 1:10 y </a:t>
            </a:r>
            <a:r>
              <a:rPr lang="es-ES" sz="2000" b="1" dirty="0" smtClean="0">
                <a:latin typeface="Arial" panose="020B0604020202020204" pitchFamily="34" charset="0"/>
                <a:cs typeface="Arial" panose="020B0604020202020204" pitchFamily="34" charset="0"/>
              </a:rPr>
              <a:t>1:20 en el porcentaje final de germinación de semillas de tomate cv. Amalia</a:t>
            </a:r>
            <a:endParaRPr lang="es-ES" sz="1400" b="1" dirty="0">
              <a:latin typeface="Arial" panose="020B0604020202020204" pitchFamily="34" charset="0"/>
              <a:cs typeface="Arial" panose="020B0604020202020204" pitchFamily="34" charset="0"/>
            </a:endParaRPr>
          </a:p>
        </p:txBody>
      </p:sp>
      <p:sp>
        <p:nvSpPr>
          <p:cNvPr id="32" name="31 CuadroTexto"/>
          <p:cNvSpPr txBox="1"/>
          <p:nvPr/>
        </p:nvSpPr>
        <p:spPr>
          <a:xfrm>
            <a:off x="2765995" y="2542451"/>
            <a:ext cx="20516850" cy="646331"/>
          </a:xfrm>
          <a:prstGeom prst="rect">
            <a:avLst/>
          </a:prstGeom>
          <a:noFill/>
        </p:spPr>
        <p:txBody>
          <a:bodyPr wrap="square" rtlCol="0">
            <a:spAutoFit/>
          </a:bodyPr>
          <a:lstStyle/>
          <a:p>
            <a:r>
              <a:rPr lang="es-ES" sz="3600" b="1" dirty="0" smtClean="0">
                <a:cs typeface="Arial" panose="020B0604020202020204" pitchFamily="34" charset="0"/>
              </a:rPr>
              <a:t>Departamento de Fisiología y Bioquímica Vegetal, Instituto Nacional de Ciencias Agrícolas</a:t>
            </a:r>
            <a:endParaRPr lang="es-ES" sz="3600" b="1" dirty="0">
              <a:cs typeface="Arial" panose="020B0604020202020204" pitchFamily="34" charset="0"/>
            </a:endParaRPr>
          </a:p>
        </p:txBody>
      </p:sp>
      <p:pic>
        <p:nvPicPr>
          <p:cNvPr id="43" name="Picture 3"/>
          <p:cNvPicPr>
            <a:picLocks noChangeAspect="1" noChangeArrowheads="1"/>
          </p:cNvPicPr>
          <p:nvPr/>
        </p:nvPicPr>
        <p:blipFill>
          <a:blip r:embed="rId7"/>
          <a:srcRect l="34121" t="23443" r="36456" b="27619"/>
          <a:stretch/>
        </p:blipFill>
        <p:spPr bwMode="auto">
          <a:xfrm>
            <a:off x="21996429" y="-102917"/>
            <a:ext cx="3175355" cy="3357223"/>
          </a:xfrm>
          <a:prstGeom prst="ellipse">
            <a:avLst/>
          </a:prstGeom>
          <a:ln>
            <a:noFill/>
          </a:ln>
          <a:effectLst>
            <a:softEdge rad="112500"/>
          </a:effectLst>
        </p:spPr>
      </p:pic>
      <p:pic>
        <p:nvPicPr>
          <p:cNvPr id="1027" name="Picture 3"/>
          <p:cNvPicPr>
            <a:picLocks noChangeAspect="1" noChangeArrowheads="1"/>
          </p:cNvPicPr>
          <p:nvPr/>
        </p:nvPicPr>
        <p:blipFill>
          <a:blip r:embed="rId8"/>
          <a:srcRect l="23382" t="59758" r="30069" b="19684"/>
          <a:stretch/>
        </p:blipFill>
        <p:spPr bwMode="auto">
          <a:xfrm>
            <a:off x="9258885" y="19917944"/>
            <a:ext cx="4569200" cy="4333974"/>
          </a:xfrm>
          <a:prstGeom prst="ellipse">
            <a:avLst/>
          </a:prstGeom>
          <a:ln>
            <a:noFill/>
          </a:ln>
          <a:effectLst>
            <a:softEdge rad="112500"/>
          </a:effectLst>
        </p:spPr>
      </p:pic>
      <p:sp>
        <p:nvSpPr>
          <p:cNvPr id="41" name="40 CuadroTexto"/>
          <p:cNvSpPr txBox="1"/>
          <p:nvPr/>
        </p:nvSpPr>
        <p:spPr>
          <a:xfrm>
            <a:off x="433602" y="28527714"/>
            <a:ext cx="10094289" cy="707886"/>
          </a:xfrm>
          <a:prstGeom prst="rect">
            <a:avLst/>
          </a:prstGeom>
          <a:noFill/>
        </p:spPr>
        <p:txBody>
          <a:bodyPr wrap="square" rtlCol="0">
            <a:spAutoFit/>
          </a:bodyPr>
          <a:lstStyle/>
          <a:p>
            <a:pPr algn="just"/>
            <a:r>
              <a:rPr lang="es-MX" sz="2000" b="1" dirty="0" smtClean="0">
                <a:latin typeface="Arial" panose="020B0604020202020204" pitchFamily="34" charset="0"/>
                <a:cs typeface="Arial" panose="020B0604020202020204" pitchFamily="34" charset="0"/>
              </a:rPr>
              <a:t>Tabla II. </a:t>
            </a:r>
            <a:r>
              <a:rPr lang="es-ES" sz="2000" b="1" dirty="0" smtClean="0">
                <a:latin typeface="Arial" panose="020B0604020202020204" pitchFamily="34" charset="0"/>
                <a:cs typeface="Arial" panose="020B0604020202020204" pitchFamily="34" charset="0"/>
              </a:rPr>
              <a:t>Efecto </a:t>
            </a:r>
            <a:r>
              <a:rPr lang="es-ES" sz="2000" b="1" dirty="0">
                <a:latin typeface="Arial" panose="020B0604020202020204" pitchFamily="34" charset="0"/>
                <a:cs typeface="Arial" panose="020B0604020202020204" pitchFamily="34" charset="0"/>
              </a:rPr>
              <a:t>de extractos de </a:t>
            </a:r>
            <a:r>
              <a:rPr lang="es-ES" sz="2000" b="1" dirty="0" err="1">
                <a:latin typeface="Arial" panose="020B0604020202020204" pitchFamily="34" charset="0"/>
                <a:cs typeface="Arial" panose="020B0604020202020204" pitchFamily="34" charset="0"/>
              </a:rPr>
              <a:t>Spirulina</a:t>
            </a:r>
            <a:r>
              <a:rPr lang="es-ES" sz="2000" b="1" dirty="0">
                <a:latin typeface="Arial" panose="020B0604020202020204" pitchFamily="34" charset="0"/>
                <a:cs typeface="Arial" panose="020B0604020202020204" pitchFamily="34" charset="0"/>
              </a:rPr>
              <a:t> con </a:t>
            </a:r>
            <a:r>
              <a:rPr lang="es-ES" sz="2000" b="1" dirty="0" smtClean="0">
                <a:latin typeface="Arial" panose="020B0604020202020204" pitchFamily="34" charset="0"/>
                <a:cs typeface="Arial" panose="020B0604020202020204" pitchFamily="34" charset="0"/>
              </a:rPr>
              <a:t>dos proporciones </a:t>
            </a:r>
            <a:r>
              <a:rPr lang="es-ES" sz="2000" b="1" dirty="0" err="1" smtClean="0">
                <a:latin typeface="Arial" panose="020B0604020202020204" pitchFamily="34" charset="0"/>
                <a:cs typeface="Arial" panose="020B0604020202020204" pitchFamily="34" charset="0"/>
              </a:rPr>
              <a:t>masa:solvente</a:t>
            </a:r>
            <a:r>
              <a:rPr lang="es-ES" sz="2000" b="1" dirty="0" smtClean="0">
                <a:latin typeface="Arial" panose="020B0604020202020204" pitchFamily="34" charset="0"/>
                <a:cs typeface="Arial" panose="020B0604020202020204" pitchFamily="34" charset="0"/>
              </a:rPr>
              <a:t> (1:10 y 1:20) </a:t>
            </a:r>
            <a:r>
              <a:rPr lang="es-ES" sz="2000" b="1" dirty="0">
                <a:latin typeface="Arial" panose="020B0604020202020204" pitchFamily="34" charset="0"/>
                <a:cs typeface="Arial" panose="020B0604020202020204" pitchFamily="34" charset="0"/>
              </a:rPr>
              <a:t>en </a:t>
            </a:r>
            <a:r>
              <a:rPr lang="es-ES" sz="2000" b="1" dirty="0" smtClean="0">
                <a:latin typeface="Arial" panose="020B0604020202020204" pitchFamily="34" charset="0"/>
                <a:cs typeface="Arial" panose="020B0604020202020204" pitchFamily="34" charset="0"/>
              </a:rPr>
              <a:t>la masa seca de radículas de plántulas de </a:t>
            </a:r>
            <a:r>
              <a:rPr lang="es-ES" sz="2000" b="1" dirty="0">
                <a:latin typeface="Arial" panose="020B0604020202020204" pitchFamily="34" charset="0"/>
                <a:cs typeface="Arial" panose="020B0604020202020204" pitchFamily="34" charset="0"/>
              </a:rPr>
              <a:t>tomate cv. </a:t>
            </a:r>
            <a:r>
              <a:rPr lang="es-ES" sz="2000" b="1" dirty="0" smtClean="0">
                <a:latin typeface="Arial" panose="020B0604020202020204" pitchFamily="34" charset="0"/>
                <a:cs typeface="Arial" panose="020B0604020202020204" pitchFamily="34" charset="0"/>
              </a:rPr>
              <a:t>Amalia</a:t>
            </a:r>
          </a:p>
        </p:txBody>
      </p:sp>
      <p:sp>
        <p:nvSpPr>
          <p:cNvPr id="39" name="Rectángulo redondeado 28"/>
          <p:cNvSpPr/>
          <p:nvPr/>
        </p:nvSpPr>
        <p:spPr bwMode="auto">
          <a:xfrm>
            <a:off x="11504218" y="8945417"/>
            <a:ext cx="13312548" cy="4537316"/>
          </a:xfrm>
          <a:prstGeom prst="roundRect">
            <a:avLst/>
          </a:prstGeom>
          <a:gradFill flip="none" rotWithShape="1">
            <a:gsLst>
              <a:gs pos="0">
                <a:srgbClr val="5E9EFF"/>
              </a:gs>
              <a:gs pos="49000">
                <a:srgbClr val="85C2FF"/>
              </a:gs>
              <a:gs pos="70000">
                <a:srgbClr val="C4D6EB"/>
              </a:gs>
              <a:gs pos="100000">
                <a:srgbClr val="FFEBFA"/>
              </a:gs>
            </a:gsLst>
            <a:path path="circle">
              <a:fillToRect l="100000" t="100000"/>
            </a:path>
            <a:tileRect r="-100000" b="-100000"/>
          </a:gradFill>
          <a:ln w="9525" cap="flat" cmpd="sng" algn="ctr">
            <a:solidFill>
              <a:schemeClr val="bg2">
                <a:lumMod val="75000"/>
              </a:schemeClr>
            </a:solidFill>
            <a:prstDash val="solid"/>
          </a:ln>
          <a:effectLst>
            <a:outerShdw blurRad="40000" dist="20000" dir="5400000" rotWithShape="0">
              <a:srgbClr val="000000">
                <a:alpha val="38000"/>
              </a:srgbClr>
            </a:outerShdw>
          </a:effectLst>
        </p:spPr>
        <p:txBody>
          <a:bodyPr anchor="ctr"/>
          <a:lstStyle/>
          <a:p>
            <a:pPr algn="ctr" defTabSz="3497263" eaLnBrk="0" fontAlgn="base" hangingPunct="0">
              <a:lnSpc>
                <a:spcPct val="150000"/>
              </a:lnSpc>
              <a:spcBef>
                <a:spcPct val="0"/>
              </a:spcBef>
              <a:spcAft>
                <a:spcPct val="0"/>
              </a:spcAft>
            </a:pPr>
            <a:endParaRPr lang="es-ES" sz="1800" b="1" kern="0" dirty="0">
              <a:solidFill>
                <a:schemeClr val="bg2">
                  <a:lumMod val="75000"/>
                </a:schemeClr>
              </a:solidFill>
              <a:latin typeface="Arial" panose="020B0604020202020204" pitchFamily="34" charset="0"/>
              <a:cs typeface="Arial" panose="020B0604020202020204" pitchFamily="34" charset="0"/>
            </a:endParaRPr>
          </a:p>
        </p:txBody>
      </p:sp>
      <p:sp>
        <p:nvSpPr>
          <p:cNvPr id="45" name="44 CuadroTexto"/>
          <p:cNvSpPr txBox="1"/>
          <p:nvPr/>
        </p:nvSpPr>
        <p:spPr>
          <a:xfrm>
            <a:off x="11953141" y="9073644"/>
            <a:ext cx="12994303" cy="4401205"/>
          </a:xfrm>
          <a:prstGeom prst="rect">
            <a:avLst/>
          </a:prstGeom>
          <a:noFill/>
        </p:spPr>
        <p:txBody>
          <a:bodyPr wrap="square" rtlCol="0">
            <a:spAutoFit/>
          </a:bodyPr>
          <a:lstStyle/>
          <a:p>
            <a:r>
              <a:rPr lang="es-ES" sz="2000" b="1" dirty="0" smtClean="0">
                <a:latin typeface="Arial" panose="020B0604020202020204" pitchFamily="34" charset="0"/>
                <a:cs typeface="Arial" panose="020B0604020202020204" pitchFamily="34" charset="0"/>
              </a:rPr>
              <a:t>   </a:t>
            </a:r>
            <a:r>
              <a:rPr lang="es-ES" sz="2000" b="1" dirty="0" smtClean="0">
                <a:solidFill>
                  <a:schemeClr val="dk1"/>
                </a:solidFill>
                <a:latin typeface="Arial" panose="020B0604020202020204" pitchFamily="34" charset="0"/>
                <a:cs typeface="Arial" panose="020B0604020202020204" pitchFamily="34" charset="0"/>
              </a:rPr>
              <a:t>Los tratamientos  a evaluar son los siguientes:</a:t>
            </a:r>
          </a:p>
          <a:p>
            <a:r>
              <a:rPr lang="es-ES" sz="2000" b="1" dirty="0" smtClean="0">
                <a:solidFill>
                  <a:schemeClr val="dk1"/>
                </a:solidFill>
                <a:latin typeface="Arial" panose="020B0604020202020204" pitchFamily="34" charset="0"/>
                <a:cs typeface="Arial" panose="020B0604020202020204" pitchFamily="34" charset="0"/>
              </a:rPr>
              <a:t>1.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agua destilada (Control) </a:t>
            </a:r>
          </a:p>
          <a:p>
            <a:r>
              <a:rPr lang="es-ES" sz="2000" b="1" dirty="0" smtClean="0">
                <a:solidFill>
                  <a:schemeClr val="dk1"/>
                </a:solidFill>
                <a:latin typeface="Arial" panose="020B0604020202020204" pitchFamily="34" charset="0"/>
                <a:cs typeface="Arial" panose="020B0604020202020204" pitchFamily="34" charset="0"/>
              </a:rPr>
              <a:t>2.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1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90 % (21 días) </a:t>
            </a:r>
          </a:p>
          <a:p>
            <a:r>
              <a:rPr lang="es-ES" sz="2000" b="1" dirty="0" smtClean="0">
                <a:solidFill>
                  <a:schemeClr val="dk1"/>
                </a:solidFill>
                <a:latin typeface="Arial" panose="020B0604020202020204" pitchFamily="34" charset="0"/>
                <a:cs typeface="Arial" panose="020B0604020202020204" pitchFamily="34" charset="0"/>
              </a:rPr>
              <a:t>3.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0,5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90 % (21 días) </a:t>
            </a:r>
          </a:p>
          <a:p>
            <a:r>
              <a:rPr lang="es-ES" sz="2000" b="1" dirty="0" smtClean="0">
                <a:solidFill>
                  <a:schemeClr val="dk1"/>
                </a:solidFill>
                <a:latin typeface="Arial" panose="020B0604020202020204" pitchFamily="34" charset="0"/>
                <a:cs typeface="Arial" panose="020B0604020202020204" pitchFamily="34" charset="0"/>
              </a:rPr>
              <a:t>4.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0,1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90 % (21 días) </a:t>
            </a:r>
          </a:p>
          <a:p>
            <a:r>
              <a:rPr lang="es-ES" sz="2000" b="1" dirty="0" smtClean="0">
                <a:solidFill>
                  <a:schemeClr val="dk1"/>
                </a:solidFill>
                <a:latin typeface="Arial" panose="020B0604020202020204" pitchFamily="34" charset="0"/>
                <a:cs typeface="Arial" panose="020B0604020202020204" pitchFamily="34" charset="0"/>
              </a:rPr>
              <a:t>5.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1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90 % (10 días) </a:t>
            </a:r>
          </a:p>
          <a:p>
            <a:r>
              <a:rPr lang="es-ES" sz="2000" b="1" dirty="0" smtClean="0">
                <a:solidFill>
                  <a:schemeClr val="dk1"/>
                </a:solidFill>
                <a:latin typeface="Arial" panose="020B0604020202020204" pitchFamily="34" charset="0"/>
                <a:cs typeface="Arial" panose="020B0604020202020204" pitchFamily="34" charset="0"/>
              </a:rPr>
              <a:t>6.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0,5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90 % (10 días) </a:t>
            </a:r>
          </a:p>
          <a:p>
            <a:r>
              <a:rPr lang="es-ES" sz="2000" b="1" dirty="0" smtClean="0">
                <a:solidFill>
                  <a:schemeClr val="dk1"/>
                </a:solidFill>
                <a:latin typeface="Arial" panose="020B0604020202020204" pitchFamily="34" charset="0"/>
                <a:cs typeface="Arial" panose="020B0604020202020204" pitchFamily="34" charset="0"/>
              </a:rPr>
              <a:t>7.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0,1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90 % (10 días) </a:t>
            </a:r>
          </a:p>
          <a:p>
            <a:r>
              <a:rPr lang="es-ES" sz="2000" b="1" dirty="0" smtClean="0">
                <a:solidFill>
                  <a:schemeClr val="dk1"/>
                </a:solidFill>
                <a:latin typeface="Arial" panose="020B0604020202020204" pitchFamily="34" charset="0"/>
                <a:cs typeface="Arial" panose="020B0604020202020204" pitchFamily="34" charset="0"/>
              </a:rPr>
              <a:t>8.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1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70 % (21 días) </a:t>
            </a:r>
          </a:p>
          <a:p>
            <a:r>
              <a:rPr lang="es-ES" sz="2000" b="1" dirty="0" smtClean="0">
                <a:solidFill>
                  <a:schemeClr val="dk1"/>
                </a:solidFill>
                <a:latin typeface="Arial" panose="020B0604020202020204" pitchFamily="34" charset="0"/>
                <a:cs typeface="Arial" panose="020B0604020202020204" pitchFamily="34" charset="0"/>
              </a:rPr>
              <a:t>9.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0,5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70 % (21 días) </a:t>
            </a:r>
          </a:p>
          <a:p>
            <a:r>
              <a:rPr lang="es-ES" sz="2000" b="1" dirty="0" smtClean="0">
                <a:solidFill>
                  <a:schemeClr val="dk1"/>
                </a:solidFill>
                <a:latin typeface="Arial" panose="020B0604020202020204" pitchFamily="34" charset="0"/>
                <a:cs typeface="Arial" panose="020B0604020202020204" pitchFamily="34" charset="0"/>
              </a:rPr>
              <a:t>10.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0,1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70 % (21 días) </a:t>
            </a:r>
          </a:p>
          <a:p>
            <a:r>
              <a:rPr lang="es-ES" sz="2000" b="1" dirty="0" smtClean="0">
                <a:solidFill>
                  <a:schemeClr val="dk1"/>
                </a:solidFill>
                <a:latin typeface="Arial" panose="020B0604020202020204" pitchFamily="34" charset="0"/>
                <a:cs typeface="Arial" panose="020B0604020202020204" pitchFamily="34" charset="0"/>
              </a:rPr>
              <a:t>11.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1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70 % (10 días) </a:t>
            </a:r>
          </a:p>
          <a:p>
            <a:r>
              <a:rPr lang="es-ES" sz="2000" b="1" dirty="0" smtClean="0">
                <a:solidFill>
                  <a:schemeClr val="dk1"/>
                </a:solidFill>
                <a:latin typeface="Arial" panose="020B0604020202020204" pitchFamily="34" charset="0"/>
                <a:cs typeface="Arial" panose="020B0604020202020204" pitchFamily="34" charset="0"/>
              </a:rPr>
              <a:t>12.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0,5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70 % (10 días) </a:t>
            </a:r>
          </a:p>
          <a:p>
            <a:r>
              <a:rPr lang="es-ES" sz="2000" b="1" dirty="0" smtClean="0">
                <a:solidFill>
                  <a:schemeClr val="dk1"/>
                </a:solidFill>
                <a:latin typeface="Arial" panose="020B0604020202020204" pitchFamily="34" charset="0"/>
                <a:cs typeface="Arial" panose="020B0604020202020204" pitchFamily="34" charset="0"/>
              </a:rPr>
              <a:t>13. Adición a la placa de 12 </a:t>
            </a:r>
            <a:r>
              <a:rPr lang="es-ES" sz="2000" b="1" dirty="0" err="1" smtClean="0">
                <a:solidFill>
                  <a:schemeClr val="dk1"/>
                </a:solidFill>
                <a:latin typeface="Arial" panose="020B0604020202020204" pitchFamily="34" charset="0"/>
                <a:cs typeface="Arial" panose="020B0604020202020204" pitchFamily="34" charset="0"/>
              </a:rPr>
              <a:t>mL</a:t>
            </a:r>
            <a:r>
              <a:rPr lang="es-ES" sz="2000" b="1" dirty="0" smtClean="0">
                <a:solidFill>
                  <a:schemeClr val="dk1"/>
                </a:solidFill>
                <a:latin typeface="Arial" panose="020B0604020202020204" pitchFamily="34" charset="0"/>
                <a:cs typeface="Arial" panose="020B0604020202020204" pitchFamily="34" charset="0"/>
              </a:rPr>
              <a:t> de solución de 0,1 µL mL</a:t>
            </a:r>
            <a:r>
              <a:rPr lang="es-ES" sz="2000" b="1" baseline="30000" dirty="0" smtClean="0">
                <a:solidFill>
                  <a:schemeClr val="dk1"/>
                </a:solidFill>
                <a:latin typeface="Arial" panose="020B0604020202020204" pitchFamily="34" charset="0"/>
                <a:cs typeface="Arial" panose="020B0604020202020204" pitchFamily="34" charset="0"/>
              </a:rPr>
              <a:t>-1</a:t>
            </a:r>
            <a:r>
              <a:rPr lang="es-ES" sz="2000" b="1" dirty="0" smtClean="0">
                <a:solidFill>
                  <a:schemeClr val="dk1"/>
                </a:solidFill>
                <a:latin typeface="Arial" panose="020B0604020202020204" pitchFamily="34" charset="0"/>
                <a:cs typeface="Arial" panose="020B0604020202020204" pitchFamily="34" charset="0"/>
              </a:rPr>
              <a:t> de extracto alcohólico 70 % (10 días) </a:t>
            </a:r>
            <a:endParaRPr lang="es-ES" sz="2000" b="1" dirty="0">
              <a:latin typeface="Arial" panose="020B0604020202020204" pitchFamily="34" charset="0"/>
              <a:cs typeface="Arial" panose="020B0604020202020204" pitchFamily="34" charset="0"/>
            </a:endParaRPr>
          </a:p>
        </p:txBody>
      </p:sp>
      <p:sp>
        <p:nvSpPr>
          <p:cNvPr id="46" name="45 CuadroTexto"/>
          <p:cNvSpPr txBox="1"/>
          <p:nvPr/>
        </p:nvSpPr>
        <p:spPr>
          <a:xfrm>
            <a:off x="11845908" y="14018024"/>
            <a:ext cx="12994303" cy="3939540"/>
          </a:xfrm>
          <a:prstGeom prst="rect">
            <a:avLst/>
          </a:prstGeom>
          <a:noFill/>
        </p:spPr>
        <p:txBody>
          <a:bodyPr wrap="square" rtlCol="0">
            <a:spAutoFit/>
          </a:bodyPr>
          <a:lstStyle/>
          <a:p>
            <a:pPr algn="just"/>
            <a:r>
              <a:rPr lang="es-ES" sz="2000" b="1" dirty="0">
                <a:latin typeface="Arial" panose="020B0604020202020204" pitchFamily="34" charset="0"/>
                <a:cs typeface="Arial" panose="020B0604020202020204" pitchFamily="34" charset="0"/>
              </a:rPr>
              <a:t>Posteriormente se colocaron en placas Petri (25 semillas por placa y 4 placas por tratamiento). A cada placa se le adicionaron 12 </a:t>
            </a:r>
            <a:r>
              <a:rPr lang="es-ES" sz="2000" b="1" dirty="0" err="1">
                <a:latin typeface="Arial" panose="020B0604020202020204" pitchFamily="34" charset="0"/>
                <a:cs typeface="Arial" panose="020B0604020202020204" pitchFamily="34" charset="0"/>
              </a:rPr>
              <a:t>mL</a:t>
            </a:r>
            <a:r>
              <a:rPr lang="es-ES" sz="2000" b="1" dirty="0">
                <a:latin typeface="Arial" panose="020B0604020202020204" pitchFamily="34" charset="0"/>
                <a:cs typeface="Arial" panose="020B0604020202020204" pitchFamily="34" charset="0"/>
              </a:rPr>
              <a:t> de cada una de las soluciones del ensayo</a:t>
            </a:r>
            <a:r>
              <a:rPr lang="es-ES" sz="2000" b="1" dirty="0" smtClean="0">
                <a:latin typeface="Arial" panose="020B0604020202020204" pitchFamily="34" charset="0"/>
                <a:cs typeface="Arial" panose="020B0604020202020204" pitchFamily="34" charset="0"/>
              </a:rPr>
              <a:t>.</a:t>
            </a:r>
            <a:endParaRPr lang="es-ES" sz="2000" b="1" dirty="0">
              <a:latin typeface="Arial" panose="020B0604020202020204" pitchFamily="34" charset="0"/>
              <a:ea typeface="Calibri" panose="020F0502020204030204" pitchFamily="34" charset="0"/>
              <a:cs typeface="Arial" panose="020B0604020202020204" pitchFamily="34" charset="0"/>
            </a:endParaRPr>
          </a:p>
          <a:p>
            <a:pPr marL="342900" indent="-342900" defTabSz="3497263" eaLnBrk="0" fontAlgn="base" hangingPunct="0">
              <a:lnSpc>
                <a:spcPct val="150000"/>
              </a:lnSpc>
              <a:spcBef>
                <a:spcPct val="0"/>
              </a:spcBef>
              <a:spcAft>
                <a:spcPct val="0"/>
              </a:spcAft>
              <a:buFont typeface="Wingdings" pitchFamily="2" charset="2"/>
              <a:buChar char="Ø"/>
            </a:pPr>
            <a:r>
              <a:rPr lang="es-ES" sz="2000" b="1" dirty="0">
                <a:latin typeface="Arial" panose="020B0604020202020204" pitchFamily="34" charset="0"/>
                <a:ea typeface="Calibri" panose="020F0502020204030204" pitchFamily="34" charset="0"/>
                <a:cs typeface="Arial" panose="020B0604020202020204" pitchFamily="34" charset="0"/>
              </a:rPr>
              <a:t>Las placas se colocaron en una cámara de germinación a 28-30</a:t>
            </a:r>
            <a:r>
              <a:rPr lang="es-ES" sz="2000" b="1" baseline="30000" dirty="0">
                <a:latin typeface="Arial" panose="020B0604020202020204" pitchFamily="34" charset="0"/>
                <a:ea typeface="Calibri" panose="020F0502020204030204" pitchFamily="34" charset="0"/>
                <a:cs typeface="Arial" panose="020B0604020202020204" pitchFamily="34" charset="0"/>
              </a:rPr>
              <a:t>o</a:t>
            </a:r>
            <a:r>
              <a:rPr lang="es-ES" sz="2000" b="1" dirty="0">
                <a:latin typeface="Arial" panose="020B0604020202020204" pitchFamily="34" charset="0"/>
                <a:ea typeface="Calibri" panose="020F0502020204030204" pitchFamily="34" charset="0"/>
                <a:cs typeface="Arial" panose="020B0604020202020204" pitchFamily="34" charset="0"/>
              </a:rPr>
              <a:t>C durante diez días.</a:t>
            </a:r>
            <a:r>
              <a:rPr lang="es-ES" sz="2000" dirty="0">
                <a:latin typeface="Arial" panose="020B0604020202020204" pitchFamily="34" charset="0"/>
                <a:cs typeface="Arial" panose="020B0604020202020204" pitchFamily="34" charset="0"/>
              </a:rPr>
              <a:t> </a:t>
            </a:r>
            <a:r>
              <a:rPr lang="es-ES" sz="2000" b="1" dirty="0">
                <a:latin typeface="Arial" panose="020B0604020202020204" pitchFamily="34" charset="0"/>
                <a:cs typeface="Arial" panose="020B0604020202020204" pitchFamily="34" charset="0"/>
              </a:rPr>
              <a:t>El número de semillas germinadas se contabilizó en cada placa a las 24, 48, </a:t>
            </a:r>
            <a:r>
              <a:rPr lang="es-ES" sz="2000" b="1" dirty="0" smtClean="0">
                <a:latin typeface="Arial" panose="020B0604020202020204" pitchFamily="34" charset="0"/>
                <a:cs typeface="Arial" panose="020B0604020202020204" pitchFamily="34" charset="0"/>
              </a:rPr>
              <a:t>72</a:t>
            </a:r>
            <a:r>
              <a:rPr lang="es-ES" sz="2000" b="1" dirty="0">
                <a:latin typeface="Arial" panose="020B0604020202020204" pitchFamily="34" charset="0"/>
                <a:cs typeface="Arial" panose="020B0604020202020204" pitchFamily="34" charset="0"/>
              </a:rPr>
              <a:t> </a:t>
            </a:r>
            <a:r>
              <a:rPr lang="es-ES" sz="2000" b="1" dirty="0" smtClean="0">
                <a:latin typeface="Arial" panose="020B0604020202020204" pitchFamily="34" charset="0"/>
                <a:cs typeface="Arial" panose="020B0604020202020204" pitchFamily="34" charset="0"/>
              </a:rPr>
              <a:t> </a:t>
            </a:r>
            <a:r>
              <a:rPr lang="es-ES" sz="2000" b="1" dirty="0">
                <a:latin typeface="Arial" panose="020B0604020202020204" pitchFamily="34" charset="0"/>
                <a:cs typeface="Arial" panose="020B0604020202020204" pitchFamily="34" charset="0"/>
              </a:rPr>
              <a:t>y 168 horas.</a:t>
            </a:r>
          </a:p>
          <a:p>
            <a:pPr marL="342900" indent="-342900" defTabSz="3497263" eaLnBrk="0" fontAlgn="base" hangingPunct="0">
              <a:lnSpc>
                <a:spcPct val="150000"/>
              </a:lnSpc>
              <a:spcBef>
                <a:spcPct val="0"/>
              </a:spcBef>
              <a:spcAft>
                <a:spcPct val="0"/>
              </a:spcAft>
              <a:buFont typeface="Wingdings" pitchFamily="2" charset="2"/>
              <a:buChar char="Ø"/>
            </a:pPr>
            <a:r>
              <a:rPr lang="es-ES" sz="2000" b="1" dirty="0">
                <a:latin typeface="Arial" panose="020B0604020202020204" pitchFamily="34" charset="0"/>
                <a:cs typeface="Arial" panose="020B0604020202020204" pitchFamily="34" charset="0"/>
              </a:rPr>
              <a:t>A los diez días se tomaron cinco muestras de cinco plántulas por tratamiento para determinar la masa seca de las plántulas</a:t>
            </a:r>
            <a:r>
              <a:rPr lang="es-ES" sz="2000" b="1" dirty="0" smtClean="0">
                <a:latin typeface="Arial" panose="020B0604020202020204" pitchFamily="34" charset="0"/>
                <a:cs typeface="Arial" panose="020B0604020202020204" pitchFamily="34" charset="0"/>
              </a:rPr>
              <a:t>.</a:t>
            </a:r>
          </a:p>
          <a:p>
            <a:pPr marL="342900" indent="-342900" defTabSz="3497263" eaLnBrk="0" fontAlgn="base" hangingPunct="0">
              <a:lnSpc>
                <a:spcPct val="150000"/>
              </a:lnSpc>
              <a:spcBef>
                <a:spcPct val="0"/>
              </a:spcBef>
              <a:spcAft>
                <a:spcPct val="0"/>
              </a:spcAft>
              <a:buFont typeface="Wingdings" pitchFamily="2" charset="2"/>
              <a:buChar char="Ø"/>
            </a:pPr>
            <a:r>
              <a:rPr lang="x-none" sz="2000" b="1" dirty="0" smtClean="0">
                <a:latin typeface="Arial" panose="020B0604020202020204" pitchFamily="34" charset="0"/>
                <a:cs typeface="Arial" panose="020B0604020202020204" pitchFamily="34" charset="0"/>
              </a:rPr>
              <a:t>Además se determinó la velocidad de germinación y el índice de vigor de cada tratamiento.</a:t>
            </a:r>
            <a:endParaRPr lang="es-ES" sz="2000" b="1" dirty="0">
              <a:latin typeface="Arial" panose="020B0604020202020204" pitchFamily="34" charset="0"/>
              <a:cs typeface="Arial" panose="020B0604020202020204" pitchFamily="34" charset="0"/>
            </a:endParaRPr>
          </a:p>
          <a:p>
            <a:pPr defTabSz="3497263" eaLnBrk="0" fontAlgn="base" hangingPunct="0">
              <a:lnSpc>
                <a:spcPct val="150000"/>
              </a:lnSpc>
              <a:spcBef>
                <a:spcPct val="0"/>
              </a:spcBef>
              <a:spcAft>
                <a:spcPct val="0"/>
              </a:spcAft>
            </a:pPr>
            <a:r>
              <a:rPr lang="es-ES" sz="2000" b="1" dirty="0">
                <a:latin typeface="Arial" panose="020B0604020202020204" pitchFamily="34" charset="0"/>
                <a:cs typeface="Arial" panose="020B0604020202020204" pitchFamily="34" charset="0"/>
              </a:rPr>
              <a:t>Los</a:t>
            </a:r>
            <a:r>
              <a:rPr lang="es-MX" sz="2000" b="1" dirty="0">
                <a:latin typeface="Arial" panose="020B0604020202020204" pitchFamily="34" charset="0"/>
                <a:cs typeface="Arial" panose="020B0604020202020204" pitchFamily="34" charset="0"/>
              </a:rPr>
              <a:t> datos obtenidos, en ambos experimentos, se procesaron mediante el cálculo de las medias, la desviación estándar y los intervalos de confianza a α=0,05.</a:t>
            </a:r>
          </a:p>
        </p:txBody>
      </p:sp>
      <p:sp>
        <p:nvSpPr>
          <p:cNvPr id="15" name="14 CuadroTexto"/>
          <p:cNvSpPr txBox="1"/>
          <p:nvPr/>
        </p:nvSpPr>
        <p:spPr>
          <a:xfrm>
            <a:off x="435948" y="4636123"/>
            <a:ext cx="10208606" cy="13880723"/>
          </a:xfrm>
          <a:prstGeom prst="rect">
            <a:avLst/>
          </a:prstGeom>
          <a:noFill/>
        </p:spPr>
        <p:txBody>
          <a:bodyPr wrap="square" rtlCol="0">
            <a:spAutoFit/>
          </a:bodyPr>
          <a:lstStyle/>
          <a:p>
            <a:pPr marL="342900" indent="-342900" algn="just">
              <a:buFont typeface="Wingdings" pitchFamily="2" charset="2"/>
              <a:buChar char="ü"/>
            </a:pPr>
            <a:r>
              <a:rPr lang="es-ES" sz="2800" b="1" dirty="0" smtClean="0">
                <a:latin typeface="Arial" panose="020B0604020202020204" pitchFamily="34" charset="0"/>
                <a:cs typeface="Arial" panose="020B0604020202020204" pitchFamily="34" charset="0"/>
              </a:rPr>
              <a:t>Los extractos de algas son productos obtenidos a partir de sustancias biológicamente activas presentes en los tejidos de algas, por el uso de un solvente y un proceso de extracción adecuado. </a:t>
            </a:r>
            <a:r>
              <a:rPr lang="es-ES" sz="2800" b="1" dirty="0">
                <a:latin typeface="Arial" panose="020B0604020202020204" pitchFamily="34" charset="0"/>
                <a:cs typeface="Arial" panose="020B0604020202020204" pitchFamily="34" charset="0"/>
              </a:rPr>
              <a:t>Estos contienen una amplia variedad de sustancias promotoras del crecimiento de las plantas, tales como auxinas, </a:t>
            </a:r>
            <a:r>
              <a:rPr lang="es-ES" sz="2800" b="1" dirty="0" err="1">
                <a:latin typeface="Arial" panose="020B0604020202020204" pitchFamily="34" charset="0"/>
                <a:cs typeface="Arial" panose="020B0604020202020204" pitchFamily="34" charset="0"/>
              </a:rPr>
              <a:t>citoquininas</a:t>
            </a:r>
            <a:r>
              <a:rPr lang="es-ES" sz="2800" b="1" dirty="0">
                <a:latin typeface="Arial" panose="020B0604020202020204" pitchFamily="34" charset="0"/>
                <a:cs typeface="Arial" panose="020B0604020202020204" pitchFamily="34" charset="0"/>
              </a:rPr>
              <a:t>, </a:t>
            </a:r>
            <a:r>
              <a:rPr lang="es-ES" sz="2800" b="1" dirty="0" err="1">
                <a:latin typeface="Arial" panose="020B0604020202020204" pitchFamily="34" charset="0"/>
                <a:cs typeface="Arial" panose="020B0604020202020204" pitchFamily="34" charset="0"/>
              </a:rPr>
              <a:t>betainas</a:t>
            </a:r>
            <a:r>
              <a:rPr lang="es-ES" sz="2800" b="1" dirty="0">
                <a:latin typeface="Arial" panose="020B0604020202020204" pitchFamily="34" charset="0"/>
                <a:cs typeface="Arial" panose="020B0604020202020204" pitchFamily="34" charset="0"/>
              </a:rPr>
              <a:t>, </a:t>
            </a:r>
            <a:r>
              <a:rPr lang="es-ES" sz="2800" b="1" dirty="0" err="1">
                <a:latin typeface="Arial" panose="020B0604020202020204" pitchFamily="34" charset="0"/>
                <a:cs typeface="Arial" panose="020B0604020202020204" pitchFamily="34" charset="0"/>
              </a:rPr>
              <a:t>giberelinas</a:t>
            </a:r>
            <a:r>
              <a:rPr lang="es-ES" sz="2800" b="1" dirty="0">
                <a:latin typeface="Arial" panose="020B0604020202020204" pitchFamily="34" charset="0"/>
                <a:cs typeface="Arial" panose="020B0604020202020204" pitchFamily="34" charset="0"/>
              </a:rPr>
              <a:t> y sustancias orgánicas como aminoácidos, macronutrientes y oligoelementos que mejoran el rendimiento y la calidad de los cultivos</a:t>
            </a:r>
            <a:r>
              <a:rPr lang="es-ES" sz="2800" b="1" dirty="0" smtClean="0">
                <a:latin typeface="Arial" panose="020B0604020202020204" pitchFamily="34" charset="0"/>
                <a:cs typeface="Arial" panose="020B0604020202020204" pitchFamily="34" charset="0"/>
              </a:rPr>
              <a:t>. Por tal motivo son utilizados ampliamente en la agricultura como </a:t>
            </a:r>
            <a:r>
              <a:rPr lang="es-ES" sz="2800" b="1" dirty="0" err="1" smtClean="0">
                <a:latin typeface="Arial" panose="020B0604020202020204" pitchFamily="34" charset="0"/>
                <a:cs typeface="Arial" panose="020B0604020202020204" pitchFamily="34" charset="0"/>
              </a:rPr>
              <a:t>bioestimulante</a:t>
            </a:r>
            <a:r>
              <a:rPr lang="es-ES" sz="2800" b="1" dirty="0" smtClean="0">
                <a:latin typeface="Arial" panose="020B0604020202020204" pitchFamily="34" charset="0"/>
                <a:cs typeface="Arial" panose="020B0604020202020204" pitchFamily="34" charset="0"/>
              </a:rPr>
              <a:t> vegetal. </a:t>
            </a:r>
            <a:r>
              <a:rPr lang="es-MX" sz="2800" b="1" dirty="0">
                <a:latin typeface="Arial" panose="020B0604020202020204" pitchFamily="34" charset="0"/>
                <a:cs typeface="Arial" panose="020B0604020202020204" pitchFamily="34" charset="0"/>
              </a:rPr>
              <a:t>La </a:t>
            </a:r>
            <a:r>
              <a:rPr lang="es-MX" sz="2800" b="1" dirty="0" err="1" smtClean="0">
                <a:latin typeface="Arial" panose="020B0604020202020204" pitchFamily="34" charset="0"/>
                <a:cs typeface="Arial" panose="020B0604020202020204" pitchFamily="34" charset="0"/>
              </a:rPr>
              <a:t>Spirulina</a:t>
            </a:r>
            <a:r>
              <a:rPr lang="es-MX" sz="2800" b="1" dirty="0" smtClean="0">
                <a:latin typeface="Arial" panose="020B0604020202020204" pitchFamily="34" charset="0"/>
                <a:cs typeface="Arial" panose="020B0604020202020204" pitchFamily="34" charset="0"/>
              </a:rPr>
              <a:t> </a:t>
            </a:r>
            <a:r>
              <a:rPr lang="es-MX" sz="2800" b="1" dirty="0">
                <a:latin typeface="Arial" panose="020B0604020202020204" pitchFamily="34" charset="0"/>
                <a:cs typeface="Arial" panose="020B0604020202020204" pitchFamily="34" charset="0"/>
              </a:rPr>
              <a:t>es una de las algas más utilizadas para lograr estos fines debido a su alto contenido nutricional</a:t>
            </a:r>
            <a:r>
              <a:rPr lang="es-MX" sz="2800" b="1" dirty="0" smtClean="0">
                <a:latin typeface="Arial" panose="020B0604020202020204" pitchFamily="34" charset="0"/>
                <a:cs typeface="Arial" panose="020B0604020202020204" pitchFamily="34" charset="0"/>
              </a:rPr>
              <a:t>. El objetivo del presente trabajo fue evaluar la actividad biológica </a:t>
            </a:r>
            <a:r>
              <a:rPr lang="x-none" sz="2800" b="1" dirty="0" smtClean="0">
                <a:latin typeface="Arial" panose="020B0604020202020204" pitchFamily="34" charset="0"/>
                <a:cs typeface="Arial" panose="020B0604020202020204" pitchFamily="34" charset="0"/>
              </a:rPr>
              <a:t>de diferentes extractos de Spirulina utilizando un ensayo de germinación de semillas de tomate. El experimento se realizó en dos partes, en la primera se trabajó con tratamientos con relación masa de Spirulina: volumen de solvente de 1:10 y posteriormente con relación 1:20. </a:t>
            </a:r>
            <a:r>
              <a:rPr lang="es-ES" sz="2800" b="1" kern="0" dirty="0" smtClean="0">
                <a:latin typeface="Arial" panose="020B0604020202020204" pitchFamily="34" charset="0"/>
                <a:cs typeface="Arial" panose="020B0604020202020204" pitchFamily="34" charset="0"/>
              </a:rPr>
              <a:t>En ambas se </a:t>
            </a:r>
            <a:r>
              <a:rPr lang="es-ES" sz="2800" b="1" kern="0" dirty="0">
                <a:latin typeface="Arial" panose="020B0604020202020204" pitchFamily="34" charset="0"/>
                <a:cs typeface="Arial" panose="020B0604020202020204" pitchFamily="34" charset="0"/>
              </a:rPr>
              <a:t>pusieron a germinar las semillas </a:t>
            </a:r>
            <a:r>
              <a:rPr lang="es-ES" sz="2800" b="1" kern="0" dirty="0" smtClean="0">
                <a:latin typeface="Arial" panose="020B0604020202020204" pitchFamily="34" charset="0"/>
                <a:cs typeface="Arial" panose="020B0604020202020204" pitchFamily="34" charset="0"/>
              </a:rPr>
              <a:t>durante diez </a:t>
            </a:r>
            <a:r>
              <a:rPr lang="es-ES" sz="2800" b="1" kern="0" dirty="0">
                <a:latin typeface="Arial" panose="020B0604020202020204" pitchFamily="34" charset="0"/>
                <a:cs typeface="Arial" panose="020B0604020202020204" pitchFamily="34" charset="0"/>
              </a:rPr>
              <a:t>días y se evaluó la dinámica de </a:t>
            </a:r>
            <a:r>
              <a:rPr lang="es-ES" sz="2800" b="1" kern="0" dirty="0" smtClean="0">
                <a:latin typeface="Arial" panose="020B0604020202020204" pitchFamily="34" charset="0"/>
                <a:cs typeface="Arial" panose="020B0604020202020204" pitchFamily="34" charset="0"/>
              </a:rPr>
              <a:t>germinación, la velocidad de germinación, la </a:t>
            </a:r>
            <a:r>
              <a:rPr lang="es-ES" sz="2800" b="1" kern="0" dirty="0">
                <a:latin typeface="Arial" panose="020B0604020202020204" pitchFamily="34" charset="0"/>
                <a:cs typeface="Arial" panose="020B0604020202020204" pitchFamily="34" charset="0"/>
              </a:rPr>
              <a:t>masa seca de las </a:t>
            </a:r>
            <a:r>
              <a:rPr lang="es-ES" sz="2800" b="1" kern="0" dirty="0" smtClean="0">
                <a:latin typeface="Arial" panose="020B0604020202020204" pitchFamily="34" charset="0"/>
                <a:cs typeface="Arial" panose="020B0604020202020204" pitchFamily="34" charset="0"/>
              </a:rPr>
              <a:t>radículas y el índice de vigor. </a:t>
            </a:r>
            <a:r>
              <a:rPr lang="x-none" sz="2800" b="1" dirty="0">
                <a:latin typeface="Arial" panose="020B0604020202020204" pitchFamily="34" charset="0"/>
                <a:cs typeface="Arial" panose="020B0604020202020204" pitchFamily="34" charset="0"/>
              </a:rPr>
              <a:t>Las tratamientos más efectivos considerando cada uno de los indicadores analizados fueron: </a:t>
            </a:r>
            <a:r>
              <a:rPr lang="es-ES" sz="2800" b="1" dirty="0">
                <a:solidFill>
                  <a:schemeClr val="dk1"/>
                </a:solidFill>
                <a:latin typeface="Arial" panose="020B0604020202020204" pitchFamily="34" charset="0"/>
                <a:cs typeface="Arial" panose="020B0604020202020204" pitchFamily="34" charset="0"/>
              </a:rPr>
              <a:t>0,1 µL mL</a:t>
            </a:r>
            <a:r>
              <a:rPr lang="es-ES" sz="2800" b="1" baseline="30000" dirty="0">
                <a:solidFill>
                  <a:schemeClr val="dk1"/>
                </a:solidFill>
                <a:latin typeface="Arial" panose="020B0604020202020204" pitchFamily="34" charset="0"/>
                <a:cs typeface="Arial" panose="020B0604020202020204" pitchFamily="34" charset="0"/>
              </a:rPr>
              <a:t>-1</a:t>
            </a:r>
            <a:r>
              <a:rPr lang="es-ES" sz="2800" b="1" dirty="0">
                <a:solidFill>
                  <a:schemeClr val="dk1"/>
                </a:solidFill>
                <a:latin typeface="Arial" panose="020B0604020202020204" pitchFamily="34" charset="0"/>
                <a:cs typeface="Arial" panose="020B0604020202020204" pitchFamily="34" charset="0"/>
              </a:rPr>
              <a:t> de extracto alcohólico 90 % (21 días),</a:t>
            </a:r>
            <a:r>
              <a:rPr lang="x-none" sz="2800" b="1" dirty="0">
                <a:latin typeface="Arial" panose="020B0604020202020204" pitchFamily="34" charset="0"/>
                <a:cs typeface="Arial" panose="020B0604020202020204" pitchFamily="34" charset="0"/>
              </a:rPr>
              <a:t> </a:t>
            </a:r>
            <a:r>
              <a:rPr lang="es-ES" sz="2800" b="1" dirty="0">
                <a:solidFill>
                  <a:schemeClr val="dk1"/>
                </a:solidFill>
                <a:latin typeface="Arial" panose="020B0604020202020204" pitchFamily="34" charset="0"/>
                <a:cs typeface="Arial" panose="020B0604020202020204" pitchFamily="34" charset="0"/>
              </a:rPr>
              <a:t>1 µL mL</a:t>
            </a:r>
            <a:r>
              <a:rPr lang="es-ES" sz="2800" b="1" baseline="30000" dirty="0">
                <a:solidFill>
                  <a:schemeClr val="dk1"/>
                </a:solidFill>
                <a:latin typeface="Arial" panose="020B0604020202020204" pitchFamily="34" charset="0"/>
                <a:cs typeface="Arial" panose="020B0604020202020204" pitchFamily="34" charset="0"/>
              </a:rPr>
              <a:t>-1</a:t>
            </a:r>
            <a:r>
              <a:rPr lang="es-ES" sz="2800" b="1" dirty="0">
                <a:solidFill>
                  <a:schemeClr val="dk1"/>
                </a:solidFill>
                <a:latin typeface="Arial" panose="020B0604020202020204" pitchFamily="34" charset="0"/>
                <a:cs typeface="Arial" panose="020B0604020202020204" pitchFamily="34" charset="0"/>
              </a:rPr>
              <a:t> de extracto alcohólico 90 % (10 días) y 1 µL mL</a:t>
            </a:r>
            <a:r>
              <a:rPr lang="es-ES" sz="2800" b="1" baseline="30000" dirty="0">
                <a:solidFill>
                  <a:schemeClr val="dk1"/>
                </a:solidFill>
                <a:latin typeface="Arial" panose="020B0604020202020204" pitchFamily="34" charset="0"/>
                <a:cs typeface="Arial" panose="020B0604020202020204" pitchFamily="34" charset="0"/>
              </a:rPr>
              <a:t>-1</a:t>
            </a:r>
            <a:r>
              <a:rPr lang="es-ES" sz="2800" b="1" dirty="0">
                <a:solidFill>
                  <a:schemeClr val="dk1"/>
                </a:solidFill>
                <a:latin typeface="Arial" panose="020B0604020202020204" pitchFamily="34" charset="0"/>
                <a:cs typeface="Arial" panose="020B0604020202020204" pitchFamily="34" charset="0"/>
              </a:rPr>
              <a:t> de extracto alcohólico 70 % (10 </a:t>
            </a:r>
            <a:r>
              <a:rPr lang="es-ES" sz="2800" b="1" dirty="0" smtClean="0">
                <a:solidFill>
                  <a:schemeClr val="dk1"/>
                </a:solidFill>
                <a:latin typeface="Arial" panose="020B0604020202020204" pitchFamily="34" charset="0"/>
                <a:cs typeface="Arial" panose="020B0604020202020204" pitchFamily="34" charset="0"/>
              </a:rPr>
              <a:t>días) siendo </a:t>
            </a:r>
            <a:r>
              <a:rPr lang="es-ES" sz="2800" b="1" dirty="0" smtClean="0">
                <a:latin typeface="Arial" panose="020B0604020202020204" pitchFamily="34" charset="0"/>
                <a:cs typeface="Arial" panose="020B0604020202020204" pitchFamily="34" charset="0"/>
              </a:rPr>
              <a:t>esta última más económica</a:t>
            </a:r>
            <a:r>
              <a:rPr lang="es-ES" sz="2800" b="1" kern="0" dirty="0" smtClean="0">
                <a:latin typeface="Arial" panose="020B0604020202020204" pitchFamily="34" charset="0"/>
                <a:cs typeface="Arial" panose="020B0604020202020204" pitchFamily="34" charset="0"/>
              </a:rPr>
              <a:t>. Además, </a:t>
            </a:r>
            <a:r>
              <a:rPr lang="x-none" sz="2800" b="1" dirty="0" smtClean="0">
                <a:latin typeface="Arial" panose="020B0604020202020204" pitchFamily="34" charset="0"/>
                <a:cs typeface="Arial" panose="020B0604020202020204" pitchFamily="34" charset="0"/>
              </a:rPr>
              <a:t>en </a:t>
            </a:r>
            <a:r>
              <a:rPr lang="x-none" sz="2800" b="1" dirty="0">
                <a:latin typeface="Arial" panose="020B0604020202020204" pitchFamily="34" charset="0"/>
                <a:cs typeface="Arial" panose="020B0604020202020204" pitchFamily="34" charset="0"/>
              </a:rPr>
              <a:t>cuanto a las relaciones masa de Spirulina: volumen de solvente analizadas, ambas fueron efectivas a concentraciones diferentes en promover la masa seca de las radículas y el índice de vigor de las plántulas de tomate.</a:t>
            </a:r>
          </a:p>
        </p:txBody>
      </p:sp>
      <p:sp>
        <p:nvSpPr>
          <p:cNvPr id="16" name="15 CuadroTexto"/>
          <p:cNvSpPr txBox="1"/>
          <p:nvPr/>
        </p:nvSpPr>
        <p:spPr>
          <a:xfrm>
            <a:off x="13024420" y="33093316"/>
            <a:ext cx="11353223" cy="1938992"/>
          </a:xfrm>
          <a:prstGeom prst="rect">
            <a:avLst/>
          </a:prstGeom>
          <a:noFill/>
        </p:spPr>
        <p:txBody>
          <a:bodyPr wrap="square" rtlCol="0">
            <a:spAutoFit/>
          </a:bodyPr>
          <a:lstStyle/>
          <a:p>
            <a:pPr marL="342900" indent="-342900" algn="just">
              <a:buFont typeface="Wingdings" pitchFamily="2" charset="2"/>
              <a:buChar char="ü"/>
            </a:pPr>
            <a:r>
              <a:rPr lang="x-none" sz="2000" b="1" dirty="0" smtClean="0">
                <a:latin typeface="Arial" panose="020B0604020202020204" pitchFamily="34" charset="0"/>
                <a:cs typeface="Arial" panose="020B0604020202020204" pitchFamily="34" charset="0"/>
              </a:rPr>
              <a:t>En cuanto a las relaciones masa de Spirulina: volumen de solvente analizadas, ambas fueron efectivas a concentraciones diferentes en promover la masa seca de las radículas y el índice de vigor de las plántulas de tomate.</a:t>
            </a:r>
          </a:p>
          <a:p>
            <a:pPr marL="342900" indent="-342900" algn="just">
              <a:buFont typeface="Wingdings" pitchFamily="2" charset="2"/>
              <a:buChar char="ü"/>
            </a:pPr>
            <a:r>
              <a:rPr lang="x-none" sz="2000" b="1" dirty="0" smtClean="0">
                <a:latin typeface="Arial" panose="020B0604020202020204" pitchFamily="34" charset="0"/>
                <a:cs typeface="Arial" panose="020B0604020202020204" pitchFamily="34" charset="0"/>
              </a:rPr>
              <a:t>Las tratamientos más efectivos considerando cada uno de los indicadores analizados fueron: </a:t>
            </a:r>
            <a:r>
              <a:rPr lang="es-ES" sz="2000" b="1" dirty="0" smtClean="0">
                <a:solidFill>
                  <a:schemeClr val="dk1"/>
                </a:solidFill>
                <a:latin typeface="Arial" panose="020B0604020202020204" pitchFamily="34" charset="0"/>
                <a:cs typeface="Arial" panose="020B0604020202020204" pitchFamily="34" charset="0"/>
              </a:rPr>
              <a:t>0,1 </a:t>
            </a:r>
            <a:r>
              <a:rPr lang="es-ES" sz="2000" b="1" dirty="0">
                <a:solidFill>
                  <a:schemeClr val="dk1"/>
                </a:solidFill>
                <a:latin typeface="Arial" panose="020B0604020202020204" pitchFamily="34" charset="0"/>
                <a:cs typeface="Arial" panose="020B0604020202020204" pitchFamily="34" charset="0"/>
              </a:rPr>
              <a:t>µL mL</a:t>
            </a:r>
            <a:r>
              <a:rPr lang="es-ES" sz="2000" b="1" baseline="30000" dirty="0">
                <a:solidFill>
                  <a:schemeClr val="dk1"/>
                </a:solidFill>
                <a:latin typeface="Arial" panose="020B0604020202020204" pitchFamily="34" charset="0"/>
                <a:cs typeface="Arial" panose="020B0604020202020204" pitchFamily="34" charset="0"/>
              </a:rPr>
              <a:t>-1</a:t>
            </a:r>
            <a:r>
              <a:rPr lang="es-ES" sz="2000" b="1" dirty="0">
                <a:solidFill>
                  <a:schemeClr val="dk1"/>
                </a:solidFill>
                <a:latin typeface="Arial" panose="020B0604020202020204" pitchFamily="34" charset="0"/>
                <a:cs typeface="Arial" panose="020B0604020202020204" pitchFamily="34" charset="0"/>
              </a:rPr>
              <a:t> de extracto alcohólico 90 % (21 </a:t>
            </a:r>
            <a:r>
              <a:rPr lang="es-ES" sz="2000" b="1" dirty="0" smtClean="0">
                <a:solidFill>
                  <a:schemeClr val="dk1"/>
                </a:solidFill>
                <a:latin typeface="Arial" panose="020B0604020202020204" pitchFamily="34" charset="0"/>
                <a:cs typeface="Arial" panose="020B0604020202020204" pitchFamily="34" charset="0"/>
              </a:rPr>
              <a:t>días),</a:t>
            </a:r>
            <a:r>
              <a:rPr lang="x-none" sz="2000" b="1" dirty="0" smtClean="0">
                <a:latin typeface="Arial" panose="020B0604020202020204" pitchFamily="34" charset="0"/>
                <a:cs typeface="Arial" panose="020B0604020202020204" pitchFamily="34" charset="0"/>
              </a:rPr>
              <a:t> </a:t>
            </a:r>
            <a:r>
              <a:rPr lang="es-ES" sz="2000" b="1" dirty="0">
                <a:solidFill>
                  <a:schemeClr val="dk1"/>
                </a:solidFill>
                <a:latin typeface="Arial" panose="020B0604020202020204" pitchFamily="34" charset="0"/>
                <a:cs typeface="Arial" panose="020B0604020202020204" pitchFamily="34" charset="0"/>
              </a:rPr>
              <a:t>1 µL mL</a:t>
            </a:r>
            <a:r>
              <a:rPr lang="es-ES" sz="2000" b="1" baseline="30000" dirty="0">
                <a:solidFill>
                  <a:schemeClr val="dk1"/>
                </a:solidFill>
                <a:latin typeface="Arial" panose="020B0604020202020204" pitchFamily="34" charset="0"/>
                <a:cs typeface="Arial" panose="020B0604020202020204" pitchFamily="34" charset="0"/>
              </a:rPr>
              <a:t>-1</a:t>
            </a:r>
            <a:r>
              <a:rPr lang="es-ES" sz="2000" b="1" dirty="0">
                <a:solidFill>
                  <a:schemeClr val="dk1"/>
                </a:solidFill>
                <a:latin typeface="Arial" panose="020B0604020202020204" pitchFamily="34" charset="0"/>
                <a:cs typeface="Arial" panose="020B0604020202020204" pitchFamily="34" charset="0"/>
              </a:rPr>
              <a:t> de extracto alcohólico 90 % (10 </a:t>
            </a:r>
            <a:r>
              <a:rPr lang="es-ES" sz="2000" b="1" dirty="0" smtClean="0">
                <a:solidFill>
                  <a:schemeClr val="dk1"/>
                </a:solidFill>
                <a:latin typeface="Arial" panose="020B0604020202020204" pitchFamily="34" charset="0"/>
                <a:cs typeface="Arial" panose="020B0604020202020204" pitchFamily="34" charset="0"/>
              </a:rPr>
              <a:t>días) y 1 </a:t>
            </a:r>
            <a:r>
              <a:rPr lang="es-ES" sz="2000" b="1" dirty="0">
                <a:solidFill>
                  <a:schemeClr val="dk1"/>
                </a:solidFill>
                <a:latin typeface="Arial" panose="020B0604020202020204" pitchFamily="34" charset="0"/>
                <a:cs typeface="Arial" panose="020B0604020202020204" pitchFamily="34" charset="0"/>
              </a:rPr>
              <a:t>µL mL</a:t>
            </a:r>
            <a:r>
              <a:rPr lang="es-ES" sz="2000" b="1" baseline="30000" dirty="0">
                <a:solidFill>
                  <a:schemeClr val="dk1"/>
                </a:solidFill>
                <a:latin typeface="Arial" panose="020B0604020202020204" pitchFamily="34" charset="0"/>
                <a:cs typeface="Arial" panose="020B0604020202020204" pitchFamily="34" charset="0"/>
              </a:rPr>
              <a:t>-1</a:t>
            </a:r>
            <a:r>
              <a:rPr lang="es-ES" sz="2000" b="1" dirty="0">
                <a:solidFill>
                  <a:schemeClr val="dk1"/>
                </a:solidFill>
                <a:latin typeface="Arial" panose="020B0604020202020204" pitchFamily="34" charset="0"/>
                <a:cs typeface="Arial" panose="020B0604020202020204" pitchFamily="34" charset="0"/>
              </a:rPr>
              <a:t> de extracto alcohólico 70 % (10 días</a:t>
            </a:r>
            <a:r>
              <a:rPr lang="es-ES" sz="2000" b="1" dirty="0" smtClean="0">
                <a:solidFill>
                  <a:schemeClr val="dk1"/>
                </a:solidFill>
                <a:latin typeface="Arial" panose="020B0604020202020204" pitchFamily="34"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p:txBody>
      </p:sp>
      <p:sp>
        <p:nvSpPr>
          <p:cNvPr id="38" name="37 CuadroTexto"/>
          <p:cNvSpPr txBox="1"/>
          <p:nvPr/>
        </p:nvSpPr>
        <p:spPr>
          <a:xfrm>
            <a:off x="14722477" y="18704041"/>
            <a:ext cx="10094289" cy="400110"/>
          </a:xfrm>
          <a:prstGeom prst="rect">
            <a:avLst/>
          </a:prstGeom>
          <a:noFill/>
        </p:spPr>
        <p:txBody>
          <a:bodyPr wrap="square" rtlCol="0">
            <a:spAutoFit/>
          </a:bodyPr>
          <a:lstStyle/>
          <a:p>
            <a:pPr algn="just"/>
            <a:r>
              <a:rPr lang="es-MX" sz="2000" b="1" dirty="0" smtClean="0">
                <a:latin typeface="Arial" panose="020B0604020202020204" pitchFamily="34" charset="0"/>
                <a:cs typeface="Arial" panose="020B0604020202020204" pitchFamily="34" charset="0"/>
              </a:rPr>
              <a:t>Tabla III</a:t>
            </a:r>
            <a:r>
              <a:rPr lang="es-ES" sz="2000" b="1" dirty="0" smtClean="0">
                <a:latin typeface="Arial" panose="020B0604020202020204" pitchFamily="34" charset="0"/>
                <a:cs typeface="Arial" panose="020B0604020202020204" pitchFamily="34" charset="0"/>
              </a:rPr>
              <a:t>. Velocidad de germinación por tratamiento.</a:t>
            </a:r>
            <a:endParaRPr lang="es-ES" sz="2000" b="1" dirty="0">
              <a:latin typeface="Arial" panose="020B0604020202020204" pitchFamily="34" charset="0"/>
              <a:cs typeface="Arial" panose="020B0604020202020204" pitchFamily="34" charset="0"/>
            </a:endParaRPr>
          </a:p>
        </p:txBody>
      </p:sp>
      <p:graphicFrame>
        <p:nvGraphicFramePr>
          <p:cNvPr id="2" name="1 Gráfico"/>
          <p:cNvGraphicFramePr/>
          <p:nvPr/>
        </p:nvGraphicFramePr>
        <p:xfrm>
          <a:off x="18849323" y="25718023"/>
          <a:ext cx="6350652" cy="5584332"/>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 name="2 Gráfico"/>
          <p:cNvGraphicFramePr/>
          <p:nvPr/>
        </p:nvGraphicFramePr>
        <p:xfrm>
          <a:off x="12254725" y="25718023"/>
          <a:ext cx="6452582" cy="5584332"/>
        </p:xfrm>
        <a:graphic>
          <a:graphicData uri="http://schemas.openxmlformats.org/drawingml/2006/chart">
            <c:chart xmlns:c="http://schemas.openxmlformats.org/drawingml/2006/chart" xmlns:r="http://schemas.openxmlformats.org/officeDocument/2006/relationships" r:id="rId10"/>
          </a:graphicData>
        </a:graphic>
      </p:graphicFrame>
      <p:sp>
        <p:nvSpPr>
          <p:cNvPr id="7" name="6 CuadroTexto"/>
          <p:cNvSpPr txBox="1"/>
          <p:nvPr/>
        </p:nvSpPr>
        <p:spPr>
          <a:xfrm>
            <a:off x="15247514" y="25487191"/>
            <a:ext cx="819807" cy="461665"/>
          </a:xfrm>
          <a:prstGeom prst="rect">
            <a:avLst/>
          </a:prstGeom>
          <a:noFill/>
        </p:spPr>
        <p:txBody>
          <a:bodyPr wrap="square" rtlCol="0">
            <a:spAutoFit/>
          </a:bodyPr>
          <a:lstStyle/>
          <a:p>
            <a:r>
              <a:rPr lang="es-ES" sz="2400" b="1" dirty="0" smtClean="0">
                <a:latin typeface="Arial" panose="020B0604020202020204" pitchFamily="34" charset="0"/>
                <a:cs typeface="Arial" panose="020B0604020202020204" pitchFamily="34" charset="0"/>
              </a:rPr>
              <a:t>a</a:t>
            </a:r>
            <a:endParaRPr lang="es-ES" sz="2400" b="1" dirty="0">
              <a:latin typeface="Arial" panose="020B0604020202020204" pitchFamily="34" charset="0"/>
              <a:cs typeface="Arial" panose="020B0604020202020204" pitchFamily="34" charset="0"/>
            </a:endParaRPr>
          </a:p>
        </p:txBody>
      </p:sp>
      <p:sp>
        <p:nvSpPr>
          <p:cNvPr id="8" name="7 CuadroTexto"/>
          <p:cNvSpPr txBox="1"/>
          <p:nvPr/>
        </p:nvSpPr>
        <p:spPr>
          <a:xfrm>
            <a:off x="21490312" y="25507420"/>
            <a:ext cx="767428" cy="461665"/>
          </a:xfrm>
          <a:prstGeom prst="rect">
            <a:avLst/>
          </a:prstGeom>
          <a:noFill/>
        </p:spPr>
        <p:txBody>
          <a:bodyPr wrap="square" rtlCol="0">
            <a:spAutoFit/>
          </a:bodyPr>
          <a:lstStyle/>
          <a:p>
            <a:r>
              <a:rPr lang="es-ES" sz="2400" b="1" dirty="0" smtClean="0">
                <a:latin typeface="Arial" panose="020B0604020202020204" pitchFamily="34" charset="0"/>
                <a:cs typeface="Arial" panose="020B0604020202020204" pitchFamily="34" charset="0"/>
              </a:rPr>
              <a:t>b</a:t>
            </a:r>
            <a:endParaRPr lang="es-ES" sz="2400" b="1" dirty="0">
              <a:latin typeface="Arial" panose="020B0604020202020204" pitchFamily="34" charset="0"/>
              <a:cs typeface="Arial" panose="020B0604020202020204" pitchFamily="34" charset="0"/>
            </a:endParaRPr>
          </a:p>
        </p:txBody>
      </p:sp>
      <p:sp>
        <p:nvSpPr>
          <p:cNvPr id="10" name="9 CuadroTexto"/>
          <p:cNvSpPr txBox="1"/>
          <p:nvPr/>
        </p:nvSpPr>
        <p:spPr>
          <a:xfrm>
            <a:off x="13878180" y="31302355"/>
            <a:ext cx="13044744" cy="707886"/>
          </a:xfrm>
          <a:prstGeom prst="rect">
            <a:avLst/>
          </a:prstGeom>
          <a:noFill/>
        </p:spPr>
        <p:txBody>
          <a:bodyPr wrap="square" rtlCol="0">
            <a:spAutoFit/>
          </a:bodyPr>
          <a:lstStyle/>
          <a:p>
            <a:r>
              <a:rPr lang="es-ES" sz="2000" b="1" dirty="0" smtClean="0">
                <a:latin typeface="Arial" panose="020B0604020202020204" pitchFamily="34" charset="0"/>
                <a:cs typeface="Arial" panose="020B0604020202020204" pitchFamily="34" charset="0"/>
              </a:rPr>
              <a:t>Figura 1. Efecto de extractos de </a:t>
            </a:r>
            <a:r>
              <a:rPr lang="es-ES" sz="2000" b="1" dirty="0" err="1">
                <a:latin typeface="Arial" panose="020B0604020202020204" pitchFamily="34" charset="0"/>
                <a:cs typeface="Arial" panose="020B0604020202020204" pitchFamily="34" charset="0"/>
              </a:rPr>
              <a:t>S</a:t>
            </a:r>
            <a:r>
              <a:rPr lang="es-ES" sz="2000" b="1" dirty="0" err="1" smtClean="0">
                <a:latin typeface="Arial" panose="020B0604020202020204" pitchFamily="34" charset="0"/>
                <a:cs typeface="Arial" panose="020B0604020202020204" pitchFamily="34" charset="0"/>
              </a:rPr>
              <a:t>pirulina</a:t>
            </a:r>
            <a:r>
              <a:rPr lang="es-ES" sz="2000" b="1" dirty="0" smtClean="0">
                <a:latin typeface="Arial" panose="020B0604020202020204" pitchFamily="34" charset="0"/>
                <a:cs typeface="Arial" panose="020B0604020202020204" pitchFamily="34" charset="0"/>
              </a:rPr>
              <a:t> en el índice de vigor. a) Relación 1:10.</a:t>
            </a:r>
          </a:p>
          <a:p>
            <a:r>
              <a:rPr lang="es-ES" sz="2000" b="1" dirty="0" smtClean="0">
                <a:latin typeface="Arial" panose="020B0604020202020204" pitchFamily="34" charset="0"/>
                <a:cs typeface="Arial" panose="020B0604020202020204" pitchFamily="34" charset="0"/>
              </a:rPr>
              <a:t> b) Relación 1:20.</a:t>
            </a:r>
            <a:endParaRPr lang="es-ES" sz="2000" b="1" dirty="0">
              <a:latin typeface="Arial" panose="020B0604020202020204" pitchFamily="34" charset="0"/>
              <a:cs typeface="Arial" panose="020B0604020202020204" pitchFamily="34" charset="0"/>
            </a:endParaRPr>
          </a:p>
        </p:txBody>
      </p:sp>
      <p:graphicFrame>
        <p:nvGraphicFramePr>
          <p:cNvPr id="9" name="Tabla 8"/>
          <p:cNvGraphicFramePr>
            <a:graphicFrameLocks noGrp="1"/>
          </p:cNvGraphicFramePr>
          <p:nvPr/>
        </p:nvGraphicFramePr>
        <p:xfrm>
          <a:off x="2297400" y="29313090"/>
          <a:ext cx="5994400" cy="6205709"/>
        </p:xfrm>
        <a:graphic>
          <a:graphicData uri="http://schemas.openxmlformats.org/drawingml/2006/table">
            <a:tbl>
              <a:tblPr/>
              <a:tblGrid>
                <a:gridCol w="1823392"/>
                <a:gridCol w="2085504"/>
                <a:gridCol w="2085504"/>
              </a:tblGrid>
              <a:tr h="675005">
                <a:tc rowSpan="2">
                  <a:txBody>
                    <a:bodyPr/>
                    <a:lstStyle/>
                    <a:p>
                      <a:pPr marL="0" marR="0" algn="just">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Tratamientos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Masa seca de radículas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(mg planta</a:t>
                      </a:r>
                      <a:r>
                        <a:rPr lang="es-ES" sz="2000" b="1" kern="1200" baseline="300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0">
                <a:tc vMerge="1">
                  <a:txBody>
                    <a:bodyPr/>
                    <a:lstStyle/>
                    <a:p>
                      <a:endParaRPr lang="en-US"/>
                    </a:p>
                  </a:txBody>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Relación 1:10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Relación 1:20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1,22 ± 0,07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0,95 ± 0,12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1,33 ± 0,01*</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1,1 ± 0,10</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1,23 ± 0,04</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0,97 ± 0,06</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1,22 ± 0,04</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0,98 ± 0,08</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1,34 ± 0,04*</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1,18 ± 0,03*</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1,22 ± 0,02</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1,04 ± 0,05</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1,27 ± 0,03</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1,13 ± 0,04*</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1,30 ± 0,02</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1,20 ± 0,04* </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1,18 ± 0,02</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1,13 ± 0,06</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799">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1,16 ± 0,02</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1,16 ± 0,05*</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1,34 ± 0,06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1,11 ± 0,10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1,09 ± 0,02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1,12 ± 0,05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05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1,13 ± 0,03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1,08 ± 0,09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11" name="Tabla 10"/>
          <p:cNvGraphicFramePr>
            <a:graphicFrameLocks noGrp="1"/>
          </p:cNvGraphicFramePr>
          <p:nvPr/>
        </p:nvGraphicFramePr>
        <p:xfrm>
          <a:off x="2314675" y="19806557"/>
          <a:ext cx="5393055" cy="5767705"/>
        </p:xfrm>
        <a:graphic>
          <a:graphicData uri="http://schemas.openxmlformats.org/drawingml/2006/table">
            <a:tbl>
              <a:tblPr/>
              <a:tblGrid>
                <a:gridCol w="1733417"/>
                <a:gridCol w="1829819"/>
                <a:gridCol w="1829819"/>
              </a:tblGrid>
              <a:tr h="344805">
                <a:tc rowSpan="2">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Tratamientos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Porcentaje final de germinación (%G)</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344805">
                <a:tc vMerge="1">
                  <a:txBody>
                    <a:bodyPr/>
                    <a:lstStyle/>
                    <a:p>
                      <a:endParaRPr lang="en-US"/>
                    </a:p>
                  </a:txBody>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Relación 1:10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Relación 1:20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480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86 ± 5,1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98 ± 2,3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686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76 ± 11,5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98 ± 2,3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2900">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T3</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89 ± 11,7</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98 ± 2,3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595">
                <a:tc>
                  <a:txBody>
                    <a:bodyPr/>
                    <a:lstStyle/>
                    <a:p>
                      <a:pPr marL="0" marR="0" algn="ctr">
                        <a:lnSpc>
                          <a:spcPct val="115000"/>
                        </a:lnSpc>
                        <a:spcBef>
                          <a:spcPts val="0"/>
                        </a:spcBef>
                        <a:spcAft>
                          <a:spcPts val="0"/>
                        </a:spcAft>
                      </a:pPr>
                      <a:r>
                        <a:rPr lang="es-ES" sz="2000" b="1" kern="1200">
                          <a:solidFill>
                            <a:schemeClr val="tx1"/>
                          </a:solidFill>
                          <a:effectLst/>
                          <a:latin typeface="Arial" panose="020B0604020202020204" pitchFamily="34" charset="0"/>
                          <a:ea typeface="Calibri" panose="020F0502020204030204" pitchFamily="34" charset="0"/>
                          <a:cs typeface="Times New Roman" panose="02020603050405020304" pitchFamily="18" charset="0"/>
                        </a:rPr>
                        <a:t>T4</a:t>
                      </a:r>
                      <a:endParaRPr lang="en-US" sz="110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99 ± 2,0*</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98 ± 2,3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43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89 ± 5,9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97 ± 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3690">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78 ± 5,1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98 ± 2,3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797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86 ± 6,8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100 ± 0,0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92 ± 5,5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97 ± 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988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87 ± 13,3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97 ± 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655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93 ± 4,9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100 ± 0,0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2580">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88 ± 7,2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99 ± 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830">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83 ± 6,7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98 ± 2,3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46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77 ± 8,7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99 ± 2,0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35" name="Tabla 10"/>
          <p:cNvGraphicFramePr>
            <a:graphicFrameLocks noGrp="1"/>
          </p:cNvGraphicFramePr>
          <p:nvPr>
            <p:extLst>
              <p:ext uri="{D42A27DB-BD31-4B8C-83A1-F6EECF244321}">
                <p14:modId xmlns:p14="http://schemas.microsoft.com/office/powerpoint/2010/main" xmlns="" val="4155604885"/>
              </p:ext>
            </p:extLst>
          </p:nvPr>
        </p:nvGraphicFramePr>
        <p:xfrm>
          <a:off x="14680212" y="19234891"/>
          <a:ext cx="6810100" cy="5767705"/>
        </p:xfrm>
        <a:graphic>
          <a:graphicData uri="http://schemas.openxmlformats.org/drawingml/2006/table">
            <a:tbl>
              <a:tblPr/>
              <a:tblGrid>
                <a:gridCol w="2188878"/>
                <a:gridCol w="2310611"/>
                <a:gridCol w="2310611"/>
              </a:tblGrid>
              <a:tr h="344805">
                <a:tc rowSpan="2">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Tratamientos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Velocidad o tasa de</a:t>
                      </a:r>
                      <a:r>
                        <a:rPr lang="es-ES" sz="2000" b="1" kern="1200" baseline="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germinación (semillas germinadas/día)</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344805">
                <a:tc vMerge="1">
                  <a:txBody>
                    <a:bodyPr/>
                    <a:lstStyle/>
                    <a:p>
                      <a:endParaRPr lang="en-US"/>
                    </a:p>
                  </a:txBody>
                  <a:tcPr/>
                </a:tc>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Relación 1:10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Relación 1:20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480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10,2 ± 0,52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10,3 ± 0,22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686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8,9 ± 1,44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11,2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0,95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2900">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10,4</a:t>
                      </a:r>
                      <a:r>
                        <a:rPr lang="es-ES" sz="2000" b="1" kern="1200" baseline="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0,94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11,5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1,18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59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11,0 </a:t>
                      </a:r>
                      <a:r>
                        <a:rPr lang="es-ES" sz="2000" b="1" kern="12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chemeClr val="tx1"/>
                          </a:solidFill>
                          <a:effectLst/>
                          <a:latin typeface="Arial" panose="020B0604020202020204" pitchFamily="34" charset="0"/>
                          <a:ea typeface="Calibri" panose="020F0502020204030204" pitchFamily="34" charset="0"/>
                          <a:cs typeface="Times New Roman" panose="02020603050405020304" pitchFamily="18" charset="0"/>
                        </a:rPr>
                        <a:t>0,53*</a:t>
                      </a:r>
                      <a:endParaRPr lang="en-US" sz="1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11,0 ± 0,28*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432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9,4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0,74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9,5 ± 1,08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3690">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9,5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0,19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9,7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0,31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797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9,4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0,24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10,0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10,2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0,81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9,5</a:t>
                      </a:r>
                      <a:r>
                        <a:rPr lang="es-ES" sz="2000" b="1" kern="1200" baseline="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1,0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988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9,6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1,38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12,4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0,32*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6555">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11,1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0,90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12,2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0,65*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2580">
                <a:tc>
                  <a:txBody>
                    <a:bodyPr/>
                    <a:lstStyle/>
                    <a:p>
                      <a:pPr marL="0" marR="0" algn="ctr">
                        <a:lnSpc>
                          <a:spcPct val="115000"/>
                        </a:lnSpc>
                        <a:spcBef>
                          <a:spcPts val="0"/>
                        </a:spcBef>
                        <a:spcAft>
                          <a:spcPts val="0"/>
                        </a:spcAft>
                      </a:pPr>
                      <a:r>
                        <a:rPr lang="es-ES" sz="2000" b="1" kern="120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10,8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1,37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11,6</a:t>
                      </a:r>
                      <a:r>
                        <a:rPr lang="es-ES" sz="2000" b="1" kern="1200" baseline="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0,57*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830">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9,8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1,54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12,1 ± 0,17*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1465">
                <a:tc>
                  <a:txBody>
                    <a:bodyPr/>
                    <a:lstStyle/>
                    <a:p>
                      <a:pPr marL="0" marR="0" algn="ctr">
                        <a:lnSpc>
                          <a:spcPct val="115000"/>
                        </a:lnSpc>
                        <a:spcBef>
                          <a:spcPts val="0"/>
                        </a:spcBef>
                        <a:spcAft>
                          <a:spcPts val="0"/>
                        </a:spcAft>
                      </a:pP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T13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9,2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0,98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12,0 </a:t>
                      </a:r>
                      <a:r>
                        <a:rPr lang="es-ES" sz="2000" b="1" kern="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s-ES" sz="2000" b="1" kern="1200" dirty="0" smtClean="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0,63*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36" name="audio anaysa.mp3">
            <a:hlinkClick r:id="" action="ppaction://media"/>
          </p:cNvPr>
          <p:cNvPicPr>
            <a:picLocks noRot="1" noChangeAspect="1"/>
          </p:cNvPicPr>
          <p:nvPr>
            <a:audioFile r:link="rId1"/>
          </p:nvPr>
        </p:nvPicPr>
        <p:blipFill>
          <a:blip r:embed="rId11"/>
          <a:stretch>
            <a:fillRect/>
          </a:stretch>
        </p:blipFill>
        <p:spPr>
          <a:xfrm>
            <a:off x="10883900" y="3749675"/>
            <a:ext cx="304800" cy="304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3172" fill="hold"/>
                                        <p:tgtEl>
                                          <p:spTgt spid="3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childTnLst>
        </p:cTn>
      </p:par>
    </p:tnLst>
  </p:timing>
</p:sld>
</file>

<file path=ppt/theme/theme1.xml><?xml version="1.0" encoding="utf-8"?>
<a:theme xmlns:a="http://schemas.openxmlformats.org/drawingml/2006/main" name="Transmisión de listas">
  <a:themeElements>
    <a:clrScheme name="Transmisión de listas">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Transmisión de listas">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ransmisión de listas">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Notes Theme">
  <a:themeElements>
    <a:clrScheme name="Office Notes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Notes Theme">
      <a:majorFont>
        <a:latin typeface="Calibri"/>
        <a:ea typeface=""/>
        <a:cs typeface=""/>
      </a:majorFont>
      <a:minorFont>
        <a:latin typeface="Calibri"/>
        <a:ea typeface=""/>
        <a:cs typeface=""/>
      </a:minorFont>
    </a:fontScheme>
    <a:fmtScheme name="Office Notes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1"/>
        </a:gradFill>
      </a:fillStyleLst>
      <a:lnStyleLst>
        <a:ln w="9525" cap="flat" cmpd="sng">
          <a:solidFill>
            <a:schemeClr val="phClr">
              <a:shade val="95000"/>
              <a:satMod val="105000"/>
            </a:schemeClr>
          </a:solidFill>
          <a:prstDash val="solid"/>
        </a:ln>
        <a:ln w="25400" cap="flat" cmpd="sng">
          <a:solidFill>
            <a:schemeClr val="phClr"/>
          </a:solidFill>
          <a:prstDash val="solid"/>
        </a:ln>
        <a:ln w="38100" cap="flat" cmpd="sng">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1562</TotalTime>
  <Words>1350</Words>
  <Application>Microsoft Office PowerPoint</Application>
  <PresentationFormat>Personalizado</PresentationFormat>
  <Paragraphs>169</Paragraphs>
  <Slides>1</Slides>
  <Notes>1</Notes>
  <HiddenSlides>0</HiddenSlides>
  <MMClips>1</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Transmisión de listas</vt:lpstr>
      <vt:lpstr>Diapositiva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Lilisbet Guerrero Domínguez</dc:creator>
  <cp:lastModifiedBy>Yanelis</cp:lastModifiedBy>
  <cp:revision>208</cp:revision>
  <dcterms:created xsi:type="dcterms:W3CDTF">2018-09-27T14:39:03Z</dcterms:created>
  <dcterms:modified xsi:type="dcterms:W3CDTF">2021-12-14T04:29:55Z</dcterms:modified>
</cp:coreProperties>
</file>