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xls" ContentType="application/vnd.ms-exce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7" r:id="rId2"/>
  </p:sldIdLst>
  <p:sldSz cx="25203150" cy="36004500"/>
  <p:notesSz cx="6858000" cy="9144000"/>
  <p:defaultTextStyle>
    <a:defPPr>
      <a:defRPr lang="es-ES"/>
    </a:defPPr>
    <a:lvl1pPr algn="l" rtl="0" eaLnBrk="0" fontAlgn="base" hangingPunct="0">
      <a:spcBef>
        <a:spcPct val="0"/>
      </a:spcBef>
      <a:spcAft>
        <a:spcPct val="0"/>
      </a:spcAft>
      <a:defRPr sz="4600" kern="1200">
        <a:solidFill>
          <a:schemeClr val="tx1"/>
        </a:solidFill>
        <a:latin typeface="Arial" charset="0"/>
        <a:ea typeface="+mn-ea"/>
        <a:cs typeface="+mn-cs"/>
      </a:defRPr>
    </a:lvl1pPr>
    <a:lvl2pPr marL="407988" indent="49213" algn="l" rtl="0" eaLnBrk="0" fontAlgn="base" hangingPunct="0">
      <a:spcBef>
        <a:spcPct val="0"/>
      </a:spcBef>
      <a:spcAft>
        <a:spcPct val="0"/>
      </a:spcAft>
      <a:defRPr sz="4600" kern="1200">
        <a:solidFill>
          <a:schemeClr val="tx1"/>
        </a:solidFill>
        <a:latin typeface="Arial" charset="0"/>
        <a:ea typeface="+mn-ea"/>
        <a:cs typeface="+mn-cs"/>
      </a:defRPr>
    </a:lvl2pPr>
    <a:lvl3pPr marL="817563" indent="96838" algn="l" rtl="0" eaLnBrk="0" fontAlgn="base" hangingPunct="0">
      <a:spcBef>
        <a:spcPct val="0"/>
      </a:spcBef>
      <a:spcAft>
        <a:spcPct val="0"/>
      </a:spcAft>
      <a:defRPr sz="4600" kern="1200">
        <a:solidFill>
          <a:schemeClr val="tx1"/>
        </a:solidFill>
        <a:latin typeface="Arial" charset="0"/>
        <a:ea typeface="+mn-ea"/>
        <a:cs typeface="+mn-cs"/>
      </a:defRPr>
    </a:lvl3pPr>
    <a:lvl4pPr marL="1227138" indent="144463" algn="l" rtl="0" eaLnBrk="0" fontAlgn="base" hangingPunct="0">
      <a:spcBef>
        <a:spcPct val="0"/>
      </a:spcBef>
      <a:spcAft>
        <a:spcPct val="0"/>
      </a:spcAft>
      <a:defRPr sz="4600" kern="1200">
        <a:solidFill>
          <a:schemeClr val="tx1"/>
        </a:solidFill>
        <a:latin typeface="Arial" charset="0"/>
        <a:ea typeface="+mn-ea"/>
        <a:cs typeface="+mn-cs"/>
      </a:defRPr>
    </a:lvl4pPr>
    <a:lvl5pPr marL="1635125" indent="193675" algn="l" rtl="0" eaLnBrk="0" fontAlgn="base" hangingPunct="0">
      <a:spcBef>
        <a:spcPct val="0"/>
      </a:spcBef>
      <a:spcAft>
        <a:spcPct val="0"/>
      </a:spcAft>
      <a:defRPr sz="4600" kern="1200">
        <a:solidFill>
          <a:schemeClr val="tx1"/>
        </a:solidFill>
        <a:latin typeface="Arial" charset="0"/>
        <a:ea typeface="+mn-ea"/>
        <a:cs typeface="+mn-cs"/>
      </a:defRPr>
    </a:lvl5pPr>
    <a:lvl6pPr marL="2286000" algn="l" defTabSz="914400" rtl="0" eaLnBrk="1" latinLnBrk="0" hangingPunct="1">
      <a:defRPr sz="4600" kern="1200">
        <a:solidFill>
          <a:schemeClr val="tx1"/>
        </a:solidFill>
        <a:latin typeface="Arial" charset="0"/>
        <a:ea typeface="+mn-ea"/>
        <a:cs typeface="+mn-cs"/>
      </a:defRPr>
    </a:lvl6pPr>
    <a:lvl7pPr marL="2743200" algn="l" defTabSz="914400" rtl="0" eaLnBrk="1" latinLnBrk="0" hangingPunct="1">
      <a:defRPr sz="4600" kern="1200">
        <a:solidFill>
          <a:schemeClr val="tx1"/>
        </a:solidFill>
        <a:latin typeface="Arial" charset="0"/>
        <a:ea typeface="+mn-ea"/>
        <a:cs typeface="+mn-cs"/>
      </a:defRPr>
    </a:lvl7pPr>
    <a:lvl8pPr marL="3200400" algn="l" defTabSz="914400" rtl="0" eaLnBrk="1" latinLnBrk="0" hangingPunct="1">
      <a:defRPr sz="4600" kern="1200">
        <a:solidFill>
          <a:schemeClr val="tx1"/>
        </a:solidFill>
        <a:latin typeface="Arial" charset="0"/>
        <a:ea typeface="+mn-ea"/>
        <a:cs typeface="+mn-cs"/>
      </a:defRPr>
    </a:lvl8pPr>
    <a:lvl9pPr marL="3657600" algn="l" defTabSz="914400" rtl="0" eaLnBrk="1" latinLnBrk="0" hangingPunct="1">
      <a:defRPr sz="46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BFF21"/>
    <a:srgbClr val="99FF66"/>
    <a:srgbClr val="B9E5C1"/>
    <a:srgbClr val="CCFF99"/>
    <a:srgbClr val="009E47"/>
    <a:srgbClr val="3333FF"/>
    <a:srgbClr val="CCFFCC"/>
    <a:srgbClr val="005C2A"/>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0604" autoAdjust="0"/>
    <p:restoredTop sz="98046" autoAdjust="0"/>
  </p:normalViewPr>
  <p:slideViewPr>
    <p:cSldViewPr>
      <p:cViewPr>
        <p:scale>
          <a:sx n="66" d="100"/>
          <a:sy n="66" d="100"/>
        </p:scale>
        <p:origin x="1518" y="1050"/>
      </p:cViewPr>
      <p:guideLst>
        <p:guide orient="horz" pos="5262"/>
        <p:guide pos="793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s-A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325C48E1-9819-45DE-A909-3E359F3FD4EA}" type="datetimeFigureOut">
              <a:rPr lang="es-AR"/>
              <a:pPr>
                <a:defRPr/>
              </a:pPr>
              <a:t>14/12/2021</a:t>
            </a:fld>
            <a:endParaRPr lang="es-AR"/>
          </a:p>
        </p:txBody>
      </p:sp>
      <p:sp>
        <p:nvSpPr>
          <p:cNvPr id="4" name="Slide Image Placeholder 3"/>
          <p:cNvSpPr>
            <a:spLocks noGrp="1" noRot="1" noChangeAspect="1"/>
          </p:cNvSpPr>
          <p:nvPr>
            <p:ph type="sldImg" idx="2"/>
          </p:nvPr>
        </p:nvSpPr>
        <p:spPr>
          <a:xfrm>
            <a:off x="2228850" y="685800"/>
            <a:ext cx="240030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s-AR"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s-A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90D29C97-B727-4610-A460-219205AFFB23}"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mn-lt"/>
        <a:ea typeface="+mn-ea"/>
        <a:cs typeface="+mn-cs"/>
      </a:defRPr>
    </a:lvl1pPr>
    <a:lvl2pPr marL="407988" algn="l" rtl="0" eaLnBrk="0" fontAlgn="base" hangingPunct="0">
      <a:spcBef>
        <a:spcPct val="30000"/>
      </a:spcBef>
      <a:spcAft>
        <a:spcPct val="0"/>
      </a:spcAft>
      <a:defRPr sz="1100" kern="1200">
        <a:solidFill>
          <a:schemeClr val="tx1"/>
        </a:solidFill>
        <a:latin typeface="+mn-lt"/>
        <a:ea typeface="+mn-ea"/>
        <a:cs typeface="+mn-cs"/>
      </a:defRPr>
    </a:lvl2pPr>
    <a:lvl3pPr marL="817563" algn="l" rtl="0" eaLnBrk="0" fontAlgn="base" hangingPunct="0">
      <a:spcBef>
        <a:spcPct val="30000"/>
      </a:spcBef>
      <a:spcAft>
        <a:spcPct val="0"/>
      </a:spcAft>
      <a:defRPr sz="1100" kern="1200">
        <a:solidFill>
          <a:schemeClr val="tx1"/>
        </a:solidFill>
        <a:latin typeface="+mn-lt"/>
        <a:ea typeface="+mn-ea"/>
        <a:cs typeface="+mn-cs"/>
      </a:defRPr>
    </a:lvl3pPr>
    <a:lvl4pPr marL="1227138" algn="l" rtl="0" eaLnBrk="0" fontAlgn="base" hangingPunct="0">
      <a:spcBef>
        <a:spcPct val="30000"/>
      </a:spcBef>
      <a:spcAft>
        <a:spcPct val="0"/>
      </a:spcAft>
      <a:defRPr sz="1100" kern="1200">
        <a:solidFill>
          <a:schemeClr val="tx1"/>
        </a:solidFill>
        <a:latin typeface="+mn-lt"/>
        <a:ea typeface="+mn-ea"/>
        <a:cs typeface="+mn-cs"/>
      </a:defRPr>
    </a:lvl4pPr>
    <a:lvl5pPr marL="1635125" algn="l" rtl="0" eaLnBrk="0" fontAlgn="base" hangingPunct="0">
      <a:spcBef>
        <a:spcPct val="30000"/>
      </a:spcBef>
      <a:spcAft>
        <a:spcPct val="0"/>
      </a:spcAft>
      <a:defRPr sz="1100" kern="1200">
        <a:solidFill>
          <a:schemeClr val="tx1"/>
        </a:solidFill>
        <a:latin typeface="+mn-lt"/>
        <a:ea typeface="+mn-ea"/>
        <a:cs typeface="+mn-cs"/>
      </a:defRPr>
    </a:lvl5pPr>
    <a:lvl6pPr marL="2045284" algn="l" defTabSz="818114" rtl="0" eaLnBrk="1" latinLnBrk="0" hangingPunct="1">
      <a:defRPr sz="1100" kern="1200">
        <a:solidFill>
          <a:schemeClr val="tx1"/>
        </a:solidFill>
        <a:latin typeface="+mn-lt"/>
        <a:ea typeface="+mn-ea"/>
        <a:cs typeface="+mn-cs"/>
      </a:defRPr>
    </a:lvl6pPr>
    <a:lvl7pPr marL="2454341" algn="l" defTabSz="818114" rtl="0" eaLnBrk="1" latinLnBrk="0" hangingPunct="1">
      <a:defRPr sz="1100" kern="1200">
        <a:solidFill>
          <a:schemeClr val="tx1"/>
        </a:solidFill>
        <a:latin typeface="+mn-lt"/>
        <a:ea typeface="+mn-ea"/>
        <a:cs typeface="+mn-cs"/>
      </a:defRPr>
    </a:lvl7pPr>
    <a:lvl8pPr marL="2863398" algn="l" defTabSz="818114" rtl="0" eaLnBrk="1" latinLnBrk="0" hangingPunct="1">
      <a:defRPr sz="1100" kern="1200">
        <a:solidFill>
          <a:schemeClr val="tx1"/>
        </a:solidFill>
        <a:latin typeface="+mn-lt"/>
        <a:ea typeface="+mn-ea"/>
        <a:cs typeface="+mn-cs"/>
      </a:defRPr>
    </a:lvl8pPr>
    <a:lvl9pPr marL="3272455" algn="l" defTabSz="818114"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90236" y="11184734"/>
            <a:ext cx="21422678" cy="771763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780473" y="20402550"/>
            <a:ext cx="17642205" cy="9201150"/>
          </a:xfrm>
        </p:spPr>
        <p:txBody>
          <a:bodyPr/>
          <a:lstStyle>
            <a:lvl1pPr marL="0" indent="0" algn="ctr">
              <a:buNone/>
              <a:defRPr>
                <a:solidFill>
                  <a:schemeClr val="tx1">
                    <a:tint val="75000"/>
                  </a:schemeClr>
                </a:solidFill>
              </a:defRPr>
            </a:lvl1pPr>
            <a:lvl2pPr marL="1748790" indent="0" algn="ctr">
              <a:buNone/>
              <a:defRPr>
                <a:solidFill>
                  <a:schemeClr val="tx1">
                    <a:tint val="75000"/>
                  </a:schemeClr>
                </a:solidFill>
              </a:defRPr>
            </a:lvl2pPr>
            <a:lvl3pPr marL="3497580" indent="0" algn="ctr">
              <a:buNone/>
              <a:defRPr>
                <a:solidFill>
                  <a:schemeClr val="tx1">
                    <a:tint val="75000"/>
                  </a:schemeClr>
                </a:solidFill>
              </a:defRPr>
            </a:lvl3pPr>
            <a:lvl4pPr marL="5246370" indent="0" algn="ctr">
              <a:buNone/>
              <a:defRPr>
                <a:solidFill>
                  <a:schemeClr val="tx1">
                    <a:tint val="75000"/>
                  </a:schemeClr>
                </a:solidFill>
              </a:defRPr>
            </a:lvl4pPr>
            <a:lvl5pPr marL="6995160" indent="0" algn="ctr">
              <a:buNone/>
              <a:defRPr>
                <a:solidFill>
                  <a:schemeClr val="tx1">
                    <a:tint val="75000"/>
                  </a:schemeClr>
                </a:solidFill>
              </a:defRPr>
            </a:lvl5pPr>
            <a:lvl6pPr marL="8743950" indent="0" algn="ctr">
              <a:buNone/>
              <a:defRPr>
                <a:solidFill>
                  <a:schemeClr val="tx1">
                    <a:tint val="75000"/>
                  </a:schemeClr>
                </a:solidFill>
              </a:defRPr>
            </a:lvl6pPr>
            <a:lvl7pPr marL="10492740" indent="0" algn="ctr">
              <a:buNone/>
              <a:defRPr>
                <a:solidFill>
                  <a:schemeClr val="tx1">
                    <a:tint val="75000"/>
                  </a:schemeClr>
                </a:solidFill>
              </a:defRPr>
            </a:lvl7pPr>
            <a:lvl8pPr marL="12241530" indent="0" algn="ctr">
              <a:buNone/>
              <a:defRPr>
                <a:solidFill>
                  <a:schemeClr val="tx1">
                    <a:tint val="75000"/>
                  </a:schemeClr>
                </a:solidFill>
              </a:defRPr>
            </a:lvl8pPr>
            <a:lvl9pPr marL="1399032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F90EA6-D917-4613-A668-C2062E048499}"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4317EB5-DDF7-4929-A05E-9E2097598E1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990875" y="23136228"/>
            <a:ext cx="21422678" cy="7150894"/>
          </a:xfrm>
        </p:spPr>
        <p:txBody>
          <a:bodyPr anchor="t"/>
          <a:lstStyle>
            <a:lvl1pPr algn="l">
              <a:defRPr sz="153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990875" y="15260246"/>
            <a:ext cx="21422678" cy="7875982"/>
          </a:xfrm>
        </p:spPr>
        <p:txBody>
          <a:bodyPr anchor="b"/>
          <a:lstStyle>
            <a:lvl1pPr marL="0" indent="0">
              <a:buNone/>
              <a:defRPr sz="7700">
                <a:solidFill>
                  <a:schemeClr val="tx1">
                    <a:tint val="75000"/>
                  </a:schemeClr>
                </a:solidFill>
              </a:defRPr>
            </a:lvl1pPr>
            <a:lvl2pPr marL="1748790" indent="0">
              <a:buNone/>
              <a:defRPr sz="6900">
                <a:solidFill>
                  <a:schemeClr val="tx1">
                    <a:tint val="75000"/>
                  </a:schemeClr>
                </a:solidFill>
              </a:defRPr>
            </a:lvl2pPr>
            <a:lvl3pPr marL="3497580" indent="0">
              <a:buNone/>
              <a:defRPr sz="6100">
                <a:solidFill>
                  <a:schemeClr val="tx1">
                    <a:tint val="75000"/>
                  </a:schemeClr>
                </a:solidFill>
              </a:defRPr>
            </a:lvl3pPr>
            <a:lvl4pPr marL="5246370" indent="0">
              <a:buNone/>
              <a:defRPr sz="5400">
                <a:solidFill>
                  <a:schemeClr val="tx1">
                    <a:tint val="75000"/>
                  </a:schemeClr>
                </a:solidFill>
              </a:defRPr>
            </a:lvl4pPr>
            <a:lvl5pPr marL="6995160" indent="0">
              <a:buNone/>
              <a:defRPr sz="5400">
                <a:solidFill>
                  <a:schemeClr val="tx1">
                    <a:tint val="75000"/>
                  </a:schemeClr>
                </a:solidFill>
              </a:defRPr>
            </a:lvl5pPr>
            <a:lvl6pPr marL="8743950" indent="0">
              <a:buNone/>
              <a:defRPr sz="5400">
                <a:solidFill>
                  <a:schemeClr val="tx1">
                    <a:tint val="75000"/>
                  </a:schemeClr>
                </a:solidFill>
              </a:defRPr>
            </a:lvl6pPr>
            <a:lvl7pPr marL="10492740" indent="0">
              <a:buNone/>
              <a:defRPr sz="5400">
                <a:solidFill>
                  <a:schemeClr val="tx1">
                    <a:tint val="75000"/>
                  </a:schemeClr>
                </a:solidFill>
              </a:defRPr>
            </a:lvl7pPr>
            <a:lvl8pPr marL="12241530" indent="0">
              <a:buNone/>
              <a:defRPr sz="5400">
                <a:solidFill>
                  <a:schemeClr val="tx1">
                    <a:tint val="75000"/>
                  </a:schemeClr>
                </a:solidFill>
              </a:defRPr>
            </a:lvl8pPr>
            <a:lvl9pPr marL="13990320" indent="0">
              <a:buNone/>
              <a:defRPr sz="5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909C155-4BC7-4786-AF35-0341510C265D}"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260158" y="8401053"/>
            <a:ext cx="11131391" cy="23761306"/>
          </a:xfrm>
        </p:spPr>
        <p:txBody>
          <a:bodyPr/>
          <a:lstStyle>
            <a:lvl1pPr>
              <a:defRPr sz="10700"/>
            </a:lvl1pPr>
            <a:lvl2pPr>
              <a:defRPr sz="92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2811601" y="8401053"/>
            <a:ext cx="11131391" cy="23761306"/>
          </a:xfrm>
        </p:spPr>
        <p:txBody>
          <a:bodyPr/>
          <a:lstStyle>
            <a:lvl1pPr>
              <a:defRPr sz="10700"/>
            </a:lvl1pPr>
            <a:lvl2pPr>
              <a:defRPr sz="92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ECBF428-A14B-4A08-90A1-C3754BD1372B}"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260158" y="8059343"/>
            <a:ext cx="11135768" cy="3358751"/>
          </a:xfrm>
        </p:spPr>
        <p:txBody>
          <a:bodyPr anchor="b"/>
          <a:lstStyle>
            <a:lvl1pPr marL="0" indent="0">
              <a:buNone/>
              <a:defRPr sz="9200" b="1"/>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260158" y="11418094"/>
            <a:ext cx="11135768" cy="20744262"/>
          </a:xfrm>
        </p:spPr>
        <p:txBody>
          <a:bodyPr/>
          <a:lstStyle>
            <a:lvl1pPr>
              <a:defRPr sz="9200"/>
            </a:lvl1pPr>
            <a:lvl2pPr>
              <a:defRPr sz="7700"/>
            </a:lvl2pPr>
            <a:lvl3pPr>
              <a:defRPr sz="6900"/>
            </a:lvl3pPr>
            <a:lvl4pPr>
              <a:defRPr sz="6100"/>
            </a:lvl4pPr>
            <a:lvl5pPr>
              <a:defRPr sz="6100"/>
            </a:lvl5pPr>
            <a:lvl6pPr>
              <a:defRPr sz="6100"/>
            </a:lvl6pPr>
            <a:lvl7pPr>
              <a:defRPr sz="6100"/>
            </a:lvl7pPr>
            <a:lvl8pPr>
              <a:defRPr sz="6100"/>
            </a:lvl8pPr>
            <a:lvl9pPr>
              <a:defRPr sz="6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802852" y="8059343"/>
            <a:ext cx="11140142" cy="3358751"/>
          </a:xfrm>
        </p:spPr>
        <p:txBody>
          <a:bodyPr anchor="b"/>
          <a:lstStyle>
            <a:lvl1pPr marL="0" indent="0">
              <a:buNone/>
              <a:defRPr sz="9200" b="1"/>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802852" y="11418094"/>
            <a:ext cx="11140142" cy="20744262"/>
          </a:xfrm>
        </p:spPr>
        <p:txBody>
          <a:bodyPr/>
          <a:lstStyle>
            <a:lvl1pPr>
              <a:defRPr sz="9200"/>
            </a:lvl1pPr>
            <a:lvl2pPr>
              <a:defRPr sz="7700"/>
            </a:lvl2pPr>
            <a:lvl3pPr>
              <a:defRPr sz="6900"/>
            </a:lvl3pPr>
            <a:lvl4pPr>
              <a:defRPr sz="6100"/>
            </a:lvl4pPr>
            <a:lvl5pPr>
              <a:defRPr sz="6100"/>
            </a:lvl5pPr>
            <a:lvl6pPr>
              <a:defRPr sz="6100"/>
            </a:lvl6pPr>
            <a:lvl7pPr>
              <a:defRPr sz="6100"/>
            </a:lvl7pPr>
            <a:lvl8pPr>
              <a:defRPr sz="6100"/>
            </a:lvl8pPr>
            <a:lvl9pPr>
              <a:defRPr sz="6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B7E4D2D-047D-4B0E-A803-8261B0E01297}"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4B438BF-60F5-4570-ADDA-D7E6E8B32FAA}"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C6064EB-6BBA-451B-A6E1-D36519E3CA7F}"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260159" y="1433512"/>
            <a:ext cx="8291663" cy="6100763"/>
          </a:xfrm>
        </p:spPr>
        <p:txBody>
          <a:bodyPr anchor="b"/>
          <a:lstStyle>
            <a:lvl1pPr algn="l">
              <a:defRPr sz="7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853732" y="1433515"/>
            <a:ext cx="14089261" cy="30728843"/>
          </a:xfrm>
        </p:spPr>
        <p:txBody>
          <a:bodyPr/>
          <a:lstStyle>
            <a:lvl1pPr>
              <a:defRPr sz="12200"/>
            </a:lvl1pPr>
            <a:lvl2pPr>
              <a:defRPr sz="10700"/>
            </a:lvl2pPr>
            <a:lvl3pPr>
              <a:defRPr sz="9200"/>
            </a:lvl3pPr>
            <a:lvl4pPr>
              <a:defRPr sz="7700"/>
            </a:lvl4pPr>
            <a:lvl5pPr>
              <a:defRPr sz="7700"/>
            </a:lvl5pPr>
            <a:lvl6pPr>
              <a:defRPr sz="7700"/>
            </a:lvl6pPr>
            <a:lvl7pPr>
              <a:defRPr sz="7700"/>
            </a:lvl7pPr>
            <a:lvl8pPr>
              <a:defRPr sz="7700"/>
            </a:lvl8pPr>
            <a:lvl9pPr>
              <a:defRPr sz="7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260159" y="7534278"/>
            <a:ext cx="8291663" cy="24628081"/>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CBE3A61-384B-49BC-8236-29461FFB931C}"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39994" y="25203150"/>
            <a:ext cx="15121890" cy="2975375"/>
          </a:xfrm>
        </p:spPr>
        <p:txBody>
          <a:bodyPr anchor="b"/>
          <a:lstStyle>
            <a:lvl1pPr algn="l">
              <a:defRPr sz="7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939994" y="3217069"/>
            <a:ext cx="15121890" cy="21602700"/>
          </a:xfrm>
        </p:spPr>
        <p:txBody>
          <a:bodyPr rtlCol="0">
            <a:normAutofit/>
          </a:bodyPr>
          <a:lstStyle>
            <a:lvl1pPr marL="0" indent="0">
              <a:buNone/>
              <a:defRPr sz="12200"/>
            </a:lvl1pPr>
            <a:lvl2pPr marL="1748790" indent="0">
              <a:buNone/>
              <a:defRPr sz="10700"/>
            </a:lvl2pPr>
            <a:lvl3pPr marL="3497580" indent="0">
              <a:buNone/>
              <a:defRPr sz="9200"/>
            </a:lvl3pPr>
            <a:lvl4pPr marL="5246370" indent="0">
              <a:buNone/>
              <a:defRPr sz="7700"/>
            </a:lvl4pPr>
            <a:lvl5pPr marL="6995160" indent="0">
              <a:buNone/>
              <a:defRPr sz="7700"/>
            </a:lvl5pPr>
            <a:lvl6pPr marL="8743950" indent="0">
              <a:buNone/>
              <a:defRPr sz="7700"/>
            </a:lvl6pPr>
            <a:lvl7pPr marL="10492740" indent="0">
              <a:buNone/>
              <a:defRPr sz="7700"/>
            </a:lvl7pPr>
            <a:lvl8pPr marL="12241530" indent="0">
              <a:buNone/>
              <a:defRPr sz="7700"/>
            </a:lvl8pPr>
            <a:lvl9pPr marL="13990320" indent="0">
              <a:buNone/>
              <a:defRPr sz="7700"/>
            </a:lvl9pPr>
          </a:lstStyle>
          <a:p>
            <a:pPr lvl="0"/>
            <a:endParaRPr lang="es-ES" noProof="0" smtClean="0"/>
          </a:p>
        </p:txBody>
      </p:sp>
      <p:sp>
        <p:nvSpPr>
          <p:cNvPr id="4" name="3 Marcador de texto"/>
          <p:cNvSpPr>
            <a:spLocks noGrp="1"/>
          </p:cNvSpPr>
          <p:nvPr>
            <p:ph type="body" sz="half" idx="2"/>
          </p:nvPr>
        </p:nvSpPr>
        <p:spPr>
          <a:xfrm>
            <a:off x="4939994" y="28178524"/>
            <a:ext cx="15121890" cy="4225526"/>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991911D-DFA0-4ECD-851B-2C01F3BAFAAB}"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F4D747-BF43-4D49-9D3A-C1147443403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8272284" y="1441852"/>
            <a:ext cx="5670709" cy="3072050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260157" y="1441852"/>
            <a:ext cx="16592074" cy="3072050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D0393A1-7E5F-4470-B889-4F1A37EEC826}"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1260475" y="1441450"/>
            <a:ext cx="22682200" cy="6000750"/>
          </a:xfrm>
          <a:prstGeom prst="rect">
            <a:avLst/>
          </a:prstGeom>
          <a:noFill/>
          <a:ln w="9525">
            <a:noFill/>
            <a:miter lim="800000"/>
            <a:headEnd/>
            <a:tailEnd/>
          </a:ln>
        </p:spPr>
        <p:txBody>
          <a:bodyPr vert="horz" wrap="square" lIns="349758" tIns="174879" rIns="349758" bIns="17487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1260475" y="8401050"/>
            <a:ext cx="22682200" cy="23761700"/>
          </a:xfrm>
          <a:prstGeom prst="rect">
            <a:avLst/>
          </a:prstGeom>
          <a:noFill/>
          <a:ln w="9525">
            <a:noFill/>
            <a:miter lim="800000"/>
            <a:headEnd/>
            <a:tailEnd/>
          </a:ln>
        </p:spPr>
        <p:txBody>
          <a:bodyPr vert="horz" wrap="square" lIns="349758" tIns="174879" rIns="349758" bIns="17487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1260475" y="33370838"/>
            <a:ext cx="5880100" cy="1917700"/>
          </a:xfrm>
          <a:prstGeom prst="rect">
            <a:avLst/>
          </a:prstGeom>
        </p:spPr>
        <p:txBody>
          <a:bodyPr vert="horz" lIns="349758" tIns="174879" rIns="349758" bIns="174879" rtlCol="0" anchor="ctr"/>
          <a:lstStyle>
            <a:lvl1pPr algn="l">
              <a:defRPr sz="4600">
                <a:solidFill>
                  <a:schemeClr val="tx1">
                    <a:tint val="75000"/>
                  </a:schemeClr>
                </a:solidFill>
                <a:latin typeface="Arial" charset="0"/>
              </a:defRPr>
            </a:lvl1pPr>
          </a:lstStyle>
          <a:p>
            <a:pPr>
              <a:defRPr/>
            </a:pPr>
            <a:endParaRPr lang="es-ES"/>
          </a:p>
        </p:txBody>
      </p:sp>
      <p:sp>
        <p:nvSpPr>
          <p:cNvPr id="5" name="4 Marcador de pie de página"/>
          <p:cNvSpPr>
            <a:spLocks noGrp="1"/>
          </p:cNvSpPr>
          <p:nvPr>
            <p:ph type="ftr" sz="quarter" idx="3"/>
          </p:nvPr>
        </p:nvSpPr>
        <p:spPr>
          <a:xfrm>
            <a:off x="8610600" y="33370838"/>
            <a:ext cx="7981950" cy="1917700"/>
          </a:xfrm>
          <a:prstGeom prst="rect">
            <a:avLst/>
          </a:prstGeom>
        </p:spPr>
        <p:txBody>
          <a:bodyPr vert="horz" lIns="349758" tIns="174879" rIns="349758" bIns="174879" rtlCol="0" anchor="ctr"/>
          <a:lstStyle>
            <a:lvl1pPr algn="ctr">
              <a:defRPr sz="4600">
                <a:solidFill>
                  <a:schemeClr val="tx1">
                    <a:tint val="75000"/>
                  </a:schemeClr>
                </a:solidFill>
                <a:latin typeface="Arial" charset="0"/>
              </a:defRPr>
            </a:lvl1pPr>
          </a:lstStyle>
          <a:p>
            <a:pPr>
              <a:defRPr/>
            </a:pPr>
            <a:endParaRPr lang="es-ES"/>
          </a:p>
        </p:txBody>
      </p:sp>
      <p:sp>
        <p:nvSpPr>
          <p:cNvPr id="6" name="5 Marcador de número de diapositiva"/>
          <p:cNvSpPr>
            <a:spLocks noGrp="1"/>
          </p:cNvSpPr>
          <p:nvPr>
            <p:ph type="sldNum" sz="quarter" idx="4"/>
          </p:nvPr>
        </p:nvSpPr>
        <p:spPr>
          <a:xfrm>
            <a:off x="18062575" y="33370838"/>
            <a:ext cx="5880100" cy="1917700"/>
          </a:xfrm>
          <a:prstGeom prst="rect">
            <a:avLst/>
          </a:prstGeom>
        </p:spPr>
        <p:txBody>
          <a:bodyPr vert="horz" lIns="349758" tIns="174879" rIns="349758" bIns="174879" rtlCol="0" anchor="ctr"/>
          <a:lstStyle>
            <a:lvl1pPr algn="r">
              <a:defRPr sz="4600">
                <a:solidFill>
                  <a:schemeClr val="tx1">
                    <a:tint val="75000"/>
                  </a:schemeClr>
                </a:solidFill>
                <a:latin typeface="Arial" charset="0"/>
              </a:defRPr>
            </a:lvl1pPr>
          </a:lstStyle>
          <a:p>
            <a:pPr>
              <a:defRPr/>
            </a:pPr>
            <a:fld id="{F9118F8F-39BB-40CC-A658-29B39F244A6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3497263" rtl="0" eaLnBrk="0" fontAlgn="base" hangingPunct="0">
        <a:spcBef>
          <a:spcPct val="0"/>
        </a:spcBef>
        <a:spcAft>
          <a:spcPct val="0"/>
        </a:spcAft>
        <a:defRPr sz="16800" kern="1200">
          <a:solidFill>
            <a:schemeClr val="tx1"/>
          </a:solidFill>
          <a:latin typeface="+mj-lt"/>
          <a:ea typeface="+mj-ea"/>
          <a:cs typeface="+mj-cs"/>
        </a:defRPr>
      </a:lvl1pPr>
      <a:lvl2pPr algn="ctr" defTabSz="3497263" rtl="0" eaLnBrk="0" fontAlgn="base" hangingPunct="0">
        <a:spcBef>
          <a:spcPct val="0"/>
        </a:spcBef>
        <a:spcAft>
          <a:spcPct val="0"/>
        </a:spcAft>
        <a:defRPr sz="16800">
          <a:solidFill>
            <a:schemeClr val="tx1"/>
          </a:solidFill>
          <a:latin typeface="Calibri" pitchFamily="34" charset="0"/>
        </a:defRPr>
      </a:lvl2pPr>
      <a:lvl3pPr algn="ctr" defTabSz="3497263" rtl="0" eaLnBrk="0" fontAlgn="base" hangingPunct="0">
        <a:spcBef>
          <a:spcPct val="0"/>
        </a:spcBef>
        <a:spcAft>
          <a:spcPct val="0"/>
        </a:spcAft>
        <a:defRPr sz="16800">
          <a:solidFill>
            <a:schemeClr val="tx1"/>
          </a:solidFill>
          <a:latin typeface="Calibri" pitchFamily="34" charset="0"/>
        </a:defRPr>
      </a:lvl3pPr>
      <a:lvl4pPr algn="ctr" defTabSz="3497263" rtl="0" eaLnBrk="0" fontAlgn="base" hangingPunct="0">
        <a:spcBef>
          <a:spcPct val="0"/>
        </a:spcBef>
        <a:spcAft>
          <a:spcPct val="0"/>
        </a:spcAft>
        <a:defRPr sz="16800">
          <a:solidFill>
            <a:schemeClr val="tx1"/>
          </a:solidFill>
          <a:latin typeface="Calibri" pitchFamily="34" charset="0"/>
        </a:defRPr>
      </a:lvl4pPr>
      <a:lvl5pPr algn="ctr" defTabSz="3497263" rtl="0" eaLnBrk="0" fontAlgn="base" hangingPunct="0">
        <a:spcBef>
          <a:spcPct val="0"/>
        </a:spcBef>
        <a:spcAft>
          <a:spcPct val="0"/>
        </a:spcAft>
        <a:defRPr sz="16800">
          <a:solidFill>
            <a:schemeClr val="tx1"/>
          </a:solidFill>
          <a:latin typeface="Calibri" pitchFamily="34" charset="0"/>
        </a:defRPr>
      </a:lvl5pPr>
      <a:lvl6pPr marL="457200" algn="ctr" defTabSz="3497263" rtl="0" fontAlgn="base">
        <a:spcBef>
          <a:spcPct val="0"/>
        </a:spcBef>
        <a:spcAft>
          <a:spcPct val="0"/>
        </a:spcAft>
        <a:defRPr sz="16800">
          <a:solidFill>
            <a:schemeClr val="tx1"/>
          </a:solidFill>
          <a:latin typeface="Calibri" pitchFamily="34" charset="0"/>
        </a:defRPr>
      </a:lvl6pPr>
      <a:lvl7pPr marL="914400" algn="ctr" defTabSz="3497263" rtl="0" fontAlgn="base">
        <a:spcBef>
          <a:spcPct val="0"/>
        </a:spcBef>
        <a:spcAft>
          <a:spcPct val="0"/>
        </a:spcAft>
        <a:defRPr sz="16800">
          <a:solidFill>
            <a:schemeClr val="tx1"/>
          </a:solidFill>
          <a:latin typeface="Calibri" pitchFamily="34" charset="0"/>
        </a:defRPr>
      </a:lvl7pPr>
      <a:lvl8pPr marL="1371600" algn="ctr" defTabSz="3497263" rtl="0" fontAlgn="base">
        <a:spcBef>
          <a:spcPct val="0"/>
        </a:spcBef>
        <a:spcAft>
          <a:spcPct val="0"/>
        </a:spcAft>
        <a:defRPr sz="16800">
          <a:solidFill>
            <a:schemeClr val="tx1"/>
          </a:solidFill>
          <a:latin typeface="Calibri" pitchFamily="34" charset="0"/>
        </a:defRPr>
      </a:lvl8pPr>
      <a:lvl9pPr marL="1828800" algn="ctr" defTabSz="3497263" rtl="0" fontAlgn="base">
        <a:spcBef>
          <a:spcPct val="0"/>
        </a:spcBef>
        <a:spcAft>
          <a:spcPct val="0"/>
        </a:spcAft>
        <a:defRPr sz="16800">
          <a:solidFill>
            <a:schemeClr val="tx1"/>
          </a:solidFill>
          <a:latin typeface="Calibri" pitchFamily="34" charset="0"/>
        </a:defRPr>
      </a:lvl9pPr>
    </p:titleStyle>
    <p:bodyStyle>
      <a:lvl1pPr marL="1311275" indent="-1311275" algn="l" defTabSz="3497263" rtl="0" eaLnBrk="0" fontAlgn="base" hangingPunct="0">
        <a:spcBef>
          <a:spcPct val="20000"/>
        </a:spcBef>
        <a:spcAft>
          <a:spcPct val="0"/>
        </a:spcAft>
        <a:buFont typeface="Arial" charset="0"/>
        <a:buChar char="•"/>
        <a:defRPr sz="12200" kern="1200">
          <a:solidFill>
            <a:schemeClr val="tx1"/>
          </a:solidFill>
          <a:latin typeface="+mn-lt"/>
          <a:ea typeface="+mn-ea"/>
          <a:cs typeface="+mn-cs"/>
        </a:defRPr>
      </a:lvl1pPr>
      <a:lvl2pPr marL="2841625" indent="-1092200" algn="l" defTabSz="3497263" rtl="0" eaLnBrk="0" fontAlgn="base" hangingPunct="0">
        <a:spcBef>
          <a:spcPct val="20000"/>
        </a:spcBef>
        <a:spcAft>
          <a:spcPct val="0"/>
        </a:spcAft>
        <a:buFont typeface="Arial" charset="0"/>
        <a:buChar char="–"/>
        <a:defRPr sz="10700" kern="1200">
          <a:solidFill>
            <a:schemeClr val="tx1"/>
          </a:solidFill>
          <a:latin typeface="+mn-lt"/>
          <a:ea typeface="+mn-ea"/>
          <a:cs typeface="+mn-cs"/>
        </a:defRPr>
      </a:lvl2pPr>
      <a:lvl3pPr marL="4371975" indent="-873125" algn="l" defTabSz="3497263" rtl="0" eaLnBrk="0" fontAlgn="base" hangingPunct="0">
        <a:spcBef>
          <a:spcPct val="20000"/>
        </a:spcBef>
        <a:spcAft>
          <a:spcPct val="0"/>
        </a:spcAft>
        <a:buFont typeface="Arial" charset="0"/>
        <a:buChar char="•"/>
        <a:defRPr sz="9200" kern="1200">
          <a:solidFill>
            <a:schemeClr val="tx1"/>
          </a:solidFill>
          <a:latin typeface="+mn-lt"/>
          <a:ea typeface="+mn-ea"/>
          <a:cs typeface="+mn-cs"/>
        </a:defRPr>
      </a:lvl3pPr>
      <a:lvl4pPr marL="6119813" indent="-873125" algn="l" defTabSz="3497263" rtl="0" eaLnBrk="0" fontAlgn="base" hangingPunct="0">
        <a:spcBef>
          <a:spcPct val="20000"/>
        </a:spcBef>
        <a:spcAft>
          <a:spcPct val="0"/>
        </a:spcAft>
        <a:buFont typeface="Arial" charset="0"/>
        <a:buChar char="–"/>
        <a:defRPr sz="7700" kern="1200">
          <a:solidFill>
            <a:schemeClr val="tx1"/>
          </a:solidFill>
          <a:latin typeface="+mn-lt"/>
          <a:ea typeface="+mn-ea"/>
          <a:cs typeface="+mn-cs"/>
        </a:defRPr>
      </a:lvl4pPr>
      <a:lvl5pPr marL="7869238" indent="-873125" algn="l" defTabSz="3497263" rtl="0" eaLnBrk="0" fontAlgn="base" hangingPunct="0">
        <a:spcBef>
          <a:spcPct val="20000"/>
        </a:spcBef>
        <a:spcAft>
          <a:spcPct val="0"/>
        </a:spcAft>
        <a:buFont typeface="Arial" charset="0"/>
        <a:buChar char="»"/>
        <a:defRPr sz="7700" kern="1200">
          <a:solidFill>
            <a:schemeClr val="tx1"/>
          </a:solidFill>
          <a:latin typeface="+mn-lt"/>
          <a:ea typeface="+mn-ea"/>
          <a:cs typeface="+mn-cs"/>
        </a:defRPr>
      </a:lvl5pPr>
      <a:lvl6pPr marL="961834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6pPr>
      <a:lvl7pPr marL="1136713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7pPr>
      <a:lvl8pPr marL="1311592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8pPr>
      <a:lvl9pPr marL="1486471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9pPr>
    </p:bodyStyle>
    <p:otherStyle>
      <a:defPPr>
        <a:defRPr lang="es-ES"/>
      </a:defPPr>
      <a:lvl1pPr marL="0" algn="l" defTabSz="3497580" rtl="0" eaLnBrk="1" latinLnBrk="0" hangingPunct="1">
        <a:defRPr sz="6900" kern="1200">
          <a:solidFill>
            <a:schemeClr val="tx1"/>
          </a:solidFill>
          <a:latin typeface="+mn-lt"/>
          <a:ea typeface="+mn-ea"/>
          <a:cs typeface="+mn-cs"/>
        </a:defRPr>
      </a:lvl1pPr>
      <a:lvl2pPr marL="1748790" algn="l" defTabSz="3497580" rtl="0" eaLnBrk="1" latinLnBrk="0" hangingPunct="1">
        <a:defRPr sz="6900" kern="1200">
          <a:solidFill>
            <a:schemeClr val="tx1"/>
          </a:solidFill>
          <a:latin typeface="+mn-lt"/>
          <a:ea typeface="+mn-ea"/>
          <a:cs typeface="+mn-cs"/>
        </a:defRPr>
      </a:lvl2pPr>
      <a:lvl3pPr marL="3497580" algn="l" defTabSz="3497580" rtl="0" eaLnBrk="1" latinLnBrk="0" hangingPunct="1">
        <a:defRPr sz="6900" kern="1200">
          <a:solidFill>
            <a:schemeClr val="tx1"/>
          </a:solidFill>
          <a:latin typeface="+mn-lt"/>
          <a:ea typeface="+mn-ea"/>
          <a:cs typeface="+mn-cs"/>
        </a:defRPr>
      </a:lvl3pPr>
      <a:lvl4pPr marL="5246370" algn="l" defTabSz="3497580" rtl="0" eaLnBrk="1" latinLnBrk="0" hangingPunct="1">
        <a:defRPr sz="6900" kern="1200">
          <a:solidFill>
            <a:schemeClr val="tx1"/>
          </a:solidFill>
          <a:latin typeface="+mn-lt"/>
          <a:ea typeface="+mn-ea"/>
          <a:cs typeface="+mn-cs"/>
        </a:defRPr>
      </a:lvl4pPr>
      <a:lvl5pPr marL="6995160" algn="l" defTabSz="3497580" rtl="0" eaLnBrk="1" latinLnBrk="0" hangingPunct="1">
        <a:defRPr sz="6900" kern="1200">
          <a:solidFill>
            <a:schemeClr val="tx1"/>
          </a:solidFill>
          <a:latin typeface="+mn-lt"/>
          <a:ea typeface="+mn-ea"/>
          <a:cs typeface="+mn-cs"/>
        </a:defRPr>
      </a:lvl5pPr>
      <a:lvl6pPr marL="8743950" algn="l" defTabSz="3497580" rtl="0" eaLnBrk="1" latinLnBrk="0" hangingPunct="1">
        <a:defRPr sz="6900" kern="1200">
          <a:solidFill>
            <a:schemeClr val="tx1"/>
          </a:solidFill>
          <a:latin typeface="+mn-lt"/>
          <a:ea typeface="+mn-ea"/>
          <a:cs typeface="+mn-cs"/>
        </a:defRPr>
      </a:lvl6pPr>
      <a:lvl7pPr marL="10492740" algn="l" defTabSz="3497580" rtl="0" eaLnBrk="1" latinLnBrk="0" hangingPunct="1">
        <a:defRPr sz="6900" kern="1200">
          <a:solidFill>
            <a:schemeClr val="tx1"/>
          </a:solidFill>
          <a:latin typeface="+mn-lt"/>
          <a:ea typeface="+mn-ea"/>
          <a:cs typeface="+mn-cs"/>
        </a:defRPr>
      </a:lvl7pPr>
      <a:lvl8pPr marL="12241530" algn="l" defTabSz="3497580" rtl="0" eaLnBrk="1" latinLnBrk="0" hangingPunct="1">
        <a:defRPr sz="6900" kern="1200">
          <a:solidFill>
            <a:schemeClr val="tx1"/>
          </a:solidFill>
          <a:latin typeface="+mn-lt"/>
          <a:ea typeface="+mn-ea"/>
          <a:cs typeface="+mn-cs"/>
        </a:defRPr>
      </a:lvl8pPr>
      <a:lvl9pPr marL="13990320" algn="l" defTabSz="3497580"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grupoagricoladecuba.gag.cu/media/Agrotecnia/pdf/38_2014/1/8.pdf" TargetMode="External"/><Relationship Id="rId13" Type="http://schemas.openxmlformats.org/officeDocument/2006/relationships/oleObject" Target="../embeddings/Gr_fico_de_Microsoft_Office_Excel5.xls"/><Relationship Id="rId18" Type="http://schemas.openxmlformats.org/officeDocument/2006/relationships/image" Target="../media/image11.png"/><Relationship Id="rId3" Type="http://schemas.openxmlformats.org/officeDocument/2006/relationships/slideLayout" Target="../slideLayouts/slideLayout7.xml"/><Relationship Id="rId7" Type="http://schemas.openxmlformats.org/officeDocument/2006/relationships/hyperlink" Target="https://acsess.onlinelibrary.wiley.com/doi/full/10.1002/agj2.20392" TargetMode="External"/><Relationship Id="rId12" Type="http://schemas.openxmlformats.org/officeDocument/2006/relationships/oleObject" Target="../embeddings/Gr_fico_de_Microsoft_Office_Excel4.xls"/><Relationship Id="rId17" Type="http://schemas.openxmlformats.org/officeDocument/2006/relationships/image" Target="../media/image10.png"/><Relationship Id="rId2" Type="http://schemas.openxmlformats.org/officeDocument/2006/relationships/audio" Target="file:///D:\Dpto%20de%20Fisiologia\Departamento%202021\Taller%20online%20Fisiolog&#237;a\audio%20belkis.m4a" TargetMode="External"/><Relationship Id="rId16" Type="http://schemas.openxmlformats.org/officeDocument/2006/relationships/image" Target="../media/image9.png"/><Relationship Id="rId1" Type="http://schemas.openxmlformats.org/officeDocument/2006/relationships/vmlDrawing" Target="../drawings/vmlDrawing1.vml"/><Relationship Id="rId6" Type="http://schemas.openxmlformats.org/officeDocument/2006/relationships/hyperlink" Target="http://sedici.unlp.edu.ar/handle/10915/59824" TargetMode="External"/><Relationship Id="rId11" Type="http://schemas.openxmlformats.org/officeDocument/2006/relationships/oleObject" Target="../embeddings/Gr_fico_de_Microsoft_Office_Excel3.xls"/><Relationship Id="rId5" Type="http://schemas.openxmlformats.org/officeDocument/2006/relationships/image" Target="../media/image7.emf"/><Relationship Id="rId15" Type="http://schemas.openxmlformats.org/officeDocument/2006/relationships/image" Target="../media/image8.png"/><Relationship Id="rId10" Type="http://schemas.openxmlformats.org/officeDocument/2006/relationships/oleObject" Target="../embeddings/Gr_fico_de_Microsoft_Office_Excel2.xls"/><Relationship Id="rId4" Type="http://schemas.openxmlformats.org/officeDocument/2006/relationships/hyperlink" Target="mailto:ionel@inca.edu.cu" TargetMode="External"/><Relationship Id="rId9" Type="http://schemas.openxmlformats.org/officeDocument/2006/relationships/oleObject" Target="../embeddings/Gr_fico_de_Microsoft_Office_Excel1.xls"/><Relationship Id="rId14" Type="http://schemas.openxmlformats.org/officeDocument/2006/relationships/oleObject" Target="../embeddings/Gr_fico_de_Microsoft_Office_Excel6.xls"/></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grpSp>
        <p:nvGrpSpPr>
          <p:cNvPr id="2050" name="6 Grupo"/>
          <p:cNvGrpSpPr>
            <a:grpSpLocks/>
          </p:cNvGrpSpPr>
          <p:nvPr/>
        </p:nvGrpSpPr>
        <p:grpSpPr bwMode="auto">
          <a:xfrm>
            <a:off x="0" y="0"/>
            <a:ext cx="25228550" cy="35823525"/>
            <a:chOff x="0" y="0"/>
            <a:chExt cx="25228550" cy="35823088"/>
          </a:xfrm>
        </p:grpSpPr>
        <p:grpSp>
          <p:nvGrpSpPr>
            <p:cNvPr id="2051" name="2 Grupo"/>
            <p:cNvGrpSpPr>
              <a:grpSpLocks/>
            </p:cNvGrpSpPr>
            <p:nvPr/>
          </p:nvGrpSpPr>
          <p:grpSpPr bwMode="auto">
            <a:xfrm>
              <a:off x="0" y="0"/>
              <a:ext cx="25228550" cy="35823088"/>
              <a:chOff x="0" y="0"/>
              <a:chExt cx="25228550" cy="35823088"/>
            </a:xfrm>
          </p:grpSpPr>
          <p:grpSp>
            <p:nvGrpSpPr>
              <p:cNvPr id="2053" name="Group 92"/>
              <p:cNvGrpSpPr>
                <a:grpSpLocks/>
              </p:cNvGrpSpPr>
              <p:nvPr/>
            </p:nvGrpSpPr>
            <p:grpSpPr bwMode="auto">
              <a:xfrm>
                <a:off x="632513" y="890588"/>
                <a:ext cx="22273797" cy="33261300"/>
                <a:chOff x="794764" y="513342"/>
                <a:chExt cx="25456621" cy="36589064"/>
              </a:xfrm>
            </p:grpSpPr>
            <p:grpSp>
              <p:nvGrpSpPr>
                <p:cNvPr id="2079" name="Group 128"/>
                <p:cNvGrpSpPr>
                  <a:grpSpLocks/>
                </p:cNvGrpSpPr>
                <p:nvPr/>
              </p:nvGrpSpPr>
              <p:grpSpPr bwMode="auto">
                <a:xfrm>
                  <a:off x="4598436" y="513342"/>
                  <a:ext cx="21652949" cy="5326310"/>
                  <a:chOff x="4598436" y="513342"/>
                  <a:chExt cx="21652949" cy="5326310"/>
                </a:xfrm>
              </p:grpSpPr>
              <p:grpSp>
                <p:nvGrpSpPr>
                  <p:cNvPr id="2081" name="Group 7"/>
                  <p:cNvGrpSpPr>
                    <a:grpSpLocks/>
                  </p:cNvGrpSpPr>
                  <p:nvPr/>
                </p:nvGrpSpPr>
                <p:grpSpPr bwMode="auto">
                  <a:xfrm>
                    <a:off x="4598436" y="513342"/>
                    <a:ext cx="21652949" cy="3300033"/>
                    <a:chOff x="4617930" y="282616"/>
                    <a:chExt cx="18947466" cy="2999093"/>
                  </a:xfrm>
                </p:grpSpPr>
                <p:sp>
                  <p:nvSpPr>
                    <p:cNvPr id="2083" name="Text Box 28"/>
                    <p:cNvSpPr txBox="1">
                      <a:spLocks noChangeArrowheads="1"/>
                    </p:cNvSpPr>
                    <p:nvPr/>
                  </p:nvSpPr>
                  <p:spPr bwMode="auto">
                    <a:xfrm>
                      <a:off x="4617930" y="282616"/>
                      <a:ext cx="18947466" cy="1010007"/>
                    </a:xfrm>
                    <a:prstGeom prst="rect">
                      <a:avLst/>
                    </a:prstGeom>
                    <a:noFill/>
                    <a:ln w="9525">
                      <a:noFill/>
                      <a:miter lim="800000"/>
                      <a:headEnd/>
                      <a:tailEnd/>
                    </a:ln>
                  </p:spPr>
                  <p:txBody>
                    <a:bodyPr lIns="390906" tIns="195453" rIns="390906" bIns="195453">
                      <a:spAutoFit/>
                    </a:bodyPr>
                    <a:lstStyle/>
                    <a:p>
                      <a:pPr algn="just" defTabSz="3495675"/>
                      <a:r>
                        <a:rPr lang="es-ES" sz="4000" b="1"/>
                        <a:t>Estabilidad de inoculantes a base rizobio para su empleo en gramíneas</a:t>
                      </a:r>
                      <a:endParaRPr lang="en-US" sz="4000"/>
                    </a:p>
                  </p:txBody>
                </p:sp>
                <p:sp>
                  <p:nvSpPr>
                    <p:cNvPr id="2084" name="Rectangle 3"/>
                    <p:cNvSpPr>
                      <a:spLocks noChangeArrowheads="1"/>
                    </p:cNvSpPr>
                    <p:nvPr/>
                  </p:nvSpPr>
                  <p:spPr bwMode="auto">
                    <a:xfrm>
                      <a:off x="5050017" y="2035548"/>
                      <a:ext cx="17355551" cy="1246161"/>
                    </a:xfrm>
                    <a:prstGeom prst="rect">
                      <a:avLst/>
                    </a:prstGeom>
                    <a:noFill/>
                    <a:ln w="9525">
                      <a:noFill/>
                      <a:miter lim="800000"/>
                      <a:headEnd/>
                      <a:tailEnd/>
                    </a:ln>
                  </p:spPr>
                  <p:txBody>
                    <a:bodyPr>
                      <a:spAutoFit/>
                    </a:bodyPr>
                    <a:lstStyle/>
                    <a:p>
                      <a:pPr algn="ctr" eaLnBrk="1" hangingPunct="1"/>
                      <a:r>
                        <a:rPr lang="es-ES" sz="2700" b="1"/>
                        <a:t>Belkis Morales Mena, Kirenia Aguilera, Marcos Tirse, María Caridad Nápoles, Ionel Hernández</a:t>
                      </a:r>
                    </a:p>
                    <a:p>
                      <a:pPr algn="just" eaLnBrk="1" hangingPunct="1"/>
                      <a:endParaRPr lang="es-ES" sz="2700" b="1"/>
                    </a:p>
                    <a:p>
                      <a:pPr algn="just" eaLnBrk="1" hangingPunct="1"/>
                      <a:r>
                        <a:rPr lang="es-ES" sz="2100">
                          <a:solidFill>
                            <a:srgbClr val="000000"/>
                          </a:solidFill>
                        </a:rPr>
                        <a:t>Instituto Nacional de Ciencias Agrícolas (INCA). Gaveta postal No.1, San José de las Lajas. Mayabeque, Cuba. 32700. </a:t>
                      </a:r>
                      <a:r>
                        <a:rPr lang="es-ES" sz="2100" b="1">
                          <a:solidFill>
                            <a:srgbClr val="000000"/>
                          </a:solidFill>
                          <a:hlinkClick r:id="rId4"/>
                        </a:rPr>
                        <a:t>bmorales@inca.edu.cu</a:t>
                      </a:r>
                      <a:endParaRPr lang="es-ES" sz="2700" b="1"/>
                    </a:p>
                  </p:txBody>
                </p:sp>
              </p:grpSp>
              <p:sp>
                <p:nvSpPr>
                  <p:cNvPr id="2082" name="Text Box 32"/>
                  <p:cNvSpPr txBox="1">
                    <a:spLocks noChangeArrowheads="1"/>
                  </p:cNvSpPr>
                  <p:nvPr/>
                </p:nvSpPr>
                <p:spPr bwMode="auto">
                  <a:xfrm>
                    <a:off x="12910496" y="5316427"/>
                    <a:ext cx="4114881" cy="523225"/>
                  </a:xfrm>
                  <a:prstGeom prst="rect">
                    <a:avLst/>
                  </a:prstGeom>
                  <a:noFill/>
                  <a:ln w="9525">
                    <a:noFill/>
                    <a:miter lim="800000"/>
                    <a:headEnd/>
                    <a:tailEnd/>
                  </a:ln>
                </p:spPr>
                <p:txBody>
                  <a:bodyPr>
                    <a:spAutoFit/>
                  </a:bodyPr>
                  <a:lstStyle/>
                  <a:p>
                    <a:pPr algn="just" defTabSz="3495675" eaLnBrk="1" hangingPunct="1"/>
                    <a:r>
                      <a:rPr lang="es-AR" sz="2500" b="1"/>
                      <a:t>Resultados </a:t>
                    </a:r>
                  </a:p>
                </p:txBody>
              </p:sp>
            </p:grpSp>
            <p:sp>
              <p:nvSpPr>
                <p:cNvPr id="2080" name="Text Box 731"/>
                <p:cNvSpPr txBox="1">
                  <a:spLocks noChangeArrowheads="1"/>
                </p:cNvSpPr>
                <p:nvPr/>
              </p:nvSpPr>
              <p:spPr bwMode="auto">
                <a:xfrm>
                  <a:off x="794764" y="36578531"/>
                  <a:ext cx="14241464" cy="523875"/>
                </a:xfrm>
                <a:prstGeom prst="rect">
                  <a:avLst/>
                </a:prstGeom>
                <a:noFill/>
                <a:ln w="9525">
                  <a:noFill/>
                  <a:miter lim="800000"/>
                  <a:headEnd/>
                  <a:tailEnd/>
                </a:ln>
              </p:spPr>
              <p:txBody>
                <a:bodyPr>
                  <a:spAutoFit/>
                </a:bodyPr>
                <a:lstStyle/>
                <a:p>
                  <a:pPr algn="just" defTabSz="3495675" eaLnBrk="1" hangingPunct="1"/>
                  <a:endParaRPr lang="es-MX" sz="2500" b="1"/>
                </a:p>
              </p:txBody>
            </p:sp>
          </p:grpSp>
          <p:pic>
            <p:nvPicPr>
              <p:cNvPr id="2054" name="Picture 130"/>
              <p:cNvPicPr>
                <a:picLocks noChangeAspect="1" noChangeArrowheads="1"/>
              </p:cNvPicPr>
              <p:nvPr/>
            </p:nvPicPr>
            <p:blipFill>
              <a:blip r:embed="rId5"/>
              <a:srcRect/>
              <a:stretch>
                <a:fillRect/>
              </a:stretch>
            </p:blipFill>
            <p:spPr bwMode="auto">
              <a:xfrm>
                <a:off x="23228300" y="0"/>
                <a:ext cx="1958975" cy="3895725"/>
              </a:xfrm>
              <a:prstGeom prst="rect">
                <a:avLst/>
              </a:prstGeom>
              <a:noFill/>
              <a:ln w="9525">
                <a:noFill/>
                <a:miter lim="800000"/>
                <a:headEnd/>
                <a:tailEnd/>
              </a:ln>
            </p:spPr>
          </p:pic>
          <p:sp>
            <p:nvSpPr>
              <p:cNvPr id="2055" name="Rectangle 144"/>
              <p:cNvSpPr>
                <a:spLocks noChangeArrowheads="1"/>
              </p:cNvSpPr>
              <p:nvPr/>
            </p:nvSpPr>
            <p:spPr bwMode="auto">
              <a:xfrm>
                <a:off x="0" y="0"/>
                <a:ext cx="165100" cy="790575"/>
              </a:xfrm>
              <a:prstGeom prst="rect">
                <a:avLst/>
              </a:prstGeom>
              <a:noFill/>
              <a:ln w="9525">
                <a:noFill/>
                <a:miter lim="800000"/>
                <a:headEnd/>
                <a:tailEnd/>
              </a:ln>
            </p:spPr>
            <p:txBody>
              <a:bodyPr wrap="none" lIns="81811" tIns="40906" rIns="81811" bIns="40906" anchor="ctr">
                <a:spAutoFit/>
              </a:bodyPr>
              <a:lstStyle/>
              <a:p>
                <a:pPr algn="just" eaLnBrk="1" hangingPunct="1"/>
                <a:endParaRPr lang="en-US"/>
              </a:p>
            </p:txBody>
          </p:sp>
          <p:sp>
            <p:nvSpPr>
              <p:cNvPr id="2056" name="2 Rectángulo"/>
              <p:cNvSpPr>
                <a:spLocks noChangeArrowheads="1"/>
              </p:cNvSpPr>
              <p:nvPr/>
            </p:nvSpPr>
            <p:spPr bwMode="auto">
              <a:xfrm>
                <a:off x="509588" y="5256213"/>
                <a:ext cx="10363200" cy="7263527"/>
              </a:xfrm>
              <a:prstGeom prst="rect">
                <a:avLst/>
              </a:prstGeom>
              <a:noFill/>
              <a:ln w="9525">
                <a:noFill/>
                <a:miter lim="800000"/>
                <a:headEnd/>
                <a:tailEnd/>
              </a:ln>
            </p:spPr>
            <p:txBody>
              <a:bodyPr>
                <a:spAutoFit/>
              </a:bodyPr>
              <a:lstStyle/>
              <a:p>
                <a:pPr algn="just"/>
                <a:r>
                  <a:rPr lang="es-ES" sz="2500" b="1"/>
                  <a:t>Resumen</a:t>
                </a:r>
              </a:p>
              <a:p>
                <a:pPr algn="just"/>
                <a:endParaRPr lang="es-ES" sz="2100"/>
              </a:p>
              <a:p>
                <a:pPr algn="just"/>
                <a:r>
                  <a:rPr lang="es-ES" sz="2100"/>
                  <a:t>Los inoculantes a base de rizobios proporcionan un suministro elevado de nitrógeno para el crecimiento, desarrollo y rendimiento de las plantas leguminosas, reduciendo así la aplicación del nitrógeno mineral. El estudio de la asociación de estos microorganismos con gramíneas ha abierto nuevos horizontes en su aplicabilidad y recientemente en Cuba se han dado los primeros pasos en ese sentido. Sin embargo, en el control de calidad de estos biofertilizantes la baja concentración del principio activo representa una limitante para alcanzar la efectividad y la eficiencia deseada. El objetivo de este trabajo fue determinar la concentración de cepas de </a:t>
                </a:r>
                <a:r>
                  <a:rPr lang="es-ES" sz="2100" i="1"/>
                  <a:t>Rhizobium</a:t>
                </a:r>
                <a:r>
                  <a:rPr lang="es-ES" sz="2100"/>
                  <a:t> promisorias para la elaboración de inoculantes comerciales para los cultivos de arroz (</a:t>
                </a:r>
                <a:r>
                  <a:rPr lang="es-ES" sz="2100" i="1"/>
                  <a:t>Oryza sativa</a:t>
                </a:r>
                <a:r>
                  <a:rPr lang="es-ES" sz="2100"/>
                  <a:t> L.) y maíz (</a:t>
                </a:r>
                <a:r>
                  <a:rPr lang="es-ES" sz="2100" i="1"/>
                  <a:t>Zea mays</a:t>
                </a:r>
                <a:r>
                  <a:rPr lang="es-ES" sz="2100"/>
                  <a:t> L.). Se emplearon compuestos preservantes en la constitución del medio de cultivo y condiciones de temperatura de 4 °C y temperatura ambiente de 31-32 °C en el almacenamiento de los inoculantes. Se evaluó la pureza y la concentración de las cepas cada 21 días durante 189 días. La conservación de los bioproductos a temperatura ambiente mantuvo títulos 10</a:t>
                </a:r>
                <a:r>
                  <a:rPr lang="es-ES" sz="2100" baseline="30000"/>
                  <a:t>8</a:t>
                </a:r>
                <a:r>
                  <a:rPr lang="es-ES" sz="2100"/>
                  <a:t> de concentración celular sólo durante 21 días en los tres inoculantes, sin embargo es posible extender esos niveles de estabilidad bacteriana hasta 105 días cuando los inoculantes se mantienen en condiciones de refrigeración. Se aprecia una tendencia a valores superiores de concentración  bacteriana, cuando se utilizan los compuestos preservantes. Esta investigación, aunque preliminar, permite considerar que es posible preservar en el tiempo inoculantes a base de </a:t>
                </a:r>
                <a:r>
                  <a:rPr lang="es-ES" sz="2100" i="1"/>
                  <a:t>Rhizobium</a:t>
                </a:r>
                <a:r>
                  <a:rPr lang="es-ES" sz="2100"/>
                  <a:t> para su empleo en campo.</a:t>
                </a:r>
                <a:endParaRPr lang="en-US" sz="2100"/>
              </a:p>
            </p:txBody>
          </p:sp>
          <p:sp>
            <p:nvSpPr>
              <p:cNvPr id="2057" name="3 Rectángulo"/>
              <p:cNvSpPr>
                <a:spLocks noChangeArrowheads="1"/>
              </p:cNvSpPr>
              <p:nvPr/>
            </p:nvSpPr>
            <p:spPr bwMode="auto">
              <a:xfrm>
                <a:off x="509588" y="12673658"/>
                <a:ext cx="10539413" cy="9202519"/>
              </a:xfrm>
              <a:prstGeom prst="rect">
                <a:avLst/>
              </a:prstGeom>
              <a:noFill/>
              <a:ln w="9525">
                <a:noFill/>
                <a:miter lim="800000"/>
                <a:headEnd/>
                <a:tailEnd/>
              </a:ln>
            </p:spPr>
            <p:txBody>
              <a:bodyPr>
                <a:spAutoFit/>
              </a:bodyPr>
              <a:lstStyle/>
              <a:p>
                <a:pPr algn="just"/>
                <a:r>
                  <a:rPr lang="es-ES" sz="2500" b="1"/>
                  <a:t>Introducción</a:t>
                </a:r>
                <a:r>
                  <a:rPr lang="es-ES" sz="2100"/>
                  <a:t> </a:t>
                </a:r>
              </a:p>
              <a:p>
                <a:pPr algn="just"/>
                <a:endParaRPr lang="es-ES" sz="2100"/>
              </a:p>
              <a:p>
                <a:pPr algn="just"/>
                <a:r>
                  <a:rPr lang="es-ES" sz="2100"/>
                  <a:t>El empleo de biofertilizantes en la práctica agrícola se considera una alternativa viable por sus beneficios ecológicos, económicos y productivos; permite reducir el empleo de fertilizantes minerales (1,2) e incrementar el rendimiento de cultivos de importancia económica (3,4).</a:t>
                </a:r>
              </a:p>
              <a:p>
                <a:pPr algn="just"/>
                <a:endParaRPr lang="en-US" sz="2100"/>
              </a:p>
              <a:p>
                <a:pPr algn="just"/>
                <a:r>
                  <a:rPr lang="es-ES" sz="2100"/>
                  <a:t>La ausencia de microorganismos contaminantes, la concentración de células viables y su estado fisiológico, son algunos de los factores que inciden en el desempeño exitoso de los biofertilizantes (5). Las normas de calidad que rigen el empleo de estos biopreparados varían en dependencia de las regulaciones vigentes en cada país. Sin embargo, se recomienda en consenso una concentración mínima del ingrediente activo de 1 x 10</a:t>
                </a:r>
                <a:r>
                  <a:rPr lang="es-ES" sz="2100" baseline="30000"/>
                  <a:t>9</a:t>
                </a:r>
                <a:r>
                  <a:rPr lang="es-ES" sz="2100"/>
                  <a:t> UFC mL</a:t>
                </a:r>
                <a:r>
                  <a:rPr lang="es-ES" sz="2100" baseline="30000"/>
                  <a:t>-1</a:t>
                </a:r>
                <a:r>
                  <a:rPr lang="es-ES" sz="2100"/>
                  <a:t> ó g</a:t>
                </a:r>
                <a:r>
                  <a:rPr lang="es-ES" sz="2100" baseline="30000"/>
                  <a:t>-1</a:t>
                </a:r>
                <a:r>
                  <a:rPr lang="es-ES" sz="2100"/>
                  <a:t>, en el momento de su elaboración y de 1 x 10</a:t>
                </a:r>
                <a:r>
                  <a:rPr lang="es-ES" sz="2100" baseline="30000"/>
                  <a:t>8</a:t>
                </a:r>
                <a:r>
                  <a:rPr lang="es-ES" sz="2100"/>
                  <a:t> UFC mL</a:t>
                </a:r>
                <a:r>
                  <a:rPr lang="es-ES" sz="2100" baseline="30000"/>
                  <a:t>-1</a:t>
                </a:r>
                <a:r>
                  <a:rPr lang="es-ES" sz="2100"/>
                  <a:t> ó g</a:t>
                </a:r>
                <a:r>
                  <a:rPr lang="es-ES" sz="2100" baseline="30000"/>
                  <a:t>-1</a:t>
                </a:r>
                <a:r>
                  <a:rPr lang="es-ES" sz="2100"/>
                  <a:t> a su vencimiento, con una mínima o nula presencia de microorganismos contaminantes (6).</a:t>
                </a:r>
              </a:p>
              <a:p>
                <a:pPr algn="just"/>
                <a:endParaRPr lang="en-US" sz="2100"/>
              </a:p>
              <a:p>
                <a:pPr algn="just"/>
                <a:r>
                  <a:rPr lang="es-ES" sz="2100"/>
                  <a:t>La vida útil  de los biofertilizantes es esencial para su comercialización, debido al prolongado tiempo que puede transcurrir entre su producción y aplicación (7). Por consiguiente, determinar el periodo de efectividad de estos bioproductos, según las capacidades de conservación disponibles, resulta imprescindible para delimitar su tiempo de validez y poder establecer una estrategia de comercialización eficaz que satisfaga la demanda en el momento oportuno de la producción agrícola.</a:t>
                </a:r>
              </a:p>
              <a:p>
                <a:pPr algn="just"/>
                <a:endParaRPr lang="en-US" sz="2100"/>
              </a:p>
              <a:p>
                <a:pPr algn="just"/>
                <a:r>
                  <a:rPr lang="es-ES" sz="2100"/>
                  <a:t>Existen pocos estudios en Cuba que abordan la estabilidad microbiológica en el tiempo de inoculantes comerciales líquidos (8,9). Teniendo en cuenta lo anterior, el objetivo de este trabajo fue determinar la concentración celular de las cepas </a:t>
                </a:r>
                <a:r>
                  <a:rPr lang="es-ES" sz="2100" i="1"/>
                  <a:t>Rhizobium </a:t>
                </a:r>
                <a:r>
                  <a:rPr lang="es-ES" sz="2100"/>
                  <a:t>sp.</a:t>
                </a:r>
                <a:r>
                  <a:rPr lang="es-ES" sz="2100" i="1"/>
                  <a:t> </a:t>
                </a:r>
                <a:r>
                  <a:rPr lang="es-ES" sz="2100"/>
                  <a:t>5P1, </a:t>
                </a:r>
                <a:r>
                  <a:rPr lang="es-ES" sz="2100" i="1"/>
                  <a:t>Rhizobium</a:t>
                </a:r>
                <a:r>
                  <a:rPr lang="es-ES" sz="2100"/>
                  <a:t> sp. Rpd16 y </a:t>
                </a:r>
                <a:r>
                  <a:rPr lang="es-ES" sz="2100" i="1"/>
                  <a:t>Rhizobium</a:t>
                </a:r>
                <a:r>
                  <a:rPr lang="es-ES" sz="2100"/>
                  <a:t> sp. C19, utilizadas en inoculantes para los cultivos de arroz (</a:t>
                </a:r>
                <a:r>
                  <a:rPr lang="es-ES" sz="2100" i="1"/>
                  <a:t>Oryza sativa</a:t>
                </a:r>
                <a:r>
                  <a:rPr lang="es-ES" sz="2100"/>
                  <a:t> L.) y maíz (</a:t>
                </a:r>
                <a:r>
                  <a:rPr lang="es-ES" sz="2100" i="1"/>
                  <a:t>Zea mays</a:t>
                </a:r>
                <a:r>
                  <a:rPr lang="es-ES" sz="2100"/>
                  <a:t> L.).</a:t>
                </a:r>
                <a:endParaRPr lang="en-US" sz="2100"/>
              </a:p>
            </p:txBody>
          </p:sp>
          <p:sp>
            <p:nvSpPr>
              <p:cNvPr id="2" name="4 Rectángulo"/>
              <p:cNvSpPr>
                <a:spLocks noChangeArrowheads="1"/>
              </p:cNvSpPr>
              <p:nvPr/>
            </p:nvSpPr>
            <p:spPr bwMode="auto">
              <a:xfrm>
                <a:off x="11920538" y="30104983"/>
                <a:ext cx="12971462" cy="5538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defRPr/>
                </a:pPr>
                <a:r>
                  <a:rPr lang="es-ES" sz="2100" b="1" dirty="0"/>
                  <a:t>Bibliografía</a:t>
                </a:r>
              </a:p>
              <a:p>
                <a:pPr algn="just">
                  <a:defRPr/>
                </a:pPr>
                <a:endParaRPr lang="en-US" sz="2100" b="1" dirty="0"/>
              </a:p>
              <a:p>
                <a:pPr marL="228600" indent="-228600" algn="just">
                  <a:buFont typeface="+mj-lt"/>
                  <a:buAutoNum type="arabicPeriod"/>
                  <a:defRPr/>
                </a:pPr>
                <a:r>
                  <a:rPr lang="es-ES" sz="1200" dirty="0"/>
                  <a:t>Martínez F, García C, Gómez L A, Aguilar Y, Martínez-Viera R, Castellanos N, </a:t>
                </a:r>
                <a:r>
                  <a:rPr lang="es-ES" sz="1200" i="1" dirty="0"/>
                  <a:t>et al</a:t>
                </a:r>
                <a:r>
                  <a:rPr lang="es-ES" sz="1200" dirty="0"/>
                  <a:t>. Manejo sostenible de suelos en la agricultura cubana. Agroecología [Internet]. 2017;12(1):25–38. </a:t>
                </a:r>
                <a:r>
                  <a:rPr lang="es-ES" sz="1200" dirty="0" err="1"/>
                  <a:t>Available</a:t>
                </a:r>
                <a:r>
                  <a:rPr lang="es-ES" sz="1200" dirty="0"/>
                  <a:t> </a:t>
                </a:r>
                <a:r>
                  <a:rPr lang="es-ES" sz="1200" dirty="0" err="1"/>
                  <a:t>from</a:t>
                </a:r>
                <a:r>
                  <a:rPr lang="es-ES" sz="1200" dirty="0"/>
                  <a:t>: https://dialnet.unirioja.es/servlet/articulo?codigo=6407544</a:t>
                </a:r>
                <a:endParaRPr lang="en-US" sz="1200" dirty="0"/>
              </a:p>
              <a:p>
                <a:pPr marL="228600" indent="-228600" algn="just">
                  <a:buFont typeface="+mj-lt"/>
                  <a:buAutoNum type="arabicPeriod"/>
                  <a:defRPr/>
                </a:pPr>
                <a:r>
                  <a:rPr lang="es-ES" sz="1200" dirty="0" err="1"/>
                  <a:t>Buntić</a:t>
                </a:r>
                <a:r>
                  <a:rPr lang="es-ES" sz="1200" dirty="0"/>
                  <a:t> AV, </a:t>
                </a:r>
                <a:r>
                  <a:rPr lang="es-ES" sz="1200" dirty="0" err="1"/>
                  <a:t>Stajković-Srbinović</a:t>
                </a:r>
                <a:r>
                  <a:rPr lang="es-ES" sz="1200" dirty="0"/>
                  <a:t> OS, </a:t>
                </a:r>
                <a:r>
                  <a:rPr lang="es-ES" sz="1200" dirty="0" err="1"/>
                  <a:t>Knežević</a:t>
                </a:r>
                <a:r>
                  <a:rPr lang="es-ES" sz="1200" dirty="0"/>
                  <a:t> MM, </a:t>
                </a:r>
                <a:r>
                  <a:rPr lang="es-ES" sz="1200" dirty="0" err="1"/>
                  <a:t>Kuzmanović</a:t>
                </a:r>
                <a:r>
                  <a:rPr lang="es-ES" sz="1200" dirty="0"/>
                  <a:t> ĐŽ, </a:t>
                </a:r>
                <a:r>
                  <a:rPr lang="es-ES" sz="1200" dirty="0" err="1"/>
                  <a:t>Rasulić</a:t>
                </a:r>
                <a:r>
                  <a:rPr lang="es-ES" sz="1200" dirty="0"/>
                  <a:t> NV, </a:t>
                </a:r>
                <a:r>
                  <a:rPr lang="es-ES" sz="1200" dirty="0" err="1"/>
                  <a:t>Delić</a:t>
                </a:r>
                <a:r>
                  <a:rPr lang="es-ES" sz="1200" dirty="0"/>
                  <a:t> DI. </a:t>
                </a:r>
                <a:r>
                  <a:rPr lang="en-US" sz="1200" dirty="0"/>
                  <a:t>Development of liquid </a:t>
                </a:r>
                <a:r>
                  <a:rPr lang="en-US" sz="1200" dirty="0" err="1"/>
                  <a:t>rhizobial</a:t>
                </a:r>
                <a:r>
                  <a:rPr lang="en-US" sz="1200" dirty="0"/>
                  <a:t> inoculants and pre-inoculation of </a:t>
                </a:r>
                <a:r>
                  <a:rPr lang="en-US" sz="1200" i="1" dirty="0"/>
                  <a:t>alfalfa seeds</a:t>
                </a:r>
                <a:r>
                  <a:rPr lang="en-US" sz="1200" dirty="0"/>
                  <a:t>. Archives of Biological Sciences [Internet]. 2019 [cited 2021 Aug 31];71(2):379–87. Available from: http://www.serbiosoc.org.rs/arch/index.php/abs/article/view/3503</a:t>
                </a:r>
              </a:p>
              <a:p>
                <a:pPr marL="228600" indent="-228600" algn="just">
                  <a:buFont typeface="+mj-lt"/>
                  <a:buAutoNum type="arabicPeriod"/>
                  <a:defRPr/>
                </a:pPr>
                <a:r>
                  <a:rPr lang="en-US" sz="1200" dirty="0"/>
                  <a:t>Romero-Arias A, </a:t>
                </a:r>
                <a:r>
                  <a:rPr lang="en-US" sz="1200" dirty="0" err="1"/>
                  <a:t>Ruz</a:t>
                </a:r>
                <a:r>
                  <a:rPr lang="en-US" sz="1200" dirty="0"/>
                  <a:t>-Reyes RM, </a:t>
                </a:r>
                <a:r>
                  <a:rPr lang="en-US" sz="1200" dirty="0" err="1"/>
                  <a:t>Nápoles</a:t>
                </a:r>
                <a:r>
                  <a:rPr lang="en-US" sz="1200" dirty="0"/>
                  <a:t> MC, Gómez-Padilla EJ y Rodríguez-Rodríguez S. Effect of the application of three </a:t>
                </a:r>
                <a:r>
                  <a:rPr lang="en-US" sz="1200" i="1" dirty="0"/>
                  <a:t>Bradyrhizobium</a:t>
                </a:r>
                <a:r>
                  <a:rPr lang="en-US" sz="1200" dirty="0"/>
                  <a:t> strains on the morphoagronomic development of </a:t>
                </a:r>
                <a:r>
                  <a:rPr lang="en-US" sz="1200" i="1" dirty="0"/>
                  <a:t>Glycine max</a:t>
                </a:r>
                <a:r>
                  <a:rPr lang="en-US" sz="1200" dirty="0"/>
                  <a:t> L. </a:t>
                </a:r>
                <a:r>
                  <a:rPr lang="en-US" sz="1200" dirty="0" err="1"/>
                  <a:t>Pastos</a:t>
                </a:r>
                <a:r>
                  <a:rPr lang="en-US" sz="1200" dirty="0"/>
                  <a:t> y </a:t>
                </a:r>
                <a:r>
                  <a:rPr lang="en-US" sz="1200" dirty="0" err="1"/>
                  <a:t>Forrajes</a:t>
                </a:r>
                <a:r>
                  <a:rPr lang="en-US" sz="1200" dirty="0"/>
                  <a:t> [Internet]. </a:t>
                </a:r>
                <a:r>
                  <a:rPr lang="es-ES" sz="1200" dirty="0"/>
                  <a:t>2019;42(4):273–78. </a:t>
                </a:r>
                <a:r>
                  <a:rPr lang="es-ES" sz="1200" dirty="0" err="1"/>
                  <a:t>Available</a:t>
                </a:r>
                <a:r>
                  <a:rPr lang="es-ES" sz="1200" dirty="0"/>
                  <a:t> </a:t>
                </a:r>
                <a:r>
                  <a:rPr lang="es-ES" sz="1200" dirty="0" err="1"/>
                  <a:t>from</a:t>
                </a:r>
                <a:r>
                  <a:rPr lang="es-ES" sz="1200" dirty="0"/>
                  <a:t>: </a:t>
                </a:r>
                <a:r>
                  <a:rPr lang="en-US" sz="1200" dirty="0"/>
                  <a:t>https://www.cabdirect.org/cabdirect/abstract/20203166773</a:t>
                </a:r>
              </a:p>
              <a:p>
                <a:pPr marL="228600" indent="-228600" algn="just">
                  <a:buFont typeface="+mj-lt"/>
                  <a:buAutoNum type="arabicPeriod"/>
                  <a:defRPr/>
                </a:pPr>
                <a:r>
                  <a:rPr lang="es-ES" sz="1200" dirty="0"/>
                  <a:t>Gómez-Padilla E, Ruiz-Díez B, Fajardo S, </a:t>
                </a:r>
                <a:r>
                  <a:rPr lang="es-ES" sz="1200" dirty="0" err="1"/>
                  <a:t>Eichler-Loebermann</a:t>
                </a:r>
                <a:r>
                  <a:rPr lang="es-ES" sz="1200" dirty="0"/>
                  <a:t> B, </a:t>
                </a:r>
                <a:r>
                  <a:rPr lang="es-ES" sz="1200" dirty="0" err="1"/>
                  <a:t>Samson</a:t>
                </a:r>
                <a:r>
                  <a:rPr lang="es-ES" sz="1200" dirty="0"/>
                  <a:t> R, Van-</a:t>
                </a:r>
                <a:r>
                  <a:rPr lang="es-ES" sz="1200" dirty="0" err="1"/>
                  <a:t>Damme</a:t>
                </a:r>
                <a:r>
                  <a:rPr lang="es-ES" sz="1200" dirty="0"/>
                  <a:t> P, </a:t>
                </a:r>
                <a:r>
                  <a:rPr lang="es-ES" sz="1200" i="1" dirty="0"/>
                  <a:t>et al</a:t>
                </a:r>
                <a:r>
                  <a:rPr lang="es-ES" sz="1200" dirty="0"/>
                  <a:t>. Caracterización de rizobios aislados de nódulos de frijol </a:t>
                </a:r>
                <a:r>
                  <a:rPr lang="es-ES" sz="1200" dirty="0" err="1"/>
                  <a:t>caupí</a:t>
                </a:r>
                <a:r>
                  <a:rPr lang="es-ES" sz="1200" dirty="0"/>
                  <a:t>, en suelos salinos de Cuba. Cultivos Tropicales [Internet]. </a:t>
                </a:r>
                <a:r>
                  <a:rPr lang="en-US" sz="1200" dirty="0"/>
                  <a:t>2017;38(4):39–49. Available from: http://scielo.sld.cu/scielo.php?pid=S0258-59362017000400009&amp;script=sci_arttext&amp;tlng=en</a:t>
                </a:r>
              </a:p>
              <a:p>
                <a:pPr marL="228600" indent="-228600" algn="just">
                  <a:buFont typeface="+mj-lt"/>
                  <a:buAutoNum type="arabicPeriod"/>
                  <a:defRPr/>
                </a:pPr>
                <a:r>
                  <a:rPr lang="es-ES" sz="1200" dirty="0" err="1"/>
                  <a:t>Bernabeu</a:t>
                </a:r>
                <a:r>
                  <a:rPr lang="es-ES" sz="1200" dirty="0"/>
                  <a:t> PR. Caracterización de la colonización y promoción del crecimiento vegetal por </a:t>
                </a:r>
                <a:r>
                  <a:rPr lang="es-ES" sz="1200" i="1" dirty="0" err="1"/>
                  <a:t>Burkholderia</a:t>
                </a:r>
                <a:r>
                  <a:rPr lang="es-ES" sz="1200" i="1" dirty="0"/>
                  <a:t> </a:t>
                </a:r>
                <a:r>
                  <a:rPr lang="es-ES" sz="1200" i="1" dirty="0" err="1"/>
                  <a:t>tropica</a:t>
                </a:r>
                <a:r>
                  <a:rPr lang="es-ES" sz="1200" dirty="0"/>
                  <a:t> en gramíneas. 2017; </a:t>
                </a:r>
                <a:r>
                  <a:rPr lang="es-ES" sz="1200" dirty="0" err="1"/>
                  <a:t>Available</a:t>
                </a:r>
                <a:r>
                  <a:rPr lang="es-ES" sz="1200" dirty="0"/>
                  <a:t> </a:t>
                </a:r>
                <a:r>
                  <a:rPr lang="es-ES" sz="1200" dirty="0" err="1"/>
                  <a:t>from</a:t>
                </a:r>
                <a:r>
                  <a:rPr lang="es-ES" sz="1200" dirty="0"/>
                  <a:t>: </a:t>
                </a:r>
                <a:r>
                  <a:rPr lang="es-ES" sz="1200" u="sng" dirty="0">
                    <a:hlinkClick r:id="rId6"/>
                  </a:rPr>
                  <a:t>http://sedici.unlp.edu.ar/handle/10915/59824</a:t>
                </a:r>
                <a:endParaRPr lang="en-US" sz="1200" dirty="0"/>
              </a:p>
              <a:p>
                <a:pPr marL="228600" indent="-228600" algn="just">
                  <a:buFont typeface="+mj-lt"/>
                  <a:buAutoNum type="arabicPeriod"/>
                  <a:defRPr/>
                </a:pPr>
                <a:r>
                  <a:rPr lang="es-ES" sz="1200" dirty="0"/>
                  <a:t>Sanjuán J. Biofertilizantes en Iberoamérica: una visión técnica, científica y empresarial [Internet]. Editorial Universitaria (Cuba); 2008. 104 p. https://books.google.es/books?hl=es&amp;lr=&amp;id=5ufzDwAAQBAJ&amp;oi=fnd&amp;pg=PP2&amp;dq=Biofertilizantes+en+Iberoam%C3%A9rica:+una+visi%C3%B3n+t%C3%A9cnica,+cient%C3%ADfica+y+empresarial.+1ra+ed.+Montevideo,+Uruguay:+Imprenta+Denad+Internacional+S.A%3B+2007&amp;ots=sI_a7zW22P&amp;sig=kTCxEVXcUcelLc9nBcUIyF2kz1A#v=onepage&amp;q=Biofertilizantes%20en%20Iberoam%C3%A9rica%3A%20una%20visi%C3%B3n%20t%C3%A9cnica%2C%20cient%C3%ADfica%20y%20empresarial.%201ra%20ed.%20Montevideo%2C%20Uruguay%3A%20Imprenta%20Denad%20Internacional%20S.A%3B%202007&amp;f=false</a:t>
                </a:r>
                <a:endParaRPr lang="en-US" sz="1200" dirty="0"/>
              </a:p>
              <a:p>
                <a:pPr marL="228600" indent="-228600" algn="just">
                  <a:buFont typeface="+mj-lt"/>
                  <a:buAutoNum type="arabicPeriod"/>
                  <a:defRPr/>
                </a:pPr>
                <a:r>
                  <a:rPr lang="es-ES" sz="1200" dirty="0" err="1"/>
                  <a:t>Hungria</a:t>
                </a:r>
                <a:r>
                  <a:rPr lang="es-ES" sz="1200" dirty="0"/>
                  <a:t> M, Nogueira MA, Campos LJM, </a:t>
                </a:r>
                <a:r>
                  <a:rPr lang="es-ES" sz="1200" dirty="0" err="1"/>
                  <a:t>Menna</a:t>
                </a:r>
                <a:r>
                  <a:rPr lang="es-ES" sz="1200" dirty="0"/>
                  <a:t> P, Brandi F y Ramos YG. </a:t>
                </a:r>
                <a:r>
                  <a:rPr lang="en-US" sz="1200" dirty="0"/>
                  <a:t>Seed pre‐inoculation with </a:t>
                </a:r>
                <a:r>
                  <a:rPr lang="en-US" sz="1200" i="1" dirty="0"/>
                  <a:t>Bradyrhizobium</a:t>
                </a:r>
                <a:r>
                  <a:rPr lang="en-US" sz="1200" dirty="0"/>
                  <a:t> as time‐optimizing option for large‐scale soybean cropping systems. Agronomy Journal [Internet]. 2020;112(6):5222–36. Available from: </a:t>
                </a:r>
                <a:r>
                  <a:rPr lang="en-US" sz="1200" dirty="0">
                    <a:hlinkClick r:id="rId7"/>
                  </a:rPr>
                  <a:t>https://acsess.onlinelibrary.wiley.com/doi/full/10.1002/agj2.20392</a:t>
                </a:r>
                <a:endParaRPr lang="en-US" sz="1200" dirty="0"/>
              </a:p>
              <a:p>
                <a:pPr marL="228600" indent="-228600" algn="just">
                  <a:buFont typeface="+mj-lt"/>
                  <a:buAutoNum type="arabicPeriod"/>
                  <a:defRPr/>
                </a:pPr>
                <a:r>
                  <a:rPr lang="es-ES" sz="1200" dirty="0"/>
                  <a:t>García MO, </a:t>
                </a:r>
                <a:r>
                  <a:rPr lang="es-ES" sz="1200" dirty="0" err="1"/>
                  <a:t>Scull</a:t>
                </a:r>
                <a:r>
                  <a:rPr lang="es-ES" sz="1200" dirty="0"/>
                  <a:t> TS, </a:t>
                </a:r>
                <a:r>
                  <a:rPr lang="es-ES" sz="1200" dirty="0" err="1"/>
                  <a:t>Rocafull</a:t>
                </a:r>
                <a:r>
                  <a:rPr lang="es-ES" sz="1200" dirty="0"/>
                  <a:t> YR y </a:t>
                </a:r>
                <a:r>
                  <a:rPr lang="es-ES" sz="1200" dirty="0" err="1"/>
                  <a:t>Dibut</a:t>
                </a:r>
                <a:r>
                  <a:rPr lang="es-ES" sz="1200" dirty="0"/>
                  <a:t> B. Nueva variante de reproducción de </a:t>
                </a:r>
                <a:r>
                  <a:rPr lang="es-ES" sz="1200" i="1" dirty="0" err="1"/>
                  <a:t>Mesorhizobium</a:t>
                </a:r>
                <a:r>
                  <a:rPr lang="es-ES" sz="1200" dirty="0"/>
                  <a:t> sp. Para la biofertilización del cultivo del garbanzo (</a:t>
                </a:r>
                <a:r>
                  <a:rPr lang="es-ES" sz="1200" i="1" dirty="0" err="1"/>
                  <a:t>Cicer</a:t>
                </a:r>
                <a:r>
                  <a:rPr lang="es-ES" sz="1200" i="1" dirty="0"/>
                  <a:t> </a:t>
                </a:r>
                <a:r>
                  <a:rPr lang="es-ES" sz="1200" i="1" dirty="0" err="1"/>
                  <a:t>arietinum</a:t>
                </a:r>
                <a:r>
                  <a:rPr lang="es-ES" sz="1200" dirty="0"/>
                  <a:t> L). </a:t>
                </a:r>
                <a:r>
                  <a:rPr lang="es-ES" sz="1200" dirty="0" err="1"/>
                  <a:t>Agrotecnia</a:t>
                </a:r>
                <a:r>
                  <a:rPr lang="es-ES" sz="1200" dirty="0"/>
                  <a:t> de Cuba [Internet]. 2014;38(1):87–93. </a:t>
                </a:r>
                <a:r>
                  <a:rPr lang="en-US" sz="1200" dirty="0"/>
                  <a:t>Available from: </a:t>
                </a:r>
                <a:r>
                  <a:rPr lang="en-US" sz="1200" dirty="0">
                    <a:hlinkClick r:id="rId8"/>
                  </a:rPr>
                  <a:t>https://www.grupoagricoladecuba.gag.cu/media/Agrotecnia/pdf/38_2014/1/8.pdf</a:t>
                </a:r>
                <a:endParaRPr lang="en-US" sz="1200" dirty="0"/>
              </a:p>
              <a:p>
                <a:pPr marL="228600" indent="-228600" algn="just">
                  <a:buFont typeface="+mj-lt"/>
                  <a:buAutoNum type="arabicPeriod"/>
                  <a:defRPr/>
                </a:pPr>
                <a:r>
                  <a:rPr lang="es-ES" sz="1200" dirty="0"/>
                  <a:t>Menéndez C, Trujillo LE, Ramírez R, González-Peña D, Espinosa D, </a:t>
                </a:r>
                <a:r>
                  <a:rPr lang="es-ES" sz="1200" dirty="0" err="1"/>
                  <a:t>Enriquez</a:t>
                </a:r>
                <a:r>
                  <a:rPr lang="es-ES" sz="1200" dirty="0"/>
                  <a:t> GA y Hernández L. Producción de un inoculante líquido de </a:t>
                </a:r>
                <a:r>
                  <a:rPr lang="es-ES" sz="1200" i="1" dirty="0"/>
                  <a:t>Bradyrhizobium </a:t>
                </a:r>
                <a:r>
                  <a:rPr lang="es-ES" sz="1200" i="1" dirty="0" err="1"/>
                  <a:t>japonicum</a:t>
                </a:r>
                <a:r>
                  <a:rPr lang="es-ES" sz="1200" dirty="0"/>
                  <a:t> con alto impacto en la siembra mecanizada de la soya en Cuba. Biotecnología Aplicada [Internet]. 2014;31(2):111–20. </a:t>
                </a:r>
                <a:r>
                  <a:rPr lang="en-US" sz="1200" dirty="0"/>
                  <a:t>Available from: http://scielo.sld.cu/scielo.php?pid=S1027-28522014000200003&amp;script=sci_arttext&amp;tlng=en</a:t>
                </a:r>
              </a:p>
              <a:p>
                <a:pPr marL="228600" indent="-228600" algn="just">
                  <a:buFont typeface="+mj-lt"/>
                  <a:buAutoNum type="arabicPeriod"/>
                  <a:defRPr/>
                </a:pPr>
                <a:r>
                  <a:rPr lang="en-US" sz="1200" dirty="0"/>
                  <a:t>Vincent JM. A Manual for the Practical Study of the Root-nodule Bacteria [Internet]. International Biological </a:t>
                </a:r>
                <a:r>
                  <a:rPr lang="en-US" sz="1200" dirty="0" err="1"/>
                  <a:t>Programme</a:t>
                </a:r>
                <a:r>
                  <a:rPr lang="en-US" sz="1200" dirty="0"/>
                  <a:t>; 1970. Available from: https://www.cabdirect.org/cabdirect/abstract/19710700726</a:t>
                </a:r>
              </a:p>
              <a:p>
                <a:pPr marL="228600" indent="-228600" algn="just">
                  <a:buFont typeface="+mj-lt"/>
                  <a:buAutoNum type="arabicPeriod"/>
                  <a:defRPr/>
                </a:pPr>
                <a:r>
                  <a:rPr lang="es-ES" sz="1200" dirty="0"/>
                  <a:t>López-Alcocer JJ, </a:t>
                </a:r>
                <a:r>
                  <a:rPr lang="es-ES" sz="1200" dirty="0" err="1"/>
                  <a:t>Lépiz</a:t>
                </a:r>
                <a:r>
                  <a:rPr lang="es-ES" sz="1200" dirty="0"/>
                  <a:t>-Ildefonso R, González-</a:t>
                </a:r>
                <a:r>
                  <a:rPr lang="es-ES" sz="1200" dirty="0" err="1"/>
                  <a:t>Eguiarte</a:t>
                </a:r>
                <a:r>
                  <a:rPr lang="es-ES" sz="1200" dirty="0"/>
                  <a:t> DR, Rodríguez-</a:t>
                </a:r>
                <a:r>
                  <a:rPr lang="es-ES" sz="1200" dirty="0" err="1"/>
                  <a:t>Macias</a:t>
                </a:r>
                <a:r>
                  <a:rPr lang="es-ES" sz="1200" dirty="0"/>
                  <a:t> R, López-Alcocer E y </a:t>
                </a:r>
                <a:r>
                  <a:rPr lang="es-ES" sz="1200" dirty="0" err="1"/>
                  <a:t>Olalde</a:t>
                </a:r>
                <a:r>
                  <a:rPr lang="es-ES" sz="1200" dirty="0"/>
                  <a:t>-Portugal V. Caracterización morfológica y bioquímica de cepas de </a:t>
                </a:r>
                <a:r>
                  <a:rPr lang="es-ES" sz="1200" i="1" dirty="0"/>
                  <a:t>Rhizobium</a:t>
                </a:r>
                <a:r>
                  <a:rPr lang="es-ES" sz="1200" dirty="0"/>
                  <a:t> colectadas en frijol común silvestre y domesticado. Revista Fitotecnia Mexicana [Internet]. 2017;40:73–81. </a:t>
                </a:r>
                <a:r>
                  <a:rPr lang="es-ES" sz="1200" dirty="0" err="1"/>
                  <a:t>Available</a:t>
                </a:r>
                <a:r>
                  <a:rPr lang="es-ES" sz="1200" dirty="0"/>
                  <a:t> </a:t>
                </a:r>
                <a:r>
                  <a:rPr lang="es-ES" sz="1200" dirty="0" err="1"/>
                  <a:t>from</a:t>
                </a:r>
                <a:r>
                  <a:rPr lang="es-ES" sz="1200" dirty="0"/>
                  <a:t>: https://www.redalyc.org/jatsRepo/610/61051194009/movil/</a:t>
                </a:r>
                <a:endParaRPr lang="en-US" sz="1200" dirty="0"/>
              </a:p>
            </p:txBody>
          </p:sp>
          <p:sp>
            <p:nvSpPr>
              <p:cNvPr id="2059" name="5 Rectángulo"/>
              <p:cNvSpPr>
                <a:spLocks noChangeArrowheads="1"/>
              </p:cNvSpPr>
              <p:nvPr/>
            </p:nvSpPr>
            <p:spPr bwMode="auto">
              <a:xfrm>
                <a:off x="431800" y="22034698"/>
                <a:ext cx="10801350" cy="13788390"/>
              </a:xfrm>
              <a:prstGeom prst="rect">
                <a:avLst/>
              </a:prstGeom>
              <a:noFill/>
              <a:ln w="9525">
                <a:noFill/>
                <a:miter lim="800000"/>
                <a:headEnd/>
                <a:tailEnd/>
              </a:ln>
            </p:spPr>
            <p:txBody>
              <a:bodyPr>
                <a:spAutoFit/>
              </a:bodyPr>
              <a:lstStyle/>
              <a:p>
                <a:pPr algn="just"/>
                <a:r>
                  <a:rPr lang="es-ES" sz="2500" b="1"/>
                  <a:t>Materiales y Métodos</a:t>
                </a:r>
              </a:p>
              <a:p>
                <a:pPr algn="just"/>
                <a:endParaRPr lang="en-US" sz="2500"/>
              </a:p>
              <a:p>
                <a:pPr algn="just"/>
                <a:r>
                  <a:rPr lang="es-ES" sz="2100"/>
                  <a:t>Se prepararon pre inóculos en Erlenmeyers de 100 mL de capacidad, que contenían 10 mL del medio de cultivo Levadura-manitol (LM) (10) estéril. Para ello, se emplearon una asada de las cepas de </a:t>
                </a:r>
                <a:r>
                  <a:rPr lang="es-ES" sz="2100" i="1"/>
                  <a:t>Rizobium</a:t>
                </a:r>
                <a:r>
                  <a:rPr lang="es-ES" sz="2100"/>
                  <a:t> sp. 5P1, </a:t>
                </a:r>
                <a:r>
                  <a:rPr lang="es-ES" sz="2100" i="1"/>
                  <a:t>Rizobium</a:t>
                </a:r>
                <a:r>
                  <a:rPr lang="es-ES" sz="2100"/>
                  <a:t> sp. Rpd16 y </a:t>
                </a:r>
                <a:r>
                  <a:rPr lang="es-ES" sz="2100" i="1"/>
                  <a:t>Rizobium</a:t>
                </a:r>
                <a:r>
                  <a:rPr lang="es-ES" sz="2100"/>
                  <a:t> sp. C19 conservada en tubos con medio sólido con rojo Congo. Los frascos se mantuvieron en agitación a 130 rpm y 28 °C, durante 16 h. Posteriormente, se continuó el escalado de la multiplicación de la cepa por fermentación aerobia, en iguales condiciones de incubación (A).</a:t>
                </a:r>
              </a:p>
              <a:p>
                <a:pPr algn="just"/>
                <a:endParaRPr lang="en-US" sz="2100"/>
              </a:p>
              <a:p>
                <a:pPr algn="just"/>
                <a:r>
                  <a:rPr lang="es-ES" sz="2100"/>
                  <a:t>En paralelo, diferentes compuestos químicos que se emplearon como posibles preservantes, se adicionaron individualmente en un litro de medio de cultivo LM, a razón de: 20 g L</a:t>
                </a:r>
                <a:r>
                  <a:rPr lang="es-ES" sz="2100" baseline="30000"/>
                  <a:t>-1 </a:t>
                </a:r>
                <a:r>
                  <a:rPr lang="es-ES" sz="2100"/>
                  <a:t>de los compuestos X (B</a:t>
                </a:r>
                <a:r>
                  <a:rPr lang="es-ES" sz="2100" baseline="-25000"/>
                  <a:t>1</a:t>
                </a:r>
                <a:r>
                  <a:rPr lang="es-ES" sz="2100"/>
                  <a:t>), Y (B2), Z (B</a:t>
                </a:r>
                <a:r>
                  <a:rPr lang="es-ES" sz="2100" baseline="-25000"/>
                  <a:t>3</a:t>
                </a:r>
                <a:r>
                  <a:rPr lang="es-ES" sz="2100"/>
                  <a:t>), la concentración final de los preservantes fue de 10 g L</a:t>
                </a:r>
                <a:r>
                  <a:rPr lang="es-ES" sz="2100" baseline="30000"/>
                  <a:t>-1</a:t>
                </a:r>
                <a:r>
                  <a:rPr lang="es-ES" sz="2100"/>
                  <a:t>. La mezcla resultante de cada compuesto en el medio de cultivo se esterilizó en autoclave a 120 °C, 20 min. </a:t>
                </a:r>
                <a:endParaRPr lang="en-US" sz="2100"/>
              </a:p>
              <a:p>
                <a:pPr algn="just"/>
                <a:r>
                  <a:rPr lang="es-ES" sz="2100"/>
                  <a:t>La unión de A y B, en una proporción 1:1 (v/v), constituyó el formulado final para cada uno de los siguientes tratamientos:</a:t>
                </a:r>
                <a:endParaRPr lang="en-US" sz="2100"/>
              </a:p>
              <a:p>
                <a:pPr algn="just"/>
                <a:r>
                  <a:rPr lang="es-ES" sz="2100"/>
                  <a:t>1: A + B</a:t>
                </a:r>
                <a:r>
                  <a:rPr lang="es-ES" sz="2100" baseline="-25000"/>
                  <a:t>1</a:t>
                </a:r>
                <a:r>
                  <a:rPr lang="es-ES" sz="2100"/>
                  <a:t> </a:t>
                </a:r>
                <a:endParaRPr lang="en-US" sz="2100"/>
              </a:p>
              <a:p>
                <a:pPr algn="just"/>
                <a:r>
                  <a:rPr lang="es-ES" sz="2100"/>
                  <a:t>2: A + B</a:t>
                </a:r>
                <a:r>
                  <a:rPr lang="es-ES" sz="2100" baseline="-25000"/>
                  <a:t>2</a:t>
                </a:r>
                <a:r>
                  <a:rPr lang="es-ES" sz="2100"/>
                  <a:t> </a:t>
                </a:r>
                <a:endParaRPr lang="en-US" sz="2100"/>
              </a:p>
              <a:p>
                <a:pPr algn="just"/>
                <a:r>
                  <a:rPr lang="es-ES" sz="2100"/>
                  <a:t>3: A + B</a:t>
                </a:r>
                <a:r>
                  <a:rPr lang="es-ES" sz="2100" baseline="-25000"/>
                  <a:t>3</a:t>
                </a:r>
                <a:r>
                  <a:rPr lang="es-ES" sz="2100"/>
                  <a:t> </a:t>
                </a:r>
                <a:endParaRPr lang="en-US" sz="2100"/>
              </a:p>
              <a:p>
                <a:pPr algn="just"/>
                <a:r>
                  <a:rPr lang="es-ES" sz="2100"/>
                  <a:t>4: A + </a:t>
                </a:r>
                <a:r>
                  <a:rPr lang="es-AR" sz="2100"/>
                  <a:t>LM </a:t>
                </a:r>
                <a:r>
                  <a:rPr lang="es-ES" sz="2100"/>
                  <a:t>(control sin aditivos)</a:t>
                </a:r>
              </a:p>
              <a:p>
                <a:pPr algn="just"/>
                <a:endParaRPr lang="en-US" sz="2100"/>
              </a:p>
              <a:p>
                <a:pPr algn="just"/>
                <a:r>
                  <a:rPr lang="es-ES" sz="2100"/>
                  <a:t>El formulado se envasó en diez frascos estériles de 240 mL de volumen total, cada uno con 200 mL del producto. Se establecieron dos tratamientos con cinco frascos cada uno. Un tratamiento se almacenó a temperatura refrigerada de 4 °C y ambiente promedio de 31-32 °C. </a:t>
                </a:r>
              </a:p>
              <a:p>
                <a:pPr algn="just"/>
                <a:endParaRPr lang="en-US" sz="2100"/>
              </a:p>
              <a:p>
                <a:pPr algn="just"/>
                <a:r>
                  <a:rPr lang="es-ES" sz="2100" b="1"/>
                  <a:t>Efecto de la temperatura y el tiempo de almacenamiento en la concentración de las cepas de rizobios en el inoculante</a:t>
                </a:r>
              </a:p>
              <a:p>
                <a:pPr algn="just"/>
                <a:endParaRPr lang="en-US" sz="2100"/>
              </a:p>
              <a:p>
                <a:pPr algn="just"/>
                <a:r>
                  <a:rPr lang="es-ES" sz="2100"/>
                  <a:t>Los ensayos transcurrieron de abril a octubre de 2021. Se escogieron al azar tres frascos almacenados en cada condición de temperatura y se determinó la pureza microbiológica del inoculante, mediante tinción de Gram</a:t>
                </a:r>
                <a:r>
                  <a:rPr lang="es-ES_tradnl" sz="2100"/>
                  <a:t>. Se utilizó como criterio de distinción las características morfo tintoriales descritas para las bacterias del grupo de los rizobios (11</a:t>
                </a:r>
                <a:r>
                  <a:rPr lang="es-ES" sz="2100"/>
                  <a:t>). </a:t>
                </a:r>
              </a:p>
              <a:p>
                <a:pPr algn="just"/>
                <a:endParaRPr lang="en-US" sz="2100"/>
              </a:p>
              <a:p>
                <a:pPr algn="just"/>
                <a:r>
                  <a:rPr lang="es-ES" sz="2100"/>
                  <a:t>El número de unidades formadoras de colonias (UFC mL</a:t>
                </a:r>
                <a:r>
                  <a:rPr lang="es-ES" sz="2100" baseline="30000"/>
                  <a:t>-1</a:t>
                </a:r>
                <a:r>
                  <a:rPr lang="es-ES" sz="2100"/>
                  <a:t>) de las cepas se evaluó en el momento de la elaboración de los inoculantes y cada 21 días en ambas condiciones de temperatura. Para ello, se realizaron diluciones decimales seriadas del inoculante, las cuales se cultivaron por diseminación en placas con medio LM sólido con rojo Congo. Los cultivos se incubaron a 28 °C por 72 h. El cálculo del número de UFC se realizó mediante la fórmula: </a:t>
                </a:r>
                <a:r>
                  <a:rPr lang="it-IT" sz="2100"/>
                  <a:t>UFC mL</a:t>
                </a:r>
                <a:r>
                  <a:rPr lang="it-IT" sz="2100" baseline="30000"/>
                  <a:t>-1</a:t>
                </a:r>
                <a:r>
                  <a:rPr lang="it-IT" sz="2100"/>
                  <a:t>= No. col x 10</a:t>
                </a:r>
                <a:r>
                  <a:rPr lang="it-IT" sz="2100" baseline="30000"/>
                  <a:t>1</a:t>
                </a:r>
                <a:r>
                  <a:rPr lang="it-IT" sz="2100"/>
                  <a:t> x d. </a:t>
                </a:r>
                <a:endParaRPr lang="en-US" sz="2100"/>
              </a:p>
              <a:p>
                <a:r>
                  <a:rPr lang="es-MX" sz="2100"/>
                  <a:t>Donde: No. col: número de colonias y d: factor de la dilución</a:t>
                </a:r>
                <a:endParaRPr lang="en-US" sz="2100"/>
              </a:p>
            </p:txBody>
          </p:sp>
          <p:grpSp>
            <p:nvGrpSpPr>
              <p:cNvPr id="2060" name="17 Grupo"/>
              <p:cNvGrpSpPr>
                <a:grpSpLocks/>
              </p:cNvGrpSpPr>
              <p:nvPr/>
            </p:nvGrpSpPr>
            <p:grpSpPr bwMode="auto">
              <a:xfrm>
                <a:off x="11233150" y="5905500"/>
                <a:ext cx="13995400" cy="21385782"/>
                <a:chOff x="11233150" y="5832899"/>
                <a:chExt cx="13995400" cy="21386360"/>
              </a:xfrm>
            </p:grpSpPr>
            <p:grpSp>
              <p:nvGrpSpPr>
                <p:cNvPr id="2064" name="15 Grupo"/>
                <p:cNvGrpSpPr>
                  <a:grpSpLocks/>
                </p:cNvGrpSpPr>
                <p:nvPr/>
              </p:nvGrpSpPr>
              <p:grpSpPr bwMode="auto">
                <a:xfrm>
                  <a:off x="11233150" y="5832899"/>
                  <a:ext cx="13995400" cy="21386360"/>
                  <a:chOff x="11233150" y="3662356"/>
                  <a:chExt cx="13995400" cy="18970382"/>
                </a:xfrm>
              </p:grpSpPr>
              <p:sp>
                <p:nvSpPr>
                  <p:cNvPr id="2066" name="Text Box 32"/>
                  <p:cNvSpPr txBox="1">
                    <a:spLocks noChangeArrowheads="1"/>
                  </p:cNvSpPr>
                  <p:nvPr/>
                </p:nvSpPr>
                <p:spPr bwMode="auto">
                  <a:xfrm>
                    <a:off x="14257759" y="5003206"/>
                    <a:ext cx="9597857" cy="1105711"/>
                  </a:xfrm>
                  <a:prstGeom prst="rect">
                    <a:avLst/>
                  </a:prstGeom>
                  <a:noFill/>
                  <a:ln w="9525">
                    <a:noFill/>
                    <a:miter lim="800000"/>
                    <a:headEnd/>
                    <a:tailEnd/>
                  </a:ln>
                </p:spPr>
                <p:txBody>
                  <a:bodyPr>
                    <a:spAutoFit/>
                  </a:bodyPr>
                  <a:lstStyle/>
                  <a:p>
                    <a:pPr algn="ctr" defTabSz="3495675" eaLnBrk="1" hangingPunct="1"/>
                    <a:r>
                      <a:rPr lang="es-AR" sz="2500" b="1" i="1"/>
                      <a:t>Rhizobium</a:t>
                    </a:r>
                    <a:r>
                      <a:rPr lang="es-AR" sz="2500" b="1"/>
                      <a:t> sp. 5P1</a:t>
                    </a:r>
                  </a:p>
                  <a:p>
                    <a:pPr algn="just" defTabSz="3495675" eaLnBrk="1" hangingPunct="1"/>
                    <a:endParaRPr lang="es-AR" sz="2500" b="1"/>
                  </a:p>
                  <a:p>
                    <a:pPr algn="just" defTabSz="3495675" eaLnBrk="1" hangingPunct="1"/>
                    <a:r>
                      <a:rPr lang="es-AR" sz="2500" b="1"/>
                      <a:t>4 ºC</a:t>
                    </a:r>
                    <a:r>
                      <a:rPr lang="es-AR" sz="2100" b="1"/>
                      <a:t>		</a:t>
                    </a:r>
                    <a:r>
                      <a:rPr lang="es-AR" sz="2500" b="1"/>
                      <a:t>31-32 ºC</a:t>
                    </a:r>
                    <a:r>
                      <a:rPr lang="es-AR" sz="2100" b="1"/>
                      <a:t>  </a:t>
                    </a:r>
                  </a:p>
                </p:txBody>
              </p:sp>
              <p:grpSp>
                <p:nvGrpSpPr>
                  <p:cNvPr id="2067" name="11 Grupo"/>
                  <p:cNvGrpSpPr>
                    <a:grpSpLocks/>
                  </p:cNvGrpSpPr>
                  <p:nvPr/>
                </p:nvGrpSpPr>
                <p:grpSpPr bwMode="auto">
                  <a:xfrm>
                    <a:off x="11233150" y="6408962"/>
                    <a:ext cx="13995400" cy="4333876"/>
                    <a:chOff x="11233150" y="10801450"/>
                    <a:chExt cx="13995400" cy="4333876"/>
                  </a:xfrm>
                </p:grpSpPr>
                <p:graphicFrame>
                  <p:nvGraphicFramePr>
                    <p:cNvPr id="2077" name="2 Gráfico"/>
                    <p:cNvGraphicFramePr>
                      <a:graphicFrameLocks/>
                    </p:cNvGraphicFramePr>
                    <p:nvPr/>
                  </p:nvGraphicFramePr>
                  <p:xfrm>
                    <a:off x="11182350" y="10756389"/>
                    <a:ext cx="7092952" cy="4338272"/>
                  </p:xfrm>
                  <a:graphic>
                    <a:graphicData uri="http://schemas.openxmlformats.org/presentationml/2006/ole">
                      <p:oleObj spid="_x0000_s2077" r:id="rId9" imgW="7096359" imgH="4895512" progId="Excel.Chart.8">
                        <p:embed/>
                      </p:oleObj>
                    </a:graphicData>
                  </a:graphic>
                </p:graphicFrame>
                <p:graphicFrame>
                  <p:nvGraphicFramePr>
                    <p:cNvPr id="2078" name="1 Gráfico"/>
                    <p:cNvGraphicFramePr>
                      <a:graphicFrameLocks/>
                    </p:cNvGraphicFramePr>
                    <p:nvPr/>
                  </p:nvGraphicFramePr>
                  <p:xfrm>
                    <a:off x="18129249" y="10756389"/>
                    <a:ext cx="7150101" cy="4423998"/>
                  </p:xfrm>
                  <a:graphic>
                    <a:graphicData uri="http://schemas.openxmlformats.org/presentationml/2006/ole">
                      <p:oleObj spid="_x0000_s2078" r:id="rId10" imgW="7151228" imgH="4986960" progId="Excel.Chart.8">
                        <p:embed/>
                      </p:oleObj>
                    </a:graphicData>
                  </a:graphic>
                </p:graphicFrame>
              </p:grpSp>
              <p:sp>
                <p:nvSpPr>
                  <p:cNvPr id="2068" name="12 Rectángulo"/>
                  <p:cNvSpPr>
                    <a:spLocks noChangeArrowheads="1"/>
                  </p:cNvSpPr>
                  <p:nvPr/>
                </p:nvSpPr>
                <p:spPr bwMode="auto">
                  <a:xfrm>
                    <a:off x="11233150" y="3662356"/>
                    <a:ext cx="13757275" cy="941902"/>
                  </a:xfrm>
                  <a:prstGeom prst="rect">
                    <a:avLst/>
                  </a:prstGeom>
                  <a:noFill/>
                  <a:ln w="9525">
                    <a:noFill/>
                    <a:miter lim="800000"/>
                    <a:headEnd/>
                    <a:tailEnd/>
                  </a:ln>
                </p:spPr>
                <p:txBody>
                  <a:bodyPr>
                    <a:spAutoFit/>
                  </a:bodyPr>
                  <a:lstStyle/>
                  <a:p>
                    <a:pPr algn="ctr">
                      <a:lnSpc>
                        <a:spcPct val="150000"/>
                      </a:lnSpc>
                      <a:spcAft>
                        <a:spcPts val="1000"/>
                      </a:spcAft>
                    </a:pPr>
                    <a:r>
                      <a:rPr lang="es-ES" sz="2100" b="1">
                        <a:ea typeface="Calibri" pitchFamily="34" charset="0"/>
                        <a:cs typeface="Arial" charset="0"/>
                      </a:rPr>
                      <a:t>La conservación de los inoculantes a 4 °C mantiene concentraciones superiores de la cepas en el tiempo. Se destaca la cepa </a:t>
                    </a:r>
                    <a:r>
                      <a:rPr lang="es-ES" sz="2100" b="1" i="1">
                        <a:ea typeface="Calibri" pitchFamily="34" charset="0"/>
                        <a:cs typeface="Arial" charset="0"/>
                      </a:rPr>
                      <a:t>Rhizobium</a:t>
                    </a:r>
                    <a:r>
                      <a:rPr lang="es-ES" sz="2100" b="1">
                        <a:ea typeface="Calibri" pitchFamily="34" charset="0"/>
                        <a:cs typeface="Arial" charset="0"/>
                      </a:rPr>
                      <a:t> sp 5 P1 en presencia de los conservantes Z y Y.</a:t>
                    </a:r>
                    <a:endParaRPr lang="en-US" sz="2100">
                      <a:ea typeface="Calibri" pitchFamily="34" charset="0"/>
                      <a:cs typeface="Arial" charset="0"/>
                    </a:endParaRPr>
                  </a:p>
                </p:txBody>
              </p:sp>
              <p:sp>
                <p:nvSpPr>
                  <p:cNvPr id="2069" name="Text Box 32"/>
                  <p:cNvSpPr txBox="1">
                    <a:spLocks noChangeArrowheads="1"/>
                  </p:cNvSpPr>
                  <p:nvPr/>
                </p:nvSpPr>
                <p:spPr bwMode="auto">
                  <a:xfrm>
                    <a:off x="13393663" y="11073402"/>
                    <a:ext cx="10605969" cy="1105711"/>
                  </a:xfrm>
                  <a:prstGeom prst="rect">
                    <a:avLst/>
                  </a:prstGeom>
                  <a:noFill/>
                  <a:ln w="9525">
                    <a:noFill/>
                    <a:miter lim="800000"/>
                    <a:headEnd/>
                    <a:tailEnd/>
                  </a:ln>
                </p:spPr>
                <p:txBody>
                  <a:bodyPr>
                    <a:spAutoFit/>
                  </a:bodyPr>
                  <a:lstStyle/>
                  <a:p>
                    <a:pPr algn="ctr" defTabSz="3495675" eaLnBrk="1" hangingPunct="1"/>
                    <a:r>
                      <a:rPr lang="es-AR" sz="2500" b="1" i="1"/>
                      <a:t>Rhizobium</a:t>
                    </a:r>
                    <a:r>
                      <a:rPr lang="es-AR" sz="2500" b="1"/>
                      <a:t> sp. Rpd16</a:t>
                    </a:r>
                  </a:p>
                  <a:p>
                    <a:pPr algn="ctr" defTabSz="3495675" eaLnBrk="1" hangingPunct="1"/>
                    <a:endParaRPr lang="es-AR" sz="2500" b="1"/>
                  </a:p>
                  <a:p>
                    <a:pPr algn="ctr" defTabSz="3495675" eaLnBrk="1" hangingPunct="1"/>
                    <a:r>
                      <a:rPr lang="es-AR" sz="2500" b="1"/>
                      <a:t>4 ºC		31-32 ºC  </a:t>
                    </a:r>
                  </a:p>
                </p:txBody>
              </p:sp>
              <p:grpSp>
                <p:nvGrpSpPr>
                  <p:cNvPr id="2070" name="13 Grupo"/>
                  <p:cNvGrpSpPr>
                    <a:grpSpLocks/>
                  </p:cNvGrpSpPr>
                  <p:nvPr/>
                </p:nvGrpSpPr>
                <p:grpSpPr bwMode="auto">
                  <a:xfrm>
                    <a:off x="11273647" y="12306455"/>
                    <a:ext cx="13908120" cy="4449773"/>
                    <a:chOff x="11182350" y="16194887"/>
                    <a:chExt cx="13908120" cy="4449773"/>
                  </a:xfrm>
                </p:grpSpPr>
                <p:graphicFrame>
                  <p:nvGraphicFramePr>
                    <p:cNvPr id="2075" name="2 Gráfico"/>
                    <p:cNvGraphicFramePr>
                      <a:graphicFrameLocks/>
                    </p:cNvGraphicFramePr>
                    <p:nvPr/>
                  </p:nvGraphicFramePr>
                  <p:xfrm>
                    <a:off x="17969690" y="16239712"/>
                    <a:ext cx="7120780" cy="4404948"/>
                  </p:xfrm>
                  <a:graphic>
                    <a:graphicData uri="http://schemas.openxmlformats.org/presentationml/2006/ole">
                      <p:oleObj spid="_x0000_s2075" r:id="rId11" imgW="7120745" imgH="4962574" progId="Excel.Chart.8">
                        <p:embed/>
                      </p:oleObj>
                    </a:graphicData>
                  </a:graphic>
                </p:graphicFrame>
                <p:graphicFrame>
                  <p:nvGraphicFramePr>
                    <p:cNvPr id="2076" name="1 Gráfico"/>
                    <p:cNvGraphicFramePr>
                      <a:graphicFrameLocks/>
                    </p:cNvGraphicFramePr>
                    <p:nvPr/>
                  </p:nvGraphicFramePr>
                  <p:xfrm>
                    <a:off x="11182350" y="16194887"/>
                    <a:ext cx="6854827" cy="4385898"/>
                  </p:xfrm>
                  <a:graphic>
                    <a:graphicData uri="http://schemas.openxmlformats.org/presentationml/2006/ole">
                      <p:oleObj spid="_x0000_s2076" r:id="rId12" imgW="6858594" imgH="4944285" progId="Excel.Chart.8">
                        <p:embed/>
                      </p:oleObj>
                    </a:graphicData>
                  </a:graphic>
                </p:graphicFrame>
              </p:grpSp>
              <p:sp>
                <p:nvSpPr>
                  <p:cNvPr id="2071" name="Text Box 32"/>
                  <p:cNvSpPr txBox="1">
                    <a:spLocks noChangeArrowheads="1"/>
                  </p:cNvSpPr>
                  <p:nvPr/>
                </p:nvSpPr>
                <p:spPr bwMode="auto">
                  <a:xfrm>
                    <a:off x="14257759" y="16800269"/>
                    <a:ext cx="9597857" cy="1105711"/>
                  </a:xfrm>
                  <a:prstGeom prst="rect">
                    <a:avLst/>
                  </a:prstGeom>
                  <a:noFill/>
                  <a:ln w="9525">
                    <a:noFill/>
                    <a:miter lim="800000"/>
                    <a:headEnd/>
                    <a:tailEnd/>
                  </a:ln>
                </p:spPr>
                <p:txBody>
                  <a:bodyPr>
                    <a:spAutoFit/>
                  </a:bodyPr>
                  <a:lstStyle/>
                  <a:p>
                    <a:pPr algn="ctr" defTabSz="3495675" eaLnBrk="1" hangingPunct="1"/>
                    <a:r>
                      <a:rPr lang="es-AR" sz="2500" b="1" i="1"/>
                      <a:t>Rhizobium</a:t>
                    </a:r>
                    <a:r>
                      <a:rPr lang="es-AR" sz="2500" b="1"/>
                      <a:t> sp. C19</a:t>
                    </a:r>
                  </a:p>
                  <a:p>
                    <a:pPr algn="just" defTabSz="3495675" eaLnBrk="1" hangingPunct="1"/>
                    <a:endParaRPr lang="es-AR" sz="2500" b="1"/>
                  </a:p>
                  <a:p>
                    <a:pPr algn="just" defTabSz="3495675" eaLnBrk="1" hangingPunct="1"/>
                    <a:r>
                      <a:rPr lang="es-AR" sz="2500" b="1"/>
                      <a:t>4 ºC		31-32 ºC  </a:t>
                    </a:r>
                  </a:p>
                </p:txBody>
              </p:sp>
              <p:grpSp>
                <p:nvGrpSpPr>
                  <p:cNvPr id="2072" name="14 Grupo"/>
                  <p:cNvGrpSpPr>
                    <a:grpSpLocks/>
                  </p:cNvGrpSpPr>
                  <p:nvPr/>
                </p:nvGrpSpPr>
                <p:grpSpPr bwMode="auto">
                  <a:xfrm>
                    <a:off x="11293216" y="18094385"/>
                    <a:ext cx="13748009" cy="4538353"/>
                    <a:chOff x="11366213" y="18166393"/>
                    <a:chExt cx="13439623" cy="4538353"/>
                  </a:xfrm>
                </p:grpSpPr>
                <p:graphicFrame>
                  <p:nvGraphicFramePr>
                    <p:cNvPr id="2073" name="1 Gráfico"/>
                    <p:cNvGraphicFramePr>
                      <a:graphicFrameLocks/>
                    </p:cNvGraphicFramePr>
                    <p:nvPr/>
                  </p:nvGraphicFramePr>
                  <p:xfrm>
                    <a:off x="11366213" y="18244329"/>
                    <a:ext cx="6922372" cy="4460417"/>
                  </p:xfrm>
                  <a:graphic>
                    <a:graphicData uri="http://schemas.openxmlformats.org/presentationml/2006/ole">
                      <p:oleObj spid="_x0000_s2073" r:id="rId13" imgW="7078069" imgH="5029636" progId="Excel.Chart.8">
                        <p:embed/>
                      </p:oleObj>
                    </a:graphicData>
                  </a:graphic>
                </p:graphicFrame>
                <p:graphicFrame>
                  <p:nvGraphicFramePr>
                    <p:cNvPr id="2074" name="3 Gráfico"/>
                    <p:cNvGraphicFramePr>
                      <a:graphicFrameLocks/>
                    </p:cNvGraphicFramePr>
                    <p:nvPr/>
                  </p:nvGraphicFramePr>
                  <p:xfrm>
                    <a:off x="18240721" y="18166393"/>
                    <a:ext cx="6565115" cy="4410603"/>
                  </p:xfrm>
                  <a:graphic>
                    <a:graphicData uri="http://schemas.openxmlformats.org/presentationml/2006/ole">
                      <p:oleObj spid="_x0000_s2074" r:id="rId14" imgW="6718374" imgH="4974767" progId="Excel.Chart.8">
                        <p:embed/>
                      </p:oleObj>
                    </a:graphicData>
                  </a:graphic>
                </p:graphicFrame>
              </p:grpSp>
            </p:grpSp>
            <p:pic>
              <p:nvPicPr>
                <p:cNvPr id="2065" name="Picture 3"/>
                <p:cNvPicPr>
                  <a:picLocks noChangeAspect="1" noChangeArrowheads="1"/>
                </p:cNvPicPr>
                <p:nvPr/>
              </p:nvPicPr>
              <p:blipFill>
                <a:blip r:embed="rId15"/>
                <a:srcRect/>
                <a:stretch>
                  <a:fillRect/>
                </a:stretch>
              </p:blipFill>
              <p:spPr bwMode="auto">
                <a:xfrm>
                  <a:off x="11319072" y="6735837"/>
                  <a:ext cx="1774303" cy="1578930"/>
                </a:xfrm>
                <a:prstGeom prst="rect">
                  <a:avLst/>
                </a:prstGeom>
                <a:noFill/>
                <a:ln w="9525">
                  <a:noFill/>
                  <a:miter lim="800000"/>
                  <a:headEnd/>
                  <a:tailEnd/>
                </a:ln>
              </p:spPr>
            </p:pic>
          </p:grpSp>
          <p:grpSp>
            <p:nvGrpSpPr>
              <p:cNvPr id="2061" name="16 Grupo"/>
              <p:cNvGrpSpPr>
                <a:grpSpLocks/>
              </p:cNvGrpSpPr>
              <p:nvPr/>
            </p:nvGrpSpPr>
            <p:grpSpPr bwMode="auto">
              <a:xfrm>
                <a:off x="71438" y="73025"/>
                <a:ext cx="3673475" cy="4341813"/>
                <a:chOff x="72183" y="72258"/>
                <a:chExt cx="3366368" cy="3681958"/>
              </a:xfrm>
            </p:grpSpPr>
            <p:pic>
              <p:nvPicPr>
                <p:cNvPr id="2062" name="Picture 42"/>
                <p:cNvPicPr>
                  <a:picLocks noChangeAspect="1" noChangeArrowheads="1"/>
                </p:cNvPicPr>
                <p:nvPr/>
              </p:nvPicPr>
              <p:blipFill>
                <a:blip r:embed="rId16"/>
                <a:srcRect/>
                <a:stretch>
                  <a:fillRect/>
                </a:stretch>
              </p:blipFill>
              <p:spPr bwMode="auto">
                <a:xfrm>
                  <a:off x="72183" y="1944466"/>
                  <a:ext cx="2524125" cy="1809750"/>
                </a:xfrm>
                <a:prstGeom prst="rect">
                  <a:avLst/>
                </a:prstGeom>
                <a:noFill/>
                <a:ln w="9525">
                  <a:noFill/>
                  <a:miter lim="800000"/>
                  <a:headEnd/>
                  <a:tailEnd/>
                </a:ln>
                <a:effectLst/>
              </p:spPr>
            </p:pic>
            <p:pic>
              <p:nvPicPr>
                <p:cNvPr id="2063" name="68 Imagen"/>
                <p:cNvPicPr>
                  <a:picLocks noChangeAspect="1" noChangeArrowheads="1"/>
                </p:cNvPicPr>
                <p:nvPr/>
              </p:nvPicPr>
              <p:blipFill>
                <a:blip r:embed="rId17"/>
                <a:srcRect/>
                <a:stretch>
                  <a:fillRect/>
                </a:stretch>
              </p:blipFill>
              <p:spPr bwMode="auto">
                <a:xfrm>
                  <a:off x="1584351" y="72258"/>
                  <a:ext cx="1854200" cy="2463800"/>
                </a:xfrm>
                <a:prstGeom prst="rect">
                  <a:avLst/>
                </a:prstGeom>
                <a:noFill/>
                <a:ln w="9525">
                  <a:noFill/>
                  <a:miter lim="800000"/>
                  <a:headEnd/>
                  <a:tailEnd/>
                </a:ln>
              </p:spPr>
            </p:pic>
          </p:grpSp>
        </p:grpSp>
        <p:sp>
          <p:nvSpPr>
            <p:cNvPr id="2052" name="1 Rectángulo"/>
            <p:cNvSpPr>
              <a:spLocks noChangeArrowheads="1"/>
            </p:cNvSpPr>
            <p:nvPr/>
          </p:nvSpPr>
          <p:spPr bwMode="auto">
            <a:xfrm>
              <a:off x="11820549" y="27651322"/>
              <a:ext cx="13169876" cy="2154436"/>
            </a:xfrm>
            <a:prstGeom prst="rect">
              <a:avLst/>
            </a:prstGeom>
            <a:noFill/>
            <a:ln w="9525">
              <a:noFill/>
              <a:miter lim="800000"/>
              <a:headEnd/>
              <a:tailEnd/>
            </a:ln>
          </p:spPr>
          <p:txBody>
            <a:bodyPr>
              <a:spAutoFit/>
            </a:bodyPr>
            <a:lstStyle/>
            <a:p>
              <a:r>
                <a:rPr lang="es-ES" sz="2500" b="1"/>
                <a:t>Conclusiones</a:t>
              </a:r>
            </a:p>
            <a:p>
              <a:endParaRPr lang="es-ES" sz="2500" b="1"/>
            </a:p>
            <a:p>
              <a:pPr algn="just"/>
              <a:r>
                <a:rPr lang="es-ES" sz="2100"/>
                <a:t>A 4 °C las concentraciones de la cepas </a:t>
              </a:r>
              <a:r>
                <a:rPr lang="es-ES" sz="2100" i="1"/>
                <a:t>Rhizobium</a:t>
              </a:r>
              <a:r>
                <a:rPr lang="es-ES" sz="2100"/>
                <a:t> sp. 5P1,  </a:t>
              </a:r>
              <a:r>
                <a:rPr lang="es-ES" sz="2100" i="1"/>
                <a:t>Rhizobium</a:t>
              </a:r>
              <a:r>
                <a:rPr lang="es-ES" sz="2100"/>
                <a:t> sp. Rpd16 y </a:t>
              </a:r>
              <a:r>
                <a:rPr lang="es-ES" sz="2100" i="1"/>
                <a:t>Rhizobium</a:t>
              </a:r>
              <a:r>
                <a:rPr lang="es-ES" sz="2100"/>
                <a:t> sp. C19 se mantuvieron en niveles óptimos para su empleo en campo durante mayor tiempo que a temperatura ambiente. En esa condición de temperatura la mayoría de los preservantes logra mantener tales concentraciones hasta los 105 días de conservación.</a:t>
              </a:r>
              <a:endParaRPr lang="en-US" sz="2100"/>
            </a:p>
          </p:txBody>
        </p:sp>
      </p:grpSp>
      <p:pic>
        <p:nvPicPr>
          <p:cNvPr id="37" name="audio belkis.m4a">
            <a:hlinkClick r:id="" action="ppaction://media"/>
          </p:cNvPr>
          <p:cNvPicPr>
            <a:picLocks noRot="1" noChangeAspect="1"/>
          </p:cNvPicPr>
          <p:nvPr>
            <a:audioFile r:link="rId2"/>
          </p:nvPr>
        </p:nvPicPr>
        <p:blipFill>
          <a:blip r:embed="rId18"/>
          <a:stretch>
            <a:fillRect/>
          </a:stretch>
        </p:blipFill>
        <p:spPr>
          <a:xfrm>
            <a:off x="17316483" y="4143278"/>
            <a:ext cx="500066" cy="50006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0071" fill="hold"/>
                                        <p:tgtEl>
                                          <p:spTgt spid="3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childTnLst>
        </p:cTn>
      </p:par>
    </p:tnLst>
  </p:timing>
</p:sld>
</file>

<file path=ppt/theme/theme1.xml><?xml version="1.0" encoding="utf-8"?>
<a:theme xmlns:a="http://schemas.openxmlformats.org/drawingml/2006/main" name="Tema de Office">
  <a:themeElements>
    <a:clrScheme name="Escala de grise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30302</TotalTime>
  <Words>1728</Words>
  <Application>Microsoft Office PowerPoint</Application>
  <PresentationFormat>Personalizado</PresentationFormat>
  <Paragraphs>62</Paragraphs>
  <Slides>1</Slides>
  <Notes>0</Notes>
  <HiddenSlides>0</HiddenSlides>
  <MMClips>1</MMClips>
  <ScaleCrop>false</ScaleCrop>
  <HeadingPairs>
    <vt:vector size="8" baseType="variant">
      <vt:variant>
        <vt:lpstr>Fuentes usadas</vt:lpstr>
      </vt:variant>
      <vt:variant>
        <vt:i4>2</vt:i4>
      </vt: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5" baseType="lpstr">
      <vt:lpstr>Arial</vt:lpstr>
      <vt:lpstr>Calibri</vt:lpstr>
      <vt:lpstr>Tema de Office</vt:lpstr>
      <vt:lpstr>Gráfico de Microsoft Excel</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MiPC</dc:creator>
  <cp:lastModifiedBy>Yanelis</cp:lastModifiedBy>
  <cp:revision>355</cp:revision>
  <dcterms:created xsi:type="dcterms:W3CDTF">2008-09-28T04:34:42Z</dcterms:created>
  <dcterms:modified xsi:type="dcterms:W3CDTF">2021-12-14T17:38:03Z</dcterms:modified>
</cp:coreProperties>
</file>