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7556500" cy="10680700"/>
  <p:notesSz cx="6858000" cy="9144000"/>
  <p:defaultTextStyle>
    <a:defPPr>
      <a:defRPr lang="en-C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100" d="100"/>
          <a:sy n="100" d="100"/>
        </p:scale>
        <p:origin x="-714" y="-78"/>
      </p:cViewPr>
      <p:guideLst>
        <p:guide orient="horz" pos="3016"/>
        <p:guide pos="232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52450" y="2974705"/>
            <a:ext cx="6261100" cy="205259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4900" y="5426288"/>
            <a:ext cx="5156200" cy="244714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8523B-E035-4CAE-A96A-58211FC229D1}" type="datetimeFigureOut">
              <a:rPr lang="en-US" smtClean="0"/>
              <a:pPr/>
              <a:t>12/14/2021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DFF54-6BA4-4515-87CA-28703F844993}" type="slidenum">
              <a:rPr lang="en-CA" smtClean="0"/>
              <a:pPr/>
              <a:t>‹Nº›</a:t>
            </a:fld>
            <a:endParaRPr lang="en-C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8523B-E035-4CAE-A96A-58211FC229D1}" type="datetimeFigureOut">
              <a:rPr lang="en-US" smtClean="0"/>
              <a:pPr/>
              <a:t>12/14/2021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DFF54-6BA4-4515-87CA-28703F844993}" type="slidenum">
              <a:rPr lang="en-CA" smtClean="0"/>
              <a:pPr/>
              <a:t>‹Nº›</a:t>
            </a:fld>
            <a:endParaRPr lang="en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863" y="6153339"/>
            <a:ext cx="6261100" cy="190186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863" y="4058633"/>
            <a:ext cx="6261100" cy="209470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8523B-E035-4CAE-A96A-58211FC229D1}" type="datetimeFigureOut">
              <a:rPr lang="en-US" smtClean="0"/>
              <a:pPr/>
              <a:t>12/14/2021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DFF54-6BA4-4515-87CA-28703F844993}" type="slidenum">
              <a:rPr lang="en-CA" smtClean="0"/>
              <a:pPr/>
              <a:t>‹Nº›</a:t>
            </a:fld>
            <a:endParaRPr lang="en-C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68300" y="2234355"/>
            <a:ext cx="3253317" cy="631958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744383" y="2234355"/>
            <a:ext cx="3253317" cy="631958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8523B-E035-4CAE-A96A-58211FC229D1}" type="datetimeFigureOut">
              <a:rPr lang="en-US" smtClean="0"/>
              <a:pPr/>
              <a:t>12/14/2021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DFF54-6BA4-4515-87CA-28703F844993}" type="slidenum">
              <a:rPr lang="en-CA" smtClean="0"/>
              <a:pPr/>
              <a:t>‹Nº›</a:t>
            </a:fld>
            <a:endParaRPr lang="en-C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68300" y="2143474"/>
            <a:ext cx="3254596" cy="89329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68300" y="3036771"/>
            <a:ext cx="3254596" cy="5517169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741827" y="2143474"/>
            <a:ext cx="3255874" cy="89329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741827" y="3036771"/>
            <a:ext cx="3255874" cy="5517169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8523B-E035-4CAE-A96A-58211FC229D1}" type="datetimeFigureOut">
              <a:rPr lang="en-US" smtClean="0"/>
              <a:pPr/>
              <a:t>12/14/2021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DFF54-6BA4-4515-87CA-28703F844993}" type="slidenum">
              <a:rPr lang="en-CA" smtClean="0"/>
              <a:pPr/>
              <a:t>‹Nº›</a:t>
            </a:fld>
            <a:endParaRPr lang="en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8523B-E035-4CAE-A96A-58211FC229D1}" type="datetimeFigureOut">
              <a:rPr lang="en-US" smtClean="0"/>
              <a:pPr/>
              <a:t>12/14/2021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DFF54-6BA4-4515-87CA-28703F844993}" type="slidenum">
              <a:rPr lang="en-CA" smtClean="0"/>
              <a:pPr/>
              <a:t>‹Nº›</a:t>
            </a:fld>
            <a:endParaRPr lang="en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8523B-E035-4CAE-A96A-58211FC229D1}" type="datetimeFigureOut">
              <a:rPr lang="en-US" smtClean="0"/>
              <a:pPr/>
              <a:t>12/14/2021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DFF54-6BA4-4515-87CA-28703F844993}" type="slidenum">
              <a:rPr lang="en-CA" smtClean="0"/>
              <a:pPr/>
              <a:t>‹Nº›</a:t>
            </a:fld>
            <a:endParaRPr lang="en-C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8301" y="381259"/>
            <a:ext cx="2423363" cy="162256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79901" y="381259"/>
            <a:ext cx="4117799" cy="817268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68301" y="2003825"/>
            <a:ext cx="2423363" cy="6550114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8523B-E035-4CAE-A96A-58211FC229D1}" type="datetimeFigureOut">
              <a:rPr lang="en-US" smtClean="0"/>
              <a:pPr/>
              <a:t>12/14/2021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DFF54-6BA4-4515-87CA-28703F844993}" type="slidenum">
              <a:rPr lang="en-CA" smtClean="0"/>
              <a:pPr/>
              <a:t>‹Nº›</a:t>
            </a:fld>
            <a:endParaRPr lang="en-C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3788" y="6703060"/>
            <a:ext cx="4419600" cy="79133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443788" y="855615"/>
            <a:ext cx="4419600" cy="574548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3788" y="7494394"/>
            <a:ext cx="4419600" cy="112382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8523B-E035-4CAE-A96A-58211FC229D1}" type="datetimeFigureOut">
              <a:rPr lang="en-US" smtClean="0"/>
              <a:pPr/>
              <a:t>12/14/2021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DFF54-6BA4-4515-87CA-28703F844993}" type="slidenum">
              <a:rPr lang="en-CA" smtClean="0"/>
              <a:pPr/>
              <a:t>‹Nº›</a:t>
            </a:fld>
            <a:endParaRPr lang="en-C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8523B-E035-4CAE-A96A-58211FC229D1}" type="datetimeFigureOut">
              <a:rPr lang="en-US" smtClean="0"/>
              <a:pPr/>
              <a:t>12/14/2021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DFF54-6BA4-4515-87CA-28703F844993}" type="slidenum">
              <a:rPr lang="en-CA" smtClean="0"/>
              <a:pPr/>
              <a:t>‹Nº›</a:t>
            </a:fld>
            <a:endParaRPr lang="en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340350" y="536423"/>
            <a:ext cx="1657350" cy="1140672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68300" y="536423"/>
            <a:ext cx="4849283" cy="1140672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8523B-E035-4CAE-A96A-58211FC229D1}" type="datetimeFigureOut">
              <a:rPr lang="en-US" smtClean="0"/>
              <a:pPr/>
              <a:t>12/14/2021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DFF54-6BA4-4515-87CA-28703F844993}" type="slidenum">
              <a:rPr lang="en-CA" smtClean="0"/>
              <a:pPr/>
              <a:t>‹Nº›</a:t>
            </a:fld>
            <a:endParaRPr lang="en-C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68300" y="383477"/>
            <a:ext cx="6629400" cy="15959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68300" y="2234355"/>
            <a:ext cx="6629400" cy="63195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8300" y="8875350"/>
            <a:ext cx="1718733" cy="50982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88523B-E035-4CAE-A96A-58211FC229D1}" type="datetimeFigureOut">
              <a:rPr lang="en-US" smtClean="0"/>
              <a:pPr/>
              <a:t>12/14/2021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16717" y="8875350"/>
            <a:ext cx="2332567" cy="50982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278967" y="8875350"/>
            <a:ext cx="1718733" cy="50982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7DFF54-6BA4-4515-87CA-28703F844993}" type="slidenum">
              <a:rPr lang="en-CA" smtClean="0"/>
              <a:pPr/>
              <a:t>‹Nº›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D:\Dpto%20de%20Fisiologia\Departamento%202021\Taller%20online%20Fisiolog&#237;a\audio%20daylen.m4a" TargetMode="Externa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7556500" cy="10680700"/>
          </a:xfrm>
          <a:prstGeom prst="rect">
            <a:avLst/>
          </a:prstGeom>
        </p:spPr>
      </p:pic>
      <p:sp>
        <p:nvSpPr>
          <p:cNvPr id="12" name="TextBox 2"/>
          <p:cNvSpPr txBox="1"/>
          <p:nvPr/>
        </p:nvSpPr>
        <p:spPr>
          <a:xfrm>
            <a:off x="152400" y="2286000"/>
            <a:ext cx="6931385" cy="307777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150"/>
              </a:lnSpc>
            </a:pPr>
            <a:r>
              <a:rPr lang="en-CA" sz="1006" b="1" dirty="0" err="1" smtClean="0">
                <a:solidFill>
                  <a:srgbClr val="000000"/>
                </a:solidFill>
                <a:latin typeface="Arial"/>
                <a:cs typeface="Arial"/>
              </a:rPr>
              <a:t>Daylén</a:t>
            </a:r>
            <a:r>
              <a:rPr lang="en-CA" sz="1006" b="1" dirty="0" smtClean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lang="en-CA" sz="1006" b="1" dirty="0" err="1" smtClean="0">
                <a:solidFill>
                  <a:srgbClr val="000000"/>
                </a:solidFill>
                <a:latin typeface="Arial"/>
                <a:cs typeface="Arial"/>
              </a:rPr>
              <a:t>Hernández</a:t>
            </a:r>
            <a:r>
              <a:rPr lang="en-CA" sz="1006" b="1" dirty="0" smtClean="0">
                <a:solidFill>
                  <a:srgbClr val="000000"/>
                </a:solidFill>
                <a:latin typeface="Arial"/>
                <a:cs typeface="Arial"/>
              </a:rPr>
              <a:t> Rodríguez</a:t>
            </a:r>
            <a:r>
              <a:rPr lang="en-CA" sz="658" b="1" dirty="0" smtClean="0">
                <a:solidFill>
                  <a:srgbClr val="000000"/>
                </a:solidFill>
                <a:latin typeface="Arial"/>
                <a:cs typeface="Arial"/>
              </a:rPr>
              <a:t>1 </a:t>
            </a:r>
            <a:r>
              <a:rPr lang="en-CA" sz="1006" b="1" dirty="0" smtClean="0">
                <a:solidFill>
                  <a:srgbClr val="000000"/>
                </a:solidFill>
                <a:latin typeface="Arial"/>
                <a:cs typeface="Arial"/>
              </a:rPr>
              <a:t>, María </a:t>
            </a:r>
            <a:r>
              <a:rPr lang="en-CA" sz="1006" b="1" dirty="0" err="1" smtClean="0">
                <a:solidFill>
                  <a:srgbClr val="000000"/>
                </a:solidFill>
                <a:latin typeface="Arial"/>
                <a:cs typeface="Arial"/>
              </a:rPr>
              <a:t>Caridad</a:t>
            </a:r>
            <a:r>
              <a:rPr lang="en-CA" sz="1006" b="1" dirty="0" smtClean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lang="en-CA" sz="1006" b="1" dirty="0" err="1" smtClean="0">
                <a:solidFill>
                  <a:srgbClr val="000000"/>
                </a:solidFill>
                <a:latin typeface="Arial"/>
                <a:cs typeface="Arial"/>
              </a:rPr>
              <a:t>Nápoles</a:t>
            </a:r>
            <a:r>
              <a:rPr lang="en-CA" sz="1006" b="1" dirty="0" smtClean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lang="en-CA" sz="1006" b="1" dirty="0" err="1" smtClean="0">
                <a:solidFill>
                  <a:srgbClr val="000000"/>
                </a:solidFill>
                <a:latin typeface="Arial"/>
                <a:cs typeface="Arial"/>
              </a:rPr>
              <a:t>García</a:t>
            </a:r>
            <a:r>
              <a:rPr lang="en-CA" sz="1006" b="1" dirty="0" smtClean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lang="en-CA" sz="658" b="1" dirty="0" smtClean="0">
                <a:solidFill>
                  <a:srgbClr val="000000"/>
                </a:solidFill>
                <a:latin typeface="Arial"/>
                <a:cs typeface="Arial"/>
              </a:rPr>
              <a:t>2</a:t>
            </a:r>
            <a:r>
              <a:rPr lang="en-CA" sz="1006" b="1" dirty="0" smtClean="0">
                <a:solidFill>
                  <a:srgbClr val="000000"/>
                </a:solidFill>
                <a:latin typeface="Arial"/>
                <a:cs typeface="Arial"/>
              </a:rPr>
              <a:t>, Alejandro Falcón Rodríguez</a:t>
            </a:r>
            <a:r>
              <a:rPr lang="en-CA" sz="658" b="1" dirty="0" smtClean="0">
                <a:solidFill>
                  <a:srgbClr val="000000"/>
                </a:solidFill>
                <a:latin typeface="Arial"/>
                <a:cs typeface="Arial"/>
              </a:rPr>
              <a:t>2</a:t>
            </a:r>
            <a:r>
              <a:rPr lang="en-CA" sz="1006" b="1" dirty="0" smtClean="0">
                <a:solidFill>
                  <a:srgbClr val="000000"/>
                </a:solidFill>
                <a:latin typeface="Arial"/>
                <a:cs typeface="Arial"/>
              </a:rPr>
              <a:t>, Alexis </a:t>
            </a:r>
            <a:r>
              <a:rPr lang="en-CA" sz="1006" b="1" dirty="0" err="1" smtClean="0">
                <a:solidFill>
                  <a:srgbClr val="000000"/>
                </a:solidFill>
                <a:latin typeface="Arial"/>
                <a:cs typeface="Arial"/>
              </a:rPr>
              <a:t>Lamz</a:t>
            </a:r>
            <a:r>
              <a:rPr lang="en-CA" sz="1006" b="1" dirty="0" smtClean="0">
                <a:solidFill>
                  <a:srgbClr val="000000"/>
                </a:solidFill>
                <a:latin typeface="Arial"/>
                <a:cs typeface="Arial"/>
              </a:rPr>
              <a:t> Piedra</a:t>
            </a:r>
            <a:r>
              <a:rPr lang="en-CA" sz="658" b="1" dirty="0" smtClean="0">
                <a:solidFill>
                  <a:srgbClr val="000000"/>
                </a:solidFill>
                <a:latin typeface="Arial"/>
                <a:cs typeface="Arial"/>
              </a:rPr>
              <a:t>2</a:t>
            </a:r>
          </a:p>
          <a:p>
            <a:pPr>
              <a:lnSpc>
                <a:spcPts val="1150"/>
              </a:lnSpc>
            </a:pPr>
            <a:endParaRPr lang="en-CA" sz="986" dirty="0">
              <a:solidFill>
                <a:srgbClr val="000000"/>
              </a:solidFill>
            </a:endParaRPr>
          </a:p>
        </p:txBody>
      </p:sp>
      <p:sp>
        <p:nvSpPr>
          <p:cNvPr id="3" name="TextBox 3"/>
          <p:cNvSpPr txBox="1"/>
          <p:nvPr/>
        </p:nvSpPr>
        <p:spPr>
          <a:xfrm>
            <a:off x="152400" y="2438401"/>
            <a:ext cx="7054874" cy="692497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800"/>
              </a:lnSpc>
            </a:pPr>
            <a:r>
              <a:rPr lang="en-CA" sz="996" dirty="0" smtClean="0">
                <a:solidFill>
                  <a:srgbClr val="000000"/>
                </a:solidFill>
                <a:latin typeface="Calibri"/>
                <a:cs typeface="Calibri"/>
              </a:rPr>
              <a:t>1͘</a:t>
            </a:r>
            <a:r>
              <a:rPr lang="en-CA" sz="1006" b="1" dirty="0" smtClean="0">
                <a:solidFill>
                  <a:srgbClr val="000000"/>
                </a:solidFill>
                <a:latin typeface="Calibri Bold"/>
                <a:cs typeface="Calibri Bold"/>
              </a:rPr>
              <a:t>Universidad   </a:t>
            </a:r>
            <a:r>
              <a:rPr lang="en-CA" sz="1006" b="1" dirty="0" err="1" smtClean="0">
                <a:solidFill>
                  <a:srgbClr val="000000"/>
                </a:solidFill>
                <a:latin typeface="Calibri Bold"/>
                <a:cs typeface="Calibri Bold"/>
              </a:rPr>
              <a:t>Agraria</a:t>
            </a:r>
            <a:r>
              <a:rPr lang="en-CA" sz="1006" b="1" dirty="0" smtClean="0">
                <a:solidFill>
                  <a:srgbClr val="000000"/>
                </a:solidFill>
                <a:latin typeface="Calibri Bold"/>
                <a:cs typeface="Calibri Bold"/>
              </a:rPr>
              <a:t> de La Habana “</a:t>
            </a:r>
            <a:r>
              <a:rPr lang="en-CA" sz="1006" b="1" dirty="0" err="1" smtClean="0">
                <a:solidFill>
                  <a:srgbClr val="000000"/>
                </a:solidFill>
                <a:latin typeface="Calibri Bold"/>
                <a:cs typeface="Calibri Bold"/>
              </a:rPr>
              <a:t>Fructuoso</a:t>
            </a:r>
            <a:r>
              <a:rPr lang="en-CA" sz="1006" b="1" dirty="0" smtClean="0">
                <a:solidFill>
                  <a:srgbClr val="000000"/>
                </a:solidFill>
                <a:latin typeface="Calibri Bold"/>
                <a:cs typeface="Calibri Bold"/>
              </a:rPr>
              <a:t> </a:t>
            </a:r>
            <a:r>
              <a:rPr lang="en-CA" sz="1006" b="1" dirty="0" err="1" smtClean="0">
                <a:solidFill>
                  <a:srgbClr val="000000"/>
                </a:solidFill>
                <a:latin typeface="Calibri Bold"/>
                <a:cs typeface="Calibri Bold"/>
              </a:rPr>
              <a:t>Rodríguez</a:t>
            </a:r>
            <a:r>
              <a:rPr lang="en-CA" sz="1006" b="1" dirty="0" smtClean="0">
                <a:solidFill>
                  <a:srgbClr val="000000"/>
                </a:solidFill>
                <a:latin typeface="Calibri Bold"/>
                <a:cs typeface="Calibri Bold"/>
              </a:rPr>
              <a:t> </a:t>
            </a:r>
            <a:r>
              <a:rPr lang="en-CA" sz="1006" b="1" dirty="0" err="1" smtClean="0">
                <a:solidFill>
                  <a:srgbClr val="000000"/>
                </a:solidFill>
                <a:latin typeface="Calibri Bold"/>
                <a:cs typeface="Calibri Bold"/>
              </a:rPr>
              <a:t>Pérez</a:t>
            </a:r>
            <a:r>
              <a:rPr lang="en-CA" sz="1006" b="1" dirty="0" smtClean="0">
                <a:solidFill>
                  <a:srgbClr val="000000"/>
                </a:solidFill>
                <a:latin typeface="Calibri Bold"/>
                <a:cs typeface="Calibri Bold"/>
              </a:rPr>
              <a:t>” (</a:t>
            </a:r>
            <a:r>
              <a:rPr lang="en-CA" sz="1006" b="1" smtClean="0">
                <a:solidFill>
                  <a:srgbClr val="000000"/>
                </a:solidFill>
                <a:latin typeface="Calibri Bold"/>
                <a:cs typeface="Calibri Bold"/>
              </a:rPr>
              <a:t>UNAH</a:t>
            </a:r>
            <a:r>
              <a:rPr lang="en-CA" sz="1006" b="1" smtClean="0">
                <a:solidFill>
                  <a:srgbClr val="000000"/>
                </a:solidFill>
                <a:latin typeface="Calibri Bold"/>
                <a:cs typeface="Calibri Bold"/>
              </a:rPr>
              <a:t>). </a:t>
            </a:r>
            <a:r>
              <a:rPr lang="en-CA" sz="996" dirty="0" err="1" smtClean="0">
                <a:solidFill>
                  <a:srgbClr val="000000"/>
                </a:solidFill>
                <a:latin typeface="Calibri"/>
                <a:cs typeface="Calibri"/>
              </a:rPr>
              <a:t>Carretera</a:t>
            </a:r>
            <a:r>
              <a:rPr lang="en-CA" sz="996" dirty="0" smtClean="0">
                <a:solidFill>
                  <a:srgbClr val="000000"/>
                </a:solidFill>
                <a:latin typeface="Calibri"/>
                <a:cs typeface="Calibri"/>
              </a:rPr>
              <a:t> de </a:t>
            </a:r>
            <a:r>
              <a:rPr lang="en-CA" sz="996" dirty="0" err="1" smtClean="0">
                <a:solidFill>
                  <a:srgbClr val="000000"/>
                </a:solidFill>
                <a:latin typeface="Calibri"/>
                <a:cs typeface="Calibri"/>
              </a:rPr>
              <a:t>Tapaste</a:t>
            </a:r>
            <a:r>
              <a:rPr lang="en-CA" sz="996" dirty="0" smtClean="0">
                <a:solidFill>
                  <a:srgbClr val="000000"/>
                </a:solidFill>
                <a:latin typeface="Calibri"/>
                <a:cs typeface="Calibri"/>
              </a:rPr>
              <a:t> y   </a:t>
            </a:r>
            <a:r>
              <a:rPr lang="en-CA" sz="996" dirty="0" err="1" smtClean="0">
                <a:solidFill>
                  <a:srgbClr val="000000"/>
                </a:solidFill>
                <a:latin typeface="Calibri"/>
                <a:cs typeface="Calibri"/>
              </a:rPr>
              <a:t>Autopista</a:t>
            </a:r>
            <a:r>
              <a:rPr lang="en-CA" sz="996" dirty="0" smtClean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lang="en-CA" sz="996" dirty="0" err="1" smtClean="0">
                <a:solidFill>
                  <a:srgbClr val="000000"/>
                </a:solidFill>
                <a:latin typeface="Calibri"/>
                <a:cs typeface="Calibri"/>
              </a:rPr>
              <a:t>Nacional</a:t>
            </a:r>
            <a:r>
              <a:rPr lang="en-CA" sz="996" dirty="0" smtClean="0">
                <a:solidFill>
                  <a:srgbClr val="000000"/>
                </a:solidFill>
                <a:latin typeface="Calibri"/>
                <a:cs typeface="Calibri"/>
              </a:rPr>
              <a:t>, San José de </a:t>
            </a:r>
            <a:r>
              <a:rPr lang="en-CA" sz="996" dirty="0" err="1" smtClean="0">
                <a:solidFill>
                  <a:srgbClr val="000000"/>
                </a:solidFill>
                <a:latin typeface="Calibri"/>
                <a:cs typeface="Calibri"/>
              </a:rPr>
              <a:t>las</a:t>
            </a:r>
            <a:r>
              <a:rPr lang="en-CA" sz="996" dirty="0" smtClean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lang="en-CA" sz="996" dirty="0" err="1" smtClean="0">
                <a:solidFill>
                  <a:srgbClr val="000000"/>
                </a:solidFill>
                <a:latin typeface="Calibri"/>
                <a:cs typeface="Calibri"/>
              </a:rPr>
              <a:t>Lajas</a:t>
            </a:r>
            <a:r>
              <a:rPr lang="en-CA" sz="996" dirty="0" smtClean="0">
                <a:solidFill>
                  <a:srgbClr val="000000"/>
                </a:solidFill>
                <a:latin typeface="Calibri"/>
                <a:cs typeface="Calibri"/>
              </a:rPr>
              <a:t>͘ Mayabeque͘ Cuba͘ CP 32 700͘ </a:t>
            </a:r>
            <a:r>
              <a:rPr lang="en-CA" sz="996" dirty="0" err="1" smtClean="0">
                <a:solidFill>
                  <a:srgbClr val="000000"/>
                </a:solidFill>
                <a:latin typeface="Calibri"/>
                <a:cs typeface="Calibri"/>
              </a:rPr>
              <a:t>Correo</a:t>
            </a:r>
            <a:r>
              <a:rPr lang="en-CA" sz="996" dirty="0" smtClean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lang="en-CA" sz="996" dirty="0" err="1" smtClean="0">
                <a:solidFill>
                  <a:srgbClr val="000000"/>
                </a:solidFill>
                <a:latin typeface="Calibri"/>
                <a:cs typeface="Calibri"/>
              </a:rPr>
              <a:t>electrónico</a:t>
            </a:r>
            <a:r>
              <a:rPr lang="en-CA" sz="996" dirty="0" smtClean="0">
                <a:solidFill>
                  <a:srgbClr val="000000"/>
                </a:solidFill>
                <a:latin typeface="Calibri"/>
                <a:cs typeface="Calibri"/>
              </a:rPr>
              <a:t>: </a:t>
            </a:r>
            <a:r>
              <a:rPr lang="en-CA" sz="996" dirty="0" err="1" smtClean="0">
                <a:solidFill>
                  <a:srgbClr val="000000"/>
                </a:solidFill>
                <a:latin typeface="Calibri"/>
                <a:cs typeface="Calibri"/>
              </a:rPr>
              <a:t>dayeel@unah͘edu͘cu</a:t>
            </a:r>
            <a:endParaRPr lang="en-CA" sz="996" dirty="0" smtClean="0">
              <a:solidFill>
                <a:srgbClr val="000000"/>
              </a:solidFill>
              <a:latin typeface="Calibri"/>
              <a:cs typeface="Calibri"/>
            </a:endParaRPr>
          </a:p>
          <a:p>
            <a:pPr>
              <a:lnSpc>
                <a:spcPts val="1800"/>
              </a:lnSpc>
            </a:pPr>
            <a:endParaRPr lang="en-CA" sz="996" dirty="0">
              <a:solidFill>
                <a:srgbClr val="000000"/>
              </a:solidFill>
            </a:endParaRPr>
          </a:p>
        </p:txBody>
      </p:sp>
      <p:sp>
        <p:nvSpPr>
          <p:cNvPr id="4" name="TextBox 4"/>
          <p:cNvSpPr txBox="1"/>
          <p:nvPr/>
        </p:nvSpPr>
        <p:spPr>
          <a:xfrm>
            <a:off x="228600" y="3048000"/>
            <a:ext cx="7327900" cy="307777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150"/>
              </a:lnSpc>
              <a:tabLst>
                <a:tab pos="2641600" algn="l"/>
              </a:tabLst>
            </a:pPr>
            <a:r>
              <a:rPr lang="en-CA" sz="996" dirty="0" smtClean="0">
                <a:solidFill>
                  <a:srgbClr val="000000"/>
                </a:solidFill>
                <a:latin typeface="Calibri"/>
                <a:cs typeface="Calibri"/>
              </a:rPr>
              <a:t>2͘</a:t>
            </a:r>
            <a:r>
              <a:rPr lang="en-CA" sz="1006" b="1" dirty="0" smtClean="0">
                <a:solidFill>
                  <a:srgbClr val="000000"/>
                </a:solidFill>
                <a:latin typeface="Calibri Bold"/>
                <a:cs typeface="Calibri Bold"/>
              </a:rPr>
              <a:t>Instituto de </a:t>
            </a:r>
            <a:r>
              <a:rPr lang="en-CA" sz="1006" b="1" dirty="0" err="1" smtClean="0">
                <a:solidFill>
                  <a:srgbClr val="000000"/>
                </a:solidFill>
                <a:latin typeface="Calibri Bold"/>
                <a:cs typeface="Calibri Bold"/>
              </a:rPr>
              <a:t>Nacional</a:t>
            </a:r>
            <a:r>
              <a:rPr lang="en-CA" sz="1006" b="1" dirty="0" smtClean="0">
                <a:solidFill>
                  <a:srgbClr val="000000"/>
                </a:solidFill>
                <a:latin typeface="Calibri Bold"/>
                <a:cs typeface="Calibri Bold"/>
              </a:rPr>
              <a:t> de </a:t>
            </a:r>
            <a:r>
              <a:rPr lang="en-CA" sz="1006" b="1" dirty="0" err="1" smtClean="0">
                <a:solidFill>
                  <a:srgbClr val="000000"/>
                </a:solidFill>
                <a:latin typeface="Calibri Bold"/>
                <a:cs typeface="Calibri Bold"/>
              </a:rPr>
              <a:t>Ciencias</a:t>
            </a:r>
            <a:r>
              <a:rPr lang="en-CA" sz="1006" b="1" dirty="0" smtClean="0">
                <a:solidFill>
                  <a:srgbClr val="000000"/>
                </a:solidFill>
                <a:latin typeface="Calibri Bold"/>
                <a:cs typeface="Calibri Bold"/>
              </a:rPr>
              <a:t>   </a:t>
            </a:r>
            <a:r>
              <a:rPr lang="en-CA" sz="1006" b="1" dirty="0" err="1" smtClean="0">
                <a:solidFill>
                  <a:srgbClr val="000000"/>
                </a:solidFill>
                <a:latin typeface="Calibri Bold"/>
                <a:cs typeface="Calibri Bold"/>
              </a:rPr>
              <a:t>Agrícolas</a:t>
            </a:r>
            <a:r>
              <a:rPr lang="en-CA" sz="1006" b="1" dirty="0" smtClean="0">
                <a:solidFill>
                  <a:srgbClr val="000000"/>
                </a:solidFill>
                <a:latin typeface="Calibri Bold"/>
                <a:cs typeface="Calibri Bold"/>
              </a:rPr>
              <a:t> </a:t>
            </a:r>
            <a:r>
              <a:rPr lang="en-CA" sz="1006" b="1" smtClean="0">
                <a:solidFill>
                  <a:srgbClr val="000000"/>
                </a:solidFill>
                <a:latin typeface="Calibri Bold"/>
                <a:cs typeface="Calibri Bold"/>
              </a:rPr>
              <a:t>(INCA) </a:t>
            </a:r>
            <a:r>
              <a:rPr lang="en-CA" sz="996" dirty="0" err="1" smtClean="0">
                <a:solidFill>
                  <a:srgbClr val="000000"/>
                </a:solidFill>
                <a:latin typeface="Calibri"/>
                <a:cs typeface="Calibri"/>
              </a:rPr>
              <a:t>Gaveta</a:t>
            </a:r>
            <a:r>
              <a:rPr lang="en-CA" sz="996" dirty="0" smtClean="0">
                <a:solidFill>
                  <a:srgbClr val="000000"/>
                </a:solidFill>
                <a:latin typeface="Calibri"/>
                <a:cs typeface="Calibri"/>
              </a:rPr>
              <a:t> postal No͘1, San José de </a:t>
            </a:r>
            <a:r>
              <a:rPr lang="en-CA" sz="996" dirty="0" err="1" smtClean="0">
                <a:solidFill>
                  <a:srgbClr val="000000"/>
                </a:solidFill>
                <a:latin typeface="Calibri"/>
                <a:cs typeface="Calibri"/>
              </a:rPr>
              <a:t>las</a:t>
            </a:r>
            <a:r>
              <a:rPr lang="en-CA" sz="996" dirty="0" smtClean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lang="en-CA" sz="996" dirty="0" err="1" smtClean="0">
                <a:solidFill>
                  <a:srgbClr val="000000"/>
                </a:solidFill>
                <a:latin typeface="Calibri"/>
                <a:cs typeface="Calibri"/>
              </a:rPr>
              <a:t>Lajas</a:t>
            </a:r>
            <a:r>
              <a:rPr lang="en-CA" sz="996" dirty="0" smtClean="0">
                <a:solidFill>
                  <a:srgbClr val="000000"/>
                </a:solidFill>
                <a:latin typeface="Calibri"/>
                <a:cs typeface="Calibri"/>
              </a:rPr>
              <a:t>͘ Mayabeque, Cuba͘ 32700͘</a:t>
            </a:r>
          </a:p>
          <a:p>
            <a:pPr>
              <a:lnSpc>
                <a:spcPts val="1150"/>
              </a:lnSpc>
            </a:pPr>
            <a:endParaRPr lang="en-CA" sz="996" dirty="0">
              <a:solidFill>
                <a:srgbClr val="000000"/>
              </a:solidFill>
            </a:endParaRPr>
          </a:p>
        </p:txBody>
      </p:sp>
      <p:sp>
        <p:nvSpPr>
          <p:cNvPr id="5" name="TextBox 5"/>
          <p:cNvSpPr txBox="1"/>
          <p:nvPr/>
        </p:nvSpPr>
        <p:spPr>
          <a:xfrm>
            <a:off x="254000" y="3911600"/>
            <a:ext cx="7302500" cy="6223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1200"/>
              </a:lnSpc>
            </a:pPr>
            <a:r>
              <a:rPr lang="en-CA" sz="671" b="1" dirty="0" smtClean="0">
                <a:solidFill>
                  <a:srgbClr val="000000"/>
                </a:solidFill>
                <a:latin typeface="Arial"/>
                <a:cs typeface="Arial"/>
              </a:rPr>
              <a:t>El frijol </a:t>
            </a:r>
            <a:r>
              <a:rPr lang="en-CA" sz="671" b="1" dirty="0" err="1" smtClean="0">
                <a:solidFill>
                  <a:srgbClr val="000000"/>
                </a:solidFill>
                <a:latin typeface="Arial"/>
                <a:cs typeface="Arial"/>
              </a:rPr>
              <a:t>común</a:t>
            </a:r>
            <a:r>
              <a:rPr lang="en-CA" sz="671" b="1" dirty="0" smtClean="0">
                <a:solidFill>
                  <a:srgbClr val="000000"/>
                </a:solidFill>
                <a:latin typeface="Arial"/>
                <a:cs typeface="Arial"/>
              </a:rPr>
              <a:t> (</a:t>
            </a:r>
            <a:r>
              <a:rPr lang="en-CA" sz="671" b="1" dirty="0" err="1" smtClean="0">
                <a:solidFill>
                  <a:srgbClr val="000000"/>
                </a:solidFill>
                <a:latin typeface="Arial"/>
                <a:cs typeface="Arial"/>
              </a:rPr>
              <a:t>Phaseolus</a:t>
            </a:r>
            <a:r>
              <a:rPr lang="en-CA" sz="671" b="1" dirty="0" smtClean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lang="en-CA" sz="671" b="1" dirty="0" err="1" smtClean="0">
                <a:solidFill>
                  <a:srgbClr val="000000"/>
                </a:solidFill>
                <a:latin typeface="Arial"/>
                <a:cs typeface="Arial"/>
              </a:rPr>
              <a:t>vulgaris</a:t>
            </a:r>
            <a:r>
              <a:rPr lang="en-CA" sz="671" b="1" dirty="0" smtClean="0">
                <a:solidFill>
                  <a:srgbClr val="000000"/>
                </a:solidFill>
                <a:latin typeface="Arial"/>
                <a:cs typeface="Arial"/>
              </a:rPr>
              <a:t> L.) </a:t>
            </a:r>
            <a:r>
              <a:rPr lang="en-CA" sz="671" b="1" dirty="0" err="1" smtClean="0">
                <a:solidFill>
                  <a:srgbClr val="000000"/>
                </a:solidFill>
                <a:latin typeface="Arial"/>
                <a:cs typeface="Arial"/>
              </a:rPr>
              <a:t>es</a:t>
            </a:r>
            <a:r>
              <a:rPr lang="en-CA" sz="671" b="1" dirty="0" smtClean="0">
                <a:solidFill>
                  <a:srgbClr val="000000"/>
                </a:solidFill>
                <a:latin typeface="Arial"/>
                <a:cs typeface="Arial"/>
              </a:rPr>
              <a:t> la </a:t>
            </a:r>
            <a:r>
              <a:rPr lang="en-CA" sz="671" b="1" dirty="0" err="1" smtClean="0">
                <a:solidFill>
                  <a:srgbClr val="000000"/>
                </a:solidFill>
                <a:latin typeface="Arial"/>
                <a:cs typeface="Arial"/>
              </a:rPr>
              <a:t>leguminosa</a:t>
            </a:r>
            <a:r>
              <a:rPr lang="en-CA" sz="671" b="1" dirty="0" smtClean="0">
                <a:solidFill>
                  <a:srgbClr val="000000"/>
                </a:solidFill>
                <a:latin typeface="Arial"/>
                <a:cs typeface="Arial"/>
              </a:rPr>
              <a:t> de mayor </a:t>
            </a:r>
            <a:r>
              <a:rPr lang="en-CA" sz="671" b="1" dirty="0" err="1" smtClean="0">
                <a:solidFill>
                  <a:srgbClr val="000000"/>
                </a:solidFill>
                <a:latin typeface="Arial"/>
                <a:cs typeface="Arial"/>
              </a:rPr>
              <a:t>consumo</a:t>
            </a:r>
            <a:r>
              <a:rPr lang="en-CA" sz="671" b="1" dirty="0" smtClean="0">
                <a:solidFill>
                  <a:srgbClr val="000000"/>
                </a:solidFill>
                <a:latin typeface="Arial"/>
                <a:cs typeface="Arial"/>
              </a:rPr>
              <a:t> en el </a:t>
            </a:r>
            <a:r>
              <a:rPr lang="en-CA" sz="671" b="1" dirty="0" err="1" smtClean="0">
                <a:solidFill>
                  <a:srgbClr val="000000"/>
                </a:solidFill>
                <a:latin typeface="Arial"/>
                <a:cs typeface="Arial"/>
              </a:rPr>
              <a:t>mundo</a:t>
            </a:r>
            <a:r>
              <a:rPr lang="en-CA" sz="671" b="1" dirty="0" smtClean="0">
                <a:solidFill>
                  <a:srgbClr val="000000"/>
                </a:solidFill>
                <a:latin typeface="Arial"/>
                <a:cs typeface="Arial"/>
              </a:rPr>
              <a:t> (Quintero, 2006). En </a:t>
            </a:r>
            <a:r>
              <a:rPr lang="en-CA" sz="671" b="1" dirty="0" err="1" smtClean="0">
                <a:solidFill>
                  <a:srgbClr val="000000"/>
                </a:solidFill>
                <a:latin typeface="Arial"/>
                <a:cs typeface="Arial"/>
              </a:rPr>
              <a:t>las</a:t>
            </a:r>
            <a:r>
              <a:rPr lang="en-CA" sz="671" b="1" dirty="0" smtClean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lang="en-CA" sz="671" b="1" dirty="0" err="1" smtClean="0">
                <a:solidFill>
                  <a:srgbClr val="000000"/>
                </a:solidFill>
                <a:latin typeface="Arial"/>
                <a:cs typeface="Arial"/>
              </a:rPr>
              <a:t>regiones</a:t>
            </a:r>
            <a:r>
              <a:rPr lang="en-CA" sz="671" b="1" dirty="0" smtClean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lang="en-CA" sz="671" b="1" dirty="0" err="1" smtClean="0">
                <a:solidFill>
                  <a:srgbClr val="000000"/>
                </a:solidFill>
                <a:latin typeface="Arial"/>
                <a:cs typeface="Arial"/>
              </a:rPr>
              <a:t>tropicales</a:t>
            </a:r>
            <a:r>
              <a:rPr lang="en-CA" sz="671" b="1" dirty="0" smtClean="0">
                <a:solidFill>
                  <a:srgbClr val="000000"/>
                </a:solidFill>
                <a:latin typeface="Arial"/>
                <a:cs typeface="Arial"/>
              </a:rPr>
              <a:t> y</a:t>
            </a:r>
            <a:r>
              <a:rPr lang="en-CA" sz="696" dirty="0" smtClean="0">
                <a:solidFill>
                  <a:srgbClr val="000000"/>
                </a:solidFill>
                <a:latin typeface="Times New Roman"/>
              </a:rPr>
              <a:t/>
            </a:r>
            <a:br>
              <a:rPr lang="en-CA" sz="696" dirty="0" smtClean="0">
                <a:solidFill>
                  <a:srgbClr val="000000"/>
                </a:solidFill>
                <a:latin typeface="Times New Roman"/>
              </a:rPr>
            </a:br>
            <a:r>
              <a:rPr lang="en-CA" sz="671" b="1" dirty="0" err="1" smtClean="0">
                <a:solidFill>
                  <a:srgbClr val="000000"/>
                </a:solidFill>
                <a:latin typeface="Arial"/>
                <a:cs typeface="Arial"/>
              </a:rPr>
              <a:t>subtropicales</a:t>
            </a:r>
            <a:r>
              <a:rPr lang="en-CA" sz="671" b="1" dirty="0" smtClean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lang="en-CA" sz="671" b="1" dirty="0" err="1" smtClean="0">
                <a:solidFill>
                  <a:srgbClr val="000000"/>
                </a:solidFill>
                <a:latin typeface="Arial"/>
                <a:cs typeface="Arial"/>
              </a:rPr>
              <a:t>es</a:t>
            </a:r>
            <a:r>
              <a:rPr lang="en-CA" sz="671" b="1" dirty="0" smtClean="0">
                <a:solidFill>
                  <a:srgbClr val="000000"/>
                </a:solidFill>
                <a:latin typeface="Arial"/>
                <a:cs typeface="Arial"/>
              </a:rPr>
              <a:t> el </a:t>
            </a:r>
            <a:r>
              <a:rPr lang="en-CA" sz="671" b="1" dirty="0" err="1" smtClean="0">
                <a:solidFill>
                  <a:srgbClr val="000000"/>
                </a:solidFill>
                <a:latin typeface="Arial"/>
                <a:cs typeface="Arial"/>
              </a:rPr>
              <a:t>grano</a:t>
            </a:r>
            <a:r>
              <a:rPr lang="en-CA" sz="671" b="1" dirty="0" smtClean="0">
                <a:solidFill>
                  <a:srgbClr val="000000"/>
                </a:solidFill>
                <a:latin typeface="Arial"/>
                <a:cs typeface="Arial"/>
              </a:rPr>
              <a:t> de mayor </a:t>
            </a:r>
            <a:r>
              <a:rPr lang="en-CA" sz="671" b="1" dirty="0" err="1" smtClean="0">
                <a:solidFill>
                  <a:srgbClr val="000000"/>
                </a:solidFill>
                <a:latin typeface="Arial"/>
                <a:cs typeface="Arial"/>
              </a:rPr>
              <a:t>importancia</a:t>
            </a:r>
            <a:r>
              <a:rPr lang="en-CA" sz="671" b="1" dirty="0" smtClean="0">
                <a:solidFill>
                  <a:srgbClr val="000000"/>
                </a:solidFill>
                <a:latin typeface="Arial"/>
                <a:cs typeface="Arial"/>
              </a:rPr>
              <a:t>, </a:t>
            </a:r>
            <a:r>
              <a:rPr lang="en-CA" sz="671" b="1" dirty="0" err="1" smtClean="0">
                <a:solidFill>
                  <a:srgbClr val="000000"/>
                </a:solidFill>
                <a:latin typeface="Arial"/>
                <a:cs typeface="Arial"/>
              </a:rPr>
              <a:t>destinado</a:t>
            </a:r>
            <a:r>
              <a:rPr lang="en-CA" sz="671" b="1" dirty="0" smtClean="0">
                <a:solidFill>
                  <a:srgbClr val="000000"/>
                </a:solidFill>
                <a:latin typeface="Arial"/>
                <a:cs typeface="Arial"/>
              </a:rPr>
              <a:t> al </a:t>
            </a:r>
            <a:r>
              <a:rPr lang="en-CA" sz="671" b="1" dirty="0" err="1" smtClean="0">
                <a:solidFill>
                  <a:srgbClr val="000000"/>
                </a:solidFill>
                <a:latin typeface="Arial"/>
                <a:cs typeface="Arial"/>
              </a:rPr>
              <a:t>consumo</a:t>
            </a:r>
            <a:r>
              <a:rPr lang="en-CA" sz="671" b="1" dirty="0" smtClean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lang="en-CA" sz="671" b="1" dirty="0" err="1" smtClean="0">
                <a:solidFill>
                  <a:srgbClr val="000000"/>
                </a:solidFill>
                <a:latin typeface="Arial"/>
                <a:cs typeface="Arial"/>
              </a:rPr>
              <a:t>directo</a:t>
            </a:r>
            <a:r>
              <a:rPr lang="en-CA" sz="671" b="1" dirty="0" smtClean="0">
                <a:solidFill>
                  <a:srgbClr val="000000"/>
                </a:solidFill>
                <a:latin typeface="Arial"/>
                <a:cs typeface="Arial"/>
              </a:rPr>
              <a:t> de la </a:t>
            </a:r>
            <a:r>
              <a:rPr lang="en-CA" sz="671" b="1" dirty="0" err="1" smtClean="0">
                <a:solidFill>
                  <a:srgbClr val="000000"/>
                </a:solidFill>
                <a:latin typeface="Arial"/>
                <a:cs typeface="Arial"/>
              </a:rPr>
              <a:t>población</a:t>
            </a:r>
            <a:r>
              <a:rPr lang="en-CA" sz="671" b="1" dirty="0" smtClean="0">
                <a:solidFill>
                  <a:srgbClr val="000000"/>
                </a:solidFill>
                <a:latin typeface="Arial"/>
                <a:cs typeface="Arial"/>
              </a:rPr>
              <a:t>. En la </a:t>
            </a:r>
            <a:r>
              <a:rPr lang="en-CA" sz="671" b="1" dirty="0" err="1" smtClean="0">
                <a:solidFill>
                  <a:srgbClr val="000000"/>
                </a:solidFill>
                <a:latin typeface="Arial"/>
                <a:cs typeface="Arial"/>
              </a:rPr>
              <a:t>actualidad</a:t>
            </a:r>
            <a:r>
              <a:rPr lang="en-CA" sz="671" b="1" dirty="0" smtClean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lang="en-CA" sz="671" b="1" dirty="0" err="1" smtClean="0">
                <a:solidFill>
                  <a:srgbClr val="000000"/>
                </a:solidFill>
                <a:latin typeface="Arial"/>
                <a:cs typeface="Arial"/>
              </a:rPr>
              <a:t>resulta</a:t>
            </a:r>
            <a:r>
              <a:rPr lang="en-CA" sz="671" b="1" dirty="0" smtClean="0">
                <a:solidFill>
                  <a:srgbClr val="000000"/>
                </a:solidFill>
                <a:latin typeface="Arial"/>
                <a:cs typeface="Arial"/>
              </a:rPr>
              <a:t> de </a:t>
            </a:r>
            <a:r>
              <a:rPr lang="en-CA" sz="671" b="1" dirty="0" err="1" smtClean="0">
                <a:solidFill>
                  <a:srgbClr val="000000"/>
                </a:solidFill>
                <a:latin typeface="Arial"/>
                <a:cs typeface="Arial"/>
              </a:rPr>
              <a:t>gran</a:t>
            </a:r>
            <a:r>
              <a:rPr lang="en-CA" sz="671" b="1" dirty="0" smtClean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lang="en-CA" sz="671" b="1" dirty="0" err="1" smtClean="0">
                <a:solidFill>
                  <a:srgbClr val="000000"/>
                </a:solidFill>
                <a:latin typeface="Arial"/>
                <a:cs typeface="Arial"/>
              </a:rPr>
              <a:t>im</a:t>
            </a:r>
            <a:r>
              <a:rPr lang="en-CA" sz="671" b="1" dirty="0" smtClean="0">
                <a:solidFill>
                  <a:srgbClr val="000000"/>
                </a:solidFill>
                <a:latin typeface="Arial"/>
                <a:cs typeface="Arial"/>
              </a:rPr>
              <a:t>-</a:t>
            </a:r>
            <a:r>
              <a:rPr lang="en-CA" sz="696" dirty="0" smtClean="0">
                <a:solidFill>
                  <a:srgbClr val="000000"/>
                </a:solidFill>
                <a:latin typeface="Times New Roman"/>
              </a:rPr>
              <a:t/>
            </a:r>
            <a:br>
              <a:rPr lang="en-CA" sz="696" dirty="0" smtClean="0">
                <a:solidFill>
                  <a:srgbClr val="000000"/>
                </a:solidFill>
                <a:latin typeface="Times New Roman"/>
              </a:rPr>
            </a:br>
            <a:r>
              <a:rPr lang="en-CA" sz="671" b="1" dirty="0" err="1" smtClean="0">
                <a:solidFill>
                  <a:srgbClr val="000000"/>
                </a:solidFill>
                <a:latin typeface="Arial"/>
                <a:cs typeface="Arial"/>
              </a:rPr>
              <a:t>portancia</a:t>
            </a:r>
            <a:r>
              <a:rPr lang="en-CA" sz="671" b="1" dirty="0" smtClean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lang="en-CA" sz="671" b="1" dirty="0" err="1" smtClean="0">
                <a:solidFill>
                  <a:srgbClr val="000000"/>
                </a:solidFill>
                <a:latin typeface="Arial"/>
                <a:cs typeface="Arial"/>
              </a:rPr>
              <a:t>investigar</a:t>
            </a:r>
            <a:r>
              <a:rPr lang="en-CA" sz="671" b="1" dirty="0" smtClean="0">
                <a:solidFill>
                  <a:srgbClr val="000000"/>
                </a:solidFill>
                <a:latin typeface="Arial"/>
                <a:cs typeface="Arial"/>
              </a:rPr>
              <a:t> y </a:t>
            </a:r>
            <a:r>
              <a:rPr lang="en-CA" sz="671" b="1" dirty="0" err="1" smtClean="0">
                <a:solidFill>
                  <a:srgbClr val="000000"/>
                </a:solidFill>
                <a:latin typeface="Arial"/>
                <a:cs typeface="Arial"/>
              </a:rPr>
              <a:t>encontrar</a:t>
            </a:r>
            <a:r>
              <a:rPr lang="en-CA" sz="671" b="1" dirty="0" smtClean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lang="en-CA" sz="671" b="1" dirty="0" err="1" smtClean="0">
                <a:solidFill>
                  <a:srgbClr val="000000"/>
                </a:solidFill>
                <a:latin typeface="Arial"/>
                <a:cs typeface="Arial"/>
              </a:rPr>
              <a:t>variantes</a:t>
            </a:r>
            <a:r>
              <a:rPr lang="en-CA" sz="671" b="1" dirty="0" smtClean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lang="en-CA" sz="671" b="1" dirty="0" err="1" smtClean="0">
                <a:solidFill>
                  <a:srgbClr val="000000"/>
                </a:solidFill>
                <a:latin typeface="Arial"/>
                <a:cs typeface="Arial"/>
              </a:rPr>
              <a:t>que</a:t>
            </a:r>
            <a:r>
              <a:rPr lang="en-CA" sz="671" b="1" dirty="0" smtClean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lang="en-CA" sz="671" b="1" dirty="0" err="1" smtClean="0">
                <a:solidFill>
                  <a:srgbClr val="000000"/>
                </a:solidFill>
                <a:latin typeface="Arial"/>
                <a:cs typeface="Arial"/>
              </a:rPr>
              <a:t>permitan</a:t>
            </a:r>
            <a:r>
              <a:rPr lang="en-CA" sz="671" b="1" dirty="0" smtClean="0">
                <a:solidFill>
                  <a:srgbClr val="000000"/>
                </a:solidFill>
                <a:latin typeface="Arial"/>
                <a:cs typeface="Arial"/>
              </a:rPr>
              <a:t> el </a:t>
            </a:r>
            <a:r>
              <a:rPr lang="en-CA" sz="671" b="1" dirty="0" err="1" smtClean="0">
                <a:solidFill>
                  <a:srgbClr val="000000"/>
                </a:solidFill>
                <a:latin typeface="Arial"/>
                <a:cs typeface="Arial"/>
              </a:rPr>
              <a:t>desarrollo</a:t>
            </a:r>
            <a:r>
              <a:rPr lang="en-CA" sz="671" b="1" dirty="0" smtClean="0">
                <a:solidFill>
                  <a:srgbClr val="000000"/>
                </a:solidFill>
                <a:latin typeface="Arial"/>
                <a:cs typeface="Arial"/>
              </a:rPr>
              <a:t> de </a:t>
            </a:r>
            <a:r>
              <a:rPr lang="en-CA" sz="671" b="1" dirty="0" err="1" smtClean="0">
                <a:solidFill>
                  <a:srgbClr val="000000"/>
                </a:solidFill>
                <a:latin typeface="Arial"/>
                <a:cs typeface="Arial"/>
              </a:rPr>
              <a:t>una</a:t>
            </a:r>
            <a:r>
              <a:rPr lang="en-CA" sz="671" b="1" dirty="0" smtClean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lang="en-CA" sz="671" b="1" dirty="0" err="1" smtClean="0">
                <a:solidFill>
                  <a:srgbClr val="000000"/>
                </a:solidFill>
                <a:latin typeface="Arial"/>
                <a:cs typeface="Arial"/>
              </a:rPr>
              <a:t>agricultura</a:t>
            </a:r>
            <a:r>
              <a:rPr lang="en-CA" sz="671" b="1" dirty="0" smtClean="0">
                <a:solidFill>
                  <a:srgbClr val="000000"/>
                </a:solidFill>
                <a:latin typeface="Arial"/>
                <a:cs typeface="Arial"/>
              </a:rPr>
              <a:t> rentable y </a:t>
            </a:r>
            <a:r>
              <a:rPr lang="en-CA" sz="671" b="1" dirty="0" err="1" smtClean="0">
                <a:solidFill>
                  <a:srgbClr val="000000"/>
                </a:solidFill>
                <a:latin typeface="Arial"/>
                <a:cs typeface="Arial"/>
              </a:rPr>
              <a:t>menos</a:t>
            </a:r>
            <a:r>
              <a:rPr lang="en-CA" sz="671" b="1" dirty="0" smtClean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lang="en-CA" sz="671" b="1" dirty="0" err="1" smtClean="0">
                <a:solidFill>
                  <a:srgbClr val="000000"/>
                </a:solidFill>
                <a:latin typeface="Arial"/>
                <a:cs typeface="Arial"/>
              </a:rPr>
              <a:t>contaminante</a:t>
            </a:r>
            <a:r>
              <a:rPr lang="en-CA" sz="671" b="1" dirty="0" smtClean="0">
                <a:solidFill>
                  <a:srgbClr val="000000"/>
                </a:solidFill>
                <a:latin typeface="Arial"/>
                <a:cs typeface="Arial"/>
              </a:rPr>
              <a:t> del </a:t>
            </a:r>
            <a:r>
              <a:rPr lang="en-CA" sz="671" b="1" dirty="0" err="1" smtClean="0">
                <a:solidFill>
                  <a:srgbClr val="000000"/>
                </a:solidFill>
                <a:latin typeface="Arial"/>
                <a:cs typeface="Arial"/>
              </a:rPr>
              <a:t>medio</a:t>
            </a:r>
            <a:r>
              <a:rPr lang="en-CA" sz="696" dirty="0" smtClean="0">
                <a:solidFill>
                  <a:srgbClr val="000000"/>
                </a:solidFill>
                <a:latin typeface="Times New Roman"/>
              </a:rPr>
              <a:t/>
            </a:r>
            <a:br>
              <a:rPr lang="en-CA" sz="696" dirty="0" smtClean="0">
                <a:solidFill>
                  <a:srgbClr val="000000"/>
                </a:solidFill>
                <a:latin typeface="Times New Roman"/>
              </a:rPr>
            </a:br>
            <a:r>
              <a:rPr lang="en-CA" sz="671" b="1" spc="-10" dirty="0" err="1" smtClean="0">
                <a:solidFill>
                  <a:srgbClr val="000000"/>
                </a:solidFill>
                <a:latin typeface="Arial"/>
                <a:cs typeface="Arial"/>
              </a:rPr>
              <a:t>ambiente</a:t>
            </a:r>
            <a:endParaRPr lang="en-CA" sz="671" b="1" spc="-10" dirty="0" smtClean="0">
              <a:solidFill>
                <a:srgbClr val="000000"/>
              </a:solidFill>
              <a:latin typeface="Arial"/>
              <a:cs typeface="Arial"/>
            </a:endParaRPr>
          </a:p>
          <a:p>
            <a:pPr>
              <a:lnSpc>
                <a:spcPts val="1200"/>
              </a:lnSpc>
            </a:pPr>
            <a:endParaRPr lang="en-CA" sz="696" dirty="0">
              <a:solidFill>
                <a:srgbClr val="000000"/>
              </a:solidFill>
            </a:endParaRPr>
          </a:p>
        </p:txBody>
      </p:sp>
      <p:sp>
        <p:nvSpPr>
          <p:cNvPr id="6" name="TextBox 6"/>
          <p:cNvSpPr txBox="1"/>
          <p:nvPr/>
        </p:nvSpPr>
        <p:spPr>
          <a:xfrm>
            <a:off x="254000" y="4546600"/>
            <a:ext cx="7302500" cy="7747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1200"/>
              </a:lnSpc>
            </a:pPr>
            <a:r>
              <a:rPr lang="en-CA" sz="671" b="1" smtClean="0">
                <a:solidFill>
                  <a:srgbClr val="000000"/>
                </a:solidFill>
                <a:latin typeface="Arial"/>
                <a:cs typeface="Arial"/>
              </a:rPr>
              <a:t>Los biofertilizantes y bioestimulantes son componentes vitales de los sistemas sustentables, ya que constituyen medios económicamente atractivos y ecológica-</a:t>
            </a:r>
            <a:r>
              <a:rPr lang="en-CA" sz="696" smtClean="0">
                <a:solidFill>
                  <a:srgbClr val="000000"/>
                </a:solidFill>
                <a:latin typeface="Times New Roman"/>
              </a:rPr>
              <a:t/>
            </a:r>
            <a:br>
              <a:rPr lang="en-CA" sz="696" smtClean="0">
                <a:solidFill>
                  <a:srgbClr val="000000"/>
                </a:solidFill>
                <a:latin typeface="Times New Roman"/>
              </a:rPr>
            </a:br>
            <a:r>
              <a:rPr lang="en-CA" sz="671" b="1" smtClean="0">
                <a:solidFill>
                  <a:srgbClr val="000000"/>
                </a:solidFill>
                <a:latin typeface="Arial"/>
                <a:cs typeface="Arial"/>
              </a:rPr>
              <a:t>mente aceptables para reducir los insumos externos y mejorar la cantidad y calidad de los recursos internos, mediante la utilización de microorganismos debida-</a:t>
            </a:r>
            <a:r>
              <a:rPr lang="en-CA" sz="696" smtClean="0">
                <a:solidFill>
                  <a:srgbClr val="000000"/>
                </a:solidFill>
                <a:latin typeface="Times New Roman"/>
              </a:rPr>
              <a:t/>
            </a:r>
            <a:br>
              <a:rPr lang="en-CA" sz="696" smtClean="0">
                <a:solidFill>
                  <a:srgbClr val="000000"/>
                </a:solidFill>
                <a:latin typeface="Times New Roman"/>
              </a:rPr>
            </a:br>
            <a:r>
              <a:rPr lang="en-CA" sz="671" b="1" smtClean="0">
                <a:solidFill>
                  <a:srgbClr val="000000"/>
                </a:solidFill>
                <a:latin typeface="Arial"/>
                <a:cs typeface="Arial"/>
              </a:rPr>
              <a:t>mente seleccionados por su alta eficiencia e inocuidad, además pueden ser generados a partir de recursos locales y tener carácter endógeno (Chirinos et al.,</a:t>
            </a:r>
            <a:r>
              <a:rPr lang="en-CA" sz="694" smtClean="0">
                <a:solidFill>
                  <a:srgbClr val="000000"/>
                </a:solidFill>
                <a:latin typeface="Times New Roman"/>
              </a:rPr>
              <a:t/>
            </a:r>
            <a:br>
              <a:rPr lang="en-CA" sz="694" smtClean="0">
                <a:solidFill>
                  <a:srgbClr val="000000"/>
                </a:solidFill>
                <a:latin typeface="Times New Roman"/>
              </a:rPr>
            </a:br>
            <a:r>
              <a:rPr lang="en-CA" sz="671" b="1" smtClean="0">
                <a:solidFill>
                  <a:srgbClr val="000000"/>
                </a:solidFill>
                <a:latin typeface="Arial"/>
                <a:cs typeface="Arial"/>
              </a:rPr>
              <a:t>2007).</a:t>
            </a:r>
            <a:r>
              <a:rPr lang="en-CA" sz="671" b="1" smtClean="0">
                <a:solidFill>
                  <a:srgbClr val="000000"/>
                </a:solidFill>
                <a:latin typeface="Calibri Bold"/>
                <a:cs typeface="Calibri Bold"/>
              </a:rPr>
              <a:t> </a:t>
            </a:r>
            <a:r>
              <a:rPr lang="en-CA" sz="671" b="1" smtClean="0">
                <a:solidFill>
                  <a:srgbClr val="000000"/>
                </a:solidFill>
                <a:latin typeface="Arial"/>
                <a:cs typeface="Arial"/>
              </a:rPr>
              <a:t>Por lo que nos proponemos como objetivo: Determinar la acción bioestimulante de la combinación Azofert</a:t>
            </a:r>
            <a:r>
              <a:rPr lang="en-CA" sz="443" b="1" smtClean="0">
                <a:solidFill>
                  <a:srgbClr val="000000"/>
                </a:solidFill>
                <a:latin typeface="Arial"/>
                <a:cs typeface="Arial"/>
              </a:rPr>
              <a:t>®</a:t>
            </a:r>
            <a:r>
              <a:rPr lang="en-CA" sz="671" b="1" smtClean="0">
                <a:solidFill>
                  <a:srgbClr val="000000"/>
                </a:solidFill>
                <a:latin typeface="Arial"/>
                <a:cs typeface="Arial"/>
              </a:rPr>
              <a:t>-F - Pectimorf</a:t>
            </a:r>
            <a:r>
              <a:rPr lang="en-CA" sz="443" b="1" smtClean="0">
                <a:solidFill>
                  <a:srgbClr val="000000"/>
                </a:solidFill>
                <a:latin typeface="Arial"/>
                <a:cs typeface="Arial"/>
              </a:rPr>
              <a:t>®</a:t>
            </a:r>
            <a:r>
              <a:rPr lang="en-CA" sz="671" b="1" smtClean="0">
                <a:solidFill>
                  <a:srgbClr val="000000"/>
                </a:solidFill>
                <a:latin typeface="Arial"/>
                <a:cs typeface="Arial"/>
              </a:rPr>
              <a:t> aplicados a semillas de frijol</a:t>
            </a:r>
            <a:r>
              <a:rPr lang="en-CA" sz="696" smtClean="0">
                <a:solidFill>
                  <a:srgbClr val="000000"/>
                </a:solidFill>
                <a:latin typeface="Times New Roman"/>
              </a:rPr>
              <a:t/>
            </a:r>
            <a:br>
              <a:rPr lang="en-CA" sz="696" smtClean="0">
                <a:solidFill>
                  <a:srgbClr val="000000"/>
                </a:solidFill>
                <a:latin typeface="Times New Roman"/>
              </a:rPr>
            </a:br>
            <a:r>
              <a:rPr lang="en-CA" sz="671" b="1" smtClean="0">
                <a:solidFill>
                  <a:srgbClr val="000000"/>
                </a:solidFill>
                <a:latin typeface="Arial"/>
                <a:cs typeface="Arial"/>
              </a:rPr>
              <a:t>común (Phaseolus vulgaris L.)</a:t>
            </a:r>
          </a:p>
          <a:p>
            <a:pPr>
              <a:lnSpc>
                <a:spcPts val="1200"/>
              </a:lnSpc>
            </a:pPr>
            <a:endParaRPr lang="en-CA" sz="696">
              <a:solidFill>
                <a:srgbClr val="000000"/>
              </a:solidFill>
            </a:endParaRPr>
          </a:p>
        </p:txBody>
      </p:sp>
      <p:sp>
        <p:nvSpPr>
          <p:cNvPr id="7" name="TextBox 7"/>
          <p:cNvSpPr txBox="1"/>
          <p:nvPr/>
        </p:nvSpPr>
        <p:spPr>
          <a:xfrm>
            <a:off x="3975100" y="8686800"/>
            <a:ext cx="3581400" cy="4953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965"/>
              </a:lnSpc>
            </a:pPr>
            <a:r>
              <a:rPr lang="en-CA" sz="671" b="1" smtClean="0">
                <a:solidFill>
                  <a:srgbClr val="000000"/>
                </a:solidFill>
                <a:latin typeface="Arial"/>
                <a:cs typeface="Arial"/>
              </a:rPr>
              <a:t>Efecto de los bioproductos en la Altura y rendimiento de las plantas de frijol</a:t>
            </a:r>
            <a:r>
              <a:rPr lang="en-CA" sz="696" smtClean="0">
                <a:solidFill>
                  <a:srgbClr val="000000"/>
                </a:solidFill>
                <a:latin typeface="Times New Roman"/>
              </a:rPr>
              <a:t/>
            </a:r>
            <a:br>
              <a:rPr lang="en-CA" sz="696" smtClean="0">
                <a:solidFill>
                  <a:srgbClr val="000000"/>
                </a:solidFill>
                <a:latin typeface="Times New Roman"/>
              </a:rPr>
            </a:br>
            <a:r>
              <a:rPr lang="en-CA" sz="671" b="1" smtClean="0">
                <a:solidFill>
                  <a:srgbClr val="000000"/>
                </a:solidFill>
                <a:latin typeface="Arial"/>
                <a:cs typeface="Arial"/>
              </a:rPr>
              <a:t>Variedad CUL 156, donde T1- Control Absoluto, T2- Control Fertilizado según</a:t>
            </a:r>
            <a:r>
              <a:rPr lang="en-CA" sz="696" smtClean="0">
                <a:solidFill>
                  <a:srgbClr val="000000"/>
                </a:solidFill>
                <a:latin typeface="Times New Roman"/>
              </a:rPr>
              <a:t/>
            </a:r>
            <a:br>
              <a:rPr lang="en-CA" sz="696" smtClean="0">
                <a:solidFill>
                  <a:srgbClr val="000000"/>
                </a:solidFill>
                <a:latin typeface="Times New Roman"/>
              </a:rPr>
            </a:br>
            <a:r>
              <a:rPr lang="en-CA" sz="671" b="1" smtClean="0">
                <a:solidFill>
                  <a:srgbClr val="000000"/>
                </a:solidFill>
                <a:latin typeface="Arial"/>
                <a:cs typeface="Arial"/>
              </a:rPr>
              <a:t>instructivo, T3- Azofert®-F, T4-Azofert®-F + Pectimorf® aplicados al momento de</a:t>
            </a:r>
            <a:r>
              <a:rPr lang="en-CA" sz="696" smtClean="0">
                <a:solidFill>
                  <a:srgbClr val="000000"/>
                </a:solidFill>
                <a:latin typeface="Times New Roman"/>
              </a:rPr>
              <a:t/>
            </a:r>
            <a:br>
              <a:rPr lang="en-CA" sz="696" smtClean="0">
                <a:solidFill>
                  <a:srgbClr val="000000"/>
                </a:solidFill>
                <a:latin typeface="Times New Roman"/>
              </a:rPr>
            </a:br>
            <a:r>
              <a:rPr lang="en-CA" sz="671" b="1" spc="-10" smtClean="0">
                <a:solidFill>
                  <a:srgbClr val="000000"/>
                </a:solidFill>
                <a:latin typeface="Arial"/>
                <a:cs typeface="Arial"/>
              </a:rPr>
              <a:t>la siembra y T5-Azofert®-F + Pectimorf® incluído en el medio de fermentación</a:t>
            </a:r>
          </a:p>
          <a:p>
            <a:pPr>
              <a:lnSpc>
                <a:spcPts val="965"/>
              </a:lnSpc>
            </a:pPr>
            <a:endParaRPr lang="en-CA" sz="696">
              <a:solidFill>
                <a:srgbClr val="000000"/>
              </a:solidFill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254000" y="9601200"/>
            <a:ext cx="190500" cy="1270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805"/>
              </a:lnSpc>
            </a:pPr>
            <a:r>
              <a:rPr lang="en-CA" sz="671" b="1" smtClean="0">
                <a:solidFill>
                  <a:srgbClr val="000000"/>
                </a:solidFill>
                <a:latin typeface="Arial"/>
                <a:cs typeface="Arial"/>
              </a:rPr>
              <a:t>1.</a:t>
            </a:r>
          </a:p>
          <a:p>
            <a:pPr>
              <a:lnSpc>
                <a:spcPts val="805"/>
              </a:lnSpc>
            </a:pPr>
            <a:endParaRPr/>
          </a:p>
        </p:txBody>
      </p:sp>
      <p:sp>
        <p:nvSpPr>
          <p:cNvPr id="9" name="TextBox 9"/>
          <p:cNvSpPr txBox="1"/>
          <p:nvPr/>
        </p:nvSpPr>
        <p:spPr>
          <a:xfrm>
            <a:off x="622300" y="9601200"/>
            <a:ext cx="3733800" cy="1270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805"/>
              </a:lnSpc>
            </a:pPr>
            <a:r>
              <a:rPr lang="en-CA" sz="671" b="1" smtClean="0">
                <a:solidFill>
                  <a:srgbClr val="000000"/>
                </a:solidFill>
                <a:latin typeface="Arial"/>
                <a:cs typeface="Arial"/>
              </a:rPr>
              <a:t>No se presentó un efecto significativo de los productos sobre la altura de las plantas.</a:t>
            </a:r>
          </a:p>
          <a:p>
            <a:pPr>
              <a:lnSpc>
                <a:spcPts val="805"/>
              </a:lnSpc>
            </a:pPr>
            <a:endParaRPr/>
          </a:p>
        </p:txBody>
      </p:sp>
      <p:sp>
        <p:nvSpPr>
          <p:cNvPr id="10" name="TextBox 10"/>
          <p:cNvSpPr txBox="1"/>
          <p:nvPr/>
        </p:nvSpPr>
        <p:spPr>
          <a:xfrm>
            <a:off x="254000" y="9753600"/>
            <a:ext cx="190500" cy="1270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805"/>
              </a:lnSpc>
            </a:pPr>
            <a:r>
              <a:rPr lang="en-CA" sz="671" b="1" smtClean="0">
                <a:solidFill>
                  <a:srgbClr val="000000"/>
                </a:solidFill>
                <a:latin typeface="Arial"/>
                <a:cs typeface="Arial"/>
              </a:rPr>
              <a:t>2.</a:t>
            </a:r>
          </a:p>
          <a:p>
            <a:pPr>
              <a:lnSpc>
                <a:spcPts val="805"/>
              </a:lnSpc>
            </a:pPr>
            <a:endParaRPr/>
          </a:p>
        </p:txBody>
      </p:sp>
      <p:sp>
        <p:nvSpPr>
          <p:cNvPr id="11" name="TextBox 11"/>
          <p:cNvSpPr txBox="1"/>
          <p:nvPr/>
        </p:nvSpPr>
        <p:spPr>
          <a:xfrm>
            <a:off x="622300" y="9753600"/>
            <a:ext cx="4089400" cy="1270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805"/>
              </a:lnSpc>
            </a:pPr>
            <a:r>
              <a:rPr lang="en-CA" sz="671" b="1" smtClean="0">
                <a:solidFill>
                  <a:srgbClr val="000000"/>
                </a:solidFill>
                <a:latin typeface="Arial"/>
                <a:cs typeface="Arial"/>
              </a:rPr>
              <a:t>Se observó un efecto positivo de la inoculación con Azofert®-F sobre el rendimiento del frijol.</a:t>
            </a:r>
          </a:p>
          <a:p>
            <a:pPr>
              <a:lnSpc>
                <a:spcPts val="805"/>
              </a:lnSpc>
            </a:pPr>
            <a:endParaRPr/>
          </a:p>
        </p:txBody>
      </p:sp>
      <p:pic>
        <p:nvPicPr>
          <p:cNvPr id="13" name="audio daylen.m4a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5421324" y="2697144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3120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189</Words>
  <Application>Microsoft Office PowerPoint</Application>
  <PresentationFormat>Personalizado</PresentationFormat>
  <Paragraphs>10</Paragraphs>
  <Slides>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2" baseType="lpstr">
      <vt:lpstr>Office Theme</vt:lpstr>
      <vt:lpstr>Diapositiva 1</vt:lpstr>
    </vt:vector>
  </TitlesOfParts>
  <Company>Daylen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A2E_Engine</dc:creator>
  <cp:lastModifiedBy>Yanelis</cp:lastModifiedBy>
  <cp:revision>2</cp:revision>
  <dcterms:created xsi:type="dcterms:W3CDTF">2021-12-14T22:16:20Z</dcterms:created>
  <dcterms:modified xsi:type="dcterms:W3CDTF">2021-12-15T05:30:20Z</dcterms:modified>
</cp:coreProperties>
</file>