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Default Extension="mp3" ContentType="audio/mpe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21931313" cy="32918400"/>
  <p:notesSz cx="6858000" cy="9144000"/>
  <p:defaultTextStyle>
    <a:defPPr>
      <a:defRPr lang="es-ES"/>
    </a:defPPr>
    <a:lvl1pPr marL="0" algn="l" defTabSz="3125047" rtl="0" eaLnBrk="1" latinLnBrk="0" hangingPunct="1">
      <a:defRPr sz="6148" kern="1200">
        <a:solidFill>
          <a:schemeClr val="tx1"/>
        </a:solidFill>
        <a:latin typeface="+mn-lt"/>
        <a:ea typeface="+mn-ea"/>
        <a:cs typeface="+mn-cs"/>
      </a:defRPr>
    </a:lvl1pPr>
    <a:lvl2pPr marL="1562523" algn="l" defTabSz="3125047" rtl="0" eaLnBrk="1" latinLnBrk="0" hangingPunct="1">
      <a:defRPr sz="6148" kern="1200">
        <a:solidFill>
          <a:schemeClr val="tx1"/>
        </a:solidFill>
        <a:latin typeface="+mn-lt"/>
        <a:ea typeface="+mn-ea"/>
        <a:cs typeface="+mn-cs"/>
      </a:defRPr>
    </a:lvl2pPr>
    <a:lvl3pPr marL="3125047" algn="l" defTabSz="3125047" rtl="0" eaLnBrk="1" latinLnBrk="0" hangingPunct="1">
      <a:defRPr sz="6148" kern="1200">
        <a:solidFill>
          <a:schemeClr val="tx1"/>
        </a:solidFill>
        <a:latin typeface="+mn-lt"/>
        <a:ea typeface="+mn-ea"/>
        <a:cs typeface="+mn-cs"/>
      </a:defRPr>
    </a:lvl3pPr>
    <a:lvl4pPr marL="4687570" algn="l" defTabSz="3125047" rtl="0" eaLnBrk="1" latinLnBrk="0" hangingPunct="1">
      <a:defRPr sz="6148" kern="1200">
        <a:solidFill>
          <a:schemeClr val="tx1"/>
        </a:solidFill>
        <a:latin typeface="+mn-lt"/>
        <a:ea typeface="+mn-ea"/>
        <a:cs typeface="+mn-cs"/>
      </a:defRPr>
    </a:lvl4pPr>
    <a:lvl5pPr marL="6250093" algn="l" defTabSz="3125047" rtl="0" eaLnBrk="1" latinLnBrk="0" hangingPunct="1">
      <a:defRPr sz="6148" kern="1200">
        <a:solidFill>
          <a:schemeClr val="tx1"/>
        </a:solidFill>
        <a:latin typeface="+mn-lt"/>
        <a:ea typeface="+mn-ea"/>
        <a:cs typeface="+mn-cs"/>
      </a:defRPr>
    </a:lvl5pPr>
    <a:lvl6pPr marL="7812616" algn="l" defTabSz="3125047" rtl="0" eaLnBrk="1" latinLnBrk="0" hangingPunct="1">
      <a:defRPr sz="6148" kern="1200">
        <a:solidFill>
          <a:schemeClr val="tx1"/>
        </a:solidFill>
        <a:latin typeface="+mn-lt"/>
        <a:ea typeface="+mn-ea"/>
        <a:cs typeface="+mn-cs"/>
      </a:defRPr>
    </a:lvl6pPr>
    <a:lvl7pPr marL="9375140" algn="l" defTabSz="3125047" rtl="0" eaLnBrk="1" latinLnBrk="0" hangingPunct="1">
      <a:defRPr sz="6148" kern="1200">
        <a:solidFill>
          <a:schemeClr val="tx1"/>
        </a:solidFill>
        <a:latin typeface="+mn-lt"/>
        <a:ea typeface="+mn-ea"/>
        <a:cs typeface="+mn-cs"/>
      </a:defRPr>
    </a:lvl7pPr>
    <a:lvl8pPr marL="10937663" algn="l" defTabSz="3125047" rtl="0" eaLnBrk="1" latinLnBrk="0" hangingPunct="1">
      <a:defRPr sz="6148" kern="1200">
        <a:solidFill>
          <a:schemeClr val="tx1"/>
        </a:solidFill>
        <a:latin typeface="+mn-lt"/>
        <a:ea typeface="+mn-ea"/>
        <a:cs typeface="+mn-cs"/>
      </a:defRPr>
    </a:lvl8pPr>
    <a:lvl9pPr marL="12500186" algn="l" defTabSz="3125047" rtl="0" eaLnBrk="1" latinLnBrk="0" hangingPunct="1">
      <a:defRPr sz="6148"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userDrawn="1">
          <p15:clr>
            <a:srgbClr val="A4A3A4"/>
          </p15:clr>
        </p15:guide>
        <p15:guide id="2" pos="69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DDFC7"/>
    <a:srgbClr val="F8CFAE"/>
    <a:srgbClr val="FDD7CF"/>
    <a:srgbClr val="FDDDC3"/>
    <a:srgbClr val="FFCC99"/>
    <a:srgbClr val="FFFFCC"/>
    <a:srgbClr val="CC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6324" autoAdjust="0"/>
    <p:restoredTop sz="94624" autoAdjust="0"/>
  </p:normalViewPr>
  <p:slideViewPr>
    <p:cSldViewPr>
      <p:cViewPr varScale="1">
        <p:scale>
          <a:sx n="15" d="100"/>
          <a:sy n="15" d="100"/>
        </p:scale>
        <p:origin x="-2484" y="-174"/>
      </p:cViewPr>
      <p:guideLst>
        <p:guide orient="horz" pos="10368"/>
        <p:guide pos="6908"/>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wmf"/><Relationship Id="rId5" Type="http://schemas.openxmlformats.org/officeDocument/2006/relationships/image" Target="../media/image5.wmf"/><Relationship Id="rId10" Type="http://schemas.openxmlformats.org/officeDocument/2006/relationships/image" Target="../media/image10.emf"/><Relationship Id="rId4" Type="http://schemas.openxmlformats.org/officeDocument/2006/relationships/image" Target="../media/image4.wmf"/><Relationship Id="rId9"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E39322-6290-4E97-9483-C7A5564C9B47}" type="datetimeFigureOut">
              <a:rPr lang="es-ES" smtClean="0"/>
              <a:pPr/>
              <a:t>13/12/2021</a:t>
            </a:fld>
            <a:endParaRPr lang="es-ES"/>
          </a:p>
        </p:txBody>
      </p:sp>
      <p:sp>
        <p:nvSpPr>
          <p:cNvPr id="4" name="Marcador de imagen de diapositiva 3"/>
          <p:cNvSpPr>
            <a:spLocks noGrp="1" noRot="1" noChangeAspect="1"/>
          </p:cNvSpPr>
          <p:nvPr>
            <p:ph type="sldImg" idx="2"/>
          </p:nvPr>
        </p:nvSpPr>
        <p:spPr>
          <a:xfrm>
            <a:off x="2400300" y="1143000"/>
            <a:ext cx="2057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04840C-B6D5-47F9-86DF-BC50623C77BC}" type="slidenum">
              <a:rPr lang="es-ES" smtClean="0"/>
              <a:pPr/>
              <a:t>‹Nº›</a:t>
            </a:fld>
            <a:endParaRPr lang="es-ES"/>
          </a:p>
        </p:txBody>
      </p:sp>
    </p:spTree>
    <p:extLst>
      <p:ext uri="{BB962C8B-B14F-4D97-AF65-F5344CB8AC3E}">
        <p14:creationId xmlns:p14="http://schemas.microsoft.com/office/powerpoint/2010/main" xmlns="" val="1537630672"/>
      </p:ext>
    </p:extLst>
  </p:cSld>
  <p:clrMap bg1="lt1" tx1="dk1" bg2="lt2" tx2="dk2" accent1="accent1" accent2="accent2" accent3="accent3" accent4="accent4" accent5="accent5" accent6="accent6" hlink="hlink" folHlink="folHlink"/>
  <p:notesStyle>
    <a:lvl1pPr marL="0" algn="l" defTabSz="661386" rtl="0" eaLnBrk="1" latinLnBrk="0" hangingPunct="1">
      <a:defRPr sz="868" kern="1200">
        <a:solidFill>
          <a:schemeClr val="tx1"/>
        </a:solidFill>
        <a:latin typeface="+mn-lt"/>
        <a:ea typeface="+mn-ea"/>
        <a:cs typeface="+mn-cs"/>
      </a:defRPr>
    </a:lvl1pPr>
    <a:lvl2pPr marL="330693" algn="l" defTabSz="661386" rtl="0" eaLnBrk="1" latinLnBrk="0" hangingPunct="1">
      <a:defRPr sz="868" kern="1200">
        <a:solidFill>
          <a:schemeClr val="tx1"/>
        </a:solidFill>
        <a:latin typeface="+mn-lt"/>
        <a:ea typeface="+mn-ea"/>
        <a:cs typeface="+mn-cs"/>
      </a:defRPr>
    </a:lvl2pPr>
    <a:lvl3pPr marL="661386" algn="l" defTabSz="661386" rtl="0" eaLnBrk="1" latinLnBrk="0" hangingPunct="1">
      <a:defRPr sz="868" kern="1200">
        <a:solidFill>
          <a:schemeClr val="tx1"/>
        </a:solidFill>
        <a:latin typeface="+mn-lt"/>
        <a:ea typeface="+mn-ea"/>
        <a:cs typeface="+mn-cs"/>
      </a:defRPr>
    </a:lvl3pPr>
    <a:lvl4pPr marL="992078" algn="l" defTabSz="661386" rtl="0" eaLnBrk="1" latinLnBrk="0" hangingPunct="1">
      <a:defRPr sz="868" kern="1200">
        <a:solidFill>
          <a:schemeClr val="tx1"/>
        </a:solidFill>
        <a:latin typeface="+mn-lt"/>
        <a:ea typeface="+mn-ea"/>
        <a:cs typeface="+mn-cs"/>
      </a:defRPr>
    </a:lvl4pPr>
    <a:lvl5pPr marL="1322771" algn="l" defTabSz="661386" rtl="0" eaLnBrk="1" latinLnBrk="0" hangingPunct="1">
      <a:defRPr sz="868" kern="1200">
        <a:solidFill>
          <a:schemeClr val="tx1"/>
        </a:solidFill>
        <a:latin typeface="+mn-lt"/>
        <a:ea typeface="+mn-ea"/>
        <a:cs typeface="+mn-cs"/>
      </a:defRPr>
    </a:lvl5pPr>
    <a:lvl6pPr marL="1653464" algn="l" defTabSz="661386" rtl="0" eaLnBrk="1" latinLnBrk="0" hangingPunct="1">
      <a:defRPr sz="868" kern="1200">
        <a:solidFill>
          <a:schemeClr val="tx1"/>
        </a:solidFill>
        <a:latin typeface="+mn-lt"/>
        <a:ea typeface="+mn-ea"/>
        <a:cs typeface="+mn-cs"/>
      </a:defRPr>
    </a:lvl6pPr>
    <a:lvl7pPr marL="1984157" algn="l" defTabSz="661386" rtl="0" eaLnBrk="1" latinLnBrk="0" hangingPunct="1">
      <a:defRPr sz="868" kern="1200">
        <a:solidFill>
          <a:schemeClr val="tx1"/>
        </a:solidFill>
        <a:latin typeface="+mn-lt"/>
        <a:ea typeface="+mn-ea"/>
        <a:cs typeface="+mn-cs"/>
      </a:defRPr>
    </a:lvl7pPr>
    <a:lvl8pPr marL="2314849" algn="l" defTabSz="661386" rtl="0" eaLnBrk="1" latinLnBrk="0" hangingPunct="1">
      <a:defRPr sz="868" kern="1200">
        <a:solidFill>
          <a:schemeClr val="tx1"/>
        </a:solidFill>
        <a:latin typeface="+mn-lt"/>
        <a:ea typeface="+mn-ea"/>
        <a:cs typeface="+mn-cs"/>
      </a:defRPr>
    </a:lvl8pPr>
    <a:lvl9pPr marL="2645542" algn="l" defTabSz="661386" rtl="0" eaLnBrk="1" latinLnBrk="0" hangingPunct="1">
      <a:defRPr sz="86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400300" y="1143000"/>
            <a:ext cx="20574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04840C-B6D5-47F9-86DF-BC50623C77BC}" type="slidenum">
              <a:rPr lang="es-ES" smtClean="0"/>
              <a:pPr/>
              <a:t>1</a:t>
            </a:fld>
            <a:endParaRPr lang="es-ES"/>
          </a:p>
        </p:txBody>
      </p:sp>
    </p:spTree>
    <p:extLst>
      <p:ext uri="{BB962C8B-B14F-4D97-AF65-F5344CB8AC3E}">
        <p14:creationId xmlns:p14="http://schemas.microsoft.com/office/powerpoint/2010/main" xmlns="" val="4255023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644849" y="10226043"/>
            <a:ext cx="18641616" cy="7056120"/>
          </a:xfrm>
        </p:spPr>
        <p:txBody>
          <a:bodyPr/>
          <a:lstStyle/>
          <a:p>
            <a:r>
              <a:rPr lang="es-ES"/>
              <a:t>Haga clic para modificar el estilo de título del patrón</a:t>
            </a:r>
          </a:p>
        </p:txBody>
      </p:sp>
      <p:sp>
        <p:nvSpPr>
          <p:cNvPr id="3" name="2 Subtítulo"/>
          <p:cNvSpPr>
            <a:spLocks noGrp="1"/>
          </p:cNvSpPr>
          <p:nvPr>
            <p:ph type="subTitle" idx="1"/>
          </p:nvPr>
        </p:nvSpPr>
        <p:spPr>
          <a:xfrm>
            <a:off x="3289699" y="18653760"/>
            <a:ext cx="15351919" cy="8412480"/>
          </a:xfrm>
        </p:spPr>
        <p:txBody>
          <a:bodyPr/>
          <a:lstStyle>
            <a:lvl1pPr marL="0" indent="0" algn="ctr">
              <a:buNone/>
              <a:defRPr>
                <a:solidFill>
                  <a:schemeClr val="tx1">
                    <a:tint val="75000"/>
                  </a:schemeClr>
                </a:solidFill>
              </a:defRPr>
            </a:lvl1pPr>
            <a:lvl2pPr marL="1462071" indent="0" algn="ctr">
              <a:buNone/>
              <a:defRPr>
                <a:solidFill>
                  <a:schemeClr val="tx1">
                    <a:tint val="75000"/>
                  </a:schemeClr>
                </a:solidFill>
              </a:defRPr>
            </a:lvl2pPr>
            <a:lvl3pPr marL="2924141" indent="0" algn="ctr">
              <a:buNone/>
              <a:defRPr>
                <a:solidFill>
                  <a:schemeClr val="tx1">
                    <a:tint val="75000"/>
                  </a:schemeClr>
                </a:solidFill>
              </a:defRPr>
            </a:lvl3pPr>
            <a:lvl4pPr marL="4386212" indent="0" algn="ctr">
              <a:buNone/>
              <a:defRPr>
                <a:solidFill>
                  <a:schemeClr val="tx1">
                    <a:tint val="75000"/>
                  </a:schemeClr>
                </a:solidFill>
              </a:defRPr>
            </a:lvl4pPr>
            <a:lvl5pPr marL="5848283" indent="0" algn="ctr">
              <a:buNone/>
              <a:defRPr>
                <a:solidFill>
                  <a:schemeClr val="tx1">
                    <a:tint val="75000"/>
                  </a:schemeClr>
                </a:solidFill>
              </a:defRPr>
            </a:lvl5pPr>
            <a:lvl6pPr marL="7310354" indent="0" algn="ctr">
              <a:buNone/>
              <a:defRPr>
                <a:solidFill>
                  <a:schemeClr val="tx1">
                    <a:tint val="75000"/>
                  </a:schemeClr>
                </a:solidFill>
              </a:defRPr>
            </a:lvl6pPr>
            <a:lvl7pPr marL="8772424" indent="0" algn="ctr">
              <a:buNone/>
              <a:defRPr>
                <a:solidFill>
                  <a:schemeClr val="tx1">
                    <a:tint val="75000"/>
                  </a:schemeClr>
                </a:solidFill>
              </a:defRPr>
            </a:lvl7pPr>
            <a:lvl8pPr marL="10234495" indent="0" algn="ctr">
              <a:buNone/>
              <a:defRPr>
                <a:solidFill>
                  <a:schemeClr val="tx1">
                    <a:tint val="75000"/>
                  </a:schemeClr>
                </a:solidFill>
              </a:defRPr>
            </a:lvl8pPr>
            <a:lvl9pPr marL="11696566"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732423" y="21153123"/>
            <a:ext cx="18641616" cy="6537961"/>
          </a:xfrm>
        </p:spPr>
        <p:txBody>
          <a:bodyPr anchor="t"/>
          <a:lstStyle>
            <a:lvl1pPr algn="l">
              <a:defRPr sz="12792" b="1" cap="all"/>
            </a:lvl1pPr>
          </a:lstStyle>
          <a:p>
            <a:r>
              <a:rPr lang="es-ES"/>
              <a:t>Haga clic para modificar el estilo de título del patrón</a:t>
            </a:r>
          </a:p>
        </p:txBody>
      </p:sp>
      <p:sp>
        <p:nvSpPr>
          <p:cNvPr id="3" name="2 Marcador de texto"/>
          <p:cNvSpPr>
            <a:spLocks noGrp="1"/>
          </p:cNvSpPr>
          <p:nvPr>
            <p:ph type="body" idx="1"/>
          </p:nvPr>
        </p:nvSpPr>
        <p:spPr>
          <a:xfrm>
            <a:off x="1732423" y="13952225"/>
            <a:ext cx="18641616" cy="7200898"/>
          </a:xfrm>
        </p:spPr>
        <p:txBody>
          <a:bodyPr anchor="b"/>
          <a:lstStyle>
            <a:lvl1pPr marL="0" indent="0">
              <a:buNone/>
              <a:defRPr sz="6430">
                <a:solidFill>
                  <a:schemeClr val="tx1">
                    <a:tint val="75000"/>
                  </a:schemeClr>
                </a:solidFill>
              </a:defRPr>
            </a:lvl1pPr>
            <a:lvl2pPr marL="1462071" indent="0">
              <a:buNone/>
              <a:defRPr sz="5753">
                <a:solidFill>
                  <a:schemeClr val="tx1">
                    <a:tint val="75000"/>
                  </a:schemeClr>
                </a:solidFill>
              </a:defRPr>
            </a:lvl2pPr>
            <a:lvl3pPr marL="2924141" indent="0">
              <a:buNone/>
              <a:defRPr sz="5144">
                <a:solidFill>
                  <a:schemeClr val="tx1">
                    <a:tint val="75000"/>
                  </a:schemeClr>
                </a:solidFill>
              </a:defRPr>
            </a:lvl3pPr>
            <a:lvl4pPr marL="4386212" indent="0">
              <a:buNone/>
              <a:defRPr sz="4467">
                <a:solidFill>
                  <a:schemeClr val="tx1">
                    <a:tint val="75000"/>
                  </a:schemeClr>
                </a:solidFill>
              </a:defRPr>
            </a:lvl4pPr>
            <a:lvl5pPr marL="5848283" indent="0">
              <a:buNone/>
              <a:defRPr sz="4467">
                <a:solidFill>
                  <a:schemeClr val="tx1">
                    <a:tint val="75000"/>
                  </a:schemeClr>
                </a:solidFill>
              </a:defRPr>
            </a:lvl5pPr>
            <a:lvl6pPr marL="7310354" indent="0">
              <a:buNone/>
              <a:defRPr sz="4467">
                <a:solidFill>
                  <a:schemeClr val="tx1">
                    <a:tint val="75000"/>
                  </a:schemeClr>
                </a:solidFill>
              </a:defRPr>
            </a:lvl6pPr>
            <a:lvl7pPr marL="8772424" indent="0">
              <a:buNone/>
              <a:defRPr sz="4467">
                <a:solidFill>
                  <a:schemeClr val="tx1">
                    <a:tint val="75000"/>
                  </a:schemeClr>
                </a:solidFill>
              </a:defRPr>
            </a:lvl7pPr>
            <a:lvl8pPr marL="10234495" indent="0">
              <a:buNone/>
              <a:defRPr sz="4467">
                <a:solidFill>
                  <a:schemeClr val="tx1">
                    <a:tint val="75000"/>
                  </a:schemeClr>
                </a:solidFill>
              </a:defRPr>
            </a:lvl8pPr>
            <a:lvl9pPr marL="11696566" indent="0">
              <a:buNone/>
              <a:defRPr sz="44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3887480" y="48387003"/>
            <a:ext cx="34789306" cy="136870440"/>
          </a:xfrm>
        </p:spPr>
        <p:txBody>
          <a:bodyPr/>
          <a:lstStyle>
            <a:lvl1pPr>
              <a:defRPr sz="8934"/>
            </a:lvl1pPr>
            <a:lvl2pPr>
              <a:defRPr sz="7648"/>
            </a:lvl2pPr>
            <a:lvl3pPr>
              <a:defRPr sz="6430"/>
            </a:lvl3pPr>
            <a:lvl4pPr>
              <a:defRPr sz="5753"/>
            </a:lvl4pPr>
            <a:lvl5pPr>
              <a:defRPr sz="5753"/>
            </a:lvl5pPr>
            <a:lvl6pPr>
              <a:defRPr sz="5753"/>
            </a:lvl6pPr>
            <a:lvl7pPr>
              <a:defRPr sz="5753"/>
            </a:lvl7pPr>
            <a:lvl8pPr>
              <a:defRPr sz="5753"/>
            </a:lvl8pPr>
            <a:lvl9pPr>
              <a:defRPr sz="575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39042307" y="48387003"/>
            <a:ext cx="34789308" cy="136870440"/>
          </a:xfrm>
        </p:spPr>
        <p:txBody>
          <a:bodyPr/>
          <a:lstStyle>
            <a:lvl1pPr>
              <a:defRPr sz="8934"/>
            </a:lvl1pPr>
            <a:lvl2pPr>
              <a:defRPr sz="7648"/>
            </a:lvl2pPr>
            <a:lvl3pPr>
              <a:defRPr sz="6430"/>
            </a:lvl3pPr>
            <a:lvl4pPr>
              <a:defRPr sz="5753"/>
            </a:lvl4pPr>
            <a:lvl5pPr>
              <a:defRPr sz="5753"/>
            </a:lvl5pPr>
            <a:lvl6pPr>
              <a:defRPr sz="5753"/>
            </a:lvl6pPr>
            <a:lvl7pPr>
              <a:defRPr sz="5753"/>
            </a:lvl7pPr>
            <a:lvl8pPr>
              <a:defRPr sz="5753"/>
            </a:lvl8pPr>
            <a:lvl9pPr>
              <a:defRPr sz="575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096566" y="1318263"/>
            <a:ext cx="19738182" cy="5486400"/>
          </a:xfr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1096566" y="7368544"/>
            <a:ext cx="9690138" cy="3070858"/>
          </a:xfrm>
        </p:spPr>
        <p:txBody>
          <a:bodyPr anchor="b"/>
          <a:lstStyle>
            <a:lvl1pPr marL="0" indent="0">
              <a:buNone/>
              <a:defRPr sz="7648" b="1"/>
            </a:lvl1pPr>
            <a:lvl2pPr marL="1462071" indent="0">
              <a:buNone/>
              <a:defRPr sz="6430" b="1"/>
            </a:lvl2pPr>
            <a:lvl3pPr marL="2924141" indent="0">
              <a:buNone/>
              <a:defRPr sz="5753" b="1"/>
            </a:lvl3pPr>
            <a:lvl4pPr marL="4386212" indent="0">
              <a:buNone/>
              <a:defRPr sz="5144" b="1"/>
            </a:lvl4pPr>
            <a:lvl5pPr marL="5848283" indent="0">
              <a:buNone/>
              <a:defRPr sz="5144" b="1"/>
            </a:lvl5pPr>
            <a:lvl6pPr marL="7310354" indent="0">
              <a:buNone/>
              <a:defRPr sz="5144" b="1"/>
            </a:lvl6pPr>
            <a:lvl7pPr marL="8772424" indent="0">
              <a:buNone/>
              <a:defRPr sz="5144" b="1"/>
            </a:lvl7pPr>
            <a:lvl8pPr marL="10234495" indent="0">
              <a:buNone/>
              <a:defRPr sz="5144" b="1"/>
            </a:lvl8pPr>
            <a:lvl9pPr marL="11696566" indent="0">
              <a:buNone/>
              <a:defRPr sz="5144" b="1"/>
            </a:lvl9pPr>
          </a:lstStyle>
          <a:p>
            <a:pPr lvl="0"/>
            <a:r>
              <a:rPr lang="es-ES"/>
              <a:t>Haga clic para modificar el estilo de texto del patrón</a:t>
            </a:r>
          </a:p>
        </p:txBody>
      </p:sp>
      <p:sp>
        <p:nvSpPr>
          <p:cNvPr id="4" name="3 Marcador de contenido"/>
          <p:cNvSpPr>
            <a:spLocks noGrp="1"/>
          </p:cNvSpPr>
          <p:nvPr>
            <p:ph sz="half" idx="2"/>
          </p:nvPr>
        </p:nvSpPr>
        <p:spPr>
          <a:xfrm>
            <a:off x="1096566" y="10439401"/>
            <a:ext cx="9690138" cy="18966182"/>
          </a:xfrm>
        </p:spPr>
        <p:txBody>
          <a:bodyPr/>
          <a:lstStyle>
            <a:lvl1pPr>
              <a:defRPr sz="7648"/>
            </a:lvl1pPr>
            <a:lvl2pPr>
              <a:defRPr sz="6430"/>
            </a:lvl2pPr>
            <a:lvl3pPr>
              <a:defRPr sz="5753"/>
            </a:lvl3pPr>
            <a:lvl4pPr>
              <a:defRPr sz="5144"/>
            </a:lvl4pPr>
            <a:lvl5pPr>
              <a:defRPr sz="5144"/>
            </a:lvl5pPr>
            <a:lvl6pPr>
              <a:defRPr sz="5144"/>
            </a:lvl6pPr>
            <a:lvl7pPr>
              <a:defRPr sz="5144"/>
            </a:lvl7pPr>
            <a:lvl8pPr>
              <a:defRPr sz="5144"/>
            </a:lvl8pPr>
            <a:lvl9pPr>
              <a:defRPr sz="5144"/>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11140803" y="7368544"/>
            <a:ext cx="9693945" cy="3070858"/>
          </a:xfrm>
        </p:spPr>
        <p:txBody>
          <a:bodyPr anchor="b"/>
          <a:lstStyle>
            <a:lvl1pPr marL="0" indent="0">
              <a:buNone/>
              <a:defRPr sz="7648" b="1"/>
            </a:lvl1pPr>
            <a:lvl2pPr marL="1462071" indent="0">
              <a:buNone/>
              <a:defRPr sz="6430" b="1"/>
            </a:lvl2pPr>
            <a:lvl3pPr marL="2924141" indent="0">
              <a:buNone/>
              <a:defRPr sz="5753" b="1"/>
            </a:lvl3pPr>
            <a:lvl4pPr marL="4386212" indent="0">
              <a:buNone/>
              <a:defRPr sz="5144" b="1"/>
            </a:lvl4pPr>
            <a:lvl5pPr marL="5848283" indent="0">
              <a:buNone/>
              <a:defRPr sz="5144" b="1"/>
            </a:lvl5pPr>
            <a:lvl6pPr marL="7310354" indent="0">
              <a:buNone/>
              <a:defRPr sz="5144" b="1"/>
            </a:lvl6pPr>
            <a:lvl7pPr marL="8772424" indent="0">
              <a:buNone/>
              <a:defRPr sz="5144" b="1"/>
            </a:lvl7pPr>
            <a:lvl8pPr marL="10234495" indent="0">
              <a:buNone/>
              <a:defRPr sz="5144" b="1"/>
            </a:lvl8pPr>
            <a:lvl9pPr marL="11696566" indent="0">
              <a:buNone/>
              <a:defRPr sz="5144" b="1"/>
            </a:lvl9pPr>
          </a:lstStyle>
          <a:p>
            <a:pPr lvl="0"/>
            <a:r>
              <a:rPr lang="es-ES"/>
              <a:t>Haga clic para modificar el estilo de texto del patrón</a:t>
            </a:r>
          </a:p>
        </p:txBody>
      </p:sp>
      <p:sp>
        <p:nvSpPr>
          <p:cNvPr id="6" name="5 Marcador de contenido"/>
          <p:cNvSpPr>
            <a:spLocks noGrp="1"/>
          </p:cNvSpPr>
          <p:nvPr>
            <p:ph sz="quarter" idx="4"/>
          </p:nvPr>
        </p:nvSpPr>
        <p:spPr>
          <a:xfrm>
            <a:off x="11140803" y="10439401"/>
            <a:ext cx="9693945" cy="18966182"/>
          </a:xfrm>
        </p:spPr>
        <p:txBody>
          <a:bodyPr/>
          <a:lstStyle>
            <a:lvl1pPr>
              <a:defRPr sz="7648"/>
            </a:lvl1pPr>
            <a:lvl2pPr>
              <a:defRPr sz="6430"/>
            </a:lvl2pPr>
            <a:lvl3pPr>
              <a:defRPr sz="5753"/>
            </a:lvl3pPr>
            <a:lvl4pPr>
              <a:defRPr sz="5144"/>
            </a:lvl4pPr>
            <a:lvl5pPr>
              <a:defRPr sz="5144"/>
            </a:lvl5pPr>
            <a:lvl6pPr>
              <a:defRPr sz="5144"/>
            </a:lvl6pPr>
            <a:lvl7pPr>
              <a:defRPr sz="5144"/>
            </a:lvl7pPr>
            <a:lvl8pPr>
              <a:defRPr sz="5144"/>
            </a:lvl8pPr>
            <a:lvl9pPr>
              <a:defRPr sz="5144"/>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96568" y="1310641"/>
            <a:ext cx="7215251" cy="5577840"/>
          </a:xfrm>
        </p:spPr>
        <p:txBody>
          <a:bodyPr anchor="b"/>
          <a:lstStyle>
            <a:lvl1pPr algn="l">
              <a:defRPr sz="6430" b="1"/>
            </a:lvl1pPr>
          </a:lstStyle>
          <a:p>
            <a:r>
              <a:rPr lang="es-ES"/>
              <a:t>Haga clic para modificar el estilo de título del patrón</a:t>
            </a:r>
          </a:p>
        </p:txBody>
      </p:sp>
      <p:sp>
        <p:nvSpPr>
          <p:cNvPr id="3" name="2 Marcador de contenido"/>
          <p:cNvSpPr>
            <a:spLocks noGrp="1"/>
          </p:cNvSpPr>
          <p:nvPr>
            <p:ph idx="1"/>
          </p:nvPr>
        </p:nvSpPr>
        <p:spPr>
          <a:xfrm>
            <a:off x="8574535" y="1310642"/>
            <a:ext cx="12260213" cy="28094943"/>
          </a:xfrm>
        </p:spPr>
        <p:txBody>
          <a:bodyPr/>
          <a:lstStyle>
            <a:lvl1pPr>
              <a:defRPr sz="10220"/>
            </a:lvl1pPr>
            <a:lvl2pPr>
              <a:defRPr sz="8934"/>
            </a:lvl2pPr>
            <a:lvl3pPr>
              <a:defRPr sz="7648"/>
            </a:lvl3pPr>
            <a:lvl4pPr>
              <a:defRPr sz="6430"/>
            </a:lvl4pPr>
            <a:lvl5pPr>
              <a:defRPr sz="6430"/>
            </a:lvl5pPr>
            <a:lvl6pPr>
              <a:defRPr sz="6430"/>
            </a:lvl6pPr>
            <a:lvl7pPr>
              <a:defRPr sz="6430"/>
            </a:lvl7pPr>
            <a:lvl8pPr>
              <a:defRPr sz="6430"/>
            </a:lvl8pPr>
            <a:lvl9pPr>
              <a:defRPr sz="643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1096568" y="6888484"/>
            <a:ext cx="7215251" cy="22517102"/>
          </a:xfrm>
        </p:spPr>
        <p:txBody>
          <a:bodyPr/>
          <a:lstStyle>
            <a:lvl1pPr marL="0" indent="0">
              <a:buNone/>
              <a:defRPr sz="4467"/>
            </a:lvl1pPr>
            <a:lvl2pPr marL="1462071" indent="0">
              <a:buNone/>
              <a:defRPr sz="3858"/>
            </a:lvl2pPr>
            <a:lvl3pPr marL="2924141" indent="0">
              <a:buNone/>
              <a:defRPr sz="3181"/>
            </a:lvl3pPr>
            <a:lvl4pPr marL="4386212" indent="0">
              <a:buNone/>
              <a:defRPr sz="2910"/>
            </a:lvl4pPr>
            <a:lvl5pPr marL="5848283" indent="0">
              <a:buNone/>
              <a:defRPr sz="2910"/>
            </a:lvl5pPr>
            <a:lvl6pPr marL="7310354" indent="0">
              <a:buNone/>
              <a:defRPr sz="2910"/>
            </a:lvl6pPr>
            <a:lvl7pPr marL="8772424" indent="0">
              <a:buNone/>
              <a:defRPr sz="2910"/>
            </a:lvl7pPr>
            <a:lvl8pPr marL="10234495" indent="0">
              <a:buNone/>
              <a:defRPr sz="2910"/>
            </a:lvl8pPr>
            <a:lvl9pPr marL="11696566" indent="0">
              <a:buNone/>
              <a:defRPr sz="291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298691" y="23042880"/>
            <a:ext cx="13158788" cy="2720342"/>
          </a:xfrm>
        </p:spPr>
        <p:txBody>
          <a:bodyPr anchor="b"/>
          <a:lstStyle>
            <a:lvl1pPr algn="l">
              <a:defRPr sz="6430" b="1"/>
            </a:lvl1pPr>
          </a:lstStyle>
          <a:p>
            <a:r>
              <a:rPr lang="es-ES"/>
              <a:t>Haga clic para modificar el estilo de título del patrón</a:t>
            </a:r>
          </a:p>
        </p:txBody>
      </p:sp>
      <p:sp>
        <p:nvSpPr>
          <p:cNvPr id="3" name="2 Marcador de posición de imagen"/>
          <p:cNvSpPr>
            <a:spLocks noGrp="1"/>
          </p:cNvSpPr>
          <p:nvPr>
            <p:ph type="pic" idx="1"/>
          </p:nvPr>
        </p:nvSpPr>
        <p:spPr>
          <a:xfrm>
            <a:off x="4298691" y="2941321"/>
            <a:ext cx="13158788" cy="19751040"/>
          </a:xfrm>
        </p:spPr>
        <p:txBody>
          <a:bodyPr/>
          <a:lstStyle>
            <a:lvl1pPr marL="0" indent="0">
              <a:buNone/>
              <a:defRPr sz="10220"/>
            </a:lvl1pPr>
            <a:lvl2pPr marL="1462071" indent="0">
              <a:buNone/>
              <a:defRPr sz="8934"/>
            </a:lvl2pPr>
            <a:lvl3pPr marL="2924141" indent="0">
              <a:buNone/>
              <a:defRPr sz="7648"/>
            </a:lvl3pPr>
            <a:lvl4pPr marL="4386212" indent="0">
              <a:buNone/>
              <a:defRPr sz="6430"/>
            </a:lvl4pPr>
            <a:lvl5pPr marL="5848283" indent="0">
              <a:buNone/>
              <a:defRPr sz="6430"/>
            </a:lvl5pPr>
            <a:lvl6pPr marL="7310354" indent="0">
              <a:buNone/>
              <a:defRPr sz="6430"/>
            </a:lvl6pPr>
            <a:lvl7pPr marL="8772424" indent="0">
              <a:buNone/>
              <a:defRPr sz="6430"/>
            </a:lvl7pPr>
            <a:lvl8pPr marL="10234495" indent="0">
              <a:buNone/>
              <a:defRPr sz="6430"/>
            </a:lvl8pPr>
            <a:lvl9pPr marL="11696566" indent="0">
              <a:buNone/>
              <a:defRPr sz="6430"/>
            </a:lvl9pPr>
          </a:lstStyle>
          <a:p>
            <a:endParaRPr lang="es-ES"/>
          </a:p>
        </p:txBody>
      </p:sp>
      <p:sp>
        <p:nvSpPr>
          <p:cNvPr id="4" name="3 Marcador de texto"/>
          <p:cNvSpPr>
            <a:spLocks noGrp="1"/>
          </p:cNvSpPr>
          <p:nvPr>
            <p:ph type="body" sz="half" idx="2"/>
          </p:nvPr>
        </p:nvSpPr>
        <p:spPr>
          <a:xfrm>
            <a:off x="4298691" y="25763222"/>
            <a:ext cx="13158788" cy="3863338"/>
          </a:xfrm>
        </p:spPr>
        <p:txBody>
          <a:bodyPr/>
          <a:lstStyle>
            <a:lvl1pPr marL="0" indent="0">
              <a:buNone/>
              <a:defRPr sz="4467"/>
            </a:lvl1pPr>
            <a:lvl2pPr marL="1462071" indent="0">
              <a:buNone/>
              <a:defRPr sz="3858"/>
            </a:lvl2pPr>
            <a:lvl3pPr marL="2924141" indent="0">
              <a:buNone/>
              <a:defRPr sz="3181"/>
            </a:lvl3pPr>
            <a:lvl4pPr marL="4386212" indent="0">
              <a:buNone/>
              <a:defRPr sz="2910"/>
            </a:lvl4pPr>
            <a:lvl5pPr marL="5848283" indent="0">
              <a:buNone/>
              <a:defRPr sz="2910"/>
            </a:lvl5pPr>
            <a:lvl6pPr marL="7310354" indent="0">
              <a:buNone/>
              <a:defRPr sz="2910"/>
            </a:lvl6pPr>
            <a:lvl7pPr marL="8772424" indent="0">
              <a:buNone/>
              <a:defRPr sz="2910"/>
            </a:lvl7pPr>
            <a:lvl8pPr marL="10234495" indent="0">
              <a:buNone/>
              <a:defRPr sz="2910"/>
            </a:lvl8pPr>
            <a:lvl9pPr marL="11696566" indent="0">
              <a:buNone/>
              <a:defRPr sz="291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6347484" y="8305802"/>
            <a:ext cx="17484130" cy="17695164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3887480" y="8305802"/>
            <a:ext cx="52094483" cy="17695164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85AC9AA9-87BF-4BEE-AF23-AAC23C034B49}"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7E6FED-434D-4DAB-B432-39D595B5EA2D}"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alpha val="53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1096566" y="1318263"/>
            <a:ext cx="19738182" cy="5486400"/>
          </a:xfrm>
          <a:prstGeom prst="rect">
            <a:avLst/>
          </a:prstGeom>
        </p:spPr>
        <p:txBody>
          <a:bodyPr vert="horz" lIns="432054" tIns="216027" rIns="432054" bIns="216027"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1096566" y="7680963"/>
            <a:ext cx="19738182" cy="21724623"/>
          </a:xfrm>
          <a:prstGeom prst="rect">
            <a:avLst/>
          </a:prstGeom>
        </p:spPr>
        <p:txBody>
          <a:bodyPr vert="horz" lIns="432054" tIns="216027" rIns="432054" bIns="216027"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1096567" y="30510483"/>
            <a:ext cx="5117306" cy="1752600"/>
          </a:xfrm>
          <a:prstGeom prst="rect">
            <a:avLst/>
          </a:prstGeom>
        </p:spPr>
        <p:txBody>
          <a:bodyPr vert="horz" lIns="432054" tIns="216027" rIns="432054" bIns="216027" rtlCol="0" anchor="ctr"/>
          <a:lstStyle>
            <a:lvl1pPr algn="l">
              <a:defRPr sz="3858">
                <a:solidFill>
                  <a:schemeClr val="tx1">
                    <a:tint val="75000"/>
                  </a:schemeClr>
                </a:solidFill>
              </a:defRPr>
            </a:lvl1pPr>
          </a:lstStyle>
          <a:p>
            <a:fld id="{85AC9AA9-87BF-4BEE-AF23-AAC23C034B49}" type="datetimeFigureOut">
              <a:rPr lang="es-ES" smtClean="0"/>
              <a:pPr/>
              <a:t>13/12/2021</a:t>
            </a:fld>
            <a:endParaRPr lang="es-ES"/>
          </a:p>
        </p:txBody>
      </p:sp>
      <p:sp>
        <p:nvSpPr>
          <p:cNvPr id="5" name="4 Marcador de pie de página"/>
          <p:cNvSpPr>
            <a:spLocks noGrp="1"/>
          </p:cNvSpPr>
          <p:nvPr>
            <p:ph type="ftr" sz="quarter" idx="3"/>
          </p:nvPr>
        </p:nvSpPr>
        <p:spPr>
          <a:xfrm>
            <a:off x="7493199" y="30510483"/>
            <a:ext cx="6944916" cy="1752600"/>
          </a:xfrm>
          <a:prstGeom prst="rect">
            <a:avLst/>
          </a:prstGeom>
        </p:spPr>
        <p:txBody>
          <a:bodyPr vert="horz" lIns="432054" tIns="216027" rIns="432054" bIns="216027" rtlCol="0" anchor="ctr"/>
          <a:lstStyle>
            <a:lvl1pPr algn="ctr">
              <a:defRPr sz="3858">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15717442" y="30510483"/>
            <a:ext cx="5117306" cy="1752600"/>
          </a:xfrm>
          <a:prstGeom prst="rect">
            <a:avLst/>
          </a:prstGeom>
        </p:spPr>
        <p:txBody>
          <a:bodyPr vert="horz" lIns="432054" tIns="216027" rIns="432054" bIns="216027" rtlCol="0" anchor="ctr"/>
          <a:lstStyle>
            <a:lvl1pPr algn="r">
              <a:defRPr sz="3858">
                <a:solidFill>
                  <a:schemeClr val="tx1">
                    <a:tint val="75000"/>
                  </a:schemeClr>
                </a:solidFill>
              </a:defRPr>
            </a:lvl1pPr>
          </a:lstStyle>
          <a:p>
            <a:fld id="{937E6FED-434D-4DAB-B432-39D595B5EA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924141" rtl="0" eaLnBrk="1" latinLnBrk="0" hangingPunct="1">
        <a:spcBef>
          <a:spcPct val="0"/>
        </a:spcBef>
        <a:buNone/>
        <a:defRPr sz="14077" kern="1200">
          <a:solidFill>
            <a:schemeClr val="tx1"/>
          </a:solidFill>
          <a:latin typeface="+mj-lt"/>
          <a:ea typeface="+mj-ea"/>
          <a:cs typeface="+mj-cs"/>
        </a:defRPr>
      </a:lvl1pPr>
    </p:titleStyle>
    <p:bodyStyle>
      <a:lvl1pPr marL="1096553" indent="-1096553" algn="l" defTabSz="2924141" rtl="0" eaLnBrk="1" latinLnBrk="0" hangingPunct="1">
        <a:spcBef>
          <a:spcPct val="20000"/>
        </a:spcBef>
        <a:buFont typeface="Arial" pitchFamily="34" charset="0"/>
        <a:buChar char="•"/>
        <a:defRPr sz="10220" kern="1200">
          <a:solidFill>
            <a:schemeClr val="tx1"/>
          </a:solidFill>
          <a:latin typeface="+mn-lt"/>
          <a:ea typeface="+mn-ea"/>
          <a:cs typeface="+mn-cs"/>
        </a:defRPr>
      </a:lvl1pPr>
      <a:lvl2pPr marL="2375865" indent="-913794" algn="l" defTabSz="2924141" rtl="0" eaLnBrk="1" latinLnBrk="0" hangingPunct="1">
        <a:spcBef>
          <a:spcPct val="20000"/>
        </a:spcBef>
        <a:buFont typeface="Arial" pitchFamily="34" charset="0"/>
        <a:buChar char="–"/>
        <a:defRPr sz="8934" kern="1200">
          <a:solidFill>
            <a:schemeClr val="tx1"/>
          </a:solidFill>
          <a:latin typeface="+mn-lt"/>
          <a:ea typeface="+mn-ea"/>
          <a:cs typeface="+mn-cs"/>
        </a:defRPr>
      </a:lvl2pPr>
      <a:lvl3pPr marL="3655177" indent="-731035" algn="l" defTabSz="2924141" rtl="0" eaLnBrk="1" latinLnBrk="0" hangingPunct="1">
        <a:spcBef>
          <a:spcPct val="20000"/>
        </a:spcBef>
        <a:buFont typeface="Arial" pitchFamily="34" charset="0"/>
        <a:buChar char="•"/>
        <a:defRPr sz="7648" kern="1200">
          <a:solidFill>
            <a:schemeClr val="tx1"/>
          </a:solidFill>
          <a:latin typeface="+mn-lt"/>
          <a:ea typeface="+mn-ea"/>
          <a:cs typeface="+mn-cs"/>
        </a:defRPr>
      </a:lvl3pPr>
      <a:lvl4pPr marL="5117248" indent="-731035" algn="l" defTabSz="2924141" rtl="0" eaLnBrk="1" latinLnBrk="0" hangingPunct="1">
        <a:spcBef>
          <a:spcPct val="20000"/>
        </a:spcBef>
        <a:buFont typeface="Arial" pitchFamily="34" charset="0"/>
        <a:buChar char="–"/>
        <a:defRPr sz="6430" kern="1200">
          <a:solidFill>
            <a:schemeClr val="tx1"/>
          </a:solidFill>
          <a:latin typeface="+mn-lt"/>
          <a:ea typeface="+mn-ea"/>
          <a:cs typeface="+mn-cs"/>
        </a:defRPr>
      </a:lvl4pPr>
      <a:lvl5pPr marL="6579318" indent="-731035" algn="l" defTabSz="2924141" rtl="0" eaLnBrk="1" latinLnBrk="0" hangingPunct="1">
        <a:spcBef>
          <a:spcPct val="20000"/>
        </a:spcBef>
        <a:buFont typeface="Arial" pitchFamily="34" charset="0"/>
        <a:buChar char="»"/>
        <a:defRPr sz="6430" kern="1200">
          <a:solidFill>
            <a:schemeClr val="tx1"/>
          </a:solidFill>
          <a:latin typeface="+mn-lt"/>
          <a:ea typeface="+mn-ea"/>
          <a:cs typeface="+mn-cs"/>
        </a:defRPr>
      </a:lvl5pPr>
      <a:lvl6pPr marL="8041389" indent="-731035" algn="l" defTabSz="2924141" rtl="0" eaLnBrk="1" latinLnBrk="0" hangingPunct="1">
        <a:spcBef>
          <a:spcPct val="20000"/>
        </a:spcBef>
        <a:buFont typeface="Arial" pitchFamily="34" charset="0"/>
        <a:buChar char="•"/>
        <a:defRPr sz="6430" kern="1200">
          <a:solidFill>
            <a:schemeClr val="tx1"/>
          </a:solidFill>
          <a:latin typeface="+mn-lt"/>
          <a:ea typeface="+mn-ea"/>
          <a:cs typeface="+mn-cs"/>
        </a:defRPr>
      </a:lvl6pPr>
      <a:lvl7pPr marL="9503460" indent="-731035" algn="l" defTabSz="2924141" rtl="0" eaLnBrk="1" latinLnBrk="0" hangingPunct="1">
        <a:spcBef>
          <a:spcPct val="20000"/>
        </a:spcBef>
        <a:buFont typeface="Arial" pitchFamily="34" charset="0"/>
        <a:buChar char="•"/>
        <a:defRPr sz="6430" kern="1200">
          <a:solidFill>
            <a:schemeClr val="tx1"/>
          </a:solidFill>
          <a:latin typeface="+mn-lt"/>
          <a:ea typeface="+mn-ea"/>
          <a:cs typeface="+mn-cs"/>
        </a:defRPr>
      </a:lvl7pPr>
      <a:lvl8pPr marL="10965531" indent="-731035" algn="l" defTabSz="2924141" rtl="0" eaLnBrk="1" latinLnBrk="0" hangingPunct="1">
        <a:spcBef>
          <a:spcPct val="20000"/>
        </a:spcBef>
        <a:buFont typeface="Arial" pitchFamily="34" charset="0"/>
        <a:buChar char="•"/>
        <a:defRPr sz="6430" kern="1200">
          <a:solidFill>
            <a:schemeClr val="tx1"/>
          </a:solidFill>
          <a:latin typeface="+mn-lt"/>
          <a:ea typeface="+mn-ea"/>
          <a:cs typeface="+mn-cs"/>
        </a:defRPr>
      </a:lvl8pPr>
      <a:lvl9pPr marL="12427601" indent="-731035" algn="l" defTabSz="2924141" rtl="0" eaLnBrk="1" latinLnBrk="0" hangingPunct="1">
        <a:spcBef>
          <a:spcPct val="20000"/>
        </a:spcBef>
        <a:buFont typeface="Arial" pitchFamily="34" charset="0"/>
        <a:buChar char="•"/>
        <a:defRPr sz="6430" kern="1200">
          <a:solidFill>
            <a:schemeClr val="tx1"/>
          </a:solidFill>
          <a:latin typeface="+mn-lt"/>
          <a:ea typeface="+mn-ea"/>
          <a:cs typeface="+mn-cs"/>
        </a:defRPr>
      </a:lvl9pPr>
    </p:bodyStyle>
    <p:otherStyle>
      <a:defPPr>
        <a:defRPr lang="es-ES"/>
      </a:defPPr>
      <a:lvl1pPr marL="0" algn="l" defTabSz="2924141" rtl="0" eaLnBrk="1" latinLnBrk="0" hangingPunct="1">
        <a:defRPr sz="5753" kern="1200">
          <a:solidFill>
            <a:schemeClr val="tx1"/>
          </a:solidFill>
          <a:latin typeface="+mn-lt"/>
          <a:ea typeface="+mn-ea"/>
          <a:cs typeface="+mn-cs"/>
        </a:defRPr>
      </a:lvl1pPr>
      <a:lvl2pPr marL="1462071" algn="l" defTabSz="2924141" rtl="0" eaLnBrk="1" latinLnBrk="0" hangingPunct="1">
        <a:defRPr sz="5753" kern="1200">
          <a:solidFill>
            <a:schemeClr val="tx1"/>
          </a:solidFill>
          <a:latin typeface="+mn-lt"/>
          <a:ea typeface="+mn-ea"/>
          <a:cs typeface="+mn-cs"/>
        </a:defRPr>
      </a:lvl2pPr>
      <a:lvl3pPr marL="2924141" algn="l" defTabSz="2924141" rtl="0" eaLnBrk="1" latinLnBrk="0" hangingPunct="1">
        <a:defRPr sz="5753" kern="1200">
          <a:solidFill>
            <a:schemeClr val="tx1"/>
          </a:solidFill>
          <a:latin typeface="+mn-lt"/>
          <a:ea typeface="+mn-ea"/>
          <a:cs typeface="+mn-cs"/>
        </a:defRPr>
      </a:lvl3pPr>
      <a:lvl4pPr marL="4386212" algn="l" defTabSz="2924141" rtl="0" eaLnBrk="1" latinLnBrk="0" hangingPunct="1">
        <a:defRPr sz="5753" kern="1200">
          <a:solidFill>
            <a:schemeClr val="tx1"/>
          </a:solidFill>
          <a:latin typeface="+mn-lt"/>
          <a:ea typeface="+mn-ea"/>
          <a:cs typeface="+mn-cs"/>
        </a:defRPr>
      </a:lvl4pPr>
      <a:lvl5pPr marL="5848283" algn="l" defTabSz="2924141" rtl="0" eaLnBrk="1" latinLnBrk="0" hangingPunct="1">
        <a:defRPr sz="5753" kern="1200">
          <a:solidFill>
            <a:schemeClr val="tx1"/>
          </a:solidFill>
          <a:latin typeface="+mn-lt"/>
          <a:ea typeface="+mn-ea"/>
          <a:cs typeface="+mn-cs"/>
        </a:defRPr>
      </a:lvl5pPr>
      <a:lvl6pPr marL="7310354" algn="l" defTabSz="2924141" rtl="0" eaLnBrk="1" latinLnBrk="0" hangingPunct="1">
        <a:defRPr sz="5753" kern="1200">
          <a:solidFill>
            <a:schemeClr val="tx1"/>
          </a:solidFill>
          <a:latin typeface="+mn-lt"/>
          <a:ea typeface="+mn-ea"/>
          <a:cs typeface="+mn-cs"/>
        </a:defRPr>
      </a:lvl6pPr>
      <a:lvl7pPr marL="8772424" algn="l" defTabSz="2924141" rtl="0" eaLnBrk="1" latinLnBrk="0" hangingPunct="1">
        <a:defRPr sz="5753" kern="1200">
          <a:solidFill>
            <a:schemeClr val="tx1"/>
          </a:solidFill>
          <a:latin typeface="+mn-lt"/>
          <a:ea typeface="+mn-ea"/>
          <a:cs typeface="+mn-cs"/>
        </a:defRPr>
      </a:lvl7pPr>
      <a:lvl8pPr marL="10234495" algn="l" defTabSz="2924141" rtl="0" eaLnBrk="1" latinLnBrk="0" hangingPunct="1">
        <a:defRPr sz="5753" kern="1200">
          <a:solidFill>
            <a:schemeClr val="tx1"/>
          </a:solidFill>
          <a:latin typeface="+mn-lt"/>
          <a:ea typeface="+mn-ea"/>
          <a:cs typeface="+mn-cs"/>
        </a:defRPr>
      </a:lvl8pPr>
      <a:lvl9pPr marL="11696566" algn="l" defTabSz="2924141" rtl="0" eaLnBrk="1" latinLnBrk="0" hangingPunct="1">
        <a:defRPr sz="575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oleObject" Target="../embeddings/oleObject5.bin"/><Relationship Id="rId18" Type="http://schemas.openxmlformats.org/officeDocument/2006/relationships/oleObject" Target="../embeddings/oleObject9.bin"/><Relationship Id="rId3" Type="http://schemas.openxmlformats.org/officeDocument/2006/relationships/audio" Target="file:///D:\Dpto%20de%20Fisiologia\Departamento%202021\Taller%20online%20Fisiolog&#237;a\audio%20Lilisbet.m4a" TargetMode="External"/><Relationship Id="rId21" Type="http://schemas.openxmlformats.org/officeDocument/2006/relationships/image" Target="../media/image15.jpeg"/><Relationship Id="rId7" Type="http://schemas.openxmlformats.org/officeDocument/2006/relationships/image" Target="../media/image12.png"/><Relationship Id="rId12" Type="http://schemas.openxmlformats.org/officeDocument/2006/relationships/oleObject" Target="../embeddings/oleObject4.bin"/><Relationship Id="rId17" Type="http://schemas.openxmlformats.org/officeDocument/2006/relationships/oleObject" Target="../embeddings/oleObject8.bin"/><Relationship Id="rId2" Type="http://schemas.openxmlformats.org/officeDocument/2006/relationships/video" Target="NULL" TargetMode="External"/><Relationship Id="rId16" Type="http://schemas.openxmlformats.org/officeDocument/2006/relationships/oleObject" Target="../embeddings/oleObject7.bin"/><Relationship Id="rId20" Type="http://schemas.openxmlformats.org/officeDocument/2006/relationships/oleObject" Target="../embeddings/oleObject11.bin"/><Relationship Id="rId1" Type="http://schemas.openxmlformats.org/officeDocument/2006/relationships/vmlDrawing" Target="../drawings/vmlDrawing1.vml"/><Relationship Id="rId6" Type="http://schemas.openxmlformats.org/officeDocument/2006/relationships/hyperlink" Target="mailto:liligd396@gmail.com" TargetMode="External"/><Relationship Id="rId11" Type="http://schemas.openxmlformats.org/officeDocument/2006/relationships/oleObject" Target="../embeddings/oleObject3.bin"/><Relationship Id="rId24" Type="http://schemas.openxmlformats.org/officeDocument/2006/relationships/image" Target="../media/image17.png"/><Relationship Id="rId5" Type="http://schemas.openxmlformats.org/officeDocument/2006/relationships/notesSlide" Target="../notesSlides/notesSlide1.xml"/><Relationship Id="rId15" Type="http://schemas.openxmlformats.org/officeDocument/2006/relationships/image" Target="../media/image14.png"/><Relationship Id="rId23" Type="http://schemas.openxmlformats.org/officeDocument/2006/relationships/image" Target="../media/image16.png"/><Relationship Id="rId10" Type="http://schemas.openxmlformats.org/officeDocument/2006/relationships/oleObject" Target="../embeddings/oleObject2.bin"/><Relationship Id="rId19" Type="http://schemas.openxmlformats.org/officeDocument/2006/relationships/oleObject" Target="../embeddings/oleObject10.bin"/><Relationship Id="rId4" Type="http://schemas.openxmlformats.org/officeDocument/2006/relationships/slideLayout" Target="../slideLayouts/slideLayout1.xml"/><Relationship Id="rId9" Type="http://schemas.openxmlformats.org/officeDocument/2006/relationships/oleObject" Target="../embeddings/oleObject1.bin"/><Relationship Id="rId14" Type="http://schemas.openxmlformats.org/officeDocument/2006/relationships/oleObject" Target="../embeddings/oleObject6.bin"/><Relationship Id="rId22" Type="http://schemas.microsoft.com/office/2007/relationships/media" Target="../media/media1.mp3"/></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2523986" y="367848"/>
            <a:ext cx="16730266" cy="2093818"/>
          </a:xfrm>
          <a:prstGeom prst="rect">
            <a:avLst/>
          </a:prstGeom>
          <a:noFill/>
          <a:ln w="9525">
            <a:noFill/>
            <a:miter lim="800000"/>
            <a:headEnd/>
            <a:tailEnd/>
          </a:ln>
          <a:effectLst/>
        </p:spPr>
        <p:txBody>
          <a:bodyPr vert="horz" wrap="square" lIns="61887" tIns="30944" rIns="61887" bIns="30944" numCol="1" anchor="ctr" anchorCtr="0" compatLnSpc="1">
            <a:prstTxWarp prst="textNoShape">
              <a:avLst/>
            </a:prstTxWarp>
            <a:spAutoFit/>
          </a:bodyPr>
          <a:lstStyle/>
          <a:p>
            <a:pPr algn="ctr" defTabSz="618866" fontAlgn="base">
              <a:spcBef>
                <a:spcPct val="0"/>
              </a:spcBef>
              <a:spcAft>
                <a:spcPct val="0"/>
              </a:spcAft>
            </a:pPr>
            <a:r>
              <a:rPr lang="es-ES" sz="4400" b="1" cap="all" dirty="0">
                <a:solidFill>
                  <a:srgbClr val="C00000"/>
                </a:solidFill>
                <a:latin typeface="Comic Sans MS" pitchFamily="66" charset="0"/>
                <a:ea typeface="Times New Roman" pitchFamily="18" charset="0"/>
                <a:cs typeface="Arial" pitchFamily="34" charset="0"/>
              </a:rPr>
              <a:t>Respuesta del cultivo del frijol a la aplicación de dos niveles de humedad del suelo durante su ciclo biológico.</a:t>
            </a:r>
            <a:endParaRPr lang="en-US" sz="4400" cap="all" dirty="0">
              <a:solidFill>
                <a:srgbClr val="C00000"/>
              </a:solidFill>
              <a:latin typeface="Comic Sans MS" pitchFamily="66" charset="0"/>
              <a:cs typeface="Arial" pitchFamily="34" charset="0"/>
            </a:endParaRPr>
          </a:p>
        </p:txBody>
      </p:sp>
      <p:sp>
        <p:nvSpPr>
          <p:cNvPr id="5" name="Rectangle 6"/>
          <p:cNvSpPr>
            <a:spLocks noChangeArrowheads="1"/>
          </p:cNvSpPr>
          <p:nvPr/>
        </p:nvSpPr>
        <p:spPr bwMode="auto">
          <a:xfrm>
            <a:off x="4020837" y="2664157"/>
            <a:ext cx="13597225" cy="1077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algn="ctr"/>
            <a:r>
              <a:rPr lang="es-ES" sz="3200" b="1" dirty="0">
                <a:latin typeface="Comic Sans MS" panose="030F0702030302020204" pitchFamily="66" charset="0"/>
              </a:rPr>
              <a:t>Autores: Lilisbet Guerrero Domínguez</a:t>
            </a:r>
            <a:r>
              <a:rPr lang="es-ES" sz="3200" b="1" baseline="30000" dirty="0">
                <a:latin typeface="Comic Sans MS" panose="030F0702030302020204" pitchFamily="66" charset="0"/>
              </a:rPr>
              <a:t>1</a:t>
            </a:r>
            <a:r>
              <a:rPr lang="es-ES" sz="3200" b="1" dirty="0">
                <a:latin typeface="Comic Sans MS" panose="030F0702030302020204" pitchFamily="66" charset="0"/>
              </a:rPr>
              <a:t>, Donaldo Morales Guevara</a:t>
            </a:r>
            <a:r>
              <a:rPr lang="es-ES" sz="3200" b="1" baseline="30000" dirty="0">
                <a:latin typeface="Comic Sans MS" panose="030F0702030302020204" pitchFamily="66" charset="0"/>
              </a:rPr>
              <a:t>1</a:t>
            </a:r>
            <a:r>
              <a:rPr lang="es-ES" sz="3200" b="1" dirty="0">
                <a:latin typeface="Comic Sans MS" panose="030F0702030302020204" pitchFamily="66" charset="0"/>
              </a:rPr>
              <a:t> y </a:t>
            </a:r>
            <a:r>
              <a:rPr lang="es-ES" sz="3200" b="1" dirty="0" err="1">
                <a:latin typeface="Comic Sans MS" panose="030F0702030302020204" pitchFamily="66" charset="0"/>
              </a:rPr>
              <a:t>Arasay</a:t>
            </a:r>
            <a:r>
              <a:rPr lang="es-ES" sz="3200" b="1" dirty="0">
                <a:latin typeface="Comic Sans MS" panose="030F0702030302020204" pitchFamily="66" charset="0"/>
              </a:rPr>
              <a:t> Santa Cruz Suárez</a:t>
            </a:r>
            <a:r>
              <a:rPr lang="es-ES" sz="3200" b="1" baseline="30000" dirty="0">
                <a:latin typeface="Comic Sans MS" panose="030F0702030302020204" pitchFamily="66" charset="0"/>
              </a:rPr>
              <a:t>1</a:t>
            </a:r>
            <a:r>
              <a:rPr lang="es-ES" sz="3200" b="1" dirty="0">
                <a:latin typeface="Comic Sans MS" panose="030F0702030302020204" pitchFamily="66" charset="0"/>
              </a:rPr>
              <a:t>.</a:t>
            </a:r>
          </a:p>
        </p:txBody>
      </p:sp>
      <p:sp>
        <p:nvSpPr>
          <p:cNvPr id="6" name="Rectangle 6"/>
          <p:cNvSpPr>
            <a:spLocks noChangeArrowheads="1"/>
          </p:cNvSpPr>
          <p:nvPr/>
        </p:nvSpPr>
        <p:spPr bwMode="auto">
          <a:xfrm>
            <a:off x="1065840" y="5881202"/>
            <a:ext cx="19646559" cy="156658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algn="just"/>
            <a:r>
              <a:rPr lang="es-ES" sz="1895" dirty="0">
                <a:latin typeface="Times New Roman" panose="02020603050405020304" pitchFamily="18" charset="0"/>
                <a:cs typeface="Times New Roman" panose="02020603050405020304" pitchFamily="18" charset="0"/>
              </a:rPr>
              <a:t>El frijol común</a:t>
            </a:r>
            <a:r>
              <a:rPr lang="es-ES" sz="2000" dirty="0">
                <a:latin typeface="Arial" panose="020B0604020202020204" pitchFamily="34" charset="0"/>
                <a:ea typeface="Calibri" panose="020F0502020204030204" pitchFamily="34" charset="0"/>
              </a:rPr>
              <a:t> </a:t>
            </a:r>
            <a:r>
              <a:rPr lang="es-ES" sz="1900" dirty="0">
                <a:latin typeface="Times New Roman" panose="02020603050405020304" pitchFamily="18" charset="0"/>
                <a:ea typeface="Calibri" panose="020F0502020204030204" pitchFamily="34" charset="0"/>
                <a:cs typeface="Times New Roman" panose="02020603050405020304" pitchFamily="18" charset="0"/>
              </a:rPr>
              <a:t>(</a:t>
            </a:r>
            <a:r>
              <a:rPr lang="es-ES" sz="1900" i="1" dirty="0" err="1">
                <a:latin typeface="Times New Roman" panose="02020603050405020304" pitchFamily="18" charset="0"/>
                <a:ea typeface="Calibri" panose="020F0502020204030204" pitchFamily="34" charset="0"/>
                <a:cs typeface="Times New Roman" panose="02020603050405020304" pitchFamily="18" charset="0"/>
              </a:rPr>
              <a:t>Phaseolus</a:t>
            </a:r>
            <a:r>
              <a:rPr lang="es-ES" sz="1900" i="1" dirty="0">
                <a:latin typeface="Times New Roman" panose="02020603050405020304" pitchFamily="18" charset="0"/>
                <a:ea typeface="Calibri" panose="020F0502020204030204" pitchFamily="34" charset="0"/>
                <a:cs typeface="Times New Roman" panose="02020603050405020304" pitchFamily="18" charset="0"/>
              </a:rPr>
              <a:t> </a:t>
            </a:r>
            <a:r>
              <a:rPr lang="es-ES" sz="1900" i="1" dirty="0" err="1">
                <a:latin typeface="Times New Roman" panose="02020603050405020304" pitchFamily="18" charset="0"/>
                <a:ea typeface="Calibri" panose="020F0502020204030204" pitchFamily="34" charset="0"/>
                <a:cs typeface="Times New Roman" panose="02020603050405020304" pitchFamily="18" charset="0"/>
              </a:rPr>
              <a:t>vulgaris</a:t>
            </a:r>
            <a:r>
              <a:rPr lang="es-ES" sz="1900" dirty="0">
                <a:latin typeface="Times New Roman" panose="02020603050405020304" pitchFamily="18" charset="0"/>
                <a:ea typeface="Calibri" panose="020F0502020204030204" pitchFamily="34" charset="0"/>
                <a:cs typeface="Times New Roman" panose="02020603050405020304" pitchFamily="18" charset="0"/>
              </a:rPr>
              <a:t> L.)</a:t>
            </a:r>
            <a:r>
              <a:rPr lang="es-ES" sz="1900" dirty="0">
                <a:latin typeface="Times New Roman" panose="02020603050405020304" pitchFamily="18" charset="0"/>
                <a:cs typeface="Times New Roman" panose="02020603050405020304" pitchFamily="18" charset="0"/>
              </a:rPr>
              <a:t> </a:t>
            </a:r>
            <a:r>
              <a:rPr lang="es-ES" sz="1895" dirty="0">
                <a:latin typeface="Times New Roman" panose="02020603050405020304" pitchFamily="18" charset="0"/>
                <a:cs typeface="Times New Roman" panose="02020603050405020304" pitchFamily="18" charset="0"/>
              </a:rPr>
              <a:t>constituye una de las principales fuentes de alimento debido a su gran valor nutricional, siendo por tanto una de las leguminosas de mayor consumo humano. Sin embargo, el 70% de la producción mundial se obtiene en condiciones limitantes de agua, lo que afecta negativamente a los procesos fisiológicos de las plantas (</a:t>
            </a:r>
            <a:r>
              <a:rPr lang="es-ES" sz="1895" dirty="0" err="1">
                <a:latin typeface="Times New Roman" panose="02020603050405020304" pitchFamily="18" charset="0"/>
                <a:cs typeface="Times New Roman" panose="02020603050405020304" pitchFamily="18" charset="0"/>
              </a:rPr>
              <a:t>Lanna</a:t>
            </a:r>
            <a:r>
              <a:rPr lang="es-ES" sz="1895" dirty="0">
                <a:latin typeface="Times New Roman" panose="02020603050405020304" pitchFamily="18" charset="0"/>
                <a:cs typeface="Times New Roman" panose="02020603050405020304" pitchFamily="18" charset="0"/>
              </a:rPr>
              <a:t> </a:t>
            </a:r>
            <a:r>
              <a:rPr lang="es-ES" sz="1895" i="1" dirty="0">
                <a:latin typeface="Times New Roman" panose="02020603050405020304" pitchFamily="18" charset="0"/>
                <a:cs typeface="Times New Roman" panose="02020603050405020304" pitchFamily="18" charset="0"/>
              </a:rPr>
              <a:t>et al</a:t>
            </a:r>
            <a:r>
              <a:rPr lang="es-ES" sz="1895" dirty="0">
                <a:latin typeface="Times New Roman" panose="02020603050405020304" pitchFamily="18" charset="0"/>
                <a:cs typeface="Times New Roman" panose="02020603050405020304" pitchFamily="18" charset="0"/>
              </a:rPr>
              <a:t>. 2016). Una mejor comprensión de los rasgos fisiológicos asociados con el crecimiento, las relaciones hídricas de las plantas y la eficiencia del uso del agua en condiciones de déficit hídrico puede contribuir a seleccionar criterios para mejorar la respuesta del frijol común a la sequía (</a:t>
            </a:r>
            <a:r>
              <a:rPr lang="es-ES" sz="1895" dirty="0" err="1">
                <a:latin typeface="Times New Roman" panose="02020603050405020304" pitchFamily="18" charset="0"/>
                <a:cs typeface="Times New Roman" panose="02020603050405020304" pitchFamily="18" charset="0"/>
              </a:rPr>
              <a:t>Rao</a:t>
            </a:r>
            <a:r>
              <a:rPr lang="es-ES" sz="1895" dirty="0">
                <a:latin typeface="Times New Roman" panose="02020603050405020304" pitchFamily="18" charset="0"/>
                <a:cs typeface="Times New Roman" panose="02020603050405020304" pitchFamily="18" charset="0"/>
              </a:rPr>
              <a:t> </a:t>
            </a:r>
            <a:r>
              <a:rPr lang="es-ES" sz="1895" i="1" dirty="0">
                <a:latin typeface="Times New Roman" panose="02020603050405020304" pitchFamily="18" charset="0"/>
                <a:cs typeface="Times New Roman" panose="02020603050405020304" pitchFamily="18" charset="0"/>
              </a:rPr>
              <a:t>et al</a:t>
            </a:r>
            <a:r>
              <a:rPr lang="es-ES" sz="1895" dirty="0">
                <a:latin typeface="Times New Roman" panose="02020603050405020304" pitchFamily="18" charset="0"/>
                <a:cs typeface="Times New Roman" panose="02020603050405020304" pitchFamily="18" charset="0"/>
              </a:rPr>
              <a:t>., 2013).</a:t>
            </a:r>
          </a:p>
          <a:p>
            <a:pPr algn="just"/>
            <a:r>
              <a:rPr lang="es-ES" sz="1895" dirty="0">
                <a:latin typeface="Times New Roman" panose="02020603050405020304" pitchFamily="18" charset="0"/>
                <a:cs typeface="Times New Roman" panose="02020603050405020304" pitchFamily="18" charset="0"/>
              </a:rPr>
              <a:t>El objetivo de este trabajo fue determinar la respuesta del cultivo del frijol a la aplicación de dos niveles de humedad del suelo durante su ciclo biológico.</a:t>
            </a:r>
          </a:p>
        </p:txBody>
      </p:sp>
      <p:sp>
        <p:nvSpPr>
          <p:cNvPr id="8" name="7 CuadroTexto"/>
          <p:cNvSpPr txBox="1"/>
          <p:nvPr/>
        </p:nvSpPr>
        <p:spPr>
          <a:xfrm>
            <a:off x="8078729" y="5415843"/>
            <a:ext cx="5165971" cy="508922"/>
          </a:xfrm>
          <a:prstGeom prst="rect">
            <a:avLst/>
          </a:prstGeom>
          <a:noFill/>
        </p:spPr>
        <p:txBody>
          <a:bodyPr wrap="square" rtlCol="0">
            <a:spAutoFit/>
          </a:bodyPr>
          <a:lstStyle/>
          <a:p>
            <a:pPr algn="ctr"/>
            <a:r>
              <a:rPr lang="es-ES" sz="2707" b="1" dirty="0">
                <a:latin typeface="Times New Roman" panose="02020603050405020304" pitchFamily="18" charset="0"/>
                <a:cs typeface="Times New Roman" panose="02020603050405020304" pitchFamily="18" charset="0"/>
              </a:rPr>
              <a:t>INTRODUCCIÓN</a:t>
            </a:r>
          </a:p>
        </p:txBody>
      </p:sp>
      <p:sp>
        <p:nvSpPr>
          <p:cNvPr id="9" name="8 CuadroTexto"/>
          <p:cNvSpPr txBox="1"/>
          <p:nvPr/>
        </p:nvSpPr>
        <p:spPr>
          <a:xfrm>
            <a:off x="3113090" y="7705941"/>
            <a:ext cx="5165971" cy="508922"/>
          </a:xfrm>
          <a:prstGeom prst="rect">
            <a:avLst/>
          </a:prstGeom>
          <a:noFill/>
        </p:spPr>
        <p:txBody>
          <a:bodyPr wrap="square" rtlCol="0">
            <a:spAutoFit/>
          </a:bodyPr>
          <a:lstStyle/>
          <a:p>
            <a:pPr algn="ctr"/>
            <a:r>
              <a:rPr lang="es-ES" sz="2707" b="1" dirty="0">
                <a:latin typeface="Times New Roman" panose="02020603050405020304" pitchFamily="18" charset="0"/>
                <a:cs typeface="Times New Roman" panose="02020603050405020304" pitchFamily="18" charset="0"/>
              </a:rPr>
              <a:t>MATERIALES Y MÉTODOS</a:t>
            </a:r>
          </a:p>
        </p:txBody>
      </p:sp>
      <p:sp>
        <p:nvSpPr>
          <p:cNvPr id="10" name="9 CuadroTexto"/>
          <p:cNvSpPr txBox="1"/>
          <p:nvPr/>
        </p:nvSpPr>
        <p:spPr>
          <a:xfrm>
            <a:off x="2876254" y="11629126"/>
            <a:ext cx="5639642" cy="508922"/>
          </a:xfrm>
          <a:prstGeom prst="rect">
            <a:avLst/>
          </a:prstGeom>
          <a:noFill/>
        </p:spPr>
        <p:txBody>
          <a:bodyPr wrap="square" rtlCol="0">
            <a:spAutoFit/>
          </a:bodyPr>
          <a:lstStyle/>
          <a:p>
            <a:pPr algn="ctr"/>
            <a:r>
              <a:rPr lang="es-ES" sz="2707" b="1" dirty="0">
                <a:latin typeface="Times New Roman" panose="02020603050405020304" pitchFamily="18" charset="0"/>
                <a:cs typeface="Times New Roman" panose="02020603050405020304" pitchFamily="18" charset="0"/>
              </a:rPr>
              <a:t>RESULTADOS Y DISCUSIÓN</a:t>
            </a:r>
          </a:p>
        </p:txBody>
      </p:sp>
      <p:sp>
        <p:nvSpPr>
          <p:cNvPr id="1025" name="Rectangle 1"/>
          <p:cNvSpPr>
            <a:spLocks noChangeArrowheads="1"/>
          </p:cNvSpPr>
          <p:nvPr/>
        </p:nvSpPr>
        <p:spPr bwMode="auto">
          <a:xfrm>
            <a:off x="882427" y="3962676"/>
            <a:ext cx="19874044" cy="1170488"/>
          </a:xfrm>
          <a:prstGeom prst="rect">
            <a:avLst/>
          </a:prstGeom>
          <a:noFill/>
          <a:ln w="9525">
            <a:noFill/>
            <a:miter lim="800000"/>
            <a:headEnd/>
            <a:tailEnd/>
          </a:ln>
          <a:effectLst/>
        </p:spPr>
        <p:txBody>
          <a:bodyPr vert="horz" wrap="square" lIns="61887" tIns="30944" rIns="61887" bIns="30944" numCol="1" anchor="ctr" anchorCtr="0" compatLnSpc="1">
            <a:prstTxWarp prst="textNoShape">
              <a:avLst/>
            </a:prstTxWarp>
            <a:spAutoFit/>
          </a:bodyPr>
          <a:lstStyle/>
          <a:p>
            <a:pPr algn="ctr"/>
            <a:r>
              <a:rPr lang="es-ES" sz="2400" i="1" baseline="30000" dirty="0">
                <a:latin typeface="Comic Sans MS" panose="030F0702030302020204" pitchFamily="66" charset="0"/>
              </a:rPr>
              <a:t>1</a:t>
            </a:r>
            <a:r>
              <a:rPr lang="es-ES" sz="2400" i="1" dirty="0">
                <a:latin typeface="Comic Sans MS" panose="030F0702030302020204" pitchFamily="66" charset="0"/>
              </a:rPr>
              <a:t>Departamento de Fisiología y Bioquímica Vegetal. Instituto Nacional de Ciencias Agrícolas (INCA-MES), San José de las Lajas, Mayabeque, Cuba.</a:t>
            </a:r>
          </a:p>
          <a:p>
            <a:pPr algn="ctr"/>
            <a:r>
              <a:rPr lang="es-ES" sz="2400" i="1" dirty="0">
                <a:latin typeface="Comic Sans MS" panose="030F0702030302020204" pitchFamily="66" charset="0"/>
              </a:rPr>
              <a:t>E-Mail: </a:t>
            </a:r>
            <a:r>
              <a:rPr lang="es-ES" sz="2400" i="1" u="sng" dirty="0">
                <a:latin typeface="Comic Sans MS" panose="030F0702030302020204" pitchFamily="66" charset="0"/>
                <a:hlinkClick r:id="rId6"/>
              </a:rPr>
              <a:t>liligd396@gmail.com</a:t>
            </a:r>
            <a:r>
              <a:rPr lang="es-ES" sz="2400" i="1" dirty="0">
                <a:latin typeface="Comic Sans MS" panose="030F0702030302020204" pitchFamily="66" charset="0"/>
              </a:rPr>
              <a:t>; dmorales@inca.edu.cu; arasay@inca.edu.cu</a:t>
            </a:r>
          </a:p>
        </p:txBody>
      </p:sp>
      <p:sp>
        <p:nvSpPr>
          <p:cNvPr id="38" name="Rectangle 40"/>
          <p:cNvSpPr>
            <a:spLocks noChangeArrowheads="1"/>
          </p:cNvSpPr>
          <p:nvPr/>
        </p:nvSpPr>
        <p:spPr bwMode="auto">
          <a:xfrm>
            <a:off x="858327" y="9932010"/>
            <a:ext cx="1613967" cy="612831"/>
          </a:xfrm>
          <a:prstGeom prst="rect">
            <a:avLst/>
          </a:prstGeom>
          <a:solidFill>
            <a:schemeClr val="accent2">
              <a:alpha val="71000"/>
            </a:schemeClr>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00000"/>
            </a:extrusionClr>
          </a:sp3d>
        </p:spPr>
        <p:txBody>
          <a:bodyPr wrap="none" anchor="ctr">
            <a:flatTx/>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en-US" altLang="en-US" sz="4161" b="1" dirty="0">
              <a:solidFill>
                <a:schemeClr val="bg1"/>
              </a:solidFill>
            </a:endParaRPr>
          </a:p>
        </p:txBody>
      </p:sp>
      <p:sp>
        <p:nvSpPr>
          <p:cNvPr id="39" name="Rectangle 40"/>
          <p:cNvSpPr>
            <a:spLocks noChangeArrowheads="1"/>
          </p:cNvSpPr>
          <p:nvPr/>
        </p:nvSpPr>
        <p:spPr bwMode="auto">
          <a:xfrm>
            <a:off x="2702017" y="9881079"/>
            <a:ext cx="3303821" cy="623334"/>
          </a:xfrm>
          <a:prstGeom prst="rect">
            <a:avLst/>
          </a:prstGeom>
          <a:solidFill>
            <a:schemeClr val="accent2">
              <a:alpha val="71000"/>
            </a:schemeClr>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00000"/>
            </a:extrusionClr>
          </a:sp3d>
        </p:spPr>
        <p:txBody>
          <a:bodyPr wrap="none" anchor="ctr">
            <a:flatTx/>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en-US" altLang="en-US" sz="4161" b="1" dirty="0">
              <a:solidFill>
                <a:schemeClr val="bg1"/>
              </a:solidFill>
            </a:endParaRPr>
          </a:p>
        </p:txBody>
      </p:sp>
      <p:sp>
        <p:nvSpPr>
          <p:cNvPr id="41" name="40 Rectángulo"/>
          <p:cNvSpPr/>
          <p:nvPr/>
        </p:nvSpPr>
        <p:spPr>
          <a:xfrm>
            <a:off x="1035093" y="9970884"/>
            <a:ext cx="1505008" cy="383951"/>
          </a:xfrm>
          <a:prstGeom prst="rect">
            <a:avLst/>
          </a:prstGeom>
        </p:spPr>
        <p:txBody>
          <a:bodyPr wrap="square">
            <a:spAutoFit/>
          </a:bodyPr>
          <a:lstStyle/>
          <a:p>
            <a:r>
              <a:rPr lang="en-US" sz="1895" b="1" dirty="0">
                <a:latin typeface="Times New Roman" panose="02020603050405020304" pitchFamily="18" charset="0"/>
                <a:cs typeface="Times New Roman" panose="02020603050405020304" pitchFamily="18" charset="0"/>
              </a:rPr>
              <a:t>T0 </a:t>
            </a:r>
            <a:r>
              <a:rPr lang="en-US" sz="1895" dirty="0">
                <a:latin typeface="Times New Roman" panose="02020603050405020304" pitchFamily="18" charset="0"/>
                <a:cs typeface="Times New Roman" panose="02020603050405020304" pitchFamily="18" charset="0"/>
              </a:rPr>
              <a:t>Control </a:t>
            </a:r>
            <a:endParaRPr lang="es-ES" sz="1895" dirty="0">
              <a:latin typeface="Times New Roman" panose="02020603050405020304" pitchFamily="18" charset="0"/>
              <a:cs typeface="Times New Roman" panose="02020603050405020304" pitchFamily="18" charset="0"/>
            </a:endParaRPr>
          </a:p>
        </p:txBody>
      </p:sp>
      <p:sp>
        <p:nvSpPr>
          <p:cNvPr id="42" name="41 CuadroTexto"/>
          <p:cNvSpPr txBox="1"/>
          <p:nvPr/>
        </p:nvSpPr>
        <p:spPr>
          <a:xfrm>
            <a:off x="2575514" y="9997823"/>
            <a:ext cx="3500017" cy="383951"/>
          </a:xfrm>
          <a:prstGeom prst="rect">
            <a:avLst/>
          </a:prstGeom>
          <a:noFill/>
        </p:spPr>
        <p:txBody>
          <a:bodyPr wrap="square" rtlCol="0">
            <a:spAutoFit/>
          </a:bodyPr>
          <a:lstStyle/>
          <a:p>
            <a:pPr algn="ctr"/>
            <a:r>
              <a:rPr lang="en-US" sz="1895" dirty="0">
                <a:latin typeface="Times New Roman" panose="02020603050405020304" pitchFamily="18" charset="0"/>
                <a:cs typeface="Times New Roman" panose="02020603050405020304" pitchFamily="18" charset="0"/>
              </a:rPr>
              <a:t>100% </a:t>
            </a:r>
            <a:r>
              <a:rPr lang="es-ES" sz="1895" dirty="0">
                <a:latin typeface="Times New Roman" panose="02020603050405020304" pitchFamily="18" charset="0"/>
                <a:cs typeface="Times New Roman" panose="02020603050405020304" pitchFamily="18" charset="0"/>
              </a:rPr>
              <a:t>de la </a:t>
            </a:r>
            <a:r>
              <a:rPr lang="es-ES" sz="1895" dirty="0" err="1">
                <a:latin typeface="Times New Roman" panose="02020603050405020304" pitchFamily="18" charset="0"/>
                <a:cs typeface="Times New Roman" panose="02020603050405020304" pitchFamily="18" charset="0"/>
              </a:rPr>
              <a:t>ETc</a:t>
            </a:r>
            <a:endParaRPr lang="es-ES" sz="1895" dirty="0">
              <a:latin typeface="Times New Roman" panose="02020603050405020304" pitchFamily="18" charset="0"/>
              <a:cs typeface="Times New Roman" panose="02020603050405020304" pitchFamily="18" charset="0"/>
            </a:endParaRPr>
          </a:p>
        </p:txBody>
      </p:sp>
      <p:sp>
        <p:nvSpPr>
          <p:cNvPr id="44" name="Rectangle 40"/>
          <p:cNvSpPr>
            <a:spLocks noChangeArrowheads="1"/>
          </p:cNvSpPr>
          <p:nvPr/>
        </p:nvSpPr>
        <p:spPr bwMode="auto">
          <a:xfrm>
            <a:off x="846515" y="10715086"/>
            <a:ext cx="1613967" cy="661230"/>
          </a:xfrm>
          <a:prstGeom prst="rect">
            <a:avLst/>
          </a:prstGeom>
          <a:solidFill>
            <a:schemeClr val="accent6">
              <a:lumMod val="75000"/>
              <a:alpha val="70000"/>
            </a:schemeClr>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6">
                <a:lumMod val="75000"/>
              </a:schemeClr>
            </a:extrusionClr>
          </a:sp3d>
        </p:spPr>
        <p:txBody>
          <a:bodyPr wrap="none" anchor="ctr">
            <a:flatTx/>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en-US" altLang="en-US" sz="4161" b="1" dirty="0">
              <a:solidFill>
                <a:schemeClr val="bg1"/>
              </a:solidFill>
            </a:endParaRPr>
          </a:p>
        </p:txBody>
      </p:sp>
      <p:sp>
        <p:nvSpPr>
          <p:cNvPr id="45" name="Rectangle 40"/>
          <p:cNvSpPr>
            <a:spLocks noChangeArrowheads="1"/>
          </p:cNvSpPr>
          <p:nvPr/>
        </p:nvSpPr>
        <p:spPr bwMode="auto">
          <a:xfrm>
            <a:off x="2702017" y="10710226"/>
            <a:ext cx="3323180" cy="696181"/>
          </a:xfrm>
          <a:prstGeom prst="rect">
            <a:avLst/>
          </a:prstGeom>
          <a:solidFill>
            <a:schemeClr val="accent6">
              <a:lumMod val="75000"/>
              <a:alpha val="70000"/>
            </a:schemeClr>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6">
                <a:lumMod val="75000"/>
              </a:schemeClr>
            </a:extrusionClr>
          </a:sp3d>
        </p:spPr>
        <p:txBody>
          <a:bodyPr wrap="none" anchor="ctr">
            <a:flatTx/>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en-US" altLang="en-US" sz="4161" b="1" dirty="0">
              <a:solidFill>
                <a:schemeClr val="bg1"/>
              </a:solidFill>
            </a:endParaRPr>
          </a:p>
        </p:txBody>
      </p:sp>
      <p:sp>
        <p:nvSpPr>
          <p:cNvPr id="47" name="46 Rectángulo"/>
          <p:cNvSpPr/>
          <p:nvPr/>
        </p:nvSpPr>
        <p:spPr>
          <a:xfrm>
            <a:off x="795119" y="10760853"/>
            <a:ext cx="1806822" cy="383951"/>
          </a:xfrm>
          <a:prstGeom prst="rect">
            <a:avLst/>
          </a:prstGeom>
        </p:spPr>
        <p:txBody>
          <a:bodyPr wrap="square">
            <a:spAutoFit/>
          </a:bodyPr>
          <a:lstStyle/>
          <a:p>
            <a:pPr algn="ctr"/>
            <a:r>
              <a:rPr lang="en-US" sz="1895" b="1" dirty="0">
                <a:latin typeface="Times New Roman" panose="02020603050405020304" pitchFamily="18" charset="0"/>
                <a:cs typeface="Times New Roman" panose="02020603050405020304" pitchFamily="18" charset="0"/>
              </a:rPr>
              <a:t>T1 </a:t>
            </a:r>
            <a:r>
              <a:rPr lang="en-US" sz="1895" dirty="0">
                <a:latin typeface="Times New Roman" panose="02020603050405020304" pitchFamily="18" charset="0"/>
                <a:cs typeface="Times New Roman" panose="02020603050405020304" pitchFamily="18" charset="0"/>
              </a:rPr>
              <a:t>Deficitario</a:t>
            </a:r>
            <a:endParaRPr lang="es-ES" sz="1895" dirty="0">
              <a:latin typeface="Times New Roman" panose="02020603050405020304" pitchFamily="18" charset="0"/>
              <a:cs typeface="Times New Roman" panose="02020603050405020304" pitchFamily="18" charset="0"/>
            </a:endParaRPr>
          </a:p>
        </p:txBody>
      </p:sp>
      <p:sp>
        <p:nvSpPr>
          <p:cNvPr id="48" name="47 CuadroTexto"/>
          <p:cNvSpPr txBox="1"/>
          <p:nvPr/>
        </p:nvSpPr>
        <p:spPr>
          <a:xfrm>
            <a:off x="2613490" y="10750208"/>
            <a:ext cx="3424063" cy="383951"/>
          </a:xfrm>
          <a:prstGeom prst="rect">
            <a:avLst/>
          </a:prstGeom>
          <a:noFill/>
        </p:spPr>
        <p:txBody>
          <a:bodyPr wrap="square" rtlCol="0">
            <a:spAutoFit/>
          </a:bodyPr>
          <a:lstStyle/>
          <a:p>
            <a:pPr algn="ctr"/>
            <a:r>
              <a:rPr lang="en-US" sz="1895" dirty="0">
                <a:latin typeface="Times New Roman" panose="02020603050405020304" pitchFamily="18" charset="0"/>
                <a:cs typeface="Times New Roman" panose="02020603050405020304" pitchFamily="18" charset="0"/>
              </a:rPr>
              <a:t>50% </a:t>
            </a:r>
            <a:r>
              <a:rPr lang="es-ES" sz="1895" dirty="0">
                <a:latin typeface="Times New Roman" panose="02020603050405020304" pitchFamily="18" charset="0"/>
                <a:cs typeface="Times New Roman" panose="02020603050405020304" pitchFamily="18" charset="0"/>
              </a:rPr>
              <a:t>de la </a:t>
            </a:r>
            <a:r>
              <a:rPr lang="es-ES" sz="1895" dirty="0" err="1">
                <a:latin typeface="Times New Roman" panose="02020603050405020304" pitchFamily="18" charset="0"/>
                <a:cs typeface="Times New Roman" panose="02020603050405020304" pitchFamily="18" charset="0"/>
              </a:rPr>
              <a:t>ETc</a:t>
            </a:r>
            <a:endParaRPr lang="es-ES" sz="1895" dirty="0">
              <a:latin typeface="Times New Roman" panose="02020603050405020304" pitchFamily="18" charset="0"/>
              <a:cs typeface="Times New Roman" panose="02020603050405020304" pitchFamily="18" charset="0"/>
            </a:endParaRPr>
          </a:p>
        </p:txBody>
      </p:sp>
      <p:sp>
        <p:nvSpPr>
          <p:cNvPr id="59" name="12 CuadroTexto"/>
          <p:cNvSpPr txBox="1"/>
          <p:nvPr/>
        </p:nvSpPr>
        <p:spPr>
          <a:xfrm>
            <a:off x="10959862" y="29493914"/>
            <a:ext cx="10460338" cy="3046988"/>
          </a:xfrm>
          <a:prstGeom prst="rect">
            <a:avLst/>
          </a:prstGeom>
          <a:noFill/>
        </p:spPr>
        <p:txBody>
          <a:bodyPr wrap="square" rtlCol="0">
            <a:spAutoFit/>
          </a:bodyPr>
          <a:lstStyle/>
          <a:p>
            <a:pPr marL="285750" indent="-285750" algn="just">
              <a:buFont typeface="Arial" panose="020B0604020202020204" pitchFamily="34" charset="0"/>
              <a:buChar char="•"/>
            </a:pPr>
            <a:r>
              <a:rPr lang="es-ES" sz="1600" dirty="0" err="1">
                <a:latin typeface="Times New Roman" panose="02020603050405020304" pitchFamily="18" charset="0"/>
                <a:cs typeface="Times New Roman" panose="02020603050405020304" pitchFamily="18" charset="0"/>
              </a:rPr>
              <a:t>Abdelraouf</a:t>
            </a:r>
            <a:r>
              <a:rPr lang="es-ES" sz="1600" dirty="0">
                <a:latin typeface="Times New Roman" panose="02020603050405020304" pitchFamily="18" charset="0"/>
                <a:cs typeface="Times New Roman" panose="02020603050405020304" pitchFamily="18" charset="0"/>
              </a:rPr>
              <a:t>, R. E.; El-</a:t>
            </a:r>
            <a:r>
              <a:rPr lang="es-ES" sz="1600" dirty="0" err="1">
                <a:latin typeface="Times New Roman" panose="02020603050405020304" pitchFamily="18" charset="0"/>
                <a:cs typeface="Times New Roman" panose="02020603050405020304" pitchFamily="18" charset="0"/>
              </a:rPr>
              <a:t>Habbasha</a:t>
            </a:r>
            <a:r>
              <a:rPr lang="es-ES" sz="1600" dirty="0">
                <a:latin typeface="Times New Roman" panose="02020603050405020304" pitchFamily="18" charset="0"/>
                <a:cs typeface="Times New Roman" panose="02020603050405020304" pitchFamily="18" charset="0"/>
              </a:rPr>
              <a:t>, S. F.; </a:t>
            </a:r>
            <a:r>
              <a:rPr lang="es-ES" sz="1600" dirty="0" err="1">
                <a:latin typeface="Times New Roman" panose="02020603050405020304" pitchFamily="18" charset="0"/>
                <a:cs typeface="Times New Roman" panose="02020603050405020304" pitchFamily="18" charset="0"/>
              </a:rPr>
              <a:t>Hozayn</a:t>
            </a:r>
            <a:r>
              <a:rPr lang="es-ES" sz="1600" dirty="0">
                <a:latin typeface="Times New Roman" panose="02020603050405020304" pitchFamily="18" charset="0"/>
                <a:cs typeface="Times New Roman" panose="02020603050405020304" pitchFamily="18" charset="0"/>
              </a:rPr>
              <a:t>, M. y </a:t>
            </a:r>
            <a:r>
              <a:rPr lang="es-ES" sz="1600" dirty="0" err="1">
                <a:latin typeface="Times New Roman" panose="02020603050405020304" pitchFamily="18" charset="0"/>
                <a:cs typeface="Times New Roman" panose="02020603050405020304" pitchFamily="18" charset="0"/>
              </a:rPr>
              <a:t>Hoballah</a:t>
            </a:r>
            <a:r>
              <a:rPr lang="es-ES" sz="1600" dirty="0">
                <a:latin typeface="Times New Roman" panose="02020603050405020304" pitchFamily="18" charset="0"/>
                <a:cs typeface="Times New Roman" panose="02020603050405020304" pitchFamily="18" charset="0"/>
              </a:rPr>
              <a:t>, E. 2013. </a:t>
            </a:r>
            <a:r>
              <a:rPr lang="es-ES" sz="1600" dirty="0" err="1">
                <a:latin typeface="Times New Roman" panose="02020603050405020304" pitchFamily="18" charset="0"/>
                <a:cs typeface="Times New Roman" panose="02020603050405020304" pitchFamily="18" charset="0"/>
              </a:rPr>
              <a:t>Water</a:t>
            </a:r>
            <a:r>
              <a:rPr lang="es-ES" sz="1600" dirty="0">
                <a:latin typeface="Times New Roman" panose="02020603050405020304" pitchFamily="18" charset="0"/>
                <a:cs typeface="Times New Roman" panose="02020603050405020304" pitchFamily="18" charset="0"/>
              </a:rPr>
              <a:t> Stress </a:t>
            </a:r>
            <a:r>
              <a:rPr lang="es-ES" sz="1600" dirty="0" err="1">
                <a:latin typeface="Times New Roman" panose="02020603050405020304" pitchFamily="18" charset="0"/>
                <a:cs typeface="Times New Roman" panose="02020603050405020304" pitchFamily="18" charset="0"/>
              </a:rPr>
              <a:t>Mitigation</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on</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Growth</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Yield</a:t>
            </a:r>
            <a:r>
              <a:rPr lang="es-ES" sz="1600" dirty="0">
                <a:latin typeface="Times New Roman" panose="02020603050405020304" pitchFamily="18" charset="0"/>
                <a:cs typeface="Times New Roman" panose="02020603050405020304" pitchFamily="18" charset="0"/>
              </a:rPr>
              <a:t> and </a:t>
            </a:r>
            <a:r>
              <a:rPr lang="es-ES" sz="1600" dirty="0" err="1">
                <a:latin typeface="Times New Roman" panose="02020603050405020304" pitchFamily="18" charset="0"/>
                <a:cs typeface="Times New Roman" panose="02020603050405020304" pitchFamily="18" charset="0"/>
              </a:rPr>
              <a:t>Quality</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Traits</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of</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Wheat</a:t>
            </a:r>
            <a:r>
              <a:rPr lang="es-ES" sz="1600" dirty="0">
                <a:latin typeface="Times New Roman" panose="02020603050405020304" pitchFamily="18" charset="0"/>
                <a:cs typeface="Times New Roman" panose="02020603050405020304" pitchFamily="18" charset="0"/>
              </a:rPr>
              <a:t> (</a:t>
            </a:r>
            <a:r>
              <a:rPr lang="es-ES" sz="1600" i="1" dirty="0">
                <a:latin typeface="Times New Roman" panose="02020603050405020304" pitchFamily="18" charset="0"/>
                <a:cs typeface="Times New Roman" panose="02020603050405020304" pitchFamily="18" charset="0"/>
              </a:rPr>
              <a:t>Triticum </a:t>
            </a:r>
            <a:r>
              <a:rPr lang="es-ES" sz="1600" i="1" dirty="0" err="1">
                <a:latin typeface="Times New Roman" panose="02020603050405020304" pitchFamily="18" charset="0"/>
                <a:cs typeface="Times New Roman" panose="02020603050405020304" pitchFamily="18" charset="0"/>
              </a:rPr>
              <a:t>aestivum</a:t>
            </a:r>
            <a:r>
              <a:rPr lang="es-ES" sz="1600" i="1" dirty="0">
                <a:latin typeface="Times New Roman" panose="02020603050405020304" pitchFamily="18" charset="0"/>
                <a:cs typeface="Times New Roman" panose="02020603050405020304" pitchFamily="18" charset="0"/>
              </a:rPr>
              <a:t> </a:t>
            </a:r>
            <a:r>
              <a:rPr lang="es-ES" sz="1600" dirty="0">
                <a:latin typeface="Times New Roman" panose="02020603050405020304" pitchFamily="18" charset="0"/>
                <a:cs typeface="Times New Roman" panose="02020603050405020304" pitchFamily="18" charset="0"/>
              </a:rPr>
              <a:t>L.) </a:t>
            </a:r>
            <a:r>
              <a:rPr lang="es-ES" sz="1600" dirty="0" err="1">
                <a:latin typeface="Times New Roman" panose="02020603050405020304" pitchFamily="18" charset="0"/>
                <a:cs typeface="Times New Roman" panose="02020603050405020304" pitchFamily="18" charset="0"/>
              </a:rPr>
              <a:t>Using</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Biofertilizer</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Inoculation</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Journal</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of</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Applied</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Sciences</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Research</a:t>
            </a:r>
            <a:r>
              <a:rPr lang="es-ES" sz="1600" dirty="0">
                <a:latin typeface="Times New Roman" panose="02020603050405020304" pitchFamily="18" charset="0"/>
                <a:cs typeface="Times New Roman" panose="02020603050405020304" pitchFamily="18" charset="0"/>
              </a:rPr>
              <a:t>, 9 (3), 2135-2145.</a:t>
            </a:r>
          </a:p>
          <a:p>
            <a:pPr marL="285750" indent="-285750" algn="just">
              <a:buFont typeface="Arial" panose="020B0604020202020204" pitchFamily="34" charset="0"/>
              <a:buChar char="•"/>
            </a:pPr>
            <a:r>
              <a:rPr lang="es-ES" sz="1600" dirty="0" err="1">
                <a:latin typeface="Times New Roman" panose="02020603050405020304" pitchFamily="18" charset="0"/>
                <a:cs typeface="Times New Roman" panose="02020603050405020304" pitchFamily="18" charset="0"/>
              </a:rPr>
              <a:t>Lapiz</a:t>
            </a:r>
            <a:r>
              <a:rPr lang="es-ES" sz="1600" dirty="0">
                <a:latin typeface="Times New Roman" panose="02020603050405020304" pitchFamily="18" charset="0"/>
                <a:cs typeface="Times New Roman" panose="02020603050405020304" pitchFamily="18" charset="0"/>
              </a:rPr>
              <a:t>-Culqui, Y., Neri1, J.C., Vilca-Valqui1, N.C., Meléndez-Mori1 J.B., Huaman-Huaman1, E. y Manuel Oliva1. 2021. Efecto del estrés hídrico sobre el comportamiento morfo-fisiológico de cinco genotipos de frijol común (</a:t>
            </a:r>
            <a:r>
              <a:rPr lang="es-ES" sz="1600" dirty="0" err="1">
                <a:latin typeface="Times New Roman" panose="02020603050405020304" pitchFamily="18" charset="0"/>
                <a:cs typeface="Times New Roman" panose="02020603050405020304" pitchFamily="18" charset="0"/>
              </a:rPr>
              <a:t>Phaseolus</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vulgaris</a:t>
            </a:r>
            <a:r>
              <a:rPr lang="es-ES" sz="1600" dirty="0">
                <a:latin typeface="Times New Roman" panose="02020603050405020304" pitchFamily="18" charset="0"/>
                <a:cs typeface="Times New Roman" panose="02020603050405020304" pitchFamily="18" charset="0"/>
              </a:rPr>
              <a:t> L.). Revista </a:t>
            </a:r>
            <a:r>
              <a:rPr lang="es-ES" sz="1600" dirty="0" err="1">
                <a:latin typeface="Times New Roman" panose="02020603050405020304" pitchFamily="18" charset="0"/>
                <a:cs typeface="Times New Roman" panose="02020603050405020304" pitchFamily="18" charset="0"/>
              </a:rPr>
              <a:t>Pakamuros</a:t>
            </a:r>
            <a:r>
              <a:rPr lang="es-ES" sz="1600" dirty="0">
                <a:latin typeface="Times New Roman" panose="02020603050405020304" pitchFamily="18" charset="0"/>
                <a:cs typeface="Times New Roman" panose="02020603050405020304" pitchFamily="18" charset="0"/>
              </a:rPr>
              <a:t>, 9 (2), 73-86.</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s-ES" sz="1600" dirty="0">
                <a:latin typeface="Times New Roman" panose="02020603050405020304" pitchFamily="18" charset="0"/>
                <a:cs typeface="Times New Roman" panose="02020603050405020304" pitchFamily="18" charset="0"/>
              </a:rPr>
              <a:t>Meriño, Y., Boudet, A., </a:t>
            </a:r>
            <a:r>
              <a:rPr lang="es-ES" sz="1600" dirty="0" err="1">
                <a:latin typeface="Times New Roman" panose="02020603050405020304" pitchFamily="18" charset="0"/>
                <a:cs typeface="Times New Roman" panose="02020603050405020304" pitchFamily="18" charset="0"/>
              </a:rPr>
              <a:t>Boicet</a:t>
            </a:r>
            <a:r>
              <a:rPr lang="es-ES" sz="1600" dirty="0">
                <a:latin typeface="Times New Roman" panose="02020603050405020304" pitchFamily="18" charset="0"/>
                <a:cs typeface="Times New Roman" panose="02020603050405020304" pitchFamily="18" charset="0"/>
              </a:rPr>
              <a:t>, T., Ladrón de Guevara, E. A. y Palacio, A. J. 2015. Rendimiento y tolerancia a la sequía de seis variedades de frijol común (</a:t>
            </a:r>
            <a:r>
              <a:rPr lang="es-ES" sz="1600" i="1" dirty="0" err="1">
                <a:latin typeface="Times New Roman" panose="02020603050405020304" pitchFamily="18" charset="0"/>
                <a:cs typeface="Times New Roman" panose="02020603050405020304" pitchFamily="18" charset="0"/>
              </a:rPr>
              <a:t>Phaseolus</a:t>
            </a:r>
            <a:r>
              <a:rPr lang="es-ES" sz="1600" i="1" dirty="0">
                <a:latin typeface="Times New Roman" panose="02020603050405020304" pitchFamily="18" charset="0"/>
                <a:cs typeface="Times New Roman" panose="02020603050405020304" pitchFamily="18" charset="0"/>
              </a:rPr>
              <a:t> </a:t>
            </a:r>
            <a:r>
              <a:rPr lang="es-ES" sz="1600" i="1" dirty="0" err="1">
                <a:latin typeface="Times New Roman" panose="02020603050405020304" pitchFamily="18" charset="0"/>
                <a:cs typeface="Times New Roman" panose="02020603050405020304" pitchFamily="18" charset="0"/>
              </a:rPr>
              <a:t>vulgaris</a:t>
            </a:r>
            <a:r>
              <a:rPr lang="es-ES" sz="1600" i="1" dirty="0">
                <a:latin typeface="Times New Roman" panose="02020603050405020304" pitchFamily="18" charset="0"/>
                <a:cs typeface="Times New Roman" panose="02020603050405020304" pitchFamily="18" charset="0"/>
              </a:rPr>
              <a:t> </a:t>
            </a:r>
            <a:r>
              <a:rPr lang="es-ES" sz="1600" dirty="0">
                <a:latin typeface="Times New Roman" panose="02020603050405020304" pitchFamily="18" charset="0"/>
                <a:cs typeface="Times New Roman" panose="02020603050405020304" pitchFamily="18" charset="0"/>
              </a:rPr>
              <a:t>L.) en condiciones de campo. Centro Agrícola, 42 (1), 69–74.</a:t>
            </a:r>
          </a:p>
          <a:p>
            <a:pPr marL="285750" indent="-285750" algn="just">
              <a:buFont typeface="Arial" panose="020B0604020202020204" pitchFamily="34" charset="0"/>
              <a:buChar char="•"/>
            </a:pPr>
            <a:r>
              <a:rPr lang="es-ES" sz="1600" dirty="0">
                <a:latin typeface="Times New Roman" panose="02020603050405020304" pitchFamily="18" charset="0"/>
                <a:cs typeface="Times New Roman" panose="02020603050405020304" pitchFamily="18" charset="0"/>
              </a:rPr>
              <a:t>Polanía, J.A., Rao, I.M., Mejía, S., </a:t>
            </a:r>
            <a:r>
              <a:rPr lang="es-ES" sz="1600" dirty="0" err="1">
                <a:latin typeface="Times New Roman" panose="02020603050405020304" pitchFamily="18" charset="0"/>
                <a:cs typeface="Times New Roman" panose="02020603050405020304" pitchFamily="18" charset="0"/>
              </a:rPr>
              <a:t>Beebe</a:t>
            </a:r>
            <a:r>
              <a:rPr lang="es-ES" sz="1600" dirty="0">
                <a:latin typeface="Times New Roman" panose="02020603050405020304" pitchFamily="18" charset="0"/>
                <a:cs typeface="Times New Roman" panose="02020603050405020304" pitchFamily="18" charset="0"/>
              </a:rPr>
              <a:t>, S.E. y Cajiao, C. 2012. Características morfo-fisiológicas del fríjol</a:t>
            </a:r>
            <a:br>
              <a:rPr lang="es-ES" sz="1600" dirty="0">
                <a:latin typeface="Times New Roman" panose="02020603050405020304" pitchFamily="18" charset="0"/>
                <a:cs typeface="Times New Roman" panose="02020603050405020304" pitchFamily="18" charset="0"/>
              </a:rPr>
            </a:br>
            <a:r>
              <a:rPr lang="es-ES" sz="1600" dirty="0">
                <a:latin typeface="Times New Roman" panose="02020603050405020304" pitchFamily="18" charset="0"/>
                <a:cs typeface="Times New Roman" panose="02020603050405020304" pitchFamily="18" charset="0"/>
              </a:rPr>
              <a:t>común (</a:t>
            </a:r>
            <a:r>
              <a:rPr lang="es-ES" sz="1600" i="1" dirty="0" err="1">
                <a:latin typeface="Times New Roman" panose="02020603050405020304" pitchFamily="18" charset="0"/>
                <a:cs typeface="Times New Roman" panose="02020603050405020304" pitchFamily="18" charset="0"/>
              </a:rPr>
              <a:t>Phaseolus</a:t>
            </a:r>
            <a:r>
              <a:rPr lang="es-ES" sz="1600" i="1" dirty="0">
                <a:latin typeface="Times New Roman" panose="02020603050405020304" pitchFamily="18" charset="0"/>
                <a:cs typeface="Times New Roman" panose="02020603050405020304" pitchFamily="18" charset="0"/>
              </a:rPr>
              <a:t> </a:t>
            </a:r>
            <a:r>
              <a:rPr lang="es-ES" sz="1600" i="1" dirty="0" err="1">
                <a:latin typeface="Times New Roman" panose="02020603050405020304" pitchFamily="18" charset="0"/>
                <a:cs typeface="Times New Roman" panose="02020603050405020304" pitchFamily="18" charset="0"/>
              </a:rPr>
              <a:t>vulgaris</a:t>
            </a:r>
            <a:r>
              <a:rPr lang="es-ES" sz="1600" i="1" dirty="0">
                <a:latin typeface="Times New Roman" panose="02020603050405020304" pitchFamily="18" charset="0"/>
                <a:cs typeface="Times New Roman" panose="02020603050405020304" pitchFamily="18" charset="0"/>
              </a:rPr>
              <a:t> </a:t>
            </a:r>
            <a:r>
              <a:rPr lang="es-ES" sz="1600" dirty="0">
                <a:latin typeface="Times New Roman" panose="02020603050405020304" pitchFamily="18" charset="0"/>
                <a:cs typeface="Times New Roman" panose="02020603050405020304" pitchFamily="18" charset="0"/>
              </a:rPr>
              <a:t>L.) relacionadas con la adaptación a sequía. Acta </a:t>
            </a:r>
            <a:r>
              <a:rPr lang="es-ES" sz="1600" dirty="0" err="1">
                <a:latin typeface="Times New Roman" panose="02020603050405020304" pitchFamily="18" charset="0"/>
                <a:cs typeface="Times New Roman" panose="02020603050405020304" pitchFamily="18" charset="0"/>
              </a:rPr>
              <a:t>Agron</a:t>
            </a:r>
            <a:r>
              <a:rPr lang="es-ES" sz="1600" dirty="0">
                <a:latin typeface="Times New Roman" panose="02020603050405020304" pitchFamily="18" charset="0"/>
                <a:cs typeface="Times New Roman" panose="02020603050405020304" pitchFamily="18" charset="0"/>
              </a:rPr>
              <a:t>. 61(3), 197-206.</a:t>
            </a:r>
          </a:p>
          <a:p>
            <a:pPr marL="285750" indent="-285750" algn="just">
              <a:buFont typeface="Arial" panose="020B0604020202020204" pitchFamily="34" charset="0"/>
              <a:buChar char="•"/>
            </a:pPr>
            <a:r>
              <a:rPr lang="es-ES" sz="1600" dirty="0" err="1">
                <a:solidFill>
                  <a:srgbClr val="000000"/>
                </a:solidFill>
                <a:latin typeface="Times New Roman" panose="02020603050405020304" pitchFamily="18" charset="0"/>
                <a:cs typeface="Times New Roman" panose="02020603050405020304" pitchFamily="18" charset="0"/>
              </a:rPr>
              <a:t>Pungulani</a:t>
            </a:r>
            <a:r>
              <a:rPr lang="es-ES" sz="1600" dirty="0">
                <a:solidFill>
                  <a:srgbClr val="000000"/>
                </a:solidFill>
                <a:latin typeface="Times New Roman" panose="02020603050405020304" pitchFamily="18" charset="0"/>
                <a:cs typeface="Times New Roman" panose="02020603050405020304" pitchFamily="18" charset="0"/>
              </a:rPr>
              <a:t>, L.L.M., J.P </a:t>
            </a:r>
            <a:r>
              <a:rPr lang="es-ES" sz="1600" dirty="0" err="1">
                <a:solidFill>
                  <a:srgbClr val="000000"/>
                </a:solidFill>
                <a:latin typeface="Times New Roman" panose="02020603050405020304" pitchFamily="18" charset="0"/>
                <a:cs typeface="Times New Roman" panose="02020603050405020304" pitchFamily="18" charset="0"/>
              </a:rPr>
              <a:t>Millner</a:t>
            </a:r>
            <a:r>
              <a:rPr lang="es-ES" sz="1600" dirty="0">
                <a:solidFill>
                  <a:srgbClr val="000000"/>
                </a:solidFill>
                <a:latin typeface="Times New Roman" panose="02020603050405020304" pitchFamily="18" charset="0"/>
                <a:cs typeface="Times New Roman" panose="02020603050405020304" pitchFamily="18" charset="0"/>
              </a:rPr>
              <a:t>, W.M. Williams y M. Banda. 2013. </a:t>
            </a:r>
            <a:r>
              <a:rPr lang="es-ES" sz="1600" dirty="0" err="1">
                <a:solidFill>
                  <a:srgbClr val="000000"/>
                </a:solidFill>
                <a:latin typeface="Times New Roman" panose="02020603050405020304" pitchFamily="18" charset="0"/>
                <a:cs typeface="Times New Roman" panose="02020603050405020304" pitchFamily="18" charset="0"/>
              </a:rPr>
              <a:t>Improvent</a:t>
            </a:r>
            <a:r>
              <a:rPr lang="es-ES" sz="1600" dirty="0">
                <a:solidFill>
                  <a:srgbClr val="000000"/>
                </a:solidFill>
                <a:latin typeface="Times New Roman" panose="02020603050405020304" pitchFamily="18" charset="0"/>
                <a:cs typeface="Times New Roman" panose="02020603050405020304" pitchFamily="18" charset="0"/>
              </a:rPr>
              <a:t> </a:t>
            </a:r>
            <a:r>
              <a:rPr lang="es-ES" sz="1600" dirty="0" err="1">
                <a:solidFill>
                  <a:srgbClr val="000000"/>
                </a:solidFill>
                <a:latin typeface="Times New Roman" panose="02020603050405020304" pitchFamily="18" charset="0"/>
                <a:cs typeface="Times New Roman" panose="02020603050405020304" pitchFamily="18" charset="0"/>
              </a:rPr>
              <a:t>of</a:t>
            </a:r>
            <a:r>
              <a:rPr lang="es-ES" sz="1600" dirty="0">
                <a:solidFill>
                  <a:srgbClr val="000000"/>
                </a:solidFill>
                <a:latin typeface="Times New Roman" panose="02020603050405020304" pitchFamily="18" charset="0"/>
                <a:cs typeface="Times New Roman" panose="02020603050405020304" pitchFamily="18" charset="0"/>
              </a:rPr>
              <a:t> </a:t>
            </a:r>
            <a:r>
              <a:rPr lang="es-ES" sz="1600" dirty="0" err="1">
                <a:solidFill>
                  <a:srgbClr val="000000"/>
                </a:solidFill>
                <a:latin typeface="Times New Roman" panose="02020603050405020304" pitchFamily="18" charset="0"/>
                <a:cs typeface="Times New Roman" panose="02020603050405020304" pitchFamily="18" charset="0"/>
              </a:rPr>
              <a:t>leaf</a:t>
            </a:r>
            <a:r>
              <a:rPr lang="es-ES" sz="1600" dirty="0">
                <a:solidFill>
                  <a:srgbClr val="000000"/>
                </a:solidFill>
                <a:latin typeface="Times New Roman" panose="02020603050405020304" pitchFamily="18" charset="0"/>
                <a:cs typeface="Times New Roman" panose="02020603050405020304" pitchFamily="18" charset="0"/>
              </a:rPr>
              <a:t> </a:t>
            </a:r>
            <a:r>
              <a:rPr lang="es-ES" sz="1600" dirty="0" err="1">
                <a:solidFill>
                  <a:srgbClr val="000000"/>
                </a:solidFill>
                <a:latin typeface="Times New Roman" panose="02020603050405020304" pitchFamily="18" charset="0"/>
                <a:cs typeface="Times New Roman" panose="02020603050405020304" pitchFamily="18" charset="0"/>
              </a:rPr>
              <a:t>wilting</a:t>
            </a:r>
            <a:r>
              <a:rPr lang="es-ES" sz="1600" dirty="0">
                <a:solidFill>
                  <a:srgbClr val="000000"/>
                </a:solidFill>
                <a:latin typeface="Times New Roman" panose="02020603050405020304" pitchFamily="18" charset="0"/>
                <a:cs typeface="Times New Roman" panose="02020603050405020304" pitchFamily="18" charset="0"/>
              </a:rPr>
              <a:t> </a:t>
            </a:r>
            <a:r>
              <a:rPr lang="es-ES" sz="1600" dirty="0" err="1">
                <a:solidFill>
                  <a:srgbClr val="000000"/>
                </a:solidFill>
                <a:latin typeface="Times New Roman" panose="02020603050405020304" pitchFamily="18" charset="0"/>
                <a:cs typeface="Times New Roman" panose="02020603050405020304" pitchFamily="18" charset="0"/>
              </a:rPr>
              <a:t>scoring</a:t>
            </a:r>
            <a:r>
              <a:rPr lang="es-ES" sz="1600" dirty="0">
                <a:solidFill>
                  <a:srgbClr val="000000"/>
                </a:solidFill>
                <a:latin typeface="Times New Roman" panose="02020603050405020304" pitchFamily="18" charset="0"/>
                <a:cs typeface="Times New Roman" panose="02020603050405020304" pitchFamily="18" charset="0"/>
              </a:rPr>
              <a:t> in </a:t>
            </a:r>
            <a:r>
              <a:rPr lang="es-ES" sz="1600" dirty="0" err="1">
                <a:solidFill>
                  <a:srgbClr val="000000"/>
                </a:solidFill>
                <a:latin typeface="Times New Roman" panose="02020603050405020304" pitchFamily="18" charset="0"/>
                <a:cs typeface="Times New Roman" panose="02020603050405020304" pitchFamily="18" charset="0"/>
              </a:rPr>
              <a:t>cowpea</a:t>
            </a:r>
            <a:r>
              <a:rPr lang="es-ES" sz="1600" dirty="0">
                <a:solidFill>
                  <a:srgbClr val="000000"/>
                </a:solidFill>
                <a:latin typeface="Times New Roman" panose="02020603050405020304" pitchFamily="18" charset="0"/>
                <a:cs typeface="Times New Roman" panose="02020603050405020304" pitchFamily="18" charset="0"/>
              </a:rPr>
              <a:t> (</a:t>
            </a:r>
            <a:r>
              <a:rPr lang="es-ES" sz="1600" i="1" dirty="0">
                <a:solidFill>
                  <a:srgbClr val="000000"/>
                </a:solidFill>
                <a:latin typeface="Times New Roman" panose="02020603050405020304" pitchFamily="18" charset="0"/>
                <a:cs typeface="Times New Roman" panose="02020603050405020304" pitchFamily="18" charset="0"/>
              </a:rPr>
              <a:t>Vigna </a:t>
            </a:r>
            <a:r>
              <a:rPr lang="es-ES" sz="1600" i="1" dirty="0" err="1">
                <a:solidFill>
                  <a:srgbClr val="000000"/>
                </a:solidFill>
                <a:latin typeface="Times New Roman" panose="02020603050405020304" pitchFamily="18" charset="0"/>
                <a:cs typeface="Times New Roman" panose="02020603050405020304" pitchFamily="18" charset="0"/>
              </a:rPr>
              <a:t>Sinensis</a:t>
            </a:r>
            <a:r>
              <a:rPr lang="es-ES" sz="1600" i="1" dirty="0">
                <a:solidFill>
                  <a:srgbClr val="000000"/>
                </a:solidFill>
                <a:latin typeface="Times New Roman" panose="02020603050405020304" pitchFamily="18" charset="0"/>
                <a:cs typeface="Times New Roman" panose="02020603050405020304" pitchFamily="18" charset="0"/>
              </a:rPr>
              <a:t> </a:t>
            </a:r>
            <a:r>
              <a:rPr lang="es-ES" sz="1600" dirty="0">
                <a:solidFill>
                  <a:srgbClr val="000000"/>
                </a:solidFill>
                <a:latin typeface="Times New Roman" panose="02020603050405020304" pitchFamily="18" charset="0"/>
                <a:cs typeface="Times New Roman" panose="02020603050405020304" pitchFamily="18" charset="0"/>
              </a:rPr>
              <a:t>(L.) </a:t>
            </a:r>
            <a:r>
              <a:rPr lang="es-ES" sz="1600" dirty="0" err="1">
                <a:latin typeface="Times New Roman" panose="02020603050405020304" pitchFamily="18" charset="0"/>
                <a:cs typeface="Times New Roman" panose="02020603050405020304" pitchFamily="18" charset="0"/>
              </a:rPr>
              <a:t>Walp</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From</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qualitative</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scale</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to</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quantitative</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index</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Aust</a:t>
            </a:r>
            <a:r>
              <a:rPr lang="es-ES" sz="1600" dirty="0">
                <a:latin typeface="Times New Roman" panose="02020603050405020304" pitchFamily="18" charset="0"/>
                <a:cs typeface="Times New Roman" panose="02020603050405020304" pitchFamily="18" charset="0"/>
              </a:rPr>
              <a:t>. J. </a:t>
            </a:r>
            <a:r>
              <a:rPr lang="es-ES" sz="1600" dirty="0" err="1">
                <a:latin typeface="Times New Roman" panose="02020603050405020304" pitchFamily="18" charset="0"/>
                <a:cs typeface="Times New Roman" panose="02020603050405020304" pitchFamily="18" charset="0"/>
              </a:rPr>
              <a:t>Crop</a:t>
            </a:r>
            <a:r>
              <a:rPr lang="es-ES" sz="1600" dirty="0">
                <a:latin typeface="Times New Roman" panose="02020603050405020304" pitchFamily="18" charset="0"/>
                <a:cs typeface="Times New Roman" panose="02020603050405020304" pitchFamily="18" charset="0"/>
              </a:rPr>
              <a:t> </a:t>
            </a:r>
            <a:r>
              <a:rPr lang="es-ES" sz="1600" dirty="0" err="1">
                <a:latin typeface="Times New Roman" panose="02020603050405020304" pitchFamily="18" charset="0"/>
                <a:cs typeface="Times New Roman" panose="02020603050405020304" pitchFamily="18" charset="0"/>
              </a:rPr>
              <a:t>Sci</a:t>
            </a:r>
            <a:r>
              <a:rPr lang="es-ES" sz="1600" dirty="0">
                <a:latin typeface="Times New Roman" panose="02020603050405020304" pitchFamily="18" charset="0"/>
                <a:cs typeface="Times New Roman" panose="02020603050405020304" pitchFamily="18" charset="0"/>
              </a:rPr>
              <a:t>. 7 (9), 1262-1269.</a:t>
            </a:r>
          </a:p>
        </p:txBody>
      </p:sp>
      <p:sp>
        <p:nvSpPr>
          <p:cNvPr id="60" name="9 CuadroTexto"/>
          <p:cNvSpPr txBox="1"/>
          <p:nvPr/>
        </p:nvSpPr>
        <p:spPr>
          <a:xfrm>
            <a:off x="13840899" y="27224988"/>
            <a:ext cx="5165971" cy="508922"/>
          </a:xfrm>
          <a:prstGeom prst="rect">
            <a:avLst/>
          </a:prstGeom>
          <a:noFill/>
        </p:spPr>
        <p:txBody>
          <a:bodyPr wrap="square" rtlCol="0">
            <a:spAutoFit/>
          </a:bodyPr>
          <a:lstStyle/>
          <a:p>
            <a:pPr algn="ctr"/>
            <a:r>
              <a:rPr lang="es-ES" sz="2707" b="1" dirty="0">
                <a:latin typeface="Times New Roman" panose="02020603050405020304" pitchFamily="18" charset="0"/>
                <a:cs typeface="Times New Roman" panose="02020603050405020304" pitchFamily="18" charset="0"/>
              </a:rPr>
              <a:t>CONCLUSIONES</a:t>
            </a:r>
          </a:p>
        </p:txBody>
      </p:sp>
      <p:sp>
        <p:nvSpPr>
          <p:cNvPr id="61" name="12 CuadroTexto"/>
          <p:cNvSpPr txBox="1"/>
          <p:nvPr/>
        </p:nvSpPr>
        <p:spPr>
          <a:xfrm>
            <a:off x="11086586" y="27800313"/>
            <a:ext cx="10039527" cy="677108"/>
          </a:xfrm>
          <a:prstGeom prst="rect">
            <a:avLst/>
          </a:prstGeom>
          <a:noFill/>
          <a:ln>
            <a:noFill/>
          </a:ln>
        </p:spPr>
        <p:txBody>
          <a:bodyPr wrap="square" rtlCol="0">
            <a:spAutoFit/>
          </a:bodyPr>
          <a:lstStyle/>
          <a:p>
            <a:pPr algn="just"/>
            <a:r>
              <a:rPr lang="es-ES" sz="1900" dirty="0">
                <a:latin typeface="Times New Roman" panose="02020603050405020304" pitchFamily="18" charset="0"/>
                <a:cs typeface="Times New Roman" panose="02020603050405020304" pitchFamily="18" charset="0"/>
              </a:rPr>
              <a:t>Los resultados evidencian que el déficit hídrico influye notablemente en la respuesta fisiológica del frijol, afectando el crecimiento y rendimiento de la planta. </a:t>
            </a:r>
            <a:endParaRPr lang="en-US" sz="1900" dirty="0">
              <a:latin typeface="Times New Roman" panose="02020603050405020304" pitchFamily="18" charset="0"/>
              <a:cs typeface="Times New Roman" panose="02020603050405020304" pitchFamily="18" charset="0"/>
            </a:endParaRPr>
          </a:p>
        </p:txBody>
      </p:sp>
      <p:sp>
        <p:nvSpPr>
          <p:cNvPr id="68" name="67 CuadroTexto"/>
          <p:cNvSpPr txBox="1"/>
          <p:nvPr/>
        </p:nvSpPr>
        <p:spPr>
          <a:xfrm>
            <a:off x="755286" y="18485908"/>
            <a:ext cx="9405966" cy="677108"/>
          </a:xfrm>
          <a:prstGeom prst="rect">
            <a:avLst/>
          </a:prstGeom>
          <a:noFill/>
        </p:spPr>
        <p:txBody>
          <a:bodyPr wrap="square" rtlCol="0">
            <a:spAutoFit/>
          </a:bodyPr>
          <a:lstStyle/>
          <a:p>
            <a:pPr algn="just"/>
            <a:r>
              <a:rPr lang="es-ES" sz="1900" dirty="0">
                <a:latin typeface="Times New Roman" panose="02020603050405020304" pitchFamily="18" charset="0"/>
                <a:cs typeface="Times New Roman" panose="02020603050405020304" pitchFamily="18" charset="0"/>
              </a:rPr>
              <a:t>Figura 1. Longitud (A) y diámetro de los tallos (B) de plantas de frijol sometidas a diferentes tratamientos de riego</a:t>
            </a:r>
          </a:p>
        </p:txBody>
      </p:sp>
      <p:cxnSp>
        <p:nvCxnSpPr>
          <p:cNvPr id="70" name="69 Conector recto"/>
          <p:cNvCxnSpPr/>
          <p:nvPr/>
        </p:nvCxnSpPr>
        <p:spPr>
          <a:xfrm flipV="1">
            <a:off x="1047058" y="7574447"/>
            <a:ext cx="20079056" cy="48736"/>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8" name="77 Conector recto"/>
          <p:cNvCxnSpPr/>
          <p:nvPr/>
        </p:nvCxnSpPr>
        <p:spPr>
          <a:xfrm>
            <a:off x="812049" y="11607230"/>
            <a:ext cx="20322734" cy="0"/>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2" name="91 Conector recto"/>
          <p:cNvCxnSpPr/>
          <p:nvPr/>
        </p:nvCxnSpPr>
        <p:spPr>
          <a:xfrm>
            <a:off x="1056921" y="5327945"/>
            <a:ext cx="20030321" cy="0"/>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2" name="71 Conector recto"/>
          <p:cNvCxnSpPr>
            <a:cxnSpLocks/>
          </p:cNvCxnSpPr>
          <p:nvPr/>
        </p:nvCxnSpPr>
        <p:spPr>
          <a:xfrm flipH="1">
            <a:off x="10762975" y="28791094"/>
            <a:ext cx="11168338"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3" name="62 Conector recto"/>
          <p:cNvCxnSpPr>
            <a:cxnSpLocks/>
          </p:cNvCxnSpPr>
          <p:nvPr/>
        </p:nvCxnSpPr>
        <p:spPr>
          <a:xfrm flipH="1">
            <a:off x="10707291" y="11585335"/>
            <a:ext cx="113429" cy="21172279"/>
          </a:xfrm>
          <a:prstGeom prst="line">
            <a:avLst/>
          </a:prstGeom>
          <a:ln w="44450">
            <a:solidFill>
              <a:srgbClr val="C00000"/>
            </a:solidFill>
            <a:prstDash val="sysDot"/>
          </a:ln>
        </p:spPr>
        <p:style>
          <a:lnRef idx="1">
            <a:schemeClr val="accent1"/>
          </a:lnRef>
          <a:fillRef idx="0">
            <a:schemeClr val="accent1"/>
          </a:fillRef>
          <a:effectRef idx="0">
            <a:schemeClr val="accent1"/>
          </a:effectRef>
          <a:fontRef idx="minor">
            <a:schemeClr val="tx1"/>
          </a:fontRef>
        </p:style>
      </p:cxnSp>
      <p:pic>
        <p:nvPicPr>
          <p:cNvPr id="66" name="1 Imagen" descr="Identidad INCA-01.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224179" y="287428"/>
            <a:ext cx="2524180" cy="1519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 name="Rectángulo 16">
            <a:extLst>
              <a:ext uri="{FF2B5EF4-FFF2-40B4-BE49-F238E27FC236}">
                <a16:creationId xmlns:a16="http://schemas.microsoft.com/office/drawing/2014/main" xmlns="" id="{793F03DA-972C-4C1F-9835-23B6AA10A38C}"/>
              </a:ext>
            </a:extLst>
          </p:cNvPr>
          <p:cNvSpPr/>
          <p:nvPr/>
        </p:nvSpPr>
        <p:spPr>
          <a:xfrm>
            <a:off x="882428" y="8140024"/>
            <a:ext cx="9703038" cy="1258806"/>
          </a:xfrm>
          <a:prstGeom prst="rect">
            <a:avLst/>
          </a:prstGeom>
        </p:spPr>
        <p:txBody>
          <a:bodyPr wrap="square">
            <a:spAutoFit/>
          </a:bodyPr>
          <a:lstStyle/>
          <a:p>
            <a:pPr algn="just"/>
            <a:r>
              <a:rPr lang="es-ES" sz="1895" dirty="0">
                <a:latin typeface="Times New Roman" panose="02020603050405020304" pitchFamily="18" charset="0"/>
                <a:cs typeface="Times New Roman" panose="02020603050405020304" pitchFamily="18" charset="0"/>
              </a:rPr>
              <a:t>El trabajo se realizó durante los meses de enero a mayo de 2021 en el área central del Instituto Nacional de Ciencias Agrícolas (INCA). Se utilizaron semillas de la Variedad Triunfo 70 las que fueron sembradas en condiciones semicontroladas. </a:t>
            </a:r>
          </a:p>
          <a:p>
            <a:pPr algn="just"/>
            <a:r>
              <a:rPr lang="es-ES" sz="1895" dirty="0">
                <a:latin typeface="Times New Roman" panose="02020603050405020304" pitchFamily="18" charset="0"/>
                <a:cs typeface="Times New Roman" panose="02020603050405020304" pitchFamily="18" charset="0"/>
              </a:rPr>
              <a:t>Se contó con dos tratamientos que consistieron en regar durante todo el ciclo biológico del cultivo:</a:t>
            </a:r>
          </a:p>
        </p:txBody>
      </p:sp>
      <p:sp>
        <p:nvSpPr>
          <p:cNvPr id="12" name="Rectángulo 11">
            <a:extLst>
              <a:ext uri="{FF2B5EF4-FFF2-40B4-BE49-F238E27FC236}">
                <a16:creationId xmlns:a16="http://schemas.microsoft.com/office/drawing/2014/main" xmlns="" id="{A072C4B1-6382-43F9-B65B-237E862C9034}"/>
              </a:ext>
            </a:extLst>
          </p:cNvPr>
          <p:cNvSpPr/>
          <p:nvPr/>
        </p:nvSpPr>
        <p:spPr>
          <a:xfrm>
            <a:off x="6305254" y="10270486"/>
            <a:ext cx="4067246" cy="383951"/>
          </a:xfrm>
          <a:prstGeom prst="rect">
            <a:avLst/>
          </a:prstGeom>
        </p:spPr>
        <p:txBody>
          <a:bodyPr wrap="square">
            <a:spAutoFit/>
          </a:bodyPr>
          <a:lstStyle/>
          <a:p>
            <a:r>
              <a:rPr lang="es-ES" sz="1895" dirty="0" err="1">
                <a:latin typeface="Times New Roman" panose="02020603050405020304" pitchFamily="18" charset="0"/>
                <a:cs typeface="Times New Roman" panose="02020603050405020304" pitchFamily="18" charset="0"/>
              </a:rPr>
              <a:t>ETc.</a:t>
            </a:r>
            <a:r>
              <a:rPr lang="es-ES" sz="1895" dirty="0">
                <a:latin typeface="Times New Roman" panose="02020603050405020304" pitchFamily="18" charset="0"/>
                <a:cs typeface="Times New Roman" panose="02020603050405020304" pitchFamily="18" charset="0"/>
              </a:rPr>
              <a:t> (evapotranspiración del cultivo) </a:t>
            </a:r>
          </a:p>
        </p:txBody>
      </p:sp>
      <p:sp>
        <p:nvSpPr>
          <p:cNvPr id="14" name="Rectángulo 13">
            <a:extLst>
              <a:ext uri="{FF2B5EF4-FFF2-40B4-BE49-F238E27FC236}">
                <a16:creationId xmlns:a16="http://schemas.microsoft.com/office/drawing/2014/main" xmlns="" id="{708AB8CF-19F7-45F1-9626-56E7EE7E482C}"/>
              </a:ext>
            </a:extLst>
          </p:cNvPr>
          <p:cNvSpPr/>
          <p:nvPr/>
        </p:nvSpPr>
        <p:spPr>
          <a:xfrm>
            <a:off x="10916267" y="8632815"/>
            <a:ext cx="6793864" cy="2133661"/>
          </a:xfrm>
          <a:prstGeom prst="rect">
            <a:avLst/>
          </a:prstGeom>
        </p:spPr>
        <p:txBody>
          <a:bodyPr wrap="square">
            <a:spAutoFit/>
          </a:bodyPr>
          <a:lstStyle/>
          <a:p>
            <a:pPr algn="just"/>
            <a:r>
              <a:rPr lang="es-ES" sz="1895" dirty="0">
                <a:latin typeface="Times New Roman" panose="02020603050405020304" pitchFamily="18" charset="0"/>
                <a:cs typeface="Times New Roman" panose="02020603050405020304" pitchFamily="18" charset="0"/>
              </a:rPr>
              <a:t>A los 48, 62 y 81 días del año (DOY) lo que corresponde a los 31, 45 y 64 días posteriores a la siembra respectivamente. </a:t>
            </a:r>
          </a:p>
          <a:p>
            <a:pPr algn="just"/>
            <a:r>
              <a:rPr lang="es-ES" sz="1895" dirty="0">
                <a:latin typeface="Times New Roman" panose="02020603050405020304" pitchFamily="18" charset="0"/>
                <a:cs typeface="Times New Roman" panose="02020603050405020304" pitchFamily="18" charset="0"/>
              </a:rPr>
              <a:t>Se determinó la longitud y diámetro de los tallos, la superficie foliar, las masas secas de raíz, tallo, hojas y totales. </a:t>
            </a:r>
            <a:r>
              <a:rPr lang="es-ES_tradnl" sz="1895" dirty="0">
                <a:latin typeface="Times New Roman" panose="02020603050405020304" pitchFamily="18" charset="0"/>
                <a:cs typeface="Times New Roman" panose="02020603050405020304" pitchFamily="18" charset="0"/>
              </a:rPr>
              <a:t>Se calculó el contenido relativo de agua referido a la máxima turgente (CRA) según la siguiente ecuación:</a:t>
            </a:r>
            <a:endParaRPr lang="es-ES" sz="1895" dirty="0">
              <a:latin typeface="Times New Roman" panose="02020603050405020304" pitchFamily="18" charset="0"/>
              <a:cs typeface="Times New Roman" panose="02020603050405020304" pitchFamily="18" charset="0"/>
            </a:endParaRPr>
          </a:p>
          <a:p>
            <a:pPr algn="ctr"/>
            <a:r>
              <a:rPr lang="en-US" sz="1895" dirty="0">
                <a:latin typeface="Times New Roman" panose="02020603050405020304" pitchFamily="18" charset="0"/>
                <a:cs typeface="Times New Roman" panose="02020603050405020304" pitchFamily="18" charset="0"/>
              </a:rPr>
              <a:t>CRA = (</a:t>
            </a:r>
            <a:r>
              <a:rPr lang="en-US" sz="1895" dirty="0" err="1">
                <a:latin typeface="Times New Roman" panose="02020603050405020304" pitchFamily="18" charset="0"/>
                <a:cs typeface="Times New Roman" panose="02020603050405020304" pitchFamily="18" charset="0"/>
              </a:rPr>
              <a:t>M</a:t>
            </a:r>
            <a:r>
              <a:rPr lang="en-US" sz="1354" dirty="0" err="1">
                <a:latin typeface="Times New Roman" panose="02020603050405020304" pitchFamily="18" charset="0"/>
                <a:cs typeface="Times New Roman" panose="02020603050405020304" pitchFamily="18" charset="0"/>
              </a:rPr>
              <a:t>f</a:t>
            </a:r>
            <a:r>
              <a:rPr lang="en-US" sz="1354" dirty="0">
                <a:latin typeface="Times New Roman" panose="02020603050405020304" pitchFamily="18" charset="0"/>
                <a:cs typeface="Times New Roman" panose="02020603050405020304" pitchFamily="18" charset="0"/>
              </a:rPr>
              <a:t> </a:t>
            </a:r>
            <a:r>
              <a:rPr lang="en-US" sz="1895" dirty="0">
                <a:latin typeface="Times New Roman" panose="02020603050405020304" pitchFamily="18" charset="0"/>
                <a:cs typeface="Times New Roman" panose="02020603050405020304" pitchFamily="18" charset="0"/>
              </a:rPr>
              <a:t>- M</a:t>
            </a:r>
            <a:r>
              <a:rPr lang="en-US" sz="1354" dirty="0">
                <a:latin typeface="Times New Roman" panose="02020603050405020304" pitchFamily="18" charset="0"/>
                <a:cs typeface="Times New Roman" panose="02020603050405020304" pitchFamily="18" charset="0"/>
              </a:rPr>
              <a:t>s</a:t>
            </a:r>
            <a:r>
              <a:rPr lang="en-US" sz="1895" dirty="0">
                <a:latin typeface="Times New Roman" panose="02020603050405020304" pitchFamily="18" charset="0"/>
                <a:cs typeface="Times New Roman" panose="02020603050405020304" pitchFamily="18" charset="0"/>
              </a:rPr>
              <a:t>) /(M</a:t>
            </a:r>
            <a:r>
              <a:rPr lang="en-US" sz="1354" dirty="0">
                <a:latin typeface="Times New Roman" panose="02020603050405020304" pitchFamily="18" charset="0"/>
                <a:cs typeface="Times New Roman" panose="02020603050405020304" pitchFamily="18" charset="0"/>
              </a:rPr>
              <a:t>t</a:t>
            </a:r>
            <a:r>
              <a:rPr lang="en-US" sz="1895" dirty="0">
                <a:latin typeface="Times New Roman" panose="02020603050405020304" pitchFamily="18" charset="0"/>
                <a:cs typeface="Times New Roman" panose="02020603050405020304" pitchFamily="18" charset="0"/>
              </a:rPr>
              <a:t>- M</a:t>
            </a:r>
            <a:r>
              <a:rPr lang="en-US" sz="1354" dirty="0">
                <a:latin typeface="Times New Roman" panose="02020603050405020304" pitchFamily="18" charset="0"/>
                <a:cs typeface="Times New Roman" panose="02020603050405020304" pitchFamily="18" charset="0"/>
              </a:rPr>
              <a:t>s</a:t>
            </a:r>
            <a:r>
              <a:rPr lang="en-US" sz="1895" dirty="0">
                <a:latin typeface="Times New Roman" panose="02020603050405020304" pitchFamily="18" charset="0"/>
                <a:cs typeface="Times New Roman" panose="02020603050405020304" pitchFamily="18" charset="0"/>
              </a:rPr>
              <a:t>) x 100</a:t>
            </a:r>
            <a:endParaRPr lang="es-ES" sz="1895" dirty="0">
              <a:latin typeface="Times New Roman" panose="02020603050405020304" pitchFamily="18" charset="0"/>
              <a:cs typeface="Times New Roman" panose="02020603050405020304" pitchFamily="18" charset="0"/>
            </a:endParaRPr>
          </a:p>
        </p:txBody>
      </p:sp>
      <p:sp>
        <p:nvSpPr>
          <p:cNvPr id="19" name="Rectángulo 18">
            <a:extLst>
              <a:ext uri="{FF2B5EF4-FFF2-40B4-BE49-F238E27FC236}">
                <a16:creationId xmlns:a16="http://schemas.microsoft.com/office/drawing/2014/main" xmlns="" id="{B6A4A0C1-6461-447A-B0D6-0EB71A1D8282}"/>
              </a:ext>
            </a:extLst>
          </p:cNvPr>
          <p:cNvSpPr/>
          <p:nvPr/>
        </p:nvSpPr>
        <p:spPr>
          <a:xfrm>
            <a:off x="10874715" y="10648679"/>
            <a:ext cx="6836348" cy="967188"/>
          </a:xfrm>
          <a:prstGeom prst="rect">
            <a:avLst/>
          </a:prstGeom>
        </p:spPr>
        <p:txBody>
          <a:bodyPr wrap="square">
            <a:spAutoFit/>
          </a:bodyPr>
          <a:lstStyle/>
          <a:p>
            <a:pPr algn="just"/>
            <a:r>
              <a:rPr lang="es-ES" sz="1895" dirty="0">
                <a:latin typeface="Times New Roman" panose="02020603050405020304" pitchFamily="18" charset="0"/>
                <a:cs typeface="Times New Roman" panose="02020603050405020304" pitchFamily="18" charset="0"/>
              </a:rPr>
              <a:t>Se midió la humedad del suelo, el contenido total de clorofilas en unidades SPAD, el número de vainas por planta y de granos por vaina, la masa de 100 granos (g) y el rendimiento por planta (g).</a:t>
            </a:r>
          </a:p>
        </p:txBody>
      </p:sp>
      <p:cxnSp>
        <p:nvCxnSpPr>
          <p:cNvPr id="56" name="62 Conector recto">
            <a:extLst>
              <a:ext uri="{FF2B5EF4-FFF2-40B4-BE49-F238E27FC236}">
                <a16:creationId xmlns:a16="http://schemas.microsoft.com/office/drawing/2014/main" xmlns="" id="{C1D57D43-7FD0-46C8-815F-D9D4D429848A}"/>
              </a:ext>
            </a:extLst>
          </p:cNvPr>
          <p:cNvCxnSpPr>
            <a:cxnSpLocks/>
          </p:cNvCxnSpPr>
          <p:nvPr/>
        </p:nvCxnSpPr>
        <p:spPr>
          <a:xfrm flipH="1">
            <a:off x="10813210" y="7585575"/>
            <a:ext cx="1" cy="3980831"/>
          </a:xfrm>
          <a:prstGeom prst="line">
            <a:avLst/>
          </a:prstGeom>
          <a:ln w="44450">
            <a:solidFill>
              <a:srgbClr val="C00000"/>
            </a:solidFill>
            <a:prstDash val="sysDot"/>
          </a:ln>
        </p:spPr>
        <p:style>
          <a:lnRef idx="1">
            <a:schemeClr val="accent1"/>
          </a:lnRef>
          <a:fillRef idx="0">
            <a:schemeClr val="accent1"/>
          </a:fillRef>
          <a:effectRef idx="0">
            <a:schemeClr val="accent1"/>
          </a:effectRef>
          <a:fontRef idx="minor">
            <a:schemeClr val="tx1"/>
          </a:fontRef>
        </p:style>
      </p:cxnSp>
      <p:sp>
        <p:nvSpPr>
          <p:cNvPr id="28" name="Rectángulo 27">
            <a:extLst>
              <a:ext uri="{FF2B5EF4-FFF2-40B4-BE49-F238E27FC236}">
                <a16:creationId xmlns:a16="http://schemas.microsoft.com/office/drawing/2014/main" xmlns="" id="{FFDBCE7F-579E-407F-BFA6-B40D205A3DBD}"/>
              </a:ext>
            </a:extLst>
          </p:cNvPr>
          <p:cNvSpPr/>
          <p:nvPr/>
        </p:nvSpPr>
        <p:spPr>
          <a:xfrm>
            <a:off x="10916267" y="7745477"/>
            <a:ext cx="6793864" cy="967188"/>
          </a:xfrm>
          <a:prstGeom prst="rect">
            <a:avLst/>
          </a:prstGeom>
        </p:spPr>
        <p:txBody>
          <a:bodyPr wrap="square">
            <a:spAutoFit/>
          </a:bodyPr>
          <a:lstStyle/>
          <a:p>
            <a:pPr algn="just"/>
            <a:r>
              <a:rPr lang="es-ES" sz="1895" dirty="0">
                <a:latin typeface="Times New Roman" panose="02020603050405020304" pitchFamily="18" charset="0"/>
                <a:cs typeface="Times New Roman" panose="02020603050405020304" pitchFamily="18" charset="0"/>
              </a:rPr>
              <a:t>El riego se aplicó mediante un sistema de micro aspersión automatizada y la entrega del agua se controló mediante válvulas colocadas en cada tratamiento.</a:t>
            </a:r>
          </a:p>
        </p:txBody>
      </p:sp>
      <p:sp>
        <p:nvSpPr>
          <p:cNvPr id="32" name="Rectángulo 31">
            <a:extLst>
              <a:ext uri="{FF2B5EF4-FFF2-40B4-BE49-F238E27FC236}">
                <a16:creationId xmlns:a16="http://schemas.microsoft.com/office/drawing/2014/main" xmlns="" id="{2A8A3C45-A48D-45A6-934B-6FCDE831378E}"/>
              </a:ext>
            </a:extLst>
          </p:cNvPr>
          <p:cNvSpPr/>
          <p:nvPr/>
        </p:nvSpPr>
        <p:spPr>
          <a:xfrm>
            <a:off x="662138" y="12297707"/>
            <a:ext cx="9779287" cy="2139047"/>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La longitud de los tallos como sus diámetros (Fig. 1A, B) presentaron un comportamiento muy parecido, mostrando a los 64 días posteriores a la siembra los mayores valores con diferencias en las plantas del tratamiento con mayor disponibilidad de agua (T0).</a:t>
            </a:r>
          </a:p>
          <a:p>
            <a:pPr algn="just"/>
            <a:r>
              <a:rPr lang="es-ES" sz="1900" dirty="0">
                <a:latin typeface="Times New Roman" panose="02020603050405020304" pitchFamily="18" charset="0"/>
                <a:cs typeface="Times New Roman" panose="02020603050405020304" pitchFamily="18" charset="0"/>
              </a:rPr>
              <a:t>Resalta en ambas variables el tratamiento con la mayor disponibilidad de agua, por lo que se pudo constatar que este comportamiento coincide con lo informado por otros autores quienes encontraron resultados desfavorables en la altura de la planta, número de hojas y área foliar en la medida en que se agota el agua aprovechable del suelo (Polanía </a:t>
            </a:r>
            <a:r>
              <a:rPr lang="es-ES" sz="1900" i="1" dirty="0">
                <a:latin typeface="Times New Roman" panose="02020603050405020304" pitchFamily="18" charset="0"/>
                <a:cs typeface="Times New Roman" panose="02020603050405020304" pitchFamily="18" charset="0"/>
              </a:rPr>
              <a:t>et al</a:t>
            </a:r>
            <a:r>
              <a:rPr lang="es-ES" sz="1900" dirty="0">
                <a:latin typeface="Times New Roman" panose="02020603050405020304" pitchFamily="18" charset="0"/>
                <a:cs typeface="Times New Roman" panose="02020603050405020304" pitchFamily="18" charset="0"/>
              </a:rPr>
              <a:t>., 2012) </a:t>
            </a:r>
          </a:p>
        </p:txBody>
      </p:sp>
      <p:sp>
        <p:nvSpPr>
          <p:cNvPr id="13" name="Rectángulo 12">
            <a:extLst>
              <a:ext uri="{FF2B5EF4-FFF2-40B4-BE49-F238E27FC236}">
                <a16:creationId xmlns:a16="http://schemas.microsoft.com/office/drawing/2014/main" xmlns="" id="{4C7B005C-677C-4FDD-A33D-5B7111D41D9F}"/>
              </a:ext>
            </a:extLst>
          </p:cNvPr>
          <p:cNvSpPr/>
          <p:nvPr/>
        </p:nvSpPr>
        <p:spPr>
          <a:xfrm>
            <a:off x="469483" y="23092106"/>
            <a:ext cx="5144672" cy="677108"/>
          </a:xfrm>
          <a:prstGeom prst="rect">
            <a:avLst/>
          </a:prstGeom>
        </p:spPr>
        <p:txBody>
          <a:bodyPr wrap="square">
            <a:spAutoFit/>
          </a:bodyPr>
          <a:lstStyle/>
          <a:p>
            <a:pPr algn="ctr"/>
            <a:r>
              <a:rPr lang="es-ES" sz="1900" dirty="0">
                <a:latin typeface="Times New Roman" panose="02020603050405020304" pitchFamily="18" charset="0"/>
                <a:cs typeface="Times New Roman" panose="02020603050405020304" pitchFamily="18" charset="0"/>
              </a:rPr>
              <a:t>Figura 2. Superficie foliar de plantas de frijol sometidas a dos niveles de abastecimiento hídrico</a:t>
            </a:r>
          </a:p>
        </p:txBody>
      </p:sp>
      <p:sp>
        <p:nvSpPr>
          <p:cNvPr id="21" name="Rectángulo 20">
            <a:extLst>
              <a:ext uri="{FF2B5EF4-FFF2-40B4-BE49-F238E27FC236}">
                <a16:creationId xmlns:a16="http://schemas.microsoft.com/office/drawing/2014/main" xmlns="" id="{1E430862-FFAE-4263-9229-4E178BEFCE04}"/>
              </a:ext>
            </a:extLst>
          </p:cNvPr>
          <p:cNvSpPr/>
          <p:nvPr/>
        </p:nvSpPr>
        <p:spPr>
          <a:xfrm>
            <a:off x="5872715" y="19282581"/>
            <a:ext cx="4587859" cy="4770537"/>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La superficie foliar (Figura 2) mostró un comportamiento similar entre las plantas de los tratamientos a los 31 días después de la siembra, sin embargo a los 45 y 64 días se apreciaron los mayores valores en las plantas del tratamiento T0.</a:t>
            </a:r>
          </a:p>
          <a:p>
            <a:pPr algn="just"/>
            <a:r>
              <a:rPr lang="es-ES" sz="1900" dirty="0">
                <a:latin typeface="Times New Roman" panose="02020603050405020304" pitchFamily="18" charset="0"/>
                <a:cs typeface="Times New Roman" panose="02020603050405020304" pitchFamily="18" charset="0"/>
              </a:rPr>
              <a:t>El déficit hídrico es uno de los factores que más rápido y con mayor intensidad altera el crecimiento de las plantas, así se demostró que la utilización de regímenes de riego con diferentes niveles de abastecimiento hídrico provocaron una disminución tanto de la altura de la planta, diámetro del tallo y la superficie foliar en la medida que las plantas fueron recibiendo una menor cantidad de agua (</a:t>
            </a:r>
            <a:r>
              <a:rPr lang="es-ES" sz="1900" dirty="0" err="1">
                <a:latin typeface="Times New Roman" panose="02020603050405020304" pitchFamily="18" charset="0"/>
                <a:cs typeface="Times New Roman" panose="02020603050405020304" pitchFamily="18" charset="0"/>
              </a:rPr>
              <a:t>Abdelraouf</a:t>
            </a:r>
            <a:r>
              <a:rPr lang="es-ES" sz="1900" dirty="0">
                <a:latin typeface="Times New Roman" panose="02020603050405020304" pitchFamily="18" charset="0"/>
                <a:cs typeface="Times New Roman" panose="02020603050405020304" pitchFamily="18" charset="0"/>
              </a:rPr>
              <a:t> </a:t>
            </a:r>
            <a:r>
              <a:rPr lang="es-ES" sz="1900" i="1" dirty="0">
                <a:latin typeface="Times New Roman" panose="02020603050405020304" pitchFamily="18" charset="0"/>
                <a:cs typeface="Times New Roman" panose="02020603050405020304" pitchFamily="18" charset="0"/>
              </a:rPr>
              <a:t>et al</a:t>
            </a:r>
            <a:r>
              <a:rPr lang="es-ES" sz="1900" dirty="0">
                <a:latin typeface="Times New Roman" panose="02020603050405020304" pitchFamily="18" charset="0"/>
                <a:cs typeface="Times New Roman" panose="02020603050405020304" pitchFamily="18" charset="0"/>
              </a:rPr>
              <a:t>., 2013).</a:t>
            </a:r>
          </a:p>
        </p:txBody>
      </p:sp>
      <p:pic>
        <p:nvPicPr>
          <p:cNvPr id="4" name="Imagen 3">
            <a:extLst>
              <a:ext uri="{FF2B5EF4-FFF2-40B4-BE49-F238E27FC236}">
                <a16:creationId xmlns:a16="http://schemas.microsoft.com/office/drawing/2014/main" xmlns="" id="{A7539CD4-564A-4378-A7A9-AC3FD194F698}"/>
              </a:ext>
            </a:extLst>
          </p:cNvPr>
          <p:cNvPicPr>
            <a:picLocks noChangeAspect="1"/>
          </p:cNvPicPr>
          <p:nvPr/>
        </p:nvPicPr>
        <p:blipFill>
          <a:blip r:embed="rId8"/>
          <a:stretch>
            <a:fillRect/>
          </a:stretch>
        </p:blipFill>
        <p:spPr>
          <a:xfrm>
            <a:off x="4359084" y="31642519"/>
            <a:ext cx="1026118" cy="453780"/>
          </a:xfrm>
          <a:prstGeom prst="rect">
            <a:avLst/>
          </a:prstGeom>
        </p:spPr>
      </p:pic>
      <p:sp>
        <p:nvSpPr>
          <p:cNvPr id="97" name="Rectángulo 96">
            <a:extLst>
              <a:ext uri="{FF2B5EF4-FFF2-40B4-BE49-F238E27FC236}">
                <a16:creationId xmlns:a16="http://schemas.microsoft.com/office/drawing/2014/main" xmlns="" id="{58D49ECF-0FBE-489A-A19F-DF72DB4C3F43}"/>
              </a:ext>
            </a:extLst>
          </p:cNvPr>
          <p:cNvSpPr/>
          <p:nvPr/>
        </p:nvSpPr>
        <p:spPr>
          <a:xfrm>
            <a:off x="397684" y="27983637"/>
            <a:ext cx="5651459" cy="677108"/>
          </a:xfrm>
          <a:prstGeom prst="rect">
            <a:avLst/>
          </a:prstGeom>
        </p:spPr>
        <p:txBody>
          <a:bodyPr wrap="square">
            <a:spAutoFit/>
          </a:bodyPr>
          <a:lstStyle/>
          <a:p>
            <a:pPr algn="ctr"/>
            <a:r>
              <a:rPr lang="es-ES" sz="1900" dirty="0">
                <a:latin typeface="Times New Roman" panose="02020603050405020304" pitchFamily="18" charset="0"/>
                <a:cs typeface="Times New Roman" panose="02020603050405020304" pitchFamily="18" charset="0"/>
              </a:rPr>
              <a:t>Figura 3. Índice de clorofila (unidades SPAD) en plantas de frijol sometidas a diferentes tratamientos de riego</a:t>
            </a:r>
          </a:p>
        </p:txBody>
      </p:sp>
      <p:sp>
        <p:nvSpPr>
          <p:cNvPr id="98" name="Rectángulo 97">
            <a:extLst>
              <a:ext uri="{FF2B5EF4-FFF2-40B4-BE49-F238E27FC236}">
                <a16:creationId xmlns:a16="http://schemas.microsoft.com/office/drawing/2014/main" xmlns="" id="{9DE11B24-6238-459B-8B2D-8A68138BAC10}"/>
              </a:ext>
            </a:extLst>
          </p:cNvPr>
          <p:cNvSpPr/>
          <p:nvPr/>
        </p:nvSpPr>
        <p:spPr>
          <a:xfrm>
            <a:off x="5930791" y="24281416"/>
            <a:ext cx="4441709" cy="2431435"/>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El contenido de clorofila (Figura 3) fue mayor a los 31 y 64 días posteriores a la siembra en las hojas de las plantas de T0, observándose diferencias con respecto a las plantas de T1. Por el contrario, a los 45 días presentó un índice más bajo con respecto a T1; lo cual coincide con </a:t>
            </a:r>
            <a:r>
              <a:rPr lang="es-ES" sz="1900" dirty="0" err="1">
                <a:latin typeface="Times New Roman" panose="02020603050405020304" pitchFamily="18" charset="0"/>
                <a:cs typeface="Times New Roman" panose="02020603050405020304" pitchFamily="18" charset="0"/>
              </a:rPr>
              <a:t>Lapiz</a:t>
            </a:r>
            <a:r>
              <a:rPr lang="es-ES" sz="1900" dirty="0">
                <a:latin typeface="Times New Roman" panose="02020603050405020304" pitchFamily="18" charset="0"/>
                <a:cs typeface="Times New Roman" panose="02020603050405020304" pitchFamily="18" charset="0"/>
              </a:rPr>
              <a:t>-Culqui </a:t>
            </a:r>
            <a:r>
              <a:rPr lang="es-ES" sz="1900" i="1" dirty="0">
                <a:latin typeface="Times New Roman" panose="02020603050405020304" pitchFamily="18" charset="0"/>
                <a:cs typeface="Times New Roman" panose="02020603050405020304" pitchFamily="18" charset="0"/>
              </a:rPr>
              <a:t>et al.</a:t>
            </a:r>
            <a:r>
              <a:rPr lang="es-ES" sz="1900" dirty="0">
                <a:latin typeface="Times New Roman" panose="02020603050405020304" pitchFamily="18" charset="0"/>
                <a:cs typeface="Times New Roman" panose="02020603050405020304" pitchFamily="18" charset="0"/>
              </a:rPr>
              <a:t> (2021).</a:t>
            </a:r>
          </a:p>
        </p:txBody>
      </p:sp>
      <p:sp>
        <p:nvSpPr>
          <p:cNvPr id="18" name="Rectángulo 17">
            <a:extLst>
              <a:ext uri="{FF2B5EF4-FFF2-40B4-BE49-F238E27FC236}">
                <a16:creationId xmlns:a16="http://schemas.microsoft.com/office/drawing/2014/main" xmlns="" id="{F388B6D4-C840-4FB4-A012-C16C25F3AAF7}"/>
              </a:ext>
            </a:extLst>
          </p:cNvPr>
          <p:cNvSpPr/>
          <p:nvPr/>
        </p:nvSpPr>
        <p:spPr>
          <a:xfrm>
            <a:off x="10986306" y="11890212"/>
            <a:ext cx="10139807" cy="969496"/>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La Figura (4A, B) muestra los menores valores, a lo largo del experimento para ambas variables en las plantas del tratamiento T1, lo que demuestra que el CRA está asociado con la disminución del contenido de humedad del suelo (Kumar </a:t>
            </a:r>
            <a:r>
              <a:rPr lang="es-ES" sz="1900" i="1" dirty="0">
                <a:latin typeface="Times New Roman" panose="02020603050405020304" pitchFamily="18" charset="0"/>
                <a:cs typeface="Times New Roman" panose="02020603050405020304" pitchFamily="18" charset="0"/>
              </a:rPr>
              <a:t>et al</a:t>
            </a:r>
            <a:r>
              <a:rPr lang="es-ES" sz="1900" dirty="0">
                <a:latin typeface="Times New Roman" panose="02020603050405020304" pitchFamily="18" charset="0"/>
                <a:cs typeface="Times New Roman" panose="02020603050405020304" pitchFamily="18" charset="0"/>
              </a:rPr>
              <a:t>., 2008; </a:t>
            </a:r>
            <a:r>
              <a:rPr lang="es-ES" sz="1900" dirty="0" err="1">
                <a:latin typeface="Times New Roman" panose="02020603050405020304" pitchFamily="18" charset="0"/>
                <a:cs typeface="Times New Roman" panose="02020603050405020304" pitchFamily="18" charset="0"/>
              </a:rPr>
              <a:t>Pungulani</a:t>
            </a:r>
            <a:r>
              <a:rPr lang="es-ES" sz="1900" dirty="0">
                <a:latin typeface="Times New Roman" panose="02020603050405020304" pitchFamily="18" charset="0"/>
                <a:cs typeface="Times New Roman" panose="02020603050405020304" pitchFamily="18" charset="0"/>
              </a:rPr>
              <a:t> </a:t>
            </a:r>
            <a:r>
              <a:rPr lang="es-ES" sz="1900" i="1" dirty="0">
                <a:latin typeface="Times New Roman" panose="02020603050405020304" pitchFamily="18" charset="0"/>
                <a:cs typeface="Times New Roman" panose="02020603050405020304" pitchFamily="18" charset="0"/>
              </a:rPr>
              <a:t>et al</a:t>
            </a:r>
            <a:r>
              <a:rPr lang="es-ES" sz="1900" dirty="0">
                <a:latin typeface="Times New Roman" panose="02020603050405020304" pitchFamily="18" charset="0"/>
                <a:cs typeface="Times New Roman" panose="02020603050405020304" pitchFamily="18" charset="0"/>
              </a:rPr>
              <a:t>., 2013) </a:t>
            </a:r>
            <a:endParaRPr lang="es-ES" dirty="0"/>
          </a:p>
        </p:txBody>
      </p:sp>
      <p:sp>
        <p:nvSpPr>
          <p:cNvPr id="20" name="Rectángulo 19">
            <a:extLst>
              <a:ext uri="{FF2B5EF4-FFF2-40B4-BE49-F238E27FC236}">
                <a16:creationId xmlns:a16="http://schemas.microsoft.com/office/drawing/2014/main" xmlns="" id="{AB6635FF-F62C-4204-B6A1-66FA36A4FDBD}"/>
              </a:ext>
            </a:extLst>
          </p:cNvPr>
          <p:cNvSpPr/>
          <p:nvPr/>
        </p:nvSpPr>
        <p:spPr>
          <a:xfrm>
            <a:off x="271649" y="32080506"/>
            <a:ext cx="10100852" cy="677108"/>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Figura 4. Contenido relativo de agua (CRA) (A) y humedad del suelo (B) en plantas de frijol sometidas a diferentes tratamientos de riego</a:t>
            </a:r>
          </a:p>
        </p:txBody>
      </p:sp>
      <p:sp>
        <p:nvSpPr>
          <p:cNvPr id="23" name="Rectángulo 22">
            <a:extLst>
              <a:ext uri="{FF2B5EF4-FFF2-40B4-BE49-F238E27FC236}">
                <a16:creationId xmlns:a16="http://schemas.microsoft.com/office/drawing/2014/main" xmlns="" id="{2E7C2010-F2C4-41F0-8152-58B1B98B3EA7}"/>
              </a:ext>
            </a:extLst>
          </p:cNvPr>
          <p:cNvSpPr/>
          <p:nvPr/>
        </p:nvSpPr>
        <p:spPr>
          <a:xfrm>
            <a:off x="10856318" y="16435327"/>
            <a:ext cx="5263975" cy="677108"/>
          </a:xfrm>
          <a:prstGeom prst="rect">
            <a:avLst/>
          </a:prstGeom>
        </p:spPr>
        <p:txBody>
          <a:bodyPr wrap="square">
            <a:spAutoFit/>
          </a:bodyPr>
          <a:lstStyle/>
          <a:p>
            <a:pPr algn="ctr"/>
            <a:r>
              <a:rPr lang="es-ES" sz="1900" dirty="0">
                <a:latin typeface="Times New Roman" panose="02020603050405020304" pitchFamily="18" charset="0"/>
                <a:cs typeface="Times New Roman" panose="02020603050405020304" pitchFamily="18" charset="0"/>
              </a:rPr>
              <a:t>Figura 5. Masa seca aérea de plantas de frijol sometidas a dos niveles de abastecimiento hídrico </a:t>
            </a:r>
          </a:p>
        </p:txBody>
      </p:sp>
      <p:sp>
        <p:nvSpPr>
          <p:cNvPr id="2" name="Rectángulo 1">
            <a:extLst>
              <a:ext uri="{FF2B5EF4-FFF2-40B4-BE49-F238E27FC236}">
                <a16:creationId xmlns:a16="http://schemas.microsoft.com/office/drawing/2014/main" xmlns="" id="{18C14F7A-6120-4011-AA98-42BE897352DE}"/>
              </a:ext>
            </a:extLst>
          </p:cNvPr>
          <p:cNvSpPr/>
          <p:nvPr/>
        </p:nvSpPr>
        <p:spPr>
          <a:xfrm>
            <a:off x="15939834" y="12986351"/>
            <a:ext cx="5130379" cy="1261884"/>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Al valorar el comportamiento de la masa seca aérea (Figura 5) se pudo observar que los mayores valores los mostraron las plantas del tratamiento más abastecido de agua, T0.</a:t>
            </a:r>
            <a:endParaRPr lang="es-ES" sz="1900" dirty="0"/>
          </a:p>
        </p:txBody>
      </p:sp>
      <p:sp>
        <p:nvSpPr>
          <p:cNvPr id="79" name="CuadroTexto 78">
            <a:extLst>
              <a:ext uri="{FF2B5EF4-FFF2-40B4-BE49-F238E27FC236}">
                <a16:creationId xmlns:a16="http://schemas.microsoft.com/office/drawing/2014/main" xmlns="" id="{E631D32C-8547-49B9-AA0E-AF31B6AF48DB}"/>
              </a:ext>
            </a:extLst>
          </p:cNvPr>
          <p:cNvSpPr txBox="1"/>
          <p:nvPr/>
        </p:nvSpPr>
        <p:spPr>
          <a:xfrm>
            <a:off x="11955161" y="24413063"/>
            <a:ext cx="9022268" cy="1138773"/>
          </a:xfrm>
          <a:prstGeom prst="rect">
            <a:avLst/>
          </a:prstGeom>
          <a:noFill/>
        </p:spPr>
        <p:txBody>
          <a:bodyPr wrap="square" rtlCol="0">
            <a:spAutoFit/>
          </a:bodyPr>
          <a:lstStyle/>
          <a:p>
            <a:pPr algn="ctr"/>
            <a:r>
              <a:rPr lang="en-US" sz="1900" dirty="0">
                <a:latin typeface="Times New Roman" panose="02020603050405020304" pitchFamily="18" charset="0"/>
                <a:cs typeface="Times New Roman" panose="02020603050405020304" pitchFamily="18" charset="0"/>
              </a:rPr>
              <a:t>Figura 6. </a:t>
            </a:r>
            <a:r>
              <a:rPr lang="es-ES" sz="1900" dirty="0">
                <a:latin typeface="Times New Roman" panose="02020603050405020304" pitchFamily="18" charset="0"/>
                <a:cs typeface="Times New Roman" panose="02020603050405020304" pitchFamily="18" charset="0"/>
              </a:rPr>
              <a:t>Número de vainas por planta (A), número de granos por vaina (B), masa fresca de 100 granos (C) y rendimiento (D) de plantas de frijol sometidas a dos niveles de abastecimiento hídrico. </a:t>
            </a:r>
            <a:r>
              <a:rPr lang="es-ES" sz="1100" dirty="0"/>
              <a:t/>
            </a:r>
            <a:br>
              <a:rPr lang="es-ES" sz="1100" dirty="0"/>
            </a:br>
            <a:endParaRPr lang="es-ES" sz="1100" dirty="0"/>
          </a:p>
        </p:txBody>
      </p:sp>
      <p:grpSp>
        <p:nvGrpSpPr>
          <p:cNvPr id="104" name="Grupo 103">
            <a:extLst>
              <a:ext uri="{FF2B5EF4-FFF2-40B4-BE49-F238E27FC236}">
                <a16:creationId xmlns:a16="http://schemas.microsoft.com/office/drawing/2014/main" xmlns="" id="{535C64AC-6FE2-40AE-AB8C-2F7F099E0CA6}"/>
              </a:ext>
            </a:extLst>
          </p:cNvPr>
          <p:cNvGrpSpPr/>
          <p:nvPr/>
        </p:nvGrpSpPr>
        <p:grpSpPr>
          <a:xfrm>
            <a:off x="11541720" y="17467657"/>
            <a:ext cx="9443683" cy="6801878"/>
            <a:chOff x="533385" y="-514"/>
            <a:chExt cx="9443683" cy="6801878"/>
          </a:xfrm>
        </p:grpSpPr>
        <p:grpSp>
          <p:nvGrpSpPr>
            <p:cNvPr id="105" name="Grupo 104">
              <a:extLst>
                <a:ext uri="{FF2B5EF4-FFF2-40B4-BE49-F238E27FC236}">
                  <a16:creationId xmlns:a16="http://schemas.microsoft.com/office/drawing/2014/main" xmlns="" id="{FA021F31-19B5-451C-8544-C3B96F1571C3}"/>
                </a:ext>
              </a:extLst>
            </p:cNvPr>
            <p:cNvGrpSpPr/>
            <p:nvPr/>
          </p:nvGrpSpPr>
          <p:grpSpPr>
            <a:xfrm>
              <a:off x="570799" y="-514"/>
              <a:ext cx="9406269" cy="6801878"/>
              <a:chOff x="570799" y="-514"/>
              <a:chExt cx="9406269" cy="6801878"/>
            </a:xfrm>
          </p:grpSpPr>
          <p:graphicFrame>
            <p:nvGraphicFramePr>
              <p:cNvPr id="108" name="Objeto 107">
                <a:extLst>
                  <a:ext uri="{FF2B5EF4-FFF2-40B4-BE49-F238E27FC236}">
                    <a16:creationId xmlns:a16="http://schemas.microsoft.com/office/drawing/2014/main" xmlns="" id="{38B5829E-A237-40F5-90B2-BD74926FC243}"/>
                  </a:ext>
                </a:extLst>
              </p:cNvPr>
              <p:cNvGraphicFramePr>
                <a:graphicFrameLocks noChangeAspect="1"/>
              </p:cNvGraphicFramePr>
              <p:nvPr>
                <p:extLst>
                  <p:ext uri="{D42A27DB-BD31-4B8C-83A1-F6EECF244321}">
                    <p14:modId xmlns:p14="http://schemas.microsoft.com/office/powerpoint/2010/main" xmlns="" val="435066387"/>
                  </p:ext>
                </p:extLst>
              </p:nvPr>
            </p:nvGraphicFramePr>
            <p:xfrm>
              <a:off x="570799" y="0"/>
              <a:ext cx="4887161" cy="3644348"/>
            </p:xfrm>
            <a:graphic>
              <a:graphicData uri="http://schemas.openxmlformats.org/presentationml/2006/ole">
                <p:oleObj spid="_x0000_s1627" name="SPW 11.0 Graph" r:id="rId9" imgW="5442840" imgH="4059360" progId="">
                  <p:embed/>
                </p:oleObj>
              </a:graphicData>
            </a:graphic>
          </p:graphicFrame>
          <p:sp>
            <p:nvSpPr>
              <p:cNvPr id="109" name="CuadroTexto 108">
                <a:extLst>
                  <a:ext uri="{FF2B5EF4-FFF2-40B4-BE49-F238E27FC236}">
                    <a16:creationId xmlns:a16="http://schemas.microsoft.com/office/drawing/2014/main" xmlns="" id="{361C570B-24D4-4143-98CC-77A2997719C9}"/>
                  </a:ext>
                </a:extLst>
              </p:cNvPr>
              <p:cNvSpPr txBox="1"/>
              <p:nvPr/>
            </p:nvSpPr>
            <p:spPr>
              <a:xfrm>
                <a:off x="4550235" y="503150"/>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aphicFrame>
            <p:nvGraphicFramePr>
              <p:cNvPr id="110" name="Objeto 109">
                <a:extLst>
                  <a:ext uri="{FF2B5EF4-FFF2-40B4-BE49-F238E27FC236}">
                    <a16:creationId xmlns:a16="http://schemas.microsoft.com/office/drawing/2014/main" xmlns="" id="{AEFCEDC0-1BE7-4E62-9157-F9D1B222C34A}"/>
                  </a:ext>
                </a:extLst>
              </p:cNvPr>
              <p:cNvGraphicFramePr>
                <a:graphicFrameLocks noChangeAspect="1"/>
              </p:cNvGraphicFramePr>
              <p:nvPr>
                <p:extLst>
                  <p:ext uri="{D42A27DB-BD31-4B8C-83A1-F6EECF244321}">
                    <p14:modId xmlns:p14="http://schemas.microsoft.com/office/powerpoint/2010/main" xmlns="" val="2620505005"/>
                  </p:ext>
                </p:extLst>
              </p:nvPr>
            </p:nvGraphicFramePr>
            <p:xfrm>
              <a:off x="5165896" y="-514"/>
              <a:ext cx="4811172" cy="3498573"/>
            </p:xfrm>
            <a:graphic>
              <a:graphicData uri="http://schemas.openxmlformats.org/presentationml/2006/ole">
                <p:oleObj spid="_x0000_s1628" name="SPW 11.0 Graph" r:id="rId10" imgW="5346000" imgH="3924000" progId="">
                  <p:embed/>
                </p:oleObj>
              </a:graphicData>
            </a:graphic>
          </p:graphicFrame>
          <p:graphicFrame>
            <p:nvGraphicFramePr>
              <p:cNvPr id="111" name="Objeto 110">
                <a:extLst>
                  <a:ext uri="{FF2B5EF4-FFF2-40B4-BE49-F238E27FC236}">
                    <a16:creationId xmlns:a16="http://schemas.microsoft.com/office/drawing/2014/main" xmlns="" id="{F0E6FA4B-A5A8-4045-9EC0-5E9BEE3FA9BF}"/>
                  </a:ext>
                </a:extLst>
              </p:cNvPr>
              <p:cNvGraphicFramePr>
                <a:graphicFrameLocks noChangeAspect="1"/>
              </p:cNvGraphicFramePr>
              <p:nvPr>
                <p:extLst>
                  <p:ext uri="{D42A27DB-BD31-4B8C-83A1-F6EECF244321}">
                    <p14:modId xmlns:p14="http://schemas.microsoft.com/office/powerpoint/2010/main" xmlns="" val="2641806175"/>
                  </p:ext>
                </p:extLst>
              </p:nvPr>
            </p:nvGraphicFramePr>
            <p:xfrm>
              <a:off x="601117" y="3429000"/>
              <a:ext cx="4908034" cy="3372364"/>
            </p:xfrm>
            <a:graphic>
              <a:graphicData uri="http://schemas.openxmlformats.org/presentationml/2006/ole">
                <p:oleObj spid="_x0000_s1629" name="SPW 11.0 Graph" r:id="rId11" imgW="5442840" imgH="4059360" progId="">
                  <p:embed/>
                </p:oleObj>
              </a:graphicData>
            </a:graphic>
          </p:graphicFrame>
          <p:graphicFrame>
            <p:nvGraphicFramePr>
              <p:cNvPr id="112" name="Objeto 111">
                <a:extLst>
                  <a:ext uri="{FF2B5EF4-FFF2-40B4-BE49-F238E27FC236}">
                    <a16:creationId xmlns:a16="http://schemas.microsoft.com/office/drawing/2014/main" xmlns="" id="{7A53179D-645D-4EDE-8AB8-AF184DDB5982}"/>
                  </a:ext>
                </a:extLst>
              </p:cNvPr>
              <p:cNvGraphicFramePr>
                <a:graphicFrameLocks noChangeAspect="1"/>
              </p:cNvGraphicFramePr>
              <p:nvPr>
                <p:extLst>
                  <p:ext uri="{D42A27DB-BD31-4B8C-83A1-F6EECF244321}">
                    <p14:modId xmlns:p14="http://schemas.microsoft.com/office/powerpoint/2010/main" xmlns="" val="1037354201"/>
                  </p:ext>
                </p:extLst>
              </p:nvPr>
            </p:nvGraphicFramePr>
            <p:xfrm>
              <a:off x="5305195" y="3429000"/>
              <a:ext cx="4671873" cy="3372364"/>
            </p:xfrm>
            <a:graphic>
              <a:graphicData uri="http://schemas.openxmlformats.org/presentationml/2006/ole">
                <p:oleObj spid="_x0000_s1630" name="SPW 11.0 Graph" r:id="rId12" imgW="5454360" imgH="4056840" progId="">
                  <p:embed/>
                </p:oleObj>
              </a:graphicData>
            </a:graphic>
          </p:graphicFrame>
          <p:sp>
            <p:nvSpPr>
              <p:cNvPr id="113" name="CuadroTexto 112">
                <a:extLst>
                  <a:ext uri="{FF2B5EF4-FFF2-40B4-BE49-F238E27FC236}">
                    <a16:creationId xmlns:a16="http://schemas.microsoft.com/office/drawing/2014/main" xmlns="" id="{00EC7B80-8170-44A6-B255-709E74AD101D}"/>
                  </a:ext>
                </a:extLst>
              </p:cNvPr>
              <p:cNvSpPr txBox="1"/>
              <p:nvPr/>
            </p:nvSpPr>
            <p:spPr>
              <a:xfrm>
                <a:off x="9053503" y="500989"/>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14" name="CuadroTexto 113">
                <a:extLst>
                  <a:ext uri="{FF2B5EF4-FFF2-40B4-BE49-F238E27FC236}">
                    <a16:creationId xmlns:a16="http://schemas.microsoft.com/office/drawing/2014/main" xmlns="" id="{3959D8A6-39B5-41E8-B7DD-E1C190E3AC1B}"/>
                  </a:ext>
                </a:extLst>
              </p:cNvPr>
              <p:cNvSpPr txBox="1"/>
              <p:nvPr/>
            </p:nvSpPr>
            <p:spPr>
              <a:xfrm>
                <a:off x="4698276" y="3875683"/>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15" name="CuadroTexto 114">
                <a:extLst>
                  <a:ext uri="{FF2B5EF4-FFF2-40B4-BE49-F238E27FC236}">
                    <a16:creationId xmlns:a16="http://schemas.microsoft.com/office/drawing/2014/main" xmlns="" id="{CDB29BDB-3087-41F4-9E85-AAEBF51FA0D0}"/>
                  </a:ext>
                </a:extLst>
              </p:cNvPr>
              <p:cNvSpPr txBox="1"/>
              <p:nvPr/>
            </p:nvSpPr>
            <p:spPr>
              <a:xfrm>
                <a:off x="9053503" y="3892129"/>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sp>
          <p:nvSpPr>
            <p:cNvPr id="106" name="CuadroTexto 105">
              <a:extLst>
                <a:ext uri="{FF2B5EF4-FFF2-40B4-BE49-F238E27FC236}">
                  <a16:creationId xmlns:a16="http://schemas.microsoft.com/office/drawing/2014/main" xmlns="" id="{BB6EA1BA-8845-4398-AC5A-7EA7A4EFEB47}"/>
                </a:ext>
              </a:extLst>
            </p:cNvPr>
            <p:cNvSpPr txBox="1"/>
            <p:nvPr/>
          </p:nvSpPr>
          <p:spPr>
            <a:xfrm>
              <a:off x="533385" y="4816138"/>
              <a:ext cx="333746" cy="38472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9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a:t>
              </a:r>
            </a:p>
          </p:txBody>
        </p:sp>
        <p:sp>
          <p:nvSpPr>
            <p:cNvPr id="107" name="CuadroTexto 106">
              <a:extLst>
                <a:ext uri="{FF2B5EF4-FFF2-40B4-BE49-F238E27FC236}">
                  <a16:creationId xmlns:a16="http://schemas.microsoft.com/office/drawing/2014/main" xmlns="" id="{CA1E5D69-0BC3-435A-A12A-BF17C006BB75}"/>
                </a:ext>
              </a:extLst>
            </p:cNvPr>
            <p:cNvSpPr txBox="1"/>
            <p:nvPr/>
          </p:nvSpPr>
          <p:spPr>
            <a:xfrm>
              <a:off x="5138322" y="4831399"/>
              <a:ext cx="333746" cy="38472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9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a:t>
              </a:r>
            </a:p>
          </p:txBody>
        </p:sp>
      </p:grpSp>
      <p:sp>
        <p:nvSpPr>
          <p:cNvPr id="15" name="Rectángulo 14">
            <a:extLst>
              <a:ext uri="{FF2B5EF4-FFF2-40B4-BE49-F238E27FC236}">
                <a16:creationId xmlns:a16="http://schemas.microsoft.com/office/drawing/2014/main" xmlns="" id="{C238CE48-E5CC-486C-9DC8-4DC387073E9E}"/>
              </a:ext>
            </a:extLst>
          </p:cNvPr>
          <p:cNvSpPr/>
          <p:nvPr/>
        </p:nvSpPr>
        <p:spPr>
          <a:xfrm>
            <a:off x="15939833" y="14261375"/>
            <a:ext cx="5037595" cy="3016210"/>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La Figura 6 muestra la respuesta encontrada al valorar el rendimiento y sus componentes. Se aprecia en las Figuras 6A y B que fueron las plantas del tratamiento más abastecido de agua el que alcanzó un mayor número de vainas por planta y número de granos por vaina, aunque esta última variable no mostró diferencias con respecto a las plantas de T1.   </a:t>
            </a:r>
            <a:br>
              <a:rPr lang="es-ES" sz="1900" dirty="0">
                <a:latin typeface="Times New Roman" panose="02020603050405020304" pitchFamily="18" charset="0"/>
                <a:cs typeface="Times New Roman" panose="02020603050405020304" pitchFamily="18" charset="0"/>
              </a:rPr>
            </a:br>
            <a:r>
              <a:rPr lang="es-ES" sz="1900" dirty="0">
                <a:latin typeface="Times New Roman" panose="02020603050405020304" pitchFamily="18" charset="0"/>
                <a:cs typeface="Times New Roman" panose="02020603050405020304" pitchFamily="18" charset="0"/>
              </a:rPr>
              <a:t>La masa fresca de 100 granos fue favorecida en el tratamiento menos hidratado (T1).</a:t>
            </a:r>
          </a:p>
        </p:txBody>
      </p:sp>
      <p:sp>
        <p:nvSpPr>
          <p:cNvPr id="22" name="Rectángulo 21">
            <a:extLst>
              <a:ext uri="{FF2B5EF4-FFF2-40B4-BE49-F238E27FC236}">
                <a16:creationId xmlns:a16="http://schemas.microsoft.com/office/drawing/2014/main" xmlns="" id="{D94A8B82-E276-41B9-949F-857B9BC1CD95}"/>
              </a:ext>
            </a:extLst>
          </p:cNvPr>
          <p:cNvSpPr/>
          <p:nvPr/>
        </p:nvSpPr>
        <p:spPr>
          <a:xfrm>
            <a:off x="11086586" y="25489644"/>
            <a:ext cx="9983628" cy="1554272"/>
          </a:xfrm>
          <a:prstGeom prst="rect">
            <a:avLst/>
          </a:prstGeom>
        </p:spPr>
        <p:txBody>
          <a:bodyPr wrap="square">
            <a:spAutoFit/>
          </a:bodyPr>
          <a:lstStyle/>
          <a:p>
            <a:pPr algn="just"/>
            <a:r>
              <a:rPr lang="es-ES" sz="1900" dirty="0">
                <a:latin typeface="Times New Roman" panose="02020603050405020304" pitchFamily="18" charset="0"/>
                <a:cs typeface="Times New Roman" panose="02020603050405020304" pitchFamily="18" charset="0"/>
              </a:rPr>
              <a:t>El rendimiento alcanzado con ambos tratamientos es el reflejo de la respuesta de los componentes evaluados, resaltando el tratamiento mejor hidratado (T0). </a:t>
            </a:r>
          </a:p>
          <a:p>
            <a:pPr algn="just"/>
            <a:r>
              <a:rPr lang="es-ES" sz="1900" dirty="0">
                <a:latin typeface="Times New Roman" panose="02020603050405020304" pitchFamily="18" charset="0"/>
                <a:cs typeface="Times New Roman" panose="02020603050405020304" pitchFamily="18" charset="0"/>
              </a:rPr>
              <a:t>Se ha señalado que las condiciones de sequía en el suelo producen una disminución</a:t>
            </a:r>
            <a:br>
              <a:rPr lang="es-ES" sz="1900" dirty="0">
                <a:latin typeface="Times New Roman" panose="02020603050405020304" pitchFamily="18" charset="0"/>
                <a:cs typeface="Times New Roman" panose="02020603050405020304" pitchFamily="18" charset="0"/>
              </a:rPr>
            </a:br>
            <a:r>
              <a:rPr lang="es-ES" sz="1900" dirty="0">
                <a:latin typeface="Times New Roman" panose="02020603050405020304" pitchFamily="18" charset="0"/>
                <a:cs typeface="Times New Roman" panose="02020603050405020304" pitchFamily="18" charset="0"/>
              </a:rPr>
              <a:t>significativa de los componentes del rendimiento asociados a la producción de granos y legumbres; así como, en el rendimiento agrícola en el cultivo del frijol (Meriño </a:t>
            </a:r>
            <a:r>
              <a:rPr lang="es-ES" sz="1900" i="1" dirty="0">
                <a:latin typeface="Times New Roman" panose="02020603050405020304" pitchFamily="18" charset="0"/>
                <a:cs typeface="Times New Roman" panose="02020603050405020304" pitchFamily="18" charset="0"/>
              </a:rPr>
              <a:t>et al</a:t>
            </a:r>
            <a:r>
              <a:rPr lang="es-ES" sz="1900" dirty="0">
                <a:latin typeface="Times New Roman" panose="02020603050405020304" pitchFamily="18" charset="0"/>
                <a:cs typeface="Times New Roman" panose="02020603050405020304" pitchFamily="18" charset="0"/>
              </a:rPr>
              <a:t>., 2015).</a:t>
            </a:r>
          </a:p>
        </p:txBody>
      </p:sp>
      <p:sp>
        <p:nvSpPr>
          <p:cNvPr id="26" name="Rectángulo 25">
            <a:extLst>
              <a:ext uri="{FF2B5EF4-FFF2-40B4-BE49-F238E27FC236}">
                <a16:creationId xmlns:a16="http://schemas.microsoft.com/office/drawing/2014/main" xmlns="" id="{9F388265-DAC3-4089-AAE0-B38EDBFDFED8}"/>
              </a:ext>
            </a:extLst>
          </p:cNvPr>
          <p:cNvSpPr/>
          <p:nvPr/>
        </p:nvSpPr>
        <p:spPr>
          <a:xfrm>
            <a:off x="11219180" y="28888043"/>
            <a:ext cx="2666114" cy="508922"/>
          </a:xfrm>
          <a:prstGeom prst="rect">
            <a:avLst/>
          </a:prstGeom>
        </p:spPr>
        <p:txBody>
          <a:bodyPr wrap="none">
            <a:spAutoFit/>
          </a:bodyPr>
          <a:lstStyle/>
          <a:p>
            <a:r>
              <a:rPr lang="en-US" sz="2707" b="1" dirty="0">
                <a:latin typeface="Times New Roman" panose="02020603050405020304" pitchFamily="18" charset="0"/>
                <a:cs typeface="Times New Roman" panose="02020603050405020304" pitchFamily="18" charset="0"/>
              </a:rPr>
              <a:t>REFERENCIAS</a:t>
            </a:r>
            <a:endParaRPr lang="es-ES" sz="2707" b="1" dirty="0">
              <a:latin typeface="Times New Roman" panose="02020603050405020304" pitchFamily="18" charset="0"/>
              <a:cs typeface="Times New Roman" panose="02020603050405020304" pitchFamily="18" charset="0"/>
            </a:endParaRPr>
          </a:p>
        </p:txBody>
      </p:sp>
      <p:grpSp>
        <p:nvGrpSpPr>
          <p:cNvPr id="24" name="Grupo 23">
            <a:extLst>
              <a:ext uri="{FF2B5EF4-FFF2-40B4-BE49-F238E27FC236}">
                <a16:creationId xmlns:a16="http://schemas.microsoft.com/office/drawing/2014/main" xmlns="" id="{216570DC-6CB6-4F93-AA0B-917ED0A49FA9}"/>
              </a:ext>
            </a:extLst>
          </p:cNvPr>
          <p:cNvGrpSpPr/>
          <p:nvPr/>
        </p:nvGrpSpPr>
        <p:grpSpPr>
          <a:xfrm>
            <a:off x="500077" y="14617236"/>
            <a:ext cx="9808754" cy="3708692"/>
            <a:chOff x="553892" y="14715574"/>
            <a:chExt cx="9808754" cy="3708692"/>
          </a:xfrm>
        </p:grpSpPr>
        <p:grpSp>
          <p:nvGrpSpPr>
            <p:cNvPr id="50" name="Grupo 49">
              <a:extLst>
                <a:ext uri="{FF2B5EF4-FFF2-40B4-BE49-F238E27FC236}">
                  <a16:creationId xmlns:a16="http://schemas.microsoft.com/office/drawing/2014/main" xmlns="" id="{D54D3511-9F0C-4B74-9AA0-EC1DC42614AC}"/>
                </a:ext>
              </a:extLst>
            </p:cNvPr>
            <p:cNvGrpSpPr/>
            <p:nvPr/>
          </p:nvGrpSpPr>
          <p:grpSpPr>
            <a:xfrm>
              <a:off x="553892" y="14715574"/>
              <a:ext cx="9808754" cy="3650769"/>
              <a:chOff x="662609" y="306460"/>
              <a:chExt cx="10836361" cy="4393986"/>
            </a:xfrm>
          </p:grpSpPr>
          <p:graphicFrame>
            <p:nvGraphicFramePr>
              <p:cNvPr id="51" name="Objeto 50">
                <a:extLst>
                  <a:ext uri="{FF2B5EF4-FFF2-40B4-BE49-F238E27FC236}">
                    <a16:creationId xmlns:a16="http://schemas.microsoft.com/office/drawing/2014/main" xmlns="" id="{7F0083D2-19F9-40E0-9490-0C0B139F7E7B}"/>
                  </a:ext>
                </a:extLst>
              </p:cNvPr>
              <p:cNvGraphicFramePr>
                <a:graphicFrameLocks noChangeAspect="1"/>
              </p:cNvGraphicFramePr>
              <p:nvPr>
                <p:extLst>
                  <p:ext uri="{D42A27DB-BD31-4B8C-83A1-F6EECF244321}">
                    <p14:modId xmlns:p14="http://schemas.microsoft.com/office/powerpoint/2010/main" xmlns="" val="527363289"/>
                  </p:ext>
                </p:extLst>
              </p:nvPr>
            </p:nvGraphicFramePr>
            <p:xfrm>
              <a:off x="662609" y="320533"/>
              <a:ext cx="5541963" cy="4379913"/>
            </p:xfrm>
            <a:graphic>
              <a:graphicData uri="http://schemas.openxmlformats.org/presentationml/2006/ole">
                <p:oleObj spid="_x0000_s1631" name="SPW 11.0 Graph" r:id="rId13" imgW="5553000" imgH="4376880" progId="">
                  <p:embed/>
                </p:oleObj>
              </a:graphicData>
            </a:graphic>
          </p:graphicFrame>
          <p:sp>
            <p:nvSpPr>
              <p:cNvPr id="52" name="Rectángulo 51">
                <a:extLst>
                  <a:ext uri="{FF2B5EF4-FFF2-40B4-BE49-F238E27FC236}">
                    <a16:creationId xmlns:a16="http://schemas.microsoft.com/office/drawing/2014/main" xmlns="" id="{0D3B2568-B0C9-487A-8F9A-AF6E72197D47}"/>
                  </a:ext>
                </a:extLst>
              </p:cNvPr>
              <p:cNvSpPr/>
              <p:nvPr/>
            </p:nvSpPr>
            <p:spPr>
              <a:xfrm>
                <a:off x="1802296" y="1245704"/>
                <a:ext cx="927652" cy="369332"/>
              </a:xfrm>
              <a:prstGeom prst="rect">
                <a:avLst/>
              </a:prstGeom>
              <a:solidFill>
                <a:sysClr val="window" lastClr="FFFFFF"/>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3" name="CuadroTexto 52">
                <a:extLst>
                  <a:ext uri="{FF2B5EF4-FFF2-40B4-BE49-F238E27FC236}">
                    <a16:creationId xmlns:a16="http://schemas.microsoft.com/office/drawing/2014/main" xmlns="" id="{13048FAD-4B0E-40C4-9CED-D5D8FC1D87B9}"/>
                  </a:ext>
                </a:extLst>
              </p:cNvPr>
              <p:cNvSpPr txBox="1"/>
              <p:nvPr/>
            </p:nvSpPr>
            <p:spPr>
              <a:xfrm>
                <a:off x="1450918" y="876372"/>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aphicFrame>
            <p:nvGraphicFramePr>
              <p:cNvPr id="54" name="Objeto 53">
                <a:extLst>
                  <a:ext uri="{FF2B5EF4-FFF2-40B4-BE49-F238E27FC236}">
                    <a16:creationId xmlns:a16="http://schemas.microsoft.com/office/drawing/2014/main" xmlns="" id="{36D40AD7-3F8F-43F6-9F38-95617AF7869C}"/>
                  </a:ext>
                </a:extLst>
              </p:cNvPr>
              <p:cNvGraphicFramePr>
                <a:graphicFrameLocks noChangeAspect="1"/>
              </p:cNvGraphicFramePr>
              <p:nvPr>
                <p:extLst>
                  <p:ext uri="{D42A27DB-BD31-4B8C-83A1-F6EECF244321}">
                    <p14:modId xmlns:p14="http://schemas.microsoft.com/office/powerpoint/2010/main" xmlns="" val="838929572"/>
                  </p:ext>
                </p:extLst>
              </p:nvPr>
            </p:nvGraphicFramePr>
            <p:xfrm>
              <a:off x="5985583" y="306460"/>
              <a:ext cx="5513387" cy="4393980"/>
            </p:xfrm>
            <a:graphic>
              <a:graphicData uri="http://schemas.openxmlformats.org/presentationml/2006/ole">
                <p:oleObj spid="_x0000_s1632" name="SPW 11.0 Graph" r:id="rId14" imgW="5513040" imgH="4388760" progId="">
                  <p:embed/>
                </p:oleObj>
              </a:graphicData>
            </a:graphic>
          </p:graphicFrame>
          <p:pic>
            <p:nvPicPr>
              <p:cNvPr id="55" name="Imagen 54">
                <a:extLst>
                  <a:ext uri="{FF2B5EF4-FFF2-40B4-BE49-F238E27FC236}">
                    <a16:creationId xmlns:a16="http://schemas.microsoft.com/office/drawing/2014/main" xmlns="" id="{DC4453DC-2C8E-493B-94EA-282CAF89B9F1}"/>
                  </a:ext>
                </a:extLst>
              </p:cNvPr>
              <p:cNvPicPr>
                <a:picLocks noChangeAspect="1"/>
              </p:cNvPicPr>
              <p:nvPr/>
            </p:nvPicPr>
            <p:blipFill>
              <a:blip r:embed="rId15"/>
              <a:stretch>
                <a:fillRect/>
              </a:stretch>
            </p:blipFill>
            <p:spPr>
              <a:xfrm>
                <a:off x="5660704" y="4113523"/>
                <a:ext cx="1170865" cy="555256"/>
              </a:xfrm>
              <a:prstGeom prst="rect">
                <a:avLst/>
              </a:prstGeom>
            </p:spPr>
          </p:pic>
          <p:sp>
            <p:nvSpPr>
              <p:cNvPr id="57" name="CuadroTexto 56">
                <a:extLst>
                  <a:ext uri="{FF2B5EF4-FFF2-40B4-BE49-F238E27FC236}">
                    <a16:creationId xmlns:a16="http://schemas.microsoft.com/office/drawing/2014/main" xmlns="" id="{73BBFBD1-8B66-433C-9836-56BF735B7D31}"/>
                  </a:ext>
                </a:extLst>
              </p:cNvPr>
              <p:cNvSpPr txBox="1"/>
              <p:nvPr/>
            </p:nvSpPr>
            <p:spPr>
              <a:xfrm>
                <a:off x="6747161" y="847893"/>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58" name="Rectángulo 57">
                <a:extLst>
                  <a:ext uri="{FF2B5EF4-FFF2-40B4-BE49-F238E27FC236}">
                    <a16:creationId xmlns:a16="http://schemas.microsoft.com/office/drawing/2014/main" xmlns="" id="{DC93FAD3-FC3C-4B13-94FB-0D96F3209BAA}"/>
                  </a:ext>
                </a:extLst>
              </p:cNvPr>
              <p:cNvSpPr/>
              <p:nvPr/>
            </p:nvSpPr>
            <p:spPr>
              <a:xfrm>
                <a:off x="7018592" y="1078113"/>
                <a:ext cx="927652" cy="369332"/>
              </a:xfrm>
              <a:prstGeom prst="rect">
                <a:avLst/>
              </a:prstGeom>
              <a:solidFill>
                <a:sysClr val="window" lastClr="FFFFFF"/>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3" name="Rectángulo 2">
              <a:extLst>
                <a:ext uri="{FF2B5EF4-FFF2-40B4-BE49-F238E27FC236}">
                  <a16:creationId xmlns:a16="http://schemas.microsoft.com/office/drawing/2014/main" xmlns="" id="{9052F182-B1B5-4B0B-BC7C-9061525189A9}"/>
                </a:ext>
              </a:extLst>
            </p:cNvPr>
            <p:cNvSpPr/>
            <p:nvPr/>
          </p:nvSpPr>
          <p:spPr>
            <a:xfrm>
              <a:off x="2005344" y="18105742"/>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Rectángulo 79">
              <a:extLst>
                <a:ext uri="{FF2B5EF4-FFF2-40B4-BE49-F238E27FC236}">
                  <a16:creationId xmlns:a16="http://schemas.microsoft.com/office/drawing/2014/main" xmlns="" id="{86A45FD9-4AC2-4175-A5AD-EDD2CC573150}"/>
                </a:ext>
              </a:extLst>
            </p:cNvPr>
            <p:cNvSpPr/>
            <p:nvPr/>
          </p:nvSpPr>
          <p:spPr>
            <a:xfrm>
              <a:off x="6876580" y="18081229"/>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CuadroTexto 6">
              <a:extLst>
                <a:ext uri="{FF2B5EF4-FFF2-40B4-BE49-F238E27FC236}">
                  <a16:creationId xmlns:a16="http://schemas.microsoft.com/office/drawing/2014/main" xmlns="" id="{E6DBFE0C-4327-40CA-987F-362435D7C248}"/>
                </a:ext>
              </a:extLst>
            </p:cNvPr>
            <p:cNvSpPr txBox="1"/>
            <p:nvPr/>
          </p:nvSpPr>
          <p:spPr>
            <a:xfrm>
              <a:off x="7601886" y="18053610"/>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sp>
          <p:nvSpPr>
            <p:cNvPr id="86" name="CuadroTexto 85">
              <a:extLst>
                <a:ext uri="{FF2B5EF4-FFF2-40B4-BE49-F238E27FC236}">
                  <a16:creationId xmlns:a16="http://schemas.microsoft.com/office/drawing/2014/main" xmlns="" id="{3F1EC6F0-70D1-469E-B7C1-329A2C42826D}"/>
                </a:ext>
              </a:extLst>
            </p:cNvPr>
            <p:cNvSpPr txBox="1"/>
            <p:nvPr/>
          </p:nvSpPr>
          <p:spPr>
            <a:xfrm>
              <a:off x="2850099" y="18085712"/>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grpSp>
      <p:grpSp>
        <p:nvGrpSpPr>
          <p:cNvPr id="11" name="Grupo 10">
            <a:extLst>
              <a:ext uri="{FF2B5EF4-FFF2-40B4-BE49-F238E27FC236}">
                <a16:creationId xmlns:a16="http://schemas.microsoft.com/office/drawing/2014/main" xmlns="" id="{859FE4FB-552E-450E-BFA0-35392C2C7D2D}"/>
              </a:ext>
            </a:extLst>
          </p:cNvPr>
          <p:cNvGrpSpPr/>
          <p:nvPr/>
        </p:nvGrpSpPr>
        <p:grpSpPr>
          <a:xfrm>
            <a:off x="11178252" y="12936559"/>
            <a:ext cx="4566979" cy="3527289"/>
            <a:chOff x="11178252" y="12936559"/>
            <a:chExt cx="4566979" cy="3527289"/>
          </a:xfrm>
        </p:grpSpPr>
        <p:graphicFrame>
          <p:nvGraphicFramePr>
            <p:cNvPr id="62" name="Objeto 61">
              <a:extLst>
                <a:ext uri="{FF2B5EF4-FFF2-40B4-BE49-F238E27FC236}">
                  <a16:creationId xmlns:a16="http://schemas.microsoft.com/office/drawing/2014/main" xmlns="" id="{59B18519-F185-468F-B06D-70FA5304A8E7}"/>
                </a:ext>
              </a:extLst>
            </p:cNvPr>
            <p:cNvGraphicFramePr>
              <a:graphicFrameLocks noChangeAspect="1"/>
            </p:cNvGraphicFramePr>
            <p:nvPr>
              <p:extLst>
                <p:ext uri="{D42A27DB-BD31-4B8C-83A1-F6EECF244321}">
                  <p14:modId xmlns:p14="http://schemas.microsoft.com/office/powerpoint/2010/main" xmlns="" val="3572239623"/>
                </p:ext>
              </p:extLst>
            </p:nvPr>
          </p:nvGraphicFramePr>
          <p:xfrm>
            <a:off x="11178252" y="12936559"/>
            <a:ext cx="4566979" cy="3527289"/>
          </p:xfrm>
          <a:graphic>
            <a:graphicData uri="http://schemas.openxmlformats.org/presentationml/2006/ole">
              <p:oleObj spid="_x0000_s1633" name="SPW 11.0 Graph" r:id="rId16" imgW="5683320" imgH="4388760" progId="">
                <p:embed/>
              </p:oleObj>
            </a:graphicData>
          </a:graphic>
        </p:graphicFrame>
        <p:sp>
          <p:nvSpPr>
            <p:cNvPr id="85" name="Rectángulo 84">
              <a:extLst>
                <a:ext uri="{FF2B5EF4-FFF2-40B4-BE49-F238E27FC236}">
                  <a16:creationId xmlns:a16="http://schemas.microsoft.com/office/drawing/2014/main" xmlns="" id="{6924931F-F9D9-408C-82D5-A66C9C9922A7}"/>
                </a:ext>
              </a:extLst>
            </p:cNvPr>
            <p:cNvSpPr/>
            <p:nvPr/>
          </p:nvSpPr>
          <p:spPr>
            <a:xfrm>
              <a:off x="12700161" y="16193444"/>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CuadroTexto 86">
              <a:extLst>
                <a:ext uri="{FF2B5EF4-FFF2-40B4-BE49-F238E27FC236}">
                  <a16:creationId xmlns:a16="http://schemas.microsoft.com/office/drawing/2014/main" xmlns="" id="{EB528C89-56B2-430F-A1F1-407EDA20A07F}"/>
                </a:ext>
              </a:extLst>
            </p:cNvPr>
            <p:cNvSpPr txBox="1"/>
            <p:nvPr/>
          </p:nvSpPr>
          <p:spPr>
            <a:xfrm>
              <a:off x="13180810" y="16120646"/>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grpSp>
      <p:grpSp>
        <p:nvGrpSpPr>
          <p:cNvPr id="25" name="Grupo 24">
            <a:extLst>
              <a:ext uri="{FF2B5EF4-FFF2-40B4-BE49-F238E27FC236}">
                <a16:creationId xmlns:a16="http://schemas.microsoft.com/office/drawing/2014/main" xmlns="" id="{B8E82E72-B4D5-44BC-9ADB-F49D14C3978D}"/>
              </a:ext>
            </a:extLst>
          </p:cNvPr>
          <p:cNvGrpSpPr/>
          <p:nvPr/>
        </p:nvGrpSpPr>
        <p:grpSpPr>
          <a:xfrm>
            <a:off x="553892" y="19286301"/>
            <a:ext cx="5051029" cy="3847582"/>
            <a:chOff x="553892" y="19286301"/>
            <a:chExt cx="5051029" cy="3847582"/>
          </a:xfrm>
        </p:grpSpPr>
        <p:graphicFrame>
          <p:nvGraphicFramePr>
            <p:cNvPr id="16" name="Objeto 15">
              <a:extLst>
                <a:ext uri="{FF2B5EF4-FFF2-40B4-BE49-F238E27FC236}">
                  <a16:creationId xmlns:a16="http://schemas.microsoft.com/office/drawing/2014/main" xmlns="" id="{1F43E8F9-FAA8-472D-A4AC-9E4F060F1D20}"/>
                </a:ext>
              </a:extLst>
            </p:cNvPr>
            <p:cNvGraphicFramePr>
              <a:graphicFrameLocks noChangeAspect="1"/>
            </p:cNvGraphicFramePr>
            <p:nvPr>
              <p:extLst>
                <p:ext uri="{D42A27DB-BD31-4B8C-83A1-F6EECF244321}">
                  <p14:modId xmlns:p14="http://schemas.microsoft.com/office/powerpoint/2010/main" xmlns="" val="2627577308"/>
                </p:ext>
              </p:extLst>
            </p:nvPr>
          </p:nvGraphicFramePr>
          <p:xfrm>
            <a:off x="553892" y="19286301"/>
            <a:ext cx="5051029" cy="3832627"/>
          </p:xfrm>
          <a:graphic>
            <a:graphicData uri="http://schemas.openxmlformats.org/presentationml/2006/ole">
              <p:oleObj spid="_x0000_s1634" name="SPW 11.0 Graph" r:id="rId17" imgW="5797080" imgH="4386960" progId="">
                <p:embed/>
              </p:oleObj>
            </a:graphicData>
          </a:graphic>
        </p:graphicFrame>
        <p:sp>
          <p:nvSpPr>
            <p:cNvPr id="81" name="Rectángulo 80">
              <a:extLst>
                <a:ext uri="{FF2B5EF4-FFF2-40B4-BE49-F238E27FC236}">
                  <a16:creationId xmlns:a16="http://schemas.microsoft.com/office/drawing/2014/main" xmlns="" id="{F1A69778-446E-4FEE-AB05-A7D1C9D3C78C}"/>
                </a:ext>
              </a:extLst>
            </p:cNvPr>
            <p:cNvSpPr/>
            <p:nvPr/>
          </p:nvSpPr>
          <p:spPr>
            <a:xfrm>
              <a:off x="2271655" y="22848381"/>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CuadroTexto 87">
              <a:extLst>
                <a:ext uri="{FF2B5EF4-FFF2-40B4-BE49-F238E27FC236}">
                  <a16:creationId xmlns:a16="http://schemas.microsoft.com/office/drawing/2014/main" xmlns="" id="{57D9C66F-6515-4B28-9526-C888CBFB7687}"/>
                </a:ext>
              </a:extLst>
            </p:cNvPr>
            <p:cNvSpPr txBox="1"/>
            <p:nvPr/>
          </p:nvSpPr>
          <p:spPr>
            <a:xfrm>
              <a:off x="2798741" y="22795329"/>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grpSp>
      <p:grpSp>
        <p:nvGrpSpPr>
          <p:cNvPr id="27" name="Grupo 26">
            <a:extLst>
              <a:ext uri="{FF2B5EF4-FFF2-40B4-BE49-F238E27FC236}">
                <a16:creationId xmlns:a16="http://schemas.microsoft.com/office/drawing/2014/main" xmlns="" id="{C742F166-9E38-471D-A671-2734D484A92D}"/>
              </a:ext>
            </a:extLst>
          </p:cNvPr>
          <p:cNvGrpSpPr/>
          <p:nvPr/>
        </p:nvGrpSpPr>
        <p:grpSpPr>
          <a:xfrm>
            <a:off x="444216" y="23903471"/>
            <a:ext cx="5309661" cy="4100898"/>
            <a:chOff x="444216" y="23903471"/>
            <a:chExt cx="5309661" cy="4100898"/>
          </a:xfrm>
        </p:grpSpPr>
        <p:graphicFrame>
          <p:nvGraphicFramePr>
            <p:cNvPr id="65" name="Objeto 64">
              <a:extLst>
                <a:ext uri="{FF2B5EF4-FFF2-40B4-BE49-F238E27FC236}">
                  <a16:creationId xmlns:a16="http://schemas.microsoft.com/office/drawing/2014/main" xmlns="" id="{2DE99160-324B-45FF-ADFD-1FB2A941E73D}"/>
                </a:ext>
              </a:extLst>
            </p:cNvPr>
            <p:cNvGraphicFramePr>
              <a:graphicFrameLocks noChangeAspect="1"/>
            </p:cNvGraphicFramePr>
            <p:nvPr>
              <p:extLst>
                <p:ext uri="{D42A27DB-BD31-4B8C-83A1-F6EECF244321}">
                  <p14:modId xmlns:p14="http://schemas.microsoft.com/office/powerpoint/2010/main" xmlns="" val="3946800573"/>
                </p:ext>
              </p:extLst>
            </p:nvPr>
          </p:nvGraphicFramePr>
          <p:xfrm>
            <a:off x="444216" y="23903471"/>
            <a:ext cx="5309661" cy="4100898"/>
          </p:xfrm>
          <a:graphic>
            <a:graphicData uri="http://schemas.openxmlformats.org/presentationml/2006/ole">
              <p:oleObj spid="_x0000_s1635" name="SPW 11.0 Graph" r:id="rId18" imgW="5683320" imgH="4388760" progId="">
                <p:embed/>
              </p:oleObj>
            </a:graphicData>
          </a:graphic>
        </p:graphicFrame>
        <p:sp>
          <p:nvSpPr>
            <p:cNvPr id="84" name="Rectángulo 83">
              <a:extLst>
                <a:ext uri="{FF2B5EF4-FFF2-40B4-BE49-F238E27FC236}">
                  <a16:creationId xmlns:a16="http://schemas.microsoft.com/office/drawing/2014/main" xmlns="" id="{9F51414A-29BD-4A60-8997-8FEB23760B7C}"/>
                </a:ext>
              </a:extLst>
            </p:cNvPr>
            <p:cNvSpPr/>
            <p:nvPr/>
          </p:nvSpPr>
          <p:spPr>
            <a:xfrm>
              <a:off x="2095700" y="27706898"/>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CuadroTexto 88">
              <a:extLst>
                <a:ext uri="{FF2B5EF4-FFF2-40B4-BE49-F238E27FC236}">
                  <a16:creationId xmlns:a16="http://schemas.microsoft.com/office/drawing/2014/main" xmlns="" id="{E654A11E-37F8-464D-9889-193136C36A58}"/>
                </a:ext>
              </a:extLst>
            </p:cNvPr>
            <p:cNvSpPr txBox="1"/>
            <p:nvPr/>
          </p:nvSpPr>
          <p:spPr>
            <a:xfrm>
              <a:off x="2561905" y="27655061"/>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grpSp>
      <p:grpSp>
        <p:nvGrpSpPr>
          <p:cNvPr id="29" name="Grupo 28">
            <a:extLst>
              <a:ext uri="{FF2B5EF4-FFF2-40B4-BE49-F238E27FC236}">
                <a16:creationId xmlns:a16="http://schemas.microsoft.com/office/drawing/2014/main" xmlns="" id="{C6B4E622-16D2-4FB4-96B7-FC4E723628DF}"/>
              </a:ext>
            </a:extLst>
          </p:cNvPr>
          <p:cNvGrpSpPr/>
          <p:nvPr/>
        </p:nvGrpSpPr>
        <p:grpSpPr>
          <a:xfrm>
            <a:off x="397684" y="28690655"/>
            <a:ext cx="8817780" cy="3448237"/>
            <a:chOff x="397684" y="28690655"/>
            <a:chExt cx="8817780" cy="3448237"/>
          </a:xfrm>
        </p:grpSpPr>
        <p:grpSp>
          <p:nvGrpSpPr>
            <p:cNvPr id="64" name="Grupo 63">
              <a:extLst>
                <a:ext uri="{FF2B5EF4-FFF2-40B4-BE49-F238E27FC236}">
                  <a16:creationId xmlns:a16="http://schemas.microsoft.com/office/drawing/2014/main" xmlns="" id="{D54271AC-1E42-4ACF-AB1D-66F645D98520}"/>
                </a:ext>
              </a:extLst>
            </p:cNvPr>
            <p:cNvGrpSpPr/>
            <p:nvPr/>
          </p:nvGrpSpPr>
          <p:grpSpPr>
            <a:xfrm>
              <a:off x="397684" y="28690655"/>
              <a:ext cx="8817780" cy="3409337"/>
              <a:chOff x="245095" y="407092"/>
              <a:chExt cx="10977506" cy="4398964"/>
            </a:xfrm>
          </p:grpSpPr>
          <p:graphicFrame>
            <p:nvGraphicFramePr>
              <p:cNvPr id="67" name="Objeto 66">
                <a:extLst>
                  <a:ext uri="{FF2B5EF4-FFF2-40B4-BE49-F238E27FC236}">
                    <a16:creationId xmlns:a16="http://schemas.microsoft.com/office/drawing/2014/main" xmlns="" id="{ADED401E-0A5C-40E9-8FD0-6C5ABC030410}"/>
                  </a:ext>
                </a:extLst>
              </p:cNvPr>
              <p:cNvGraphicFramePr>
                <a:graphicFrameLocks noChangeAspect="1"/>
              </p:cNvGraphicFramePr>
              <p:nvPr>
                <p:extLst>
                  <p:ext uri="{D42A27DB-BD31-4B8C-83A1-F6EECF244321}">
                    <p14:modId xmlns:p14="http://schemas.microsoft.com/office/powerpoint/2010/main" xmlns="" val="2272114082"/>
                  </p:ext>
                </p:extLst>
              </p:nvPr>
            </p:nvGraphicFramePr>
            <p:xfrm>
              <a:off x="245095" y="407092"/>
              <a:ext cx="5711826" cy="4398964"/>
            </p:xfrm>
            <a:graphic>
              <a:graphicData uri="http://schemas.openxmlformats.org/presentationml/2006/ole">
                <p:oleObj spid="_x0000_s1636" name="SPW 11.0 Graph" r:id="rId19" imgW="5712480" imgH="4399200" progId="">
                  <p:embed/>
                </p:oleObj>
              </a:graphicData>
            </a:graphic>
          </p:graphicFrame>
          <p:graphicFrame>
            <p:nvGraphicFramePr>
              <p:cNvPr id="73" name="Objeto 72">
                <a:extLst>
                  <a:ext uri="{FF2B5EF4-FFF2-40B4-BE49-F238E27FC236}">
                    <a16:creationId xmlns:a16="http://schemas.microsoft.com/office/drawing/2014/main" xmlns="" id="{2F02A1FC-452C-45F5-BAFB-2CCF104B1073}"/>
                  </a:ext>
                </a:extLst>
              </p:cNvPr>
              <p:cNvGraphicFramePr>
                <a:graphicFrameLocks noChangeAspect="1"/>
              </p:cNvGraphicFramePr>
              <p:nvPr>
                <p:extLst>
                  <p:ext uri="{D42A27DB-BD31-4B8C-83A1-F6EECF244321}">
                    <p14:modId xmlns:p14="http://schemas.microsoft.com/office/powerpoint/2010/main" xmlns="" val="2328174058"/>
                  </p:ext>
                </p:extLst>
              </p:nvPr>
            </p:nvGraphicFramePr>
            <p:xfrm>
              <a:off x="5539351" y="411726"/>
              <a:ext cx="5683250" cy="4389437"/>
            </p:xfrm>
            <a:graphic>
              <a:graphicData uri="http://schemas.openxmlformats.org/presentationml/2006/ole">
                <p:oleObj spid="_x0000_s1637" name="SPW 11.0 Graph" r:id="rId20" imgW="5694840" imgH="4386960" progId="">
                  <p:embed/>
                </p:oleObj>
              </a:graphicData>
            </a:graphic>
          </p:graphicFrame>
          <p:sp>
            <p:nvSpPr>
              <p:cNvPr id="74" name="Rectángulo 73">
                <a:extLst>
                  <a:ext uri="{FF2B5EF4-FFF2-40B4-BE49-F238E27FC236}">
                    <a16:creationId xmlns:a16="http://schemas.microsoft.com/office/drawing/2014/main" xmlns="" id="{904EBE2D-6CA5-4B14-BA4E-72AC19FBAAE4}"/>
                  </a:ext>
                </a:extLst>
              </p:cNvPr>
              <p:cNvSpPr/>
              <p:nvPr/>
            </p:nvSpPr>
            <p:spPr>
              <a:xfrm>
                <a:off x="4359966" y="1643270"/>
                <a:ext cx="927652" cy="369332"/>
              </a:xfrm>
              <a:prstGeom prst="rect">
                <a:avLst/>
              </a:prstGeom>
              <a:solidFill>
                <a:sysClr val="window" lastClr="FFFFFF"/>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5" name="Rectángulo 74">
                <a:extLst>
                  <a:ext uri="{FF2B5EF4-FFF2-40B4-BE49-F238E27FC236}">
                    <a16:creationId xmlns:a16="http://schemas.microsoft.com/office/drawing/2014/main" xmlns="" id="{93AC4A31-12BC-4165-9381-FAC1CF2A8EF3}"/>
                  </a:ext>
                </a:extLst>
              </p:cNvPr>
              <p:cNvSpPr/>
              <p:nvPr/>
            </p:nvSpPr>
            <p:spPr>
              <a:xfrm>
                <a:off x="9664816" y="1830781"/>
                <a:ext cx="927652" cy="529731"/>
              </a:xfrm>
              <a:prstGeom prst="rect">
                <a:avLst/>
              </a:prstGeom>
              <a:solidFill>
                <a:sysClr val="window" lastClr="FFFFFF"/>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6" name="CuadroTexto 75">
                <a:extLst>
                  <a:ext uri="{FF2B5EF4-FFF2-40B4-BE49-F238E27FC236}">
                    <a16:creationId xmlns:a16="http://schemas.microsoft.com/office/drawing/2014/main" xmlns="" id="{1CC8E5CD-B7F7-43D4-8C5B-029874E3CD40}"/>
                  </a:ext>
                </a:extLst>
              </p:cNvPr>
              <p:cNvSpPr txBox="1"/>
              <p:nvPr/>
            </p:nvSpPr>
            <p:spPr>
              <a:xfrm>
                <a:off x="988253" y="929380"/>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77" name="CuadroTexto 76">
                <a:extLst>
                  <a:ext uri="{FF2B5EF4-FFF2-40B4-BE49-F238E27FC236}">
                    <a16:creationId xmlns:a16="http://schemas.microsoft.com/office/drawing/2014/main" xmlns="" id="{FBF223EC-8486-4699-8210-8B4089EEFBCE}"/>
                  </a:ext>
                </a:extLst>
              </p:cNvPr>
              <p:cNvSpPr txBox="1"/>
              <p:nvPr/>
            </p:nvSpPr>
            <p:spPr>
              <a:xfrm>
                <a:off x="6283601" y="929380"/>
                <a:ext cx="351378"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a:t>
                </a:r>
                <a:endParaRPr kumimoji="0" lang="es-ES" sz="18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sp>
          <p:nvSpPr>
            <p:cNvPr id="82" name="Rectángulo 81">
              <a:extLst>
                <a:ext uri="{FF2B5EF4-FFF2-40B4-BE49-F238E27FC236}">
                  <a16:creationId xmlns:a16="http://schemas.microsoft.com/office/drawing/2014/main" xmlns="" id="{EEA45F64-A490-4878-811E-FCF24FBB0987}"/>
                </a:ext>
              </a:extLst>
            </p:cNvPr>
            <p:cNvSpPr/>
            <p:nvPr/>
          </p:nvSpPr>
          <p:spPr>
            <a:xfrm>
              <a:off x="1802143" y="31832817"/>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Rectángulo 82">
              <a:extLst>
                <a:ext uri="{FF2B5EF4-FFF2-40B4-BE49-F238E27FC236}">
                  <a16:creationId xmlns:a16="http://schemas.microsoft.com/office/drawing/2014/main" xmlns="" id="{8D994910-0EBD-483B-B307-D6D9D1C2B3E2}"/>
                </a:ext>
              </a:extLst>
            </p:cNvPr>
            <p:cNvSpPr/>
            <p:nvPr/>
          </p:nvSpPr>
          <p:spPr>
            <a:xfrm>
              <a:off x="5954401" y="31852366"/>
              <a:ext cx="2218694" cy="2342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CuadroTexto 89">
              <a:extLst>
                <a:ext uri="{FF2B5EF4-FFF2-40B4-BE49-F238E27FC236}">
                  <a16:creationId xmlns:a16="http://schemas.microsoft.com/office/drawing/2014/main" xmlns="" id="{D01A1050-D7EB-4949-8EA8-607D782F3791}"/>
                </a:ext>
              </a:extLst>
            </p:cNvPr>
            <p:cNvSpPr txBox="1"/>
            <p:nvPr/>
          </p:nvSpPr>
          <p:spPr>
            <a:xfrm>
              <a:off x="2299141" y="31800338"/>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sp>
          <p:nvSpPr>
            <p:cNvPr id="91" name="CuadroTexto 90">
              <a:extLst>
                <a:ext uri="{FF2B5EF4-FFF2-40B4-BE49-F238E27FC236}">
                  <a16:creationId xmlns:a16="http://schemas.microsoft.com/office/drawing/2014/main" xmlns="" id="{541B2A4A-4697-462E-B84C-DAC47D25DCDA}"/>
                </a:ext>
              </a:extLst>
            </p:cNvPr>
            <p:cNvSpPr txBox="1"/>
            <p:nvPr/>
          </p:nvSpPr>
          <p:spPr>
            <a:xfrm>
              <a:off x="6618554" y="31795843"/>
              <a:ext cx="628698" cy="338554"/>
            </a:xfrm>
            <a:prstGeom prst="rect">
              <a:avLst/>
            </a:prstGeom>
            <a:noFill/>
          </p:spPr>
          <p:txBody>
            <a:bodyPr wrap="none" rtlCol="0">
              <a:spAutoFit/>
            </a:bodyPr>
            <a:lstStyle/>
            <a:p>
              <a:r>
                <a:rPr lang="es-ES" sz="1600" b="1" dirty="0">
                  <a:latin typeface="Arial" panose="020B0604020202020204" pitchFamily="34" charset="0"/>
                  <a:cs typeface="Arial" panose="020B0604020202020204" pitchFamily="34" charset="0"/>
                </a:rPr>
                <a:t>DOY</a:t>
              </a:r>
            </a:p>
          </p:txBody>
        </p:sp>
      </p:grpSp>
      <p:pic>
        <p:nvPicPr>
          <p:cNvPr id="31" name="Picture 30">
            <a:extLst>
              <a:ext uri="{FF2B5EF4-FFF2-40B4-BE49-F238E27FC236}">
                <a16:creationId xmlns:a16="http://schemas.microsoft.com/office/drawing/2014/main" xmlns="" id="{64482A84-FB19-4E52-85BA-39E9D1F10DFA}"/>
              </a:ext>
            </a:extLst>
          </p:cNvPr>
          <p:cNvPicPr>
            <a:picLocks noChangeAspect="1"/>
          </p:cNvPicPr>
          <p:nvPr/>
        </p:nvPicPr>
        <p:blipFill>
          <a:blip r:embed="rId21" cstate="print">
            <a:extLst>
              <a:ext uri="{28A0092B-C50C-407E-A947-70E740481C1C}">
                <a14:useLocalDpi xmlns:a14="http://schemas.microsoft.com/office/drawing/2010/main" xmlns="" val="0"/>
              </a:ext>
            </a:extLst>
          </a:blip>
          <a:stretch>
            <a:fillRect/>
          </a:stretch>
        </p:blipFill>
        <p:spPr>
          <a:xfrm>
            <a:off x="17710131" y="8111483"/>
            <a:ext cx="3551897" cy="266392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0" name="Lilisbet - Taller Fisiología ">
            <a:hlinkClick r:id="" action="ppaction://media"/>
            <a:extLst>
              <a:ext uri="{FF2B5EF4-FFF2-40B4-BE49-F238E27FC236}">
                <a16:creationId xmlns:a16="http://schemas.microsoft.com/office/drawing/2014/main" xmlns="" id="{7E4549E1-B7A8-4034-A437-83F215074574}"/>
              </a:ext>
            </a:extLst>
          </p:cNvPr>
          <p:cNvPicPr>
            <a:picLocks noChangeAspect="1"/>
          </p:cNvPicPr>
          <p:nvPr>
            <a:videoFile r:link="rId2"/>
            <p:extLst>
              <p:ext uri="{DAA4B4D4-6D71-4841-9C94-3DE7FCFB9230}">
                <p14:media xmlns:p14="http://schemas.microsoft.com/office/powerpoint/2010/main" xmlns="" r:embed="rId22"/>
              </p:ext>
            </p:extLst>
          </p:nvPr>
        </p:nvPicPr>
        <p:blipFill>
          <a:blip r:embed="rId23" cstate="print"/>
          <a:stretch>
            <a:fillRect/>
          </a:stretch>
        </p:blipFill>
        <p:spPr>
          <a:xfrm>
            <a:off x="10660063" y="16154400"/>
            <a:ext cx="609600" cy="609600"/>
          </a:xfrm>
          <a:prstGeom prst="rect">
            <a:avLst/>
          </a:prstGeom>
        </p:spPr>
      </p:pic>
      <p:pic>
        <p:nvPicPr>
          <p:cNvPr id="99" name="audio Lilisbet.m4a">
            <a:hlinkClick r:id="" action="ppaction://media"/>
          </p:cNvPr>
          <p:cNvPicPr>
            <a:picLocks noRot="1" noChangeAspect="1"/>
          </p:cNvPicPr>
          <p:nvPr>
            <a:audioFile r:link="rId3"/>
          </p:nvPr>
        </p:nvPicPr>
        <p:blipFill>
          <a:blip r:embed="rId24"/>
          <a:stretch>
            <a:fillRect/>
          </a:stretch>
        </p:blipFill>
        <p:spPr>
          <a:xfrm>
            <a:off x="18180894" y="1600096"/>
            <a:ext cx="1153325" cy="11533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childTnLst>
                          </p:cTn>
                        </p:par>
                        <p:par>
                          <p:cTn id="19" fill="hold">
                            <p:stCondLst>
                              <p:cond delay="0"/>
                            </p:stCondLst>
                            <p:childTnLst>
                              <p:par>
                                <p:cTn id="20" presetID="1" presetClass="mediacall" presetSubtype="0" fill="hold" nodeType="afterEffect">
                                  <p:stCondLst>
                                    <p:cond delay="0"/>
                                  </p:stCondLst>
                                  <p:childTnLst>
                                    <p:cmd type="call" cmd="playFrom(0.0)">
                                      <p:cBhvr>
                                        <p:cTn id="21" dur="244552" fill="hold"/>
                                        <p:tgtEl>
                                          <p:spTgt spid="9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0"/>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44610" fill="hold"/>
                                        <p:tgtEl>
                                          <p:spTgt spid="30"/>
                                        </p:tgtEl>
                                      </p:cBhvr>
                                    </p:cmd>
                                  </p:childTnLst>
                                </p:cTn>
                              </p:par>
                            </p:childTnLst>
                          </p:cTn>
                        </p:par>
                      </p:childTnLst>
                    </p:cTn>
                  </p:par>
                </p:childTnLst>
              </p:cTn>
              <p:nextCondLst>
                <p:cond evt="onClick" delay="0">
                  <p:tgtEl>
                    <p:spTgt spid="30"/>
                  </p:tgtEl>
                </p:cond>
              </p:nextCondLst>
            </p:seq>
            <p:video>
              <p:cMediaNode vol="80000">
                <p:cTn id="27" fill="hold" display="0">
                  <p:stCondLst>
                    <p:cond delay="indefinite"/>
                  </p:stCondLst>
                  <p:endCondLst>
                    <p:cond evt="onStopAudio" delay="0">
                      <p:tgtEl>
                        <p:sldTgt/>
                      </p:tgtEl>
                    </p:cond>
                  </p:endCondLst>
                </p:cTn>
                <p:tgtEl>
                  <p:spTgt spid="30"/>
                </p:tgtEl>
              </p:cMediaNode>
            </p:video>
            <p:audio>
              <p:cMediaNode vol="80000">
                <p:cTn id="28" fill="hold" display="0">
                  <p:stCondLst>
                    <p:cond delay="indefinite"/>
                  </p:stCondLst>
                  <p:endCondLst>
                    <p:cond evt="onNext" delay="0">
                      <p:tgtEl>
                        <p:sldTgt/>
                      </p:tgtEl>
                    </p:cond>
                    <p:cond evt="onPrev" delay="0">
                      <p:tgtEl>
                        <p:sldTgt/>
                      </p:tgtEl>
                    </p:cond>
                    <p:cond evt="onStopAudio" delay="0">
                      <p:tgtEl>
                        <p:sldTgt/>
                      </p:tgtEl>
                    </p:cond>
                  </p:endCondLst>
                </p:cTn>
                <p:tgtEl>
                  <p:spTgt spid="99"/>
                </p:tgtEl>
              </p:cMediaNode>
            </p:audio>
          </p:childTnLst>
        </p:cTn>
      </p:par>
    </p:tnLst>
    <p:bldLst>
      <p:bldP spid="38" grpId="0" animBg="1"/>
      <p:bldP spid="39" grpId="0" animBg="1"/>
      <p:bldP spid="44" grpId="0" animBg="1"/>
      <p:bldP spid="45" grpId="0"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3855</TotalTime>
  <Words>1353</Words>
  <Application>Microsoft Office PowerPoint</Application>
  <PresentationFormat>Personalizado</PresentationFormat>
  <Paragraphs>63</Paragraphs>
  <Slides>1</Slides>
  <Notes>1</Notes>
  <HiddenSlides>0</HiddenSlides>
  <MMClips>2</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3" baseType="lpstr">
      <vt:lpstr>Tema de Office</vt:lpstr>
      <vt:lpstr>SPW 11.0 Graph</vt:lpstr>
      <vt:lpstr>Diapositiva 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MJ</dc:creator>
  <cp:lastModifiedBy>Yanelis</cp:lastModifiedBy>
  <cp:revision>310</cp:revision>
  <dcterms:created xsi:type="dcterms:W3CDTF">2019-05-01T17:54:33Z</dcterms:created>
  <dcterms:modified xsi:type="dcterms:W3CDTF">2021-12-14T05:01:49Z</dcterms:modified>
</cp:coreProperties>
</file>