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5"/>
  </p:notesMasterIdLst>
  <p:sldIdLst>
    <p:sldId id="258" r:id="rId2"/>
    <p:sldId id="259" r:id="rId3"/>
    <p:sldId id="290" r:id="rId4"/>
    <p:sldId id="304" r:id="rId5"/>
    <p:sldId id="264" r:id="rId6"/>
    <p:sldId id="297" r:id="rId7"/>
    <p:sldId id="296" r:id="rId8"/>
    <p:sldId id="312" r:id="rId9"/>
    <p:sldId id="265" r:id="rId10"/>
    <p:sldId id="313" r:id="rId11"/>
    <p:sldId id="266" r:id="rId12"/>
    <p:sldId id="267" r:id="rId13"/>
    <p:sldId id="278" r:id="rId14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0000CC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387" autoAdjust="0"/>
    <p:restoredTop sz="87612" autoAdjust="0"/>
  </p:normalViewPr>
  <p:slideViewPr>
    <p:cSldViewPr>
      <p:cViewPr varScale="1">
        <p:scale>
          <a:sx n="74" d="100"/>
          <a:sy n="74" d="100"/>
        </p:scale>
        <p:origin x="-8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8CCA73-5AF1-4481-ADDB-9B6BE790389D}" type="doc">
      <dgm:prSet loTypeId="urn:microsoft.com/office/officeart/2005/8/layout/cycle7" loCatId="cycle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D28EF415-400C-4279-8D65-927B71DAF0D2}">
      <dgm:prSet phldrT="[Texto]" custT="1"/>
      <dgm:spPr/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Cultivares vietnamitas</a:t>
          </a:r>
        </a:p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DVN-5, DVN-6, DT-84, D-2101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C177D9-8F85-4257-9CCE-AAFBB2CC5E08}" type="parTrans" cxnId="{298B7707-258B-4EE2-BC88-72F537C9B670}">
      <dgm:prSet/>
      <dgm:spPr/>
      <dgm:t>
        <a:bodyPr/>
        <a:lstStyle/>
        <a:p>
          <a:endParaRPr lang="es-ES"/>
        </a:p>
      </dgm:t>
    </dgm:pt>
    <dgm:pt modelId="{0317EC04-B825-4C33-ADF3-F0D3CBC9F9F7}" type="sibTrans" cxnId="{298B7707-258B-4EE2-BC88-72F537C9B670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BAD46058-546A-4919-8C6C-ABD08937AFA6}">
      <dgm:prSet phldrT="[Texto]" custT="1"/>
      <dgm:spPr/>
      <dgm:t>
        <a:bodyPr/>
        <a:lstStyle/>
        <a:p>
          <a:r>
            <a:rPr lang="es-E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Diciembre 2011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FEF383B-5C41-4F35-83A8-0C03FEFA3EC8}" type="parTrans" cxnId="{F77207DA-8ACA-46AB-AAC2-C0D5B43C02D1}">
      <dgm:prSet/>
      <dgm:spPr/>
      <dgm:t>
        <a:bodyPr/>
        <a:lstStyle/>
        <a:p>
          <a:endParaRPr lang="es-ES"/>
        </a:p>
      </dgm:t>
    </dgm:pt>
    <dgm:pt modelId="{66445F3C-EE3B-4DD7-AEB0-669EA73C1C29}" type="sibTrans" cxnId="{F77207DA-8ACA-46AB-AAC2-C0D5B43C02D1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5C04696D-BC93-4321-8045-4ED79E67FB4D}">
      <dgm:prSet phldrT="[Texto]" custT="1"/>
      <dgm:spPr/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Fechas de siembra</a:t>
          </a:r>
        </a:p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(Época de frío)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2460F4-AD23-4C73-B3A2-ABE6DE4B6C83}" type="parTrans" cxnId="{32D32888-0069-4054-B9F0-FC06D98ED1EE}">
      <dgm:prSet/>
      <dgm:spPr/>
      <dgm:t>
        <a:bodyPr/>
        <a:lstStyle/>
        <a:p>
          <a:endParaRPr lang="es-ES"/>
        </a:p>
      </dgm:t>
    </dgm:pt>
    <dgm:pt modelId="{8DD5EE13-96FC-4BED-A8A3-7570FD52D819}" type="sibTrans" cxnId="{32D32888-0069-4054-B9F0-FC06D98ED1EE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F7D33575-9C3F-4F90-9990-C71EF6EFC2D9}" type="pres">
      <dgm:prSet presAssocID="{3F8CCA73-5AF1-4481-ADDB-9B6BE790389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D68EE8F-0053-4519-A30B-2CE75ADEC83D}" type="pres">
      <dgm:prSet presAssocID="{D28EF415-400C-4279-8D65-927B71DAF0D2}" presName="node" presStyleLbl="node1" presStyleIdx="0" presStyleCnt="3" custScaleX="255041" custScaleY="133709" custRadScaleRad="91975" custRadScaleInc="-4599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90864D-A3BA-4BFE-AE0F-5232CC81EF5A}" type="pres">
      <dgm:prSet presAssocID="{0317EC04-B825-4C33-ADF3-F0D3CBC9F9F7}" presName="sibTrans" presStyleLbl="sibTrans2D1" presStyleIdx="0" presStyleCnt="3" custAng="18544202" custFlipVert="1" custScaleX="157421" custScaleY="86759" custLinFactX="-50462" custLinFactY="224776" custLinFactNeighborX="-100000" custLinFactNeighborY="300000"/>
      <dgm:spPr/>
      <dgm:t>
        <a:bodyPr/>
        <a:lstStyle/>
        <a:p>
          <a:endParaRPr lang="es-ES"/>
        </a:p>
      </dgm:t>
    </dgm:pt>
    <dgm:pt modelId="{0FC872AD-E9FB-42E8-AE20-9B9E7F399824}" type="pres">
      <dgm:prSet presAssocID="{0317EC04-B825-4C33-ADF3-F0D3CBC9F9F7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3ED40994-F7D0-4667-8884-FA55CFDA4E71}" type="pres">
      <dgm:prSet presAssocID="{BAD46058-546A-4919-8C6C-ABD08937AFA6}" presName="node" presStyleLbl="node1" presStyleIdx="1" presStyleCnt="3" custScaleX="155938" custScaleY="41669" custRadScaleRad="104612" custRadScaleInc="-647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03443E-A693-4D52-88FD-ABF82A8A6EAC}" type="pres">
      <dgm:prSet presAssocID="{66445F3C-EE3B-4DD7-AEB0-669EA73C1C29}" presName="sibTrans" presStyleLbl="sibTrans2D1" presStyleIdx="1" presStyleCnt="3" custAng="669311" custFlipVert="1" custScaleX="186120" custScaleY="86429" custLinFactY="37542" custLinFactNeighborX="-7927" custLinFactNeighborY="100000"/>
      <dgm:spPr/>
      <dgm:t>
        <a:bodyPr/>
        <a:lstStyle/>
        <a:p>
          <a:endParaRPr lang="es-ES"/>
        </a:p>
      </dgm:t>
    </dgm:pt>
    <dgm:pt modelId="{8B31C063-E486-4AC9-9989-C9D1BCFABC90}" type="pres">
      <dgm:prSet presAssocID="{66445F3C-EE3B-4DD7-AEB0-669EA73C1C29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CC2114F2-5B8B-415B-9DB3-16E77708F52E}" type="pres">
      <dgm:prSet presAssocID="{5C04696D-BC93-4321-8045-4ED79E67FB4D}" presName="node" presStyleLbl="node1" presStyleIdx="2" presStyleCnt="3" custScaleX="151397" custRadScaleRad="115706" custRadScaleInc="279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103DA1-A8E1-4DB9-AE13-AD6C55CBA62A}" type="pres">
      <dgm:prSet presAssocID="{8DD5EE13-96FC-4BED-A8A3-7570FD52D819}" presName="sibTrans" presStyleLbl="sibTrans2D1" presStyleIdx="2" presStyleCnt="3" custAng="1767100" custScaleX="150332" custScaleY="80552" custLinFactX="77197" custLinFactY="4811" custLinFactNeighborX="100000" custLinFactNeighborY="100000"/>
      <dgm:spPr/>
      <dgm:t>
        <a:bodyPr/>
        <a:lstStyle/>
        <a:p>
          <a:endParaRPr lang="es-ES"/>
        </a:p>
      </dgm:t>
    </dgm:pt>
    <dgm:pt modelId="{B178081C-22E9-4317-A9CE-84AECEDB0A58}" type="pres">
      <dgm:prSet presAssocID="{8DD5EE13-96FC-4BED-A8A3-7570FD52D819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3F6876B7-BA3F-4271-891E-F9603B4DDDFC}" type="presOf" srcId="{66445F3C-EE3B-4DD7-AEB0-669EA73C1C29}" destId="{CF03443E-A693-4D52-88FD-ABF82A8A6EAC}" srcOrd="0" destOrd="0" presId="urn:microsoft.com/office/officeart/2005/8/layout/cycle7"/>
    <dgm:cxn modelId="{DEBFB811-2B82-4836-8A4E-7DCA6D22F6E2}" type="presOf" srcId="{8DD5EE13-96FC-4BED-A8A3-7570FD52D819}" destId="{B178081C-22E9-4317-A9CE-84AECEDB0A58}" srcOrd="1" destOrd="0" presId="urn:microsoft.com/office/officeart/2005/8/layout/cycle7"/>
    <dgm:cxn modelId="{EF93B74A-0854-4709-B9BE-1F0C2F39C8E8}" type="presOf" srcId="{3F8CCA73-5AF1-4481-ADDB-9B6BE790389D}" destId="{F7D33575-9C3F-4F90-9990-C71EF6EFC2D9}" srcOrd="0" destOrd="0" presId="urn:microsoft.com/office/officeart/2005/8/layout/cycle7"/>
    <dgm:cxn modelId="{EE01D3CF-7BAE-42B3-9571-8C409FA14842}" type="presOf" srcId="{0317EC04-B825-4C33-ADF3-F0D3CBC9F9F7}" destId="{AD90864D-A3BA-4BFE-AE0F-5232CC81EF5A}" srcOrd="0" destOrd="0" presId="urn:microsoft.com/office/officeart/2005/8/layout/cycle7"/>
    <dgm:cxn modelId="{298B7707-258B-4EE2-BC88-72F537C9B670}" srcId="{3F8CCA73-5AF1-4481-ADDB-9B6BE790389D}" destId="{D28EF415-400C-4279-8D65-927B71DAF0D2}" srcOrd="0" destOrd="0" parTransId="{36C177D9-8F85-4257-9CCE-AAFBB2CC5E08}" sibTransId="{0317EC04-B825-4C33-ADF3-F0D3CBC9F9F7}"/>
    <dgm:cxn modelId="{32D32888-0069-4054-B9F0-FC06D98ED1EE}" srcId="{3F8CCA73-5AF1-4481-ADDB-9B6BE790389D}" destId="{5C04696D-BC93-4321-8045-4ED79E67FB4D}" srcOrd="2" destOrd="0" parTransId="{AF2460F4-AD23-4C73-B3A2-ABE6DE4B6C83}" sibTransId="{8DD5EE13-96FC-4BED-A8A3-7570FD52D819}"/>
    <dgm:cxn modelId="{AD9F46B7-F812-411C-A7BB-E9DC7236722C}" type="presOf" srcId="{8DD5EE13-96FC-4BED-A8A3-7570FD52D819}" destId="{1F103DA1-A8E1-4DB9-AE13-AD6C55CBA62A}" srcOrd="0" destOrd="0" presId="urn:microsoft.com/office/officeart/2005/8/layout/cycle7"/>
    <dgm:cxn modelId="{A39B2736-5B8F-41CB-BDEE-34044E0A84A8}" type="presOf" srcId="{0317EC04-B825-4C33-ADF3-F0D3CBC9F9F7}" destId="{0FC872AD-E9FB-42E8-AE20-9B9E7F399824}" srcOrd="1" destOrd="0" presId="urn:microsoft.com/office/officeart/2005/8/layout/cycle7"/>
    <dgm:cxn modelId="{226ECFDA-0A03-44A4-8755-DB74F39D01AD}" type="presOf" srcId="{66445F3C-EE3B-4DD7-AEB0-669EA73C1C29}" destId="{8B31C063-E486-4AC9-9989-C9D1BCFABC90}" srcOrd="1" destOrd="0" presId="urn:microsoft.com/office/officeart/2005/8/layout/cycle7"/>
    <dgm:cxn modelId="{2B33A3F9-6E01-4A7D-B064-A4CD8EEE9C4B}" type="presOf" srcId="{D28EF415-400C-4279-8D65-927B71DAF0D2}" destId="{BD68EE8F-0053-4519-A30B-2CE75ADEC83D}" srcOrd="0" destOrd="0" presId="urn:microsoft.com/office/officeart/2005/8/layout/cycle7"/>
    <dgm:cxn modelId="{A4B3870C-E57C-421A-9B2D-404860E23948}" type="presOf" srcId="{5C04696D-BC93-4321-8045-4ED79E67FB4D}" destId="{CC2114F2-5B8B-415B-9DB3-16E77708F52E}" srcOrd="0" destOrd="0" presId="urn:microsoft.com/office/officeart/2005/8/layout/cycle7"/>
    <dgm:cxn modelId="{09525C07-8EAB-4DCC-A7A7-593F9DD3AA68}" type="presOf" srcId="{BAD46058-546A-4919-8C6C-ABD08937AFA6}" destId="{3ED40994-F7D0-4667-8884-FA55CFDA4E71}" srcOrd="0" destOrd="0" presId="urn:microsoft.com/office/officeart/2005/8/layout/cycle7"/>
    <dgm:cxn modelId="{F77207DA-8ACA-46AB-AAC2-C0D5B43C02D1}" srcId="{3F8CCA73-5AF1-4481-ADDB-9B6BE790389D}" destId="{BAD46058-546A-4919-8C6C-ABD08937AFA6}" srcOrd="1" destOrd="0" parTransId="{2FEF383B-5C41-4F35-83A8-0C03FEFA3EC8}" sibTransId="{66445F3C-EE3B-4DD7-AEB0-669EA73C1C29}"/>
    <dgm:cxn modelId="{055D5204-CE68-4EB1-8EEA-6E4CB0FD241C}" type="presParOf" srcId="{F7D33575-9C3F-4F90-9990-C71EF6EFC2D9}" destId="{BD68EE8F-0053-4519-A30B-2CE75ADEC83D}" srcOrd="0" destOrd="0" presId="urn:microsoft.com/office/officeart/2005/8/layout/cycle7"/>
    <dgm:cxn modelId="{6C99926D-1A9C-4D75-BB14-17FDC1BFB446}" type="presParOf" srcId="{F7D33575-9C3F-4F90-9990-C71EF6EFC2D9}" destId="{AD90864D-A3BA-4BFE-AE0F-5232CC81EF5A}" srcOrd="1" destOrd="0" presId="urn:microsoft.com/office/officeart/2005/8/layout/cycle7"/>
    <dgm:cxn modelId="{49E998EA-4645-44A2-B46D-5A2DB8907A75}" type="presParOf" srcId="{AD90864D-A3BA-4BFE-AE0F-5232CC81EF5A}" destId="{0FC872AD-E9FB-42E8-AE20-9B9E7F399824}" srcOrd="0" destOrd="0" presId="urn:microsoft.com/office/officeart/2005/8/layout/cycle7"/>
    <dgm:cxn modelId="{617CB607-1EAB-400C-9C04-22323C06FA33}" type="presParOf" srcId="{F7D33575-9C3F-4F90-9990-C71EF6EFC2D9}" destId="{3ED40994-F7D0-4667-8884-FA55CFDA4E71}" srcOrd="2" destOrd="0" presId="urn:microsoft.com/office/officeart/2005/8/layout/cycle7"/>
    <dgm:cxn modelId="{029B3CAB-B945-4DA8-9035-4322F9F664F5}" type="presParOf" srcId="{F7D33575-9C3F-4F90-9990-C71EF6EFC2D9}" destId="{CF03443E-A693-4D52-88FD-ABF82A8A6EAC}" srcOrd="3" destOrd="0" presId="urn:microsoft.com/office/officeart/2005/8/layout/cycle7"/>
    <dgm:cxn modelId="{3FC03C35-22D7-4709-8110-1259D6DC6093}" type="presParOf" srcId="{CF03443E-A693-4D52-88FD-ABF82A8A6EAC}" destId="{8B31C063-E486-4AC9-9989-C9D1BCFABC90}" srcOrd="0" destOrd="0" presId="urn:microsoft.com/office/officeart/2005/8/layout/cycle7"/>
    <dgm:cxn modelId="{6DE4FA89-24BD-475C-AC01-2F238CF6FDC7}" type="presParOf" srcId="{F7D33575-9C3F-4F90-9990-C71EF6EFC2D9}" destId="{CC2114F2-5B8B-415B-9DB3-16E77708F52E}" srcOrd="4" destOrd="0" presId="urn:microsoft.com/office/officeart/2005/8/layout/cycle7"/>
    <dgm:cxn modelId="{3D52C2B2-2CEC-4708-8D6F-E00837A9142D}" type="presParOf" srcId="{F7D33575-9C3F-4F90-9990-C71EF6EFC2D9}" destId="{1F103DA1-A8E1-4DB9-AE13-AD6C55CBA62A}" srcOrd="5" destOrd="0" presId="urn:microsoft.com/office/officeart/2005/8/layout/cycle7"/>
    <dgm:cxn modelId="{8A351C30-882C-4130-9298-B71B33AF27D8}" type="presParOf" srcId="{1F103DA1-A8E1-4DB9-AE13-AD6C55CBA62A}" destId="{B178081C-22E9-4317-A9CE-84AECEDB0A58}" srcOrd="0" destOrd="0" presId="urn:microsoft.com/office/officeart/2005/8/layout/cycle7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D3D146-6BC6-4AE1-ABE4-5A6855329B6E}" type="doc">
      <dgm:prSet loTypeId="urn:microsoft.com/office/officeart/2005/8/layout/chevron2" loCatId="process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BB8EB6B0-9461-4F61-9841-2D84616B8AAC}">
      <dgm:prSet phldrT="[Texto]" custT="1"/>
      <dgm:spPr/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Sistema de siembra directa a distancia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7B1451-5A6F-4AAC-86FD-26E8B11C794D}" type="parTrans" cxnId="{CA831C6D-4B20-4C9B-8FA7-C1B3559A6622}">
      <dgm:prSet/>
      <dgm:spPr/>
      <dgm:t>
        <a:bodyPr/>
        <a:lstStyle/>
        <a:p>
          <a:endParaRPr lang="es-ES"/>
        </a:p>
      </dgm:t>
    </dgm:pt>
    <dgm:pt modelId="{003197DD-7293-44D0-A05E-62993A68D4BC}" type="sibTrans" cxnId="{CA831C6D-4B20-4C9B-8FA7-C1B3559A6622}">
      <dgm:prSet/>
      <dgm:spPr/>
      <dgm:t>
        <a:bodyPr/>
        <a:lstStyle/>
        <a:p>
          <a:endParaRPr lang="es-ES"/>
        </a:p>
      </dgm:t>
    </dgm:pt>
    <dgm:pt modelId="{4806294A-1DF1-46A9-9795-B623ED1E94BC}">
      <dgm:prSet phldrT="[Texto]" custT="1"/>
      <dgm:spPr/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Manual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05636B-E8CD-44B4-9EB5-13881DA725C3}" type="parTrans" cxnId="{89062FE0-D6AC-422E-A8DC-3E1DE15C426D}">
      <dgm:prSet/>
      <dgm:spPr/>
      <dgm:t>
        <a:bodyPr/>
        <a:lstStyle/>
        <a:p>
          <a:endParaRPr lang="es-ES"/>
        </a:p>
      </dgm:t>
    </dgm:pt>
    <dgm:pt modelId="{9715399E-D4A1-4E48-8D90-0FD39BEDD1A9}" type="sibTrans" cxnId="{89062FE0-D6AC-422E-A8DC-3E1DE15C426D}">
      <dgm:prSet/>
      <dgm:spPr/>
      <dgm:t>
        <a:bodyPr/>
        <a:lstStyle/>
        <a:p>
          <a:endParaRPr lang="es-ES"/>
        </a:p>
      </dgm:t>
    </dgm:pt>
    <dgm:pt modelId="{76DD7FD3-E6FC-4453-9A99-9E12478D2171}">
      <dgm:prSet phldrT="[Texto]" custT="1"/>
      <dgm:spPr/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0,70 m entre surcos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3FE80B-9094-4802-8F2B-4C3B846C7826}" type="parTrans" cxnId="{9CB4A39B-8B95-4244-8076-872780740BCF}">
      <dgm:prSet/>
      <dgm:spPr/>
      <dgm:t>
        <a:bodyPr/>
        <a:lstStyle/>
        <a:p>
          <a:endParaRPr lang="es-ES"/>
        </a:p>
      </dgm:t>
    </dgm:pt>
    <dgm:pt modelId="{37431BF6-9FD2-4882-87D8-AA7F249FE071}" type="sibTrans" cxnId="{9CB4A39B-8B95-4244-8076-872780740BCF}">
      <dgm:prSet/>
      <dgm:spPr/>
      <dgm:t>
        <a:bodyPr/>
        <a:lstStyle/>
        <a:p>
          <a:endParaRPr lang="es-ES"/>
        </a:p>
      </dgm:t>
    </dgm:pt>
    <dgm:pt modelId="{49427B14-1BE3-4C2E-9712-229663C7992C}">
      <dgm:prSet phldrT="[Texto]" custT="1"/>
      <dgm:spPr/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0,07 m entre plantas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65F139-6C72-4130-BE9A-4ADEAE49921C}" type="parTrans" cxnId="{0AED8D7B-BF6A-4EFD-A1C2-86C01DA944CB}">
      <dgm:prSet/>
      <dgm:spPr/>
      <dgm:t>
        <a:bodyPr/>
        <a:lstStyle/>
        <a:p>
          <a:endParaRPr lang="es-ES"/>
        </a:p>
      </dgm:t>
    </dgm:pt>
    <dgm:pt modelId="{4B1EA41D-3C41-49C5-BA92-27E2A02F4574}" type="sibTrans" cxnId="{0AED8D7B-BF6A-4EFD-A1C2-86C01DA944CB}">
      <dgm:prSet/>
      <dgm:spPr/>
      <dgm:t>
        <a:bodyPr/>
        <a:lstStyle/>
        <a:p>
          <a:endParaRPr lang="es-ES"/>
        </a:p>
      </dgm:t>
    </dgm:pt>
    <dgm:pt modelId="{CCA6A144-3FD3-4A3E-8DFC-166665F00286}">
      <dgm:prSet phldrT="[Texto]"/>
      <dgm:spPr/>
      <dgm:t>
        <a:bodyPr/>
        <a:lstStyle/>
        <a:p>
          <a:r>
            <a:rPr lang="es-ES" dirty="0" smtClean="0"/>
            <a:t>3</a:t>
          </a:r>
          <a:endParaRPr lang="es-ES" dirty="0"/>
        </a:p>
      </dgm:t>
    </dgm:pt>
    <dgm:pt modelId="{535C01C3-D80B-400C-AB61-4514A70F765C}" type="parTrans" cxnId="{F622D2EA-A6F9-4B76-AF0D-429F71CEC330}">
      <dgm:prSet/>
      <dgm:spPr/>
      <dgm:t>
        <a:bodyPr/>
        <a:lstStyle/>
        <a:p>
          <a:endParaRPr lang="es-ES"/>
        </a:p>
      </dgm:t>
    </dgm:pt>
    <dgm:pt modelId="{C64D529F-DC25-489B-A471-FB1602E4FBA2}" type="sibTrans" cxnId="{F622D2EA-A6F9-4B76-AF0D-429F71CEC330}">
      <dgm:prSet/>
      <dgm:spPr/>
      <dgm:t>
        <a:bodyPr/>
        <a:lstStyle/>
        <a:p>
          <a:endParaRPr lang="es-ES"/>
        </a:p>
      </dgm:t>
    </dgm:pt>
    <dgm:pt modelId="{4851FCF5-0DC5-4583-8D79-566206550862}">
      <dgm:prSet phldrT="[Texto]" custT="1"/>
      <dgm:spPr/>
      <dgm:t>
        <a:bodyPr/>
        <a:lstStyle/>
        <a:p>
          <a:r>
            <a:rPr lang="es-MX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54 kg ha</a:t>
          </a:r>
          <a:r>
            <a:rPr lang="es-MX" sz="2000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-1</a:t>
          </a:r>
          <a:r>
            <a:rPr lang="es-MX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de semillas</a:t>
          </a:r>
          <a:r>
            <a:rPr lang="es-MX" sz="2000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08F22-C8C2-461A-AB8F-7A484CC4A32C}" type="parTrans" cxnId="{759D02DE-4B61-4BD6-9120-758B4ED17C07}">
      <dgm:prSet/>
      <dgm:spPr/>
      <dgm:t>
        <a:bodyPr/>
        <a:lstStyle/>
        <a:p>
          <a:endParaRPr lang="es-ES"/>
        </a:p>
      </dgm:t>
    </dgm:pt>
    <dgm:pt modelId="{C1311144-3B59-4852-8A46-6B6BEB26AEA8}" type="sibTrans" cxnId="{759D02DE-4B61-4BD6-9120-758B4ED17C07}">
      <dgm:prSet/>
      <dgm:spPr/>
      <dgm:t>
        <a:bodyPr/>
        <a:lstStyle/>
        <a:p>
          <a:endParaRPr lang="es-ES"/>
        </a:p>
      </dgm:t>
    </dgm:pt>
    <dgm:pt modelId="{AAE63DCD-068C-4A3E-98A5-C23244FAF396}">
      <dgm:prSet phldrT="[Texto]"/>
      <dgm:spPr/>
      <dgm:t>
        <a:bodyPr/>
        <a:lstStyle/>
        <a:p>
          <a:r>
            <a:rPr lang="es-ES" dirty="0" smtClean="0"/>
            <a:t>1</a:t>
          </a:r>
          <a:endParaRPr lang="es-ES" dirty="0"/>
        </a:p>
      </dgm:t>
    </dgm:pt>
    <dgm:pt modelId="{4C25839C-EF6C-422D-9B80-BDA5CA561AF0}" type="sibTrans" cxnId="{0A54CE91-8AEC-4BDE-8394-5ABD8AAA1974}">
      <dgm:prSet/>
      <dgm:spPr/>
      <dgm:t>
        <a:bodyPr/>
        <a:lstStyle/>
        <a:p>
          <a:endParaRPr lang="es-ES"/>
        </a:p>
      </dgm:t>
    </dgm:pt>
    <dgm:pt modelId="{6629075D-2F06-45C5-9811-F83EEC6E59F0}" type="parTrans" cxnId="{0A54CE91-8AEC-4BDE-8394-5ABD8AAA1974}">
      <dgm:prSet/>
      <dgm:spPr/>
      <dgm:t>
        <a:bodyPr/>
        <a:lstStyle/>
        <a:p>
          <a:endParaRPr lang="es-ES"/>
        </a:p>
      </dgm:t>
    </dgm:pt>
    <dgm:pt modelId="{E102DE08-6667-4ABE-9859-463F6B2138DF}">
      <dgm:prSet phldrT="[Texto]"/>
      <dgm:spPr/>
      <dgm:t>
        <a:bodyPr/>
        <a:lstStyle/>
        <a:p>
          <a:r>
            <a:rPr lang="es-ES" dirty="0" smtClean="0"/>
            <a:t>2</a:t>
          </a:r>
          <a:endParaRPr lang="es-ES" dirty="0"/>
        </a:p>
      </dgm:t>
    </dgm:pt>
    <dgm:pt modelId="{A899E7B6-2531-4CC3-AEFD-2A10E1F3087A}" type="sibTrans" cxnId="{7B94D225-954C-49EE-AC2B-7782E9CE1BFC}">
      <dgm:prSet/>
      <dgm:spPr/>
      <dgm:t>
        <a:bodyPr/>
        <a:lstStyle/>
        <a:p>
          <a:endParaRPr lang="es-ES"/>
        </a:p>
      </dgm:t>
    </dgm:pt>
    <dgm:pt modelId="{D7CBD80A-4BB2-4C90-8FCA-BCC511DD4A62}" type="parTrans" cxnId="{7B94D225-954C-49EE-AC2B-7782E9CE1BFC}">
      <dgm:prSet/>
      <dgm:spPr/>
      <dgm:t>
        <a:bodyPr/>
        <a:lstStyle/>
        <a:p>
          <a:endParaRPr lang="es-ES"/>
        </a:p>
      </dgm:t>
    </dgm:pt>
    <dgm:pt modelId="{CD16B488-CF1D-4FA6-994F-94C1399B6A84}" type="pres">
      <dgm:prSet presAssocID="{3CD3D146-6BC6-4AE1-ABE4-5A6855329B6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2749A1F-D9D7-4708-B188-3D4E6DF75746}" type="pres">
      <dgm:prSet presAssocID="{AAE63DCD-068C-4A3E-98A5-C23244FAF396}" presName="composite" presStyleCnt="0"/>
      <dgm:spPr/>
    </dgm:pt>
    <dgm:pt modelId="{297D7759-4CFC-455B-BBE2-BDE313A60618}" type="pres">
      <dgm:prSet presAssocID="{AAE63DCD-068C-4A3E-98A5-C23244FAF39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CFCA10-2C2D-47DD-88AD-A867D4D04141}" type="pres">
      <dgm:prSet presAssocID="{AAE63DCD-068C-4A3E-98A5-C23244FAF396}" presName="descendantText" presStyleLbl="alignAcc1" presStyleIdx="0" presStyleCnt="3" custLinFactNeighborX="1281" custLinFactNeighborY="103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D6D79F-A9A9-4D1D-8333-C63C48A975BB}" type="pres">
      <dgm:prSet presAssocID="{4C25839C-EF6C-422D-9B80-BDA5CA561AF0}" presName="sp" presStyleCnt="0"/>
      <dgm:spPr/>
    </dgm:pt>
    <dgm:pt modelId="{60680039-16E9-4B39-9C94-EFDC7B6D5622}" type="pres">
      <dgm:prSet presAssocID="{E102DE08-6667-4ABE-9859-463F6B2138DF}" presName="composite" presStyleCnt="0"/>
      <dgm:spPr/>
    </dgm:pt>
    <dgm:pt modelId="{750F0652-41CF-465F-847D-1DB771525CC1}" type="pres">
      <dgm:prSet presAssocID="{E102DE08-6667-4ABE-9859-463F6B2138D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57FC95-0DA2-4411-B01E-B0B6D99A6007}" type="pres">
      <dgm:prSet presAssocID="{E102DE08-6667-4ABE-9859-463F6B2138D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41F837-F07B-4C23-9D2B-6F3ECD3350F8}" type="pres">
      <dgm:prSet presAssocID="{A899E7B6-2531-4CC3-AEFD-2A10E1F3087A}" presName="sp" presStyleCnt="0"/>
      <dgm:spPr/>
    </dgm:pt>
    <dgm:pt modelId="{229D7AE9-E66B-4B12-9120-F9B6359F96B5}" type="pres">
      <dgm:prSet presAssocID="{CCA6A144-3FD3-4A3E-8DFC-166665F00286}" presName="composite" presStyleCnt="0"/>
      <dgm:spPr/>
    </dgm:pt>
    <dgm:pt modelId="{DE115DF7-D0C5-437D-9716-C2307B3D66E9}" type="pres">
      <dgm:prSet presAssocID="{CCA6A144-3FD3-4A3E-8DFC-166665F0028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244A2A-7876-4C86-88DE-E7C228BEF7A6}" type="pres">
      <dgm:prSet presAssocID="{CCA6A144-3FD3-4A3E-8DFC-166665F0028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9062FE0-D6AC-422E-A8DC-3E1DE15C426D}" srcId="{AAE63DCD-068C-4A3E-98A5-C23244FAF396}" destId="{4806294A-1DF1-46A9-9795-B623ED1E94BC}" srcOrd="1" destOrd="0" parTransId="{0605636B-E8CD-44B4-9EB5-13881DA725C3}" sibTransId="{9715399E-D4A1-4E48-8D90-0FD39BEDD1A9}"/>
    <dgm:cxn modelId="{98ADCC1E-C9F3-496B-8782-6D2D0DA8ECE5}" type="presOf" srcId="{3CD3D146-6BC6-4AE1-ABE4-5A6855329B6E}" destId="{CD16B488-CF1D-4FA6-994F-94C1399B6A84}" srcOrd="0" destOrd="0" presId="urn:microsoft.com/office/officeart/2005/8/layout/chevron2"/>
    <dgm:cxn modelId="{4C842ED4-895E-44A1-B957-480546237406}" type="presOf" srcId="{4851FCF5-0DC5-4583-8D79-566206550862}" destId="{72244A2A-7876-4C86-88DE-E7C228BEF7A6}" srcOrd="0" destOrd="0" presId="urn:microsoft.com/office/officeart/2005/8/layout/chevron2"/>
    <dgm:cxn modelId="{8F44F9E9-3BB5-42C8-989B-544CD174CA7B}" type="presOf" srcId="{4806294A-1DF1-46A9-9795-B623ED1E94BC}" destId="{6ECFCA10-2C2D-47DD-88AD-A867D4D04141}" srcOrd="0" destOrd="1" presId="urn:microsoft.com/office/officeart/2005/8/layout/chevron2"/>
    <dgm:cxn modelId="{6D8843BD-7E3E-4296-A940-06FD36EF704E}" type="presOf" srcId="{AAE63DCD-068C-4A3E-98A5-C23244FAF396}" destId="{297D7759-4CFC-455B-BBE2-BDE313A60618}" srcOrd="0" destOrd="0" presId="urn:microsoft.com/office/officeart/2005/8/layout/chevron2"/>
    <dgm:cxn modelId="{0AED8D7B-BF6A-4EFD-A1C2-86C01DA944CB}" srcId="{E102DE08-6667-4ABE-9859-463F6B2138DF}" destId="{49427B14-1BE3-4C2E-9712-229663C7992C}" srcOrd="1" destOrd="0" parTransId="{AA65F139-6C72-4130-BE9A-4ADEAE49921C}" sibTransId="{4B1EA41D-3C41-49C5-BA92-27E2A02F4574}"/>
    <dgm:cxn modelId="{1D2641CB-2DCF-4C4C-BE09-FDD47F088FC6}" type="presOf" srcId="{BB8EB6B0-9461-4F61-9841-2D84616B8AAC}" destId="{6ECFCA10-2C2D-47DD-88AD-A867D4D04141}" srcOrd="0" destOrd="0" presId="urn:microsoft.com/office/officeart/2005/8/layout/chevron2"/>
    <dgm:cxn modelId="{08677B51-354F-4C46-B405-26740F671EBE}" type="presOf" srcId="{CCA6A144-3FD3-4A3E-8DFC-166665F00286}" destId="{DE115DF7-D0C5-437D-9716-C2307B3D66E9}" srcOrd="0" destOrd="0" presId="urn:microsoft.com/office/officeart/2005/8/layout/chevron2"/>
    <dgm:cxn modelId="{7B94D225-954C-49EE-AC2B-7782E9CE1BFC}" srcId="{3CD3D146-6BC6-4AE1-ABE4-5A6855329B6E}" destId="{E102DE08-6667-4ABE-9859-463F6B2138DF}" srcOrd="1" destOrd="0" parTransId="{D7CBD80A-4BB2-4C90-8FCA-BCC511DD4A62}" sibTransId="{A899E7B6-2531-4CC3-AEFD-2A10E1F3087A}"/>
    <dgm:cxn modelId="{73520723-1B5C-473A-B0FB-9E225A69F5D0}" type="presOf" srcId="{E102DE08-6667-4ABE-9859-463F6B2138DF}" destId="{750F0652-41CF-465F-847D-1DB771525CC1}" srcOrd="0" destOrd="0" presId="urn:microsoft.com/office/officeart/2005/8/layout/chevron2"/>
    <dgm:cxn modelId="{9CB4A39B-8B95-4244-8076-872780740BCF}" srcId="{E102DE08-6667-4ABE-9859-463F6B2138DF}" destId="{76DD7FD3-E6FC-4453-9A99-9E12478D2171}" srcOrd="0" destOrd="0" parTransId="{483FE80B-9094-4802-8F2B-4C3B846C7826}" sibTransId="{37431BF6-9FD2-4882-87D8-AA7F249FE071}"/>
    <dgm:cxn modelId="{F622D2EA-A6F9-4B76-AF0D-429F71CEC330}" srcId="{3CD3D146-6BC6-4AE1-ABE4-5A6855329B6E}" destId="{CCA6A144-3FD3-4A3E-8DFC-166665F00286}" srcOrd="2" destOrd="0" parTransId="{535C01C3-D80B-400C-AB61-4514A70F765C}" sibTransId="{C64D529F-DC25-489B-A471-FB1602E4FBA2}"/>
    <dgm:cxn modelId="{FDA57B75-047A-4073-9C5B-9B9CCC9A8426}" type="presOf" srcId="{49427B14-1BE3-4C2E-9712-229663C7992C}" destId="{A257FC95-0DA2-4411-B01E-B0B6D99A6007}" srcOrd="0" destOrd="1" presId="urn:microsoft.com/office/officeart/2005/8/layout/chevron2"/>
    <dgm:cxn modelId="{759D02DE-4B61-4BD6-9120-758B4ED17C07}" srcId="{CCA6A144-3FD3-4A3E-8DFC-166665F00286}" destId="{4851FCF5-0DC5-4583-8D79-566206550862}" srcOrd="0" destOrd="0" parTransId="{75108F22-C8C2-461A-AB8F-7A484CC4A32C}" sibTransId="{C1311144-3B59-4852-8A46-6B6BEB26AEA8}"/>
    <dgm:cxn modelId="{F545D9B4-E22A-4F16-8512-9F283534D277}" type="presOf" srcId="{76DD7FD3-E6FC-4453-9A99-9E12478D2171}" destId="{A257FC95-0DA2-4411-B01E-B0B6D99A6007}" srcOrd="0" destOrd="0" presId="urn:microsoft.com/office/officeart/2005/8/layout/chevron2"/>
    <dgm:cxn modelId="{0A54CE91-8AEC-4BDE-8394-5ABD8AAA1974}" srcId="{3CD3D146-6BC6-4AE1-ABE4-5A6855329B6E}" destId="{AAE63DCD-068C-4A3E-98A5-C23244FAF396}" srcOrd="0" destOrd="0" parTransId="{6629075D-2F06-45C5-9811-F83EEC6E59F0}" sibTransId="{4C25839C-EF6C-422D-9B80-BDA5CA561AF0}"/>
    <dgm:cxn modelId="{CA831C6D-4B20-4C9B-8FA7-C1B3559A6622}" srcId="{AAE63DCD-068C-4A3E-98A5-C23244FAF396}" destId="{BB8EB6B0-9461-4F61-9841-2D84616B8AAC}" srcOrd="0" destOrd="0" parTransId="{0F7B1451-5A6F-4AAC-86FD-26E8B11C794D}" sibTransId="{003197DD-7293-44D0-A05E-62993A68D4BC}"/>
    <dgm:cxn modelId="{DBADB1DF-2616-475B-8BCA-3A8B30C8859C}" type="presParOf" srcId="{CD16B488-CF1D-4FA6-994F-94C1399B6A84}" destId="{42749A1F-D9D7-4708-B188-3D4E6DF75746}" srcOrd="0" destOrd="0" presId="urn:microsoft.com/office/officeart/2005/8/layout/chevron2"/>
    <dgm:cxn modelId="{DD078BA3-1F53-41F8-8003-4FEE45CD0F61}" type="presParOf" srcId="{42749A1F-D9D7-4708-B188-3D4E6DF75746}" destId="{297D7759-4CFC-455B-BBE2-BDE313A60618}" srcOrd="0" destOrd="0" presId="urn:microsoft.com/office/officeart/2005/8/layout/chevron2"/>
    <dgm:cxn modelId="{DC9CF200-B2EB-4941-ACEE-C16E1EB5BF03}" type="presParOf" srcId="{42749A1F-D9D7-4708-B188-3D4E6DF75746}" destId="{6ECFCA10-2C2D-47DD-88AD-A867D4D04141}" srcOrd="1" destOrd="0" presId="urn:microsoft.com/office/officeart/2005/8/layout/chevron2"/>
    <dgm:cxn modelId="{7B13291D-C366-4C28-BE20-A6C8631DDD65}" type="presParOf" srcId="{CD16B488-CF1D-4FA6-994F-94C1399B6A84}" destId="{1BD6D79F-A9A9-4D1D-8333-C63C48A975BB}" srcOrd="1" destOrd="0" presId="urn:microsoft.com/office/officeart/2005/8/layout/chevron2"/>
    <dgm:cxn modelId="{27277CF9-28F6-4641-A93F-5AE1944C0B90}" type="presParOf" srcId="{CD16B488-CF1D-4FA6-994F-94C1399B6A84}" destId="{60680039-16E9-4B39-9C94-EFDC7B6D5622}" srcOrd="2" destOrd="0" presId="urn:microsoft.com/office/officeart/2005/8/layout/chevron2"/>
    <dgm:cxn modelId="{04CC16AF-F7B9-4360-AD0D-B41321466B86}" type="presParOf" srcId="{60680039-16E9-4B39-9C94-EFDC7B6D5622}" destId="{750F0652-41CF-465F-847D-1DB771525CC1}" srcOrd="0" destOrd="0" presId="urn:microsoft.com/office/officeart/2005/8/layout/chevron2"/>
    <dgm:cxn modelId="{B45FBC4D-4542-4644-8E40-9934747BA2CD}" type="presParOf" srcId="{60680039-16E9-4B39-9C94-EFDC7B6D5622}" destId="{A257FC95-0DA2-4411-B01E-B0B6D99A6007}" srcOrd="1" destOrd="0" presId="urn:microsoft.com/office/officeart/2005/8/layout/chevron2"/>
    <dgm:cxn modelId="{83BAEBDE-1CE3-4CB5-BEF3-64A823F59E9B}" type="presParOf" srcId="{CD16B488-CF1D-4FA6-994F-94C1399B6A84}" destId="{4741F837-F07B-4C23-9D2B-6F3ECD3350F8}" srcOrd="3" destOrd="0" presId="urn:microsoft.com/office/officeart/2005/8/layout/chevron2"/>
    <dgm:cxn modelId="{D8D03139-B94D-4E07-9451-49BC0602F0E8}" type="presParOf" srcId="{CD16B488-CF1D-4FA6-994F-94C1399B6A84}" destId="{229D7AE9-E66B-4B12-9120-F9B6359F96B5}" srcOrd="4" destOrd="0" presId="urn:microsoft.com/office/officeart/2005/8/layout/chevron2"/>
    <dgm:cxn modelId="{F200204F-0A5F-4FA1-B06A-0B0B1AB1FD70}" type="presParOf" srcId="{229D7AE9-E66B-4B12-9120-F9B6359F96B5}" destId="{DE115DF7-D0C5-437D-9716-C2307B3D66E9}" srcOrd="0" destOrd="0" presId="urn:microsoft.com/office/officeart/2005/8/layout/chevron2"/>
    <dgm:cxn modelId="{F33C01AE-F36B-4BE8-8A18-A508102D34D8}" type="presParOf" srcId="{229D7AE9-E66B-4B12-9120-F9B6359F96B5}" destId="{72244A2A-7876-4C86-88DE-E7C228BEF7A6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5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972CCE-4515-4B4A-BDD9-129968A85C74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3442C61F-9E6E-4DDC-81EA-594E64955E5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ES" smtClean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413D1D-F323-408E-A89E-012C270D87F7}" type="slidenum">
              <a:rPr lang="es-ES" altLang="es-ES"/>
              <a:pPr/>
              <a:t>1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ES" smtClean="0"/>
          </a:p>
        </p:txBody>
      </p:sp>
      <p:sp>
        <p:nvSpPr>
          <p:cNvPr id="7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5BFABF3-3AC5-4714-BB1E-A89948D1E0C3}" type="slidenum">
              <a:rPr lang="es-ES" altLang="es-ES"/>
              <a:pPr/>
              <a:t>2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ES" smtClean="0"/>
          </a:p>
        </p:txBody>
      </p:sp>
      <p:sp>
        <p:nvSpPr>
          <p:cNvPr id="13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A0EB65-AF4C-4AD4-B8D8-D71E1270DDAC}" type="slidenum">
              <a:rPr lang="es-ES" altLang="es-ES"/>
              <a:pPr/>
              <a:t>3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ES" smtClean="0"/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2AF104-411F-4C5E-9BA8-3205C26D5EAA}" type="slidenum">
              <a:rPr lang="es-ES" altLang="es-ES"/>
              <a:pPr/>
              <a:t>4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ES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5F9025-AFC2-4E98-99E8-BA3A0D14206A}" type="slidenum">
              <a:rPr lang="es-ES" altLang="es-ES"/>
              <a:pPr/>
              <a:t>5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E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B304A0-D89A-4771-92DD-24FD51BD3543}" type="slidenum">
              <a:rPr lang="es-ES" altLang="es-ES"/>
              <a:pPr/>
              <a:t>7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s-ES" smtClean="0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60641D-2F53-4607-B6A3-0846CDC43120}" type="slidenum">
              <a:rPr lang="es-ES" altLang="es-ES"/>
              <a:pPr/>
              <a:t>9</a:t>
            </a:fld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56766-D31C-41FB-A546-D2B14DA40DA1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D6C6E-96FE-4819-988C-8D6F209CDBCE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78169-6DC8-4C36-AB15-AFE3C5D2B59B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7C334-4702-44CB-8BC6-D638F8CB987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CBC71-223A-4D97-8FC4-AEBA6BD3FFCC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F7EA6-4AA0-46DD-843B-51642F9AC67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CAC65-B979-4021-B0F8-FE80BDE41D93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5BCBB-E26F-4228-A6E0-784891E3EDF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5B59F-8053-43C1-907C-87B3FCD854D3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702C9C-6A6E-4282-B507-7B40BB893E3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4E3CC-19AD-4EF2-A5CD-56D43E5FD226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E35C24-198E-4AD2-A19D-5602F1126C5F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7DFA-7DEF-4F02-AF95-930A87131A47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50E2A-42F6-4570-8162-12B59BE04471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958A0-8214-4032-B32D-AB0897110BF2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6459A-71F9-48CA-A029-8512A0F0AB27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A0607-6A26-4B98-A44F-288EA6CBF67C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43EE6-CD3F-4A44-BB2F-E9812144AE2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012E2-66AD-4E4B-9C3F-9A7A17CCDE65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97B45-C292-49E8-B35B-5349FBB07817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AC716-6A8B-48C0-A855-0CFD7E54FEA4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5B9E92-53D5-416A-BD6F-654A40D0CEE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6088865B-FE1D-4B34-8492-7E6A4278C48C}" type="datetimeFigureOut">
              <a:rPr lang="es-ES"/>
              <a:pPr>
                <a:defRPr/>
              </a:pPr>
              <a:t>09/03/2021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55AA09E-B86A-4EC8-AF5C-EB15F76539B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 Imagen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7444526" y="276397"/>
            <a:ext cx="1608237" cy="1223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</p:spPr>
      </p:pic>
      <p:pic>
        <p:nvPicPr>
          <p:cNvPr id="2057" name="Imagen 1" descr="enf032016"/>
          <p:cNvPicPr>
            <a:picLocks noChangeAspect="1" noChangeArrowheads="1"/>
          </p:cNvPicPr>
          <p:nvPr/>
        </p:nvPicPr>
        <p:blipFill>
          <a:blip r:embed="rId4"/>
          <a:srcRect t="8000" r="3125" b="8000"/>
          <a:stretch>
            <a:fillRect/>
          </a:stretch>
        </p:blipFill>
        <p:spPr bwMode="auto">
          <a:xfrm>
            <a:off x="-155653" y="276397"/>
            <a:ext cx="1671369" cy="122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</p:spPr>
      </p:pic>
      <p:sp>
        <p:nvSpPr>
          <p:cNvPr id="3076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142844" y="2500306"/>
            <a:ext cx="8678862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Título: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400" dirty="0"/>
              <a:t>Variabilidad del rendimiento en cultivares de soya (</a:t>
            </a:r>
            <a:r>
              <a:rPr lang="es-ES" sz="2400" i="1" dirty="0" err="1"/>
              <a:t>Glycine</a:t>
            </a:r>
            <a:r>
              <a:rPr lang="es-ES" sz="2400" i="1" dirty="0"/>
              <a:t> </a:t>
            </a:r>
            <a:r>
              <a:rPr lang="es-ES" sz="2400" i="1" dirty="0" err="1"/>
              <a:t>max</a:t>
            </a:r>
            <a:r>
              <a:rPr lang="es-ES" sz="2400" i="1" dirty="0"/>
              <a:t> </a:t>
            </a:r>
            <a:r>
              <a:rPr lang="es-ES" sz="2400" dirty="0"/>
              <a:t>L.) en la época de frío.</a:t>
            </a:r>
          </a:p>
          <a:p>
            <a:pPr algn="just">
              <a:defRPr/>
            </a:pPr>
            <a:endParaRPr lang="es-ES" sz="2400" dirty="0">
              <a:latin typeface="Arial" panose="020B0604020202020204" pitchFamily="34" charset="0"/>
            </a:endParaRPr>
          </a:p>
          <a:p>
            <a:pPr>
              <a:defRPr/>
            </a:pPr>
            <a:r>
              <a:rPr lang="es-MX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Autores: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Osmany Roján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Herrera, Lázaro </a:t>
            </a:r>
            <a:r>
              <a:rPr lang="es-E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Maqueira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Yanelis Reyes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 eaLnBrk="1" hangingPunct="1">
              <a:defRPr/>
            </a:pP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643063" y="500063"/>
            <a:ext cx="6027737" cy="1384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Instituto Nacional de Ciencias Agrícolas</a:t>
            </a:r>
          </a:p>
          <a:p>
            <a:pPr algn="ctr">
              <a:defRPr/>
            </a:pP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UCTB Los Palacios</a:t>
            </a:r>
          </a:p>
          <a:p>
            <a:pPr algn="ctr">
              <a:defRPr/>
            </a:pP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Departamento de Fisiología Vegetal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 cstate="print">
            <a:extLst/>
          </a:blip>
          <a:srcRect l="5113" r="39763"/>
          <a:stretch/>
        </p:blipFill>
        <p:spPr>
          <a:xfrm>
            <a:off x="357158" y="4500570"/>
            <a:ext cx="2286015" cy="2103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10 Rectángulo"/>
          <p:cNvSpPr/>
          <p:nvPr/>
        </p:nvSpPr>
        <p:spPr>
          <a:xfrm>
            <a:off x="3286116" y="5572140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Evento de base BTJ</a:t>
            </a:r>
          </a:p>
          <a:p>
            <a:pPr algn="ctr"/>
            <a:r>
              <a:rPr lang="es-MX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2" name="Picture 4" descr="F:\cultivos\soya\So\soy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214950"/>
            <a:ext cx="3273129" cy="164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ángulo 2"/>
          <p:cNvSpPr/>
          <p:nvPr/>
        </p:nvSpPr>
        <p:spPr>
          <a:xfrm>
            <a:off x="571472" y="642918"/>
            <a:ext cx="7962900" cy="958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s-ES" sz="2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soya (</a:t>
            </a:r>
            <a:r>
              <a:rPr lang="es-ES" sz="2000" i="1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Glycine</a:t>
            </a:r>
            <a:r>
              <a:rPr lang="es-ES" sz="2000" i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i="1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  <a:r>
              <a:rPr lang="es-ES" sz="2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(L.) </a:t>
            </a:r>
            <a:r>
              <a:rPr lang="es-ES" sz="2000" i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Merrill)</a:t>
            </a:r>
            <a:r>
              <a:rPr lang="es-ES" sz="2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oleaginosa más cultivada.</a:t>
            </a:r>
            <a:endParaRPr lang="es-E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57158" y="3214686"/>
            <a:ext cx="4429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s-ES" sz="2000" dirty="0" smtClean="0"/>
              <a:t>Mayores productores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s-ES" sz="2000" dirty="0" smtClean="0"/>
              <a:t>Estados </a:t>
            </a:r>
            <a:r>
              <a:rPr lang="es-ES" sz="2000" dirty="0"/>
              <a:t>Unidos, Argentina y Brasil</a:t>
            </a:r>
            <a:endParaRPr lang="es-ES" b="1" dirty="0">
              <a:latin typeface="Arial" panose="020B060402020202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429124" y="2285992"/>
            <a:ext cx="1668462" cy="2460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es-ES" sz="1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Saryoko</a:t>
            </a:r>
            <a:r>
              <a:rPr lang="es-ES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sz="1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et al.,</a:t>
            </a:r>
            <a:r>
              <a:rPr lang="es-ES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2018)</a:t>
            </a:r>
            <a:endParaRPr lang="es-ES" sz="1000" dirty="0">
              <a:solidFill>
                <a:srgbClr val="FF00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7000892" y="1142984"/>
            <a:ext cx="15716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es-ES" sz="1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Ramadan</a:t>
            </a:r>
            <a:r>
              <a:rPr lang="es-ES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sz="1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et al</a:t>
            </a:r>
            <a:r>
              <a:rPr lang="es-ES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., 2013)</a:t>
            </a:r>
            <a:endParaRPr lang="es-ES" sz="1000" dirty="0">
              <a:solidFill>
                <a:srgbClr val="FF000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214678" y="4214818"/>
            <a:ext cx="1404938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1000" dirty="0">
                <a:solidFill>
                  <a:srgbClr val="FF0000"/>
                </a:solidFill>
                <a:latin typeface="Arial" panose="020B0604020202020204" pitchFamily="34" charset="0"/>
              </a:rPr>
              <a:t>(</a:t>
            </a:r>
            <a:r>
              <a:rPr lang="es-ES" sz="1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Rincker</a:t>
            </a:r>
            <a:r>
              <a:rPr lang="es-ES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sz="1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et al.,</a:t>
            </a:r>
            <a:r>
              <a:rPr lang="es-ES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2014) </a:t>
            </a:r>
            <a:endParaRPr lang="es-ES" sz="1000" dirty="0">
              <a:solidFill>
                <a:srgbClr val="FF0000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00034" y="1785926"/>
            <a:ext cx="4756150" cy="496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s-ES" sz="2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Elevado contenido de aceite y proteína. </a:t>
            </a:r>
          </a:p>
        </p:txBody>
      </p:sp>
      <p:pic>
        <p:nvPicPr>
          <p:cNvPr id="15" name="Picture 25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>
            <a:off x="4714876" y="2857496"/>
            <a:ext cx="4243705" cy="337469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2" name="Picture 4" descr="F:\cultivos\soya\So\soy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19" y="242900"/>
            <a:ext cx="3241055" cy="1643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Rectángulo 4"/>
          <p:cNvSpPr/>
          <p:nvPr/>
        </p:nvSpPr>
        <p:spPr>
          <a:xfrm>
            <a:off x="214282" y="2000240"/>
            <a:ext cx="85725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s-ES_tradn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Variaciones climáticas constituyen una de las causas fundamentales que ocasionan variabilidad en el rendimiento de muchos cultivos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13" name="4 Imagen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43663" y="5244226"/>
            <a:ext cx="2952328" cy="183913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0" name="9 Rectángulo"/>
          <p:cNvSpPr/>
          <p:nvPr/>
        </p:nvSpPr>
        <p:spPr>
          <a:xfrm>
            <a:off x="1357290" y="3000372"/>
            <a:ext cx="68580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Necesario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conocimiento de los principales factores que causan variabilidad en el rendimiento del cultivo de la soya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1357290" y="4143380"/>
            <a:ext cx="671514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O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bjetivo: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E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valuar la variabilidad del rendimiento en cultivares de soya (</a:t>
            </a:r>
            <a:r>
              <a:rPr kumimoji="0" lang="es-E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Glycine</a:t>
            </a:r>
            <a:r>
              <a:rPr kumimoji="0" lang="es-E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max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(L.) </a:t>
            </a:r>
            <a:r>
              <a:rPr kumimoji="0" lang="es-E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Merrill</a:t>
            </a: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), asociados a variables meteorológicas según fecha de siembra en la época de frío.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1" name="Picture 3" descr="F:\cultivos\soya\So\27febgranosSo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49" y="304028"/>
            <a:ext cx="2535225" cy="1252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Rectángulo 1"/>
          <p:cNvSpPr/>
          <p:nvPr/>
        </p:nvSpPr>
        <p:spPr>
          <a:xfrm>
            <a:off x="214282" y="500042"/>
            <a:ext cx="58023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Condiciones </a:t>
            </a:r>
            <a:r>
              <a:rPr lang="es-ES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experimentales</a:t>
            </a:r>
            <a:endParaRPr lang="es-E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4 Imagen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44208" y="5013176"/>
            <a:ext cx="2952328" cy="206471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aphicFrame>
        <p:nvGraphicFramePr>
          <p:cNvPr id="5" name="Diagrama 4"/>
          <p:cNvGraphicFramePr/>
          <p:nvPr/>
        </p:nvGraphicFramePr>
        <p:xfrm>
          <a:off x="928662" y="2071678"/>
          <a:ext cx="6096000" cy="3070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Flecha curvada hacia la derecha 5"/>
          <p:cNvSpPr/>
          <p:nvPr/>
        </p:nvSpPr>
        <p:spPr>
          <a:xfrm>
            <a:off x="285720" y="2643182"/>
            <a:ext cx="857256" cy="1828800"/>
          </a:xfrm>
          <a:prstGeom prst="curved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4643439" y="4286256"/>
            <a:ext cx="2143140" cy="424063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Enero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2012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285720" y="1071546"/>
            <a:ext cx="2704221" cy="424063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UCTB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 Palacios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19 Grupo"/>
          <p:cNvGrpSpPr/>
          <p:nvPr/>
        </p:nvGrpSpPr>
        <p:grpSpPr>
          <a:xfrm>
            <a:off x="4429124" y="5072074"/>
            <a:ext cx="2478610" cy="331161"/>
            <a:chOff x="3357582" y="1571632"/>
            <a:chExt cx="2478610" cy="331161"/>
          </a:xfrm>
          <a:scene3d>
            <a:camera prst="orthographicFront"/>
            <a:lightRig rig="flat" dir="t"/>
          </a:scene3d>
        </p:grpSpPr>
        <p:sp>
          <p:nvSpPr>
            <p:cNvPr id="21" name="20 Rectángulo redondeado"/>
            <p:cNvSpPr/>
            <p:nvPr/>
          </p:nvSpPr>
          <p:spPr>
            <a:xfrm>
              <a:off x="3357582" y="1571632"/>
              <a:ext cx="2478610" cy="331161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21 Rectángulo"/>
            <p:cNvSpPr/>
            <p:nvPr/>
          </p:nvSpPr>
          <p:spPr>
            <a:xfrm>
              <a:off x="3367281" y="1581331"/>
              <a:ext cx="2459212" cy="3117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8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Diciembre 2012</a:t>
              </a:r>
              <a:endParaRPr lang="es-ES" sz="1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1" name="Picture 3" descr="F:\cultivos\soya\So\27febgranosSo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199" y="304028"/>
            <a:ext cx="2520975" cy="1324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511287" y="4899279"/>
            <a:ext cx="2952328" cy="206471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aphicFrame>
        <p:nvGraphicFramePr>
          <p:cNvPr id="4" name="Diagrama 3"/>
          <p:cNvGraphicFramePr/>
          <p:nvPr/>
        </p:nvGraphicFramePr>
        <p:xfrm>
          <a:off x="424385" y="876119"/>
          <a:ext cx="5619098" cy="316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Rectángulo 15"/>
          <p:cNvSpPr/>
          <p:nvPr/>
        </p:nvSpPr>
        <p:spPr>
          <a:xfrm>
            <a:off x="336550" y="412750"/>
            <a:ext cx="580231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Condiciones experimentales generales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500034" y="4286256"/>
            <a:ext cx="764383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Las labores </a:t>
            </a:r>
            <a:r>
              <a:rPr kumimoji="0" lang="es-E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fitotécnicas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se realizaron según lo recomendado en el Manual Técnico del Cultivo de Soya. </a:t>
            </a:r>
            <a:r>
              <a:rPr kumimoji="0" 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 empleó un diseño experimental de bloques al azar con cuatro tratamientos (los cultivares) y tres réplicas. Las parcelas experimentales contaron con un área de 30 m</a:t>
            </a:r>
            <a:r>
              <a:rPr kumimoji="0" lang="es-MX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s-MX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s-MX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71472" y="5643578"/>
            <a:ext cx="62151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 empleó un diseño experimental de bloques al azar con cuatro tratamientos </a:t>
            </a:r>
            <a:r>
              <a:rPr lang="es-MX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(cultivares</a:t>
            </a:r>
            <a:r>
              <a:rPr lang="es-MX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y tres réplicas. Las parcelas experimentales contaron con un área de 30 m</a:t>
            </a:r>
            <a:r>
              <a:rPr lang="es-MX" baseline="300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s-MX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422275" y="561975"/>
            <a:ext cx="57308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Condiciones experimentales </a:t>
            </a:r>
          </a:p>
        </p:txBody>
      </p:sp>
      <p:sp>
        <p:nvSpPr>
          <p:cNvPr id="19464" name="Rectángulo 11"/>
          <p:cNvSpPr>
            <a:spLocks noChangeArrowheads="1"/>
          </p:cNvSpPr>
          <p:nvPr/>
        </p:nvSpPr>
        <p:spPr bwMode="auto">
          <a:xfrm>
            <a:off x="214282" y="1714488"/>
            <a:ext cx="8769380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s-MX" sz="1800" dirty="0" smtClean="0">
                <a:latin typeface="Arial" pitchFamily="34" charset="0"/>
                <a:cs typeface="Arial" pitchFamily="34" charset="0"/>
              </a:rPr>
              <a:t>Se registraron la temperatura máxima, mínima y media diaria (T </a:t>
            </a:r>
            <a:r>
              <a:rPr lang="es-MX" sz="1800" dirty="0" err="1" smtClean="0">
                <a:latin typeface="Arial" pitchFamily="34" charset="0"/>
                <a:cs typeface="Arial" pitchFamily="34" charset="0"/>
              </a:rPr>
              <a:t>máx</a:t>
            </a:r>
            <a:r>
              <a:rPr lang="es-MX" sz="1800" dirty="0" smtClean="0">
                <a:latin typeface="Arial" pitchFamily="34" charset="0"/>
                <a:cs typeface="Arial" pitchFamily="34" charset="0"/>
              </a:rPr>
              <a:t>, T </a:t>
            </a:r>
            <a:r>
              <a:rPr lang="es-MX" sz="1800" dirty="0" err="1" smtClean="0">
                <a:latin typeface="Arial" pitchFamily="34" charset="0"/>
                <a:cs typeface="Arial" pitchFamily="34" charset="0"/>
              </a:rPr>
              <a:t>mín</a:t>
            </a:r>
            <a:r>
              <a:rPr lang="es-MX" sz="1800" dirty="0" smtClean="0">
                <a:latin typeface="Arial" pitchFamily="34" charset="0"/>
                <a:cs typeface="Arial" pitchFamily="34" charset="0"/>
              </a:rPr>
              <a:t>, T </a:t>
            </a:r>
            <a:r>
              <a:rPr lang="es-MX" sz="1800" dirty="0" err="1" smtClean="0">
                <a:latin typeface="Arial" pitchFamily="34" charset="0"/>
                <a:cs typeface="Arial" pitchFamily="34" charset="0"/>
              </a:rPr>
              <a:t>med</a:t>
            </a:r>
            <a:r>
              <a:rPr lang="es-MX" sz="1800" dirty="0" smtClean="0">
                <a:latin typeface="Arial" pitchFamily="34" charset="0"/>
                <a:cs typeface="Arial" pitchFamily="34" charset="0"/>
              </a:rPr>
              <a:t>), las precipitaciones, la radiación solar global (RSG) y humedad relativa (</a:t>
            </a:r>
            <a:r>
              <a:rPr lang="es-MX" sz="1800" dirty="0" err="1" smtClean="0">
                <a:latin typeface="Arial" pitchFamily="34" charset="0"/>
                <a:cs typeface="Arial" pitchFamily="34" charset="0"/>
              </a:rPr>
              <a:t>Hr</a:t>
            </a:r>
            <a:r>
              <a:rPr lang="es-MX" sz="1800" dirty="0" smtClean="0">
                <a:latin typeface="Arial" pitchFamily="34" charset="0"/>
                <a:cs typeface="Arial" pitchFamily="34" charset="0"/>
              </a:rPr>
              <a:t>), del período en que duraron los experimentos, los cuales fueron obtenidos de la Estación Meteorológica de Paso Real de San Diego, en Los Palacios. </a:t>
            </a:r>
            <a:endParaRPr lang="es-ES" sz="1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4 Imagen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44208" y="5238754"/>
            <a:ext cx="2952328" cy="183913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952132" y="428605"/>
            <a:ext cx="2191868" cy="135732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11 Rectángulo"/>
          <p:cNvSpPr/>
          <p:nvPr/>
        </p:nvSpPr>
        <p:spPr>
          <a:xfrm>
            <a:off x="285720" y="3500438"/>
            <a:ext cx="78581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dirty="0">
                <a:solidFill>
                  <a:prstClr val="black"/>
                </a:solidFill>
              </a:rPr>
              <a:t>La sumatoria térmica o grados día acumulados (GDA) fue calculada por el siguiente método (11):</a:t>
            </a:r>
            <a:endParaRPr lang="es-ES" dirty="0">
              <a:solidFill>
                <a:prstClr val="black"/>
              </a:solidFill>
            </a:endParaRPr>
          </a:p>
          <a:p>
            <a:pPr lvl="0"/>
            <a:r>
              <a:rPr lang="x-none">
                <a:solidFill>
                  <a:prstClr val="black"/>
                </a:solidFill>
              </a:rPr>
              <a:t>GDA= ∑</a:t>
            </a:r>
            <a:r>
              <a:rPr lang="x-none" baseline="30000">
                <a:solidFill>
                  <a:prstClr val="black"/>
                </a:solidFill>
              </a:rPr>
              <a:t>n</a:t>
            </a:r>
            <a:r>
              <a:rPr lang="x-none">
                <a:solidFill>
                  <a:prstClr val="black"/>
                </a:solidFill>
              </a:rPr>
              <a:t> ((T máx. + T mín.)/2) – T base</a:t>
            </a:r>
            <a:endParaRPr lang="es-ES" dirty="0">
              <a:solidFill>
                <a:prstClr val="black"/>
              </a:solidFill>
            </a:endParaRPr>
          </a:p>
          <a:p>
            <a:pPr lvl="0"/>
            <a:r>
              <a:rPr lang="x-none">
                <a:solidFill>
                  <a:prstClr val="black"/>
                </a:solidFill>
              </a:rPr>
              <a:t>Donde en este caso se seleccionó como temperatura base a 10 °C y n el número de días en el período considerado.</a:t>
            </a:r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1" name="Picture 3" descr="F:\cultivos\soya\So\27febgranosSo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4208" y="315337"/>
            <a:ext cx="2448967" cy="13964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30398" y="5099050"/>
            <a:ext cx="2952328" cy="206471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9" name="8 Rectángulo"/>
          <p:cNvSpPr/>
          <p:nvPr/>
        </p:nvSpPr>
        <p:spPr>
          <a:xfrm>
            <a:off x="214282" y="785794"/>
            <a:ext cx="75724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x-none">
                <a:solidFill>
                  <a:prstClr val="black"/>
                </a:solidFill>
              </a:rPr>
              <a:t>En cada parcela experimental en el momento de la cosecha </a:t>
            </a:r>
            <a:endParaRPr lang="es-ES" dirty="0" smtClean="0">
              <a:solidFill>
                <a:prstClr val="black"/>
              </a:solidFill>
            </a:endParaRPr>
          </a:p>
          <a:p>
            <a:pPr lvl="0"/>
            <a:r>
              <a:rPr lang="x-none" smtClean="0">
                <a:solidFill>
                  <a:prstClr val="black"/>
                </a:solidFill>
              </a:rPr>
              <a:t>se </a:t>
            </a:r>
            <a:r>
              <a:rPr lang="x-none">
                <a:solidFill>
                  <a:prstClr val="black"/>
                </a:solidFill>
              </a:rPr>
              <a:t>tomaron diez </a:t>
            </a:r>
            <a:r>
              <a:rPr lang="x-none" smtClean="0">
                <a:solidFill>
                  <a:prstClr val="black"/>
                </a:solidFill>
              </a:rPr>
              <a:t>plantas</a:t>
            </a:r>
            <a:r>
              <a:rPr lang="es-ES" dirty="0" smtClean="0">
                <a:solidFill>
                  <a:prstClr val="black"/>
                </a:solidFill>
              </a:rPr>
              <a:t> por parcela</a:t>
            </a:r>
          </a:p>
          <a:p>
            <a:pPr lvl="0"/>
            <a:endParaRPr lang="es-ES" dirty="0">
              <a:solidFill>
                <a:prstClr val="black"/>
              </a:solidFill>
            </a:endParaRPr>
          </a:p>
          <a:p>
            <a:pPr lvl="0"/>
            <a:r>
              <a:rPr lang="x-none">
                <a:solidFill>
                  <a:prstClr val="black"/>
                </a:solidFill>
              </a:rPr>
              <a:t>R</a:t>
            </a:r>
            <a:r>
              <a:rPr lang="es-MX" dirty="0" err="1">
                <a:solidFill>
                  <a:prstClr val="black"/>
                </a:solidFill>
              </a:rPr>
              <a:t>endimiento</a:t>
            </a:r>
            <a:r>
              <a:rPr lang="es-MX" dirty="0">
                <a:solidFill>
                  <a:prstClr val="black"/>
                </a:solidFill>
              </a:rPr>
              <a:t> agrícola (t ha</a:t>
            </a:r>
            <a:r>
              <a:rPr lang="es-MX" baseline="30000" dirty="0">
                <a:solidFill>
                  <a:prstClr val="black"/>
                </a:solidFill>
              </a:rPr>
              <a:t>-1</a:t>
            </a:r>
            <a:r>
              <a:rPr lang="es-MX" dirty="0">
                <a:solidFill>
                  <a:prstClr val="black"/>
                </a:solidFill>
              </a:rPr>
              <a:t>, ajustado al 14 % de humedad) (</a:t>
            </a:r>
            <a:r>
              <a:rPr lang="es-MX" dirty="0" err="1">
                <a:solidFill>
                  <a:prstClr val="black"/>
                </a:solidFill>
              </a:rPr>
              <a:t>Rto</a:t>
            </a:r>
            <a:r>
              <a:rPr lang="es-MX" dirty="0">
                <a:solidFill>
                  <a:prstClr val="black"/>
                </a:solidFill>
              </a:rPr>
              <a:t>).</a:t>
            </a:r>
            <a:endParaRPr lang="es-ES" dirty="0">
              <a:solidFill>
                <a:prstClr val="black"/>
              </a:solidFill>
            </a:endParaRPr>
          </a:p>
          <a:p>
            <a:pPr lvl="0"/>
            <a:r>
              <a:rPr lang="es-MX" dirty="0">
                <a:solidFill>
                  <a:prstClr val="black"/>
                </a:solidFill>
              </a:rPr>
              <a:t>Número de vainas por planta (No vainas).</a:t>
            </a:r>
            <a:endParaRPr lang="es-ES" dirty="0">
              <a:solidFill>
                <a:prstClr val="black"/>
              </a:solidFill>
            </a:endParaRPr>
          </a:p>
          <a:p>
            <a:pPr lvl="0"/>
            <a:r>
              <a:rPr lang="es-MX" dirty="0">
                <a:solidFill>
                  <a:prstClr val="black"/>
                </a:solidFill>
              </a:rPr>
              <a:t>Número de granos por planta (No granos).</a:t>
            </a:r>
            <a:endParaRPr lang="es-ES" dirty="0">
              <a:solidFill>
                <a:prstClr val="black"/>
              </a:solidFill>
            </a:endParaRPr>
          </a:p>
          <a:p>
            <a:pPr lvl="0"/>
            <a:r>
              <a:rPr lang="es-MX" dirty="0">
                <a:solidFill>
                  <a:prstClr val="black"/>
                </a:solidFill>
              </a:rPr>
              <a:t>Masa de mil granos (Masa 1000</a:t>
            </a:r>
            <a:r>
              <a:rPr lang="es-MX" dirty="0" smtClean="0">
                <a:solidFill>
                  <a:prstClr val="black"/>
                </a:solidFill>
              </a:rPr>
              <a:t>).</a:t>
            </a:r>
          </a:p>
          <a:p>
            <a:pPr lvl="0"/>
            <a:endParaRPr lang="es-ES" dirty="0">
              <a:solidFill>
                <a:prstClr val="black"/>
              </a:solidFill>
            </a:endParaRPr>
          </a:p>
          <a:p>
            <a:pPr lvl="0"/>
            <a:r>
              <a:rPr lang="es-ES_tradnl" dirty="0">
                <a:solidFill>
                  <a:prstClr val="black"/>
                </a:solidFill>
              </a:rPr>
              <a:t>Para determinar el rendimiento agrícola se cosecharon 8 m</a:t>
            </a:r>
            <a:r>
              <a:rPr lang="es-ES_tradnl" baseline="30000" dirty="0">
                <a:solidFill>
                  <a:prstClr val="black"/>
                </a:solidFill>
              </a:rPr>
              <a:t>2</a:t>
            </a:r>
            <a:r>
              <a:rPr lang="es-ES_tradnl" dirty="0">
                <a:solidFill>
                  <a:prstClr val="black"/>
                </a:solidFill>
              </a:rPr>
              <a:t> del centro en cada parcela experimental, se trillaron las plantas y se secaron los granos hasta alcanzar el 14 % de humedad. En cuanto al número de granos y número de vainas</a:t>
            </a:r>
            <a:r>
              <a:rPr lang="es-ES" dirty="0">
                <a:solidFill>
                  <a:prstClr val="black"/>
                </a:solidFill>
              </a:rPr>
              <a:t>,</a:t>
            </a:r>
            <a:r>
              <a:rPr lang="es-ES_tradnl" dirty="0">
                <a:solidFill>
                  <a:prstClr val="black"/>
                </a:solidFill>
              </a:rPr>
              <a:t> se contabilizó el valor de cada variable en las diez plantas por parcela.</a:t>
            </a:r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9" name="Picture 2" descr="F:\cultivos\soya\Imagen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9903" y="266260"/>
            <a:ext cx="3143272" cy="1685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4 Imagen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44208" y="5238754"/>
            <a:ext cx="2952328" cy="183913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84213" y="647700"/>
            <a:ext cx="5065712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s-ES" sz="2400" b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</a:t>
            </a:r>
            <a:r>
              <a:rPr lang="es-MX" altLang="es-ES" sz="2400" b="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endParaRPr lang="es-ES" altLang="es-ES" sz="2400" b="0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3800" name="Gráfico 1"/>
          <p:cNvPicPr>
            <a:picLocks noChangeArrowheads="1"/>
          </p:cNvPicPr>
          <p:nvPr/>
        </p:nvPicPr>
        <p:blipFill>
          <a:blip r:embed="rId4"/>
          <a:srcRect t="2364" b="3935"/>
          <a:stretch>
            <a:fillRect/>
          </a:stretch>
        </p:blipFill>
        <p:spPr bwMode="auto">
          <a:xfrm>
            <a:off x="1071538" y="2071678"/>
            <a:ext cx="621510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Elipse"/>
          <p:cNvSpPr/>
          <p:nvPr/>
        </p:nvSpPr>
        <p:spPr>
          <a:xfrm>
            <a:off x="4786314" y="2428868"/>
            <a:ext cx="1285884" cy="11430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0" name="4 Imagen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44208" y="5238754"/>
            <a:ext cx="2952328" cy="183913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928662" y="642922"/>
          <a:ext cx="6715171" cy="5357831"/>
        </p:xfrm>
        <a:graphic>
          <a:graphicData uri="http://schemas.openxmlformats.org/drawingml/2006/table">
            <a:tbl>
              <a:tblPr/>
              <a:tblGrid>
                <a:gridCol w="1210794"/>
                <a:gridCol w="1949784"/>
                <a:gridCol w="1346923"/>
                <a:gridCol w="2207670"/>
              </a:tblGrid>
              <a:tr h="254693"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Diciembre 2011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397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Cultivares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No. vainas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No. granos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Masa 1000 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DVN-5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16,3-26,3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20,2-30,8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192,9-236,1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DVN-6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18,4-28,4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21,0-31,6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151,3-194,5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DT-84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10,2-20,2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11,6-22,2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184,7-227,9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D-2101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20,4-30,4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27,6-38,2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166,1-209,3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Esx.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2,55*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2,68*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11,00*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Enero 2012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Cultivares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No. vainas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No. granos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Masa 1000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DVN-5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30,6-40,6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35,7-52,1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137,7-152,7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DVN-6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27,8-37,8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21,9-38,3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132,2-147,2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DT-84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18,4-28,4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38,4-54,8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151,9-166,9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D-2101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33,3-43,3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58,4-74,8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150,5-165,5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Esx.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2,57*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4,2*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3,84*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Diciembre 2012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Cultivares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No. vainas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No. granos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Masa 1000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DVN-5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25,7-36,5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35,8-58,4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163,9-190,9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DVN-6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17,0-27,8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19,4-42,0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147,2-174,2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DT-84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24,7-35,5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39,5-62,1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130,8-157,8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D-2101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35,9-46,7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68,8-91,4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118,3-145,3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69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Esx.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2,73*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5,79*</a:t>
                      </a:r>
                      <a:endParaRPr lang="es-E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Arial"/>
                        </a:rPr>
                        <a:t>6,9*</a:t>
                      </a:r>
                      <a:endParaRPr lang="es-E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4143372" y="857232"/>
            <a:ext cx="1143008" cy="5143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142976" y="1928802"/>
            <a:ext cx="6143668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161691" y="3714752"/>
            <a:ext cx="6143668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142976" y="5500702"/>
            <a:ext cx="6143668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4 Imagen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44207" y="5517232"/>
            <a:ext cx="2952328" cy="183913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026" name="Imagen 12"/>
          <p:cNvPicPr>
            <a:picLocks noChangeAspect="1" noChangeArrowheads="1"/>
          </p:cNvPicPr>
          <p:nvPr/>
        </p:nvPicPr>
        <p:blipFill>
          <a:blip r:embed="rId3"/>
          <a:srcRect r="2342"/>
          <a:stretch>
            <a:fillRect/>
          </a:stretch>
        </p:blipFill>
        <p:spPr bwMode="auto">
          <a:xfrm>
            <a:off x="1285852" y="785794"/>
            <a:ext cx="5786446" cy="3949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Elipse"/>
          <p:cNvSpPr/>
          <p:nvPr/>
        </p:nvSpPr>
        <p:spPr>
          <a:xfrm>
            <a:off x="2428860" y="1928802"/>
            <a:ext cx="1428760" cy="1785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1000100" y="5286388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Las </a:t>
            </a:r>
            <a:r>
              <a:rPr lang="es-ES" dirty="0" smtClean="0"/>
              <a:t>componentes 1 (CP1) y 2 (CP2), explicaron un 90 % de la variabilidad total 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 sz="1200" dirty="0"/>
          </a:p>
        </p:txBody>
      </p:sp>
      <p:pic>
        <p:nvPicPr>
          <p:cNvPr id="11" name="4 Imagen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44207" y="5517232"/>
            <a:ext cx="2952328" cy="183913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3"/>
          <a:srcRect l="3633" t="3667" r="2942" b="4666"/>
          <a:stretch>
            <a:fillRect/>
          </a:stretch>
        </p:blipFill>
        <p:spPr bwMode="auto">
          <a:xfrm>
            <a:off x="357158" y="714356"/>
            <a:ext cx="4098867" cy="279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Imagen 7"/>
          <p:cNvPicPr>
            <a:picLocks noChangeAspect="1" noChangeArrowheads="1"/>
          </p:cNvPicPr>
          <p:nvPr/>
        </p:nvPicPr>
        <p:blipFill>
          <a:blip r:embed="rId4"/>
          <a:srcRect l="2107" t="3751" r="1874" b="3250"/>
          <a:stretch>
            <a:fillRect/>
          </a:stretch>
        </p:blipFill>
        <p:spPr bwMode="auto">
          <a:xfrm>
            <a:off x="4714876" y="785794"/>
            <a:ext cx="3924301" cy="265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Imagen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3500438"/>
            <a:ext cx="4429156" cy="289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214546" y="928670"/>
            <a:ext cx="27671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/>
              <a:t>(5-30 días después de la emergencia)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214282" y="3357562"/>
            <a:ext cx="18573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/>
              <a:t>asociación </a:t>
            </a:r>
            <a:r>
              <a:rPr lang="es-ES" sz="1400" dirty="0" smtClean="0"/>
              <a:t>positiva la </a:t>
            </a:r>
            <a:r>
              <a:rPr lang="es-ES" sz="1400" dirty="0"/>
              <a:t>duración en días </a:t>
            </a:r>
            <a:r>
              <a:rPr lang="es-ES" sz="1400" dirty="0" smtClean="0"/>
              <a:t>con radiación </a:t>
            </a:r>
            <a:r>
              <a:rPr lang="es-ES" sz="1400" dirty="0"/>
              <a:t>solar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5429256" y="928670"/>
            <a:ext cx="26901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/>
              <a:t>(30-45 </a:t>
            </a:r>
            <a:r>
              <a:rPr lang="es-ES" sz="1200" dirty="0"/>
              <a:t>días después de emergencia)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6643702" y="3500438"/>
            <a:ext cx="22145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/>
              <a:t>Asociación  </a:t>
            </a:r>
            <a:r>
              <a:rPr lang="es-ES" sz="1400" dirty="0"/>
              <a:t>duración en </a:t>
            </a:r>
            <a:r>
              <a:rPr lang="es-ES" sz="1400" dirty="0" smtClean="0"/>
              <a:t>días con </a:t>
            </a:r>
            <a:r>
              <a:rPr lang="es-ES" sz="1400" dirty="0"/>
              <a:t>radiación solar y las temperaturas</a:t>
            </a:r>
            <a:r>
              <a:rPr lang="es-ES" sz="1400" dirty="0" smtClean="0"/>
              <a:t> </a:t>
            </a:r>
            <a:endParaRPr lang="es-ES" sz="1400" dirty="0"/>
          </a:p>
        </p:txBody>
      </p:sp>
      <p:sp>
        <p:nvSpPr>
          <p:cNvPr id="17" name="16 Rectángulo"/>
          <p:cNvSpPr/>
          <p:nvPr/>
        </p:nvSpPr>
        <p:spPr>
          <a:xfrm>
            <a:off x="500034" y="6334780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/>
              <a:t>no existió asociación alguna con las variables estudiadas, por lo que en este caso no es posible establecer un patrón de comportamiento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3071802" y="3857628"/>
            <a:ext cx="1643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/>
              <a:t>período de llenado de las semillas </a:t>
            </a:r>
            <a:endParaRPr lang="es-E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6"/>
          <p:cNvSpPr>
            <a:spLocks noChangeShapeType="1"/>
          </p:cNvSpPr>
          <p:nvPr/>
        </p:nvSpPr>
        <p:spPr bwMode="auto">
          <a:xfrm>
            <a:off x="827088" y="404813"/>
            <a:ext cx="8066087" cy="0"/>
          </a:xfrm>
          <a:prstGeom prst="line">
            <a:avLst/>
          </a:prstGeom>
          <a:noFill/>
          <a:ln w="28575">
            <a:solidFill>
              <a:srgbClr val="007B3E">
                <a:alpha val="45097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0" name="Picture 3" descr="F:\cultivos\soya\So\27febgranosSo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6136" y="260648"/>
            <a:ext cx="3071685" cy="13681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" name="4 Imagen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6444208" y="5000625"/>
            <a:ext cx="2952328" cy="2077261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Rectángulo 2"/>
          <p:cNvSpPr/>
          <p:nvPr/>
        </p:nvSpPr>
        <p:spPr>
          <a:xfrm>
            <a:off x="2289175" y="703263"/>
            <a:ext cx="2036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es-MX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Conclusiones</a:t>
            </a:r>
            <a:endParaRPr lang="es-E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14282" y="1714488"/>
            <a:ext cx="8701087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tabLst>
                <a:tab pos="180975" algn="l"/>
                <a:tab pos="269875" algn="l"/>
              </a:tabLst>
            </a:pP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x-none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mayores valores del rendimiento agrícola se encontraron en la fecha de diciembre 2012, aunque de manera general el cultivar D-2101 fue el de mejor comportamiento en todas las fechas de siembra estudiadas</a:t>
            </a:r>
            <a:r>
              <a:rPr lang="x-none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tabLst>
                <a:tab pos="180975" algn="l"/>
                <a:tab pos="269875" algn="l"/>
              </a:tabLst>
            </a:pPr>
            <a:r>
              <a:rPr lang="x-none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número de granos/planta y el número de vainas/planta fueron los componentes que más influyeron en la expresión del rendimiento. </a:t>
            </a:r>
            <a:endPara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tabLst>
                <a:tab pos="180975" algn="l"/>
                <a:tab pos="269875" algn="l"/>
              </a:tabLst>
            </a:pPr>
            <a:r>
              <a:rPr lang="x-none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variables meteorológicas estudiadas, demostraron ser las más influyentes en la duración de las etapas, la radiación solar en la etapa Ve-R</a:t>
            </a:r>
            <a:r>
              <a:rPr lang="x-none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x-none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-R</a:t>
            </a:r>
            <a:r>
              <a:rPr lang="x-none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las temperaturas en la etapa R</a:t>
            </a:r>
            <a:r>
              <a:rPr lang="x-none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-R</a:t>
            </a:r>
            <a:r>
              <a:rPr lang="x-none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tabLst>
                <a:tab pos="180975" algn="l"/>
                <a:tab pos="269875" algn="l"/>
              </a:tabLst>
            </a:pPr>
            <a:r>
              <a:rPr lang="x-none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radiación y la temperatura desempeñan un importante papel en la formación del rendimiento, por su influencia en la determinación de l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masa y el 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grano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tabLst>
                <a:tab pos="180975" algn="l"/>
                <a:tab pos="269875" algn="l"/>
              </a:tabLst>
            </a:pPr>
            <a:r>
              <a:rPr lang="x-none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duración en días de la etapa fenológica R</a:t>
            </a:r>
            <a:r>
              <a:rPr lang="x-none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-R</a:t>
            </a:r>
            <a:r>
              <a:rPr lang="x-none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x-none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estuvo asociada a ninguna de las variables meteorológicas </a:t>
            </a:r>
            <a:r>
              <a:rPr lang="x-none" sz="2000"/>
              <a:t>analizadas.</a:t>
            </a:r>
            <a:endParaRPr lang="es-E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4 Imagen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725731" y="0"/>
            <a:ext cx="8352283" cy="649128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2020888" y="3246438"/>
            <a:ext cx="5761037" cy="14462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s-ES" sz="88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Gracias</a:t>
            </a:r>
            <a:endParaRPr lang="es-ES" sz="88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16" name="1 Imagen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4929174" y="-102425"/>
            <a:ext cx="4067944" cy="2311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1" descr="enf032016"/>
          <p:cNvPicPr>
            <a:picLocks noChangeAspect="1" noChangeArrowheads="1"/>
          </p:cNvPicPr>
          <p:nvPr/>
        </p:nvPicPr>
        <p:blipFill>
          <a:blip r:embed="rId4"/>
          <a:srcRect t="8000" r="3125" b="8000"/>
          <a:stretch>
            <a:fillRect/>
          </a:stretch>
        </p:blipFill>
        <p:spPr bwMode="auto">
          <a:xfrm>
            <a:off x="428596" y="500042"/>
            <a:ext cx="335758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5855</TotalTime>
  <Words>888</Words>
  <Application>Microsoft Office PowerPoint</Application>
  <PresentationFormat>Presentación en pantalla (4:3)</PresentationFormat>
  <Paragraphs>149</Paragraphs>
  <Slides>13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Empresa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Yanelis</cp:lastModifiedBy>
  <cp:revision>472</cp:revision>
  <dcterms:created xsi:type="dcterms:W3CDTF">2013-04-23T17:29:52Z</dcterms:created>
  <dcterms:modified xsi:type="dcterms:W3CDTF">2021-03-09T16:34:28Z</dcterms:modified>
</cp:coreProperties>
</file>