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handoutMasterIdLst>
    <p:handoutMasterId r:id="rId13"/>
  </p:handoutMasterIdLst>
  <p:sldIdLst>
    <p:sldId id="256" r:id="rId2"/>
    <p:sldId id="257" r:id="rId3"/>
    <p:sldId id="258" r:id="rId4"/>
    <p:sldId id="260" r:id="rId5"/>
    <p:sldId id="261" r:id="rId6"/>
    <p:sldId id="265" r:id="rId7"/>
    <p:sldId id="266" r:id="rId8"/>
    <p:sldId id="267" r:id="rId9"/>
    <p:sldId id="263" r:id="rId10"/>
    <p:sldId id="264" r:id="rId11"/>
    <p:sldId id="268" r:id="rId12"/>
  </p:sldIdLst>
  <p:sldSz cx="9144000" cy="6858000" type="letter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414" y="-90"/>
      </p:cViewPr>
      <p:guideLst>
        <p:guide orient="horz" pos="2160"/>
        <p:guide pos="384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B10C301B-FB9A-4C3B-B504-39D4B9BA6F2D}" type="datetimeFigureOut">
              <a:rPr lang="es-MX" smtClean="0"/>
              <a:pPr/>
              <a:t>09/03/2021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E8B01212-EF26-475C-B939-CEEE3A7D652D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51867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16" y="1447801"/>
            <a:ext cx="6619244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216" y="4777380"/>
            <a:ext cx="6619244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176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926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2861734"/>
            <a:ext cx="6619243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4777381"/>
            <a:ext cx="6619244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926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485" y="2060576"/>
            <a:ext cx="3297254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0870" y="2056093"/>
            <a:ext cx="3297256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982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485" y="1905000"/>
            <a:ext cx="32972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485" y="2514600"/>
            <a:ext cx="329725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0872" y="1905000"/>
            <a:ext cx="32972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0872" y="2514600"/>
            <a:ext cx="329725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290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3/9/2021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915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3/9/2021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504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5" y="1447800"/>
            <a:ext cx="2550798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8462" y="1447800"/>
            <a:ext cx="3896998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5" y="3129281"/>
            <a:ext cx="2550797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3/9/2021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659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430" y="1854192"/>
            <a:ext cx="3819680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2160" y="1143000"/>
            <a:ext cx="24003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657600"/>
            <a:ext cx="3813734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192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4800587"/>
            <a:ext cx="6619243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216" y="685800"/>
            <a:ext cx="6619244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7" y="5367325"/>
            <a:ext cx="6619242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394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447800"/>
            <a:ext cx="6619244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657600"/>
            <a:ext cx="6619244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181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101" y="1447800"/>
            <a:ext cx="5999486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7800" y="3771174"/>
            <a:ext cx="5459737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4350657"/>
            <a:ext cx="6619244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73721" y="971253"/>
            <a:ext cx="60143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7868" y="2613787"/>
            <a:ext cx="60143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359626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3124201"/>
            <a:ext cx="6619245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4777381"/>
            <a:ext cx="6619244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5161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710" y="1981200"/>
            <a:ext cx="22101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347" y="2667000"/>
            <a:ext cx="21955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2745" y="1981200"/>
            <a:ext cx="220218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4829" y="2667000"/>
            <a:ext cx="2210096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1981200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3525" y="2667000"/>
            <a:ext cx="219908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4607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167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3/9/2021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9672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347" y="4250949"/>
            <a:ext cx="22050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347" y="2209800"/>
            <a:ext cx="220503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347" y="4827212"/>
            <a:ext cx="220503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032" y="4250949"/>
            <a:ext cx="21978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031" y="2209800"/>
            <a:ext cx="2197894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016" y="4827211"/>
            <a:ext cx="2200805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4250949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3525" y="2209800"/>
            <a:ext cx="219908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3432" y="4827209"/>
            <a:ext cx="220199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4607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167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3/9/2021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6690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8069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8159" y="430214"/>
            <a:ext cx="131445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348" y="887414"/>
            <a:ext cx="5567362" cy="536892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753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6"/>
            <a:ext cx="302775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8"/>
            <a:ext cx="1141809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60" y="1"/>
            <a:ext cx="1202540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4408" y="6096000"/>
            <a:ext cx="745301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584" y="452718"/>
            <a:ext cx="7053542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484" y="2052919"/>
            <a:ext cx="6709906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2905" y="1828801"/>
            <a:ext cx="990599" cy="2285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1206" y="3263398"/>
            <a:ext cx="3859795" cy="2286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4406" y="295730"/>
            <a:ext cx="62864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9305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15344" y="666101"/>
            <a:ext cx="8364827" cy="3329581"/>
          </a:xfrm>
        </p:spPr>
        <p:txBody>
          <a:bodyPr/>
          <a:lstStyle/>
          <a:p>
            <a:r>
              <a:rPr lang="es-MX" dirty="0" smtClean="0"/>
              <a:t>Plan y Presupuesto 2021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Presentación a los trabajadores</a:t>
            </a: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8"/>
          <a:stretch/>
        </p:blipFill>
        <p:spPr>
          <a:xfrm>
            <a:off x="0" y="1"/>
            <a:ext cx="6320586" cy="199365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682" y="3995682"/>
            <a:ext cx="2862318" cy="286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16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162612" y="403271"/>
            <a:ext cx="7848047" cy="1400530"/>
          </a:xfrm>
        </p:spPr>
        <p:txBody>
          <a:bodyPr/>
          <a:lstStyle/>
          <a:p>
            <a:r>
              <a:rPr lang="es-MX" dirty="0" smtClean="0"/>
              <a:t>Plan por exportaciones  MLC</a:t>
            </a:r>
            <a:endParaRPr lang="es-MX" dirty="0"/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955327589"/>
              </p:ext>
            </p:extLst>
          </p:nvPr>
        </p:nvGraphicFramePr>
        <p:xfrm>
          <a:off x="386366" y="1838680"/>
          <a:ext cx="3992451" cy="1752600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2763160"/>
                <a:gridCol w="1229291"/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Conceptos</a:t>
                      </a:r>
                      <a:endParaRPr lang="es-MX" dirty="0"/>
                    </a:p>
                  </a:txBody>
                  <a:tcPr marL="56679" marR="56679"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Plan 2021</a:t>
                      </a:r>
                      <a:endParaRPr lang="es-MX" dirty="0"/>
                    </a:p>
                  </a:txBody>
                  <a:tcPr marL="56679" marR="56679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Posgrado internacional</a:t>
                      </a:r>
                      <a:endParaRPr lang="es-MX" dirty="0"/>
                    </a:p>
                  </a:txBody>
                  <a:tcPr marL="56679" marR="56679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dirty="0" smtClean="0"/>
                        <a:t>26.4</a:t>
                      </a:r>
                      <a:endParaRPr lang="es-MX" dirty="0"/>
                    </a:p>
                  </a:txBody>
                  <a:tcPr marL="56679" marR="56679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Servicios Científico</a:t>
                      </a:r>
                      <a:r>
                        <a:rPr lang="es-MX" baseline="0" dirty="0" smtClean="0"/>
                        <a:t> y Técnico</a:t>
                      </a:r>
                      <a:endParaRPr lang="es-MX" dirty="0"/>
                    </a:p>
                  </a:txBody>
                  <a:tcPr marL="56679" marR="56679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dirty="0" smtClean="0"/>
                        <a:t>18.8</a:t>
                      </a:r>
                      <a:endParaRPr lang="es-MX" dirty="0"/>
                    </a:p>
                  </a:txBody>
                  <a:tcPr marL="56679" marR="56679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Total</a:t>
                      </a:r>
                      <a:endParaRPr lang="es-MX" dirty="0"/>
                    </a:p>
                  </a:txBody>
                  <a:tcPr marL="56679" marR="56679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dirty="0" smtClean="0"/>
                        <a:t>45.2</a:t>
                      </a:r>
                      <a:endParaRPr lang="es-MX" dirty="0"/>
                    </a:p>
                  </a:txBody>
                  <a:tcPr marL="56679" marR="56679"/>
                </a:tc>
              </a:tr>
            </a:tbl>
          </a:graphicData>
        </a:graphic>
      </p:graphicFrame>
      <p:graphicFrame>
        <p:nvGraphicFramePr>
          <p:cNvPr id="9" name="Marcador de contenido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76437375"/>
              </p:ext>
            </p:extLst>
          </p:nvPr>
        </p:nvGraphicFramePr>
        <p:xfrm>
          <a:off x="4528670" y="3926457"/>
          <a:ext cx="3985801" cy="2225040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2322891"/>
                <a:gridCol w="1662910"/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Departamentos</a:t>
                      </a:r>
                      <a:endParaRPr lang="es-MX" dirty="0"/>
                    </a:p>
                  </a:txBody>
                  <a:tcPr marL="61100" marR="61100"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Plan 2021</a:t>
                      </a:r>
                      <a:endParaRPr lang="es-MX" dirty="0"/>
                    </a:p>
                  </a:txBody>
                  <a:tcPr marL="61100" marR="61100"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es-ES" sz="1800" kern="1200" dirty="0" smtClean="0"/>
                        <a:t>Fisiología</a:t>
                      </a:r>
                      <a:endParaRPr lang="es-E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1100" marR="61100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26.8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100" marR="61100"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es-ES" sz="1800" kern="1200" dirty="0" err="1" smtClean="0"/>
                        <a:t>Biofertilizantes</a:t>
                      </a:r>
                      <a:endParaRPr lang="es-E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1100" marR="61100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100" marR="61100"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es-ES" sz="1800" kern="1200" dirty="0" smtClean="0"/>
                        <a:t>MAS</a:t>
                      </a:r>
                      <a:endParaRPr lang="es-E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1100" marR="61100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4.4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100" marR="61100"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es-ES" sz="1800" kern="1200" dirty="0" smtClean="0"/>
                        <a:t>Genética</a:t>
                      </a:r>
                      <a:endParaRPr lang="es-E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1100" marR="61100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100" marR="61100"/>
                </a:tc>
              </a:tr>
              <a:tr h="370840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400" u="none" strike="noStrike" dirty="0" smtClean="0">
                          <a:effectLst/>
                        </a:rPr>
                        <a:t>Total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100" marR="61100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ES" sz="1400" u="none" strike="noStrike" dirty="0" smtClean="0">
                          <a:effectLst/>
                        </a:rPr>
                        <a:t>45.2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100" marR="61100"/>
                </a:tc>
              </a:tr>
            </a:tbl>
          </a:graphicData>
        </a:graphic>
      </p:graphicFrame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782" b="2286"/>
          <a:stretch/>
        </p:blipFill>
        <p:spPr>
          <a:xfrm>
            <a:off x="8514471" y="141668"/>
            <a:ext cx="526499" cy="961868"/>
          </a:xfrm>
          <a:prstGeom prst="rect">
            <a:avLst/>
          </a:prstGeom>
          <a:effectLst/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04964"/>
            <a:ext cx="953036" cy="953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01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Gastos en MUSD</a:t>
            </a:r>
            <a:endParaRPr lang="es-MX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2555084"/>
              </p:ext>
            </p:extLst>
          </p:nvPr>
        </p:nvGraphicFramePr>
        <p:xfrm>
          <a:off x="407267" y="1792750"/>
          <a:ext cx="4441987" cy="1718364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3551562"/>
                <a:gridCol w="890425"/>
              </a:tblGrid>
              <a:tr h="341022"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Conceptos</a:t>
                      </a:r>
                      <a:endParaRPr lang="es-MX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Plan</a:t>
                      </a:r>
                      <a:r>
                        <a:rPr lang="es-MX" sz="1400" baseline="0" dirty="0" smtClean="0"/>
                        <a:t> 2021</a:t>
                      </a:r>
                      <a:endParaRPr lang="es-MX" sz="1400" dirty="0"/>
                    </a:p>
                  </a:txBody>
                  <a:tcPr marL="68580" marR="68580"/>
                </a:tc>
              </a:tr>
              <a:tr h="341022">
                <a:tc>
                  <a:txBody>
                    <a:bodyPr/>
                    <a:lstStyle/>
                    <a:p>
                      <a:r>
                        <a:rPr lang="es-MX" sz="1400" baseline="0" dirty="0" smtClean="0"/>
                        <a:t>Importaciones de  servicios INCA</a:t>
                      </a:r>
                      <a:endParaRPr lang="es-MX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dirty="0" smtClean="0"/>
                        <a:t>8.0</a:t>
                      </a:r>
                      <a:endParaRPr lang="es-MX" sz="1400" dirty="0"/>
                    </a:p>
                  </a:txBody>
                  <a:tcPr marL="68580" marR="68580"/>
                </a:tc>
              </a:tr>
              <a:tr h="341022"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- Capacitación</a:t>
                      </a:r>
                      <a:r>
                        <a:rPr lang="es-MX" sz="1400" baseline="0" dirty="0" smtClean="0"/>
                        <a:t>, Eventos e Intercambios</a:t>
                      </a:r>
                      <a:endParaRPr lang="es-MX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dirty="0" smtClean="0"/>
                        <a:t>8.0</a:t>
                      </a:r>
                      <a:endParaRPr lang="es-MX" sz="1400" dirty="0"/>
                    </a:p>
                  </a:txBody>
                  <a:tcPr marL="68580" marR="68580"/>
                </a:tc>
              </a:tr>
              <a:tr h="341022"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Total</a:t>
                      </a:r>
                      <a:endParaRPr lang="es-MX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dirty="0" smtClean="0"/>
                        <a:t>8.0</a:t>
                      </a:r>
                      <a:endParaRPr lang="es-MX" sz="1400" dirty="0"/>
                    </a:p>
                  </a:txBody>
                  <a:tcPr marL="68580" marR="68580"/>
                </a:tc>
              </a:tr>
            </a:tbl>
          </a:graphicData>
        </a:graphic>
      </p:graphicFrame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782" b="2286"/>
          <a:stretch/>
        </p:blipFill>
        <p:spPr>
          <a:xfrm>
            <a:off x="8535573" y="141668"/>
            <a:ext cx="505397" cy="961868"/>
          </a:xfrm>
          <a:prstGeom prst="rect">
            <a:avLst/>
          </a:prstGeom>
          <a:effectLst/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04964"/>
            <a:ext cx="953036" cy="953037"/>
          </a:xfrm>
          <a:prstGeom prst="rect">
            <a:avLst/>
          </a:prstGeom>
        </p:spPr>
      </p:pic>
      <p:graphicFrame>
        <p:nvGraphicFramePr>
          <p:cNvPr id="8" name="Marcador de conteni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7054640"/>
              </p:ext>
            </p:extLst>
          </p:nvPr>
        </p:nvGraphicFramePr>
        <p:xfrm>
          <a:off x="3358968" y="4251137"/>
          <a:ext cx="4441987" cy="1895502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3551562"/>
                <a:gridCol w="890425"/>
              </a:tblGrid>
              <a:tr h="341022"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Conceptos</a:t>
                      </a:r>
                      <a:endParaRPr lang="es-MX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Plan</a:t>
                      </a:r>
                      <a:r>
                        <a:rPr lang="es-MX" sz="1400" baseline="0" dirty="0" smtClean="0"/>
                        <a:t> 2021</a:t>
                      </a:r>
                      <a:endParaRPr lang="es-MX" sz="1400" dirty="0"/>
                    </a:p>
                  </a:txBody>
                  <a:tcPr marL="68580" marR="68580"/>
                </a:tc>
              </a:tr>
              <a:tr h="341022">
                <a:tc>
                  <a:txBody>
                    <a:bodyPr/>
                    <a:lstStyle/>
                    <a:p>
                      <a:r>
                        <a:rPr lang="es-MX" sz="1400" baseline="0" dirty="0" smtClean="0"/>
                        <a:t>Donaciones de Bienes intermedios PIAL y </a:t>
                      </a:r>
                      <a:r>
                        <a:rPr lang="es-MX" sz="1400" baseline="0" dirty="0" err="1" smtClean="0"/>
                        <a:t>MycoFARM</a:t>
                      </a:r>
                      <a:endParaRPr lang="es-MX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dirty="0" smtClean="0"/>
                        <a:t>30.0</a:t>
                      </a:r>
                      <a:endParaRPr lang="es-MX" sz="1400" dirty="0"/>
                    </a:p>
                  </a:txBody>
                  <a:tcPr marL="68580" marR="68580"/>
                </a:tc>
              </a:tr>
              <a:tr h="341022"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Donaciones de Servicios  PIAL y </a:t>
                      </a:r>
                      <a:r>
                        <a:rPr lang="es-ES" sz="1400" dirty="0" err="1" smtClean="0"/>
                        <a:t>MycoFARM</a:t>
                      </a:r>
                      <a:endParaRPr lang="es-MX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dirty="0" smtClean="0"/>
                        <a:t>77.2</a:t>
                      </a:r>
                      <a:endParaRPr lang="es-MX" sz="1400" dirty="0"/>
                    </a:p>
                  </a:txBody>
                  <a:tcPr marL="68580" marR="68580"/>
                </a:tc>
              </a:tr>
              <a:tr h="341022"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Total</a:t>
                      </a:r>
                      <a:endParaRPr lang="es-MX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smtClean="0"/>
                        <a:t>107.2</a:t>
                      </a:r>
                      <a:endParaRPr lang="es-MX" sz="1400" dirty="0"/>
                    </a:p>
                  </a:txBody>
                  <a:tcPr marL="68580" marR="6858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215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Plan de ingresos en MCUP</a:t>
            </a:r>
            <a:endParaRPr lang="es-MX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87649225"/>
              </p:ext>
            </p:extLst>
          </p:nvPr>
        </p:nvGraphicFramePr>
        <p:xfrm>
          <a:off x="788848" y="1729203"/>
          <a:ext cx="3654364" cy="3870960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2295857"/>
                <a:gridCol w="1358507"/>
              </a:tblGrid>
              <a:tr h="163516"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Departamentos</a:t>
                      </a:r>
                      <a:endParaRPr lang="es-MX" sz="1400" dirty="0"/>
                    </a:p>
                  </a:txBody>
                  <a:tcPr marL="76788" marR="76788"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Presupuesto 2021</a:t>
                      </a:r>
                      <a:endParaRPr lang="es-MX" sz="1400" dirty="0"/>
                    </a:p>
                  </a:txBody>
                  <a:tcPr marL="76788" marR="76788"/>
                </a:tc>
              </a:tr>
              <a:tr h="163516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400" u="none" strike="noStrike" dirty="0" smtClean="0">
                          <a:effectLst/>
                        </a:rPr>
                        <a:t>Fisiología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788" marR="76788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2,003.5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788" marR="76788"/>
                </a:tc>
              </a:tr>
              <a:tr h="163516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400" u="none" strike="noStrike" dirty="0" err="1" smtClean="0">
                          <a:effectLst/>
                        </a:rPr>
                        <a:t>Biofertilizantes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788" marR="76788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788" marR="76788"/>
                </a:tc>
              </a:tr>
              <a:tr h="163516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400" u="none" strike="noStrike" dirty="0">
                          <a:effectLst/>
                        </a:rPr>
                        <a:t>ECOMIC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788" marR="76788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352.0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788" marR="76788"/>
                </a:tc>
              </a:tr>
              <a:tr h="163516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400" u="none" strike="noStrike" dirty="0">
                          <a:effectLst/>
                        </a:rPr>
                        <a:t>MAS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788" marR="76788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788" marR="76788"/>
                </a:tc>
              </a:tr>
              <a:tr h="163516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400" u="none" strike="noStrike" dirty="0" smtClean="0">
                          <a:effectLst/>
                        </a:rPr>
                        <a:t>Genética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788" marR="76788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24.7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788" marR="76788"/>
                </a:tc>
              </a:tr>
              <a:tr h="163516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400" u="none" strike="noStrike" dirty="0">
                          <a:effectLst/>
                        </a:rPr>
                        <a:t>D.S.A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788" marR="76788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703.79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788" marR="76788"/>
                </a:tc>
              </a:tr>
              <a:tr h="289472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400" u="none" strike="noStrike" dirty="0" smtClean="0">
                          <a:effectLst/>
                        </a:rPr>
                        <a:t>Servicios Internos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788" marR="76788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55.52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788" marR="76788"/>
                </a:tc>
              </a:tr>
              <a:tr h="163516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400" u="none" strike="noStrike" dirty="0">
                          <a:effectLst/>
                        </a:rPr>
                        <a:t>UCTB </a:t>
                      </a:r>
                      <a:r>
                        <a:rPr lang="es-ES" sz="1400" u="none" strike="noStrike" dirty="0" smtClean="0">
                          <a:effectLst/>
                        </a:rPr>
                        <a:t>Los Palacios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788" marR="76788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534.0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788" marR="76788"/>
                </a:tc>
              </a:tr>
              <a:tr h="163516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400" u="none" strike="noStrike" dirty="0" smtClean="0">
                          <a:effectLst/>
                        </a:rPr>
                        <a:t>Otros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788" marR="76788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27.64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788" marR="76788"/>
                </a:tc>
              </a:tr>
              <a:tr h="163516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400" u="none" strike="noStrike" dirty="0" smtClean="0">
                          <a:effectLst/>
                        </a:rPr>
                        <a:t>FONCI y Proyectos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788" marR="76788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27,996.95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788" marR="76788"/>
                </a:tc>
              </a:tr>
              <a:tr h="163516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400" u="none" strike="noStrike" dirty="0" smtClean="0">
                          <a:effectLst/>
                        </a:rPr>
                        <a:t>Total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788" marR="76788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ES" sz="1400" u="none" strike="noStrike" dirty="0" smtClean="0">
                          <a:effectLst/>
                        </a:rPr>
                        <a:t>31,741.10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788" marR="76788"/>
                </a:tc>
              </a:tr>
            </a:tbl>
          </a:graphicData>
        </a:graphic>
      </p:graphicFrame>
      <p:graphicFrame>
        <p:nvGraphicFramePr>
          <p:cNvPr id="6" name="Marcador de contenido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46022565"/>
              </p:ext>
            </p:extLst>
          </p:nvPr>
        </p:nvGraphicFramePr>
        <p:xfrm>
          <a:off x="4723963" y="2686878"/>
          <a:ext cx="3651791" cy="1630680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2306555"/>
                <a:gridCol w="1345236"/>
              </a:tblGrid>
              <a:tr h="370840"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Comedor Cafetería</a:t>
                      </a:r>
                      <a:endParaRPr lang="es-MX" sz="1400" dirty="0"/>
                    </a:p>
                  </a:txBody>
                  <a:tcPr marL="76838" marR="76838"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Presupuesto 2021</a:t>
                      </a:r>
                      <a:endParaRPr lang="es-MX" sz="1400" dirty="0"/>
                    </a:p>
                  </a:txBody>
                  <a:tcPr marL="76838" marR="76838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Área</a:t>
                      </a:r>
                      <a:r>
                        <a:rPr lang="es-MX" sz="1400" baseline="0" dirty="0" smtClean="0"/>
                        <a:t> central</a:t>
                      </a:r>
                      <a:endParaRPr lang="es-MX" sz="1400" dirty="0"/>
                    </a:p>
                  </a:txBody>
                  <a:tcPr marL="61100" marR="61100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dirty="0" smtClean="0"/>
                        <a:t>396.5</a:t>
                      </a:r>
                      <a:endParaRPr lang="es-MX" sz="1400" dirty="0"/>
                    </a:p>
                  </a:txBody>
                  <a:tcPr marL="61100" marR="61100"/>
                </a:tc>
              </a:tr>
              <a:tr h="370840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400" u="none" strike="noStrike" dirty="0" smtClean="0">
                          <a:effectLst/>
                        </a:rPr>
                        <a:t>UCTB Los Palacios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100" marR="61100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dirty="0" smtClean="0"/>
                        <a:t>72</a:t>
                      </a:r>
                      <a:endParaRPr lang="es-MX" sz="1400" dirty="0"/>
                    </a:p>
                  </a:txBody>
                  <a:tcPr marL="61100" marR="6110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Total</a:t>
                      </a:r>
                      <a:endParaRPr lang="es-MX" sz="1400" dirty="0"/>
                    </a:p>
                  </a:txBody>
                  <a:tcPr marL="61100" marR="61100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dirty="0" smtClean="0"/>
                        <a:t>468.5</a:t>
                      </a:r>
                      <a:endParaRPr lang="es-MX" sz="1400" dirty="0"/>
                    </a:p>
                  </a:txBody>
                  <a:tcPr marL="61100" marR="61100"/>
                </a:tc>
              </a:tr>
            </a:tbl>
          </a:graphicData>
        </a:graphic>
      </p:graphicFrame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782" b="2286"/>
          <a:stretch/>
        </p:blipFill>
        <p:spPr>
          <a:xfrm>
            <a:off x="8493369" y="141668"/>
            <a:ext cx="547601" cy="961868"/>
          </a:xfrm>
          <a:prstGeom prst="rect">
            <a:avLst/>
          </a:prstGeom>
          <a:effectLst/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04964"/>
            <a:ext cx="953036" cy="953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40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b="1" dirty="0" smtClean="0"/>
              <a:t>Gastos en MCUP</a:t>
            </a:r>
            <a:r>
              <a:rPr lang="es-MX" dirty="0" smtClean="0"/>
              <a:t/>
            </a:r>
            <a:br>
              <a:rPr lang="es-MX" dirty="0" smtClean="0"/>
            </a:br>
            <a:r>
              <a:rPr lang="es-MX" b="1" dirty="0" smtClean="0"/>
              <a:t>Materias Primas y Materiales</a:t>
            </a:r>
            <a:endParaRPr lang="es-MX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4152444"/>
              </p:ext>
            </p:extLst>
          </p:nvPr>
        </p:nvGraphicFramePr>
        <p:xfrm>
          <a:off x="1488733" y="2232123"/>
          <a:ext cx="6315863" cy="4043680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4049182"/>
                <a:gridCol w="2266681"/>
              </a:tblGrid>
              <a:tr h="370840"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Partidas</a:t>
                      </a:r>
                      <a:r>
                        <a:rPr lang="es-MX" sz="1600" baseline="0" dirty="0" smtClean="0"/>
                        <a:t> de gastos</a:t>
                      </a:r>
                      <a:endParaRPr lang="es-MX" sz="1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Presupuesto 2021</a:t>
                      </a:r>
                      <a:endParaRPr lang="es-MX" sz="1600" dirty="0"/>
                    </a:p>
                  </a:txBody>
                  <a:tcPr marL="68580" marR="68580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1" u="none" strike="noStrike" dirty="0">
                          <a:effectLst/>
                        </a:rPr>
                        <a:t>Materias Primas y Materiales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16,902.4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Alimento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3,992.8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-Materiales de la construcción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3,363.0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-Vestuario y Lencería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219.5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-Medicamentos</a:t>
                      </a:r>
                      <a:r>
                        <a:rPr lang="es-MX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y materiales afines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11.5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-Materiales y artículos de consumo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8,201.2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-Útiles y Herramientas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870.6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-Partes y Piezas de repuestos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239.6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-Otros Inventarios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4.2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-Otros</a:t>
                      </a:r>
                      <a:r>
                        <a:rPr lang="es-MX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Inventarios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4.2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8580" marR="6858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782" b="2286"/>
          <a:stretch/>
        </p:blipFill>
        <p:spPr>
          <a:xfrm>
            <a:off x="8451167" y="141668"/>
            <a:ext cx="589803" cy="961868"/>
          </a:xfrm>
          <a:prstGeom prst="rect">
            <a:avLst/>
          </a:prstGeom>
          <a:effectLst/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04964"/>
            <a:ext cx="953036" cy="953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15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782" b="2286"/>
          <a:stretch/>
        </p:blipFill>
        <p:spPr>
          <a:xfrm>
            <a:off x="8451167" y="141668"/>
            <a:ext cx="589803" cy="961868"/>
          </a:xfrm>
          <a:prstGeom prst="rect">
            <a:avLst/>
          </a:prstGeom>
          <a:effectLst/>
        </p:spPr>
      </p:pic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616191" y="480221"/>
            <a:ext cx="7175528" cy="1507067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 smtClean="0"/>
              <a:t>Gastos en MCUP</a:t>
            </a:r>
            <a:r>
              <a:rPr lang="es-MX" dirty="0" smtClean="0"/>
              <a:t/>
            </a:r>
            <a:br>
              <a:rPr lang="es-MX" dirty="0" smtClean="0"/>
            </a:br>
            <a:r>
              <a:rPr lang="es-MX" b="1" dirty="0" smtClean="0"/>
              <a:t>COMBUSTIBLES, LUBRICANTES Y ENERGÍA</a:t>
            </a:r>
            <a:endParaRPr lang="es-MX" b="1" dirty="0"/>
          </a:p>
        </p:txBody>
      </p:sp>
      <p:graphicFrame>
        <p:nvGraphicFramePr>
          <p:cNvPr id="6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1750731"/>
              </p:ext>
            </p:extLst>
          </p:nvPr>
        </p:nvGraphicFramePr>
        <p:xfrm>
          <a:off x="1475854" y="2501721"/>
          <a:ext cx="6019650" cy="2560320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4076814"/>
                <a:gridCol w="1942836"/>
              </a:tblGrid>
              <a:tr h="370840"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Partidas</a:t>
                      </a:r>
                      <a:r>
                        <a:rPr lang="es-MX" sz="1600" baseline="0" dirty="0" smtClean="0"/>
                        <a:t> de gastos</a:t>
                      </a:r>
                      <a:endParaRPr lang="es-MX" sz="1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Presupuesto 2021</a:t>
                      </a:r>
                      <a:endParaRPr lang="es-MX" sz="1600" dirty="0"/>
                    </a:p>
                  </a:txBody>
                  <a:tcPr marL="68580" marR="68580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1" u="none" strike="noStrike" dirty="0">
                          <a:effectLst/>
                        </a:rPr>
                        <a:t>Combustibles y Lubricantes 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2,767.6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-Gas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205.0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-Combustibles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2,284.8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-Lubricantes y Aceites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277.8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1" u="none" strike="noStrike" dirty="0">
                          <a:effectLst/>
                        </a:rPr>
                        <a:t>Energía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1,950.0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-Energía Eléctrica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1,950.0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8580" marR="6858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8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04964"/>
            <a:ext cx="953036" cy="95303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782" b="2286"/>
          <a:stretch/>
        </p:blipFill>
        <p:spPr>
          <a:xfrm>
            <a:off x="8451167" y="141668"/>
            <a:ext cx="589803" cy="961868"/>
          </a:xfrm>
          <a:prstGeom prst="rect">
            <a:avLst/>
          </a:prstGeom>
          <a:effectLst/>
        </p:spPr>
      </p:pic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270456" y="141668"/>
            <a:ext cx="7598536" cy="1507067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 smtClean="0"/>
              <a:t>Gastos en </a:t>
            </a:r>
            <a:r>
              <a:rPr lang="es-MX" b="1" dirty="0"/>
              <a:t>M</a:t>
            </a:r>
            <a:r>
              <a:rPr lang="es-MX" b="1" dirty="0" smtClean="0"/>
              <a:t>CUP</a:t>
            </a:r>
            <a:r>
              <a:rPr lang="es-MX" dirty="0" smtClean="0"/>
              <a:t/>
            </a:r>
            <a:br>
              <a:rPr lang="es-MX" dirty="0" smtClean="0"/>
            </a:br>
            <a:r>
              <a:rPr lang="es-MX" b="1" dirty="0" smtClean="0"/>
              <a:t>GASTOS DE LA FUERZA DE TRABAJO Y DEPRECIACIÓN</a:t>
            </a:r>
            <a:endParaRPr lang="es-MX" b="1" dirty="0"/>
          </a:p>
        </p:txBody>
      </p:sp>
      <p:graphicFrame>
        <p:nvGraphicFramePr>
          <p:cNvPr id="6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326735"/>
              </p:ext>
            </p:extLst>
          </p:nvPr>
        </p:nvGraphicFramePr>
        <p:xfrm>
          <a:off x="1436127" y="2201742"/>
          <a:ext cx="6510137" cy="4043680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4385124"/>
                <a:gridCol w="2125013"/>
              </a:tblGrid>
              <a:tr h="370840"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Partidas</a:t>
                      </a:r>
                      <a:r>
                        <a:rPr lang="es-MX" sz="1600" baseline="0" dirty="0" smtClean="0"/>
                        <a:t> de gastos</a:t>
                      </a:r>
                      <a:endParaRPr lang="es-MX" sz="1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Presupuesto 2021</a:t>
                      </a:r>
                      <a:endParaRPr lang="es-MX" sz="1600" dirty="0"/>
                    </a:p>
                  </a:txBody>
                  <a:tcPr marL="68580" marR="68580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1" u="none" strike="noStrike" dirty="0">
                          <a:effectLst/>
                        </a:rPr>
                        <a:t>Gastos de Personal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23,001.0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-Salario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18,512.9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-Otros Pagos adicionales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2,571.6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r>
                        <a:rPr lang="es-MX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Acumulado de Vacaciones (9.09%)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1,916.5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1" u="none" strike="noStrike" dirty="0">
                          <a:effectLst/>
                        </a:rPr>
                        <a:t>Otros Gastos de la Fuerzas de Trabajo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4,370.6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-Contribución </a:t>
                      </a:r>
                      <a:r>
                        <a:rPr lang="es-MX" sz="16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Seguridad Social  Largo Plazo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266" marR="88266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600" b="0" dirty="0" smtClean="0">
                          <a:latin typeface="Arial Narrow" pitchFamily="34" charset="0"/>
                        </a:rPr>
                        <a:t>2,875.3</a:t>
                      </a:r>
                      <a:endParaRPr lang="es-MX" sz="1600" b="0" dirty="0">
                        <a:latin typeface="Arial Narrow" pitchFamily="34" charset="0"/>
                      </a:endParaRPr>
                    </a:p>
                  </a:txBody>
                  <a:tcPr marL="88266" marR="88266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-Prestación </a:t>
                      </a:r>
                      <a:r>
                        <a:rPr lang="es-MX" sz="16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Seguridad Social Corto Plazo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266" marR="88266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600" b="0" dirty="0" smtClean="0">
                          <a:latin typeface="Arial Narrow" pitchFamily="34" charset="0"/>
                        </a:rPr>
                        <a:t>345.6</a:t>
                      </a:r>
                      <a:endParaRPr lang="es-MX" sz="1600" b="0" dirty="0">
                        <a:latin typeface="Arial Narrow" pitchFamily="34" charset="0"/>
                      </a:endParaRPr>
                    </a:p>
                  </a:txBody>
                  <a:tcPr marL="88266" marR="88266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-Impuesto </a:t>
                      </a:r>
                      <a:r>
                        <a:rPr lang="es-MX" sz="16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Utilización de la Fuerza de Trabajo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266" marR="88266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600" b="0" dirty="0" smtClean="0">
                          <a:latin typeface="Arial Narrow" pitchFamily="34" charset="0"/>
                        </a:rPr>
                        <a:t>1,149.7</a:t>
                      </a:r>
                      <a:endParaRPr lang="es-MX" sz="1600" b="0" dirty="0">
                        <a:latin typeface="Arial Narrow" pitchFamily="34" charset="0"/>
                      </a:endParaRPr>
                    </a:p>
                  </a:txBody>
                  <a:tcPr marL="88266" marR="88266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Depreciación  y Amortización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8266" marR="88266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600" b="1" dirty="0" smtClean="0">
                          <a:latin typeface="Arial Narrow" pitchFamily="34" charset="0"/>
                        </a:rPr>
                        <a:t>576.7</a:t>
                      </a:r>
                      <a:endParaRPr lang="es-MX" sz="1600" b="1" dirty="0">
                        <a:latin typeface="Arial Narrow" pitchFamily="34" charset="0"/>
                      </a:endParaRPr>
                    </a:p>
                  </a:txBody>
                  <a:tcPr marL="88266" marR="88266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endParaRPr lang="es-MX" sz="16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anchor="b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s-MX" sz="1600" b="1" i="0" u="none" strike="noStrike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68580" marR="68580">
                    <a:solidFill>
                      <a:schemeClr val="bg1">
                        <a:lumMod val="95000"/>
                        <a:lumOff val="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8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04964"/>
            <a:ext cx="953036" cy="9530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782" b="2286"/>
          <a:stretch/>
        </p:blipFill>
        <p:spPr>
          <a:xfrm>
            <a:off x="8451167" y="141668"/>
            <a:ext cx="589803" cy="961868"/>
          </a:xfrm>
          <a:prstGeom prst="rect">
            <a:avLst/>
          </a:prstGeom>
          <a:effectLst/>
        </p:spPr>
      </p:pic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734096" y="234094"/>
            <a:ext cx="7122016" cy="1507067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 smtClean="0"/>
              <a:t>Gastos en MCUP</a:t>
            </a:r>
            <a:r>
              <a:rPr lang="es-MX" dirty="0" smtClean="0"/>
              <a:t/>
            </a:r>
            <a:br>
              <a:rPr lang="es-MX" dirty="0" smtClean="0"/>
            </a:br>
            <a:r>
              <a:rPr lang="es-MX" b="1" dirty="0" smtClean="0"/>
              <a:t>OTROS GASTOS MONETARIOS</a:t>
            </a:r>
            <a:endParaRPr lang="es-MX" b="1" dirty="0"/>
          </a:p>
        </p:txBody>
      </p:sp>
      <p:graphicFrame>
        <p:nvGraphicFramePr>
          <p:cNvPr id="6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4846950"/>
              </p:ext>
            </p:extLst>
          </p:nvPr>
        </p:nvGraphicFramePr>
        <p:xfrm>
          <a:off x="1247254" y="1593173"/>
          <a:ext cx="6454312" cy="4460240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4419450"/>
                <a:gridCol w="2034862"/>
              </a:tblGrid>
              <a:tr h="370840"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Partidas</a:t>
                      </a:r>
                      <a:r>
                        <a:rPr lang="es-MX" sz="1600" baseline="0" dirty="0" smtClean="0"/>
                        <a:t> de gastos</a:t>
                      </a:r>
                      <a:endParaRPr lang="es-MX" sz="1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Presupuesto 2021</a:t>
                      </a:r>
                      <a:endParaRPr lang="es-MX" sz="1600" dirty="0"/>
                    </a:p>
                  </a:txBody>
                  <a:tcPr marL="68580" marR="68580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1" u="none" strike="noStrike" dirty="0">
                          <a:effectLst/>
                        </a:rPr>
                        <a:t>Otros Gastos Monetarios 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anchor="b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Roboto Condensed" panose="020B0604020202020204" charset="0"/>
                        </a:rPr>
                        <a:t>59,883.9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-Viáticos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1,053.0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Prestación a trabajadores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64.8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Otros Servicios de reparaciones y mantenimientos corrientes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9,240.0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-Otros Servicios Contratados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8,640.0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-Servicios</a:t>
                      </a:r>
                      <a:r>
                        <a:rPr lang="es-MX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Profesionales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18,840.0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-Otros Gastos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1,941.0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-Servicios de Mantenimiento y Reparaciones Constructivo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20,100.00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-Otros Impuestos y Derechos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5.1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 smtClean="0">
                          <a:effectLst/>
                        </a:rPr>
                        <a:t>Total de Gastos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1600" u="none" strike="noStrike" dirty="0" smtClean="0">
                          <a:effectLst/>
                        </a:rPr>
                        <a:t>109,452.2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8580" marR="68580"/>
                </a:tc>
              </a:tr>
            </a:tbl>
          </a:graphicData>
        </a:graphic>
      </p:graphicFrame>
      <p:pic>
        <p:nvPicPr>
          <p:cNvPr id="7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04964"/>
            <a:ext cx="953036" cy="9530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94515" y="838812"/>
            <a:ext cx="5888865" cy="1507067"/>
          </a:xfrm>
        </p:spPr>
        <p:txBody>
          <a:bodyPr/>
          <a:lstStyle/>
          <a:p>
            <a:r>
              <a:rPr lang="es-MX" dirty="0" smtClean="0"/>
              <a:t>Inversiones en MCUP</a:t>
            </a:r>
            <a:endParaRPr lang="es-MX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6232251"/>
              </p:ext>
            </p:extLst>
          </p:nvPr>
        </p:nvGraphicFramePr>
        <p:xfrm>
          <a:off x="1073391" y="2733541"/>
          <a:ext cx="5771467" cy="1483360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3511488"/>
                <a:gridCol w="2259979"/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Inversiones</a:t>
                      </a:r>
                      <a:endParaRPr lang="es-MX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Presupuesto</a:t>
                      </a:r>
                      <a:r>
                        <a:rPr lang="es-MX" baseline="0" dirty="0" smtClean="0"/>
                        <a:t> 2021</a:t>
                      </a:r>
                      <a:endParaRPr lang="es-MX" dirty="0"/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Compra  de</a:t>
                      </a:r>
                      <a:r>
                        <a:rPr lang="es-MX" baseline="0" dirty="0" smtClean="0"/>
                        <a:t> Equipos</a:t>
                      </a:r>
                      <a:endParaRPr lang="es-MX" i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dirty="0" smtClean="0"/>
                        <a:t>35.5</a:t>
                      </a:r>
                      <a:endParaRPr lang="es-MX" dirty="0"/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Imprevisto</a:t>
                      </a:r>
                      <a:endParaRPr lang="es-MX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dirty="0" smtClean="0"/>
                        <a:t>85.0</a:t>
                      </a:r>
                      <a:endParaRPr lang="es-MX" dirty="0"/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 smtClean="0"/>
                        <a:t>Total</a:t>
                      </a:r>
                      <a:endParaRPr lang="es-MX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dirty="0" smtClean="0"/>
                        <a:t>120.5</a:t>
                      </a:r>
                      <a:endParaRPr lang="es-MX" dirty="0"/>
                    </a:p>
                  </a:txBody>
                  <a:tcPr marL="68580" marR="68580"/>
                </a:tc>
              </a:tr>
            </a:tbl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782" b="2286"/>
          <a:stretch/>
        </p:blipFill>
        <p:spPr>
          <a:xfrm>
            <a:off x="8525022" y="141668"/>
            <a:ext cx="515948" cy="961868"/>
          </a:xfrm>
          <a:prstGeom prst="rect">
            <a:avLst/>
          </a:prstGeom>
          <a:effectLst/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04964"/>
            <a:ext cx="953036" cy="953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26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4546" y="141668"/>
            <a:ext cx="7664769" cy="1507067"/>
          </a:xfrm>
        </p:spPr>
        <p:txBody>
          <a:bodyPr/>
          <a:lstStyle/>
          <a:p>
            <a:pPr algn="ctr"/>
            <a:r>
              <a:rPr lang="es-MX" dirty="0" smtClean="0"/>
              <a:t>Aportes al presupuesto del estado notificados en MCUP</a:t>
            </a:r>
            <a:endParaRPr lang="es-MX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0669171"/>
              </p:ext>
            </p:extLst>
          </p:nvPr>
        </p:nvGraphicFramePr>
        <p:xfrm>
          <a:off x="1169983" y="1966888"/>
          <a:ext cx="7046738" cy="1982260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5049758"/>
                <a:gridCol w="1996980"/>
              </a:tblGrid>
              <a:tr h="280115"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Aportes Notificados</a:t>
                      </a:r>
                      <a:endParaRPr lang="es-MX" sz="1600" dirty="0"/>
                    </a:p>
                  </a:txBody>
                  <a:tcPr marL="88266" marR="88266"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Presupuesto 2021</a:t>
                      </a:r>
                      <a:endParaRPr lang="es-MX" sz="1600" dirty="0"/>
                    </a:p>
                  </a:txBody>
                  <a:tcPr marL="88266" marR="88266"/>
                </a:tc>
              </a:tr>
              <a:tr h="411745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Ingresos</a:t>
                      </a:r>
                      <a:r>
                        <a:rPr lang="es-ES" sz="1600" baseline="0" dirty="0" smtClean="0"/>
                        <a:t>  de Operaciones</a:t>
                      </a:r>
                      <a:endParaRPr lang="es-ES" sz="1600" dirty="0"/>
                    </a:p>
                  </a:txBody>
                  <a:tcPr marL="88266" marR="88266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600" dirty="0" smtClean="0"/>
                        <a:t>45.2</a:t>
                      </a:r>
                      <a:endParaRPr lang="es-MX" sz="1600" dirty="0"/>
                    </a:p>
                  </a:txBody>
                  <a:tcPr marL="88266" marR="88266"/>
                </a:tc>
              </a:tr>
              <a:tr h="41174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</a:rPr>
                        <a:t>Contribución Seguridad Social  Largo Plazo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266" marR="88266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600" dirty="0" smtClean="0"/>
                        <a:t>3,295.4</a:t>
                      </a:r>
                      <a:endParaRPr lang="es-MX" sz="1600" dirty="0"/>
                    </a:p>
                  </a:txBody>
                  <a:tcPr marL="88266" marR="88266"/>
                </a:tc>
              </a:tr>
              <a:tr h="41174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</a:rPr>
                        <a:t>Impuesto Utilización de la Fuerza de Trabajo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266" marR="88266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600" dirty="0" smtClean="0"/>
                        <a:t>867.2</a:t>
                      </a:r>
                      <a:endParaRPr lang="es-MX" sz="1600" dirty="0"/>
                    </a:p>
                  </a:txBody>
                  <a:tcPr marL="88266" marR="88266"/>
                </a:tc>
              </a:tr>
              <a:tr h="41174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 smtClean="0">
                          <a:effectLst/>
                        </a:rPr>
                        <a:t>Total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266" marR="88266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600" dirty="0" smtClean="0"/>
                        <a:t>4,207.8</a:t>
                      </a:r>
                      <a:endParaRPr lang="es-MX" sz="1600" dirty="0"/>
                    </a:p>
                  </a:txBody>
                  <a:tcPr marL="88266" marR="88266"/>
                </a:tc>
              </a:tr>
            </a:tbl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782" b="2286"/>
          <a:stretch/>
        </p:blipFill>
        <p:spPr>
          <a:xfrm>
            <a:off x="8567225" y="141668"/>
            <a:ext cx="473745" cy="961868"/>
          </a:xfrm>
          <a:prstGeom prst="rect">
            <a:avLst/>
          </a:prstGeom>
          <a:effectLst/>
        </p:spPr>
      </p:pic>
      <p:sp>
        <p:nvSpPr>
          <p:cNvPr id="7" name="CuadroTexto 6"/>
          <p:cNvSpPr txBox="1"/>
          <p:nvPr/>
        </p:nvSpPr>
        <p:spPr>
          <a:xfrm>
            <a:off x="5916768" y="4236481"/>
            <a:ext cx="28873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dirty="0" smtClean="0"/>
              <a:t>Subvención por pérdida</a:t>
            </a:r>
          </a:p>
          <a:p>
            <a:pPr algn="ctr"/>
            <a:endParaRPr lang="es-MX" b="1" dirty="0"/>
          </a:p>
          <a:p>
            <a:pPr algn="ctr"/>
            <a:r>
              <a:rPr lang="es-MX" b="1" dirty="0" smtClean="0"/>
              <a:t>37,212.5 MP</a:t>
            </a:r>
            <a:endParaRPr lang="es-MX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04964"/>
            <a:ext cx="953036" cy="953037"/>
          </a:xfrm>
          <a:prstGeom prst="rect">
            <a:avLst/>
          </a:prstGeom>
        </p:spPr>
      </p:pic>
      <p:graphicFrame>
        <p:nvGraphicFramePr>
          <p:cNvPr id="9" name="Marcador de conteni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5069543"/>
              </p:ext>
            </p:extLst>
          </p:nvPr>
        </p:nvGraphicFramePr>
        <p:xfrm>
          <a:off x="1615627" y="4236481"/>
          <a:ext cx="3918359" cy="2394005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3918359"/>
              </a:tblGrid>
              <a:tr h="280115"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Otros  Aportes  2021</a:t>
                      </a:r>
                      <a:endParaRPr lang="es-MX" sz="1600" dirty="0"/>
                    </a:p>
                  </a:txBody>
                  <a:tcPr marL="88266" marR="88266"/>
                </a:tc>
              </a:tr>
              <a:tr h="411745">
                <a:tc>
                  <a:txBody>
                    <a:bodyPr/>
                    <a:lstStyle/>
                    <a:p>
                      <a:r>
                        <a:rPr lang="es-ES" sz="1600" smtClean="0"/>
                        <a:t>Contribución Especial </a:t>
                      </a:r>
                      <a:endParaRPr lang="es-ES" sz="1600" dirty="0"/>
                    </a:p>
                  </a:txBody>
                  <a:tcPr marL="88266" marR="88266" anchor="b"/>
                </a:tc>
              </a:tr>
              <a:tr h="411745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Impuestos  sobre ingresos Personales</a:t>
                      </a:r>
                      <a:endParaRPr lang="es-ES" sz="1600" dirty="0"/>
                    </a:p>
                  </a:txBody>
                  <a:tcPr marL="88266" marR="88266" anchor="b"/>
                </a:tc>
              </a:tr>
              <a:tr h="41174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Otros impuestos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266" marR="88266" anchor="b"/>
                </a:tc>
              </a:tr>
              <a:tr h="41174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Ingresos no</a:t>
                      </a:r>
                      <a:r>
                        <a:rPr lang="es-MX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tributarios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266" marR="88266" anchor="b"/>
                </a:tc>
              </a:tr>
              <a:tr h="411745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 smtClean="0">
                          <a:effectLst/>
                        </a:rPr>
                        <a:t>Total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266" marR="88266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693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UTILIDAD O PÉRDIDA</a:t>
            </a:r>
            <a:br>
              <a:rPr lang="es-ES" dirty="0" smtClean="0"/>
            </a:br>
            <a:r>
              <a:rPr lang="es-ES" b="1" dirty="0" smtClean="0"/>
              <a:t>SUBVENCIÓN</a:t>
            </a:r>
            <a:endParaRPr lang="es-ES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9958" y="189733"/>
            <a:ext cx="470957" cy="96325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765" y="2054225"/>
            <a:ext cx="6233375" cy="3470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3540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1039</TotalTime>
  <Words>407</Words>
  <Application>Microsoft Office PowerPoint</Application>
  <PresentationFormat>Carta (216 x 279 mm)</PresentationFormat>
  <Paragraphs>185</Paragraphs>
  <Slides>11</Slides>
  <Notes>0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Ion</vt:lpstr>
      <vt:lpstr>Plan y Presupuesto 2021</vt:lpstr>
      <vt:lpstr>Plan por exportaciones  MLC</vt:lpstr>
      <vt:lpstr>Gastos en MUSD</vt:lpstr>
      <vt:lpstr>Plan de ingresos en MCUP</vt:lpstr>
      <vt:lpstr>Gastos en MCUP Materias Primas y Materiales</vt:lpstr>
      <vt:lpstr>Gastos en MCUP COMBUSTIBLES, LUBRICANTES Y ENERGÍA</vt:lpstr>
      <vt:lpstr>Gastos en MCUP GASTOS DE LA FUERZA DE TRABAJO Y DEPRECIACIÓN</vt:lpstr>
      <vt:lpstr>Gastos en MCUP OTROS GASTOS MONETARIOS</vt:lpstr>
      <vt:lpstr>Inversiones en MCUP</vt:lpstr>
      <vt:lpstr>Aportes al presupuesto del estado notificados en MCUP</vt:lpstr>
      <vt:lpstr>UTILIDAD O PÉRDIDA SUBVENCIÓN</vt:lpstr>
    </vt:vector>
  </TitlesOfParts>
  <Company>INCA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y presupuesto 2019</dc:title>
  <dc:creator>Marilin Margaron La Rosa</dc:creator>
  <cp:lastModifiedBy>Rolando</cp:lastModifiedBy>
  <cp:revision>88</cp:revision>
  <cp:lastPrinted>2021-03-09T19:03:05Z</cp:lastPrinted>
  <dcterms:created xsi:type="dcterms:W3CDTF">2019-02-13T15:29:10Z</dcterms:created>
  <dcterms:modified xsi:type="dcterms:W3CDTF">2021-03-09T19:15:00Z</dcterms:modified>
</cp:coreProperties>
</file>