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9" r:id="rId6"/>
    <p:sldId id="260" r:id="rId7"/>
    <p:sldId id="282" r:id="rId8"/>
    <p:sldId id="281" r:id="rId9"/>
    <p:sldId id="261" r:id="rId10"/>
    <p:sldId id="262" r:id="rId11"/>
    <p:sldId id="283" r:id="rId12"/>
    <p:sldId id="263" r:id="rId13"/>
    <p:sldId id="284" r:id="rId14"/>
    <p:sldId id="264" r:id="rId15"/>
    <p:sldId id="265" r:id="rId16"/>
    <p:sldId id="266" r:id="rId17"/>
    <p:sldId id="285" r:id="rId18"/>
    <p:sldId id="286" r:id="rId19"/>
    <p:sldId id="275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6" r:id="rId29"/>
    <p:sldId id="277" r:id="rId30"/>
    <p:sldId id="287" r:id="rId31"/>
    <p:sldId id="278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4925-1DB6-4E33-96C4-E5CFDF358F13}" type="datetimeFigureOut">
              <a:rPr lang="en-US" smtClean="0"/>
              <a:t>11/27/2016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9D42-F678-4254-B49F-40AD700B8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84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4925-1DB6-4E33-96C4-E5CFDF358F13}" type="datetimeFigureOut">
              <a:rPr lang="en-US" smtClean="0"/>
              <a:t>11/27/2016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9D42-F678-4254-B49F-40AD700B8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6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4925-1DB6-4E33-96C4-E5CFDF358F13}" type="datetimeFigureOut">
              <a:rPr lang="en-US" smtClean="0"/>
              <a:t>11/27/2016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9D42-F678-4254-B49F-40AD700B8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82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4925-1DB6-4E33-96C4-E5CFDF358F13}" type="datetimeFigureOut">
              <a:rPr lang="en-US" smtClean="0"/>
              <a:t>11/27/2016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9D42-F678-4254-B49F-40AD700B8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39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4925-1DB6-4E33-96C4-E5CFDF358F13}" type="datetimeFigureOut">
              <a:rPr lang="en-US" smtClean="0"/>
              <a:t>11/27/2016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9D42-F678-4254-B49F-40AD700B8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60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4925-1DB6-4E33-96C4-E5CFDF358F13}" type="datetimeFigureOut">
              <a:rPr lang="en-US" smtClean="0"/>
              <a:t>11/27/2016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9D42-F678-4254-B49F-40AD700B8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7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4925-1DB6-4E33-96C4-E5CFDF358F13}" type="datetimeFigureOut">
              <a:rPr lang="en-US" smtClean="0"/>
              <a:t>11/27/2016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9D42-F678-4254-B49F-40AD700B8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9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4925-1DB6-4E33-96C4-E5CFDF358F13}" type="datetimeFigureOut">
              <a:rPr lang="en-US" smtClean="0"/>
              <a:t>11/27/2016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9D42-F678-4254-B49F-40AD700B8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1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4925-1DB6-4E33-96C4-E5CFDF358F13}" type="datetimeFigureOut">
              <a:rPr lang="en-US" smtClean="0"/>
              <a:t>11/27/2016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9D42-F678-4254-B49F-40AD700B8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16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4925-1DB6-4E33-96C4-E5CFDF358F13}" type="datetimeFigureOut">
              <a:rPr lang="en-US" smtClean="0"/>
              <a:t>11/27/2016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9D42-F678-4254-B49F-40AD700B8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33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4925-1DB6-4E33-96C4-E5CFDF358F13}" type="datetimeFigureOut">
              <a:rPr lang="en-US" smtClean="0"/>
              <a:t>11/27/2016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79D42-F678-4254-B49F-40AD700B8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965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34925-1DB6-4E33-96C4-E5CFDF358F13}" type="datetimeFigureOut">
              <a:rPr lang="en-US" smtClean="0"/>
              <a:t>11/27/2016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79D42-F678-4254-B49F-40AD700B8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16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D:\Mis%20documentos\Departamento\logoinca1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>
              <a:latin typeface="Helvetica" panose="020B0604020202020204" pitchFamily="34" charset="0"/>
            </a:endParaRPr>
          </a:p>
        </p:txBody>
      </p:sp>
      <p:pic>
        <p:nvPicPr>
          <p:cNvPr id="9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327824"/>
              </p:ext>
            </p:extLst>
          </p:nvPr>
        </p:nvGraphicFramePr>
        <p:xfrm>
          <a:off x="1650188" y="646313"/>
          <a:ext cx="6424667" cy="1639687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6424667"/>
              </a:tblGrid>
              <a:tr h="16396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1200" u="sng" dirty="0">
                          <a:effectLst/>
                        </a:rPr>
                        <a:t/>
                      </a:r>
                      <a:br>
                        <a:rPr lang="es-MX" sz="1200" u="sng" dirty="0">
                          <a:effectLst/>
                        </a:rPr>
                      </a:br>
                      <a:r>
                        <a:rPr lang="es-MX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DEPARTAMENTO DE FISIOLOGÍA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BIOQUÍMICA</a:t>
                      </a:r>
                      <a:r>
                        <a:rPr lang="es-MX" sz="2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VEGETAL</a:t>
                      </a:r>
                      <a:endParaRPr lang="es-ES" sz="2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514" marR="33514" marT="0" marB="0"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942536" y="2830381"/>
            <a:ext cx="792011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Cumplimiento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de los </a:t>
            </a:r>
            <a:r>
              <a:rPr lang="en-US" sz="4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Objetivos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y </a:t>
            </a:r>
            <a:r>
              <a:rPr lang="en-US" sz="4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Criterios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de </a:t>
            </a:r>
            <a:r>
              <a:rPr lang="en-US" sz="4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Medida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del Primer </a:t>
            </a:r>
            <a:r>
              <a:rPr lang="en-US" sz="4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Semestre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de 2016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graphicFrame>
        <p:nvGraphicFramePr>
          <p:cNvPr id="12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403932"/>
              </p:ext>
            </p:extLst>
          </p:nvPr>
        </p:nvGraphicFramePr>
        <p:xfrm>
          <a:off x="3271153" y="5302649"/>
          <a:ext cx="2982351" cy="1239586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982351"/>
              </a:tblGrid>
              <a:tr h="12395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1200" u="sng" dirty="0">
                          <a:effectLst/>
                        </a:rPr>
                        <a:t/>
                      </a:r>
                      <a:br>
                        <a:rPr lang="es-MX" sz="1200" u="sng" dirty="0">
                          <a:effectLst/>
                        </a:rPr>
                      </a:br>
                      <a:r>
                        <a:rPr lang="es-MX" sz="2800" b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Mayabeque</a:t>
                      </a:r>
                      <a:endParaRPr lang="es-MX" sz="2800" b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28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Junio</a:t>
                      </a:r>
                      <a:r>
                        <a:rPr lang="es-MX" sz="2800" b="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2016</a:t>
                      </a:r>
                      <a:endParaRPr lang="es-ES" sz="28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514" marR="3351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39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991903"/>
              </p:ext>
            </p:extLst>
          </p:nvPr>
        </p:nvGraphicFramePr>
        <p:xfrm>
          <a:off x="2043459" y="147218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23901" y="723272"/>
            <a:ext cx="60258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2. Trabajos presentados en el </a:t>
            </a:r>
            <a:r>
              <a:rPr lang="es-ES" sz="1600" dirty="0" err="1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Forum</a:t>
            </a: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de Base (continuación)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650189"/>
              </p:ext>
            </p:extLst>
          </p:nvPr>
        </p:nvGraphicFramePr>
        <p:xfrm>
          <a:off x="723904" y="1061827"/>
          <a:ext cx="8275717" cy="5292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5567"/>
                <a:gridCol w="1465686"/>
                <a:gridCol w="3404627"/>
                <a:gridCol w="1229837"/>
              </a:tblGrid>
              <a:tr h="21719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Título del trabajo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Evento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Autor (es)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Fecha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</a:tr>
              <a:tr h="702954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>
                          <a:effectLst/>
                        </a:rPr>
                        <a:t>10. Influencia de diferentes dosis de </a:t>
                      </a:r>
                      <a:r>
                        <a:rPr lang="es-ES" sz="1100" b="0" dirty="0" err="1">
                          <a:effectLst/>
                        </a:rPr>
                        <a:t>Pectimorf</a:t>
                      </a:r>
                      <a:r>
                        <a:rPr lang="es-ES" sz="1100" b="0" dirty="0">
                          <a:effectLst/>
                        </a:rPr>
                        <a:t> en componentes del rendimiento de plantas de frijol </a:t>
                      </a:r>
                      <a:r>
                        <a:rPr lang="es-ES" sz="1100" b="0" dirty="0" err="1">
                          <a:effectLst/>
                        </a:rPr>
                        <a:t>biofertilizadas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err="1">
                          <a:effectLst/>
                        </a:rPr>
                        <a:t>Forum</a:t>
                      </a:r>
                      <a:r>
                        <a:rPr lang="es-PR" sz="1100" b="0" dirty="0">
                          <a:effectLst/>
                        </a:rPr>
                        <a:t> de Base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b="0" dirty="0" err="1">
                          <a:effectLst/>
                        </a:rPr>
                        <a:t>Geydi</a:t>
                      </a:r>
                      <a:r>
                        <a:rPr lang="es-ES" sz="1100" b="0" dirty="0">
                          <a:effectLst/>
                        </a:rPr>
                        <a:t> Pérez, Susana Hernández, </a:t>
                      </a:r>
                      <a:r>
                        <a:rPr lang="es-ES" sz="1100" b="0" dirty="0" err="1">
                          <a:effectLst/>
                        </a:rPr>
                        <a:t>Yenisel</a:t>
                      </a:r>
                      <a:r>
                        <a:rPr lang="es-ES" sz="1100" b="0" dirty="0">
                          <a:effectLst/>
                        </a:rPr>
                        <a:t> de la Rosa, Elisa </a:t>
                      </a:r>
                      <a:r>
                        <a:rPr lang="es-ES" sz="1100" b="0" dirty="0" err="1">
                          <a:effectLst/>
                        </a:rPr>
                        <a:t>Rabelo</a:t>
                      </a:r>
                      <a:r>
                        <a:rPr lang="es-ES" sz="1100" b="0" dirty="0">
                          <a:effectLst/>
                        </a:rPr>
                        <a:t>, </a:t>
                      </a:r>
                      <a:r>
                        <a:rPr lang="es-ES" sz="1100" b="0" dirty="0" err="1">
                          <a:effectLst/>
                        </a:rPr>
                        <a:t>Milaidy</a:t>
                      </a:r>
                      <a:r>
                        <a:rPr lang="es-ES" sz="1100" b="0" dirty="0">
                          <a:effectLst/>
                        </a:rPr>
                        <a:t> Carrillo, </a:t>
                      </a:r>
                      <a:r>
                        <a:rPr lang="es-ES" sz="1100" b="0" dirty="0" err="1">
                          <a:effectLst/>
                        </a:rPr>
                        <a:t>Fabiel</a:t>
                      </a:r>
                      <a:r>
                        <a:rPr lang="es-ES" sz="1100" b="0" dirty="0">
                          <a:effectLst/>
                        </a:rPr>
                        <a:t> </a:t>
                      </a:r>
                      <a:r>
                        <a:rPr lang="es-ES" sz="1100" b="0" dirty="0" err="1">
                          <a:effectLst/>
                        </a:rPr>
                        <a:t>Fiallo</a:t>
                      </a:r>
                      <a:r>
                        <a:rPr lang="es-ES" sz="1100" b="0" dirty="0">
                          <a:effectLst/>
                        </a:rPr>
                        <a:t>, Pablo Soto, </a:t>
                      </a:r>
                      <a:r>
                        <a:rPr lang="es-ES" sz="1100" b="0" dirty="0" err="1">
                          <a:effectLst/>
                        </a:rPr>
                        <a:t>Lisbel</a:t>
                      </a:r>
                      <a:r>
                        <a:rPr lang="es-ES" sz="1100" b="0" dirty="0">
                          <a:effectLst/>
                        </a:rPr>
                        <a:t> Martínez y Miriam Núñez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5/16            </a:t>
                      </a:r>
                      <a:r>
                        <a:rPr lang="es-PR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MENCION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</a:tr>
              <a:tr h="6739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b="0" dirty="0">
                          <a:effectLst/>
                        </a:rPr>
                        <a:t>11. Efecto de </a:t>
                      </a:r>
                      <a:r>
                        <a:rPr lang="es-ES" sz="1100" b="0" dirty="0" err="1">
                          <a:effectLst/>
                        </a:rPr>
                        <a:t>bioestimulantes</a:t>
                      </a:r>
                      <a:r>
                        <a:rPr lang="es-ES" sz="1100" b="0" dirty="0">
                          <a:effectLst/>
                        </a:rPr>
                        <a:t> en plantas de frijol </a:t>
                      </a:r>
                      <a:r>
                        <a:rPr lang="es-ES" sz="1100" b="0" dirty="0" err="1">
                          <a:effectLst/>
                        </a:rPr>
                        <a:t>biofertilizadas</a:t>
                      </a:r>
                      <a:r>
                        <a:rPr lang="es-ES" sz="1100" b="0" dirty="0">
                          <a:effectLst/>
                        </a:rPr>
                        <a:t>. I. Indicadores del crecimiento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>
                          <a:effectLst/>
                        </a:rPr>
                        <a:t>Forum de Base</a:t>
                      </a:r>
                      <a:endParaRPr lang="en-US" sz="11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 err="1">
                          <a:effectLst/>
                        </a:rPr>
                        <a:t>Lisbel</a:t>
                      </a:r>
                      <a:r>
                        <a:rPr lang="es-ES" sz="1100" b="0" dirty="0">
                          <a:effectLst/>
                        </a:rPr>
                        <a:t> Martínez, </a:t>
                      </a:r>
                      <a:r>
                        <a:rPr lang="es-ES" sz="1100" b="0" dirty="0" err="1">
                          <a:effectLst/>
                        </a:rPr>
                        <a:t>Geydi</a:t>
                      </a:r>
                      <a:r>
                        <a:rPr lang="es-ES" sz="1100" b="0" dirty="0">
                          <a:effectLst/>
                        </a:rPr>
                        <a:t> Pérez, </a:t>
                      </a:r>
                      <a:r>
                        <a:rPr lang="es-ES" sz="1100" b="0" dirty="0" err="1">
                          <a:effectLst/>
                        </a:rPr>
                        <a:t>Daimy</a:t>
                      </a:r>
                      <a:r>
                        <a:rPr lang="es-ES" sz="1100" b="0" dirty="0">
                          <a:effectLst/>
                        </a:rPr>
                        <a:t> Costales, Elisa Ravelo, </a:t>
                      </a:r>
                      <a:r>
                        <a:rPr lang="es-ES" sz="1100" b="0" dirty="0" err="1">
                          <a:effectLst/>
                        </a:rPr>
                        <a:t>Yenisel</a:t>
                      </a:r>
                      <a:r>
                        <a:rPr lang="es-ES" sz="1100" b="0" dirty="0">
                          <a:effectLst/>
                        </a:rPr>
                        <a:t> </a:t>
                      </a:r>
                      <a:r>
                        <a:rPr lang="es-ES" sz="1100" b="0" dirty="0" err="1">
                          <a:effectLst/>
                        </a:rPr>
                        <a:t>O´Farrill</a:t>
                      </a:r>
                      <a:r>
                        <a:rPr lang="es-ES" sz="1100" b="0" dirty="0">
                          <a:effectLst/>
                        </a:rPr>
                        <a:t>, Susana Hernández, </a:t>
                      </a:r>
                      <a:r>
                        <a:rPr lang="es-ES" sz="1100" b="0" dirty="0" err="1">
                          <a:effectLst/>
                        </a:rPr>
                        <a:t>Milaydis</a:t>
                      </a:r>
                      <a:r>
                        <a:rPr lang="es-ES" sz="1100" b="0" dirty="0">
                          <a:effectLst/>
                        </a:rPr>
                        <a:t> Carrillo, </a:t>
                      </a:r>
                      <a:r>
                        <a:rPr lang="es-ES" sz="1100" b="0" dirty="0" err="1">
                          <a:effectLst/>
                        </a:rPr>
                        <a:t>Yanett</a:t>
                      </a:r>
                      <a:r>
                        <a:rPr lang="es-ES" sz="1100" b="0" dirty="0">
                          <a:effectLst/>
                        </a:rPr>
                        <a:t> Mora, Jorge L. Menéndez, </a:t>
                      </a:r>
                      <a:r>
                        <a:rPr lang="es-ES" sz="1100" b="0" dirty="0" err="1">
                          <a:effectLst/>
                        </a:rPr>
                        <a:t>Magalys</a:t>
                      </a:r>
                      <a:r>
                        <a:rPr lang="es-ES" sz="1100" b="0" dirty="0">
                          <a:effectLst/>
                        </a:rPr>
                        <a:t> Rivera, Alejandro Falcón, Miriam Núñez  y María C. Nápoles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5/16            </a:t>
                      </a:r>
                      <a:r>
                        <a:rPr lang="es-PR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MENCION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</a:tr>
              <a:tr h="6739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b="0" dirty="0">
                          <a:effectLst/>
                        </a:rPr>
                        <a:t>12. Efecto de </a:t>
                      </a:r>
                      <a:r>
                        <a:rPr lang="es-ES" sz="1100" b="0" dirty="0" err="1">
                          <a:effectLst/>
                        </a:rPr>
                        <a:t>bioestimulantes</a:t>
                      </a:r>
                      <a:r>
                        <a:rPr lang="es-ES" sz="1100" b="0" dirty="0">
                          <a:effectLst/>
                        </a:rPr>
                        <a:t> en plantas de frijol </a:t>
                      </a:r>
                      <a:r>
                        <a:rPr lang="es-ES" sz="1100" b="0" dirty="0" err="1">
                          <a:effectLst/>
                        </a:rPr>
                        <a:t>biofertilizadas</a:t>
                      </a:r>
                      <a:r>
                        <a:rPr lang="es-ES" sz="1100" b="0" dirty="0">
                          <a:effectLst/>
                        </a:rPr>
                        <a:t>. II. Rendimiento y sus componentes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>
                          <a:effectLst/>
                        </a:rPr>
                        <a:t>Forum de Base</a:t>
                      </a:r>
                      <a:endParaRPr lang="en-US" sz="11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>
                          <a:effectLst/>
                        </a:rPr>
                        <a:t>Miriam Núñez Vázquez, Osmani Rojan Herrera, Daniel Álvarez Sierra y Lázaro Maqueira</a:t>
                      </a:r>
                      <a:endParaRPr lang="en-US" sz="11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5/16     </a:t>
                      </a:r>
                      <a:r>
                        <a:rPr lang="es-PR" sz="11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DESTACADO</a:t>
                      </a:r>
                    </a:p>
                  </a:txBody>
                  <a:tcPr marL="51749" marR="51749" marT="0" marB="0"/>
                </a:tc>
              </a:tr>
              <a:tr h="53915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>
                          <a:effectLst/>
                        </a:rPr>
                        <a:t>13. Efecto del </a:t>
                      </a:r>
                      <a:r>
                        <a:rPr lang="es-ES" sz="1100" b="0" dirty="0" err="1">
                          <a:effectLst/>
                        </a:rPr>
                        <a:t>QuitoMax</a:t>
                      </a:r>
                      <a:r>
                        <a:rPr lang="es-ES" sz="1100" b="0" dirty="0">
                          <a:effectLst/>
                        </a:rPr>
                        <a:t> en variables de rendimiento del cultivo de    maíz (</a:t>
                      </a:r>
                      <a:r>
                        <a:rPr lang="es-ES" sz="1100" b="0" i="1" dirty="0">
                          <a:effectLst/>
                        </a:rPr>
                        <a:t>Zea </a:t>
                      </a:r>
                      <a:r>
                        <a:rPr lang="es-ES" sz="1100" b="0" i="1" dirty="0" err="1">
                          <a:effectLst/>
                        </a:rPr>
                        <a:t>mayz</a:t>
                      </a:r>
                      <a:r>
                        <a:rPr lang="es-ES" sz="1100" b="0" i="1" dirty="0">
                          <a:effectLst/>
                        </a:rPr>
                        <a:t> </a:t>
                      </a:r>
                      <a:r>
                        <a:rPr lang="es-ES" sz="1100" b="0" dirty="0">
                          <a:effectLst/>
                        </a:rPr>
                        <a:t>L.) a escala de campo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>
                          <a:effectLst/>
                        </a:rPr>
                        <a:t>Forum de Base</a:t>
                      </a:r>
                      <a:endParaRPr lang="en-US" sz="11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>
                          <a:effectLst/>
                        </a:rPr>
                        <a:t>Pedro Rosales Alejandro Falcón, Yoel Hernández, Yenisel de la Rosa, Mislaidys Carrillo, Susana Hernández, Pablo Soto y Fabiel  Fiallo        </a:t>
                      </a:r>
                      <a:endParaRPr lang="en-US" sz="11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5/16            </a:t>
                      </a:r>
                      <a:r>
                        <a:rPr lang="es-PR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MENCION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</a:tr>
              <a:tr h="56477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effectLst/>
                        </a:rPr>
                        <a:t>14. Empleo de </a:t>
                      </a:r>
                      <a:r>
                        <a:rPr lang="es-ES" sz="1100" b="0" dirty="0" err="1">
                          <a:effectLst/>
                        </a:rPr>
                        <a:t>Pectimorf</a:t>
                      </a:r>
                      <a:r>
                        <a:rPr lang="es-ES" sz="1100" b="0" dirty="0">
                          <a:effectLst/>
                        </a:rPr>
                        <a:t>® para estimular la tuberización en papa (</a:t>
                      </a:r>
                      <a:r>
                        <a:rPr lang="es-ES" sz="1100" b="0" i="1" dirty="0" err="1">
                          <a:effectLst/>
                        </a:rPr>
                        <a:t>Solanum</a:t>
                      </a:r>
                      <a:r>
                        <a:rPr lang="es-ES" sz="1100" b="0" i="1" dirty="0">
                          <a:effectLst/>
                        </a:rPr>
                        <a:t> </a:t>
                      </a:r>
                      <a:r>
                        <a:rPr lang="es-ES" sz="1100" b="0" i="1" dirty="0" err="1">
                          <a:effectLst/>
                        </a:rPr>
                        <a:t>tuberosum</a:t>
                      </a:r>
                      <a:r>
                        <a:rPr lang="es-ES" sz="1100" b="0" i="1" dirty="0">
                          <a:effectLst/>
                        </a:rPr>
                        <a:t> </a:t>
                      </a:r>
                      <a:r>
                        <a:rPr lang="es-ES" sz="1100" b="0" dirty="0">
                          <a:effectLst/>
                        </a:rPr>
                        <a:t>L.)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>
                          <a:effectLst/>
                        </a:rPr>
                        <a:t>Forum de Base</a:t>
                      </a:r>
                      <a:endParaRPr lang="en-US" sz="11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>
                          <a:effectLst/>
                        </a:rPr>
                        <a:t>Roberqui Martín, Eduardo Jerez, Donaldo    Morales, Inés Reynaldo, Yenisel de la Rosa, Milaidis Carrillo, Susana Hernández, Pablo Á. Soto y Fabiel Fiallo  </a:t>
                      </a:r>
                      <a:endParaRPr lang="en-US" sz="11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5/16            </a:t>
                      </a:r>
                      <a:r>
                        <a:rPr lang="es-PR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MENCION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</a:tr>
              <a:tr h="56477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ES" sz="1100" b="0" dirty="0">
                          <a:effectLst/>
                        </a:rPr>
                        <a:t>15. Estimando el área foliar de una planta de papa a partir de las medidas lineales de la hoja central de un tallo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>
                          <a:effectLst/>
                        </a:rPr>
                        <a:t>Forum de Base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>
                          <a:effectLst/>
                        </a:rPr>
                        <a:t>Eduardo Jerez </a:t>
                      </a:r>
                      <a:r>
                        <a:rPr lang="es-ES" sz="1100" b="0" dirty="0" err="1">
                          <a:effectLst/>
                        </a:rPr>
                        <a:t>Mompie</a:t>
                      </a:r>
                      <a:r>
                        <a:rPr lang="es-ES" sz="1100" b="0" dirty="0">
                          <a:effectLst/>
                        </a:rPr>
                        <a:t>, </a:t>
                      </a:r>
                      <a:r>
                        <a:rPr lang="es-ES" sz="1100" b="0" dirty="0" err="1">
                          <a:effectLst/>
                        </a:rPr>
                        <a:t>Roberqui</a:t>
                      </a:r>
                      <a:r>
                        <a:rPr lang="es-ES" sz="1100" b="0" dirty="0">
                          <a:effectLst/>
                        </a:rPr>
                        <a:t> Martín </a:t>
                      </a:r>
                      <a:r>
                        <a:rPr lang="es-ES" sz="1100" b="0" dirty="0" err="1">
                          <a:effectLst/>
                        </a:rPr>
                        <a:t>Martín</a:t>
                      </a:r>
                      <a:r>
                        <a:rPr lang="es-ES" sz="1100" b="0" dirty="0">
                          <a:effectLst/>
                        </a:rPr>
                        <a:t>, Donaldo Morales Guevara, </a:t>
                      </a:r>
                      <a:r>
                        <a:rPr lang="es-ES" sz="1100" b="0" dirty="0" err="1">
                          <a:effectLst/>
                        </a:rPr>
                        <a:t>Yenisel</a:t>
                      </a:r>
                      <a:r>
                        <a:rPr lang="es-ES" sz="1100" b="0" dirty="0">
                          <a:effectLst/>
                        </a:rPr>
                        <a:t> de la Rosa, </a:t>
                      </a:r>
                      <a:r>
                        <a:rPr lang="es-ES" sz="1100" b="0" dirty="0" err="1">
                          <a:effectLst/>
                        </a:rPr>
                        <a:t>Milaidis</a:t>
                      </a:r>
                      <a:r>
                        <a:rPr lang="es-ES" sz="1100" b="0" dirty="0">
                          <a:effectLst/>
                        </a:rPr>
                        <a:t> Carrillo, Susana Hernández, Pablo Ángel Soto y </a:t>
                      </a:r>
                      <a:r>
                        <a:rPr lang="es-ES" sz="1100" b="0" dirty="0" err="1">
                          <a:effectLst/>
                        </a:rPr>
                        <a:t>Faviel</a:t>
                      </a:r>
                      <a:r>
                        <a:rPr lang="es-ES" sz="1100" b="0" dirty="0">
                          <a:effectLst/>
                        </a:rPr>
                        <a:t> </a:t>
                      </a:r>
                      <a:r>
                        <a:rPr lang="es-ES" sz="1100" b="0" dirty="0" err="1">
                          <a:effectLst/>
                        </a:rPr>
                        <a:t>Fiallo</a:t>
                      </a:r>
                      <a:r>
                        <a:rPr lang="es-ES" sz="1100" b="0" dirty="0">
                          <a:effectLst/>
                        </a:rPr>
                        <a:t>                                 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5/16     </a:t>
                      </a:r>
                      <a:r>
                        <a:rPr lang="es-PR" sz="11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DESTACADO</a:t>
                      </a:r>
                    </a:p>
                  </a:txBody>
                  <a:tcPr marL="51749" marR="51749" marT="0" marB="0"/>
                </a:tc>
              </a:tr>
              <a:tr h="404364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>
                          <a:effectLst/>
                        </a:rPr>
                        <a:t>16. Evaluación preliminar de la estabilidad química en el </a:t>
                      </a:r>
                      <a:r>
                        <a:rPr lang="es-ES" sz="1100" b="0" dirty="0" err="1">
                          <a:effectLst/>
                        </a:rPr>
                        <a:t>Pectimorf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err="1">
                          <a:effectLst/>
                        </a:rPr>
                        <a:t>Forum</a:t>
                      </a:r>
                      <a:r>
                        <a:rPr lang="es-PR" sz="1100" b="0" dirty="0">
                          <a:effectLst/>
                        </a:rPr>
                        <a:t> de Base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 err="1">
                          <a:effectLst/>
                        </a:rPr>
                        <a:t>Yuliem</a:t>
                      </a:r>
                      <a:r>
                        <a:rPr lang="es-ES" sz="1100" b="0" dirty="0">
                          <a:effectLst/>
                        </a:rPr>
                        <a:t> Mederos, Alejandro  Falcón, Juan </a:t>
                      </a:r>
                      <a:r>
                        <a:rPr lang="es-ES" sz="1100" b="0" dirty="0" smtClean="0">
                          <a:effectLst/>
                        </a:rPr>
                        <a:t>H. </a:t>
                      </a:r>
                      <a:r>
                        <a:rPr lang="es-ES" sz="1100" b="0" dirty="0">
                          <a:effectLst/>
                        </a:rPr>
                        <a:t>Hernández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5/16            </a:t>
                      </a:r>
                      <a:r>
                        <a:rPr lang="es-PR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MENCION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</a:tr>
              <a:tr h="6739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b="0" dirty="0">
                          <a:effectLst/>
                        </a:rPr>
                        <a:t>17. Efecto de dos variantes de riego en el desarrollo del cultivo del trigo (</a:t>
                      </a:r>
                      <a:r>
                        <a:rPr lang="es-ES" sz="1100" b="0" i="1" dirty="0" err="1">
                          <a:effectLst/>
                        </a:rPr>
                        <a:t>Triticum</a:t>
                      </a:r>
                      <a:r>
                        <a:rPr lang="es-ES" sz="1100" b="0" i="1" dirty="0">
                          <a:effectLst/>
                        </a:rPr>
                        <a:t> </a:t>
                      </a:r>
                      <a:r>
                        <a:rPr lang="es-ES" sz="1100" b="0" i="1" dirty="0" err="1">
                          <a:effectLst/>
                        </a:rPr>
                        <a:t>aestivum</a:t>
                      </a:r>
                      <a:r>
                        <a:rPr lang="es-ES" sz="1100" b="0" i="1" dirty="0">
                          <a:effectLst/>
                        </a:rPr>
                        <a:t> </a:t>
                      </a:r>
                      <a:r>
                        <a:rPr lang="es-ES" sz="1100" b="0" dirty="0">
                          <a:effectLst/>
                        </a:rPr>
                        <a:t>L.) cultivar INCA TH 4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>
                          <a:effectLst/>
                        </a:rPr>
                        <a:t>Forum de Base</a:t>
                      </a:r>
                      <a:endParaRPr lang="en-US" sz="11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>
                          <a:effectLst/>
                        </a:rPr>
                        <a:t>José M. </a:t>
                      </a:r>
                      <a:r>
                        <a:rPr lang="es-ES" sz="1100" b="0" dirty="0" err="1">
                          <a:effectLst/>
                        </a:rPr>
                        <a:t>Dell’Amico</a:t>
                      </a:r>
                      <a:r>
                        <a:rPr lang="es-ES" sz="1100" b="0" dirty="0">
                          <a:effectLst/>
                        </a:rPr>
                        <a:t>; </a:t>
                      </a:r>
                      <a:r>
                        <a:rPr lang="es-ES" sz="1100" b="0" dirty="0" err="1">
                          <a:effectLst/>
                        </a:rPr>
                        <a:t>Roberqui</a:t>
                      </a:r>
                      <a:r>
                        <a:rPr lang="es-ES" sz="1100" b="0" dirty="0">
                          <a:effectLst/>
                        </a:rPr>
                        <a:t> Martín, Eduardo Jerez, Donaldo Morales, </a:t>
                      </a:r>
                      <a:r>
                        <a:rPr lang="es-ES" sz="1100" b="0" dirty="0" err="1">
                          <a:effectLst/>
                        </a:rPr>
                        <a:t>Yenisel</a:t>
                      </a:r>
                      <a:r>
                        <a:rPr lang="es-ES" sz="1100" b="0" dirty="0">
                          <a:effectLst/>
                        </a:rPr>
                        <a:t> de </a:t>
                      </a:r>
                      <a:r>
                        <a:rPr lang="es-ES" sz="1100" b="0" dirty="0" smtClean="0">
                          <a:effectLst/>
                        </a:rPr>
                        <a:t>la </a:t>
                      </a:r>
                      <a:r>
                        <a:rPr lang="es-ES" sz="1100" b="0" dirty="0">
                          <a:effectLst/>
                        </a:rPr>
                        <a:t>Rosa, Susana Hernández y Rodolfo Plana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5/16     </a:t>
                      </a:r>
                      <a:r>
                        <a:rPr lang="es-PR" sz="11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DESTACADO</a:t>
                      </a:r>
                    </a:p>
                  </a:txBody>
                  <a:tcPr marL="51749" marR="5174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963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419896"/>
              </p:ext>
            </p:extLst>
          </p:nvPr>
        </p:nvGraphicFramePr>
        <p:xfrm>
          <a:off x="2043459" y="147218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23901" y="723272"/>
            <a:ext cx="60258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2. Trabajos presentados en el </a:t>
            </a:r>
            <a:r>
              <a:rPr lang="es-ES" sz="1600" dirty="0" err="1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Forum</a:t>
            </a: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de Base (continuación)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121450"/>
              </p:ext>
            </p:extLst>
          </p:nvPr>
        </p:nvGraphicFramePr>
        <p:xfrm>
          <a:off x="723904" y="1061827"/>
          <a:ext cx="8275717" cy="27440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5567"/>
                <a:gridCol w="1465686"/>
                <a:gridCol w="3404627"/>
                <a:gridCol w="1229837"/>
              </a:tblGrid>
              <a:tr h="21719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Título del trabajo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Evento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Autor (es)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Fecha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</a:tr>
              <a:tr h="41385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18.- Nuevos aislados para la </a:t>
                      </a:r>
                      <a:r>
                        <a:rPr kumimoji="0" lang="es-ES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biofertilización</a:t>
                      </a: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del frijol negro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Forum</a:t>
                      </a: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 Base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Alicia Hernández, </a:t>
                      </a:r>
                      <a:r>
                        <a:rPr lang="es-E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Ionel</a:t>
                      </a:r>
                      <a:r>
                        <a:rPr lang="es-E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 Hernández y María C. Nápoles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5/16         </a:t>
                      </a:r>
                      <a:r>
                        <a:rPr lang="es-PR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MENCION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</a:tr>
              <a:tr h="82790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19.- </a:t>
                      </a: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Análisis del crecimiento, desarrollo y componentes del rendimiento en tres variedades de morera ( </a:t>
                      </a:r>
                      <a:r>
                        <a:rPr kumimoji="0" lang="es-ES" sz="11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Morus</a:t>
                      </a:r>
                      <a:r>
                        <a:rPr kumimoji="0" lang="es-ES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alba </a:t>
                      </a: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L.)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err="1">
                          <a:effectLst/>
                          <a:latin typeface="+mn-lt"/>
                        </a:rPr>
                        <a:t>Forum</a:t>
                      </a:r>
                      <a:r>
                        <a:rPr lang="es-PR" sz="1100" b="0" dirty="0">
                          <a:effectLst/>
                          <a:latin typeface="+mn-lt"/>
                        </a:rPr>
                        <a:t> de Base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Pedro Rodríguez, Jorge</a:t>
                      </a:r>
                      <a:r>
                        <a:rPr lang="es-ES" sz="1100" baseline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L. Menéndez, Elisa Ravelo, M. Carrillo y </a:t>
                      </a:r>
                      <a:r>
                        <a:rPr lang="es-ES" sz="110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Yakelín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Yon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. </a:t>
                      </a:r>
                      <a:r>
                        <a:rPr lang="es-ES" sz="1100" b="1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Colaboradores: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Fabier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Fiallo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, Pablo Soto, </a:t>
                      </a:r>
                      <a:r>
                        <a:rPr lang="es-ES" sz="110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Yenisel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de la Rosa, </a:t>
                      </a:r>
                      <a:r>
                        <a:rPr lang="es-ES" sz="110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Yenisley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García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5/16     </a:t>
                      </a:r>
                      <a:r>
                        <a:rPr lang="es-PR" sz="11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DESTACADO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</a:tr>
              <a:tr h="53123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20.- 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Compatibilidad de los </a:t>
                      </a:r>
                      <a:r>
                        <a:rPr lang="es-ES" sz="1100" b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bioproductos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Azofert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-f® y </a:t>
                      </a:r>
                      <a:r>
                        <a:rPr lang="es-ES" sz="1100" b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Pectimorf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err="1">
                          <a:effectLst/>
                          <a:latin typeface="+mn-lt"/>
                        </a:rPr>
                        <a:t>Forum</a:t>
                      </a:r>
                      <a:r>
                        <a:rPr lang="es-PR" sz="1100" b="0" dirty="0">
                          <a:effectLst/>
                          <a:latin typeface="+mn-lt"/>
                        </a:rPr>
                        <a:t> de Base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r>
                        <a:rPr lang="es-E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Daymi</a:t>
                      </a:r>
                      <a:r>
                        <a:rPr lang="es-E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 Alonso 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5/16         </a:t>
                      </a:r>
                      <a:r>
                        <a:rPr lang="es-PR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MENCION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</a:tr>
              <a:tr h="61783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21.- 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Compatibilidad de los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bioproductos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Azofert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-f® y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Quitomax</a:t>
                      </a:r>
                      <a:r>
                        <a:rPr lang="es-ES" sz="1100" b="0" kern="12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err="1">
                          <a:effectLst/>
                          <a:latin typeface="+mn-lt"/>
                        </a:rPr>
                        <a:t>Forum</a:t>
                      </a:r>
                      <a:r>
                        <a:rPr lang="es-PR" sz="1100" b="0" dirty="0">
                          <a:effectLst/>
                          <a:latin typeface="+mn-lt"/>
                        </a:rPr>
                        <a:t> de Base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Kirenia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Aguilera Portales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5/16         </a:t>
                      </a:r>
                      <a:r>
                        <a:rPr lang="es-PR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MENCION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749" marR="5174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501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38188" y="680847"/>
            <a:ext cx="818072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Propuesta de Premio MINAG</a:t>
            </a:r>
          </a:p>
          <a:p>
            <a:pPr marL="444500" indent="-176213">
              <a:buFont typeface="Wingdings" panose="05000000000000000000" pitchFamily="2" charset="2"/>
              <a:buChar char="Ø"/>
            </a:pPr>
            <a:r>
              <a:rPr lang="es-ES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s-ES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Título: </a:t>
            </a:r>
            <a:r>
              <a:rPr lang="es-ES" dirty="0" smtClean="0">
                <a:solidFill>
                  <a:srgbClr val="0000FF"/>
                </a:solidFill>
              </a:rPr>
              <a:t>Obtención  </a:t>
            </a:r>
            <a:r>
              <a:rPr lang="es-ES" dirty="0">
                <a:solidFill>
                  <a:srgbClr val="0000FF"/>
                </a:solidFill>
              </a:rPr>
              <a:t>y </a:t>
            </a:r>
            <a:r>
              <a:rPr lang="es-ES" dirty="0" smtClean="0">
                <a:solidFill>
                  <a:srgbClr val="0000FF"/>
                </a:solidFill>
              </a:rPr>
              <a:t>caracterización </a:t>
            </a:r>
            <a:r>
              <a:rPr lang="es-ES" dirty="0">
                <a:solidFill>
                  <a:srgbClr val="0000FF"/>
                </a:solidFill>
              </a:rPr>
              <a:t>de </a:t>
            </a:r>
            <a:r>
              <a:rPr lang="es-ES" dirty="0" err="1">
                <a:solidFill>
                  <a:srgbClr val="0000FF"/>
                </a:solidFill>
              </a:rPr>
              <a:t>rizobios</a:t>
            </a:r>
            <a:r>
              <a:rPr lang="es-ES" dirty="0">
                <a:solidFill>
                  <a:srgbClr val="0000FF"/>
                </a:solidFill>
              </a:rPr>
              <a:t> para la inoculación de arroz, </a:t>
            </a:r>
            <a:r>
              <a:rPr lang="es-ES" dirty="0" smtClean="0">
                <a:solidFill>
                  <a:srgbClr val="0000FF"/>
                </a:solidFill>
              </a:rPr>
              <a:t>soya</a:t>
            </a:r>
          </a:p>
          <a:p>
            <a:pPr marL="268287"/>
            <a:r>
              <a:rPr lang="es-ES" dirty="0">
                <a:solidFill>
                  <a:srgbClr val="0000FF"/>
                </a:solidFill>
              </a:rPr>
              <a:t> </a:t>
            </a:r>
            <a:r>
              <a:rPr lang="es-ES" dirty="0" smtClean="0">
                <a:solidFill>
                  <a:srgbClr val="0000FF"/>
                </a:solidFill>
              </a:rPr>
              <a:t>                </a:t>
            </a:r>
            <a:r>
              <a:rPr lang="es-ES" dirty="0">
                <a:solidFill>
                  <a:srgbClr val="0000FF"/>
                </a:solidFill>
              </a:rPr>
              <a:t>y leguminosas forrajeras, de interés agrícola</a:t>
            </a:r>
            <a:endParaRPr lang="es-ES" b="1" dirty="0" smtClean="0">
              <a:solidFill>
                <a:srgbClr val="0000FF"/>
              </a:solidFill>
              <a:ea typeface="Times New Roman" panose="02020603050405020304" pitchFamily="18" charset="0"/>
            </a:endParaRPr>
          </a:p>
          <a:p>
            <a:pPr marL="285750" indent="-17463">
              <a:buFont typeface="Wingdings" panose="05000000000000000000" pitchFamily="2" charset="2"/>
              <a:buChar char="Ø"/>
            </a:pPr>
            <a:r>
              <a:rPr lang="es-ES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s-ES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Autor principal: M. </a:t>
            </a:r>
            <a:r>
              <a:rPr lang="es-ES" dirty="0">
                <a:solidFill>
                  <a:srgbClr val="0000FF"/>
                </a:solidFill>
                <a:ea typeface="Times New Roman" panose="02020603050405020304" pitchFamily="18" charset="0"/>
              </a:rPr>
              <a:t>S</a:t>
            </a:r>
            <a:r>
              <a:rPr lang="es-ES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c. </a:t>
            </a:r>
            <a:r>
              <a:rPr lang="es-ES" dirty="0" err="1" smtClean="0">
                <a:solidFill>
                  <a:srgbClr val="0000FF"/>
                </a:solidFill>
                <a:ea typeface="Times New Roman" panose="02020603050405020304" pitchFamily="18" charset="0"/>
              </a:rPr>
              <a:t>Ionel</a:t>
            </a:r>
            <a:r>
              <a:rPr lang="es-ES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 Hernández (INCA)</a:t>
            </a:r>
          </a:p>
          <a:p>
            <a:pPr marL="538163" indent="-269875" algn="just">
              <a:buFont typeface="Wingdings" panose="05000000000000000000" pitchFamily="2" charset="2"/>
              <a:buChar char="Ø"/>
            </a:pPr>
            <a:r>
              <a:rPr lang="es-ES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Otros autores: </a:t>
            </a:r>
            <a:r>
              <a:rPr lang="es-ES" dirty="0" smtClean="0">
                <a:solidFill>
                  <a:srgbClr val="0000FF"/>
                </a:solidFill>
              </a:rPr>
              <a:t>Dra. </a:t>
            </a:r>
            <a:r>
              <a:rPr lang="es-ES" dirty="0">
                <a:solidFill>
                  <a:srgbClr val="0000FF"/>
                </a:solidFill>
              </a:rPr>
              <a:t>C. María Caridad </a:t>
            </a:r>
            <a:r>
              <a:rPr lang="es-ES" dirty="0" smtClean="0">
                <a:solidFill>
                  <a:srgbClr val="0000FF"/>
                </a:solidFill>
              </a:rPr>
              <a:t>Nápoles (INCA), Dr. </a:t>
            </a:r>
            <a:r>
              <a:rPr lang="es-ES" dirty="0">
                <a:solidFill>
                  <a:srgbClr val="0000FF"/>
                </a:solidFill>
              </a:rPr>
              <a:t>C. Pedro </a:t>
            </a:r>
            <a:r>
              <a:rPr lang="es-ES" dirty="0" smtClean="0">
                <a:solidFill>
                  <a:srgbClr val="0000FF"/>
                </a:solidFill>
              </a:rPr>
              <a:t>J. González (INCA), M. Sc</a:t>
            </a:r>
            <a:r>
              <a:rPr lang="es-ES" dirty="0">
                <a:solidFill>
                  <a:srgbClr val="0000FF"/>
                </a:solidFill>
              </a:rPr>
              <a:t>. Pedro </a:t>
            </a:r>
            <a:r>
              <a:rPr lang="es-ES" dirty="0" smtClean="0">
                <a:solidFill>
                  <a:srgbClr val="0000FF"/>
                </a:solidFill>
              </a:rPr>
              <a:t>R. Rosales (INCA ), M. Sc</a:t>
            </a:r>
            <a:r>
              <a:rPr lang="es-ES" dirty="0">
                <a:solidFill>
                  <a:srgbClr val="0000FF"/>
                </a:solidFill>
              </a:rPr>
              <a:t>. Ing. </a:t>
            </a:r>
            <a:r>
              <a:rPr lang="es-ES" dirty="0" err="1">
                <a:solidFill>
                  <a:srgbClr val="0000FF"/>
                </a:solidFill>
              </a:rPr>
              <a:t>Yonger</a:t>
            </a:r>
            <a:r>
              <a:rPr lang="es-ES" dirty="0">
                <a:solidFill>
                  <a:srgbClr val="0000FF"/>
                </a:solidFill>
              </a:rPr>
              <a:t> </a:t>
            </a:r>
            <a:r>
              <a:rPr lang="es-ES" dirty="0" smtClean="0">
                <a:solidFill>
                  <a:srgbClr val="0000FF"/>
                </a:solidFill>
              </a:rPr>
              <a:t>Tamayo (UDG), </a:t>
            </a:r>
            <a:r>
              <a:rPr lang="es-ES" dirty="0" err="1" smtClean="0">
                <a:solidFill>
                  <a:srgbClr val="0000FF"/>
                </a:solidFill>
              </a:rPr>
              <a:t>MSc</a:t>
            </a:r>
            <a:r>
              <a:rPr lang="es-ES" dirty="0">
                <a:solidFill>
                  <a:srgbClr val="0000FF"/>
                </a:solidFill>
              </a:rPr>
              <a:t>. Juan F. Ramírez </a:t>
            </a:r>
            <a:r>
              <a:rPr lang="es-ES" dirty="0" smtClean="0">
                <a:solidFill>
                  <a:srgbClr val="0000FF"/>
                </a:solidFill>
              </a:rPr>
              <a:t>(IIPF), Lic. </a:t>
            </a:r>
            <a:r>
              <a:rPr lang="es-ES" dirty="0">
                <a:solidFill>
                  <a:srgbClr val="0000FF"/>
                </a:solidFill>
              </a:rPr>
              <a:t>Belkis Morales </a:t>
            </a:r>
            <a:r>
              <a:rPr lang="es-ES" dirty="0" smtClean="0">
                <a:solidFill>
                  <a:srgbClr val="0000FF"/>
                </a:solidFill>
              </a:rPr>
              <a:t>(INCA), </a:t>
            </a:r>
            <a:r>
              <a:rPr lang="es-ES" dirty="0">
                <a:solidFill>
                  <a:srgbClr val="0000FF"/>
                </a:solidFill>
              </a:rPr>
              <a:t/>
            </a:r>
            <a:br>
              <a:rPr lang="es-ES" dirty="0">
                <a:solidFill>
                  <a:srgbClr val="0000FF"/>
                </a:solidFill>
              </a:rPr>
            </a:br>
            <a:r>
              <a:rPr lang="es-ES" dirty="0">
                <a:solidFill>
                  <a:srgbClr val="0000FF"/>
                </a:solidFill>
              </a:rPr>
              <a:t>Lic. Susana </a:t>
            </a:r>
            <a:r>
              <a:rPr lang="es-ES" dirty="0" smtClean="0">
                <a:solidFill>
                  <a:srgbClr val="0000FF"/>
                </a:solidFill>
              </a:rPr>
              <a:t>L. </a:t>
            </a:r>
            <a:r>
              <a:rPr lang="es-ES" dirty="0">
                <a:solidFill>
                  <a:srgbClr val="0000FF"/>
                </a:solidFill>
              </a:rPr>
              <a:t>Estévez </a:t>
            </a:r>
            <a:r>
              <a:rPr lang="es-ES" dirty="0" smtClean="0">
                <a:solidFill>
                  <a:srgbClr val="0000FF"/>
                </a:solidFill>
              </a:rPr>
              <a:t>(Universidad de Holguín), Lic. </a:t>
            </a:r>
            <a:r>
              <a:rPr lang="es-ES" dirty="0" err="1" smtClean="0">
                <a:solidFill>
                  <a:srgbClr val="0000FF"/>
                </a:solidFill>
              </a:rPr>
              <a:t>Maida</a:t>
            </a:r>
            <a:r>
              <a:rPr lang="es-ES" dirty="0" smtClean="0">
                <a:solidFill>
                  <a:srgbClr val="0000FF"/>
                </a:solidFill>
              </a:rPr>
              <a:t> Peña (Universidad de Holguín), </a:t>
            </a:r>
            <a:r>
              <a:rPr lang="es-ES" dirty="0" err="1" smtClean="0">
                <a:solidFill>
                  <a:srgbClr val="0000FF"/>
                </a:solidFill>
              </a:rPr>
              <a:t>Téc</a:t>
            </a:r>
            <a:r>
              <a:rPr lang="es-ES" dirty="0" smtClean="0">
                <a:solidFill>
                  <a:srgbClr val="0000FF"/>
                </a:solidFill>
              </a:rPr>
              <a:t>. Alicia Pérez (INCA).</a:t>
            </a:r>
            <a:endParaRPr lang="en-US" dirty="0">
              <a:solidFill>
                <a:srgbClr val="0000FF"/>
              </a:solidFill>
            </a:endParaRPr>
          </a:p>
        </p:txBody>
      </p:sp>
      <p:graphicFrame>
        <p:nvGraphicFramePr>
          <p:cNvPr id="10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016583"/>
              </p:ext>
            </p:extLst>
          </p:nvPr>
        </p:nvGraphicFramePr>
        <p:xfrm>
          <a:off x="2043459" y="159962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01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910532"/>
              </p:ext>
            </p:extLst>
          </p:nvPr>
        </p:nvGraphicFramePr>
        <p:xfrm>
          <a:off x="2043459" y="159962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38188" y="719226"/>
            <a:ext cx="828549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>
              <a:spcBef>
                <a:spcPts val="600"/>
              </a:spcBef>
              <a:spcAft>
                <a:spcPts val="600"/>
              </a:spcAft>
            </a:pP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5. S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e publican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23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artículos en revistas científicas, de ellos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6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en revistas de Corriente Principal (grupo I),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11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en Bases de Datos Especializadas de Reconocimiento Internacional (grupo II),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4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en Bases de Datos Especializadas de Reconocimiento</a:t>
            </a:r>
            <a:r>
              <a:rPr lang="es-ES" sz="2000" b="1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Latinoamericano (grupo III) y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2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en Revistas Científicas Cubanas certificadas por el CITMA y otras revistas extranjeras arbitradas (grupo IV). </a:t>
            </a:r>
            <a:r>
              <a:rPr lang="es-E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REGULAR</a:t>
            </a:r>
            <a:endParaRPr lang="en-US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 lvl="0" indent="-265113" algn="just">
              <a:spcBef>
                <a:spcPts val="600"/>
              </a:spcBef>
              <a:spcAft>
                <a:spcPts val="600"/>
              </a:spcAft>
            </a:pPr>
            <a:endParaRPr lang="en-US" sz="2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8188" y="2795358"/>
            <a:ext cx="828549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>
              <a:spcBef>
                <a:spcPts val="600"/>
              </a:spcBef>
              <a:spcAft>
                <a:spcPts val="600"/>
              </a:spcAft>
            </a:pPr>
            <a:r>
              <a:rPr lang="es-ES" sz="2000" dirty="0">
                <a:solidFill>
                  <a:srgbClr val="0000FF"/>
                </a:solidFill>
                <a:ea typeface="Times New Roman" panose="02020603050405020304" pitchFamily="18" charset="0"/>
              </a:rPr>
              <a:t>Grupo </a:t>
            </a: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I (</a:t>
            </a:r>
            <a:r>
              <a:rPr lang="es-ES" sz="2000" i="1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Impacto</a:t>
            </a: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):         </a:t>
            </a:r>
            <a:r>
              <a:rPr lang="es-ES" sz="2000" dirty="0">
                <a:solidFill>
                  <a:srgbClr val="0000FF"/>
                </a:solidFill>
                <a:ea typeface="Times New Roman" panose="02020603050405020304" pitchFamily="18" charset="0"/>
              </a:rPr>
              <a:t>Plan: </a:t>
            </a: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6     Publicadas: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5</a:t>
            </a:r>
          </a:p>
          <a:p>
            <a:pPr marL="265113" indent="-265113" algn="just">
              <a:spcBef>
                <a:spcPts val="600"/>
              </a:spcBef>
              <a:spcAft>
                <a:spcPts val="600"/>
              </a:spcAft>
            </a:pP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Grupo II (</a:t>
            </a:r>
            <a:r>
              <a:rPr lang="es-ES" sz="2000" i="1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Cultivos Tropicales</a:t>
            </a: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):   Plan: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11</a:t>
            </a:r>
            <a:r>
              <a:rPr lang="es-ES" sz="20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   </a:t>
            </a: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Publicada: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</a:t>
            </a:r>
            <a:r>
              <a:rPr lang="es-ES" sz="20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     </a:t>
            </a: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Aceptada :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2</a:t>
            </a:r>
            <a:r>
              <a:rPr lang="es-ES" sz="20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endParaRPr lang="es-ES" sz="20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  <a:p>
            <a:pPr marL="265113" indent="-265113" algn="just">
              <a:spcBef>
                <a:spcPts val="600"/>
              </a:spcBef>
              <a:spcAft>
                <a:spcPts val="600"/>
              </a:spcAft>
            </a:pP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Grupo II </a:t>
            </a:r>
            <a:r>
              <a:rPr lang="es-ES" sz="2000" i="1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(Extranjeras): </a:t>
            </a: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Publicadas</a:t>
            </a:r>
            <a:r>
              <a:rPr lang="es-ES" sz="2000" dirty="0">
                <a:solidFill>
                  <a:srgbClr val="0000FF"/>
                </a:solidFill>
                <a:ea typeface="Times New Roman" panose="02020603050405020304" pitchFamily="18" charset="0"/>
              </a:rPr>
              <a:t>: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3</a:t>
            </a:r>
            <a:r>
              <a:rPr lang="es-ES" sz="20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    </a:t>
            </a: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Total: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6</a:t>
            </a:r>
            <a:r>
              <a:rPr lang="es-ES" sz="20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endParaRPr lang="es-ES" sz="2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  <a:p>
            <a:pPr marL="265113" lvl="0" indent="-265113" algn="just">
              <a:spcBef>
                <a:spcPts val="600"/>
              </a:spcBef>
              <a:spcAft>
                <a:spcPts val="600"/>
              </a:spcAft>
            </a:pPr>
            <a:r>
              <a:rPr lang="es-ES" sz="2000" dirty="0">
                <a:solidFill>
                  <a:srgbClr val="0000FF"/>
                </a:solidFill>
                <a:ea typeface="Times New Roman" panose="02020603050405020304" pitchFamily="18" charset="0"/>
              </a:rPr>
              <a:t>Grupo </a:t>
            </a: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III </a:t>
            </a:r>
            <a:r>
              <a:rPr lang="es-ES" sz="2000" i="1" dirty="0">
                <a:solidFill>
                  <a:srgbClr val="0000FF"/>
                </a:solidFill>
                <a:ea typeface="Times New Roman" panose="02020603050405020304" pitchFamily="18" charset="0"/>
              </a:rPr>
              <a:t>(Extranjeras): </a:t>
            </a:r>
            <a:r>
              <a:rPr lang="es-ES" sz="2000" dirty="0">
                <a:solidFill>
                  <a:srgbClr val="0000FF"/>
                </a:solidFill>
                <a:ea typeface="Times New Roman" panose="02020603050405020304" pitchFamily="18" charset="0"/>
              </a:rPr>
              <a:t>Publicadas: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</a:t>
            </a:r>
          </a:p>
          <a:p>
            <a:pPr marL="265113" lvl="0" indent="-265113" algn="just">
              <a:spcBef>
                <a:spcPts val="600"/>
              </a:spcBef>
              <a:spcAft>
                <a:spcPts val="600"/>
              </a:spcAft>
            </a:pPr>
            <a:endParaRPr lang="es-E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  <a:p>
            <a:pPr marL="265113" lvl="0" indent="-265113" algn="just">
              <a:spcBef>
                <a:spcPts val="600"/>
              </a:spcBef>
              <a:spcAft>
                <a:spcPts val="600"/>
              </a:spcAft>
            </a:pPr>
            <a:r>
              <a:rPr lang="es-ES" sz="2000" b="1" i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TOTAL GENERAL</a:t>
            </a:r>
            <a:r>
              <a:rPr lang="es-E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: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10</a:t>
            </a: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 (43.47 %)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>
              <a:latin typeface="Helvetica" panose="020B0604020202020204" pitchFamily="34" charset="0"/>
            </a:endParaRPr>
          </a:p>
        </p:txBody>
      </p:sp>
      <p:pic>
        <p:nvPicPr>
          <p:cNvPr id="9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69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405087"/>
              </p:ext>
            </p:extLst>
          </p:nvPr>
        </p:nvGraphicFramePr>
        <p:xfrm>
          <a:off x="2043459" y="231442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8188" y="844063"/>
            <a:ext cx="38578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3. </a:t>
            </a:r>
            <a:r>
              <a:rPr lang="es-ES" sz="16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Artículos científicos a publicar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603180"/>
              </p:ext>
            </p:extLst>
          </p:nvPr>
        </p:nvGraphicFramePr>
        <p:xfrm>
          <a:off x="738188" y="1306179"/>
          <a:ext cx="8285496" cy="4995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4779"/>
                <a:gridCol w="1312729"/>
                <a:gridCol w="2071759"/>
                <a:gridCol w="947441"/>
                <a:gridCol w="1668788"/>
              </a:tblGrid>
              <a:tr h="28278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Título del artículo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Revista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Autor (es)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Grupo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Fecha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309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 Changes </a:t>
                      </a:r>
                      <a:r>
                        <a:rPr lang="en-U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on antioxidant metabolites and enzymes in soybean inoculated and treated with fungicides</a:t>
                      </a:r>
                      <a:r>
                        <a:rPr lang="en-US" sz="1100" b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i="1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Assian</a:t>
                      </a:r>
                      <a:r>
                        <a:rPr lang="es-ES" sz="1100" b="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i="1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Journal</a:t>
                      </a:r>
                      <a:r>
                        <a:rPr lang="es-ES" sz="1100" b="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of </a:t>
                      </a:r>
                      <a:r>
                        <a:rPr lang="es-ES" sz="1100" b="0" i="1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Agricultural</a:t>
                      </a:r>
                      <a:r>
                        <a:rPr lang="es-ES" sz="1100" b="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and </a:t>
                      </a:r>
                      <a:r>
                        <a:rPr lang="es-ES" sz="1100" b="0" i="1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Food</a:t>
                      </a:r>
                      <a:r>
                        <a:rPr lang="es-ES" sz="1100" b="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i="1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Sciences</a:t>
                      </a:r>
                      <a:r>
                        <a:rPr lang="es-ES" sz="1100" b="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 2016</a:t>
                      </a:r>
                      <a:endParaRPr lang="en-US" sz="1100" b="0" i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María C, Nápoles, Luis M. </a:t>
                      </a:r>
                      <a:r>
                        <a:rPr lang="es-E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Mazorra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Carlos </a:t>
                      </a:r>
                      <a:r>
                        <a:rPr lang="es-E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Bártoli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y Gustavo González-Anta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Plan: 1/16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Publicada: 5/16</a:t>
                      </a:r>
                      <a:endParaRPr lang="en-US" sz="11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60774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2.- </a:t>
                      </a:r>
                      <a:r>
                        <a:rPr lang="en-US" sz="11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Effect of the controlled irrigation in the yield and fruit quality of </a:t>
                      </a:r>
                      <a:r>
                        <a:rPr lang="en-U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Pyrus</a:t>
                      </a:r>
                      <a:r>
                        <a:rPr lang="en-US" sz="1100" b="0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communis</a:t>
                      </a:r>
                      <a:r>
                        <a:rPr lang="en-US" sz="1100" b="0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L., cv. </a:t>
                      </a:r>
                      <a:r>
                        <a:rPr lang="en-US" sz="11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Triunfo</a:t>
                      </a:r>
                      <a:r>
                        <a:rPr lang="en-US" sz="11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1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Viena</a:t>
                      </a:r>
                      <a:r>
                        <a:rPr lang="en-US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?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M. D.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Díaz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J. E.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Vélez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y Pedro Rodríguez</a:t>
                      </a:r>
                      <a:endParaRPr lang="en-US" sz="1100" b="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Article · December 2015</a:t>
                      </a:r>
                      <a:br>
                        <a:rPr lang="pt-BR" sz="11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1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DOI: 10.15446/acag.v65n2.49650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Publicada: 12/2015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(no se informó el año pasado porque los autores no sabían</a:t>
                      </a:r>
                      <a:r>
                        <a:rPr lang="es-ES" sz="1100" b="1" baseline="0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 que el trabajo había sido publicado</a:t>
                      </a:r>
                      <a:r>
                        <a:rPr lang="es-ES" sz="11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)</a:t>
                      </a:r>
                      <a:endParaRPr lang="en-US" sz="1100" b="0" dirty="0">
                        <a:solidFill>
                          <a:srgbClr val="0000FF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387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3.- </a:t>
                      </a:r>
                      <a:r>
                        <a:rPr lang="es-ES" sz="11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 granado. Un cultivo resistente a la sequía y fuente natural de salud</a:t>
                      </a:r>
                      <a:br>
                        <a:rPr lang="es-ES" sz="11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s-ES" sz="11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s-ES" sz="11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1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Revista</a:t>
                      </a:r>
                      <a:r>
                        <a:rPr lang="en-US" sz="1100" b="0" i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</a:t>
                      </a:r>
                      <a:r>
                        <a:rPr lang="en-US" sz="1100" b="0" i="1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Fruticultura</a:t>
                      </a:r>
                      <a:r>
                        <a:rPr lang="en-US" sz="1100" b="0" i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46, 2016</a:t>
                      </a:r>
                      <a:endParaRPr lang="en-US" sz="1100" b="0" i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A. Galindo,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1" baseline="0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P. Rodríguez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J. </a:t>
                      </a:r>
                      <a:r>
                        <a:rPr lang="en-US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Collado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A. </a:t>
                      </a:r>
                      <a:r>
                        <a:rPr lang="en-US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Calín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 Z. N. Cruz, M. </a:t>
                      </a:r>
                      <a:r>
                        <a:rPr lang="en-US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Corell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A.  </a:t>
                      </a:r>
                      <a:r>
                        <a:rPr lang="en-US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Moriana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M. Cano, S. Medina, A. Gil, A. </a:t>
                      </a:r>
                      <a:r>
                        <a:rPr lang="en-US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Carbonell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F. Hernández y A., </a:t>
                      </a:r>
                      <a:r>
                        <a:rPr lang="en-US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Torrecillas</a:t>
                      </a:r>
                      <a:endParaRPr lang="en-US" sz="11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II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Publicada: 1/2016</a:t>
                      </a:r>
                      <a:endParaRPr lang="en-US" sz="1100" b="1" dirty="0" smtClean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0618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4.- </a:t>
                      </a:r>
                      <a:r>
                        <a:rPr lang="en-US" sz="11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Irrigation reduction resistance mechanisms in the rapid fruit growth stage of pears (</a:t>
                      </a:r>
                      <a:r>
                        <a:rPr lang="en-US" sz="1100" b="0" i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Pyrus</a:t>
                      </a:r>
                      <a:r>
                        <a:rPr lang="en-US" sz="1100" b="0" i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b="0" i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communis</a:t>
                      </a:r>
                      <a:r>
                        <a:rPr lang="en-US" sz="1100" b="0" i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L.)</a:t>
                      </a:r>
                      <a:br>
                        <a:rPr lang="en-US" sz="11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1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sz="11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Agronomia Colombiana </a:t>
                      </a:r>
                      <a:r>
                        <a:rPr lang="it-IT" sz="11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34(1):25-32,</a:t>
                      </a:r>
                      <a:r>
                        <a:rPr lang="it-IT" sz="110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1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  <a:r>
                        <a:rPr lang="it-IT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it-IT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it-IT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US" sz="1100" b="0" i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Diana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Díaz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Javier E,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Vélez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y </a:t>
                      </a:r>
                      <a:r>
                        <a:rPr lang="en-US" sz="11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Pedro Rodríguez</a:t>
                      </a:r>
                      <a:endParaRPr lang="en-US" sz="11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Times New Roman" panose="02020603050405020304" pitchFamily="18" charset="0"/>
                        </a:rPr>
                        <a:t>Publicada: 3/2016</a:t>
                      </a:r>
                      <a:endParaRPr kumimoji="0" lang="en-US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29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5.- </a:t>
                      </a:r>
                      <a:r>
                        <a:rPr lang="en-US" sz="11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Jujube fruit water relations at fruit maturation   in   response   to    water</a:t>
                      </a:r>
                      <a:r>
                        <a:rPr lang="en-US" sz="1100" b="0" i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deficits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i="1" dirty="0" smtClean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Agricultural Water Management </a:t>
                      </a:r>
                      <a:r>
                        <a:rPr lang="en-US" sz="1100" i="0" dirty="0" smtClean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164:110-117</a:t>
                      </a:r>
                      <a:endParaRPr lang="en-US" sz="1100" b="0" i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A. Galindo, Z. N. Cruz,</a:t>
                      </a:r>
                      <a:r>
                        <a:rPr lang="en-US" sz="11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 Pedro Rodríguez 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y David Pérez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Times New Roman" panose="02020603050405020304" pitchFamily="18" charset="0"/>
                        </a:rPr>
                        <a:t>Publicada: 8/2016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62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971473"/>
              </p:ext>
            </p:extLst>
          </p:nvPr>
        </p:nvGraphicFramePr>
        <p:xfrm>
          <a:off x="2043459" y="231442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38187" y="844063"/>
            <a:ext cx="45868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3. </a:t>
            </a:r>
            <a:r>
              <a:rPr lang="es-ES" sz="16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Artículos científicos a publicar (continuación)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8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268193"/>
              </p:ext>
            </p:extLst>
          </p:nvPr>
        </p:nvGraphicFramePr>
        <p:xfrm>
          <a:off x="738188" y="1230745"/>
          <a:ext cx="8285496" cy="41403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4779"/>
                <a:gridCol w="1312729"/>
                <a:gridCol w="2071759"/>
                <a:gridCol w="947441"/>
                <a:gridCol w="1668788"/>
              </a:tblGrid>
              <a:tr h="33336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Título del artículo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Revista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Autor (es)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Grupo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Fecha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6. Effect </a:t>
                      </a:r>
                      <a:r>
                        <a:rPr lang="en-U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of </a:t>
                      </a:r>
                      <a:r>
                        <a:rPr lang="en-U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chitosaccharides</a:t>
                      </a:r>
                      <a:r>
                        <a:rPr lang="en-U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on the symbiotic interaction between </a:t>
                      </a:r>
                      <a:r>
                        <a:rPr lang="en-US" sz="1100" b="0" i="1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Bradyrhizobium</a:t>
                      </a:r>
                      <a:r>
                        <a:rPr lang="en-U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and soybean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i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?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Daimy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Costales, 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María C. Nápoles, Alejandro  Falcón, </a:t>
                      </a:r>
                      <a:r>
                        <a:rPr lang="es-E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Julien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Winter, Pascal </a:t>
                      </a:r>
                      <a:r>
                        <a:rPr lang="es-E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Gerbaux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s-E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Robertus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Cornelis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s-E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Adrianus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Onderwater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s-E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Ruddy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Wattiez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y Juan C. Cabrera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Plan: 1/16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+mn-lt"/>
                          <a:ea typeface="Times New Roman" panose="02020603050405020304" pitchFamily="18" charset="0"/>
                        </a:rPr>
                        <a:t>Aceptada: 6/2016</a:t>
                      </a:r>
                      <a:endParaRPr kumimoji="0" lang="en-US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 smtClean="0">
                          <a:effectLst/>
                          <a:latin typeface="+mn-lt"/>
                        </a:rPr>
                        <a:t>7. Respuesta </a:t>
                      </a:r>
                      <a:r>
                        <a:rPr lang="es-ES" sz="1100" b="0" dirty="0">
                          <a:effectLst/>
                          <a:latin typeface="+mn-lt"/>
                        </a:rPr>
                        <a:t>agronómica del cultivo del tomate </a:t>
                      </a:r>
                      <a:r>
                        <a:rPr lang="es-ES" sz="1100" b="0" dirty="0" err="1">
                          <a:effectLst/>
                          <a:latin typeface="+mn-lt"/>
                        </a:rPr>
                        <a:t>var</a:t>
                      </a:r>
                      <a:r>
                        <a:rPr lang="es-ES" sz="1100" b="0" dirty="0">
                          <a:effectLst/>
                          <a:latin typeface="+mn-lt"/>
                        </a:rPr>
                        <a:t>. 3019 a la aplicación de </a:t>
                      </a:r>
                      <a:r>
                        <a:rPr lang="es-ES" sz="1100" b="0" dirty="0" err="1">
                          <a:effectLst/>
                          <a:latin typeface="+mn-lt"/>
                        </a:rPr>
                        <a:t>quitosana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i="1" dirty="0">
                          <a:effectLst/>
                          <a:latin typeface="+mn-lt"/>
                        </a:rPr>
                        <a:t>Revista </a:t>
                      </a:r>
                      <a:r>
                        <a:rPr lang="es-ES" sz="1100" b="0" i="1" dirty="0" err="1">
                          <a:effectLst/>
                          <a:latin typeface="+mn-lt"/>
                        </a:rPr>
                        <a:t>UTCiencia</a:t>
                      </a:r>
                      <a:r>
                        <a:rPr lang="es-ES" sz="1100" b="0" i="1" dirty="0">
                          <a:effectLst/>
                          <a:latin typeface="+mn-lt"/>
                        </a:rPr>
                        <a:t> (Ecuador), </a:t>
                      </a:r>
                      <a:r>
                        <a:rPr lang="es-ES" sz="1100" b="0" i="1" dirty="0" err="1">
                          <a:effectLst/>
                          <a:latin typeface="+mn-lt"/>
                        </a:rPr>
                        <a:t>vol</a:t>
                      </a:r>
                      <a:r>
                        <a:rPr lang="es-ES" sz="1100" b="0" i="1" dirty="0">
                          <a:effectLst/>
                          <a:latin typeface="+mn-lt"/>
                        </a:rPr>
                        <a:t> 2. (2) 2015</a:t>
                      </a:r>
                      <a:endParaRPr lang="en-US" sz="1100" b="0" i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>
                          <a:effectLst/>
                          <a:latin typeface="+mn-lt"/>
                        </a:rPr>
                        <a:t>González, L.G., </a:t>
                      </a:r>
                      <a:r>
                        <a:rPr lang="es-ES" sz="1100" b="0" dirty="0" err="1">
                          <a:effectLst/>
                          <a:latin typeface="+mn-lt"/>
                        </a:rPr>
                        <a:t>Belia</a:t>
                      </a:r>
                      <a:r>
                        <a:rPr lang="es-ES" sz="1100" b="0" dirty="0">
                          <a:effectLst/>
                          <a:latin typeface="+mn-lt"/>
                        </a:rPr>
                        <a:t>, I.P., Jiménez, M.C., Torres, J.A., </a:t>
                      </a:r>
                      <a:r>
                        <a:rPr lang="es-ES" sz="11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Falcón-Rodríguez, A.B</a:t>
                      </a:r>
                      <a:endParaRPr lang="en-US" sz="11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II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Publicada: 2015</a:t>
                      </a:r>
                      <a:r>
                        <a:rPr lang="en-US" sz="1100" b="1" baseline="0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1" baseline="0" dirty="0" err="1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Comunicación</a:t>
                      </a:r>
                      <a:r>
                        <a:rPr lang="es-ES" sz="11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: 5/16</a:t>
                      </a:r>
                      <a:endParaRPr lang="en-US" sz="1100" b="0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3293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8. </a:t>
                      </a:r>
                      <a:r>
                        <a:rPr lang="es-ES" sz="11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Água</a:t>
                      </a:r>
                      <a:r>
                        <a:rPr lang="es-E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tratada </a:t>
                      </a:r>
                      <a:r>
                        <a:rPr lang="es-ES" sz="11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magneticamente</a:t>
                      </a:r>
                      <a:r>
                        <a:rPr lang="es-E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estimula a </a:t>
                      </a:r>
                      <a:r>
                        <a:rPr lang="es-E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germinação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e </a:t>
                      </a:r>
                      <a:r>
                        <a:rPr lang="es-ES" sz="11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desenvolvimento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mudas de </a:t>
                      </a:r>
                      <a:r>
                        <a:rPr lang="es-ES" sz="1100" b="0" i="1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Solanum</a:t>
                      </a:r>
                      <a:r>
                        <a:rPr lang="es-ES" sz="1100" b="0" i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i="1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lycopersicum</a:t>
                      </a:r>
                      <a:r>
                        <a:rPr lang="es-ES" sz="1100" b="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</a:t>
                      </a:r>
                      <a:r>
                        <a:rPr lang="es-E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..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Revista Brasileña de Agropecuaria Sustentable .” 6(1): 47-53. ISSN Online 2236-9724, ISSN Impreso 2317-5818. 2016</a:t>
                      </a:r>
                      <a:endParaRPr lang="en-US" sz="1100" b="0" i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Jorge González y </a:t>
                      </a:r>
                      <a:r>
                        <a:rPr lang="es-ES" sz="1100" b="1" dirty="0" err="1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Roberqui</a:t>
                      </a:r>
                      <a:r>
                        <a:rPr lang="es-ES" sz="1100" b="1" dirty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 Martín</a:t>
                      </a:r>
                      <a:endParaRPr lang="en-US" sz="11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II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Plan: 2/16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1" dirty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Publicada: 5/16</a:t>
                      </a: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3293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9.- </a:t>
                      </a:r>
                      <a:r>
                        <a:rPr lang="en-US" sz="11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Respuesta</a:t>
                      </a: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agronómica</a:t>
                      </a: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del </a:t>
                      </a:r>
                      <a:r>
                        <a:rPr lang="en-US" sz="11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cultivo</a:t>
                      </a: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del </a:t>
                      </a:r>
                      <a:r>
                        <a:rPr lang="en-US" sz="11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tomate</a:t>
                      </a: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Solanum</a:t>
                      </a:r>
                      <a:r>
                        <a:rPr lang="en-US" sz="1100" b="0" i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i="1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lycopersicum</a:t>
                      </a: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L.) var. ‘HA 3019’  a la </a:t>
                      </a:r>
                      <a:r>
                        <a:rPr lang="en-US" sz="11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aplicación</a:t>
                      </a: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</a:t>
                      </a:r>
                      <a:r>
                        <a:rPr lang="en-US" sz="11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quitosana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i="1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Revista</a:t>
                      </a:r>
                      <a:r>
                        <a:rPr lang="en-US" sz="1100" b="0" i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i="1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UTCCiencia</a:t>
                      </a:r>
                      <a:r>
                        <a:rPr lang="en-US" sz="1100" b="0" i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n-US" sz="1100" b="0" i="1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Ciencia</a:t>
                      </a:r>
                      <a:r>
                        <a:rPr lang="en-US" sz="1100" b="0" i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y </a:t>
                      </a:r>
                      <a:r>
                        <a:rPr lang="en-US" sz="1100" b="0" i="1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Tecnología</a:t>
                      </a:r>
                      <a:r>
                        <a:rPr lang="en-US" sz="1100" b="0" i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al </a:t>
                      </a:r>
                      <a:r>
                        <a:rPr lang="en-US" sz="1100" b="0" i="1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servicio</a:t>
                      </a:r>
                      <a:r>
                        <a:rPr lang="en-US" sz="1100" b="0" i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del pueblo </a:t>
                      </a:r>
                      <a:r>
                        <a:rPr lang="en-US" sz="1100" b="0" i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(2): 2015</a:t>
                      </a:r>
                      <a:endParaRPr lang="en-US" sz="1100" b="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Luis G. González,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Irisneisy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Belia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María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C. Jiménez, Juan A. Torres y </a:t>
                      </a:r>
                      <a:r>
                        <a:rPr lang="es-ES" sz="11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Alejandro</a:t>
                      </a:r>
                      <a:r>
                        <a:rPr lang="es-ES" sz="1100" b="1" baseline="0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 Falcón</a:t>
                      </a:r>
                      <a:endParaRPr lang="en-US" sz="1100" b="1" dirty="0" smtClean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III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Publicada: 7/15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(no se informó el año pasado porque los autores no sabían</a:t>
                      </a:r>
                      <a:r>
                        <a:rPr lang="es-ES" sz="1100" b="1" baseline="0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 que el trabajo había sido publicado</a:t>
                      </a:r>
                      <a:r>
                        <a:rPr lang="es-ES" sz="1100" b="1" dirty="0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)</a:t>
                      </a:r>
                      <a:endParaRPr lang="en-US" sz="11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94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989659"/>
              </p:ext>
            </p:extLst>
          </p:nvPr>
        </p:nvGraphicFramePr>
        <p:xfrm>
          <a:off x="2043459" y="97790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38187" y="628053"/>
            <a:ext cx="830955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>
              <a:spcBef>
                <a:spcPts val="600"/>
              </a:spcBef>
              <a:spcAft>
                <a:spcPts val="600"/>
              </a:spcAft>
            </a:pPr>
            <a:r>
              <a:rPr lang="es-ES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6</a:t>
            </a:r>
            <a:r>
              <a:rPr lang="es-ES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. </a:t>
            </a:r>
            <a:r>
              <a:rPr lang="es-ES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Se obtiene al menos </a:t>
            </a:r>
            <a:r>
              <a:rPr lang="es-E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</a:t>
            </a:r>
            <a:r>
              <a:rPr lang="es-ES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nuevo registro de </a:t>
            </a:r>
            <a:r>
              <a:rPr lang="es-ES" dirty="0" err="1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bioproducto</a:t>
            </a:r>
            <a:r>
              <a:rPr lang="es-ES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de los tres que se entregaron.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CUMPLIDO</a:t>
            </a:r>
            <a:endParaRPr lang="en-US" dirty="0">
              <a:solidFill>
                <a:srgbClr val="0000FF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6155" y="1338817"/>
            <a:ext cx="26900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4. Registro de productos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924234"/>
              </p:ext>
            </p:extLst>
          </p:nvPr>
        </p:nvGraphicFramePr>
        <p:xfrm>
          <a:off x="738186" y="1693257"/>
          <a:ext cx="8309559" cy="11207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5172"/>
                <a:gridCol w="2538663"/>
                <a:gridCol w="2448772"/>
                <a:gridCol w="1256952"/>
              </a:tblGrid>
              <a:tr h="21625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Nombre del </a:t>
                      </a:r>
                      <a:r>
                        <a:rPr lang="es-ES" sz="1200" dirty="0" err="1">
                          <a:effectLst/>
                        </a:rPr>
                        <a:t>bioproducto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Coordinador del registro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Participantes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Fecha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6831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 smtClean="0">
                          <a:effectLst/>
                          <a:latin typeface="+mn-lt"/>
                        </a:rPr>
                        <a:t>1. </a:t>
                      </a:r>
                      <a:r>
                        <a:rPr lang="es-ES" sz="1100" b="0" dirty="0" err="1" smtClean="0">
                          <a:effectLst/>
                          <a:latin typeface="+mn-lt"/>
                        </a:rPr>
                        <a:t>QuitoMax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dirty="0" smtClean="0">
                          <a:effectLst/>
                          <a:latin typeface="+mn-lt"/>
                        </a:rPr>
                        <a:t>Alejandro 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Alejandro,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Oraima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dirty="0">
                          <a:effectLst/>
                          <a:latin typeface="+mn-lt"/>
                        </a:rPr>
                        <a:t>2016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2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effectLst/>
                        </a:rPr>
                        <a:t>2. </a:t>
                      </a:r>
                      <a:r>
                        <a:rPr lang="en-US" sz="1100" b="0" dirty="0" err="1" smtClean="0">
                          <a:effectLst/>
                        </a:rPr>
                        <a:t>Azofert</a:t>
                      </a:r>
                      <a:r>
                        <a:rPr lang="en-US" sz="1100" b="0" dirty="0" smtClean="0">
                          <a:effectLst/>
                        </a:rPr>
                        <a:t>-F </a:t>
                      </a:r>
                      <a:r>
                        <a:rPr lang="en-US" sz="1100" b="0" dirty="0">
                          <a:effectLst/>
                        </a:rPr>
                        <a:t>y </a:t>
                      </a:r>
                      <a:r>
                        <a:rPr lang="en-US" sz="1100" b="0" dirty="0" err="1">
                          <a:effectLst/>
                        </a:rPr>
                        <a:t>Azofert</a:t>
                      </a:r>
                      <a:r>
                        <a:rPr lang="en-US" sz="1100" b="0" dirty="0">
                          <a:effectLst/>
                        </a:rPr>
                        <a:t>-Can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Tere, </a:t>
                      </a:r>
                      <a:r>
                        <a:rPr lang="es-ES" sz="1100" dirty="0" err="1" smtClean="0">
                          <a:effectLst/>
                        </a:rPr>
                        <a:t>Ionel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 smtClean="0">
                          <a:effectLst/>
                        </a:rPr>
                        <a:t>Tere, </a:t>
                      </a:r>
                      <a:r>
                        <a:rPr lang="es-ES" sz="1100" dirty="0" err="1" smtClean="0">
                          <a:effectLst/>
                        </a:rPr>
                        <a:t>Ionel</a:t>
                      </a:r>
                      <a:endParaRPr lang="en-US" sz="11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dirty="0">
                          <a:effectLst/>
                        </a:rPr>
                        <a:t>2016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738186" y="2851033"/>
            <a:ext cx="838175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 algn="just">
              <a:spcBef>
                <a:spcPts val="600"/>
              </a:spcBef>
              <a:spcAft>
                <a:spcPts val="600"/>
              </a:spcAft>
            </a:pPr>
            <a:r>
              <a:rPr lang="es-ES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7. </a:t>
            </a:r>
            <a:r>
              <a:rPr lang="es-ES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Se participa en no menos </a:t>
            </a:r>
            <a:r>
              <a:rPr lang="es-E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2</a:t>
            </a:r>
            <a:r>
              <a:rPr lang="es-ES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talleres o congresos nacionales e internacionales con al menos </a:t>
            </a:r>
            <a:r>
              <a:rPr lang="es-E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5</a:t>
            </a:r>
            <a:r>
              <a:rPr lang="es-ES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ponencias. 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SOBRECUMPLIDO</a:t>
            </a:r>
            <a:endParaRPr lang="en-US" sz="2800" dirty="0">
              <a:solidFill>
                <a:srgbClr val="0000FF"/>
              </a:solidFill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495443"/>
              </p:ext>
            </p:extLst>
          </p:nvPr>
        </p:nvGraphicFramePr>
        <p:xfrm>
          <a:off x="738186" y="3902339"/>
          <a:ext cx="8309561" cy="2880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96992"/>
                <a:gridCol w="2026508"/>
                <a:gridCol w="1937735"/>
                <a:gridCol w="916676"/>
                <a:gridCol w="731650"/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Título del trabajo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Taller/ </a:t>
                      </a:r>
                      <a:endParaRPr lang="en-US" sz="1200" dirty="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Congreso/Concurso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Autor (es)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Categoría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Fecha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99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</a:rPr>
                        <a:t>1. </a:t>
                      </a:r>
                      <a:r>
                        <a:rPr lang="es-ES" sz="1100" b="0" dirty="0" smtClean="0">
                          <a:effectLst/>
                        </a:rPr>
                        <a:t>Efecto de la aplicación foliar de una mezcla de </a:t>
                      </a:r>
                      <a:r>
                        <a:rPr lang="es-ES" sz="1100" b="0" dirty="0" err="1" smtClean="0">
                          <a:effectLst/>
                        </a:rPr>
                        <a:t>oligogalacturónidos</a:t>
                      </a:r>
                      <a:r>
                        <a:rPr lang="es-ES" sz="1100" b="0" dirty="0" smtClean="0">
                          <a:effectLst/>
                        </a:rPr>
                        <a:t> a plántulas de tomate cultivada en un suelo contaminado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dirty="0">
                          <a:effectLst/>
                        </a:rPr>
                        <a:t>I Taller Internacional </a:t>
                      </a:r>
                      <a:r>
                        <a:rPr lang="es-ES" sz="1100" dirty="0" err="1">
                          <a:effectLst/>
                        </a:rPr>
                        <a:t>Fitogestión</a:t>
                      </a:r>
                      <a:r>
                        <a:rPr lang="es-ES" sz="1100" dirty="0">
                          <a:effectLst/>
                        </a:rPr>
                        <a:t> de </a:t>
                      </a:r>
                      <a:r>
                        <a:rPr lang="es-ES" sz="1100" dirty="0" err="1">
                          <a:effectLst/>
                        </a:rPr>
                        <a:t>Agroecosistemas</a:t>
                      </a:r>
                      <a:r>
                        <a:rPr lang="es-ES" sz="1100" dirty="0">
                          <a:effectLst/>
                        </a:rPr>
                        <a:t> Contaminados con metales pesados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</a:rPr>
                        <a:t>Omar </a:t>
                      </a:r>
                      <a:r>
                        <a:rPr lang="es-PR" sz="1100" dirty="0" err="1">
                          <a:effectLst/>
                        </a:rPr>
                        <a:t>Cartaya</a:t>
                      </a:r>
                      <a:r>
                        <a:rPr lang="es-PR" sz="1100" dirty="0">
                          <a:effectLst/>
                        </a:rPr>
                        <a:t> y Ana M. Moreno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</a:rPr>
                        <a:t>Internacional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</a:rPr>
                        <a:t>2/16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dirty="0" smtClean="0">
                          <a:solidFill>
                            <a:srgbClr val="FF0000"/>
                          </a:solidFill>
                          <a:effectLst/>
                        </a:rPr>
                        <a:t>2. ?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effectLst/>
                        </a:rPr>
                        <a:t>VIII Taller Internacional sobre Recursos Fitogenéticos FITOGEN’ 2016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 smtClean="0">
                          <a:effectLst/>
                        </a:rPr>
                        <a:t>María C. Nápoles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</a:rPr>
                        <a:t>Internacional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dirty="0">
                          <a:effectLst/>
                        </a:rPr>
                        <a:t>15-18/3/16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dirty="0" smtClean="0">
                          <a:solidFill>
                            <a:srgbClr val="FF0000"/>
                          </a:solidFill>
                          <a:effectLst/>
                        </a:rPr>
                        <a:t>3. ?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dirty="0">
                          <a:effectLst/>
                        </a:rPr>
                        <a:t>XXVII Reunión Latinoamericana de </a:t>
                      </a:r>
                      <a:r>
                        <a:rPr lang="es-ES" sz="1100" dirty="0" err="1">
                          <a:effectLst/>
                        </a:rPr>
                        <a:t>Rizobiologia</a:t>
                      </a:r>
                      <a:r>
                        <a:rPr lang="es-ES" sz="1100" dirty="0">
                          <a:effectLst/>
                        </a:rPr>
                        <a:t> (RELAR)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 smtClean="0">
                          <a:effectLst/>
                          <a:latin typeface="+mn-lt"/>
                          <a:ea typeface="+mn-ea"/>
                        </a:rPr>
                        <a:t>María</a:t>
                      </a:r>
                      <a:r>
                        <a:rPr lang="es-PR" sz="1100" baseline="0" dirty="0" smtClean="0">
                          <a:effectLst/>
                          <a:latin typeface="+mn-lt"/>
                          <a:ea typeface="+mn-ea"/>
                        </a:rPr>
                        <a:t> C. Nápoles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</a:rPr>
                        <a:t>Internacional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dirty="0">
                          <a:effectLst/>
                        </a:rPr>
                        <a:t>6-9/6/16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4.- </a:t>
                      </a:r>
                      <a:r>
                        <a:rPr lang="en-US" sz="1100" b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Obtención</a:t>
                      </a:r>
                      <a:r>
                        <a:rPr lang="en-US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</a:t>
                      </a:r>
                      <a:r>
                        <a:rPr lang="en-US" sz="1100" b="0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nuevas</a:t>
                      </a:r>
                      <a:r>
                        <a:rPr lang="en-US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variedades</a:t>
                      </a:r>
                      <a:r>
                        <a:rPr lang="en-US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y </a:t>
                      </a:r>
                      <a:r>
                        <a:rPr lang="en-US" sz="1100" b="0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bioestimulantes</a:t>
                      </a:r>
                      <a:r>
                        <a:rPr lang="en-US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para la </a:t>
                      </a:r>
                      <a:r>
                        <a:rPr lang="en-US" sz="1100" b="0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agricultura</a:t>
                      </a:r>
                      <a:r>
                        <a:rPr lang="en-US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 </a:t>
                      </a:r>
                      <a:r>
                        <a:rPr lang="en-US" sz="1100" b="0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Retos</a:t>
                      </a:r>
                      <a:r>
                        <a:rPr lang="en-US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ante el </a:t>
                      </a:r>
                      <a:r>
                        <a:rPr lang="en-US" sz="1100" b="0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cambio</a:t>
                      </a:r>
                      <a:r>
                        <a:rPr lang="en-US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climático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Contribución</a:t>
                      </a: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la </a:t>
                      </a:r>
                      <a:r>
                        <a:rPr lang="en-US" sz="110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Biotecnología</a:t>
                      </a: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y la </a:t>
                      </a:r>
                      <a:r>
                        <a:rPr lang="en-US" sz="110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Fisiología</a:t>
                      </a:r>
                      <a:r>
                        <a:rPr lang="en-US" sz="11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al </a:t>
                      </a:r>
                      <a:r>
                        <a:rPr lang="en-US" sz="1100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Medio</a:t>
                      </a:r>
                      <a:r>
                        <a:rPr lang="en-US" sz="11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Ambiente</a:t>
                      </a:r>
                      <a:r>
                        <a:rPr lang="en-US" sz="11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y la </a:t>
                      </a:r>
                      <a:r>
                        <a:rPr lang="en-US" sz="1100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Agricultura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Humberto </a:t>
                      </a:r>
                      <a:r>
                        <a:rPr lang="en-US" sz="110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Izquierdo</a:t>
                      </a: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Miriam </a:t>
                      </a:r>
                      <a:r>
                        <a:rPr lang="en-US" sz="110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Núñez</a:t>
                      </a: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María</a:t>
                      </a: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C. González, </a:t>
                      </a:r>
                      <a:r>
                        <a:rPr lang="en-US" sz="110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María</a:t>
                      </a: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C. </a:t>
                      </a:r>
                      <a:r>
                        <a:rPr lang="en-US" sz="110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Nápoles</a:t>
                      </a: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María</a:t>
                      </a: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E. González</a:t>
                      </a:r>
                      <a:r>
                        <a:rPr lang="en-US" sz="11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Eduardo Jerez, </a:t>
                      </a:r>
                      <a:r>
                        <a:rPr lang="en-US" sz="1100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Donaldo</a:t>
                      </a:r>
                      <a:r>
                        <a:rPr lang="en-US" sz="11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Morales, </a:t>
                      </a:r>
                      <a:r>
                        <a:rPr lang="en-US" sz="1100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Walfredo</a:t>
                      </a:r>
                      <a:r>
                        <a:rPr lang="en-US" sz="11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Torres, Ramón Rivera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23/6/16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652463" y="3591065"/>
            <a:ext cx="52309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39420"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5. Participación en talleres o congresos internacionales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88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211823"/>
              </p:ext>
            </p:extLst>
          </p:nvPr>
        </p:nvGraphicFramePr>
        <p:xfrm>
          <a:off x="2043459" y="147218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652463" y="761352"/>
            <a:ext cx="66998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39420"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5. Participación en talleres o congresos internacionales (continuación)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780978"/>
              </p:ext>
            </p:extLst>
          </p:nvPr>
        </p:nvGraphicFramePr>
        <p:xfrm>
          <a:off x="738186" y="1171482"/>
          <a:ext cx="8309561" cy="5609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96992"/>
                <a:gridCol w="2026508"/>
                <a:gridCol w="1937735"/>
                <a:gridCol w="916676"/>
                <a:gridCol w="731650"/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Título del trabajo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Taller/ </a:t>
                      </a:r>
                      <a:endParaRPr lang="en-US" sz="1200" dirty="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Congreso/Concurso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Autor (es)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Categoría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Fecha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99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5.- 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Avances en el control de calidad de los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bioestimulantes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Pm y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QMx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Megaproyecto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s-ES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bioestimuladores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nacionales de amplio espectro de acción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Yuliem</a:t>
                      </a: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Mederos 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8/6/16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6.- 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Viabilidad de la producción de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Quitomax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PectiMorf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Megaproyecto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s-ES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bioestimuladores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nacionales de amplio espectro de acción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Yuliem</a:t>
                      </a: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Mederos 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8/6/16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7.- 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Acciones para el registro de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bioestimulantes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biofertilizantes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Megaproyecto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s-ES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bioestimuladores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nacionales de amplio espectro de acción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Alejandro Falcón y </a:t>
                      </a:r>
                      <a:r>
                        <a:rPr kumimoji="0" lang="es-ES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Oraima</a:t>
                      </a: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Marrero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8/6/16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8.- </a:t>
                      </a:r>
                      <a:r>
                        <a:rPr lang="es-MX" sz="1100" b="0" dirty="0" err="1" smtClean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Micropropagación</a:t>
                      </a:r>
                      <a:r>
                        <a:rPr lang="es-MX" sz="1100" b="0" dirty="0" smtClean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chiltepín (</a:t>
                      </a:r>
                      <a:r>
                        <a:rPr lang="es-MX" sz="1100" b="0" i="1" dirty="0" err="1" smtClean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Capsicum</a:t>
                      </a:r>
                      <a:r>
                        <a:rPr lang="es-MX" sz="1100" b="0" i="1" dirty="0" smtClean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MX" sz="1100" b="0" i="1" dirty="0" err="1" smtClean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annuum</a:t>
                      </a:r>
                      <a:r>
                        <a:rPr lang="es-MX" sz="1100" b="0" i="1" dirty="0" smtClean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MX" sz="1100" b="0" dirty="0" smtClean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L. cv. ‘</a:t>
                      </a:r>
                      <a:r>
                        <a:rPr lang="es-MX" sz="1100" b="0" dirty="0" err="1" smtClean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glabriusculum</a:t>
                      </a:r>
                      <a:r>
                        <a:rPr lang="es-MX" sz="1100" b="0" dirty="0" smtClean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’) y del banano ‘FHIA-18’ mediante el empleo de una </a:t>
                      </a:r>
                      <a:r>
                        <a:rPr lang="es-MX" sz="1100" b="0" dirty="0" err="1" smtClean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oligosacarina</a:t>
                      </a:r>
                      <a:r>
                        <a:rPr lang="es-MX" sz="1100" b="0" dirty="0" smtClean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origen </a:t>
                      </a:r>
                      <a:r>
                        <a:rPr lang="es-MX" sz="1100" b="0" dirty="0" err="1" smtClean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péctico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Megaproyecto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s-ES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bioestimuladores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nacionales de amplio espectro de acción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Humberto Izquierdo, Lilia Alcaraz Meléndez, María C. González y Miriam Núñez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8/6/16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9.-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Brasinoesteroides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sus análogos en el crecimiento y rendimiento de cultivos de importancia económica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Megaproyecto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s-ES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bioestimuladores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nacionales de amplio espectro de acción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Miriam Núñez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8/6/16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10.-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Brasinoesteroides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sus análogos en la protección del arroz contra el estrés salino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Megaproyecto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s-ES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bioestimuladores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nacionales de amplio espectro de acción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Yanelis</a:t>
                      </a: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Reyes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8/6/16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11.- 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Efectos del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Pectimorf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</a:t>
                      </a:r>
                      <a:r>
                        <a:rPr lang="es-E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Arabidopsis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bajo condiciones de estrés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Megaproyecto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s-ES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bioestimuladores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nacionales de amplio espectro de acción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Idioleidys</a:t>
                      </a: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Alvarez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8/6/16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12.-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Pectimorf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QuitoMax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la protección contra metales pesados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Megaproyecto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s-ES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bioestimuladores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nacionales de amplio espectro de acción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Omar </a:t>
                      </a:r>
                      <a:r>
                        <a:rPr kumimoji="0" lang="es-ES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Cartaya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8/6/16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13.- 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Potencialidades del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Quitomax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la protección de cultivos de interés nacional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Megaproyecto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s-ES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bioestimuladores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nacionales de amplio espectro de acción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Alejandro Falcón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8/6/16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14.- 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Influencia de la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quitosana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la simbiosis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Bradyrhizobium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Soya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Megaproyecto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s-ES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bioestimuladores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nacionales de amplio espectro de acción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Daimy</a:t>
                      </a:r>
                      <a:r>
                        <a:rPr kumimoji="0" lang="es-E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Costales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8/6/16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155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418569"/>
              </p:ext>
            </p:extLst>
          </p:nvPr>
        </p:nvGraphicFramePr>
        <p:xfrm>
          <a:off x="2043459" y="147218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652463" y="761352"/>
            <a:ext cx="66998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39420"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5. Participación en talleres o congresos internacionales (continuación)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688488"/>
              </p:ext>
            </p:extLst>
          </p:nvPr>
        </p:nvGraphicFramePr>
        <p:xfrm>
          <a:off x="738186" y="1171482"/>
          <a:ext cx="8309561" cy="20375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96992"/>
                <a:gridCol w="2026508"/>
                <a:gridCol w="1937735"/>
                <a:gridCol w="916676"/>
                <a:gridCol w="731650"/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Título del trabajo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Taller/ </a:t>
                      </a:r>
                      <a:endParaRPr lang="en-US" sz="1200" dirty="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Congreso/Concurso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Autor (es)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Categoría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Fecha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9912">
                <a:tc>
                  <a:txBody>
                    <a:bodyPr/>
                    <a:lstStyle/>
                    <a:p>
                      <a:pPr algn="just"/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15.- Avances en la investigación y desarrollo del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biofertilizante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Azofert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®. Formulación con otros productos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bioactivos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Megaproyecto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s-ES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bioestimuladores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nacionales de amplio espectro de acción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Ionel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Hernández y </a:t>
                      </a: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María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C. </a:t>
                      </a: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Nápoles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8/6/16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897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16.- 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Respuesta del frijol cultivado con dos variantes de riego y aplicaciones foliares de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PectiMorf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 y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QuitoMax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Megaproyecto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s-ES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bioestimuladores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nacionales de amplio espectro de acción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</a:rPr>
                        <a:t>José </a:t>
                      </a:r>
                      <a:r>
                        <a:rPr kumimoji="0" lang="en-US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</a:rPr>
                        <a:t>Dell’Amico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8/6/16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17.-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QuitoMax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®, nuevo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bioestimulante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la Agricultura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Megaproyecto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</a:t>
                      </a:r>
                      <a:r>
                        <a:rPr lang="es-ES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bioestimuladores</a:t>
                      </a:r>
                      <a:r>
                        <a:rPr lang="es-ES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nacionales de amplio espectro de acción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</a:rPr>
                        <a:t>Donaldo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</a:rPr>
                        <a:t> Morales y José </a:t>
                      </a:r>
                      <a:r>
                        <a:rPr kumimoji="0" lang="en-US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</a:rPr>
                        <a:t>Dell’Amico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8/6/16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654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546868"/>
              </p:ext>
            </p:extLst>
          </p:nvPr>
        </p:nvGraphicFramePr>
        <p:xfrm>
          <a:off x="2043459" y="147218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738187" y="666749"/>
            <a:ext cx="83215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lvl="0" indent="-360363" algn="just">
              <a:spcBef>
                <a:spcPts val="600"/>
              </a:spcBef>
              <a:spcAft>
                <a:spcPts val="600"/>
              </a:spcAft>
            </a:pP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8. 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Se realiza satisfactoriamente el XX Congreso Internacional del INCA. Se coordinarán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2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Cursos pre-congreso,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Simposio de </a:t>
            </a:r>
            <a:r>
              <a:rPr lang="es-ES" sz="2000" dirty="0" err="1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Ecofisiología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Vegetal y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Taller de Productos </a:t>
            </a:r>
            <a:r>
              <a:rPr lang="es-ES" sz="2000" dirty="0" err="1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Bioactivos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. Se presentarán al menos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16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ponencias.</a:t>
            </a:r>
            <a:endParaRPr lang="en-US" sz="2000" dirty="0">
              <a:solidFill>
                <a:srgbClr val="0000FF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8186" y="1682412"/>
            <a:ext cx="60476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6. Relación de ponencias a presentar en el XX Congreso del INCA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382048"/>
              </p:ext>
            </p:extLst>
          </p:nvPr>
        </p:nvGraphicFramePr>
        <p:xfrm>
          <a:off x="738185" y="2020092"/>
          <a:ext cx="8321593" cy="4693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1393"/>
                <a:gridCol w="1327414"/>
                <a:gridCol w="3784482"/>
                <a:gridCol w="878304"/>
              </a:tblGrid>
              <a:tr h="28390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Título del trabajo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Evento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Autor (es)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Fecha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986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effectLst/>
                        </a:rPr>
                        <a:t>1. </a:t>
                      </a:r>
                      <a:r>
                        <a:rPr lang="x-none" sz="1100" b="0" dirty="0" smtClean="0">
                          <a:effectLst/>
                        </a:rPr>
                        <a:t>Aplicación </a:t>
                      </a:r>
                      <a:r>
                        <a:rPr lang="x-none" sz="1100" b="0" dirty="0">
                          <a:effectLst/>
                        </a:rPr>
                        <a:t>de los fragmentos polimorficos amplificados al azar (AFLP) para detectar estabilidad o variabilidad genética en plantas de ajo </a:t>
                      </a:r>
                      <a:r>
                        <a:rPr lang="x-none" sz="1100" b="0" i="0" dirty="0">
                          <a:effectLst/>
                        </a:rPr>
                        <a:t>(</a:t>
                      </a:r>
                      <a:r>
                        <a:rPr lang="x-none" sz="1100" b="0" i="1" dirty="0">
                          <a:effectLst/>
                        </a:rPr>
                        <a:t>Allium s</a:t>
                      </a:r>
                      <a:r>
                        <a:rPr lang="es-PR" sz="1100" b="0" i="1" dirty="0">
                          <a:effectLst/>
                        </a:rPr>
                        <a:t>a</a:t>
                      </a:r>
                      <a:r>
                        <a:rPr lang="x-none" sz="1100" b="0" i="1" dirty="0">
                          <a:effectLst/>
                        </a:rPr>
                        <a:t>tivum </a:t>
                      </a:r>
                      <a:r>
                        <a:rPr lang="x-none" sz="1100" b="0" dirty="0">
                          <a:effectLst/>
                        </a:rPr>
                        <a:t>L.) cultivadas </a:t>
                      </a:r>
                      <a:r>
                        <a:rPr lang="x-none" sz="1100" b="0" i="1" dirty="0">
                          <a:effectLst/>
                        </a:rPr>
                        <a:t>in vitro </a:t>
                      </a:r>
                      <a:r>
                        <a:rPr lang="x-none" sz="1100" b="0" dirty="0">
                          <a:effectLst/>
                        </a:rPr>
                        <a:t>con una mezcla de  oligogalacturónidos</a:t>
                      </a:r>
                      <a:endParaRPr lang="en-US" sz="1100" b="0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effectLst/>
                        </a:rPr>
                        <a:t>XX Congreso Internacional del INCA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3655" indent="8890" algn="just">
                        <a:spcAft>
                          <a:spcPts val="0"/>
                        </a:spcAft>
                      </a:pPr>
                      <a:r>
                        <a:rPr lang="es-MX" sz="1100" b="0" dirty="0">
                          <a:effectLst/>
                        </a:rPr>
                        <a:t>Humberto Izquierdo, Lilia Alcaraz, </a:t>
                      </a:r>
                      <a:r>
                        <a:rPr lang="es-MX" sz="1100" b="0" dirty="0" err="1">
                          <a:effectLst/>
                        </a:rPr>
                        <a:t>Rosalina</a:t>
                      </a:r>
                      <a:r>
                        <a:rPr lang="es-MX" sz="1100" b="0" dirty="0">
                          <a:effectLst/>
                        </a:rPr>
                        <a:t> </a:t>
                      </a:r>
                      <a:r>
                        <a:rPr lang="es-MX" sz="1100" b="0" dirty="0" err="1">
                          <a:effectLst/>
                        </a:rPr>
                        <a:t>Disotuar</a:t>
                      </a:r>
                      <a:r>
                        <a:rPr lang="es-MX" sz="1100" b="0" dirty="0">
                          <a:effectLst/>
                        </a:rPr>
                        <a:t>, María C. González y Juan C. Cabrera </a:t>
                      </a:r>
                      <a:endParaRPr lang="en-US" sz="1100" b="0" dirty="0">
                        <a:effectLst/>
                      </a:endParaRPr>
                    </a:p>
                    <a:p>
                      <a:pPr marL="15875" indent="-15875" algn="just">
                        <a:spcAft>
                          <a:spcPts val="0"/>
                        </a:spcAft>
                      </a:pPr>
                      <a:r>
                        <a:rPr lang="es-MX" sz="1100" b="0" dirty="0">
                          <a:effectLst/>
                        </a:rPr>
                        <a:t> </a:t>
                      </a:r>
                      <a:endParaRPr lang="en-US" sz="11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effectLst/>
                        </a:rPr>
                        <a:t>11/16 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3724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</a:rPr>
                        <a:t>2. </a:t>
                      </a:r>
                      <a:r>
                        <a:rPr lang="es-PR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Avances en las investigaciones conducentes a la implementación de la </a:t>
                      </a:r>
                      <a:r>
                        <a:rPr lang="es-PR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quitosana</a:t>
                      </a:r>
                      <a:r>
                        <a:rPr lang="es-PR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el cultivo del tomate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>
                          <a:effectLst/>
                        </a:rPr>
                        <a:t>XX Congreso Internacional del INCA</a:t>
                      </a:r>
                      <a:endParaRPr lang="en-US" sz="11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Alejandro Falcón, </a:t>
                      </a:r>
                      <a:r>
                        <a:rPr lang="es-PR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Dianevys</a:t>
                      </a:r>
                      <a:r>
                        <a:rPr lang="es-PR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González-Peña, </a:t>
                      </a:r>
                      <a:r>
                        <a:rPr lang="es-PR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Daimy</a:t>
                      </a:r>
                      <a:r>
                        <a:rPr lang="es-PR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Costales, </a:t>
                      </a:r>
                      <a:r>
                        <a:rPr lang="es-PR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Lisbel</a:t>
                      </a:r>
                      <a:r>
                        <a:rPr lang="es-PR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Travieso, </a:t>
                      </a:r>
                      <a:r>
                        <a:rPr lang="es-PR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Elein</a:t>
                      </a:r>
                      <a:r>
                        <a:rPr lang="es-PR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Terry, Josefa Ruiz, L. G. González, M. C. Jiménez, M. A. Martínez, Marcia B. Moya</a:t>
                      </a:r>
                      <a:endParaRPr lang="en-US" sz="11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effectLst/>
                        </a:rPr>
                        <a:t>11/16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496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 smtClean="0">
                          <a:effectLst/>
                        </a:rPr>
                        <a:t>3. Efecto </a:t>
                      </a:r>
                      <a:r>
                        <a:rPr lang="es-ES" sz="1100" b="0" dirty="0">
                          <a:effectLst/>
                        </a:rPr>
                        <a:t>de la aplicación foliar de una mezcla de </a:t>
                      </a:r>
                      <a:r>
                        <a:rPr lang="es-ES" sz="1100" b="0" dirty="0" err="1">
                          <a:effectLst/>
                        </a:rPr>
                        <a:t>oligogalacturónidos</a:t>
                      </a:r>
                      <a:r>
                        <a:rPr lang="es-ES" sz="1100" b="0" dirty="0">
                          <a:effectLst/>
                        </a:rPr>
                        <a:t> a plántulas de tomate cultivada en un suelo contaminado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>
                          <a:effectLst/>
                        </a:rPr>
                        <a:t>XX Congreso Internacional del INCA</a:t>
                      </a:r>
                      <a:endParaRPr lang="en-US" sz="11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>
                          <a:effectLst/>
                        </a:rPr>
                        <a:t>Omar E. </a:t>
                      </a:r>
                      <a:r>
                        <a:rPr lang="es-ES" sz="1100" b="0" dirty="0" err="1">
                          <a:effectLst/>
                        </a:rPr>
                        <a:t>Cartaya</a:t>
                      </a:r>
                      <a:r>
                        <a:rPr lang="es-ES" sz="1100" b="0" dirty="0">
                          <a:effectLst/>
                        </a:rPr>
                        <a:t>, Ana M. Moreno, </a:t>
                      </a:r>
                      <a:r>
                        <a:rPr lang="es-ES" sz="1100" b="0" dirty="0" smtClean="0">
                          <a:effectLst/>
                        </a:rPr>
                        <a:t>Fernando </a:t>
                      </a:r>
                      <a:r>
                        <a:rPr lang="es-ES" sz="1100" b="0" dirty="0" err="1">
                          <a:effectLst/>
                        </a:rPr>
                        <a:t>Guridi</a:t>
                      </a:r>
                      <a:r>
                        <a:rPr lang="es-ES" sz="1100" b="0" dirty="0">
                          <a:effectLst/>
                        </a:rPr>
                        <a:t>, </a:t>
                      </a:r>
                      <a:r>
                        <a:rPr lang="es-ES" sz="1100" b="0" dirty="0" smtClean="0">
                          <a:effectLst/>
                        </a:rPr>
                        <a:t>Adriano </a:t>
                      </a:r>
                      <a:r>
                        <a:rPr lang="es-ES" sz="1100" b="0" dirty="0">
                          <a:effectLst/>
                        </a:rPr>
                        <a:t>Cabrera y </a:t>
                      </a:r>
                      <a:r>
                        <a:rPr lang="es-ES" sz="1100" b="0" dirty="0" err="1">
                          <a:effectLst/>
                        </a:rPr>
                        <a:t>Yenisei</a:t>
                      </a:r>
                      <a:r>
                        <a:rPr lang="es-ES" sz="1100" b="0" dirty="0">
                          <a:effectLst/>
                        </a:rPr>
                        <a:t> </a:t>
                      </a:r>
                      <a:r>
                        <a:rPr lang="es-ES" sz="1100" b="0" dirty="0" smtClean="0">
                          <a:effectLst/>
                        </a:rPr>
                        <a:t>Hernández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effectLst/>
                        </a:rPr>
                        <a:t>11/16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8085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</a:rPr>
                        <a:t>4. </a:t>
                      </a:r>
                      <a:r>
                        <a:rPr lang="es-MX" sz="1100" b="0" dirty="0" smtClean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Efecto de diferentes formas de aplicación del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QuitoMax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 en la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nodulación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el crecimiento y el rendimiento de soya [</a:t>
                      </a:r>
                      <a:r>
                        <a:rPr lang="es-E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Glycine</a:t>
                      </a:r>
                      <a:r>
                        <a:rPr lang="es-ES" sz="1100" b="0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(L.) Merrill] inoculada con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Azofert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 a escala de campo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effectLst/>
                        </a:rPr>
                        <a:t>XX Congreso Internacional del INCA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err="1">
                          <a:effectLst/>
                          <a:latin typeface="+mn-lt"/>
                        </a:rPr>
                        <a:t>Daimy</a:t>
                      </a:r>
                      <a:r>
                        <a:rPr lang="es-PR" sz="1100" b="0" dirty="0">
                          <a:effectLst/>
                          <a:latin typeface="+mn-lt"/>
                        </a:rPr>
                        <a:t> </a:t>
                      </a:r>
                      <a:r>
                        <a:rPr lang="es-PR" sz="1100" b="0" dirty="0" smtClean="0">
                          <a:effectLst/>
                          <a:latin typeface="+mn-lt"/>
                        </a:rPr>
                        <a:t>Costales,</a:t>
                      </a:r>
                      <a:r>
                        <a:rPr lang="es-PR" sz="1100" b="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Lisbel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Travieso, Mario Varela y Alejandro Falcón</a:t>
                      </a:r>
                      <a:endParaRPr lang="en-US" sz="1100" b="0" i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effectLst/>
                        </a:rPr>
                        <a:t>11/16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3127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</a:rPr>
                        <a:t>5.</a:t>
                      </a:r>
                      <a:r>
                        <a:rPr lang="es-MX" sz="1100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Análogos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espirostánicos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brasinoesteroides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estimulan el crecimiento de plántulas de arroz (</a:t>
                      </a:r>
                      <a:r>
                        <a:rPr lang="es-ES" sz="1100" b="0" i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Oryza</a:t>
                      </a:r>
                      <a:r>
                        <a:rPr lang="es-ES" sz="1100" b="0" i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sativa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L.) cv. INCA LP-7 sometidas a estrés por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NaCl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>
                          <a:effectLst/>
                        </a:rPr>
                        <a:t>XX Congreso Internacional del INCA</a:t>
                      </a:r>
                      <a:endParaRPr lang="en-US" sz="11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err="1" smtClean="0">
                          <a:effectLst/>
                        </a:rPr>
                        <a:t>Geidy</a:t>
                      </a:r>
                      <a:r>
                        <a:rPr lang="es-PR" sz="1100" b="0" dirty="0" smtClean="0">
                          <a:effectLst/>
                        </a:rPr>
                        <a:t>,</a:t>
                      </a:r>
                      <a:r>
                        <a:rPr lang="es-PR" sz="1100" b="0" baseline="0" dirty="0" smtClean="0">
                          <a:effectLst/>
                        </a:rPr>
                        <a:t> </a:t>
                      </a:r>
                      <a:r>
                        <a:rPr lang="es-PR" sz="1100" b="0" baseline="0" dirty="0" err="1" smtClean="0">
                          <a:effectLst/>
                        </a:rPr>
                        <a:t>Lisbel</a:t>
                      </a:r>
                      <a:r>
                        <a:rPr lang="es-PR" sz="1100" b="0" baseline="0" dirty="0" smtClean="0">
                          <a:effectLst/>
                        </a:rPr>
                        <a:t> Martínez, Miriam Núñez</a:t>
                      </a:r>
                      <a:endParaRPr lang="en-US" sz="11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effectLst/>
                        </a:rPr>
                        <a:t>11/16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098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758918"/>
              </p:ext>
            </p:extLst>
          </p:nvPr>
        </p:nvGraphicFramePr>
        <p:xfrm>
          <a:off x="2043459" y="219410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84400" y="828833"/>
            <a:ext cx="8392365" cy="1354217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600" b="1" dirty="0"/>
              <a:t>ARC -3: IMPACTO ECONÓMICO Y SOCIAL</a:t>
            </a:r>
            <a:endParaRPr lang="en-US" sz="1600" dirty="0"/>
          </a:p>
          <a:p>
            <a:pPr algn="just"/>
            <a:r>
              <a:rPr lang="es-ES" sz="1600" b="1" u="sng" dirty="0"/>
              <a:t>Objetivo 5</a:t>
            </a:r>
            <a:r>
              <a:rPr lang="es-ES" sz="1600" b="1" dirty="0"/>
              <a:t>:</a:t>
            </a:r>
            <a:r>
              <a:rPr lang="es-ES" sz="1600" b="1" i="1" dirty="0"/>
              <a:t> </a:t>
            </a:r>
            <a:r>
              <a:rPr lang="es-ES" sz="1600" b="1" dirty="0"/>
              <a:t>Incrementar la obtención de resultados de investigación–desarrollo con alta pertinencia y las gestiones necesarias que garanticen los procesos </a:t>
            </a:r>
            <a:r>
              <a:rPr lang="es-ES" sz="1600" b="1" dirty="0" err="1"/>
              <a:t>innovativos</a:t>
            </a:r>
            <a:r>
              <a:rPr lang="es-ES" sz="1600" b="1" dirty="0"/>
              <a:t> y la elevación del impacto en la economía y la </a:t>
            </a:r>
            <a:r>
              <a:rPr lang="es-ES" sz="1600" b="1" dirty="0" smtClean="0"/>
              <a:t>sociedad</a:t>
            </a:r>
            <a:r>
              <a:rPr lang="es-ES" sz="1600" b="1" dirty="0"/>
              <a:t> </a:t>
            </a:r>
            <a:r>
              <a:rPr lang="es-ES" sz="1600" b="1" i="1" dirty="0" smtClean="0"/>
              <a:t>(Lineamientos </a:t>
            </a:r>
            <a:r>
              <a:rPr lang="es-ES" sz="1600" b="1" i="1" dirty="0"/>
              <a:t>vinculados: 129, 131, 137 y 152. Objetivos del Partido vinculados: 43, 47, 53, 54 55, y 65</a:t>
            </a:r>
            <a:r>
              <a:rPr lang="es-ES" sz="1600" b="1" i="1" dirty="0" smtClean="0"/>
              <a:t>).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60026" y="2289409"/>
            <a:ext cx="23407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2000" b="1" u="sng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Criterios de medida</a:t>
            </a:r>
            <a:r>
              <a:rPr lang="es-ES" sz="2000" b="1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:</a:t>
            </a:r>
            <a:endParaRPr lang="en-US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7846" y="2692341"/>
            <a:ext cx="833857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0" indent="-268288" algn="just">
              <a:spcAft>
                <a:spcPts val="0"/>
              </a:spcAft>
            </a:pPr>
            <a:r>
              <a:rPr lang="es-ES" sz="2000" dirty="0" smtClean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1. S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 garantizan las demandas del Programa Gubernamental de </a:t>
            </a:r>
            <a:r>
              <a:rPr lang="es-ES" sz="2000" dirty="0" err="1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Biofertilizantes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 través de la entrega de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2 500</a:t>
            </a:r>
            <a:r>
              <a:rPr lang="es-E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dosis de </a:t>
            </a:r>
            <a:r>
              <a:rPr lang="es-ES" sz="2000" dirty="0" err="1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Azofert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® y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12 000</a:t>
            </a:r>
            <a:r>
              <a:rPr lang="es-E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dosis de </a:t>
            </a:r>
            <a:r>
              <a:rPr lang="es-ES" sz="2000" dirty="0" err="1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Quitomax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®, duplicando la superficie de aplicación de los productos y el impacto en la agricultura del país. Se ejecutan campañas de </a:t>
            </a:r>
            <a:r>
              <a:rPr lang="es-ES" sz="2000" dirty="0" err="1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Bioproductos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en frijol y papa,</a:t>
            </a:r>
            <a:r>
              <a:rPr lang="es-ES" sz="20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 varias provincias y generalización en la producción de frijol y papa en </a:t>
            </a:r>
            <a:r>
              <a:rPr lang="es-ES" sz="2000" dirty="0" err="1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Mayabeque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E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CUMPLIDO</a:t>
            </a:r>
            <a:endParaRPr lang="en-US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7846" y="4755746"/>
            <a:ext cx="829823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0" indent="-268288" algn="just"/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2. </a:t>
            </a:r>
            <a:r>
              <a:rPr lang="es-ES" sz="2000" dirty="0">
                <a:solidFill>
                  <a:srgbClr val="0000FF"/>
                </a:solidFill>
              </a:rPr>
              <a:t>Se </a:t>
            </a:r>
            <a:r>
              <a:rPr lang="es-ES" sz="2000" dirty="0" smtClean="0">
                <a:solidFill>
                  <a:srgbClr val="0000FF"/>
                </a:solidFill>
              </a:rPr>
              <a:t> mantiene  la  ejecución  </a:t>
            </a:r>
            <a:r>
              <a:rPr lang="es-ES" sz="2000" dirty="0">
                <a:solidFill>
                  <a:srgbClr val="0000FF"/>
                </a:solidFill>
              </a:rPr>
              <a:t>satisfactoria </a:t>
            </a:r>
            <a:r>
              <a:rPr lang="es-ES" sz="2000" dirty="0" smtClean="0">
                <a:solidFill>
                  <a:srgbClr val="0000FF"/>
                </a:solidFill>
              </a:rPr>
              <a:t> de </a:t>
            </a:r>
            <a:r>
              <a:rPr lang="es-ES" sz="2000" b="1" dirty="0" smtClean="0">
                <a:solidFill>
                  <a:srgbClr val="0000FF"/>
                </a:solidFill>
              </a:rPr>
              <a:t>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s-ES" sz="2000" b="1" dirty="0" smtClean="0">
                <a:solidFill>
                  <a:srgbClr val="0000FF"/>
                </a:solidFill>
              </a:rPr>
              <a:t>  </a:t>
            </a:r>
            <a:r>
              <a:rPr lang="es-ES" sz="2000" dirty="0" smtClean="0">
                <a:solidFill>
                  <a:srgbClr val="0000FF"/>
                </a:solidFill>
              </a:rPr>
              <a:t>PA,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s-ES" sz="2000" dirty="0" smtClean="0">
                <a:solidFill>
                  <a:srgbClr val="0000FF"/>
                </a:solidFill>
              </a:rPr>
              <a:t> proyecto FONCI  y 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s-ES" sz="2000" dirty="0">
                <a:solidFill>
                  <a:srgbClr val="0000FF"/>
                </a:solidFill>
              </a:rPr>
              <a:t> </a:t>
            </a:r>
            <a:r>
              <a:rPr lang="es-ES" sz="2000" dirty="0" smtClean="0">
                <a:solidFill>
                  <a:srgbClr val="0000FF"/>
                </a:solidFill>
              </a:rPr>
              <a:t> Proyectos Institucionales que </a:t>
            </a:r>
            <a:r>
              <a:rPr lang="es-ES" sz="2000" dirty="0">
                <a:solidFill>
                  <a:srgbClr val="0000FF"/>
                </a:solidFill>
              </a:rPr>
              <a:t>coordina el Departamento, así como la participación en otros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s-ES" sz="2000" dirty="0">
                <a:solidFill>
                  <a:srgbClr val="0000FF"/>
                </a:solidFill>
              </a:rPr>
              <a:t> proyectos  asociados. Se </a:t>
            </a:r>
            <a:r>
              <a:rPr lang="es-ES" sz="2000" dirty="0" smtClean="0">
                <a:solidFill>
                  <a:srgbClr val="0000FF"/>
                </a:solidFill>
              </a:rPr>
              <a:t>participa además, en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s-ES" sz="2000" dirty="0" smtClean="0">
                <a:solidFill>
                  <a:srgbClr val="0000FF"/>
                </a:solidFill>
              </a:rPr>
              <a:t> proyectos institucionales, en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s-ES" sz="2000" dirty="0" smtClean="0">
                <a:solidFill>
                  <a:srgbClr val="0000FF"/>
                </a:solidFill>
              </a:rPr>
              <a:t> subcontratos con otras instituciones y en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s-ES" sz="2000" dirty="0" smtClean="0">
                <a:solidFill>
                  <a:srgbClr val="0000FF"/>
                </a:solidFill>
              </a:rPr>
              <a:t> </a:t>
            </a:r>
            <a:r>
              <a:rPr lang="es-ES" sz="2000" dirty="0">
                <a:solidFill>
                  <a:srgbClr val="0000FF"/>
                </a:solidFill>
              </a:rPr>
              <a:t>proyecto </a:t>
            </a:r>
            <a:r>
              <a:rPr lang="es-ES" sz="2000" dirty="0" smtClean="0">
                <a:solidFill>
                  <a:srgbClr val="0000FF"/>
                </a:solidFill>
              </a:rPr>
              <a:t>internacional, todos se ejecutan satisfactoriamente. Se elabora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s-ES" sz="2000" dirty="0" smtClean="0">
                <a:solidFill>
                  <a:srgbClr val="0000FF"/>
                </a:solidFill>
              </a:rPr>
              <a:t> proyecto nacional y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s-ES" sz="2000" dirty="0" smtClean="0">
                <a:solidFill>
                  <a:srgbClr val="0000FF"/>
                </a:solidFill>
              </a:rPr>
              <a:t> internacional. </a:t>
            </a:r>
            <a:r>
              <a:rPr lang="es-E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CUMPLIDO</a:t>
            </a:r>
            <a:endParaRPr lang="en-US" sz="2000" dirty="0">
              <a:solidFill>
                <a:srgbClr val="0000FF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06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470233"/>
              </p:ext>
            </p:extLst>
          </p:nvPr>
        </p:nvGraphicFramePr>
        <p:xfrm>
          <a:off x="2043459" y="147218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38186" y="743955"/>
            <a:ext cx="77561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6. Relación de ponencias a presentar en el XX Congreso del INCA (continuación)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881712"/>
              </p:ext>
            </p:extLst>
          </p:nvPr>
        </p:nvGraphicFramePr>
        <p:xfrm>
          <a:off x="738186" y="1203325"/>
          <a:ext cx="8237372" cy="54193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6456"/>
                <a:gridCol w="1431758"/>
                <a:gridCol w="2683042"/>
                <a:gridCol w="806116"/>
              </a:tblGrid>
              <a:tr h="28859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  <a:latin typeface="+mn-lt"/>
                        </a:rPr>
                        <a:t>Título del trabajo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  <a:latin typeface="+mn-lt"/>
                        </a:rPr>
                        <a:t>Evento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  <a:latin typeface="+mn-lt"/>
                        </a:rPr>
                        <a:t>Autor (es)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  <a:latin typeface="+mn-lt"/>
                        </a:rPr>
                        <a:t>Fecha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0582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</a:rPr>
                        <a:t>6. </a:t>
                      </a:r>
                      <a:r>
                        <a:rPr lang="es-MX" sz="1100" b="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Identificación de especímenes de papaya silvestre (</a:t>
                      </a:r>
                      <a:r>
                        <a:rPr lang="es-E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Carica</a:t>
                      </a:r>
                      <a:r>
                        <a:rPr lang="es-ES" sz="1100" b="0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papaya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L.) promisorios para el mejoramiento y el cultivo en Cuba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effectLst/>
                        </a:rPr>
                        <a:t>XX Congreso Internacional del INCA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effectLst/>
                        </a:rPr>
                        <a:t>Jesús </a:t>
                      </a:r>
                      <a:r>
                        <a:rPr lang="es-PR" sz="1100" b="0" dirty="0" smtClean="0">
                          <a:effectLst/>
                        </a:rPr>
                        <a:t>Rodríguez</a:t>
                      </a:r>
                      <a:endParaRPr lang="en-US" sz="11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effectLst/>
                        </a:rPr>
                        <a:t>11/16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5311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1100" b="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7. 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Efecto del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QuitoMax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plantas de frijol (</a:t>
                      </a:r>
                      <a:r>
                        <a:rPr lang="es-E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Phaseolus</a:t>
                      </a:r>
                      <a:r>
                        <a:rPr lang="es-ES" sz="1100" b="0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vulgaris</a:t>
                      </a:r>
                      <a:r>
                        <a:rPr lang="es-ES" sz="1100" b="0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L) sometidas a dos regímenes de riego en las relaciones hídricas, las clorofilas y el estado de los estomas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Donaldo </a:t>
                      </a: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Morales,</a:t>
                      </a:r>
                      <a:r>
                        <a:rPr lang="es-PR" sz="1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José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Dell’Amico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 Eduardo Jerez, Pedro Rodríguez,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Idioleydis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Álvarez,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Yusnier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Díaz y 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Roberqui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Martín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9074">
                <a:tc>
                  <a:txBody>
                    <a:bodyPr/>
                    <a:lstStyle/>
                    <a:p>
                      <a:pPr algn="just"/>
                      <a:r>
                        <a:rPr lang="es-MX" sz="1100" b="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8. </a:t>
                      </a:r>
                      <a:r>
                        <a:rPr lang="es-AR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Rizobios</a:t>
                      </a:r>
                      <a:r>
                        <a:rPr lang="es-AR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asociados a cultivos de arroz (</a:t>
                      </a:r>
                      <a:r>
                        <a:rPr lang="es-AR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Oryza</a:t>
                      </a:r>
                      <a:r>
                        <a:rPr lang="es-AR" sz="1100" b="0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sativa</a:t>
                      </a:r>
                      <a:r>
                        <a:rPr lang="es-AR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L.) y de maíz (</a:t>
                      </a:r>
                      <a:r>
                        <a:rPr lang="es-ES" sz="1100" b="0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Zea </a:t>
                      </a:r>
                      <a:r>
                        <a:rPr lang="es-E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mays</a:t>
                      </a:r>
                      <a:r>
                        <a:rPr lang="es-ES" sz="1100" b="0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s-ES" sz="1100" b="0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s-AR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Ionel</a:t>
                      </a: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Hernández,</a:t>
                      </a:r>
                      <a:r>
                        <a:rPr lang="es-PR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María C. Nápoles, Alicia Hernández, Sheila Ponte, </a:t>
                      </a:r>
                      <a:r>
                        <a:rPr lang="es-ES" sz="11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Reneé</a:t>
                      </a:r>
                      <a:r>
                        <a:rPr lang="es-ES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Pérez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2921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9. 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Efecto de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bioestimulantes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el crecimiento de  plantas de frijol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biofertilizadas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Lisbel</a:t>
                      </a: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Martínez,</a:t>
                      </a:r>
                      <a:r>
                        <a:rPr lang="es-PR" sz="1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Geydi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Pérez, María C. Nápoles y Miriam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Nüñez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6855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10. 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Efecto de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bioestimulantes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el rendimiento de plantas de dos cultivares de frijol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biofertilizadas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Miriam </a:t>
                      </a: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Núñez,</a:t>
                      </a:r>
                      <a:r>
                        <a:rPr lang="es-PR" sz="1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Lisbel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Martínez, Lázaro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Maqueira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María C. Nápoles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406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11. 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inoculación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micorrízica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arbuscular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su contribución a la reducción de la fertilización para la rehabilitación de un pastizal de guinea (</a:t>
                      </a:r>
                      <a:r>
                        <a:rPr lang="es-E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Megathyrsus</a:t>
                      </a:r>
                      <a:r>
                        <a:rPr lang="es-ES" sz="1100" b="0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maximus</a:t>
                      </a:r>
                      <a:r>
                        <a:rPr lang="es-ES" sz="1100" b="0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cv. ‘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Likoni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’)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Pedro 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Rosales,</a:t>
                      </a:r>
                      <a:r>
                        <a:rPr lang="es-PR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P. J. González, J. F. Ramírez </a:t>
                      </a:r>
                      <a:r>
                        <a:rPr lang="es-ES" sz="1100" b="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 J. Arzola</a:t>
                      </a:r>
                      <a:endParaRPr lang="en-US" sz="11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9965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1100" b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12.</a:t>
                      </a:r>
                      <a:r>
                        <a:rPr lang="es-MX" sz="1100" b="0" baseline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kern="12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Empleo 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Pectimorf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 para estimular la tuberización en papa (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Solanum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tuberosum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L.)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Roberqui</a:t>
                      </a:r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Martín </a:t>
                      </a:r>
                      <a:r>
                        <a:rPr lang="es-MX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Martín</a:t>
                      </a:r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Eduardo Jerez </a:t>
                      </a:r>
                      <a:r>
                        <a:rPr lang="es-MX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Mompie</a:t>
                      </a:r>
                      <a:r>
                        <a:rPr lang="es-MX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Donaldo Morales Guevara e Inés Reynaldo Escobar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632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13. 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Efecto acaricida de componentes de aceites esenciales sobre </a:t>
                      </a:r>
                      <a:r>
                        <a:rPr lang="es-E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Tetranychustumidus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Banks </a:t>
                      </a:r>
                      <a:endParaRPr lang="en-US" sz="1100" b="0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Yanebis</a:t>
                      </a:r>
                      <a:r>
                        <a:rPr lang="es-PR" sz="1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Pérez,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Oriela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Pino,  Reinaldo Chico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5311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14. 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Análogos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espirostánicos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brasinoesteroides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estimulan el crecimiento de plántulas de arroz (</a:t>
                      </a:r>
                      <a:r>
                        <a:rPr lang="es-ES" sz="1100" b="0" i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Oryza</a:t>
                      </a:r>
                      <a:r>
                        <a:rPr lang="es-ES" sz="1100" b="0" i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sativa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L.) cv. INCA LP-7 sometidas a estrés por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NaCl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Geidy</a:t>
                      </a:r>
                      <a:r>
                        <a:rPr lang="es-PR" sz="1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Pérez</a:t>
                      </a: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PR" sz="110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et 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901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629103"/>
              </p:ext>
            </p:extLst>
          </p:nvPr>
        </p:nvGraphicFramePr>
        <p:xfrm>
          <a:off x="2043459" y="147218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38186" y="743955"/>
            <a:ext cx="77561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6. Relación de ponencias a presentar en el XX Congreso del INCA (continuación)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740145"/>
              </p:ext>
            </p:extLst>
          </p:nvPr>
        </p:nvGraphicFramePr>
        <p:xfrm>
          <a:off x="738184" y="1203325"/>
          <a:ext cx="8249404" cy="51153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1168"/>
                <a:gridCol w="1315899"/>
                <a:gridCol w="3395717"/>
                <a:gridCol w="1226620"/>
              </a:tblGrid>
              <a:tr h="27655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Título del trabajo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Evento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Autor (es)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Fecha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9167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15.</a:t>
                      </a:r>
                      <a:r>
                        <a:rPr lang="es-MX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AR" sz="1100" b="0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s-AR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roducción de inoculantes bacterianos en cuba. historia, actualidad y desafíos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María C. Nápoles,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Ionel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Hernández, Belkis Morales,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Daimy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Costales, A. Hernández,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Daimy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Alonso,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Kirenia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Domínguez y Pedro</a:t>
                      </a:r>
                      <a:r>
                        <a:rPr lang="es-ES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Rosales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10160" indent="-10160" algn="just">
                        <a:spcAft>
                          <a:spcPts val="0"/>
                        </a:spcAft>
                      </a:pP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16. Comportamiento </a:t>
                      </a:r>
                      <a:r>
                        <a:rPr lang="es-ES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 las características químicas del </a:t>
                      </a:r>
                      <a:r>
                        <a:rPr lang="es-ES" sz="1100" b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Pectimorf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en solución durante su almacenamiento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Yuliem</a:t>
                      </a: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Mederos, Alejandro  Falcón, Juan </a:t>
                      </a:r>
                      <a:r>
                        <a:rPr lang="es-ES" sz="11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H. </a:t>
                      </a:r>
                      <a:r>
                        <a:rPr lang="es-ES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Hernández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10160" marR="0" indent="-1016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17.</a:t>
                      </a:r>
                      <a:r>
                        <a:rPr lang="es-MX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Efecto de dos variantes de riego en el desarrollo del cultivo del trigo (</a:t>
                      </a:r>
                      <a:r>
                        <a:rPr lang="es-ES" sz="1100" b="0" i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Triticum</a:t>
                      </a:r>
                      <a:r>
                        <a:rPr lang="es-ES" sz="1100" b="0" i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i="1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aestivum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L.) cultivar INCA TH 4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José M. </a:t>
                      </a:r>
                      <a:r>
                        <a:rPr lang="en-US" sz="11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Dell’Amico</a:t>
                      </a:r>
                      <a:r>
                        <a:rPr lang="en-US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</a:t>
                      </a:r>
                      <a:r>
                        <a:rPr lang="en-US" sz="1100" b="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Roberqui</a:t>
                      </a:r>
                      <a:r>
                        <a:rPr lang="es-ES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Martín, Eduardo I.    Jerez; Donaldo Morales y Rodolfo Plana</a:t>
                      </a:r>
                      <a:endParaRPr lang="en-US" sz="11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 b="0" i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b="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93485">
                <a:tc>
                  <a:txBody>
                    <a:bodyPr/>
                    <a:lstStyle/>
                    <a:p>
                      <a:pPr marL="10160" marR="0" indent="-1016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18. 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Efecto de aplicaciones de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Quitomax</a:t>
                      </a:r>
                      <a:r>
                        <a:rPr lang="es-ES" sz="1100" b="0" kern="1200" baseline="300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el crecimiento y la producción de semilla de papa (</a:t>
                      </a:r>
                      <a:r>
                        <a:rPr lang="es-E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Solanum</a:t>
                      </a:r>
                      <a:r>
                        <a:rPr lang="es-ES" sz="1100" b="0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0" i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tuberosum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L.)</a:t>
                      </a:r>
                      <a:endParaRPr lang="en-US" sz="1100" b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10160" indent="-10160" algn="just">
                        <a:spcAft>
                          <a:spcPts val="0"/>
                        </a:spcAft>
                      </a:pP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Eduardo</a:t>
                      </a:r>
                      <a:r>
                        <a:rPr lang="en-US" sz="11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Jerez,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Roberqui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Martín y Donaldo Morales</a:t>
                      </a:r>
                      <a:endParaRPr lang="en-US" sz="1100" i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69195">
                <a:tc>
                  <a:txBody>
                    <a:bodyPr/>
                    <a:lstStyle/>
                    <a:p>
                      <a:pPr marL="10160" marR="0" indent="-1016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19.</a:t>
                      </a:r>
                      <a:r>
                        <a:rPr lang="es-MX" sz="11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Efectos del cadmio en procesos fisiológicos del cultivo del tomate en hidroponía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100" b="0" i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Yenisei Hernández,</a:t>
                      </a:r>
                      <a:r>
                        <a:rPr lang="en-US" sz="1100" b="0" i="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s-ES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Pedro Rodríguez, Zulma N. Cruz, </a:t>
                      </a:r>
                      <a:r>
                        <a:rPr lang="es-ES" sz="11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Yanebis</a:t>
                      </a:r>
                      <a:r>
                        <a:rPr lang="es-ES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Pérez, María </a:t>
                      </a:r>
                      <a:r>
                        <a:rPr lang="es-ES" sz="11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Solangel</a:t>
                      </a:r>
                      <a:r>
                        <a:rPr lang="es-ES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s-ES" sz="11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Yaimy</a:t>
                      </a:r>
                      <a:r>
                        <a:rPr lang="es-ES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Otero</a:t>
                      </a:r>
                      <a:endParaRPr lang="en-US" sz="1100" i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10160" marR="0" indent="-1016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20. 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Determinación del punto de equilibrio para la producción de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Quitomax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 y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Pectimorf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</a:t>
                      </a:r>
                      <a:endParaRPr lang="en-US" sz="1100" b="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160" marR="0" indent="-1016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 M. Moreno, Omar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Cartaya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Juan</a:t>
                      </a:r>
                      <a:r>
                        <a:rPr lang="es-ES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Hernández y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Lisbel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Travieso</a:t>
                      </a:r>
                      <a:endParaRPr lang="en-US" sz="1100" i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10160" marR="0" indent="-1016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21. 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Efectos de la aplicación de una mezcla de </a:t>
                      </a:r>
                      <a:r>
                        <a:rPr lang="es-ES" sz="11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oligogalacturónidos</a:t>
                      </a:r>
                      <a:r>
                        <a:rPr lang="es-ES" sz="11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un suelo contaminado cultivado con plántulas de tomate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XX Congreso Internacional del INCA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Omar </a:t>
                      </a:r>
                      <a:r>
                        <a:rPr lang="es-ES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Cartaya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 Ana M. Moreno,</a:t>
                      </a:r>
                      <a:r>
                        <a:rPr lang="es-ES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Fernando </a:t>
                      </a:r>
                      <a:r>
                        <a:rPr lang="es-ES" sz="11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Guridi</a:t>
                      </a:r>
                      <a:r>
                        <a:rPr lang="es-ES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Adriano Cabrera y </a:t>
                      </a:r>
                      <a:r>
                        <a:rPr lang="es-ES" sz="11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Yenisei</a:t>
                      </a:r>
                      <a:r>
                        <a:rPr lang="es-ES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Hernández</a:t>
                      </a:r>
                      <a:endParaRPr lang="en-US" sz="1100" i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11/16</a:t>
                      </a:r>
                      <a:endParaRPr lang="en-US" sz="110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258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301129"/>
              </p:ext>
            </p:extLst>
          </p:nvPr>
        </p:nvGraphicFramePr>
        <p:xfrm>
          <a:off x="4040702" y="204536"/>
          <a:ext cx="2023214" cy="445168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2023214"/>
              </a:tblGrid>
              <a:tr h="44516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POSTGRADO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4400" y="847165"/>
            <a:ext cx="8392365" cy="107721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600" b="1" dirty="0"/>
              <a:t>ARC - 2: CLAUSTRO REVOLUCIONARIO DE EXCELENCIA  </a:t>
            </a:r>
            <a:endParaRPr lang="en-US" sz="1600" dirty="0"/>
          </a:p>
          <a:p>
            <a:pPr algn="just"/>
            <a:r>
              <a:rPr lang="es-ES" sz="1600" b="1" u="sng" dirty="0"/>
              <a:t>Objetivo 2</a:t>
            </a:r>
            <a:r>
              <a:rPr lang="es-ES" sz="1600" b="1" dirty="0"/>
              <a:t>: Elevar la calificación y la formación integral del claustro, con énfasis en la preparación político-ideológica (</a:t>
            </a:r>
            <a:r>
              <a:rPr lang="es-ES" sz="1600" b="1" i="1" dirty="0"/>
              <a:t>Lineamientos vinculados: 138, 144, 146, 141, 145, 170 y 172. Objetivos del Partido vinculados: 42, 47, 50, 56 y 66).</a:t>
            </a:r>
            <a:endParaRPr 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660026" y="2031970"/>
            <a:ext cx="23407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2000" b="1" u="sng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Criterios de medida</a:t>
            </a:r>
            <a:r>
              <a:rPr lang="es-ES" sz="2000" b="1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:</a:t>
            </a:r>
            <a:endParaRPr lang="en-US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5995" y="2435862"/>
            <a:ext cx="8410769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 algn="just">
              <a:spcAft>
                <a:spcPts val="600"/>
              </a:spcAft>
            </a:pPr>
            <a:r>
              <a:rPr lang="es-ES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1. 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Se desarrollará el proceso de Categorización de al menos de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2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 investigadores: Aspirante a Investigador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</a:t>
            </a:r>
            <a:r>
              <a:rPr lang="es-PR" sz="2000" dirty="0">
                <a:solidFill>
                  <a:srgbClr val="3333FF"/>
                </a:solidFill>
                <a:ea typeface="Times New Roman" panose="02020603050405020304" pitchFamily="18" charset="0"/>
              </a:rPr>
              <a:t> 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 o Investigador Agregado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</a:t>
            </a:r>
            <a:r>
              <a:rPr lang="es-PR" sz="2000" dirty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 o Investigador Auxiliar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</a:t>
            </a:r>
            <a:r>
              <a:rPr lang="es-PR" sz="2000" dirty="0" smtClean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 o Investigador Titular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</a:t>
            </a:r>
            <a:r>
              <a:rPr lang="es-PR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,</a:t>
            </a:r>
            <a:r>
              <a:rPr lang="es-PR" sz="2000" dirty="0" smtClean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s-PR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de los cuatro posibles</a:t>
            </a:r>
            <a:r>
              <a:rPr lang="es-PR" sz="2000" dirty="0" smtClean="0">
                <a:solidFill>
                  <a:srgbClr val="3333FF"/>
                </a:solidFill>
                <a:ea typeface="Times New Roman" panose="02020603050405020304" pitchFamily="18" charset="0"/>
              </a:rPr>
              <a:t>. S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e categoriza al menos </a:t>
            </a:r>
            <a:r>
              <a:rPr lang="es-PR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  investigador como Profesor Titular. Se forma al menos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 Doctor de los </a:t>
            </a:r>
            <a:r>
              <a:rPr lang="es-PR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dos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 que se encuentran desarrollando su plan de doctorado. Se contribuye a la formación de al menos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3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 estudiantes de pregrado.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CUMPLIDO</a:t>
            </a:r>
            <a:endParaRPr lang="en-US" sz="2800" dirty="0">
              <a:solidFill>
                <a:srgbClr val="0000FF"/>
              </a:solidFill>
              <a:ea typeface="Times New Roman" panose="02020603050405020304" pitchFamily="18" charset="0"/>
            </a:endParaRPr>
          </a:p>
          <a:p>
            <a:pPr marL="266700" indent="-266700" algn="just">
              <a:spcAft>
                <a:spcPts val="600"/>
              </a:spcAft>
            </a:pPr>
            <a:endParaRPr lang="en-US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4400" y="4476861"/>
            <a:ext cx="28827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1. Categorización científica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169547"/>
              </p:ext>
            </p:extLst>
          </p:nvPr>
        </p:nvGraphicFramePr>
        <p:xfrm>
          <a:off x="738186" y="4911636"/>
          <a:ext cx="8249402" cy="1382395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678782"/>
                <a:gridCol w="2322095"/>
                <a:gridCol w="2153653"/>
                <a:gridCol w="1094872"/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Posibles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investigadores</a:t>
                      </a:r>
                      <a:r>
                        <a:rPr lang="en-US" sz="1600" dirty="0">
                          <a:effectLst/>
                        </a:rPr>
                        <a:t> a </a:t>
                      </a:r>
                      <a:r>
                        <a:rPr lang="en-US" sz="1600" dirty="0" err="1">
                          <a:effectLst/>
                        </a:rPr>
                        <a:t>categorizar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</a:rPr>
                        <a:t>Categoría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que</a:t>
                      </a:r>
                      <a:endParaRPr lang="en-US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ostenta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600" dirty="0">
                          <a:effectLst/>
                        </a:rPr>
                        <a:t>Categoría a la que aspira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Fecha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6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b="0" dirty="0" smtClean="0">
                          <a:effectLst/>
                        </a:rPr>
                        <a:t>1.</a:t>
                      </a:r>
                      <a:r>
                        <a:rPr lang="es-PR" sz="1400" b="0" baseline="0" dirty="0" smtClean="0">
                          <a:effectLst/>
                        </a:rPr>
                        <a:t> </a:t>
                      </a:r>
                      <a:r>
                        <a:rPr lang="es-PR" sz="1400" b="0" dirty="0" err="1" smtClean="0">
                          <a:effectLst/>
                        </a:rPr>
                        <a:t>Yenisei</a:t>
                      </a:r>
                      <a:r>
                        <a:rPr lang="es-PR" sz="1400" b="0" dirty="0" smtClean="0">
                          <a:effectLst/>
                        </a:rPr>
                        <a:t> </a:t>
                      </a:r>
                      <a:r>
                        <a:rPr lang="es-PR" sz="1400" b="0" dirty="0">
                          <a:effectLst/>
                        </a:rPr>
                        <a:t>Hernández 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dirty="0">
                          <a:effectLst/>
                        </a:rPr>
                        <a:t>Reserva Científica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Aspirante a Investigador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3/16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b="0" dirty="0" smtClean="0">
                          <a:effectLst/>
                        </a:rPr>
                        <a:t>2.</a:t>
                      </a:r>
                      <a:r>
                        <a:rPr lang="es-PR" sz="1400" b="0" baseline="0" dirty="0" smtClean="0">
                          <a:effectLst/>
                        </a:rPr>
                        <a:t> </a:t>
                      </a:r>
                      <a:r>
                        <a:rPr lang="es-PR" sz="1400" b="0" dirty="0" err="1" smtClean="0">
                          <a:effectLst/>
                        </a:rPr>
                        <a:t>Yuliem</a:t>
                      </a:r>
                      <a:r>
                        <a:rPr lang="es-PR" sz="1400" b="0" dirty="0" smtClean="0">
                          <a:effectLst/>
                        </a:rPr>
                        <a:t> </a:t>
                      </a:r>
                      <a:r>
                        <a:rPr lang="es-PR" sz="1400" b="0" dirty="0">
                          <a:effectLst/>
                        </a:rPr>
                        <a:t>Mederos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dirty="0">
                          <a:effectLst/>
                        </a:rPr>
                        <a:t>Aspirante a Investigador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dirty="0">
                          <a:effectLst/>
                        </a:rPr>
                        <a:t>Investigador Agregado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dirty="0">
                          <a:effectLst/>
                        </a:rPr>
                        <a:t>3/16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b="0" dirty="0" smtClean="0">
                          <a:effectLst/>
                        </a:rPr>
                        <a:t>3. Omar </a:t>
                      </a:r>
                      <a:r>
                        <a:rPr lang="es-PR" sz="1400" b="0" dirty="0">
                          <a:effectLst/>
                        </a:rPr>
                        <a:t>E. </a:t>
                      </a:r>
                      <a:r>
                        <a:rPr lang="es-PR" sz="1400" b="0" dirty="0" err="1">
                          <a:effectLst/>
                        </a:rPr>
                        <a:t>Cartaya</a:t>
                      </a:r>
                      <a:r>
                        <a:rPr lang="es-PR" sz="1400" b="0" dirty="0">
                          <a:effectLst/>
                        </a:rPr>
                        <a:t> 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dirty="0">
                          <a:effectLst/>
                        </a:rPr>
                        <a:t>Investigador Agregado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dirty="0">
                          <a:effectLst/>
                        </a:rPr>
                        <a:t>Investigador Auxiliar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dirty="0">
                          <a:effectLst/>
                        </a:rPr>
                        <a:t>3/16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b="0" dirty="0" smtClean="0">
                          <a:effectLst/>
                        </a:rPr>
                        <a:t>4.</a:t>
                      </a:r>
                      <a:r>
                        <a:rPr lang="es-PR" sz="1400" b="0" baseline="0" dirty="0" smtClean="0">
                          <a:effectLst/>
                        </a:rPr>
                        <a:t> </a:t>
                      </a:r>
                      <a:r>
                        <a:rPr lang="es-PR" sz="1400" b="0" dirty="0" smtClean="0">
                          <a:effectLst/>
                        </a:rPr>
                        <a:t>Humberto </a:t>
                      </a:r>
                      <a:r>
                        <a:rPr lang="es-PR" sz="1400" b="0" dirty="0">
                          <a:effectLst/>
                        </a:rPr>
                        <a:t>Izquierdo 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dirty="0">
                          <a:effectLst/>
                        </a:rPr>
                        <a:t>Investigador Auxiliar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dirty="0">
                          <a:effectLst/>
                        </a:rPr>
                        <a:t>Investigador Titular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dirty="0">
                          <a:effectLst/>
                        </a:rPr>
                        <a:t>3/16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967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147559"/>
              </p:ext>
            </p:extLst>
          </p:nvPr>
        </p:nvGraphicFramePr>
        <p:xfrm>
          <a:off x="4040702" y="137301"/>
          <a:ext cx="2023214" cy="445168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2023214"/>
              </a:tblGrid>
              <a:tr h="44516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POSTGRADO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23901" y="533679"/>
            <a:ext cx="28150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2. Categorización docente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665714"/>
              </p:ext>
            </p:extLst>
          </p:nvPr>
        </p:nvGraphicFramePr>
        <p:xfrm>
          <a:off x="738186" y="833206"/>
          <a:ext cx="8249402" cy="742315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126877"/>
                <a:gridCol w="1789433"/>
                <a:gridCol w="1906428"/>
                <a:gridCol w="1426664"/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Posibles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investigadores</a:t>
                      </a:r>
                      <a:r>
                        <a:rPr lang="en-US" sz="1600" dirty="0">
                          <a:effectLst/>
                        </a:rPr>
                        <a:t> a </a:t>
                      </a:r>
                      <a:r>
                        <a:rPr lang="en-US" sz="1600" dirty="0" err="1">
                          <a:effectLst/>
                        </a:rPr>
                        <a:t>categorizar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Categoría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que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ostenta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600" dirty="0">
                          <a:effectLst/>
                        </a:rPr>
                        <a:t>Categoría a la que aspira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Fecha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6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dirty="0" smtClean="0">
                          <a:effectLst/>
                        </a:rPr>
                        <a:t>1.</a:t>
                      </a:r>
                      <a:r>
                        <a:rPr lang="es-PR" sz="1400" baseline="0" dirty="0" smtClean="0">
                          <a:effectLst/>
                        </a:rPr>
                        <a:t> </a:t>
                      </a:r>
                      <a:r>
                        <a:rPr lang="es-PR" sz="1400" b="0" dirty="0" smtClean="0">
                          <a:effectLst/>
                        </a:rPr>
                        <a:t>Humberto Izquierdo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dirty="0">
                          <a:effectLst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Profesor Titular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6-7/16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38188" y="1635351"/>
            <a:ext cx="36572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3. Formación de Masters y Doctores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296194"/>
              </p:ext>
            </p:extLst>
          </p:nvPr>
        </p:nvGraphicFramePr>
        <p:xfrm>
          <a:off x="738189" y="2024453"/>
          <a:ext cx="8237370" cy="469044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331243"/>
                <a:gridCol w="1552073"/>
                <a:gridCol w="2610853"/>
                <a:gridCol w="589715"/>
                <a:gridCol w="577348"/>
                <a:gridCol w="1576138"/>
              </a:tblGrid>
              <a:tr h="279330"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</a:rPr>
                        <a:t>Aspirante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Tutor (</a:t>
                      </a: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</a:rPr>
                        <a:t>es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200" b="1" dirty="0">
                          <a:solidFill>
                            <a:schemeClr val="bg1"/>
                          </a:solidFill>
                          <a:effectLst/>
                        </a:rPr>
                        <a:t>Título de la tesis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</a:rPr>
                        <a:t>Tipo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de </a:t>
                      </a: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</a:rPr>
                        <a:t>tesis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</a:rPr>
                        <a:t>Fechas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de </a:t>
                      </a: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</a:rPr>
                        <a:t>defensa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</a:tr>
              <a:tr h="1865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800" b="1" dirty="0" err="1">
                          <a:solidFill>
                            <a:schemeClr val="bg1"/>
                          </a:solidFill>
                          <a:effectLst/>
                        </a:rPr>
                        <a:t>Maestría</a:t>
                      </a:r>
                      <a:endParaRPr lang="en-US" sz="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800" b="1" dirty="0" err="1">
                          <a:solidFill>
                            <a:schemeClr val="bg1"/>
                          </a:solidFill>
                          <a:effectLst/>
                        </a:rPr>
                        <a:t>Doctorado</a:t>
                      </a:r>
                      <a:endParaRPr lang="en-US" sz="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262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1.</a:t>
                      </a:r>
                      <a:r>
                        <a:rPr lang="es-PR" sz="1100" b="0" baseline="0" dirty="0" smtClean="0">
                          <a:effectLst/>
                        </a:rPr>
                        <a:t> </a:t>
                      </a:r>
                      <a:r>
                        <a:rPr lang="es-PR" sz="1100" b="0" dirty="0" smtClean="0">
                          <a:effectLst/>
                        </a:rPr>
                        <a:t>Jesús Rodríguez</a:t>
                      </a:r>
                      <a:endParaRPr lang="en-US" sz="1100" b="0" dirty="0">
                        <a:effectLst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Dr. C. Pedro Rodríguez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Dr. C. Guillermo Gálvez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Dra. C. María E. González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marL="24765" indent="-24765" algn="just"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Caracterización de la </a:t>
                      </a:r>
                      <a:r>
                        <a:rPr lang="es-ES" sz="1100" i="1" dirty="0" err="1" smtClean="0">
                          <a:effectLst/>
                        </a:rPr>
                        <a:t>Carica</a:t>
                      </a:r>
                      <a:r>
                        <a:rPr lang="es-ES" sz="1100" dirty="0" smtClean="0">
                          <a:effectLst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</a:rPr>
                        <a:t>sp</a:t>
                      </a:r>
                      <a:r>
                        <a:rPr lang="es-ES" sz="1100" dirty="0" smtClean="0">
                          <a:effectLst/>
                        </a:rPr>
                        <a:t>. en la cuenca del río </a:t>
                      </a:r>
                      <a:r>
                        <a:rPr lang="es-ES" sz="1100" dirty="0" err="1" smtClean="0">
                          <a:effectLst/>
                        </a:rPr>
                        <a:t>Almendares-Vento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marL="128270" indent="-128270"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marL="128270" indent="-128270"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</a:endParaRPr>
                    </a:p>
                    <a:p>
                      <a:pPr marL="128270" indent="-128270"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marL="128270" indent="-128270"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- Comisión mixta Fisiología-Genética.- 2/16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- Consejo Científico.- </a:t>
                      </a:r>
                      <a:r>
                        <a:rPr lang="es-PR" sz="1100" dirty="0" smtClean="0">
                          <a:effectLst/>
                        </a:rPr>
                        <a:t>7/16</a:t>
                      </a:r>
                      <a:endParaRPr lang="en-US" sz="1100" dirty="0">
                        <a:effectLst/>
                      </a:endParaRPr>
                    </a:p>
                    <a:p>
                      <a:pPr marL="92710" indent="-92710" algn="just">
                        <a:spcAft>
                          <a:spcPts val="0"/>
                        </a:spcAft>
                      </a:pPr>
                      <a:r>
                        <a:rPr lang="es-PR" sz="1100" dirty="0" smtClean="0">
                          <a:effectLst/>
                        </a:rPr>
                        <a:t>-</a:t>
                      </a:r>
                      <a:r>
                        <a:rPr lang="es-PR" sz="1100" baseline="0" dirty="0" smtClean="0">
                          <a:effectLst/>
                        </a:rPr>
                        <a:t> </a:t>
                      </a:r>
                      <a:r>
                        <a:rPr lang="es-PR" sz="1100" dirty="0" smtClean="0">
                          <a:effectLst/>
                        </a:rPr>
                        <a:t>Entrega </a:t>
                      </a:r>
                      <a:r>
                        <a:rPr lang="es-PR" sz="1100" dirty="0">
                          <a:effectLst/>
                        </a:rPr>
                        <a:t>al Tribunal Estatal.- 10/16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</a:tr>
              <a:tr h="7463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2.</a:t>
                      </a:r>
                      <a:r>
                        <a:rPr lang="es-PR" sz="1100" b="0" baseline="0" dirty="0" smtClean="0">
                          <a:effectLst/>
                        </a:rPr>
                        <a:t> </a:t>
                      </a:r>
                      <a:r>
                        <a:rPr lang="es-PR" sz="1100" b="0" dirty="0" smtClean="0">
                          <a:effectLst/>
                        </a:rPr>
                        <a:t>Omar </a:t>
                      </a:r>
                      <a:r>
                        <a:rPr lang="es-PR" sz="1100" b="0" dirty="0">
                          <a:effectLst/>
                        </a:rPr>
                        <a:t>E. </a:t>
                      </a:r>
                      <a:r>
                        <a:rPr lang="es-PR" sz="1100" b="0" dirty="0" err="1" smtClean="0">
                          <a:effectLst/>
                        </a:rPr>
                        <a:t>Cartaya</a:t>
                      </a:r>
                      <a:endParaRPr lang="en-US" sz="1100" b="0" dirty="0">
                        <a:effectLst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Dr. C. Fernando </a:t>
                      </a:r>
                      <a:r>
                        <a:rPr lang="es-PR" sz="1100" dirty="0" err="1">
                          <a:effectLst/>
                        </a:rPr>
                        <a:t>Guridi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Dr. C. Adriano Cabrera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marL="24765" indent="-24765"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Olga y metales pesados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- Comisión Fisiología.- 7/16</a:t>
                      </a:r>
                      <a:endParaRPr lang="en-US" sz="1100" dirty="0">
                        <a:effectLst/>
                      </a:endParaRPr>
                    </a:p>
                    <a:p>
                      <a:pPr marL="111125" indent="-111125"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- Consejo    Científico.-    10-11/16</a:t>
                      </a:r>
                      <a:endParaRPr lang="en-US" sz="1100" dirty="0">
                        <a:effectLst/>
                      </a:endParaRPr>
                    </a:p>
                    <a:p>
                      <a:pPr marL="92710" indent="-92710"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- Entrega al Tribunal Estatal.- 3/17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</a:tr>
              <a:tr h="1865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3.</a:t>
                      </a:r>
                      <a:r>
                        <a:rPr lang="es-PR" sz="1100" b="0" baseline="0" dirty="0" smtClean="0">
                          <a:effectLst/>
                        </a:rPr>
                        <a:t> </a:t>
                      </a:r>
                      <a:r>
                        <a:rPr lang="es-PR" sz="1100" b="0" dirty="0" smtClean="0">
                          <a:effectLst/>
                        </a:rPr>
                        <a:t>Marcia </a:t>
                      </a:r>
                      <a:r>
                        <a:rPr lang="es-PR" sz="1100" b="0" dirty="0">
                          <a:effectLst/>
                        </a:rPr>
                        <a:t>B. Moya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Dr. C. Alejandro Falcón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activación de resistencia basal inducida en plantas de tomate contra sus principales patógenos por acción de </a:t>
                      </a:r>
                      <a:r>
                        <a:rPr lang="es-ES" sz="1100" b="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quitosana</a:t>
                      </a:r>
                      <a:r>
                        <a:rPr lang="es-ES" sz="11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ácido salicílico y su combinación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 smtClean="0">
                          <a:effectLst/>
                        </a:rPr>
                        <a:t>- Discusión: 2020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 smtClean="0">
                          <a:effectLst/>
                        </a:rPr>
                        <a:t>Aspirante </a:t>
                      </a:r>
                      <a:r>
                        <a:rPr lang="es-PR" sz="1100" dirty="0">
                          <a:effectLst/>
                        </a:rPr>
                        <a:t>de Biología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</a:tr>
              <a:tr h="3731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4.</a:t>
                      </a:r>
                      <a:r>
                        <a:rPr lang="es-PR" sz="1100" b="0" baseline="0" dirty="0" smtClean="0">
                          <a:effectLst/>
                        </a:rPr>
                        <a:t> </a:t>
                      </a:r>
                      <a:r>
                        <a:rPr lang="es-PR" sz="1100" b="0" dirty="0" err="1" smtClean="0">
                          <a:effectLst/>
                        </a:rPr>
                        <a:t>Daimy</a:t>
                      </a:r>
                      <a:r>
                        <a:rPr lang="es-PR" sz="1100" b="0" dirty="0" smtClean="0">
                          <a:effectLst/>
                        </a:rPr>
                        <a:t> </a:t>
                      </a:r>
                      <a:r>
                        <a:rPr lang="es-PR" sz="1100" b="0" dirty="0">
                          <a:effectLst/>
                        </a:rPr>
                        <a:t>Costales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>
                          <a:effectLst/>
                        </a:rPr>
                        <a:t>Dr. C. Alejandro Falcón</a:t>
                      </a:r>
                      <a:endParaRPr lang="en-US" sz="11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>
                          <a:effectLst/>
                        </a:rPr>
                        <a:t>Dr. C. Pedro Rodríguez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Efecto de los </a:t>
                      </a:r>
                      <a:r>
                        <a:rPr lang="es-ES" sz="11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bioestimulantes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QuitoMax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 y </a:t>
                      </a:r>
                      <a:r>
                        <a:rPr lang="es-ES" sz="11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Pectimorf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 en la tolerancia de la soya (</a:t>
                      </a:r>
                      <a:r>
                        <a:rPr lang="es-ES" sz="1100" i="1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Glycine</a:t>
                      </a:r>
                      <a:r>
                        <a:rPr lang="es-ES" sz="110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i="1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contra el estrés por déficit hídrico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solidFill>
                            <a:srgbClr val="FF0000"/>
                          </a:solidFill>
                          <a:effectLst/>
                        </a:rPr>
                        <a:t>Pendiente de presentar su Plan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</a:tr>
              <a:tr h="186586">
                <a:tc>
                  <a:txBody>
                    <a:bodyPr/>
                    <a:lstStyle/>
                    <a:p>
                      <a:r>
                        <a:rPr lang="es-PR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5.</a:t>
                      </a:r>
                      <a:r>
                        <a:rPr lang="es-PR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PR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 Encalada</a:t>
                      </a:r>
                      <a:endParaRPr lang="en-US" sz="1100" b="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PR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Córdova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</a:rPr>
                        <a:t>Dr. C. Donaldo </a:t>
                      </a:r>
                      <a:r>
                        <a:rPr lang="es-PR" sz="1100" dirty="0" smtClean="0">
                          <a:effectLst/>
                          <a:latin typeface="+mn-lt"/>
                        </a:rPr>
                        <a:t>Morales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Dr. C. Francisco Soto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marL="24765" indent="-24765" algn="just">
                        <a:spcAft>
                          <a:spcPts val="0"/>
                        </a:spcAft>
                      </a:pP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Efecto de la luz en el crecimiento de posturas de cafeto (</a:t>
                      </a:r>
                      <a:r>
                        <a:rPr lang="es-ES" sz="11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Coffea</a:t>
                      </a:r>
                      <a:r>
                        <a:rPr lang="es-ES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arabica</a:t>
                      </a:r>
                      <a:r>
                        <a:rPr lang="es-ES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L. cv. ‘Caturra’) en la zona sur del Ecuador</a:t>
                      </a:r>
                      <a:endParaRPr lang="en-US" sz="11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</a:rPr>
                        <a:t>X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1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Predefensa</a:t>
                      </a:r>
                      <a:r>
                        <a:rPr lang="en-US" sz="11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9/2016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79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745919"/>
              </p:ext>
            </p:extLst>
          </p:nvPr>
        </p:nvGraphicFramePr>
        <p:xfrm>
          <a:off x="4040702" y="87758"/>
          <a:ext cx="2023214" cy="445168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2023214"/>
              </a:tblGrid>
              <a:tr h="44516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POSTGRADO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23901" y="542746"/>
            <a:ext cx="50031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3. Formación de Masters y Doctores (continuación)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560729"/>
              </p:ext>
            </p:extLst>
          </p:nvPr>
        </p:nvGraphicFramePr>
        <p:xfrm>
          <a:off x="748970" y="887152"/>
          <a:ext cx="8237370" cy="391488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331243"/>
                <a:gridCol w="1552073"/>
                <a:gridCol w="2610853"/>
                <a:gridCol w="589715"/>
                <a:gridCol w="577348"/>
                <a:gridCol w="1576138"/>
              </a:tblGrid>
              <a:tr h="279330"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</a:rPr>
                        <a:t>Aspirante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Tutor (</a:t>
                      </a: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</a:rPr>
                        <a:t>es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200" b="1" dirty="0">
                          <a:solidFill>
                            <a:schemeClr val="bg1"/>
                          </a:solidFill>
                          <a:effectLst/>
                        </a:rPr>
                        <a:t>Título de la tesis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</a:rPr>
                        <a:t>Tipo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 de </a:t>
                      </a:r>
                      <a:r>
                        <a:rPr lang="en-US" sz="1200" b="1" dirty="0" err="1">
                          <a:solidFill>
                            <a:schemeClr val="bg1"/>
                          </a:solidFill>
                          <a:effectLst/>
                        </a:rPr>
                        <a:t>tesis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</a:rPr>
                        <a:t>Fechas de defensa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</a:tr>
              <a:tr h="1865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800" b="1" dirty="0" err="1">
                          <a:solidFill>
                            <a:schemeClr val="bg1"/>
                          </a:solidFill>
                          <a:effectLst/>
                        </a:rPr>
                        <a:t>Maestría</a:t>
                      </a:r>
                      <a:endParaRPr lang="en-US" sz="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800" b="1" dirty="0" err="1">
                          <a:solidFill>
                            <a:schemeClr val="bg1"/>
                          </a:solidFill>
                          <a:effectLst/>
                        </a:rPr>
                        <a:t>Doctorado</a:t>
                      </a:r>
                      <a:endParaRPr lang="en-US" sz="8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26222">
                <a:tc>
                  <a:txBody>
                    <a:bodyPr/>
                    <a:lstStyle/>
                    <a:p>
                      <a:pPr marL="12065"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6.</a:t>
                      </a:r>
                      <a:r>
                        <a:rPr lang="es-PR" sz="1100" b="0" baseline="0" dirty="0" smtClean="0">
                          <a:effectLst/>
                        </a:rPr>
                        <a:t> </a:t>
                      </a:r>
                      <a:r>
                        <a:rPr lang="es-PR" sz="1100" b="0" dirty="0" err="1" smtClean="0">
                          <a:effectLst/>
                        </a:rPr>
                        <a:t>Ionel</a:t>
                      </a:r>
                      <a:r>
                        <a:rPr lang="es-PR" sz="1100" b="0" dirty="0" smtClean="0">
                          <a:effectLst/>
                        </a:rPr>
                        <a:t> Hernández</a:t>
                      </a:r>
                      <a:endParaRPr lang="en-US" sz="1100" b="0" dirty="0">
                        <a:effectLst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Dr. C. María C. </a:t>
                      </a:r>
                      <a:r>
                        <a:rPr lang="es-PR" sz="1100" dirty="0" smtClean="0">
                          <a:effectLst/>
                        </a:rPr>
                        <a:t>Nápoles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 smtClean="0">
                          <a:effectLst/>
                        </a:rPr>
                        <a:t>Dra.</a:t>
                      </a:r>
                      <a:r>
                        <a:rPr lang="es-PR" sz="1100" baseline="0" dirty="0" smtClean="0">
                          <a:effectLst/>
                        </a:rPr>
                        <a:t> Elena Fabiano (Uruguay)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Rizobios</a:t>
                      </a:r>
                      <a:r>
                        <a:rPr lang="es-ES_tradnl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asociados a plantas de arroz 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s-ES" sz="1100" i="1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Oryza</a:t>
                      </a:r>
                      <a:r>
                        <a:rPr lang="es-ES" sz="110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sativa </a:t>
                      </a:r>
                      <a:r>
                        <a:rPr lang="es-ES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L.). </a:t>
                      </a:r>
                      <a:r>
                        <a:rPr lang="es-ES_tradnl" sz="11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Efecto en el crecimiento y rendimiento del cultivo </a:t>
                      </a:r>
                      <a:endParaRPr lang="en-US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Plan: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- Comisión Fisiología.- 2/16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- Consejo Científico.- 7/16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</a:tr>
              <a:tr h="746343">
                <a:tc>
                  <a:txBody>
                    <a:bodyPr/>
                    <a:lstStyle/>
                    <a:p>
                      <a:pPr marL="12065"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7.</a:t>
                      </a:r>
                      <a:r>
                        <a:rPr lang="es-PR" sz="1100" b="0" baseline="0" dirty="0" smtClean="0">
                          <a:effectLst/>
                        </a:rPr>
                        <a:t> </a:t>
                      </a:r>
                      <a:r>
                        <a:rPr lang="es-PR" sz="1100" b="0" dirty="0" err="1" smtClean="0">
                          <a:effectLst/>
                        </a:rPr>
                        <a:t>Lisbel</a:t>
                      </a:r>
                      <a:r>
                        <a:rPr lang="es-PR" sz="1100" b="0" dirty="0" smtClean="0">
                          <a:effectLst/>
                        </a:rPr>
                        <a:t> </a:t>
                      </a:r>
                      <a:r>
                        <a:rPr lang="es-PR" sz="1100" b="0" dirty="0">
                          <a:effectLst/>
                        </a:rPr>
                        <a:t>Martínez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>
                          <a:effectLst/>
                        </a:rPr>
                        <a:t>Dra. C. María C. Nápoles</a:t>
                      </a:r>
                      <a:endParaRPr lang="en-US" sz="11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>
                          <a:effectLst/>
                        </a:rPr>
                        <a:t>Dra. C. Miriam de la C. Núñez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Efecto de productos </a:t>
                      </a:r>
                      <a:r>
                        <a:rPr lang="es-PR" sz="1100" dirty="0" err="1">
                          <a:effectLst/>
                        </a:rPr>
                        <a:t>bioactivos</a:t>
                      </a:r>
                      <a:r>
                        <a:rPr lang="es-PR" sz="1100" dirty="0">
                          <a:effectLst/>
                        </a:rPr>
                        <a:t> en plantas de frijol (</a:t>
                      </a:r>
                      <a:r>
                        <a:rPr lang="es-PR" sz="1100" i="1" dirty="0" err="1" smtClean="0">
                          <a:effectLst/>
                        </a:rPr>
                        <a:t>Phaseolus</a:t>
                      </a:r>
                      <a:r>
                        <a:rPr lang="es-PR" sz="1100" i="1" dirty="0" smtClean="0">
                          <a:effectLst/>
                        </a:rPr>
                        <a:t> </a:t>
                      </a:r>
                      <a:r>
                        <a:rPr lang="es-PR" sz="1100" i="1" dirty="0" err="1" smtClean="0">
                          <a:effectLst/>
                        </a:rPr>
                        <a:t>vulgaris</a:t>
                      </a:r>
                      <a:r>
                        <a:rPr lang="es-PR" sz="1100" i="1" dirty="0" smtClean="0">
                          <a:effectLst/>
                        </a:rPr>
                        <a:t> </a:t>
                      </a:r>
                      <a:r>
                        <a:rPr lang="es-PR" sz="1100" dirty="0">
                          <a:effectLst/>
                        </a:rPr>
                        <a:t>L.) </a:t>
                      </a:r>
                      <a:r>
                        <a:rPr lang="es-PR" sz="1100" dirty="0" err="1">
                          <a:effectLst/>
                        </a:rPr>
                        <a:t>biofertilizadas</a:t>
                      </a:r>
                      <a:r>
                        <a:rPr lang="es-PR" sz="1100" dirty="0">
                          <a:effectLst/>
                        </a:rPr>
                        <a:t>. </a:t>
                      </a:r>
                      <a:endParaRPr lang="en-US" sz="1100" dirty="0">
                        <a:effectLst/>
                      </a:endParaRPr>
                    </a:p>
                    <a:p>
                      <a:pPr marL="24765" indent="-24765"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Defensa: 9/16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</a:tr>
              <a:tr h="186586">
                <a:tc>
                  <a:txBody>
                    <a:bodyPr/>
                    <a:lstStyle/>
                    <a:p>
                      <a:pPr marL="12065"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  <a:latin typeface="+mn-lt"/>
                        </a:rPr>
                        <a:t>8.</a:t>
                      </a:r>
                      <a:r>
                        <a:rPr lang="es-PR" sz="1100" b="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s-PR" sz="1100" b="0" dirty="0" smtClean="0">
                          <a:effectLst/>
                          <a:latin typeface="+mn-lt"/>
                        </a:rPr>
                        <a:t>Gerardo Montero 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  <a:latin typeface="+mn-lt"/>
                        </a:rPr>
                        <a:t>Dra</a:t>
                      </a:r>
                      <a:r>
                        <a:rPr lang="es-PR" sz="1100" b="0" dirty="0">
                          <a:effectLst/>
                          <a:latin typeface="+mn-lt"/>
                        </a:rPr>
                        <a:t>. C. María C. Nápoles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Efecto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diferentes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cepas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HMA y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Rizobios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sobre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el frijol (</a:t>
                      </a:r>
                      <a:r>
                        <a:rPr lang="en-US" sz="1100" b="0" i="1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Phaseolus</a:t>
                      </a:r>
                      <a:r>
                        <a:rPr lang="en-US" sz="11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vulgaris 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L.) en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suelos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pardos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carbonatados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Santiago de Cuba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effectLst/>
                          <a:latin typeface="+mn-lt"/>
                        </a:rPr>
                        <a:t>X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effectLst/>
                          <a:latin typeface="+mn-lt"/>
                        </a:rPr>
                        <a:t> 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>
                          <a:effectLst/>
                          <a:latin typeface="+mn-lt"/>
                        </a:rPr>
                        <a:t>Defensa: </a:t>
                      </a:r>
                      <a:r>
                        <a:rPr lang="es-PR" sz="1100" b="0" dirty="0" smtClean="0">
                          <a:effectLst/>
                          <a:latin typeface="+mn-lt"/>
                        </a:rPr>
                        <a:t>12/16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</a:tr>
              <a:tr h="373172">
                <a:tc>
                  <a:txBody>
                    <a:bodyPr/>
                    <a:lstStyle/>
                    <a:p>
                      <a:pPr marL="12065"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9.</a:t>
                      </a:r>
                      <a:r>
                        <a:rPr lang="es-PR" sz="1100" b="0" baseline="0" dirty="0" smtClean="0">
                          <a:effectLst/>
                        </a:rPr>
                        <a:t> </a:t>
                      </a:r>
                      <a:r>
                        <a:rPr lang="es-PR" sz="1100" b="0" dirty="0" err="1" smtClean="0">
                          <a:effectLst/>
                        </a:rPr>
                        <a:t>Osmara</a:t>
                      </a:r>
                      <a:r>
                        <a:rPr lang="es-PR" sz="1100" b="0" dirty="0" smtClean="0">
                          <a:effectLst/>
                        </a:rPr>
                        <a:t> Renté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Dra. C. María C. Nápoles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Uso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Canavalia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ensiformis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(L.) en la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recuperación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la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fertilidadde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un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suelo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fluvisol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en Santiago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Cuba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</a:rPr>
                        <a:t>Defensa: 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</a:rPr>
                        <a:t>12/16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</a:tr>
              <a:tr h="373172">
                <a:tc>
                  <a:txBody>
                    <a:bodyPr/>
                    <a:lstStyle/>
                    <a:p>
                      <a:pPr marL="12065"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10. </a:t>
                      </a:r>
                      <a:r>
                        <a:rPr lang="es-PR" sz="1100" b="0" dirty="0" err="1" smtClean="0">
                          <a:effectLst/>
                        </a:rPr>
                        <a:t>Yonaisy</a:t>
                      </a:r>
                      <a:r>
                        <a:rPr lang="es-PR" sz="1100" b="0" dirty="0" smtClean="0">
                          <a:effectLst/>
                        </a:rPr>
                        <a:t> </a:t>
                      </a:r>
                      <a:r>
                        <a:rPr lang="es-PR" sz="1100" b="0" dirty="0">
                          <a:effectLst/>
                        </a:rPr>
                        <a:t>Mujica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 smtClean="0">
                          <a:effectLst/>
                        </a:rPr>
                        <a:t>Dra. C. </a:t>
                      </a:r>
                      <a:r>
                        <a:rPr lang="es-PR" sz="1100" dirty="0" err="1" smtClean="0">
                          <a:effectLst/>
                        </a:rPr>
                        <a:t>Kalyanne</a:t>
                      </a:r>
                      <a:r>
                        <a:rPr lang="es-PR" sz="1100" dirty="0" smtClean="0">
                          <a:effectLst/>
                        </a:rPr>
                        <a:t> Fernández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 smtClean="0">
                          <a:effectLst/>
                        </a:rPr>
                        <a:t>Dr</a:t>
                      </a:r>
                      <a:r>
                        <a:rPr lang="es-PR" sz="1100" dirty="0">
                          <a:effectLst/>
                        </a:rPr>
                        <a:t>. C. José M. </a:t>
                      </a:r>
                      <a:r>
                        <a:rPr lang="es-PR" sz="1100" dirty="0" err="1" smtClean="0">
                          <a:effectLst/>
                        </a:rPr>
                        <a:t>Dell’Amico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Estudio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un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inoculante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líquido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basado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en el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hongo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micorrízico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arbuscular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Glomus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cubense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Defensa: 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6/18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82" marR="41982" marT="0" marB="0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14124" y="4807233"/>
            <a:ext cx="40985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4. Formación de estudiantes de pregrado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063201"/>
              </p:ext>
            </p:extLst>
          </p:nvPr>
        </p:nvGraphicFramePr>
        <p:xfrm>
          <a:off x="738188" y="5132340"/>
          <a:ext cx="8249402" cy="160909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354346"/>
                <a:gridCol w="1847454"/>
                <a:gridCol w="1035424"/>
                <a:gridCol w="416859"/>
                <a:gridCol w="2530451"/>
                <a:gridCol w="1064868"/>
              </a:tblGrid>
              <a:tr h="60325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200" dirty="0">
                          <a:effectLst/>
                          <a:latin typeface="+mn-lt"/>
                        </a:rPr>
                        <a:t>Estudiante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200" dirty="0">
                          <a:effectLst/>
                          <a:latin typeface="+mn-lt"/>
                        </a:rPr>
                        <a:t>Tutor (es)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200" dirty="0">
                          <a:effectLst/>
                          <a:latin typeface="+mn-lt"/>
                        </a:rPr>
                        <a:t>Especialidad que cursa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200" dirty="0">
                          <a:effectLst/>
                          <a:latin typeface="+mn-lt"/>
                        </a:rPr>
                        <a:t>Año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200" dirty="0">
                          <a:effectLst/>
                          <a:latin typeface="+mn-lt"/>
                        </a:rPr>
                        <a:t>Título de la tesis o trabajo de curso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200" dirty="0">
                          <a:effectLst/>
                          <a:latin typeface="+mn-lt"/>
                        </a:rPr>
                        <a:t>Fechas de defensa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1.</a:t>
                      </a:r>
                      <a:r>
                        <a:rPr lang="es-PR" sz="1100" b="0" baseline="0" dirty="0" smtClean="0">
                          <a:effectLst/>
                        </a:rPr>
                        <a:t> </a:t>
                      </a:r>
                      <a:r>
                        <a:rPr lang="es-PR" sz="1100" b="0" dirty="0" err="1" smtClean="0">
                          <a:effectLst/>
                        </a:rPr>
                        <a:t>Arasay</a:t>
                      </a:r>
                      <a:r>
                        <a:rPr lang="es-PR" sz="1100" b="0" dirty="0" smtClean="0">
                          <a:effectLst/>
                        </a:rPr>
                        <a:t> </a:t>
                      </a:r>
                      <a:r>
                        <a:rPr lang="es-PR" sz="1100" b="0" dirty="0">
                          <a:effectLst/>
                        </a:rPr>
                        <a:t>S</a:t>
                      </a:r>
                      <a:r>
                        <a:rPr lang="en-US" sz="1100" b="0" dirty="0">
                          <a:effectLst/>
                        </a:rPr>
                        <a:t>anta Cruz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>
                          <a:effectLst/>
                        </a:rPr>
                        <a:t>Dra. C. María C. Nápoles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Agronomía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78" marR="419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3ro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78" marR="419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Efecto de </a:t>
                      </a:r>
                      <a:r>
                        <a:rPr lang="es-ES" sz="11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rizobios</a:t>
                      </a:r>
                      <a:r>
                        <a:rPr lang="es-E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sobre el crecimiento de plantas de arroz tratadas con fungicida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78" marR="419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</a:rPr>
                        <a:t>Defensa: 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</a:rPr>
                        <a:t>6/18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</a:tr>
              <a:tr h="2514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b="0" dirty="0" smtClean="0">
                          <a:effectLst/>
                        </a:rPr>
                        <a:t>2. </a:t>
                      </a:r>
                      <a:r>
                        <a:rPr lang="es-ES" sz="1100" b="0" dirty="0" err="1" smtClean="0">
                          <a:effectLst/>
                        </a:rPr>
                        <a:t>Renne</a:t>
                      </a:r>
                      <a:r>
                        <a:rPr lang="es-ES" sz="1100" b="0" dirty="0" smtClean="0">
                          <a:effectLst/>
                        </a:rPr>
                        <a:t> </a:t>
                      </a:r>
                      <a:r>
                        <a:rPr lang="es-ES" sz="1100" b="0" dirty="0">
                          <a:effectLst/>
                        </a:rPr>
                        <a:t>Pérez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>
                          <a:effectLst/>
                        </a:rPr>
                        <a:t>Dra. C. María C. Nápoles</a:t>
                      </a:r>
                      <a:endParaRPr lang="en-US" sz="11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Microbiología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78" marR="419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4to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78" marR="419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Identificación de </a:t>
                      </a:r>
                      <a:r>
                        <a:rPr lang="es-ES" sz="11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rizobios</a:t>
                      </a:r>
                      <a:r>
                        <a:rPr lang="es-E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en la </a:t>
                      </a:r>
                      <a:r>
                        <a:rPr lang="es-ES" sz="11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rizosfera</a:t>
                      </a:r>
                      <a:r>
                        <a:rPr lang="es-E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plantas de maíz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78" marR="419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Defensa:7/17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</a:tr>
              <a:tr h="2514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b="0" dirty="0" smtClean="0">
                          <a:effectLst/>
                        </a:rPr>
                        <a:t>3. Sheila </a:t>
                      </a:r>
                      <a:r>
                        <a:rPr lang="es-ES" sz="1100" b="0" dirty="0">
                          <a:effectLst/>
                        </a:rPr>
                        <a:t>Betancourt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>
                          <a:effectLst/>
                        </a:rPr>
                        <a:t>Dra. C. María C. </a:t>
                      </a:r>
                      <a:r>
                        <a:rPr lang="es-PR" sz="1100" b="0" dirty="0" smtClean="0">
                          <a:effectLst/>
                        </a:rPr>
                        <a:t>Nápoles, M. </a:t>
                      </a:r>
                      <a:r>
                        <a:rPr lang="es-PR" sz="1100" b="0" dirty="0" err="1" smtClean="0">
                          <a:effectLst/>
                        </a:rPr>
                        <a:t>Sc.</a:t>
                      </a:r>
                      <a:r>
                        <a:rPr lang="es-PR" sz="1100" b="0" dirty="0" smtClean="0">
                          <a:effectLst/>
                        </a:rPr>
                        <a:t> </a:t>
                      </a:r>
                      <a:r>
                        <a:rPr lang="es-PR" sz="1100" b="0" dirty="0" err="1" smtClean="0">
                          <a:effectLst/>
                        </a:rPr>
                        <a:t>Ionel</a:t>
                      </a:r>
                      <a:r>
                        <a:rPr lang="es-PR" sz="1100" b="0" dirty="0" smtClean="0">
                          <a:effectLst/>
                        </a:rPr>
                        <a:t> Hernández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Microbiología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78" marR="419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3ro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78" marR="4197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Identificación de </a:t>
                      </a:r>
                      <a:r>
                        <a:rPr lang="es-ES" sz="11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rizobios</a:t>
                      </a:r>
                      <a:r>
                        <a:rPr lang="es-E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en la </a:t>
                      </a:r>
                      <a:r>
                        <a:rPr lang="es-ES" sz="11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rizosfera</a:t>
                      </a:r>
                      <a:r>
                        <a:rPr lang="es-ES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plantas de arroz.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1978" marR="419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effectLst/>
                        </a:rPr>
                        <a:t>Defensa: 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</a:rPr>
                        <a:t>6/18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4" marR="685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863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173820"/>
              </p:ext>
            </p:extLst>
          </p:nvPr>
        </p:nvGraphicFramePr>
        <p:xfrm>
          <a:off x="3968510" y="336886"/>
          <a:ext cx="2023214" cy="445168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2023214"/>
              </a:tblGrid>
              <a:tr h="44516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POSTGRADO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38188" y="1097416"/>
            <a:ext cx="828549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lvl="0" indent="-360363" algn="just">
              <a:spcAft>
                <a:spcPts val="600"/>
              </a:spcAft>
            </a:pPr>
            <a:r>
              <a:rPr lang="es-PR" sz="2000" dirty="0" smtClean="0">
                <a:solidFill>
                  <a:srgbClr val="3333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2.  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 100 % de los recién graduados (</a:t>
            </a:r>
            <a:r>
              <a:rPr lang="es-PR" sz="2000" dirty="0">
                <a:solidFill>
                  <a:srgbClr val="3333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eserva científica) tienen un plan de formación aprobado y cuentan con un tutor para este propósito.</a:t>
            </a:r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CUMPLIDO</a:t>
            </a:r>
            <a:endParaRPr lang="en-US" sz="2800" dirty="0">
              <a:solidFill>
                <a:srgbClr val="0000FF"/>
              </a:solidFill>
              <a:ea typeface="Times New Roman" panose="02020603050405020304" pitchFamily="18" charset="0"/>
            </a:endParaRPr>
          </a:p>
          <a:p>
            <a:pPr marL="360363" indent="-360363" algn="just">
              <a:spcAft>
                <a:spcPts val="600"/>
              </a:spcAft>
            </a:pP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8187" y="2307861"/>
            <a:ext cx="71906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Tabla 5. Formación de recién graduado (Reserva científica)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903934"/>
              </p:ext>
            </p:extLst>
          </p:nvPr>
        </p:nvGraphicFramePr>
        <p:xfrm>
          <a:off x="836947" y="2716315"/>
          <a:ext cx="8186737" cy="102710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807206"/>
                <a:gridCol w="3079376"/>
                <a:gridCol w="2300155"/>
              </a:tblGrid>
              <a:tr h="27272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Reserva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científica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Tutor (</a:t>
                      </a:r>
                      <a:r>
                        <a:rPr lang="en-US" sz="1600" dirty="0" err="1">
                          <a:effectLst/>
                        </a:rPr>
                        <a:t>es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600" dirty="0">
                          <a:effectLst/>
                        </a:rPr>
                        <a:t>Plan anual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</a:rPr>
                        <a:t>1. Yenisei Hernández</a:t>
                      </a:r>
                      <a:r>
                        <a:rPr lang="en-US" sz="1400" b="0" baseline="0" dirty="0" smtClean="0">
                          <a:effectLst/>
                        </a:rPr>
                        <a:t> 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b="0" dirty="0">
                          <a:effectLst/>
                        </a:rPr>
                        <a:t>Dr. C. Pedro Rodríguez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PR" sz="1400" b="0" dirty="0">
                          <a:effectLst/>
                        </a:rPr>
                        <a:t>Si </a:t>
                      </a:r>
                      <a:endParaRPr lang="en-US" sz="14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2.- </a:t>
                      </a:r>
                      <a:r>
                        <a:rPr lang="en-US" sz="14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Geidy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Pérez</a:t>
                      </a:r>
                      <a:endParaRPr lang="en-US" sz="1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Dra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 C. Miriam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la C. </a:t>
                      </a:r>
                      <a:r>
                        <a:rPr lang="en-US" sz="1400" b="0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Núñez</a:t>
                      </a:r>
                      <a:endParaRPr lang="en-US" sz="1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Si</a:t>
                      </a:r>
                      <a:endParaRPr lang="en-US" sz="1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400" b="0" dirty="0" smtClean="0">
                          <a:effectLst/>
                          <a:latin typeface="+mn-lt"/>
                        </a:rPr>
                        <a:t>3. </a:t>
                      </a:r>
                      <a:r>
                        <a:rPr lang="es-ES" sz="1400" b="0" dirty="0" err="1" smtClean="0">
                          <a:effectLst/>
                          <a:latin typeface="+mn-lt"/>
                        </a:rPr>
                        <a:t>Danubis</a:t>
                      </a:r>
                      <a:endParaRPr lang="en-US" sz="1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b="0" dirty="0">
                          <a:effectLst/>
                          <a:latin typeface="+mn-lt"/>
                        </a:rPr>
                        <a:t>Dr. C. Alejandro Falcón</a:t>
                      </a:r>
                      <a:endParaRPr lang="en-US" sz="1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PR" sz="1400" b="0" dirty="0">
                          <a:effectLst/>
                          <a:latin typeface="+mn-lt"/>
                        </a:rPr>
                        <a:t>Si </a:t>
                      </a:r>
                      <a:endParaRPr lang="en-US" sz="1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738187" y="4045876"/>
            <a:ext cx="828549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+mj-lt"/>
              <a:buAutoNum type="arabicPeriod" startAt="3"/>
            </a:pPr>
            <a:r>
              <a:rPr lang="es-PR" sz="2000" dirty="0" smtClean="0">
                <a:solidFill>
                  <a:srgbClr val="3333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 100 % de los 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temas de tesis doctorales a defender se corresponden con el área de desempeño profesional y académico del investigador, en distribución armónica por áreas del conocimiento.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CUMPLIDO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8187" y="5390908"/>
            <a:ext cx="40744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6. Tema de tesis doctorales a defender</a:t>
            </a:r>
            <a:endParaRPr lang="en-US" sz="1600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637286"/>
              </p:ext>
            </p:extLst>
          </p:nvPr>
        </p:nvGraphicFramePr>
        <p:xfrm>
          <a:off x="738187" y="5793566"/>
          <a:ext cx="8285497" cy="901977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054569"/>
                <a:gridCol w="2779368"/>
                <a:gridCol w="3451560"/>
              </a:tblGrid>
              <a:tr h="26189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Aspirante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Tutor (</a:t>
                      </a:r>
                      <a:r>
                        <a:rPr lang="en-US" sz="1600" dirty="0" err="1">
                          <a:effectLst/>
                        </a:rPr>
                        <a:t>es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600" dirty="0">
                          <a:effectLst/>
                        </a:rPr>
                        <a:t>Tema de tesis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</a:rPr>
                        <a:t>Jesús</a:t>
                      </a:r>
                      <a:r>
                        <a:rPr lang="en-US" sz="1400" b="0" dirty="0">
                          <a:effectLst/>
                        </a:rPr>
                        <a:t> Rodríguez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b="0" dirty="0">
                          <a:effectLst/>
                        </a:rPr>
                        <a:t>Dr. C. Pedro Rodríguez</a:t>
                      </a:r>
                      <a:endParaRPr lang="en-US" sz="1400" b="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b="0" dirty="0">
                          <a:effectLst/>
                        </a:rPr>
                        <a:t>Dr. C. Guillermo Gálvez</a:t>
                      </a:r>
                      <a:endParaRPr lang="en-US" sz="1400" b="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b="0" dirty="0">
                          <a:effectLst/>
                        </a:rPr>
                        <a:t>Dra. C. María E. González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just"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Caracterización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la </a:t>
                      </a:r>
                      <a:r>
                        <a:rPr lang="en-US" sz="1400" b="0" i="1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Carica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sp. de la Cuenca del </a:t>
                      </a:r>
                      <a:r>
                        <a:rPr lang="en-US" sz="14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río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Almendares</a:t>
                      </a:r>
                      <a:r>
                        <a:rPr lang="en-US" sz="14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-Vento</a:t>
                      </a:r>
                      <a:endParaRPr lang="en-US" sz="1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23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088585"/>
              </p:ext>
            </p:extLst>
          </p:nvPr>
        </p:nvGraphicFramePr>
        <p:xfrm>
          <a:off x="3968510" y="336886"/>
          <a:ext cx="2023214" cy="445168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2023214"/>
              </a:tblGrid>
              <a:tr h="44516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POSTGRADO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476249" y="2010593"/>
            <a:ext cx="8535403" cy="358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60120" indent="-695960" algn="just">
              <a:lnSpc>
                <a:spcPct val="115000"/>
              </a:lnSpc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Tabla 7. Doctores que participan en proyectos y son tutores de tesis doctorales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74797"/>
              </p:ext>
            </p:extLst>
          </p:nvPr>
        </p:nvGraphicFramePr>
        <p:xfrm>
          <a:off x="836947" y="2376694"/>
          <a:ext cx="8174705" cy="3288879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406367"/>
                <a:gridCol w="2452892"/>
                <a:gridCol w="2315446"/>
              </a:tblGrid>
              <a:tr h="28391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Doctor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600" dirty="0">
                          <a:effectLst/>
                        </a:rPr>
                        <a:t>Proyectos en los que participa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600" dirty="0">
                          <a:effectLst/>
                        </a:rPr>
                        <a:t>Tutor de tesis doctoral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6599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s-PR" sz="1400" b="0" dirty="0" smtClean="0">
                          <a:effectLst/>
                        </a:rPr>
                        <a:t>1.</a:t>
                      </a:r>
                      <a:r>
                        <a:rPr lang="es-PR" sz="1400" b="0" baseline="0" dirty="0" smtClean="0">
                          <a:effectLst/>
                        </a:rPr>
                        <a:t> </a:t>
                      </a:r>
                      <a:r>
                        <a:rPr lang="es-PR" sz="1400" b="0" dirty="0" smtClean="0">
                          <a:effectLst/>
                        </a:rPr>
                        <a:t>Pedro </a:t>
                      </a:r>
                      <a:r>
                        <a:rPr lang="es-PR" sz="1400" b="0" dirty="0">
                          <a:effectLst/>
                        </a:rPr>
                        <a:t>Rodríguez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P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s-PR" sz="1400" b="0" dirty="0" smtClean="0">
                          <a:effectLst/>
                        </a:rPr>
                        <a:t>2.</a:t>
                      </a:r>
                      <a:r>
                        <a:rPr lang="es-PR" sz="1400" b="0" baseline="0" dirty="0" smtClean="0">
                          <a:effectLst/>
                        </a:rPr>
                        <a:t> </a:t>
                      </a:r>
                      <a:r>
                        <a:rPr lang="es-PR" sz="1400" b="0" dirty="0" smtClean="0">
                          <a:effectLst/>
                        </a:rPr>
                        <a:t>Miriam </a:t>
                      </a:r>
                      <a:r>
                        <a:rPr lang="es-PR" sz="1400" b="0" dirty="0">
                          <a:effectLst/>
                        </a:rPr>
                        <a:t>Núñez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s-PR" sz="1400" b="0" dirty="0" smtClean="0">
                          <a:effectLst/>
                        </a:rPr>
                        <a:t>3.</a:t>
                      </a:r>
                      <a:r>
                        <a:rPr lang="es-PR" sz="1400" b="0" baseline="0" dirty="0" smtClean="0">
                          <a:effectLst/>
                        </a:rPr>
                        <a:t> </a:t>
                      </a:r>
                      <a:r>
                        <a:rPr lang="es-PR" sz="1400" b="0" dirty="0" smtClean="0">
                          <a:effectLst/>
                        </a:rPr>
                        <a:t>María </a:t>
                      </a:r>
                      <a:r>
                        <a:rPr lang="es-PR" sz="1400" b="0" dirty="0">
                          <a:effectLst/>
                        </a:rPr>
                        <a:t>C. Nápoles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 smtClean="0">
                          <a:effectLst/>
                          <a:latin typeface="+mn-lt"/>
                          <a:ea typeface="+mn-ea"/>
                        </a:rPr>
                        <a:t>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s-PR" sz="1400" b="0" dirty="0" smtClean="0">
                          <a:effectLst/>
                        </a:rPr>
                        <a:t>4.</a:t>
                      </a:r>
                      <a:r>
                        <a:rPr lang="es-PR" sz="1400" b="0" baseline="0" dirty="0" smtClean="0">
                          <a:effectLst/>
                        </a:rPr>
                        <a:t> </a:t>
                      </a:r>
                      <a:r>
                        <a:rPr lang="es-PR" sz="1400" b="0" dirty="0" smtClean="0">
                          <a:effectLst/>
                        </a:rPr>
                        <a:t>Eduardo </a:t>
                      </a:r>
                      <a:r>
                        <a:rPr lang="es-PR" sz="1400" b="0" dirty="0">
                          <a:effectLst/>
                        </a:rPr>
                        <a:t>Jerez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 smtClean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PR" sz="1400" dirty="0" smtClean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s-PR" sz="1400" b="0" dirty="0" smtClean="0">
                          <a:effectLst/>
                        </a:rPr>
                        <a:t>5.</a:t>
                      </a:r>
                      <a:r>
                        <a:rPr lang="es-PR" sz="1400" b="0" baseline="0" dirty="0" smtClean="0">
                          <a:effectLst/>
                        </a:rPr>
                        <a:t> </a:t>
                      </a:r>
                      <a:r>
                        <a:rPr lang="es-PR" sz="1400" b="0" dirty="0" smtClean="0">
                          <a:effectLst/>
                        </a:rPr>
                        <a:t>José </a:t>
                      </a:r>
                      <a:r>
                        <a:rPr lang="es-PR" sz="1400" b="0" dirty="0" err="1">
                          <a:effectLst/>
                        </a:rPr>
                        <a:t>Dell’Amico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s-PR" sz="1400" b="0" dirty="0" smtClean="0">
                          <a:effectLst/>
                        </a:rPr>
                        <a:t>6.</a:t>
                      </a:r>
                      <a:r>
                        <a:rPr lang="es-PR" sz="1400" b="0" baseline="0" dirty="0" smtClean="0">
                          <a:effectLst/>
                        </a:rPr>
                        <a:t> </a:t>
                      </a:r>
                      <a:r>
                        <a:rPr lang="es-PR" sz="1400" b="0" dirty="0" smtClean="0">
                          <a:effectLst/>
                        </a:rPr>
                        <a:t>Donaldo </a:t>
                      </a:r>
                      <a:r>
                        <a:rPr lang="es-PR" sz="1400" b="0" dirty="0">
                          <a:effectLst/>
                        </a:rPr>
                        <a:t>Morales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s-PR" sz="1400" b="0" dirty="0" smtClean="0">
                          <a:effectLst/>
                        </a:rPr>
                        <a:t>7.</a:t>
                      </a:r>
                      <a:r>
                        <a:rPr lang="es-PR" sz="1400" b="0" baseline="0" dirty="0" smtClean="0">
                          <a:effectLst/>
                        </a:rPr>
                        <a:t> </a:t>
                      </a:r>
                      <a:r>
                        <a:rPr lang="es-PR" sz="1400" b="0" dirty="0" smtClean="0">
                          <a:effectLst/>
                        </a:rPr>
                        <a:t>Humberto </a:t>
                      </a:r>
                      <a:r>
                        <a:rPr lang="es-PR" sz="1400" b="0" dirty="0">
                          <a:effectLst/>
                        </a:rPr>
                        <a:t>I</a:t>
                      </a:r>
                      <a:r>
                        <a:rPr lang="es-PR" sz="1400" b="0" dirty="0" smtClean="0">
                          <a:effectLst/>
                        </a:rPr>
                        <a:t>zquierdo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 smtClean="0">
                          <a:effectLst/>
                          <a:latin typeface="+mn-lt"/>
                          <a:ea typeface="+mn-ea"/>
                        </a:rPr>
                        <a:t>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s-PR" sz="1400" b="0" dirty="0" smtClean="0">
                          <a:effectLst/>
                        </a:rPr>
                        <a:t>8.</a:t>
                      </a:r>
                      <a:r>
                        <a:rPr lang="es-PR" sz="1400" b="0" baseline="0" dirty="0" smtClean="0">
                          <a:effectLst/>
                        </a:rPr>
                        <a:t> </a:t>
                      </a:r>
                      <a:r>
                        <a:rPr lang="es-PR" sz="1400" b="0" dirty="0" err="1" smtClean="0">
                          <a:effectLst/>
                        </a:rPr>
                        <a:t>Idioleidys</a:t>
                      </a:r>
                      <a:r>
                        <a:rPr lang="es-PR" sz="1400" b="0" dirty="0" smtClean="0">
                          <a:effectLst/>
                        </a:rPr>
                        <a:t> Álvarez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s-PR" sz="1400" b="0" dirty="0">
                          <a:effectLst/>
                          <a:latin typeface="+mn-lt"/>
                        </a:rPr>
                        <a:t>9</a:t>
                      </a:r>
                      <a:r>
                        <a:rPr lang="es-PR" sz="1400" b="0" dirty="0" smtClean="0">
                          <a:effectLst/>
                          <a:latin typeface="+mn-lt"/>
                        </a:rPr>
                        <a:t>.</a:t>
                      </a:r>
                      <a:r>
                        <a:rPr lang="es-PR" sz="1400" b="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s-PR" sz="1400" b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s-PR" sz="1400" b="0" dirty="0" err="1">
                          <a:effectLst/>
                          <a:latin typeface="+mn-lt"/>
                        </a:rPr>
                        <a:t>Walfredo</a:t>
                      </a:r>
                      <a:r>
                        <a:rPr lang="es-PR" sz="1400" b="0" dirty="0">
                          <a:effectLst/>
                          <a:latin typeface="+mn-lt"/>
                        </a:rPr>
                        <a:t> Torres</a:t>
                      </a:r>
                      <a:endParaRPr lang="en-US" sz="1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 smtClean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10. Alejandro Falcón</a:t>
                      </a:r>
                      <a:endParaRPr lang="en-US" sz="1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marL="163195" indent="-205105"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TOTAL</a:t>
                      </a:r>
                      <a:endParaRPr lang="en-US" sz="14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100 %</a:t>
                      </a:r>
                      <a:endParaRPr lang="en-US" sz="14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80  %</a:t>
                      </a:r>
                      <a:endParaRPr lang="en-US" sz="14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73762" y="883459"/>
            <a:ext cx="8273464" cy="1195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>
              <a:lnSpc>
                <a:spcPct val="115000"/>
              </a:lnSpc>
              <a:spcAft>
                <a:spcPts val="600"/>
              </a:spcAft>
            </a:pPr>
            <a:r>
              <a:rPr lang="es-PR" dirty="0" smtClean="0">
                <a:solidFill>
                  <a:srgbClr val="3333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No menos del </a:t>
            </a:r>
            <a:r>
              <a:rPr lang="es-P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80 % </a:t>
            </a:r>
            <a:r>
              <a:rPr lang="es-PR" dirty="0" smtClean="0">
                <a:solidFill>
                  <a:srgbClr val="3333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los doctores participan en proyectos de investigación y son tutores de tesis doctorales de líneas de investigación identificadas por los campos estratégicos.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CUMPLIDO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73762" y="5659035"/>
            <a:ext cx="8337890" cy="1266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>
              <a:lnSpc>
                <a:spcPct val="115000"/>
              </a:lnSpc>
              <a:spcAft>
                <a:spcPts val="600"/>
              </a:spcAft>
            </a:pPr>
            <a:r>
              <a:rPr lang="es-PR" sz="2000" dirty="0" smtClean="0">
                <a:solidFill>
                  <a:srgbClr val="3333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Ingresar  al  menos 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investigadores,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como aspirante interno y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s-PR" sz="2000" dirty="0" smtClean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PR" sz="2000" dirty="0" smtClean="0">
                <a:solidFill>
                  <a:srgbClr val="3333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como aspirante externo con temas de tesis correspondientes a las prioridades de investigación del país.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REGULAR</a:t>
            </a:r>
            <a:endParaRPr lang="en-US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7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049530"/>
              </p:ext>
            </p:extLst>
          </p:nvPr>
        </p:nvGraphicFramePr>
        <p:xfrm>
          <a:off x="3968510" y="94946"/>
          <a:ext cx="2023214" cy="445168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2023214"/>
              </a:tblGrid>
              <a:tr h="44516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POSTGRADO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663740" y="488937"/>
            <a:ext cx="4184986" cy="358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8850" indent="-958850" algn="just">
              <a:lnSpc>
                <a:spcPct val="115000"/>
              </a:lnSpc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Tabla 8. Ingreso de aspirantes al Doctorado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736081"/>
              </p:ext>
            </p:extLst>
          </p:nvPr>
        </p:nvGraphicFramePr>
        <p:xfrm>
          <a:off x="764755" y="838625"/>
          <a:ext cx="8210802" cy="122328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600811"/>
                <a:gridCol w="2462758"/>
                <a:gridCol w="3147233"/>
              </a:tblGrid>
              <a:tr h="24122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</a:rPr>
                        <a:t>Aspirante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200" dirty="0">
                          <a:effectLst/>
                        </a:rPr>
                        <a:t>Tutor (es)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200" dirty="0">
                          <a:effectLst/>
                        </a:rPr>
                        <a:t>Tema de tesis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7529">
                <a:tc>
                  <a:txBody>
                    <a:bodyPr/>
                    <a:lstStyle/>
                    <a:p>
                      <a:pPr marL="163195" indent="-205105"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1.</a:t>
                      </a:r>
                      <a:r>
                        <a:rPr lang="es-PR" sz="1100" b="0" baseline="0" dirty="0" smtClean="0">
                          <a:effectLst/>
                        </a:rPr>
                        <a:t> </a:t>
                      </a:r>
                      <a:r>
                        <a:rPr lang="es-PR" sz="1100" b="0" dirty="0" err="1" smtClean="0">
                          <a:effectLst/>
                        </a:rPr>
                        <a:t>Ionel</a:t>
                      </a:r>
                      <a:r>
                        <a:rPr lang="es-PR" sz="1100" b="0" dirty="0" smtClean="0">
                          <a:effectLst/>
                        </a:rPr>
                        <a:t> </a:t>
                      </a:r>
                      <a:r>
                        <a:rPr lang="es-PR" sz="1100" b="0" dirty="0">
                          <a:effectLst/>
                        </a:rPr>
                        <a:t>Hernández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Dr. C. María C. González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</a:rPr>
                        <a:t>Dra.</a:t>
                      </a:r>
                      <a:r>
                        <a:rPr lang="es-PR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Elena Fabiano (Uruguay)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just">
                        <a:spcAft>
                          <a:spcPts val="0"/>
                        </a:spcAft>
                      </a:pPr>
                      <a:r>
                        <a:rPr lang="es-PR" sz="1100" dirty="0" err="1" smtClean="0">
                          <a:effectLst/>
                        </a:rPr>
                        <a:t>Rizobios</a:t>
                      </a:r>
                      <a:r>
                        <a:rPr lang="es-PR" sz="1100" dirty="0" smtClean="0">
                          <a:effectLst/>
                        </a:rPr>
                        <a:t> asociados a plantas de arroz (</a:t>
                      </a:r>
                      <a:r>
                        <a:rPr lang="es-PR" sz="1100" i="1" dirty="0" err="1" smtClean="0">
                          <a:effectLst/>
                        </a:rPr>
                        <a:t>Oryza</a:t>
                      </a:r>
                      <a:r>
                        <a:rPr lang="es-PR" sz="1100" i="1" dirty="0" smtClean="0">
                          <a:effectLst/>
                        </a:rPr>
                        <a:t> sativa</a:t>
                      </a:r>
                      <a:r>
                        <a:rPr lang="es-PR" sz="1100" dirty="0" smtClean="0">
                          <a:effectLst/>
                        </a:rPr>
                        <a:t> L..). Efecto en el crecimiento y rendimiento del</a:t>
                      </a:r>
                      <a:r>
                        <a:rPr lang="es-PR" sz="1100" baseline="0" dirty="0" smtClean="0">
                          <a:effectLst/>
                        </a:rPr>
                        <a:t> cultivo 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913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2.</a:t>
                      </a:r>
                      <a:r>
                        <a:rPr lang="es-PR" sz="1100" b="0" baseline="0" dirty="0" smtClean="0">
                          <a:effectLst/>
                        </a:rPr>
                        <a:t> </a:t>
                      </a:r>
                      <a:r>
                        <a:rPr lang="es-PR" sz="1100" b="0" dirty="0" smtClean="0">
                          <a:effectLst/>
                        </a:rPr>
                        <a:t>Wilfredo Estrada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Dr. C. Eduardo Jerez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Dra. C. María C. Nápoles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Efecto del </a:t>
                      </a:r>
                      <a:r>
                        <a:rPr lang="es-PR" sz="1100" dirty="0" err="1">
                          <a:effectLst/>
                        </a:rPr>
                        <a:t>Azofert</a:t>
                      </a:r>
                      <a:r>
                        <a:rPr lang="es-PR" sz="1100" baseline="30000" dirty="0">
                          <a:effectLst/>
                        </a:rPr>
                        <a:t>®</a:t>
                      </a:r>
                      <a:r>
                        <a:rPr lang="es-PR" sz="1100" dirty="0">
                          <a:effectLst/>
                        </a:rPr>
                        <a:t> en la tolerancia de frijol (</a:t>
                      </a:r>
                      <a:r>
                        <a:rPr lang="es-PR" sz="1100" i="1" dirty="0" err="1">
                          <a:effectLst/>
                        </a:rPr>
                        <a:t>Phaseolus</a:t>
                      </a:r>
                      <a:r>
                        <a:rPr lang="es-PR" sz="1100" i="1" dirty="0">
                          <a:effectLst/>
                        </a:rPr>
                        <a:t> </a:t>
                      </a:r>
                      <a:r>
                        <a:rPr lang="es-PR" sz="1100" i="1" dirty="0" err="1">
                          <a:effectLst/>
                        </a:rPr>
                        <a:t>vulgaris</a:t>
                      </a:r>
                      <a:r>
                        <a:rPr lang="es-PR" sz="1100" i="1" dirty="0">
                          <a:effectLst/>
                        </a:rPr>
                        <a:t> </a:t>
                      </a:r>
                      <a:r>
                        <a:rPr lang="es-PR" sz="1100" dirty="0">
                          <a:effectLst/>
                        </a:rPr>
                        <a:t>L.) al déficit </a:t>
                      </a:r>
                      <a:r>
                        <a:rPr lang="es-PR" sz="1100" dirty="0" smtClean="0">
                          <a:effectLst/>
                        </a:rPr>
                        <a:t>hídrico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26155" y="2084550"/>
            <a:ext cx="8273465" cy="1559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>
              <a:spcAft>
                <a:spcPts val="1000"/>
              </a:spcAft>
            </a:pPr>
            <a:r>
              <a:rPr lang="es-ES" sz="150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es-ES" sz="15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  imparten    al   menos   </a:t>
            </a:r>
            <a:r>
              <a:rPr lang="es-ES" sz="15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" sz="15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ES" sz="15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cursos  internacionales   de   los   cuatro planificados y </a:t>
            </a:r>
            <a:r>
              <a:rPr lang="es-ES" sz="15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ES" sz="15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nacional. Participan al menos </a:t>
            </a:r>
            <a:r>
              <a:rPr lang="es-ES" sz="15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" sz="15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profesores </a:t>
            </a:r>
            <a:r>
              <a:rPr lang="es-ES" sz="15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módulos </a:t>
            </a:r>
            <a:r>
              <a:rPr lang="es-ES" sz="15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Fisiología Vegetal </a:t>
            </a:r>
            <a:r>
              <a:rPr lang="es-ES" sz="15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15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Biofertilizantes</a:t>
            </a:r>
            <a:r>
              <a:rPr lang="es-ES" sz="15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5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Maestría de </a:t>
            </a:r>
            <a:r>
              <a:rPr lang="es-ES" sz="15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Nutrición de las Plantas </a:t>
            </a:r>
            <a:r>
              <a:rPr lang="es-ES" sz="15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15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Biofertilización</a:t>
            </a:r>
            <a:r>
              <a:rPr lang="es-ES" sz="15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coordina el INCA. Además se coordina la Red </a:t>
            </a:r>
            <a:r>
              <a:rPr lang="es-ES" sz="15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CytedAgroMicroBios</a:t>
            </a:r>
            <a:r>
              <a:rPr lang="es-ES" sz="15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 </a:t>
            </a:r>
            <a:r>
              <a:rPr lang="es-ES" sz="15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Cuba 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CUMPLIDO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 lvl="0" indent="-265113" algn="just">
              <a:spcAft>
                <a:spcPts val="1000"/>
              </a:spcAft>
            </a:pP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7804" y="3204981"/>
            <a:ext cx="3271345" cy="3588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3525" indent="-263525" algn="just">
              <a:lnSpc>
                <a:spcPct val="115000"/>
              </a:lnSpc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Tabla 9. Relación de cursos a impartir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49539"/>
              </p:ext>
            </p:extLst>
          </p:nvPr>
        </p:nvGraphicFramePr>
        <p:xfrm>
          <a:off x="726154" y="3577077"/>
          <a:ext cx="8273465" cy="315480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450381"/>
                <a:gridCol w="1271627"/>
                <a:gridCol w="1257011"/>
                <a:gridCol w="2227979"/>
                <a:gridCol w="1066467"/>
              </a:tblGrid>
              <a:tr h="47256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</a:rPr>
                        <a:t>Título</a:t>
                      </a:r>
                      <a:r>
                        <a:rPr lang="en-US" sz="1200" dirty="0">
                          <a:effectLst/>
                        </a:rPr>
                        <a:t> del </a:t>
                      </a:r>
                      <a:r>
                        <a:rPr lang="en-US" sz="1200" dirty="0" err="1">
                          <a:effectLst/>
                        </a:rPr>
                        <a:t>curso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</a:rPr>
                        <a:t>Categoría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</a:rPr>
                        <a:t>Coordinador</a:t>
                      </a:r>
                      <a:r>
                        <a:rPr lang="en-US" sz="1200" dirty="0">
                          <a:effectLst/>
                        </a:rPr>
                        <a:t> (</a:t>
                      </a:r>
                      <a:r>
                        <a:rPr lang="en-US" sz="1200" dirty="0" err="1">
                          <a:effectLst/>
                        </a:rPr>
                        <a:t>es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</a:rPr>
                        <a:t>Profesor</a:t>
                      </a:r>
                      <a:r>
                        <a:rPr lang="en-US" sz="1200" dirty="0">
                          <a:effectLst/>
                        </a:rPr>
                        <a:t> (</a:t>
                      </a:r>
                      <a:r>
                        <a:rPr lang="en-US" sz="1200" dirty="0" err="1">
                          <a:effectLst/>
                        </a:rPr>
                        <a:t>es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err="1">
                          <a:effectLst/>
                        </a:rPr>
                        <a:t>Fecha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531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1. </a:t>
                      </a:r>
                      <a:r>
                        <a:rPr lang="es-PR" sz="1100" b="0" dirty="0" err="1" smtClean="0">
                          <a:effectLst/>
                        </a:rPr>
                        <a:t>Oligosacarinas</a:t>
                      </a:r>
                      <a:r>
                        <a:rPr lang="es-PR" sz="1100" b="0" dirty="0" smtClean="0">
                          <a:effectLst/>
                        </a:rPr>
                        <a:t> </a:t>
                      </a:r>
                      <a:r>
                        <a:rPr lang="es-PR" sz="1100" b="0" dirty="0">
                          <a:effectLst/>
                        </a:rPr>
                        <a:t>y </a:t>
                      </a:r>
                      <a:r>
                        <a:rPr lang="es-PR" sz="1100" b="0" dirty="0" err="1">
                          <a:effectLst/>
                        </a:rPr>
                        <a:t>brasinoesteroides</a:t>
                      </a:r>
                      <a:r>
                        <a:rPr lang="es-PR" sz="1100" b="0" dirty="0">
                          <a:effectLst/>
                        </a:rPr>
                        <a:t> para una agricultura inocua y sostenible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>
                          <a:effectLst/>
                        </a:rPr>
                        <a:t>Internacional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</a:rPr>
                        <a:t>(Pre-</a:t>
                      </a:r>
                      <a:r>
                        <a:rPr lang="en-US" sz="1100" dirty="0" err="1">
                          <a:effectLst/>
                        </a:rPr>
                        <a:t>Congreso</a:t>
                      </a:r>
                      <a:r>
                        <a:rPr lang="en-US" sz="1100" dirty="0">
                          <a:effectLst/>
                        </a:rPr>
                        <a:t>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4765" indent="-24765"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Dr. C. Alejandro Falcón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Dr. C. Alejandro Falcón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Dra. C. Miriam de la C. Núñez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Dra. C. María C. Nápoles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Dr. C. Humberto Izquierdo</a:t>
                      </a:r>
                      <a:endParaRPr lang="en-US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>
                          <a:effectLst/>
                        </a:rPr>
                        <a:t>M. Sc. </a:t>
                      </a:r>
                      <a:r>
                        <a:rPr lang="es-PR" sz="1100" dirty="0" err="1">
                          <a:effectLst/>
                        </a:rPr>
                        <a:t>Yanelis</a:t>
                      </a:r>
                      <a:r>
                        <a:rPr lang="es-PR" sz="1100" dirty="0">
                          <a:effectLst/>
                        </a:rPr>
                        <a:t> Reyes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 smtClean="0">
                          <a:effectLst/>
                        </a:rPr>
                        <a:t>7/16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PR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 smtClean="0">
                          <a:effectLst/>
                        </a:rPr>
                        <a:t>11/16 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2. Análisis </a:t>
                      </a:r>
                      <a:r>
                        <a:rPr lang="es-PR" sz="1100" b="0" dirty="0">
                          <a:effectLst/>
                        </a:rPr>
                        <a:t>químico y normas de seguridad en el laboratorio químico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>
                          <a:effectLst/>
                        </a:rPr>
                        <a:t>Nacional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Téc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.</a:t>
                      </a:r>
                      <a:r>
                        <a:rPr lang="es-PR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 Jorge L. Menéndez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</a:rPr>
                        <a:t>M. Sc. Omar </a:t>
                      </a:r>
                      <a:r>
                        <a:rPr lang="es-PR" sz="1100" dirty="0" err="1" smtClean="0">
                          <a:effectLst/>
                        </a:rPr>
                        <a:t>Cartaya</a:t>
                      </a:r>
                      <a:r>
                        <a:rPr lang="es-PR" sz="1100" dirty="0" smtClean="0">
                          <a:effectLst/>
                        </a:rPr>
                        <a:t>,</a:t>
                      </a:r>
                      <a:r>
                        <a:rPr lang="es-PR" sz="1100" baseline="0" dirty="0" smtClean="0">
                          <a:effectLst/>
                        </a:rPr>
                        <a:t> </a:t>
                      </a:r>
                      <a:r>
                        <a:rPr lang="es-PR" sz="1100" dirty="0" smtClean="0">
                          <a:effectLst/>
                        </a:rPr>
                        <a:t>Ing</a:t>
                      </a:r>
                      <a:r>
                        <a:rPr lang="es-PR" sz="1100" dirty="0">
                          <a:effectLst/>
                        </a:rPr>
                        <a:t>. Ana M. Moreno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</a:rPr>
                        <a:t>9/16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effectLst/>
                        </a:rPr>
                        <a:t>3. </a:t>
                      </a:r>
                      <a:r>
                        <a:rPr lang="es-PR" sz="1100" b="0" dirty="0" err="1" smtClean="0">
                          <a:effectLst/>
                        </a:rPr>
                        <a:t>Rizobios</a:t>
                      </a:r>
                      <a:r>
                        <a:rPr lang="es-PR" sz="1100" b="0" dirty="0" smtClean="0">
                          <a:effectLst/>
                        </a:rPr>
                        <a:t> </a:t>
                      </a:r>
                      <a:r>
                        <a:rPr lang="es-PR" sz="1100" b="0" dirty="0">
                          <a:effectLst/>
                        </a:rPr>
                        <a:t>en la </a:t>
                      </a:r>
                      <a:r>
                        <a:rPr lang="es-PR" sz="1100" b="0" dirty="0" err="1">
                          <a:effectLst/>
                        </a:rPr>
                        <a:t>biofertilización</a:t>
                      </a: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>
                          <a:effectLst/>
                        </a:rPr>
                        <a:t>Internacional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</a:rPr>
                        <a:t>Dra. C. María C. </a:t>
                      </a:r>
                      <a:r>
                        <a:rPr lang="es-PR" sz="1100" dirty="0" smtClean="0">
                          <a:effectLst/>
                        </a:rPr>
                        <a:t>Nápoles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</a:rPr>
                        <a:t>Dra. C. María C. </a:t>
                      </a:r>
                      <a:r>
                        <a:rPr lang="es-PR" sz="1100" dirty="0" smtClean="0">
                          <a:effectLst/>
                        </a:rPr>
                        <a:t>González</a:t>
                      </a:r>
                      <a:r>
                        <a:rPr lang="es-PR" sz="1100" baseline="0" dirty="0" smtClean="0">
                          <a:effectLst/>
                        </a:rPr>
                        <a:t>    </a:t>
                      </a:r>
                      <a:r>
                        <a:rPr lang="es-PR" sz="1100" dirty="0" smtClean="0">
                          <a:effectLst/>
                        </a:rPr>
                        <a:t>M</a:t>
                      </a:r>
                      <a:r>
                        <a:rPr lang="es-PR" sz="1100" dirty="0">
                          <a:effectLst/>
                        </a:rPr>
                        <a:t>. Sc. </a:t>
                      </a:r>
                      <a:r>
                        <a:rPr lang="es-PR" sz="1100" dirty="0" err="1">
                          <a:effectLst/>
                        </a:rPr>
                        <a:t>Ionel</a:t>
                      </a:r>
                      <a:r>
                        <a:rPr lang="es-PR" sz="1100" dirty="0">
                          <a:effectLst/>
                        </a:rPr>
                        <a:t> Hernández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</a:rPr>
                        <a:t>6/16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effectLst/>
                          <a:latin typeface="+mn-lt"/>
                        </a:rPr>
                        <a:t>4. Cursos </a:t>
                      </a:r>
                      <a:r>
                        <a:rPr lang="es-PR" sz="1100" b="0" dirty="0">
                          <a:effectLst/>
                          <a:latin typeface="+mn-lt"/>
                        </a:rPr>
                        <a:t>de la Maestría de Nutrición y </a:t>
                      </a:r>
                      <a:r>
                        <a:rPr lang="es-PR" sz="1100" b="0" dirty="0" err="1">
                          <a:effectLst/>
                          <a:latin typeface="+mn-lt"/>
                        </a:rPr>
                        <a:t>Biofertilizantes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</a:rPr>
                        <a:t>Nacional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</a:rPr>
                        <a:t>Dr. Pedro José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 smtClean="0">
                          <a:effectLst/>
                          <a:latin typeface="+mn-lt"/>
                        </a:rPr>
                        <a:t>Dr. C. </a:t>
                      </a:r>
                      <a:r>
                        <a:rPr lang="es-PR" sz="1100" dirty="0" err="1" smtClean="0">
                          <a:effectLst/>
                          <a:latin typeface="+mn-lt"/>
                        </a:rPr>
                        <a:t>Walfredo</a:t>
                      </a:r>
                      <a:r>
                        <a:rPr lang="es-PR" sz="1100" baseline="0" dirty="0" smtClean="0">
                          <a:effectLst/>
                          <a:latin typeface="+mn-lt"/>
                        </a:rPr>
                        <a:t> Torres, Dr. C. Eduardo Jerez, Dra. C. Miriam Núñez, </a:t>
                      </a:r>
                      <a:r>
                        <a:rPr lang="es-PR" sz="1100" dirty="0" smtClean="0">
                          <a:effectLst/>
                          <a:latin typeface="+mn-lt"/>
                        </a:rPr>
                        <a:t>Dra</a:t>
                      </a:r>
                      <a:r>
                        <a:rPr lang="es-PR" sz="1100" dirty="0">
                          <a:effectLst/>
                          <a:latin typeface="+mn-lt"/>
                        </a:rPr>
                        <a:t>. C. María C. </a:t>
                      </a:r>
                      <a:r>
                        <a:rPr lang="es-PR" sz="1100" dirty="0" smtClean="0">
                          <a:effectLst/>
                          <a:latin typeface="+mn-lt"/>
                        </a:rPr>
                        <a:t>Nápoles, M. Sc. </a:t>
                      </a:r>
                      <a:r>
                        <a:rPr lang="es-PR" sz="1100" dirty="0" err="1" smtClean="0">
                          <a:effectLst/>
                          <a:latin typeface="+mn-lt"/>
                        </a:rPr>
                        <a:t>Ionel</a:t>
                      </a:r>
                      <a:r>
                        <a:rPr lang="es-PR" sz="1100" dirty="0" smtClean="0">
                          <a:effectLst/>
                          <a:latin typeface="+mn-lt"/>
                        </a:rPr>
                        <a:t> Hernández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effectLst/>
                          <a:latin typeface="+mn-lt"/>
                        </a:rPr>
                        <a:t>6/16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951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 </a:t>
                      </a:r>
                      <a:r>
                        <a:rPr lang="en-US" sz="1100" b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Manejo</a:t>
                      </a:r>
                      <a:r>
                        <a:rPr lang="en-US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del </a:t>
                      </a:r>
                      <a:r>
                        <a:rPr lang="en-US" sz="1100" b="0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uso</a:t>
                      </a:r>
                      <a:r>
                        <a:rPr lang="en-US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del </a:t>
                      </a:r>
                      <a:r>
                        <a:rPr lang="en-US" sz="1100" b="0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agua</a:t>
                      </a:r>
                      <a:r>
                        <a:rPr lang="en-US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en la </a:t>
                      </a:r>
                      <a:r>
                        <a:rPr lang="en-US" sz="1100" b="0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agricultura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effectLst/>
                        </a:rPr>
                        <a:t>(Pre-</a:t>
                      </a:r>
                      <a:r>
                        <a:rPr lang="en-US" sz="1100" dirty="0" err="1" smtClean="0">
                          <a:effectLst/>
                        </a:rPr>
                        <a:t>Congreso</a:t>
                      </a:r>
                      <a:r>
                        <a:rPr lang="en-US" sz="1100" dirty="0" smtClean="0">
                          <a:effectLst/>
                        </a:rPr>
                        <a:t>)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Dr.</a:t>
                      </a:r>
                      <a:r>
                        <a:rPr lang="en-US" sz="11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C. José M. </a:t>
                      </a:r>
                      <a:r>
                        <a:rPr lang="en-US" sz="1100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Dell’Amico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Dr. C. José M. </a:t>
                      </a:r>
                      <a:r>
                        <a:rPr lang="en-US" sz="110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Dell’Amico</a:t>
                      </a: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Dr. C. Pedro Rodríguez, Dr. C. Eduardo </a:t>
                      </a:r>
                      <a:r>
                        <a:rPr lang="en-US" sz="110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jerez</a:t>
                      </a:r>
                      <a:r>
                        <a:rPr lang="en-US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Dr. C. </a:t>
                      </a:r>
                      <a:r>
                        <a:rPr lang="en-US" sz="110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Dobaldo</a:t>
                      </a:r>
                      <a:r>
                        <a:rPr lang="en-US" sz="11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Morales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100" dirty="0" smtClean="0">
                          <a:effectLst/>
                        </a:rPr>
                        <a:t>11/16 </a:t>
                      </a:r>
                      <a:endParaRPr lang="en-US" sz="11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42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488964"/>
              </p:ext>
            </p:extLst>
          </p:nvPr>
        </p:nvGraphicFramePr>
        <p:xfrm>
          <a:off x="3968510" y="180470"/>
          <a:ext cx="2023214" cy="445168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2023214"/>
              </a:tblGrid>
              <a:tr h="44516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POSTGRADO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38187" y="793757"/>
            <a:ext cx="8273465" cy="1568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>
              <a:lnSpc>
                <a:spcPct val="115000"/>
              </a:lnSpc>
              <a:spcAft>
                <a:spcPts val="600"/>
              </a:spcAft>
            </a:pPr>
            <a:r>
              <a:rPr lang="es-ES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es-ES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participa en al menos </a:t>
            </a:r>
            <a:r>
              <a:rPr lang="es-E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s-ES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cursos de superación básicos para la formación de la Reserva Científica; se participa en otros </a:t>
            </a:r>
            <a:r>
              <a:rPr lang="es-E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s-ES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cursos por los investigadores, técnicos </a:t>
            </a:r>
            <a:r>
              <a:rPr lang="es-ES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s-ES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especialistas. 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CUMPLIDO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 lvl="0" indent="-265113" algn="just">
              <a:lnSpc>
                <a:spcPct val="115000"/>
              </a:lnSpc>
              <a:spcAft>
                <a:spcPts val="600"/>
              </a:spcAft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8187" y="2064162"/>
            <a:ext cx="3231782" cy="3588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3525" indent="-263525" algn="just">
              <a:lnSpc>
                <a:spcPct val="115000"/>
              </a:lnSpc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Tabla 10. Relación de cursos a recibir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653298"/>
              </p:ext>
            </p:extLst>
          </p:nvPr>
        </p:nvGraphicFramePr>
        <p:xfrm>
          <a:off x="824648" y="2482483"/>
          <a:ext cx="8187004" cy="309078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4446599"/>
                <a:gridCol w="1264024"/>
                <a:gridCol w="1331258"/>
                <a:gridCol w="1145123"/>
              </a:tblGrid>
              <a:tr h="29220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Título</a:t>
                      </a:r>
                      <a:r>
                        <a:rPr lang="en-US" sz="1600" dirty="0">
                          <a:effectLst/>
                        </a:rPr>
                        <a:t> del </a:t>
                      </a:r>
                      <a:r>
                        <a:rPr lang="en-US" sz="1600" dirty="0" err="1">
                          <a:effectLst/>
                        </a:rPr>
                        <a:t>curso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Categoría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Participantes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Fecha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61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</a:rPr>
                        <a:t>1.</a:t>
                      </a:r>
                      <a:r>
                        <a:rPr lang="en-US" sz="1400" b="0" baseline="0" dirty="0" smtClean="0">
                          <a:effectLst/>
                        </a:rPr>
                        <a:t> </a:t>
                      </a:r>
                      <a:r>
                        <a:rPr lang="en-US" sz="1400" b="0" dirty="0" err="1" smtClean="0">
                          <a:effectLst/>
                        </a:rPr>
                        <a:t>Estadística</a:t>
                      </a:r>
                      <a:r>
                        <a:rPr lang="en-US" sz="1400" b="0" dirty="0" smtClean="0">
                          <a:effectLst/>
                        </a:rPr>
                        <a:t> </a:t>
                      </a:r>
                      <a:r>
                        <a:rPr lang="en-US" sz="1400" b="0" dirty="0" err="1">
                          <a:effectLst/>
                        </a:rPr>
                        <a:t>avanzada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err="1">
                          <a:effectLst/>
                        </a:rPr>
                        <a:t>Nacional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dirty="0" err="1" smtClean="0">
                          <a:effectLst/>
                        </a:rPr>
                        <a:t>Geidy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 smtClean="0">
                          <a:effectLst/>
                        </a:rPr>
                        <a:t>2-5/16</a:t>
                      </a:r>
                      <a:r>
                        <a:rPr lang="es-PR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10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effectLst/>
                        </a:rPr>
                        <a:t>2. </a:t>
                      </a:r>
                      <a:r>
                        <a:rPr lang="en-US" sz="1400" b="0" dirty="0" err="1" smtClean="0">
                          <a:effectLst/>
                        </a:rPr>
                        <a:t>Estadística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Nacional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dirty="0" err="1">
                          <a:effectLst/>
                        </a:rPr>
                        <a:t>Yanebis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6/16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013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 smtClean="0">
                          <a:effectLst/>
                        </a:rPr>
                        <a:t>3. </a:t>
                      </a:r>
                      <a:r>
                        <a:rPr lang="en-US" sz="1400" b="0" dirty="0" err="1" smtClean="0">
                          <a:effectLst/>
                        </a:rPr>
                        <a:t>Metodología</a:t>
                      </a:r>
                      <a:r>
                        <a:rPr lang="en-US" sz="1400" b="0" dirty="0" smtClean="0">
                          <a:effectLst/>
                        </a:rPr>
                        <a:t> </a:t>
                      </a:r>
                      <a:r>
                        <a:rPr lang="en-US" sz="1400" b="0" dirty="0">
                          <a:effectLst/>
                        </a:rPr>
                        <a:t>de la </a:t>
                      </a:r>
                      <a:r>
                        <a:rPr lang="en-US" sz="1400" b="0" dirty="0" err="1">
                          <a:effectLst/>
                        </a:rPr>
                        <a:t>investigación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Nacional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dirty="0" err="1" smtClean="0">
                          <a:effectLst/>
                        </a:rPr>
                        <a:t>Geidy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3/16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027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 smtClean="0">
                          <a:effectLst/>
                        </a:rPr>
                        <a:t>4. </a:t>
                      </a:r>
                      <a:r>
                        <a:rPr lang="en-US" sz="1400" b="0" dirty="0" err="1" smtClean="0">
                          <a:effectLst/>
                        </a:rPr>
                        <a:t>Redacción</a:t>
                      </a:r>
                      <a:r>
                        <a:rPr lang="en-US" sz="1400" b="0" dirty="0" smtClean="0">
                          <a:effectLst/>
                        </a:rPr>
                        <a:t> </a:t>
                      </a:r>
                      <a:r>
                        <a:rPr lang="en-US" sz="1400" b="0" dirty="0">
                          <a:effectLst/>
                        </a:rPr>
                        <a:t>de </a:t>
                      </a:r>
                      <a:r>
                        <a:rPr lang="en-US" sz="1400" b="0" dirty="0" err="1">
                          <a:effectLst/>
                        </a:rPr>
                        <a:t>artículos</a:t>
                      </a:r>
                      <a:r>
                        <a:rPr lang="en-US" sz="1400" b="0" dirty="0">
                          <a:effectLst/>
                        </a:rPr>
                        <a:t> </a:t>
                      </a:r>
                      <a:r>
                        <a:rPr lang="en-US" sz="1400" b="0" dirty="0" err="1">
                          <a:effectLst/>
                        </a:rPr>
                        <a:t>científicos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Nacional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dirty="0" err="1" smtClean="0">
                          <a:effectLst/>
                        </a:rPr>
                        <a:t>Geidy</a:t>
                      </a:r>
                      <a:r>
                        <a:rPr lang="es-PR" sz="1400" dirty="0" smtClean="0">
                          <a:effectLst/>
                        </a:rPr>
                        <a:t>, Belkis, </a:t>
                      </a:r>
                      <a:r>
                        <a:rPr lang="es-PR" sz="1400" dirty="0" err="1" smtClean="0">
                          <a:effectLst/>
                        </a:rPr>
                        <a:t>Yanebis</a:t>
                      </a:r>
                      <a:r>
                        <a:rPr lang="es-PR" sz="1400" dirty="0" smtClean="0">
                          <a:effectLst/>
                        </a:rPr>
                        <a:t>, </a:t>
                      </a:r>
                      <a:r>
                        <a:rPr lang="es-PR" sz="1400" dirty="0" err="1" smtClean="0">
                          <a:effectLst/>
                        </a:rPr>
                        <a:t>Yuliem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4/16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027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b="0" dirty="0" smtClean="0">
                          <a:effectLst/>
                        </a:rPr>
                        <a:t>5. Inglés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>
                          <a:effectLst/>
                        </a:rPr>
                        <a:t>Nacional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dirty="0" err="1">
                          <a:effectLst/>
                        </a:rPr>
                        <a:t>Geidy</a:t>
                      </a:r>
                      <a:r>
                        <a:rPr lang="es-PR" sz="1400" dirty="0">
                          <a:effectLst/>
                        </a:rPr>
                        <a:t>, Belkis, </a:t>
                      </a:r>
                      <a:r>
                        <a:rPr lang="es-PR" sz="1400" dirty="0" err="1">
                          <a:effectLst/>
                        </a:rPr>
                        <a:t>Yanebis</a:t>
                      </a:r>
                      <a:r>
                        <a:rPr lang="es-PR" sz="1400" dirty="0">
                          <a:effectLst/>
                        </a:rPr>
                        <a:t>, </a:t>
                      </a:r>
                      <a:r>
                        <a:rPr lang="es-PR" sz="1400" dirty="0" err="1" smtClean="0">
                          <a:effectLst/>
                        </a:rPr>
                        <a:t>Yuliem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4-5/16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013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b="0" dirty="0" smtClean="0">
                          <a:effectLst/>
                        </a:rPr>
                        <a:t>6. </a:t>
                      </a:r>
                      <a:r>
                        <a:rPr lang="es-ES" sz="1400" b="0" dirty="0" err="1" smtClean="0">
                          <a:effectLst/>
                        </a:rPr>
                        <a:t>Rizobios</a:t>
                      </a:r>
                      <a:r>
                        <a:rPr lang="es-ES" sz="1400" b="0" dirty="0" smtClean="0">
                          <a:effectLst/>
                        </a:rPr>
                        <a:t> </a:t>
                      </a:r>
                      <a:r>
                        <a:rPr lang="es-ES" sz="1400" b="0" dirty="0">
                          <a:effectLst/>
                        </a:rPr>
                        <a:t>en la </a:t>
                      </a:r>
                      <a:r>
                        <a:rPr lang="es-ES" sz="1400" b="0" dirty="0" err="1">
                          <a:effectLst/>
                        </a:rPr>
                        <a:t>biofertilización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>
                          <a:effectLst/>
                        </a:rPr>
                        <a:t>Nacional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dirty="0" err="1">
                          <a:effectLst/>
                        </a:rPr>
                        <a:t>Geidy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6/16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013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b="0" dirty="0" smtClean="0">
                          <a:effectLst/>
                        </a:rPr>
                        <a:t>7. Fisiología </a:t>
                      </a:r>
                      <a:r>
                        <a:rPr lang="es-ES" sz="1400" b="0" dirty="0">
                          <a:effectLst/>
                        </a:rPr>
                        <a:t>vegetal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>
                          <a:effectLst/>
                        </a:rPr>
                        <a:t>Nacional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dirty="0" err="1">
                          <a:effectLst/>
                        </a:rPr>
                        <a:t>Geidy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6/16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027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b="0" dirty="0" smtClean="0">
                          <a:effectLst/>
                        </a:rPr>
                        <a:t>8. </a:t>
                      </a:r>
                      <a:r>
                        <a:rPr lang="es-ES" sz="1400" b="0" dirty="0" err="1" smtClean="0">
                          <a:effectLst/>
                        </a:rPr>
                        <a:t>Oligosacarinas</a:t>
                      </a:r>
                      <a:r>
                        <a:rPr lang="es-ES" sz="1400" b="0" dirty="0" smtClean="0">
                          <a:effectLst/>
                        </a:rPr>
                        <a:t> </a:t>
                      </a:r>
                      <a:r>
                        <a:rPr lang="es-ES" sz="1400" b="0" dirty="0">
                          <a:effectLst/>
                        </a:rPr>
                        <a:t>y </a:t>
                      </a:r>
                      <a:r>
                        <a:rPr lang="es-ES" sz="1400" b="0" dirty="0" err="1">
                          <a:effectLst/>
                        </a:rPr>
                        <a:t>Brasinoesteroides</a:t>
                      </a:r>
                      <a:r>
                        <a:rPr lang="es-ES" sz="1400" b="0" dirty="0">
                          <a:effectLst/>
                        </a:rPr>
                        <a:t> para una agricultura inocua y sostenible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>
                          <a:effectLst/>
                        </a:rPr>
                        <a:t>Internacional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dirty="0" err="1">
                          <a:effectLst/>
                        </a:rPr>
                        <a:t>Geidy</a:t>
                      </a:r>
                      <a:endParaRPr lang="en-US" sz="14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400" dirty="0" err="1">
                          <a:effectLst/>
                        </a:rPr>
                        <a:t>Yuliem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400" dirty="0">
                          <a:effectLst/>
                        </a:rPr>
                        <a:t>11/16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013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4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9. </a:t>
                      </a:r>
                      <a:r>
                        <a:rPr lang="en-US" sz="1400" b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Manejo</a:t>
                      </a:r>
                      <a:r>
                        <a:rPr lang="en-US" sz="14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del </a:t>
                      </a:r>
                      <a:r>
                        <a:rPr lang="en-US" sz="1400" b="0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uso</a:t>
                      </a:r>
                      <a:r>
                        <a:rPr lang="en-US" sz="14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del </a:t>
                      </a:r>
                      <a:r>
                        <a:rPr lang="en-US" sz="1400" b="0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agua</a:t>
                      </a:r>
                      <a:r>
                        <a:rPr lang="en-US" sz="14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en la </a:t>
                      </a:r>
                      <a:r>
                        <a:rPr lang="en-US" sz="1400" b="0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agricultura</a:t>
                      </a:r>
                      <a:r>
                        <a:rPr lang="es-PR" sz="1400" b="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 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dirty="0">
                          <a:effectLst/>
                        </a:rPr>
                        <a:t>Internacional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>
                          <a:effectLst/>
                        </a:rPr>
                        <a:t>Yanebis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400" dirty="0">
                          <a:effectLst/>
                        </a:rPr>
                        <a:t>11/16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975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799310"/>
              </p:ext>
            </p:extLst>
          </p:nvPr>
        </p:nvGraphicFramePr>
        <p:xfrm>
          <a:off x="4040702" y="276728"/>
          <a:ext cx="2023214" cy="445168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2023214"/>
              </a:tblGrid>
              <a:tr h="44516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POSTGRADO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4400" y="1021979"/>
            <a:ext cx="8392365" cy="107721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600" b="1" dirty="0"/>
              <a:t>ARC -3: IMPACTO ECONÓMICO Y SOCIAL</a:t>
            </a:r>
            <a:endParaRPr lang="en-US" sz="1600" dirty="0"/>
          </a:p>
          <a:p>
            <a:pPr algn="just"/>
            <a:r>
              <a:rPr lang="es-ES" sz="1600" b="1" u="sng" dirty="0"/>
              <a:t>Objetivo 3</a:t>
            </a:r>
            <a:r>
              <a:rPr lang="es-ES" sz="1600" b="1" dirty="0"/>
              <a:t>: Satisfacer con calidad las demandas de formación de capacitación y posgrado de acuerdo con las prioridades del desarrollo del país </a:t>
            </a:r>
            <a:r>
              <a:rPr lang="es-ES" sz="1600" b="1" i="1" dirty="0"/>
              <a:t>(Lineamientos vinculados: 04, 74, 138, 145, 146, 153. Objetivos del Partido vinculados: 40, 41, 42, 46, 47, 48, 50, 52, 56).</a:t>
            </a:r>
            <a:endParaRPr 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660026" y="2339138"/>
            <a:ext cx="23407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2000" b="1" u="sng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Criterios de medida</a:t>
            </a:r>
            <a:r>
              <a:rPr lang="es-ES" sz="2000" b="1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:</a:t>
            </a:r>
            <a:endParaRPr lang="en-US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4795" y="3150141"/>
            <a:ext cx="8361970" cy="119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>
              <a:spcAft>
                <a:spcPts val="600"/>
              </a:spcAft>
              <a:buSzPts val="1200"/>
            </a:pPr>
            <a:r>
              <a:rPr lang="es-ES" sz="2000" dirty="0" smtClean="0">
                <a:solidFill>
                  <a:srgbClr val="3333FF"/>
                </a:solidFill>
                <a:ea typeface="Times New Roman" panose="02020603050405020304" pitchFamily="18" charset="0"/>
              </a:rPr>
              <a:t>1. </a:t>
            </a:r>
            <a:r>
              <a:rPr lang="es-ES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Se gradúa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1</a:t>
            </a:r>
            <a:r>
              <a:rPr lang="es-ES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 estudiante interna de la Maestría de Nutrición y </a:t>
            </a:r>
            <a:r>
              <a:rPr lang="es-ES" sz="2000" dirty="0" err="1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Biofertilización</a:t>
            </a:r>
            <a:r>
              <a:rPr lang="es-ES" sz="2000" dirty="0" smtClean="0">
                <a:solidFill>
                  <a:srgbClr val="3333FF"/>
                </a:solidFill>
                <a:effectLst/>
                <a:ea typeface="Times New Roman" panose="02020603050405020304" pitchFamily="18" charset="0"/>
              </a:rPr>
              <a:t> de las Plantas que se desarrolla en el INCA. 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CUMPLIDO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1338" lvl="0" indent="-276225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s-ES" sz="1600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Lisbel</a:t>
            </a:r>
            <a:r>
              <a:rPr lang="es-ES" sz="160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Martínez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5423" y="4749346"/>
            <a:ext cx="83385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33375" algn="just">
              <a:spcBef>
                <a:spcPts val="600"/>
              </a:spcBef>
              <a:spcAft>
                <a:spcPts val="600"/>
              </a:spcAft>
            </a:pPr>
            <a:r>
              <a:rPr lang="es-ES" sz="2000" dirty="0" smtClean="0">
                <a:solidFill>
                  <a:srgbClr val="0000FF"/>
                </a:solidFill>
                <a:ea typeface="Times New Roman" panose="02020603050405020304" pitchFamily="18" charset="0"/>
              </a:rPr>
              <a:t>2. 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Los ingresos por Postgrado son del orden de los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2.0 MCUC</a:t>
            </a:r>
            <a:r>
              <a:rPr lang="es-ES" sz="2000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s-ES" sz="20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[jul.]).    </a:t>
            </a:r>
            <a:endParaRPr lang="en-US" sz="2000" dirty="0">
              <a:solidFill>
                <a:srgbClr val="0000FF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83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500431"/>
              </p:ext>
            </p:extLst>
          </p:nvPr>
        </p:nvGraphicFramePr>
        <p:xfrm>
          <a:off x="2043459" y="141558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682627" y="689960"/>
            <a:ext cx="28270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1. Ejecución de proyectos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34174"/>
              </p:ext>
            </p:extLst>
          </p:nvPr>
        </p:nvGraphicFramePr>
        <p:xfrm>
          <a:off x="738186" y="1055408"/>
          <a:ext cx="8231001" cy="49419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0438"/>
                <a:gridCol w="995082"/>
                <a:gridCol w="860612"/>
                <a:gridCol w="995082"/>
                <a:gridCol w="1573306"/>
                <a:gridCol w="766481"/>
              </a:tblGrid>
              <a:tr h="37196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Título del proyecto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Categoría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Programa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Coordinador (es)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Participantes del Dpto.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  <a:latin typeface="+mn-lt"/>
                        </a:rPr>
                        <a:t>Duración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</a:tr>
              <a:tr h="858693">
                <a:tc rowSpan="2">
                  <a:txBody>
                    <a:bodyPr/>
                    <a:lstStyle/>
                    <a:p>
                      <a:pPr marL="221615" indent="-221615" algn="just"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1.- Desarrollo de </a:t>
                      </a:r>
                      <a:r>
                        <a:rPr lang="es-ES" sz="1100" b="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bioestimuladores</a:t>
                      </a:r>
                      <a:r>
                        <a:rPr lang="es-ES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nacionales para la protección y el beneficio de cultivos de interés económico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Megaproyecto Nacional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Alimento humano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Dr. C. Alejandro Falcón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Grupo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Productos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Bioactivos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Donaldo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Pedro,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Idioleidys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Dell,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Yanett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Yenisley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Yenisei, Susana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2014-2018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</a:tr>
              <a:tr h="8524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FONCI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Dr. C. Alejandro Falcón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Grupo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Productos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Bioactivos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Donaldo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Pedro,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Idioleidys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Dell,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Yanett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Yenisley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Yenisei, Susana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2016-2018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</a:tr>
              <a:tr h="604913">
                <a:tc>
                  <a:txBody>
                    <a:bodyPr/>
                    <a:lstStyle/>
                    <a:p>
                      <a:pPr marL="203835" indent="-203835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s-PR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.- </a:t>
                      </a:r>
                      <a:r>
                        <a:rPr lang="es-ES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Manejo conjunto e impacto de </a:t>
                      </a:r>
                      <a:r>
                        <a:rPr lang="es-ES" sz="1100" b="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biofertilizantes</a:t>
                      </a:r>
                      <a:r>
                        <a:rPr lang="es-ES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100" b="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micorrizicos</a:t>
                      </a:r>
                      <a:r>
                        <a:rPr lang="es-ES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y otros </a:t>
                      </a:r>
                      <a:r>
                        <a:rPr lang="es-ES" sz="1100" b="0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bioproductos</a:t>
                      </a:r>
                      <a:r>
                        <a:rPr lang="es-ES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en la producción agrícola de diferentes 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cultivos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Megaproyecto Nacional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Alimento humano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Dr. C. Ramón Rivera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Tere,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Ionel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2013-2017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</a:tr>
              <a:tr h="852430">
                <a:tc>
                  <a:txBody>
                    <a:bodyPr/>
                    <a:lstStyle/>
                    <a:p>
                      <a:pPr marL="227330" indent="-22733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3.- </a:t>
                      </a:r>
                      <a:r>
                        <a:rPr lang="es-MX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Aplicación  de tecnologías nucleares para la obtención de genotipos con mayor adaptación a los efectos del cambio climático (temperaturas altas, sequía y enfermedades) en diferentes cultivos de importancia </a:t>
                      </a: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económica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Megaproyecto Nacional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Agencia nuclear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Dra. C. María C. González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Dell’Amico</a:t>
                      </a: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Pedro, Humberto,</a:t>
                      </a:r>
                      <a:r>
                        <a:rPr lang="es-PR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Yanelis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Elisa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2014-2016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</a:tr>
              <a:tr h="519927">
                <a:tc>
                  <a:txBody>
                    <a:bodyPr/>
                    <a:lstStyle/>
                    <a:p>
                      <a:pPr marL="181610" indent="-181610" algn="just"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</a:rPr>
                        <a:t>.- </a:t>
                      </a:r>
                      <a:r>
                        <a:rPr lang="es-ES" sz="1100" b="0" dirty="0">
                          <a:solidFill>
                            <a:schemeClr val="bg1"/>
                          </a:solidFill>
                          <a:effectLst/>
                        </a:rPr>
                        <a:t>Bases para el manejo sostenible e incremento de los rendimientos de arroz, frijol, maíz y soya en </a:t>
                      </a:r>
                      <a:r>
                        <a:rPr lang="es-ES" sz="1100" b="0" dirty="0" err="1">
                          <a:solidFill>
                            <a:schemeClr val="bg1"/>
                          </a:solidFill>
                          <a:effectLst/>
                        </a:rPr>
                        <a:t>agroecosistemas</a:t>
                      </a:r>
                      <a:r>
                        <a:rPr lang="es-ES" sz="1100" b="0" dirty="0">
                          <a:solidFill>
                            <a:schemeClr val="bg1"/>
                          </a:solidFill>
                          <a:effectLst/>
                        </a:rPr>
                        <a:t> arroceros de 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</a:rPr>
                        <a:t>Cuba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Megaproyecto Nacional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</a:rPr>
                        <a:t>Alimento humano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</a:rPr>
                        <a:t>Dra. C. </a:t>
                      </a:r>
                      <a:r>
                        <a:rPr lang="es-PR" sz="1100" dirty="0" err="1">
                          <a:solidFill>
                            <a:schemeClr val="tx1"/>
                          </a:solidFill>
                          <a:effectLst/>
                        </a:rPr>
                        <a:t>Noraida</a:t>
                      </a: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</a:rPr>
                        <a:t> Pérez 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</a:rPr>
                        <a:t>Tere, </a:t>
                      </a:r>
                      <a:r>
                        <a:rPr lang="es-PR" sz="1100" dirty="0" err="1" smtClean="0">
                          <a:solidFill>
                            <a:schemeClr val="tx1"/>
                          </a:solidFill>
                          <a:effectLst/>
                        </a:rPr>
                        <a:t>Walfredo</a:t>
                      </a: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</a:rPr>
                        <a:t>, Miriam, </a:t>
                      </a:r>
                      <a:r>
                        <a:rPr lang="es-PR" sz="1100" dirty="0" err="1" smtClean="0">
                          <a:solidFill>
                            <a:schemeClr val="tx1"/>
                          </a:solidFill>
                          <a:effectLst/>
                        </a:rPr>
                        <a:t>Yanelis</a:t>
                      </a: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s-PR" sz="1100" dirty="0" err="1" smtClean="0">
                          <a:solidFill>
                            <a:schemeClr val="tx1"/>
                          </a:solidFill>
                          <a:effectLst/>
                        </a:rPr>
                        <a:t>Lisbel</a:t>
                      </a: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</a:rPr>
                        <a:t>, Tere, </a:t>
                      </a:r>
                      <a:r>
                        <a:rPr lang="es-PR" sz="1100" dirty="0" err="1" smtClean="0">
                          <a:solidFill>
                            <a:schemeClr val="tx1"/>
                          </a:solidFill>
                          <a:effectLst/>
                        </a:rPr>
                        <a:t>Ionel</a:t>
                      </a: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s-PR" sz="1100" dirty="0" err="1" smtClean="0">
                          <a:solidFill>
                            <a:schemeClr val="tx1"/>
                          </a:solidFill>
                          <a:effectLst/>
                        </a:rPr>
                        <a:t>Daimy</a:t>
                      </a: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</a:rPr>
                        <a:t>, Alejandro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2013-2017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</a:tr>
              <a:tr h="361689">
                <a:tc>
                  <a:txBody>
                    <a:bodyPr/>
                    <a:lstStyle/>
                    <a:p>
                      <a:pPr marL="209550" indent="-20955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5.- Fortalecimiento</a:t>
                      </a:r>
                      <a:r>
                        <a:rPr lang="es-PR" sz="1100" b="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del Programa Nacional de Producción de Semilla de papa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Megaproyecto 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Alimento humano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Dr. C. Juan G. Castillo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Jerez, </a:t>
                      </a:r>
                      <a:r>
                        <a:rPr lang="es-PR" sz="11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Roberqui</a:t>
                      </a: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Donaldo, 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Alejandro,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Yanett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Kirenia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2013-2017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</a:tr>
              <a:tr h="519928">
                <a:tc>
                  <a:txBody>
                    <a:bodyPr/>
                    <a:lstStyle/>
                    <a:p>
                      <a:pPr marL="210185" indent="-210185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r>
                        <a:rPr lang="es-PR" sz="1100" b="0" dirty="0" smtClean="0">
                          <a:solidFill>
                            <a:schemeClr val="bg1"/>
                          </a:solidFill>
                          <a:effectLst/>
                        </a:rPr>
                        <a:t>.-</a:t>
                      </a:r>
                      <a:r>
                        <a:rPr lang="es-PR" sz="1100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Aumento de la producción agrícola en especies alimenticias mediante el fortalecimiento de los sistemas locales de innovación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</a:rPr>
                        <a:t>Megaproyecto </a:t>
                      </a: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</a:rPr>
                        <a:t>Nacional  (PIAL)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</a:rPr>
                        <a:t>Alimento humano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</a:rPr>
                        <a:t>Dr. C. </a:t>
                      </a:r>
                      <a:r>
                        <a:rPr lang="es-PR" sz="1100" dirty="0" err="1" smtClean="0">
                          <a:solidFill>
                            <a:schemeClr val="tx1"/>
                          </a:solidFill>
                          <a:effectLst/>
                        </a:rPr>
                        <a:t>Rodobaldo</a:t>
                      </a: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PR" sz="1100" dirty="0" err="1" smtClean="0">
                          <a:solidFill>
                            <a:schemeClr val="tx1"/>
                          </a:solidFill>
                          <a:effectLst/>
                        </a:rPr>
                        <a:t>Ortíz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</a:rPr>
                        <a:t>Pedro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</a:rPr>
                        <a:t>2013-2016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166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903" y="651317"/>
            <a:ext cx="8081319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890" algn="ctr">
              <a:spcAft>
                <a:spcPts val="600"/>
              </a:spcAft>
              <a:tabLst>
                <a:tab pos="3676650" algn="l"/>
              </a:tabLst>
            </a:pPr>
            <a:r>
              <a:rPr lang="es-PR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TOTAL DE OBJETIVOS O CRITERIOS DE MEDIDA: </a:t>
            </a:r>
            <a:r>
              <a:rPr lang="es-PR" sz="2400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17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8890" algn="just">
              <a:spcAft>
                <a:spcPts val="600"/>
              </a:spcAft>
              <a:tabLst>
                <a:tab pos="3676650" algn="l"/>
              </a:tabLst>
            </a:pPr>
            <a:endParaRPr lang="es-PR" sz="20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8890" algn="just">
              <a:spcAft>
                <a:spcPts val="600"/>
              </a:spcAft>
              <a:tabLst>
                <a:tab pos="3676650" algn="l"/>
              </a:tabLst>
            </a:pPr>
            <a:r>
              <a:rPr lang="es-PR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Ciencia </a:t>
            </a:r>
            <a:r>
              <a:rPr lang="es-PR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e </a:t>
            </a:r>
            <a:r>
              <a:rPr lang="es-PR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Innovaión</a:t>
            </a:r>
            <a:r>
              <a:rPr lang="es-PR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Tecnológica:</a:t>
            </a:r>
            <a:r>
              <a:rPr lang="es-PR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PR" sz="2000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8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453390" algn="l"/>
              </a:tabLst>
            </a:pPr>
            <a:r>
              <a:rPr lang="es-PR" b="1" dirty="0">
                <a:latin typeface="Arial" panose="020B0604020202020204" pitchFamily="34" charset="0"/>
                <a:ea typeface="Times New Roman" panose="02020603050405020304" pitchFamily="18" charset="0"/>
              </a:rPr>
              <a:t>Cumplidos:</a:t>
            </a:r>
            <a:r>
              <a:rPr lang="es-PR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PR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6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453390" algn="l"/>
              </a:tabLst>
            </a:pPr>
            <a:r>
              <a:rPr lang="es-PR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Sobrecumplidos</a:t>
            </a:r>
            <a:r>
              <a:rPr lang="es-PR" b="1" dirty="0"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s-PR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453390" algn="l"/>
              </a:tabLst>
            </a:pPr>
            <a:r>
              <a:rPr lang="es-PR" b="1" dirty="0">
                <a:latin typeface="Arial" panose="020B0604020202020204" pitchFamily="34" charset="0"/>
                <a:ea typeface="Times New Roman" panose="02020603050405020304" pitchFamily="18" charset="0"/>
              </a:rPr>
              <a:t>Sin Evaluación: </a:t>
            </a:r>
            <a:r>
              <a:rPr lang="es-PR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046220" algn="just">
              <a:spcAft>
                <a:spcPts val="600"/>
              </a:spcAft>
              <a:tabLst>
                <a:tab pos="3676650" algn="l"/>
              </a:tabLst>
            </a:pPr>
            <a:r>
              <a:rPr lang="es-P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8890" algn="just">
              <a:spcAft>
                <a:spcPts val="600"/>
              </a:spcAft>
              <a:tabLst>
                <a:tab pos="3676650" algn="l"/>
              </a:tabLst>
            </a:pPr>
            <a:r>
              <a:rPr lang="es-PR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Postgrado:</a:t>
            </a:r>
            <a:r>
              <a:rPr lang="es-PR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PR" sz="2000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9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453390" algn="l"/>
              </a:tabLst>
            </a:pPr>
            <a:r>
              <a:rPr lang="es-PR" b="1" dirty="0">
                <a:latin typeface="Arial" panose="020B0604020202020204" pitchFamily="34" charset="0"/>
                <a:ea typeface="Times New Roman" panose="02020603050405020304" pitchFamily="18" charset="0"/>
              </a:rPr>
              <a:t>Cumplidos:</a:t>
            </a:r>
            <a:r>
              <a:rPr lang="es-PR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PR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7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453390" algn="l"/>
              </a:tabLst>
            </a:pPr>
            <a:r>
              <a:rPr lang="es-PR" b="1" dirty="0">
                <a:latin typeface="Arial" panose="020B0604020202020204" pitchFamily="34" charset="0"/>
                <a:ea typeface="Times New Roman" panose="02020603050405020304" pitchFamily="18" charset="0"/>
              </a:rPr>
              <a:t>Regular: </a:t>
            </a:r>
            <a:r>
              <a:rPr lang="es-PR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Wingdings" panose="05000000000000000000" pitchFamily="2" charset="2"/>
              <a:buChar char=""/>
              <a:tabLst>
                <a:tab pos="453390" algn="l"/>
              </a:tabLst>
            </a:pPr>
            <a:r>
              <a:rPr lang="es-PR" b="1" dirty="0">
                <a:latin typeface="Arial" panose="020B0604020202020204" pitchFamily="34" charset="0"/>
                <a:ea typeface="Times New Roman" panose="02020603050405020304" pitchFamily="18" charset="0"/>
              </a:rPr>
              <a:t>Sin Evaluación: </a:t>
            </a:r>
            <a:r>
              <a:rPr lang="es-PR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046220" algn="just">
              <a:spcAft>
                <a:spcPts val="600"/>
              </a:spcAft>
              <a:tabLst>
                <a:tab pos="3676650" algn="l"/>
              </a:tabLst>
            </a:pPr>
            <a:r>
              <a:rPr lang="es-PR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algn="ctr">
              <a:spcAft>
                <a:spcPts val="600"/>
              </a:spcAft>
            </a:pPr>
            <a:r>
              <a:rPr lang="es-PR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 partir de la Evaluación realizada se otorga la categoría de </a:t>
            </a:r>
            <a:r>
              <a:rPr lang="es-PR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CUMPLIDOR</a:t>
            </a:r>
            <a:r>
              <a:rPr lang="es-PR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7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434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 dirty="0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 dirty="0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WordArt 190"/>
          <p:cNvSpPr>
            <a:spLocks noChangeArrowheads="1" noChangeShapeType="1" noTextEdit="1"/>
          </p:cNvSpPr>
          <p:nvPr/>
        </p:nvSpPr>
        <p:spPr bwMode="auto">
          <a:xfrm>
            <a:off x="1671638" y="2509838"/>
            <a:ext cx="5735637" cy="242728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6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n-US" sz="3600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Muchas</a:t>
            </a:r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 Gracias</a:t>
            </a:r>
          </a:p>
        </p:txBody>
      </p:sp>
    </p:spTree>
    <p:extLst>
      <p:ext uri="{BB962C8B-B14F-4D97-AF65-F5344CB8AC3E}">
        <p14:creationId xmlns:p14="http://schemas.microsoft.com/office/powerpoint/2010/main" val="140336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291485"/>
              </p:ext>
            </p:extLst>
          </p:nvPr>
        </p:nvGraphicFramePr>
        <p:xfrm>
          <a:off x="2043459" y="141558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682628" y="689960"/>
            <a:ext cx="40776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1. Ejecución de proyectos (continuación)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661860"/>
              </p:ext>
            </p:extLst>
          </p:nvPr>
        </p:nvGraphicFramePr>
        <p:xfrm>
          <a:off x="779930" y="1151348"/>
          <a:ext cx="8216152" cy="51793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2681"/>
                <a:gridCol w="911526"/>
                <a:gridCol w="928048"/>
                <a:gridCol w="1050878"/>
                <a:gridCol w="1344663"/>
                <a:gridCol w="718356"/>
              </a:tblGrid>
              <a:tr h="40610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Título del proyecto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Categoría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Programa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Coordinador (es)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Participantes del Dpto.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Duración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</a:tr>
              <a:tr h="501759">
                <a:tc>
                  <a:txBody>
                    <a:bodyPr/>
                    <a:lstStyle/>
                    <a:p>
                      <a:pPr marL="215900" indent="-215900" algn="just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lang="es-PR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.- 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Optimización en el manejo del agua en cultivos agrícolas de interés económico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Proyecto Institucional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Dr. C. Pedro Rodríguez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Todo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el </a:t>
                      </a:r>
                      <a:r>
                        <a:rPr lang="en-US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Dpto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2013-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2017</a:t>
                      </a:r>
                      <a:endParaRPr lang="en-US" sz="11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</a:tr>
              <a:tr h="739589">
                <a:tc>
                  <a:txBody>
                    <a:bodyPr/>
                    <a:lstStyle/>
                    <a:p>
                      <a:pPr marL="215900" indent="-215900" algn="just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</a:t>
                      </a:r>
                      <a:r>
                        <a:rPr lang="es-PR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.- 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Estrategias Agroecológicas para la Mitigación y/o Adaptación a los Efectos de los Cambios Climáticos Globales en </a:t>
                      </a:r>
                      <a:r>
                        <a:rPr lang="es-ES" sz="11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Agroecosistemas</a:t>
                      </a:r>
                      <a:r>
                        <a:rPr lang="es-ES" sz="11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Cubanos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Proyecto Institucional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Dr. C. Pedro Rodríguez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Grupo de Fisiología, Alejandro,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Daimy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Ionel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Tere, Miriam,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Walfredo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Yanelis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Natalí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Ana, Alicia, Belkis,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Daimy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A., Elisa, Humberto,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Yoyi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Lisbel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M., Magaly,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Cartaya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Pedro Rafael,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Yanett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Yenisel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Yenisley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Yuliem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2013-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2016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</a:tr>
              <a:tr h="411695">
                <a:tc>
                  <a:txBody>
                    <a:bodyPr/>
                    <a:lstStyle/>
                    <a:p>
                      <a:pPr marL="210185" indent="-210185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MX" sz="1100" b="0" dirty="0" smtClean="0">
                          <a:solidFill>
                            <a:schemeClr val="bg1"/>
                          </a:solidFill>
                          <a:effectLst/>
                        </a:rPr>
                        <a:t>9.- </a:t>
                      </a:r>
                      <a:r>
                        <a:rPr lang="es-MX" sz="1100" b="0" dirty="0">
                          <a:solidFill>
                            <a:schemeClr val="bg1"/>
                          </a:solidFill>
                          <a:effectLst/>
                        </a:rPr>
                        <a:t>Obtención e introducción de genotipos de tomate y flor de Jamaica tolerantes a la sequía con altos contenidos de compuestos </a:t>
                      </a:r>
                      <a:r>
                        <a:rPr lang="es-MX" sz="1100" b="0" dirty="0" err="1">
                          <a:solidFill>
                            <a:schemeClr val="bg1"/>
                          </a:solidFill>
                          <a:effectLst/>
                        </a:rPr>
                        <a:t>nutraceúticos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Proyecto Institucional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</a:rPr>
                        <a:t>Dra. C. María C. González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Dell’Amico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Pedro, Humberto,</a:t>
                      </a:r>
                      <a:r>
                        <a:rPr lang="es-PR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Yanelis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Elisa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dirty="0" smtClean="0">
                          <a:solidFill>
                            <a:schemeClr val="tx1"/>
                          </a:solidFill>
                          <a:effectLst/>
                        </a:rPr>
                        <a:t>2013-2016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</a:tr>
              <a:tr h="610976">
                <a:tc>
                  <a:txBody>
                    <a:bodyPr/>
                    <a:lstStyle/>
                    <a:p>
                      <a:pPr marL="268288" indent="-268288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10.- Desarrollo y perfeccionamiento de la producción del inoculante líquido a base de hongos </a:t>
                      </a:r>
                      <a:r>
                        <a:rPr lang="es-ES" sz="1100" b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micorrizógenos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Proyecto Institucional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Dr. C. Eduardo Pérez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Kirenia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Hugo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2013-2016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</a:tr>
              <a:tr h="562563">
                <a:tc>
                  <a:txBody>
                    <a:bodyPr/>
                    <a:lstStyle/>
                    <a:p>
                      <a:pPr marL="268288" indent="-268288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11.- 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Rescate, propagación y conservación de especies vegetales mediante el empleo de técnicas biotecnológicas 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Proyecto Institucional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M. Sc.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Lorenzo </a:t>
                      </a:r>
                      <a:r>
                        <a:rPr lang="en-US" sz="11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Suárez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Miriam, Alejandro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2015-2017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</a:tr>
              <a:tr h="749811">
                <a:tc>
                  <a:txBody>
                    <a:bodyPr/>
                    <a:lstStyle/>
                    <a:p>
                      <a:pPr marL="268288" indent="-268288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</a:rPr>
                        <a:t>12.- 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effectLst/>
                        </a:rPr>
                        <a:t>Development of rice and common beans mutants with better adaptations to high temperature and drought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</a:rPr>
                        <a:t>Internacional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OIEA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dirty="0">
                          <a:solidFill>
                            <a:schemeClr val="tx1"/>
                          </a:solidFill>
                          <a:effectLst/>
                        </a:rPr>
                        <a:t>Dra. C. María C. González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Dell’Amico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Pedro, Humberto,</a:t>
                      </a:r>
                      <a:r>
                        <a:rPr lang="es-PR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PR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Yanelis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Elisa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2015-2018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53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69292"/>
              </p:ext>
            </p:extLst>
          </p:nvPr>
        </p:nvGraphicFramePr>
        <p:xfrm>
          <a:off x="2043459" y="141558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682628" y="689960"/>
            <a:ext cx="40776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1. Ejecución de proyectos (continuación)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7325"/>
              </p:ext>
            </p:extLst>
          </p:nvPr>
        </p:nvGraphicFramePr>
        <p:xfrm>
          <a:off x="779930" y="1151348"/>
          <a:ext cx="8216152" cy="37587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2681"/>
                <a:gridCol w="952470"/>
                <a:gridCol w="887104"/>
                <a:gridCol w="1050878"/>
                <a:gridCol w="1344663"/>
                <a:gridCol w="718356"/>
              </a:tblGrid>
              <a:tr h="40610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solidFill>
                            <a:schemeClr val="bg1"/>
                          </a:solidFill>
                          <a:effectLst/>
                        </a:rPr>
                        <a:t>Título del proyecto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Categoría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Programa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Coordinador (es)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Participantes del Dpto.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b="1" dirty="0">
                          <a:effectLst/>
                        </a:rPr>
                        <a:t>Duración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</a:tr>
              <a:tr h="694432">
                <a:tc>
                  <a:txBody>
                    <a:bodyPr/>
                    <a:lstStyle/>
                    <a:p>
                      <a:pPr marL="273050" indent="-273050" algn="just">
                        <a:spcAft>
                          <a:spcPts val="0"/>
                        </a:spcAft>
                      </a:pPr>
                      <a:r>
                        <a:rPr lang="es-ES_tradnl" sz="1100" b="0" u="non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13.- Estudio de las potencialidades de la ceba bovina en diferentes regiones del país</a:t>
                      </a:r>
                      <a:endParaRPr lang="en-US" sz="1100" b="0" u="none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Megaproyecto 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Nacional del IIPF (subcontrato)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Alimento </a:t>
                      </a:r>
                      <a:r>
                        <a:rPr lang="es-E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animal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 Sc. Janet Blanco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Lobaina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Tere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Ionel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Belkis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2015-2017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</a:tr>
              <a:tr h="739589">
                <a:tc>
                  <a:txBody>
                    <a:bodyPr/>
                    <a:lstStyle/>
                    <a:p>
                      <a:pPr marL="215900" indent="-215900" algn="just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14.- </a:t>
                      </a:r>
                      <a:r>
                        <a:rPr lang="en-US" sz="1100" b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Granos</a:t>
                      </a: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y </a:t>
                      </a:r>
                      <a:r>
                        <a:rPr lang="en-US" sz="1100" b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productos</a:t>
                      </a: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bioactivos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Megaproyecto Nacional del CENSA (subcontrato)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Alimento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humano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M. Sc. Ariel Cruz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Jefe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Tarea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)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Alejandro,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Daimy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Lisbel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T., Hugo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2013-2016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</a:tr>
              <a:tr h="1248076">
                <a:tc>
                  <a:txBody>
                    <a:bodyPr/>
                    <a:lstStyle/>
                    <a:p>
                      <a:pPr marL="273050" indent="-27305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15.- Perfeccionamiento de la fertilización mineral y la   </a:t>
                      </a:r>
                      <a:r>
                        <a:rPr lang="es-ES" sz="1100" b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biofertilización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del café y el cacao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Megaproyecto Nacional  del </a:t>
                      </a:r>
                      <a:r>
                        <a:rPr lang="es-E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Instituto de Investigaciones Agroforestales UCTB III Frente 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(subcontrato)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Alimento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humano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Dra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 C. Carlos Bustamante</a:t>
                      </a:r>
                      <a:r>
                        <a:rPr lang="en-US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González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Ionel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Belkis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Hugo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2015-2018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</a:tr>
              <a:tr h="610976">
                <a:tc>
                  <a:txBody>
                    <a:bodyPr/>
                    <a:lstStyle/>
                    <a:p>
                      <a:pPr marL="268288" indent="-268288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16.- </a:t>
                      </a:r>
                      <a:r>
                        <a:rPr lang="es-ES" sz="11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Evaluación de la introducción de nuevas especies de pastos y forrajes en Cuba </a:t>
                      </a:r>
                      <a:endParaRPr lang="en-US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7655" marR="57655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Megaproyecto </a:t>
                      </a:r>
                      <a:r>
                        <a:rPr lang="es-PR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Nacional del IIPF (subcontrato)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marL="24765" indent="-24765" algn="ctr"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Alimento </a:t>
                      </a:r>
                      <a:r>
                        <a:rPr lang="es-E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animal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Ing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Delio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Fernández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Milanés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Dell, Jerez, </a:t>
                      </a:r>
                      <a:r>
                        <a:rPr lang="en-US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Roberqui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2015-2018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1753" marR="3175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175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025733"/>
              </p:ext>
            </p:extLst>
          </p:nvPr>
        </p:nvGraphicFramePr>
        <p:xfrm>
          <a:off x="2043459" y="219410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8187" y="816705"/>
            <a:ext cx="8249401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/>
            <a:r>
              <a:rPr lang="es-ES" sz="2000" dirty="0" smtClean="0">
                <a:solidFill>
                  <a:srgbClr val="0000FF"/>
                </a:solidFill>
              </a:rPr>
              <a:t>3. Los </a:t>
            </a:r>
            <a:r>
              <a:rPr lang="es-ES" sz="2000" dirty="0">
                <a:solidFill>
                  <a:srgbClr val="0000FF"/>
                </a:solidFill>
              </a:rPr>
              <a:t>ingresos por proyectos nacionales en Programas I+D + i son del orden de los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770.0 MCUP</a:t>
            </a:r>
            <a:r>
              <a:rPr lang="es-ES" sz="2000" dirty="0">
                <a:solidFill>
                  <a:srgbClr val="0000FF"/>
                </a:solidFill>
              </a:rPr>
              <a:t>, de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450.0 MCUP</a:t>
            </a:r>
            <a:r>
              <a:rPr lang="es-E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dirty="0">
                <a:solidFill>
                  <a:srgbClr val="0000FF"/>
                </a:solidFill>
              </a:rPr>
              <a:t>por productos y de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1.0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MCUP</a:t>
            </a:r>
            <a:r>
              <a:rPr lang="es-E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dirty="0">
                <a:solidFill>
                  <a:srgbClr val="0000FF"/>
                </a:solidFill>
              </a:rPr>
              <a:t>y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22.0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MCUC</a:t>
            </a:r>
            <a:r>
              <a:rPr lang="es-E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dirty="0">
                <a:solidFill>
                  <a:srgbClr val="0000FF"/>
                </a:solidFill>
              </a:rPr>
              <a:t>por Servicios Científico Técnicos. 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SOBRECUMPLIDO</a:t>
            </a:r>
            <a:endParaRPr lang="es-ES" sz="2800" dirty="0" smtClean="0">
              <a:solidFill>
                <a:srgbClr val="0000FF"/>
              </a:solidFill>
            </a:endParaRPr>
          </a:p>
          <a:p>
            <a:pPr marL="265113" lvl="0" indent="-265113" algn="just"/>
            <a:endParaRPr lang="es-ES" sz="2000" dirty="0" smtClean="0">
              <a:solidFill>
                <a:srgbClr val="0000FF"/>
              </a:solidFill>
            </a:endParaRPr>
          </a:p>
          <a:p>
            <a:pPr marL="342900" indent="-77788" algn="just"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rgbClr val="0000FF"/>
                </a:solidFill>
              </a:rPr>
              <a:t>  Proyectos</a:t>
            </a:r>
            <a:r>
              <a:rPr lang="es-ES" sz="2000" dirty="0">
                <a:solidFill>
                  <a:srgbClr val="0000FF"/>
                </a:solidFill>
              </a:rPr>
              <a:t>: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771.61 MCUP</a:t>
            </a:r>
            <a:r>
              <a:rPr lang="es-E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dirty="0">
                <a:solidFill>
                  <a:srgbClr val="0000FF"/>
                </a:solidFill>
              </a:rPr>
              <a:t>(FONCI</a:t>
            </a:r>
            <a:r>
              <a:rPr lang="es-ES" sz="2000" dirty="0" smtClean="0">
                <a:solidFill>
                  <a:srgbClr val="0000FF"/>
                </a:solidFill>
              </a:rPr>
              <a:t>) </a:t>
            </a:r>
            <a:r>
              <a:rPr lang="es-E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(NO HA ENTRADO EL DINERO)</a:t>
            </a:r>
            <a:endParaRPr lang="en-US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77788" algn="just">
              <a:buFont typeface="Wingdings" panose="05000000000000000000" pitchFamily="2" charset="2"/>
              <a:buChar char="Ø"/>
            </a:pPr>
            <a:r>
              <a:rPr lang="es-PR" sz="2000" dirty="0" smtClean="0">
                <a:solidFill>
                  <a:srgbClr val="0000FF"/>
                </a:solidFill>
              </a:rPr>
              <a:t>  Productos</a:t>
            </a:r>
            <a:r>
              <a:rPr lang="es-PR" sz="2000" dirty="0">
                <a:solidFill>
                  <a:srgbClr val="0000FF"/>
                </a:solidFill>
              </a:rPr>
              <a:t>: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458.0 MCUP</a:t>
            </a:r>
          </a:p>
          <a:p>
            <a:pPr marL="884238" indent="-342900" algn="just" defTabSz="1973263">
              <a:buFont typeface="Wingdings" panose="05000000000000000000" pitchFamily="2" charset="2"/>
              <a:buChar char="ü"/>
            </a:pPr>
            <a:r>
              <a:rPr lang="es-PR" sz="2000" dirty="0" err="1" smtClean="0">
                <a:solidFill>
                  <a:srgbClr val="0000FF"/>
                </a:solidFill>
              </a:rPr>
              <a:t>Azofert</a:t>
            </a:r>
            <a:r>
              <a:rPr lang="es-PR" sz="2000" dirty="0" smtClean="0">
                <a:solidFill>
                  <a:srgbClr val="0000FF"/>
                </a:solidFill>
              </a:rPr>
              <a:t> </a:t>
            </a:r>
            <a:r>
              <a:rPr lang="es-PR" sz="2000" dirty="0">
                <a:solidFill>
                  <a:srgbClr val="0000FF"/>
                </a:solidFill>
              </a:rPr>
              <a:t>= </a:t>
            </a:r>
            <a:r>
              <a:rPr lang="es-PR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72.0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MCUP</a:t>
            </a:r>
            <a:r>
              <a:rPr lang="es-P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s-PR" sz="2000" dirty="0" smtClean="0">
                <a:solidFill>
                  <a:srgbClr val="0000FF"/>
                </a:solidFill>
              </a:rPr>
              <a:t>(</a:t>
            </a:r>
            <a:r>
              <a:rPr lang="es-PR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8.0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MCUP</a:t>
            </a:r>
            <a:r>
              <a:rPr lang="es-P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s-PR" sz="2000" dirty="0" smtClean="0">
                <a:solidFill>
                  <a:srgbClr val="0000FF"/>
                </a:solidFill>
              </a:rPr>
              <a:t>[</a:t>
            </a:r>
            <a:r>
              <a:rPr lang="es-PR" sz="2000" dirty="0">
                <a:solidFill>
                  <a:srgbClr val="0000FF"/>
                </a:solidFill>
              </a:rPr>
              <a:t>oct</a:t>
            </a:r>
            <a:r>
              <a:rPr lang="es-PR" sz="2000" dirty="0" smtClean="0">
                <a:solidFill>
                  <a:srgbClr val="0000FF"/>
                </a:solidFill>
              </a:rPr>
              <a:t>.]),     </a:t>
            </a:r>
            <a:r>
              <a:rPr lang="es-PR" sz="2000" dirty="0">
                <a:solidFill>
                  <a:srgbClr val="0000FF"/>
                </a:solidFill>
              </a:rPr>
              <a:t>(</a:t>
            </a:r>
            <a:r>
              <a:rPr lang="es-PR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45.0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MCUP</a:t>
            </a:r>
            <a:r>
              <a:rPr lang="es-P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s-PR" sz="2000" dirty="0" smtClean="0">
                <a:solidFill>
                  <a:srgbClr val="0000FF"/>
                </a:solidFill>
              </a:rPr>
              <a:t>[</a:t>
            </a:r>
            <a:r>
              <a:rPr lang="es-PR" sz="2000" dirty="0">
                <a:solidFill>
                  <a:srgbClr val="0000FF"/>
                </a:solidFill>
              </a:rPr>
              <a:t>nov.]) </a:t>
            </a:r>
            <a:r>
              <a:rPr lang="es-PR" sz="2000" dirty="0" smtClean="0">
                <a:solidFill>
                  <a:srgbClr val="0000FF"/>
                </a:solidFill>
              </a:rPr>
              <a:t>   y   </a:t>
            </a:r>
          </a:p>
          <a:p>
            <a:pPr marL="541338" algn="just" defTabSz="1973263"/>
            <a:r>
              <a:rPr lang="es-PR" sz="2000" dirty="0" smtClean="0">
                <a:solidFill>
                  <a:srgbClr val="0000FF"/>
                </a:solidFill>
              </a:rPr>
              <a:t>                       (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19.0</a:t>
            </a:r>
            <a:r>
              <a:rPr lang="es-P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MCUP</a:t>
            </a:r>
            <a:r>
              <a:rPr lang="es-P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2000" dirty="0">
                <a:solidFill>
                  <a:srgbClr val="0000FF"/>
                </a:solidFill>
              </a:rPr>
              <a:t>[dic</a:t>
            </a:r>
            <a:r>
              <a:rPr lang="es-PR" sz="2000" dirty="0" smtClean="0">
                <a:solidFill>
                  <a:srgbClr val="0000FF"/>
                </a:solidFill>
              </a:rPr>
              <a:t>.]).</a:t>
            </a:r>
            <a:endParaRPr lang="en-US" sz="2000" dirty="0" smtClean="0">
              <a:solidFill>
                <a:srgbClr val="0000FF"/>
              </a:solidFill>
            </a:endParaRPr>
          </a:p>
          <a:p>
            <a:pPr marL="884238" indent="-342900" algn="just" defTabSz="1973263">
              <a:buFont typeface="Wingdings" panose="05000000000000000000" pitchFamily="2" charset="2"/>
              <a:buChar char="ü"/>
            </a:pPr>
            <a:r>
              <a:rPr lang="en-US" sz="2000" dirty="0" err="1" smtClean="0">
                <a:solidFill>
                  <a:srgbClr val="0000FF"/>
                </a:solidFill>
              </a:rPr>
              <a:t>Quitomax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>
                <a:solidFill>
                  <a:srgbClr val="0000FF"/>
                </a:solidFill>
              </a:rPr>
              <a:t>= </a:t>
            </a:r>
            <a:r>
              <a:rPr lang="en-U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386.0 MCUP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2000" dirty="0" smtClean="0">
                <a:solidFill>
                  <a:srgbClr val="0000FF"/>
                </a:solidFill>
              </a:rPr>
              <a:t>(</a:t>
            </a:r>
            <a:r>
              <a:rPr lang="en-U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17.0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</a:rPr>
              <a:t> [</a:t>
            </a:r>
            <a:r>
              <a:rPr lang="en-US" sz="2000" dirty="0" err="1">
                <a:solidFill>
                  <a:srgbClr val="0000FF"/>
                </a:solidFill>
              </a:rPr>
              <a:t>ene</a:t>
            </a:r>
            <a:r>
              <a:rPr lang="en-US" sz="2000" dirty="0" smtClean="0">
                <a:solidFill>
                  <a:srgbClr val="0000FF"/>
                </a:solidFill>
              </a:rPr>
              <a:t>.]),    </a:t>
            </a:r>
            <a:r>
              <a:rPr lang="en-US" sz="2000" dirty="0">
                <a:solidFill>
                  <a:srgbClr val="0000FF"/>
                </a:solidFill>
              </a:rPr>
              <a:t>(</a:t>
            </a:r>
            <a:r>
              <a:rPr lang="en-U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12.0 </a:t>
            </a:r>
            <a:r>
              <a:rPr lang="en-U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MCUP </a:t>
            </a:r>
            <a:r>
              <a:rPr lang="en-US" sz="2000" dirty="0">
                <a:solidFill>
                  <a:srgbClr val="0000FF"/>
                </a:solidFill>
              </a:rPr>
              <a:t>[abr</a:t>
            </a:r>
            <a:r>
              <a:rPr lang="en-US" sz="2000" dirty="0" smtClean="0">
                <a:solidFill>
                  <a:srgbClr val="0000FF"/>
                </a:solidFill>
              </a:rPr>
              <a:t>.]),    (</a:t>
            </a:r>
            <a:r>
              <a:rPr lang="en-U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12.0</a:t>
            </a:r>
          </a:p>
          <a:p>
            <a:pPr marL="541338" algn="just" defTabSz="1973263"/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</a:rPr>
              <a:t>                           </a:t>
            </a:r>
            <a:r>
              <a:rPr lang="en-U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MCUP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>
                <a:solidFill>
                  <a:srgbClr val="0000FF"/>
                </a:solidFill>
              </a:rPr>
              <a:t>[may</a:t>
            </a:r>
            <a:r>
              <a:rPr lang="en-US" sz="2000" dirty="0" smtClean="0">
                <a:solidFill>
                  <a:srgbClr val="0000FF"/>
                </a:solidFill>
              </a:rPr>
              <a:t>.]),  ([</a:t>
            </a:r>
            <a:r>
              <a:rPr lang="en-U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75.0 MCUP </a:t>
            </a:r>
            <a:r>
              <a:rPr lang="en-US" sz="2000" dirty="0" err="1" smtClean="0">
                <a:solidFill>
                  <a:srgbClr val="0000FF"/>
                </a:solidFill>
              </a:rPr>
              <a:t>oct.</a:t>
            </a:r>
            <a:r>
              <a:rPr lang="en-US" sz="2000" dirty="0" smtClean="0">
                <a:solidFill>
                  <a:srgbClr val="0000FF"/>
                </a:solidFill>
              </a:rPr>
              <a:t>],   </a:t>
            </a:r>
            <a:r>
              <a:rPr lang="en-US" sz="2000" dirty="0">
                <a:solidFill>
                  <a:srgbClr val="0000FF"/>
                </a:solidFill>
              </a:rPr>
              <a:t>(</a:t>
            </a:r>
            <a:r>
              <a:rPr lang="en-U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120.0 MCUP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smtClean="0">
                <a:solidFill>
                  <a:srgbClr val="0000FF"/>
                </a:solidFill>
              </a:rPr>
              <a:t>[</a:t>
            </a:r>
            <a:r>
              <a:rPr lang="en-US" sz="2000" dirty="0" err="1">
                <a:solidFill>
                  <a:srgbClr val="0000FF"/>
                </a:solidFill>
              </a:rPr>
              <a:t>nov</a:t>
            </a:r>
            <a:r>
              <a:rPr lang="en-US" sz="2000" dirty="0" err="1" smtClean="0">
                <a:solidFill>
                  <a:srgbClr val="0000FF"/>
                </a:solidFill>
              </a:rPr>
              <a:t>.</a:t>
            </a:r>
            <a:r>
              <a:rPr lang="en-US" sz="2000" dirty="0" smtClean="0">
                <a:solidFill>
                  <a:srgbClr val="0000FF"/>
                </a:solidFill>
              </a:rPr>
              <a:t>]),</a:t>
            </a:r>
          </a:p>
          <a:p>
            <a:pPr marL="541338" algn="just" defTabSz="1973263"/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</a:rPr>
              <a:t>                           </a:t>
            </a:r>
            <a:r>
              <a:rPr lang="en-US" sz="2000" dirty="0">
                <a:solidFill>
                  <a:srgbClr val="0000FF"/>
                </a:solidFill>
              </a:rPr>
              <a:t>(</a:t>
            </a:r>
            <a:r>
              <a:rPr lang="en-U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150.0 MCUP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>
                <a:solidFill>
                  <a:srgbClr val="0000FF"/>
                </a:solidFill>
              </a:rPr>
              <a:t>[</a:t>
            </a:r>
            <a:r>
              <a:rPr lang="en-US" sz="2000" dirty="0" err="1">
                <a:solidFill>
                  <a:srgbClr val="0000FF"/>
                </a:solidFill>
              </a:rPr>
              <a:t>dic</a:t>
            </a:r>
            <a:r>
              <a:rPr lang="en-US" sz="2000" dirty="0" smtClean="0">
                <a:solidFill>
                  <a:srgbClr val="0000FF"/>
                </a:solidFill>
              </a:rPr>
              <a:t>.]).</a:t>
            </a:r>
          </a:p>
          <a:p>
            <a:pPr marL="541338" indent="-273050" algn="just" defTabSz="1973263"/>
            <a:endParaRPr lang="en-US" sz="2000" dirty="0" smtClean="0">
              <a:solidFill>
                <a:srgbClr val="0000FF"/>
              </a:solidFill>
            </a:endParaRPr>
          </a:p>
          <a:p>
            <a:pPr marL="541338" indent="-273050" algn="just" defTabSz="1973263"/>
            <a:r>
              <a:rPr lang="en-US" sz="2000" b="1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Productos</a:t>
            </a:r>
            <a:r>
              <a:rPr lang="en-US" sz="2000" dirty="0" smtClean="0">
                <a:solidFill>
                  <a:srgbClr val="0000FF"/>
                </a:solidFill>
              </a:rPr>
              <a:t>: </a:t>
            </a:r>
          </a:p>
          <a:p>
            <a:pPr marL="541338" indent="-273050" algn="just" defTabSz="1973263"/>
            <a:r>
              <a:rPr lang="en-US" sz="2000" dirty="0" smtClean="0">
                <a:solidFill>
                  <a:srgbClr val="0000FF"/>
                </a:solidFill>
              </a:rPr>
              <a:t>Plan: </a:t>
            </a:r>
            <a:r>
              <a:rPr lang="en-US" sz="19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41.0 MCUP</a:t>
            </a:r>
            <a:r>
              <a:rPr lang="en-US" sz="1900" dirty="0" smtClean="0">
                <a:solidFill>
                  <a:srgbClr val="0000FF"/>
                </a:solidFill>
              </a:rPr>
              <a:t>   </a:t>
            </a:r>
            <a:r>
              <a:rPr lang="en-US" sz="2000" dirty="0" err="1" smtClean="0">
                <a:solidFill>
                  <a:srgbClr val="0000FF"/>
                </a:solidFill>
              </a:rPr>
              <a:t>Ingresos</a:t>
            </a:r>
            <a:r>
              <a:rPr lang="en-US" sz="2000" dirty="0" smtClean="0">
                <a:solidFill>
                  <a:srgbClr val="0000FF"/>
                </a:solidFill>
              </a:rPr>
              <a:t>: </a:t>
            </a:r>
            <a:r>
              <a:rPr lang="en-US" sz="19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120.90 MCUP</a:t>
            </a:r>
            <a:r>
              <a:rPr lang="en-US" sz="1900" dirty="0">
                <a:solidFill>
                  <a:srgbClr val="FF0000"/>
                </a:solidFill>
              </a:rPr>
              <a:t> </a:t>
            </a:r>
            <a:r>
              <a:rPr lang="en-U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(294.87 % de </a:t>
            </a:r>
            <a:r>
              <a:rPr lang="en-US" sz="20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sobrecumplimiento</a:t>
            </a:r>
            <a:r>
              <a:rPr lang="en-U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541338" indent="-273050" algn="just" defTabSz="1973263"/>
            <a:r>
              <a:rPr lang="en-US" sz="2000" dirty="0" err="1" smtClean="0">
                <a:solidFill>
                  <a:srgbClr val="0000FF"/>
                </a:solidFill>
              </a:rPr>
              <a:t>Transporte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o</a:t>
            </a:r>
            <a:r>
              <a:rPr lang="en-US" sz="2000" dirty="0" err="1" smtClean="0">
                <a:solidFill>
                  <a:srgbClr val="0000FF"/>
                </a:solidFill>
              </a:rPr>
              <a:t>brero</a:t>
            </a:r>
            <a:r>
              <a:rPr lang="en-US" sz="2000" dirty="0" smtClean="0">
                <a:solidFill>
                  <a:srgbClr val="0000FF"/>
                </a:solidFill>
              </a:rPr>
              <a:t>: </a:t>
            </a:r>
            <a:r>
              <a:rPr lang="en-US" sz="20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0.5 MCUP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cumplido</a:t>
            </a:r>
            <a:r>
              <a:rPr lang="en-US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541338" indent="-273050" algn="just" defTabSz="1973263"/>
            <a:r>
              <a:rPr lang="en-US" sz="2000" dirty="0" err="1" smtClean="0">
                <a:solidFill>
                  <a:srgbClr val="0000FF"/>
                </a:solidFill>
              </a:rPr>
              <a:t>Otros</a:t>
            </a:r>
            <a:r>
              <a:rPr lang="en-US" sz="2000" dirty="0" smtClean="0">
                <a:solidFill>
                  <a:srgbClr val="0000FF"/>
                </a:solidFill>
              </a:rPr>
              <a:t>: </a:t>
            </a:r>
            <a:r>
              <a:rPr lang="en-US" sz="20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0.0069 MCUP  </a:t>
            </a:r>
            <a:r>
              <a:rPr 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cumplido</a:t>
            </a:r>
            <a:r>
              <a:rPr 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541338" indent="-273050" algn="just" defTabSz="1973263"/>
            <a:r>
              <a:rPr lang="en-US" sz="2000" dirty="0" smtClean="0">
                <a:solidFill>
                  <a:srgbClr val="0000FF"/>
                </a:solidFill>
              </a:rPr>
              <a:t>Total: </a:t>
            </a:r>
            <a:r>
              <a:rPr lang="en-U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121.40489 MCUP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(SOBRECUMPLIDO)</a:t>
            </a:r>
            <a:endParaRPr 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73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942713"/>
              </p:ext>
            </p:extLst>
          </p:nvPr>
        </p:nvGraphicFramePr>
        <p:xfrm>
          <a:off x="2043459" y="219410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8187" y="1002060"/>
            <a:ext cx="82494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indent="-273050" algn="just" defTabSz="1973263"/>
            <a:r>
              <a:rPr lang="en-US" sz="2000" b="1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Servicios</a:t>
            </a:r>
            <a:r>
              <a:rPr lang="en-US" sz="20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Científico</a:t>
            </a:r>
            <a:r>
              <a:rPr lang="en-US" sz="20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Técnicos</a:t>
            </a:r>
            <a:r>
              <a:rPr lang="en-US" sz="2000" dirty="0" smtClean="0">
                <a:solidFill>
                  <a:srgbClr val="0000FF"/>
                </a:solidFill>
              </a:rPr>
              <a:t>: </a:t>
            </a:r>
          </a:p>
          <a:p>
            <a:pPr marL="541338" indent="-273050" algn="just" defTabSz="1973263"/>
            <a:r>
              <a:rPr lang="en-US" sz="2000" dirty="0" smtClean="0">
                <a:solidFill>
                  <a:srgbClr val="0000FF"/>
                </a:solidFill>
              </a:rPr>
              <a:t>Plan: </a:t>
            </a:r>
            <a:r>
              <a:rPr lang="en-US" sz="19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1.0 MCUP</a:t>
            </a:r>
            <a:r>
              <a:rPr lang="en-US" sz="1900" dirty="0" smtClean="0">
                <a:solidFill>
                  <a:srgbClr val="0000FF"/>
                </a:solidFill>
              </a:rPr>
              <a:t>   y  </a:t>
            </a:r>
            <a:r>
              <a:rPr lang="en-US" sz="19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22.0 MCUC</a:t>
            </a:r>
          </a:p>
          <a:p>
            <a:pPr marL="541338" indent="-273050" algn="just" defTabSz="1973263"/>
            <a:r>
              <a:rPr lang="en-US" sz="2000" dirty="0" err="1" smtClean="0">
                <a:solidFill>
                  <a:srgbClr val="0000FF"/>
                </a:solidFill>
              </a:rPr>
              <a:t>Ingresos</a:t>
            </a:r>
            <a:r>
              <a:rPr lang="en-US" sz="2000" dirty="0" smtClean="0">
                <a:solidFill>
                  <a:srgbClr val="0000FF"/>
                </a:solidFill>
              </a:rPr>
              <a:t>: </a:t>
            </a:r>
            <a:r>
              <a:rPr lang="en-US" sz="19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7.77 MCUC</a:t>
            </a:r>
            <a:r>
              <a:rPr lang="en-US" sz="19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</a:rPr>
              <a:t>(</a:t>
            </a:r>
            <a:r>
              <a:rPr lang="en-US" sz="2000" dirty="0" err="1" smtClean="0">
                <a:solidFill>
                  <a:srgbClr val="0000FF"/>
                </a:solidFill>
              </a:rPr>
              <a:t>Primera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transferencia</a:t>
            </a:r>
            <a:r>
              <a:rPr lang="en-US" sz="2000" dirty="0" smtClean="0">
                <a:solidFill>
                  <a:srgbClr val="0000FF"/>
                </a:solidFill>
              </a:rPr>
              <a:t>.- 10/5/2016)</a:t>
            </a:r>
          </a:p>
          <a:p>
            <a:pPr marL="541338" indent="-273050" algn="just" defTabSz="1973263"/>
            <a:r>
              <a:rPr lang="en-US" sz="2000" dirty="0" smtClean="0">
                <a:solidFill>
                  <a:srgbClr val="0000FF"/>
                </a:solidFill>
              </a:rPr>
              <a:t>                  </a:t>
            </a:r>
            <a:r>
              <a:rPr lang="en-U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15.19 MCUC </a:t>
            </a:r>
            <a:r>
              <a:rPr lang="en-US" sz="2000" dirty="0" smtClean="0">
                <a:solidFill>
                  <a:srgbClr val="0000FF"/>
                </a:solidFill>
              </a:rPr>
              <a:t>(</a:t>
            </a:r>
            <a:r>
              <a:rPr lang="en-US" sz="2000" dirty="0" err="1" smtClean="0">
                <a:solidFill>
                  <a:srgbClr val="0000FF"/>
                </a:solidFill>
              </a:rPr>
              <a:t>Segunda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transferencia</a:t>
            </a:r>
            <a:r>
              <a:rPr lang="en-US" sz="2000" dirty="0" smtClean="0">
                <a:solidFill>
                  <a:srgbClr val="0000FF"/>
                </a:solidFill>
              </a:rPr>
              <a:t>.- 3/6/2016)</a:t>
            </a:r>
          </a:p>
          <a:p>
            <a:pPr marL="541338" indent="-273050" algn="just" defTabSz="1973263"/>
            <a:r>
              <a:rPr lang="en-US" sz="2000" dirty="0" smtClean="0">
                <a:solidFill>
                  <a:srgbClr val="0000FF"/>
                </a:solidFill>
              </a:rPr>
              <a:t>Total: </a:t>
            </a:r>
            <a:r>
              <a:rPr lang="en-U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22.96 MCUC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(SOBRECUMPLIDO)</a:t>
            </a:r>
            <a:endParaRPr 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55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061940"/>
              </p:ext>
            </p:extLst>
          </p:nvPr>
        </p:nvGraphicFramePr>
        <p:xfrm>
          <a:off x="2043459" y="219410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9957" y="844717"/>
            <a:ext cx="8249401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 algn="just"/>
            <a:r>
              <a:rPr lang="es-ES" sz="2000" dirty="0" smtClean="0">
                <a:solidFill>
                  <a:srgbClr val="0000FF"/>
                </a:solidFill>
              </a:rPr>
              <a:t>4. En </a:t>
            </a:r>
            <a:r>
              <a:rPr lang="es-ES" sz="2000" dirty="0">
                <a:solidFill>
                  <a:srgbClr val="0000FF"/>
                </a:solidFill>
              </a:rPr>
              <a:t>el </a:t>
            </a:r>
            <a:r>
              <a:rPr lang="es-ES" sz="2000" dirty="0" smtClean="0">
                <a:solidFill>
                  <a:srgbClr val="0000FF"/>
                </a:solidFill>
              </a:rPr>
              <a:t>Fórum </a:t>
            </a:r>
            <a:r>
              <a:rPr lang="es-ES" sz="2000" dirty="0">
                <a:solidFill>
                  <a:srgbClr val="0000FF"/>
                </a:solidFill>
              </a:rPr>
              <a:t>de Ciencia y Técnica, se presentan al menos </a:t>
            </a: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r>
              <a:rPr lang="es-ES" sz="2000" dirty="0" smtClean="0">
                <a:solidFill>
                  <a:srgbClr val="0000FF"/>
                </a:solidFill>
              </a:rPr>
              <a:t> </a:t>
            </a:r>
            <a:r>
              <a:rPr lang="es-ES" sz="2000" dirty="0">
                <a:solidFill>
                  <a:srgbClr val="0000FF"/>
                </a:solidFill>
              </a:rPr>
              <a:t>ponencias en </a:t>
            </a:r>
            <a:r>
              <a:rPr lang="es-ES" sz="2000" dirty="0" smtClean="0">
                <a:solidFill>
                  <a:srgbClr val="0000FF"/>
                </a:solidFill>
              </a:rPr>
              <a:t>el evento de base, </a:t>
            </a:r>
            <a:r>
              <a:rPr lang="es-ES" sz="2000" dirty="0">
                <a:solidFill>
                  <a:srgbClr val="0000FF"/>
                </a:solidFill>
              </a:rPr>
              <a:t>obteniendo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s-ES" sz="2000" dirty="0">
                <a:solidFill>
                  <a:srgbClr val="0000FF"/>
                </a:solidFill>
              </a:rPr>
              <a:t> </a:t>
            </a:r>
            <a:r>
              <a:rPr lang="es-ES" sz="2000" dirty="0" smtClean="0">
                <a:solidFill>
                  <a:srgbClr val="0000FF"/>
                </a:solidFill>
              </a:rPr>
              <a:t>premio </a:t>
            </a:r>
            <a:r>
              <a:rPr lang="es-ES" sz="2000" dirty="0">
                <a:solidFill>
                  <a:srgbClr val="0000FF"/>
                </a:solidFill>
              </a:rPr>
              <a:t>en </a:t>
            </a:r>
            <a:r>
              <a:rPr lang="es-ES" sz="2000" dirty="0" smtClean="0">
                <a:solidFill>
                  <a:srgbClr val="0000FF"/>
                </a:solidFill>
              </a:rPr>
              <a:t>el </a:t>
            </a:r>
            <a:r>
              <a:rPr lang="es-ES" sz="2000" dirty="0">
                <a:solidFill>
                  <a:srgbClr val="0000FF"/>
                </a:solidFill>
              </a:rPr>
              <a:t>Fórum </a:t>
            </a:r>
            <a:r>
              <a:rPr lang="es-ES" sz="2000" dirty="0" smtClean="0">
                <a:solidFill>
                  <a:srgbClr val="0000FF"/>
                </a:solidFill>
              </a:rPr>
              <a:t>Provincial, </a:t>
            </a:r>
            <a:r>
              <a:rPr lang="es-ES" sz="2000" dirty="0">
                <a:solidFill>
                  <a:srgbClr val="0000FF"/>
                </a:solidFill>
              </a:rPr>
              <a:t>y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s-ES" sz="2000" dirty="0" smtClean="0">
                <a:solidFill>
                  <a:srgbClr val="0000FF"/>
                </a:solidFill>
              </a:rPr>
              <a:t> </a:t>
            </a:r>
            <a:r>
              <a:rPr lang="es-ES" sz="2000" dirty="0">
                <a:solidFill>
                  <a:srgbClr val="0000FF"/>
                </a:solidFill>
              </a:rPr>
              <a:t>en </a:t>
            </a:r>
            <a:r>
              <a:rPr lang="es-ES" sz="2000" dirty="0" smtClean="0">
                <a:solidFill>
                  <a:srgbClr val="0000FF"/>
                </a:solidFill>
              </a:rPr>
              <a:t>el </a:t>
            </a:r>
            <a:r>
              <a:rPr lang="es-ES" sz="2000" dirty="0">
                <a:solidFill>
                  <a:srgbClr val="0000FF"/>
                </a:solidFill>
              </a:rPr>
              <a:t>Fórum </a:t>
            </a:r>
            <a:r>
              <a:rPr lang="es-ES" sz="2000" dirty="0" smtClean="0">
                <a:solidFill>
                  <a:srgbClr val="0000FF"/>
                </a:solidFill>
              </a:rPr>
              <a:t>Municipal. Se obtiene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s-ES" sz="2000" dirty="0">
                <a:solidFill>
                  <a:srgbClr val="0000FF"/>
                </a:solidFill>
              </a:rPr>
              <a:t> Premio </a:t>
            </a:r>
            <a:r>
              <a:rPr lang="es-ES" sz="2000" dirty="0" smtClean="0">
                <a:solidFill>
                  <a:srgbClr val="0000FF"/>
                </a:solidFill>
              </a:rPr>
              <a:t>MINAG. </a:t>
            </a:r>
            <a:r>
              <a:rPr lang="es-E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CUMPLIDO</a:t>
            </a:r>
            <a:endParaRPr lang="en-US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 lvl="0" indent="-265113" algn="just"/>
            <a:endParaRPr lang="es-ES" sz="2000" dirty="0" smtClean="0">
              <a:solidFill>
                <a:srgbClr val="0000FF"/>
              </a:solidFill>
            </a:endParaRPr>
          </a:p>
          <a:p>
            <a:pPr marL="265113" lvl="0" indent="-265113" algn="just"/>
            <a:endParaRPr lang="es-ES" sz="2000" dirty="0">
              <a:solidFill>
                <a:srgbClr val="0000FF"/>
              </a:solidFill>
            </a:endParaRPr>
          </a:p>
          <a:p>
            <a:pPr marL="265113" lvl="0" indent="-265113" algn="just"/>
            <a:r>
              <a:rPr lang="es-ES" sz="2000" b="1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Forum</a:t>
            </a:r>
            <a:r>
              <a:rPr lang="es-ES" sz="20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Base</a:t>
            </a:r>
            <a:r>
              <a:rPr lang="es-ES" sz="2000" dirty="0" smtClean="0">
                <a:solidFill>
                  <a:srgbClr val="0000FF"/>
                </a:solidFill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ES" sz="2000" dirty="0">
                <a:solidFill>
                  <a:srgbClr val="0000FF"/>
                </a:solidFill>
              </a:rPr>
              <a:t>P</a:t>
            </a:r>
            <a:r>
              <a:rPr lang="es-ES" sz="2000" dirty="0" smtClean="0">
                <a:solidFill>
                  <a:srgbClr val="0000FF"/>
                </a:solidFill>
              </a:rPr>
              <a:t>onencias presentadas: 21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123.52 </a:t>
            </a:r>
            <a:r>
              <a:rPr lang="en-U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de </a:t>
            </a:r>
            <a:r>
              <a:rPr lang="en-US" sz="2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sobrecumplimiento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265113" lvl="0" indent="-265113" algn="just"/>
            <a:endParaRPr lang="es-ES" sz="2000" dirty="0" smtClean="0">
              <a:solidFill>
                <a:srgbClr val="0000FF"/>
              </a:solidFill>
            </a:endParaRPr>
          </a:p>
          <a:p>
            <a:pPr marL="608012" indent="-342900" algn="just"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rgbClr val="0000FF"/>
                </a:solidFill>
              </a:rPr>
              <a:t>Relevante: </a:t>
            </a:r>
            <a:r>
              <a:rPr lang="es-ES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s-E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dirty="0" smtClean="0">
                <a:solidFill>
                  <a:srgbClr val="0000FF"/>
                </a:solidFill>
              </a:rPr>
              <a:t>(Van al </a:t>
            </a:r>
            <a:r>
              <a:rPr lang="es-ES" sz="2000" dirty="0" err="1" smtClean="0">
                <a:solidFill>
                  <a:srgbClr val="0000FF"/>
                </a:solidFill>
              </a:rPr>
              <a:t>Forum</a:t>
            </a:r>
            <a:r>
              <a:rPr lang="es-ES" sz="2000" dirty="0">
                <a:solidFill>
                  <a:srgbClr val="0000FF"/>
                </a:solidFill>
              </a:rPr>
              <a:t> </a:t>
            </a:r>
            <a:r>
              <a:rPr lang="es-ES" sz="2000" dirty="0" smtClean="0">
                <a:solidFill>
                  <a:srgbClr val="0000FF"/>
                </a:solidFill>
              </a:rPr>
              <a:t>Municipal; 2 en Programa Alimentario y 1 en Biotecnología)</a:t>
            </a:r>
            <a:endParaRPr lang="en-US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08012" indent="-342900" algn="just">
              <a:buFont typeface="Wingdings" panose="05000000000000000000" pitchFamily="2" charset="2"/>
              <a:buChar char="ü"/>
            </a:pPr>
            <a:r>
              <a:rPr lang="es-PR" sz="2000" dirty="0" smtClean="0">
                <a:solidFill>
                  <a:srgbClr val="0000FF"/>
                </a:solidFill>
              </a:rPr>
              <a:t>Destacado: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s-PR" sz="2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30238" indent="-358775" algn="just" defTabSz="1973263">
              <a:buFont typeface="Wingdings" panose="05000000000000000000" pitchFamily="2" charset="2"/>
              <a:buChar char="ü"/>
            </a:pPr>
            <a:r>
              <a:rPr lang="es-PR" sz="2000" dirty="0" smtClean="0">
                <a:solidFill>
                  <a:srgbClr val="0000FF"/>
                </a:solidFill>
              </a:rPr>
              <a:t>Mención: </a:t>
            </a:r>
            <a:r>
              <a:rPr lang="es-P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51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36513" y="-19050"/>
            <a:ext cx="688976" cy="6912219"/>
          </a:xfrm>
          <a:prstGeom prst="rect">
            <a:avLst/>
          </a:prstGeom>
          <a:gradFill rotWithShape="1">
            <a:gsLst>
              <a:gs pos="0">
                <a:schemeClr val="bg1">
                  <a:alpha val="81000"/>
                </a:schemeClr>
              </a:gs>
              <a:gs pos="100000">
                <a:srgbClr val="99CC00">
                  <a:alpha val="78998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s-MX" sz="1800"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rot="16200000">
            <a:off x="-2497931" y="3839369"/>
            <a:ext cx="5521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R" altLang="es-MX" sz="2200" b="1">
                <a:latin typeface="Helvetica" panose="020B0604020202020204" pitchFamily="34" charset="0"/>
              </a:rPr>
              <a:t>Instituto Nacional de Ciencias Agrícolas</a:t>
            </a:r>
            <a:endParaRPr lang="en-US" altLang="es-MX" sz="1800" b="1">
              <a:latin typeface="Helvetica" panose="020B0604020202020204" pitchFamily="34" charset="0"/>
            </a:endParaRPr>
          </a:p>
        </p:txBody>
      </p:sp>
      <p:pic>
        <p:nvPicPr>
          <p:cNvPr id="6" name="Picture 17" descr="D:\Mis documentos\Departamento\logoinca1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3518" y="378618"/>
            <a:ext cx="10731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508030"/>
              </p:ext>
            </p:extLst>
          </p:nvPr>
        </p:nvGraphicFramePr>
        <p:xfrm>
          <a:off x="2043459" y="147218"/>
          <a:ext cx="5231400" cy="46373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231400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CIENCIA E INNOVACIÓN TECNOLÓGICA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23902" y="723272"/>
            <a:ext cx="4389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Tabla 2. Trabajos presentados en el </a:t>
            </a:r>
            <a:r>
              <a:rPr lang="es-ES" sz="1600" dirty="0" err="1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Forum</a:t>
            </a:r>
            <a:r>
              <a:rPr lang="es-ES" sz="1600" dirty="0" smtClean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 de Base</a:t>
            </a:r>
            <a:endParaRPr lang="en-US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289720"/>
              </p:ext>
            </p:extLst>
          </p:nvPr>
        </p:nvGraphicFramePr>
        <p:xfrm>
          <a:off x="738187" y="1070973"/>
          <a:ext cx="8261433" cy="55823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6276"/>
                <a:gridCol w="1022684"/>
                <a:gridCol w="3524758"/>
                <a:gridCol w="1227715"/>
              </a:tblGrid>
              <a:tr h="28859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Título del trabajo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Evento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Autor (es)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200" dirty="0">
                          <a:effectLst/>
                        </a:rPr>
                        <a:t>Fecha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</a:tr>
              <a:tr h="6033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050" b="0" dirty="0">
                          <a:effectLst/>
                        </a:rPr>
                        <a:t>1. Inoculantes inducidos sobre la modulación de soya, garbanzo, frijol y maní, en condiciones de estrés hídrico por defecto  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50" b="0" dirty="0">
                          <a:effectLst/>
                        </a:rPr>
                        <a:t>Forum de Base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marL="15875" indent="-15875" algn="just">
                        <a:spcAft>
                          <a:spcPts val="0"/>
                        </a:spcAft>
                      </a:pPr>
                      <a:r>
                        <a:rPr lang="es-ES" sz="1050" b="0" dirty="0">
                          <a:effectLst/>
                        </a:rPr>
                        <a:t>María C. Nápoles, </a:t>
                      </a:r>
                      <a:r>
                        <a:rPr lang="es-ES" sz="1050" b="0" dirty="0" err="1">
                          <a:effectLst/>
                        </a:rPr>
                        <a:t>Ionel</a:t>
                      </a:r>
                      <a:r>
                        <a:rPr lang="es-ES" sz="1050" b="0" dirty="0">
                          <a:effectLst/>
                        </a:rPr>
                        <a:t> Hernández, Belkis Morales Y Alicia </a:t>
                      </a:r>
                      <a:r>
                        <a:rPr lang="es-ES" sz="1050" b="0" dirty="0" smtClean="0">
                          <a:effectLst/>
                        </a:rPr>
                        <a:t>Hernández</a:t>
                      </a:r>
                      <a:endParaRPr lang="en-US" sz="105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050" b="0" dirty="0" smtClean="0">
                          <a:effectLst/>
                        </a:rPr>
                        <a:t>5/16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05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RELEVANTE</a:t>
                      </a:r>
                      <a:endParaRPr lang="en-US" sz="105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</a:tr>
              <a:tr h="6726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050" b="0" dirty="0">
                          <a:effectLst/>
                        </a:rPr>
                        <a:t>2. Obtención y caracterización de </a:t>
                      </a:r>
                      <a:r>
                        <a:rPr lang="es-ES" sz="1050" b="0" dirty="0" err="1">
                          <a:effectLst/>
                        </a:rPr>
                        <a:t>rizobios</a:t>
                      </a:r>
                      <a:r>
                        <a:rPr lang="es-ES" sz="1050" b="0" dirty="0">
                          <a:effectLst/>
                        </a:rPr>
                        <a:t> para la inoculación de arroz, soya y leguminosas forrajeras, de interés </a:t>
                      </a:r>
                      <a:r>
                        <a:rPr lang="es-ES" sz="1050" b="0" dirty="0" smtClean="0">
                          <a:effectLst/>
                        </a:rPr>
                        <a:t>agrícola</a:t>
                      </a:r>
                      <a:r>
                        <a:rPr lang="es-ES" sz="1050" b="0" dirty="0">
                          <a:effectLst/>
                        </a:rPr>
                        <a:t> 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050" b="0">
                          <a:effectLst/>
                        </a:rPr>
                        <a:t>Forum de Base</a:t>
                      </a:r>
                      <a:endParaRPr lang="en-US" sz="105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marL="15875" indent="-15875" algn="just">
                        <a:spcAft>
                          <a:spcPts val="0"/>
                        </a:spcAft>
                      </a:pPr>
                      <a:r>
                        <a:rPr lang="es-ES" sz="1050" b="0" dirty="0" err="1">
                          <a:effectLst/>
                        </a:rPr>
                        <a:t>Ionel</a:t>
                      </a:r>
                      <a:r>
                        <a:rPr lang="es-ES" sz="1050" b="0" dirty="0">
                          <a:effectLst/>
                        </a:rPr>
                        <a:t> Hernández, María C. Nápoles, Pedro J. </a:t>
                      </a:r>
                      <a:r>
                        <a:rPr lang="es-ES" sz="1050" b="0" dirty="0" err="1">
                          <a:effectLst/>
                        </a:rPr>
                        <a:t>Gonzalez</a:t>
                      </a:r>
                      <a:r>
                        <a:rPr lang="es-ES" sz="1050" b="0" dirty="0">
                          <a:effectLst/>
                        </a:rPr>
                        <a:t>, Pedro R. Rosales, </a:t>
                      </a:r>
                      <a:r>
                        <a:rPr lang="es-ES" sz="1050" b="0" dirty="0" err="1">
                          <a:effectLst/>
                        </a:rPr>
                        <a:t>Yonger</a:t>
                      </a:r>
                      <a:r>
                        <a:rPr lang="es-ES" sz="1050" b="0" dirty="0">
                          <a:effectLst/>
                        </a:rPr>
                        <a:t> Tamayo, Juan F. Ramírez, Belkis Morales, Susana L. Estévez, </a:t>
                      </a:r>
                      <a:r>
                        <a:rPr lang="es-ES" sz="1050" b="0" dirty="0" err="1">
                          <a:effectLst/>
                        </a:rPr>
                        <a:t>Maida</a:t>
                      </a:r>
                      <a:r>
                        <a:rPr lang="es-ES" sz="1050" b="0" dirty="0">
                          <a:effectLst/>
                        </a:rPr>
                        <a:t> Peña y Alicia Pérez</a:t>
                      </a:r>
                      <a:endParaRPr lang="en-US" sz="105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050" b="0" dirty="0" smtClean="0">
                          <a:effectLst/>
                        </a:rPr>
                        <a:t>5/16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05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RELEVANTE</a:t>
                      </a:r>
                      <a:endParaRPr lang="en-US" sz="105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</a:tr>
              <a:tr h="5765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050" b="0" dirty="0">
                          <a:effectLst/>
                        </a:rPr>
                        <a:t>3. Aportes al conocimiento  del funcionamiento de </a:t>
                      </a:r>
                      <a:r>
                        <a:rPr lang="es-ES" sz="1050" b="0" dirty="0" err="1">
                          <a:effectLst/>
                        </a:rPr>
                        <a:t>bioestimuladores</a:t>
                      </a:r>
                      <a:r>
                        <a:rPr lang="es-ES" sz="1050" b="0" dirty="0">
                          <a:effectLst/>
                        </a:rPr>
                        <a:t>  cubanos en diferentes procesos de la Biotecnología Vegetal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050" b="0">
                          <a:effectLst/>
                        </a:rPr>
                        <a:t>Forum de Base</a:t>
                      </a:r>
                      <a:endParaRPr lang="en-US" sz="105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marL="15875" indent="-15875" algn="just">
                        <a:spcAft>
                          <a:spcPts val="0"/>
                        </a:spcAft>
                      </a:pPr>
                      <a:r>
                        <a:rPr lang="es-ES_tradnl" sz="1050" b="0" dirty="0">
                          <a:effectLst/>
                        </a:rPr>
                        <a:t>Humberto Izquierdo, Esther </a:t>
                      </a:r>
                      <a:r>
                        <a:rPr lang="es-ES_tradnl" sz="1050" b="0" dirty="0" err="1">
                          <a:effectLst/>
                        </a:rPr>
                        <a:t>Diosdado</a:t>
                      </a:r>
                      <a:r>
                        <a:rPr lang="es-ES_tradnl" sz="1050" b="0" dirty="0">
                          <a:effectLst/>
                        </a:rPr>
                        <a:t>, María C. González, Miriam de la C. Núñez, Juan C. Cabrera</a:t>
                      </a:r>
                      <a:r>
                        <a:rPr lang="es-ES" sz="1050" b="0" dirty="0">
                          <a:effectLst/>
                        </a:rPr>
                        <a:t>, </a:t>
                      </a:r>
                      <a:r>
                        <a:rPr lang="es-ES_tradnl" sz="1050" b="0" dirty="0">
                          <a:effectLst/>
                        </a:rPr>
                        <a:t>Reina M. Hernández, Justo L. González, María M. Hernández, Eduardo F. Héctor, Rafael Gómez, Ruth </a:t>
                      </a:r>
                      <a:r>
                        <a:rPr lang="es-ES_tradnl" sz="1050" b="0" dirty="0" err="1">
                          <a:effectLst/>
                        </a:rPr>
                        <a:t>Proenza</a:t>
                      </a:r>
                      <a:r>
                        <a:rPr lang="es-ES_tradnl" sz="1050" b="0" dirty="0">
                          <a:effectLst/>
                        </a:rPr>
                        <a:t> y  Marisol Velásquez</a:t>
                      </a:r>
                      <a:endParaRPr lang="en-US" sz="105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R" sz="1050" b="0" dirty="0">
                          <a:effectLst/>
                        </a:rPr>
                        <a:t>5/16 </a:t>
                      </a:r>
                      <a:endParaRPr lang="es-PR" sz="1050" b="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05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RELEVANTE</a:t>
                      </a:r>
                      <a:endParaRPr lang="en-US" sz="105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</a:tr>
              <a:tr h="33590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050" b="0" dirty="0">
                          <a:effectLst/>
                        </a:rPr>
                        <a:t>4. </a:t>
                      </a:r>
                      <a:r>
                        <a:rPr lang="es-ES" sz="1050" b="0" dirty="0" err="1">
                          <a:effectLst/>
                        </a:rPr>
                        <a:t>Azofert</a:t>
                      </a:r>
                      <a:r>
                        <a:rPr lang="es-ES" sz="1050" b="0" dirty="0">
                          <a:effectLst/>
                        </a:rPr>
                        <a:t>-F® y </a:t>
                      </a:r>
                      <a:r>
                        <a:rPr lang="es-ES" sz="1050" b="0" dirty="0" err="1">
                          <a:effectLst/>
                        </a:rPr>
                        <a:t>Azofert</a:t>
                      </a:r>
                      <a:r>
                        <a:rPr lang="es-ES" sz="1050" b="0" dirty="0">
                          <a:effectLst/>
                        </a:rPr>
                        <a:t>-S®. Incrementos en su estabilidad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50" b="0" dirty="0">
                          <a:effectLst/>
                        </a:rPr>
                        <a:t>Forum de Base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050" b="0" dirty="0">
                          <a:effectLst/>
                        </a:rPr>
                        <a:t>Belkis Morales, </a:t>
                      </a:r>
                      <a:r>
                        <a:rPr lang="es-ES" sz="1050" b="0" dirty="0" err="1">
                          <a:effectLst/>
                        </a:rPr>
                        <a:t>Kirenia</a:t>
                      </a:r>
                      <a:r>
                        <a:rPr lang="es-ES" sz="1050" b="0" dirty="0">
                          <a:effectLst/>
                        </a:rPr>
                        <a:t> Aguilera, </a:t>
                      </a:r>
                      <a:r>
                        <a:rPr lang="es-ES" sz="1050" b="0" dirty="0" err="1">
                          <a:effectLst/>
                        </a:rPr>
                        <a:t>Daymi</a:t>
                      </a:r>
                      <a:r>
                        <a:rPr lang="es-ES" sz="1050" b="0" dirty="0">
                          <a:effectLst/>
                        </a:rPr>
                        <a:t> Alonso, María C. Nápoles e </a:t>
                      </a:r>
                      <a:r>
                        <a:rPr lang="es-ES" sz="1050" b="0" dirty="0" err="1">
                          <a:effectLst/>
                        </a:rPr>
                        <a:t>Ionel</a:t>
                      </a:r>
                      <a:r>
                        <a:rPr lang="es-ES" sz="1050" b="0" dirty="0">
                          <a:effectLst/>
                        </a:rPr>
                        <a:t> Hernández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R" sz="1050" b="0" dirty="0" smtClean="0">
                          <a:effectLst/>
                        </a:rPr>
                        <a:t>5/16         </a:t>
                      </a:r>
                      <a:r>
                        <a:rPr lang="es-PR" sz="105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DESTACADO</a:t>
                      </a:r>
                      <a:r>
                        <a:rPr lang="es-PR" sz="1050" b="0" dirty="0" smtClean="0">
                          <a:effectLst/>
                        </a:rPr>
                        <a:t>                  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</a:tr>
              <a:tr h="60333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050" b="0">
                          <a:effectLst/>
                        </a:rPr>
                        <a:t>5. Efecto de la aplicación foliar de una mezcla de oligogalacturónidos a plántulas de tomate cultivada en un suelo contaminado</a:t>
                      </a:r>
                      <a:endParaRPr lang="en-US" sz="105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50" b="0">
                          <a:effectLst/>
                        </a:rPr>
                        <a:t>Forum de Base</a:t>
                      </a:r>
                      <a:endParaRPr lang="en-US" sz="105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050" b="0" dirty="0">
                          <a:effectLst/>
                        </a:rPr>
                        <a:t>Omar E. </a:t>
                      </a:r>
                      <a:r>
                        <a:rPr lang="es-ES" sz="1050" b="0" dirty="0" err="1">
                          <a:effectLst/>
                        </a:rPr>
                        <a:t>Cartaya</a:t>
                      </a:r>
                      <a:r>
                        <a:rPr lang="es-ES" sz="1050" b="0" dirty="0">
                          <a:effectLst/>
                        </a:rPr>
                        <a:t>, Ana M. Moreno, Fernando </a:t>
                      </a:r>
                      <a:r>
                        <a:rPr lang="es-ES" sz="1050" b="0" dirty="0" err="1">
                          <a:effectLst/>
                        </a:rPr>
                        <a:t>Guridi</a:t>
                      </a:r>
                      <a:r>
                        <a:rPr lang="es-ES" sz="1050" b="0" dirty="0">
                          <a:effectLst/>
                        </a:rPr>
                        <a:t>, Adriano Cabrera y </a:t>
                      </a:r>
                      <a:r>
                        <a:rPr lang="es-ES" sz="1050" b="0" dirty="0" err="1">
                          <a:effectLst/>
                        </a:rPr>
                        <a:t>Yenisei</a:t>
                      </a:r>
                      <a:r>
                        <a:rPr lang="es-ES" sz="1050" b="0" dirty="0">
                          <a:effectLst/>
                        </a:rPr>
                        <a:t> Hernández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050" b="0" dirty="0" smtClean="0">
                          <a:effectLst/>
                        </a:rPr>
                        <a:t>5/16            </a:t>
                      </a:r>
                      <a:r>
                        <a:rPr lang="es-PR" sz="105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MENCION</a:t>
                      </a:r>
                      <a:endParaRPr lang="en-US" sz="105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</a:tr>
              <a:tr h="56981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050" b="0" dirty="0">
                          <a:effectLst/>
                        </a:rPr>
                        <a:t>6. </a:t>
                      </a:r>
                      <a:r>
                        <a:rPr lang="es-ES" sz="1050" b="0" dirty="0">
                          <a:effectLst/>
                        </a:rPr>
                        <a:t>Determinación del punto de equilibrio para la producción de </a:t>
                      </a:r>
                      <a:r>
                        <a:rPr lang="es-ES" sz="1050" b="0" dirty="0" err="1">
                          <a:effectLst/>
                        </a:rPr>
                        <a:t>Quitomax</a:t>
                      </a:r>
                      <a:r>
                        <a:rPr lang="es-ES" sz="1050" b="0" dirty="0" smtClean="0">
                          <a:effectLst/>
                        </a:rPr>
                        <a:t>®</a:t>
                      </a:r>
                      <a:r>
                        <a:rPr lang="es-PR" sz="1050" b="0" dirty="0">
                          <a:effectLst/>
                        </a:rPr>
                        <a:t> 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050" b="0">
                          <a:effectLst/>
                        </a:rPr>
                        <a:t>Forum de Base</a:t>
                      </a:r>
                      <a:endParaRPr lang="en-US" sz="105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050" b="0">
                          <a:effectLst/>
                        </a:rPr>
                        <a:t>Ana M. Moreno, Omar E. Cartaya, A. Falcón, Lisbel Travieso y J. Hugo Hernández</a:t>
                      </a:r>
                      <a:endParaRPr lang="en-US" sz="105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050" b="0" dirty="0" smtClean="0">
                          <a:effectLst/>
                        </a:rPr>
                        <a:t>5/16         </a:t>
                      </a:r>
                      <a:r>
                        <a:rPr lang="es-PR" sz="105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DESTACADO</a:t>
                      </a:r>
                      <a:r>
                        <a:rPr lang="es-PR" sz="1050" b="0" dirty="0" smtClean="0">
                          <a:effectLst/>
                        </a:rPr>
                        <a:t> 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</a:tr>
              <a:tr h="4923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050" b="0">
                          <a:effectLst/>
                        </a:rPr>
                        <a:t>7. Calidad del agua del río Tapaste en el nacimiento de la cuenca Almendares-Vento, Mayabeque</a:t>
                      </a:r>
                      <a:endParaRPr lang="en-US" sz="105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050" b="0">
                          <a:effectLst/>
                        </a:rPr>
                        <a:t>Forum de Base</a:t>
                      </a:r>
                      <a:endParaRPr lang="en-US" sz="105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050" b="0">
                          <a:effectLst/>
                        </a:rPr>
                        <a:t>Yenisei Hernández, Pedro Rodríguez, Omar Cartaya, Ana M. Moreno, M. S. González y Juan H. Hernández                       </a:t>
                      </a:r>
                      <a:endParaRPr lang="en-US" sz="105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050" b="0" dirty="0" smtClean="0">
                          <a:effectLst/>
                        </a:rPr>
                        <a:t>5/16         </a:t>
                      </a:r>
                      <a:r>
                        <a:rPr lang="es-PR" sz="105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DESTACADO</a:t>
                      </a:r>
                      <a:r>
                        <a:rPr lang="es-PR" sz="1050" b="0" dirty="0" smtClean="0">
                          <a:effectLst/>
                        </a:rPr>
                        <a:t> 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</a:tr>
              <a:tr h="70389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050" b="0" dirty="0">
                          <a:effectLst/>
                        </a:rPr>
                        <a:t>8 . Efecto de diferentes formas de aplicación del </a:t>
                      </a:r>
                      <a:r>
                        <a:rPr lang="es-ES" sz="1050" b="0" dirty="0" err="1">
                          <a:effectLst/>
                        </a:rPr>
                        <a:t>QuitoMax</a:t>
                      </a:r>
                      <a:r>
                        <a:rPr lang="es-ES" sz="1050" b="0" dirty="0">
                          <a:effectLst/>
                        </a:rPr>
                        <a:t>® en la </a:t>
                      </a:r>
                      <a:r>
                        <a:rPr lang="es-ES" sz="1050" b="0" dirty="0" err="1">
                          <a:effectLst/>
                        </a:rPr>
                        <a:t>nodulación</a:t>
                      </a:r>
                      <a:r>
                        <a:rPr lang="es-ES" sz="1050" b="0" dirty="0">
                          <a:effectLst/>
                        </a:rPr>
                        <a:t>, el crecimiento y el rendimiento de soya [</a:t>
                      </a:r>
                      <a:r>
                        <a:rPr lang="es-ES" sz="1050" b="1" i="1" dirty="0" err="1">
                          <a:effectLst/>
                        </a:rPr>
                        <a:t>Glycine</a:t>
                      </a:r>
                      <a:r>
                        <a:rPr lang="es-ES" sz="1050" b="1" i="1" dirty="0">
                          <a:effectLst/>
                        </a:rPr>
                        <a:t> </a:t>
                      </a:r>
                      <a:r>
                        <a:rPr lang="es-ES" sz="1050" b="1" i="1" dirty="0" err="1">
                          <a:effectLst/>
                        </a:rPr>
                        <a:t>max</a:t>
                      </a:r>
                      <a:r>
                        <a:rPr lang="es-ES" sz="1050" b="1" i="1" dirty="0">
                          <a:effectLst/>
                        </a:rPr>
                        <a:t> </a:t>
                      </a:r>
                      <a:r>
                        <a:rPr lang="es-ES" sz="1050" b="0" dirty="0">
                          <a:effectLst/>
                        </a:rPr>
                        <a:t>(L.) Merrill] inoculada con </a:t>
                      </a:r>
                      <a:r>
                        <a:rPr lang="es-ES" sz="1050" b="0" dirty="0" err="1">
                          <a:effectLst/>
                        </a:rPr>
                        <a:t>Azofert</a:t>
                      </a:r>
                      <a:r>
                        <a:rPr lang="es-ES" sz="1050" b="0" dirty="0">
                          <a:effectLst/>
                        </a:rPr>
                        <a:t>®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050" b="0">
                          <a:effectLst/>
                        </a:rPr>
                        <a:t>Forum de Base</a:t>
                      </a:r>
                      <a:endParaRPr lang="en-US" sz="105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050" b="0">
                          <a:effectLst/>
                        </a:rPr>
                        <a:t>Daimy Costales, Alejandro Falcón, Lisbel Travieso, Yenisel de la Rosa, Susana Arboláez, Mislaidys Carrillo, Fabiel Fiallo, Pablo Ángel Soto, Juan Hugo Hernández, Elisa Ravelo y Magalys Rivera</a:t>
                      </a:r>
                      <a:endParaRPr lang="en-US" sz="105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050" b="0" dirty="0" smtClean="0">
                          <a:effectLst/>
                        </a:rPr>
                        <a:t>5/16         </a:t>
                      </a:r>
                      <a:r>
                        <a:rPr lang="es-PR" sz="105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DESTACADO</a:t>
                      </a:r>
                      <a:r>
                        <a:rPr lang="es-PR" sz="1050" b="0" dirty="0" smtClean="0">
                          <a:effectLst/>
                        </a:rPr>
                        <a:t> </a:t>
                      </a:r>
                      <a:endParaRPr lang="en-US" sz="105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</a:tr>
              <a:tr h="50278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050" dirty="0">
                          <a:effectLst/>
                        </a:rPr>
                        <a:t>9. Efecto del </a:t>
                      </a:r>
                      <a:r>
                        <a:rPr lang="es-ES" sz="1050" dirty="0" err="1">
                          <a:effectLst/>
                        </a:rPr>
                        <a:t>Pectimorf</a:t>
                      </a:r>
                      <a:r>
                        <a:rPr lang="es-ES" sz="1050" dirty="0">
                          <a:effectLst/>
                        </a:rPr>
                        <a:t> aplicado sobre la parte </a:t>
                      </a:r>
                      <a:r>
                        <a:rPr lang="es-ES" sz="1050" dirty="0" err="1">
                          <a:effectLst/>
                        </a:rPr>
                        <a:t>aéra</a:t>
                      </a:r>
                      <a:r>
                        <a:rPr lang="es-ES" sz="1050" dirty="0">
                          <a:effectLst/>
                        </a:rPr>
                        <a:t>, en el crecimiento y rendimiento del tomate (</a:t>
                      </a:r>
                      <a:r>
                        <a:rPr lang="es-ES" sz="1050" i="1" dirty="0" err="1">
                          <a:effectLst/>
                        </a:rPr>
                        <a:t>Solanum</a:t>
                      </a:r>
                      <a:r>
                        <a:rPr lang="es-ES" sz="1050" i="1" dirty="0">
                          <a:effectLst/>
                        </a:rPr>
                        <a:t> </a:t>
                      </a:r>
                      <a:r>
                        <a:rPr lang="es-ES" sz="1050" i="1" dirty="0" err="1">
                          <a:effectLst/>
                        </a:rPr>
                        <a:t>lycopersicum</a:t>
                      </a:r>
                      <a:r>
                        <a:rPr lang="es-ES" sz="1050" i="1" dirty="0">
                          <a:effectLst/>
                        </a:rPr>
                        <a:t> </a:t>
                      </a:r>
                      <a:r>
                        <a:rPr lang="es-ES" sz="1050" dirty="0">
                          <a:effectLst/>
                        </a:rPr>
                        <a:t>L.)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050" dirty="0" err="1">
                          <a:effectLst/>
                        </a:rPr>
                        <a:t>Forum</a:t>
                      </a:r>
                      <a:r>
                        <a:rPr lang="es-PR" sz="1050" dirty="0">
                          <a:effectLst/>
                        </a:rPr>
                        <a:t> de Base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050" dirty="0">
                          <a:effectLst/>
                        </a:rPr>
                        <a:t>Donaldo Morales, José M. </a:t>
                      </a:r>
                      <a:r>
                        <a:rPr lang="es-ES" sz="1050" dirty="0" err="1">
                          <a:effectLst/>
                        </a:rPr>
                        <a:t>Dell'Amico</a:t>
                      </a:r>
                      <a:r>
                        <a:rPr lang="es-ES" sz="1050" dirty="0">
                          <a:effectLst/>
                        </a:rPr>
                        <a:t>, Eduardo Jerez, </a:t>
                      </a:r>
                      <a:r>
                        <a:rPr lang="es-ES" sz="1050" dirty="0" err="1">
                          <a:effectLst/>
                        </a:rPr>
                        <a:t>Roberqui</a:t>
                      </a:r>
                      <a:r>
                        <a:rPr lang="es-ES" sz="1050" dirty="0">
                          <a:effectLst/>
                        </a:rPr>
                        <a:t> Martín, </a:t>
                      </a:r>
                      <a:r>
                        <a:rPr lang="es-ES" sz="1050" dirty="0" err="1">
                          <a:effectLst/>
                        </a:rPr>
                        <a:t>Yenisel</a:t>
                      </a:r>
                      <a:r>
                        <a:rPr lang="es-ES" sz="1050" dirty="0">
                          <a:effectLst/>
                        </a:rPr>
                        <a:t> de La Rosa, Alexander Guerrero y Yanet Mora                          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PR" sz="1050" b="0" dirty="0" smtClean="0">
                          <a:effectLst/>
                        </a:rPr>
                        <a:t>5/16         </a:t>
                      </a:r>
                      <a:r>
                        <a:rPr lang="es-PR" sz="105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DESTACADO</a:t>
                      </a:r>
                      <a:r>
                        <a:rPr lang="es-PR" sz="1050" b="0" dirty="0" smtClean="0">
                          <a:effectLst/>
                        </a:rPr>
                        <a:t> 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319" marR="3931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404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1970</TotalTime>
  <Words>6629</Words>
  <Application>Microsoft Office PowerPoint</Application>
  <PresentationFormat>On-screen Show (4:3)</PresentationFormat>
  <Paragraphs>957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MS Mincho</vt:lpstr>
      <vt:lpstr>Arial</vt:lpstr>
      <vt:lpstr>Bookman Old Style</vt:lpstr>
      <vt:lpstr>Calibri</vt:lpstr>
      <vt:lpstr>Calibri Light</vt:lpstr>
      <vt:lpstr>Helvetica</vt:lpstr>
      <vt:lpstr>Impact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Humberto</dc:creator>
  <cp:lastModifiedBy>Humberto</cp:lastModifiedBy>
  <cp:revision>221</cp:revision>
  <dcterms:created xsi:type="dcterms:W3CDTF">2016-05-28T16:26:40Z</dcterms:created>
  <dcterms:modified xsi:type="dcterms:W3CDTF">2016-11-28T00:21:14Z</dcterms:modified>
</cp:coreProperties>
</file>