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1" r:id="rId2"/>
    <p:sldId id="280" r:id="rId3"/>
    <p:sldId id="260" r:id="rId4"/>
    <p:sldId id="267" r:id="rId5"/>
    <p:sldId id="271" r:id="rId6"/>
    <p:sldId id="276" r:id="rId7"/>
    <p:sldId id="278" r:id="rId8"/>
    <p:sldId id="272" r:id="rId9"/>
    <p:sldId id="277" r:id="rId10"/>
    <p:sldId id="285" r:id="rId11"/>
    <p:sldId id="275" r:id="rId12"/>
    <p:sldId id="282" r:id="rId13"/>
    <p:sldId id="283" r:id="rId14"/>
    <p:sldId id="284" r:id="rId15"/>
    <p:sldId id="286" r:id="rId16"/>
    <p:sldId id="259" r:id="rId17"/>
    <p:sldId id="273" r:id="rId1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5641" autoAdjust="0"/>
  </p:normalViewPr>
  <p:slideViewPr>
    <p:cSldViewPr>
      <p:cViewPr>
        <p:scale>
          <a:sx n="66" d="100"/>
          <a:sy n="66" d="100"/>
        </p:scale>
        <p:origin x="-78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CB86CA-58E5-475B-A7BF-2E2423312B48}" type="datetimeFigureOut">
              <a:rPr lang="es-ES"/>
              <a:pPr>
                <a:defRPr/>
              </a:pPr>
              <a:t>05/02/2016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30F1F45-44C3-42AF-AAF0-F40615AFD92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862341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0F1F45-44C3-42AF-AAF0-F40615AFD920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0F1F45-44C3-42AF-AAF0-F40615AFD920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93721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0F1F45-44C3-42AF-AAF0-F40615AFD920}" type="slidenum">
              <a:rPr lang="es-ES" smtClean="0"/>
              <a:pPr>
                <a:defRPr/>
              </a:pPr>
              <a:t>17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4E9BC-7A63-492A-B9CF-1C0B8C26F384}" type="datetimeFigureOut">
              <a:rPr lang="es-ES"/>
              <a:pPr>
                <a:defRPr/>
              </a:pPr>
              <a:t>05/02/2016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FF099-969E-4ACC-9042-3F4C14BC024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17822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DCC11-2887-43AC-83C1-32C0CA3FB46E}" type="datetimeFigureOut">
              <a:rPr lang="es-ES"/>
              <a:pPr>
                <a:defRPr/>
              </a:pPr>
              <a:t>05/02/2016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DC754-916D-47AF-943D-33BA95F116C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69626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B578C-5424-4B14-8BB0-43F6D2B8670F}" type="datetimeFigureOut">
              <a:rPr lang="es-ES"/>
              <a:pPr>
                <a:defRPr/>
              </a:pPr>
              <a:t>05/02/2016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D82F4-860A-4C53-AD6A-86887211632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1093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8D8D3-0041-45AA-BD5B-B34B1A9E19AF}" type="datetimeFigureOut">
              <a:rPr lang="es-ES"/>
              <a:pPr>
                <a:defRPr/>
              </a:pPr>
              <a:t>05/02/2016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F4FCC-7619-4791-919E-600FE1821DF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469033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2BAA2-015C-4684-A0AC-72E3184F20CD}" type="datetimeFigureOut">
              <a:rPr lang="es-ES"/>
              <a:pPr>
                <a:defRPr/>
              </a:pPr>
              <a:t>05/02/2016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C065E-1BC4-4C94-893A-8453659776C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95066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5F68F-A6A8-4BBE-BC1B-148628C36940}" type="datetimeFigureOut">
              <a:rPr lang="es-ES"/>
              <a:pPr>
                <a:defRPr/>
              </a:pPr>
              <a:t>05/02/2016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843E8-1DB8-4F42-A9BF-3BC3236A3BB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94838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E4BF1-05EA-4C84-AE04-6D751D0E2F1F}" type="datetimeFigureOut">
              <a:rPr lang="es-ES"/>
              <a:pPr>
                <a:defRPr/>
              </a:pPr>
              <a:t>05/02/2016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69714-D73F-41B3-8970-749533ECAC2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63389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14689-F248-4B2F-8046-9FF6FB28EF63}" type="datetimeFigureOut">
              <a:rPr lang="es-ES"/>
              <a:pPr>
                <a:defRPr/>
              </a:pPr>
              <a:t>05/02/2016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BC4C1-D1F9-4BE1-9855-B1ACDE7DA22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4257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19AF5-3A95-46DE-9D80-B119083428D0}" type="datetimeFigureOut">
              <a:rPr lang="es-ES"/>
              <a:pPr>
                <a:defRPr/>
              </a:pPr>
              <a:t>05/02/2016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3B2D8-5078-4124-AAF6-2EAB134E899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2998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95A16-56EE-4E7D-9169-1130ADFF08B9}" type="datetimeFigureOut">
              <a:rPr lang="es-ES"/>
              <a:pPr>
                <a:defRPr/>
              </a:pPr>
              <a:t>05/02/2016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0AF1F-B456-4B3F-951B-BD848C7F8E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03309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3F649-4747-430B-B3FD-9C6049F90CDB}" type="datetimeFigureOut">
              <a:rPr lang="es-ES"/>
              <a:pPr>
                <a:defRPr/>
              </a:pPr>
              <a:t>05/02/2016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EA227-5265-40AA-BBC2-7676FC3F537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78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6A49F3-E3AE-471D-BC59-A1B6784F4EAE}" type="datetimeFigureOut">
              <a:rPr lang="es-ES"/>
              <a:pPr>
                <a:defRPr/>
              </a:pPr>
              <a:t>05/02/2016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F5BFF0-9430-4426-8D91-6E64C7871CD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www.barc.usda.gov/psi/vl/home.ht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14313" y="116632"/>
            <a:ext cx="8678167" cy="7969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000" b="1" cap="all" dirty="0">
                <a:solidFill>
                  <a:srgbClr val="FFFF00"/>
                </a:solidFill>
                <a:latin typeface="Calibri" pitchFamily="34" charset="0"/>
                <a:cs typeface="Estrangelo Edessa" pitchFamily="66" charset="0"/>
              </a:rPr>
              <a:t>DESARROLLO DE </a:t>
            </a:r>
            <a:r>
              <a:rPr lang="es-ES" sz="2000" b="1" cap="all" dirty="0" err="1">
                <a:solidFill>
                  <a:srgbClr val="FFFF00"/>
                </a:solidFill>
                <a:latin typeface="Calibri" pitchFamily="34" charset="0"/>
                <a:cs typeface="Estrangelo Edessa" pitchFamily="66" charset="0"/>
              </a:rPr>
              <a:t>Bioestimuladores</a:t>
            </a:r>
            <a:r>
              <a:rPr lang="es-ES" sz="2000" b="1" cap="all" dirty="0">
                <a:solidFill>
                  <a:srgbClr val="FFFF00"/>
                </a:solidFill>
                <a:latin typeface="Calibri" pitchFamily="34" charset="0"/>
                <a:cs typeface="Estrangelo Edessa" pitchFamily="66" charset="0"/>
              </a:rPr>
              <a:t> </a:t>
            </a:r>
            <a:r>
              <a:rPr lang="es-ES" sz="2000" b="1" cap="all" dirty="0" smtClean="0">
                <a:solidFill>
                  <a:srgbClr val="FFFF00"/>
                </a:solidFill>
                <a:latin typeface="Calibri" pitchFamily="34" charset="0"/>
                <a:cs typeface="Estrangelo Edessa" pitchFamily="66" charset="0"/>
              </a:rPr>
              <a:t> nacionales </a:t>
            </a:r>
            <a:r>
              <a:rPr lang="es-ES" sz="2000" b="1" cap="all" dirty="0">
                <a:solidFill>
                  <a:srgbClr val="FFFF00"/>
                </a:solidFill>
                <a:latin typeface="Calibri" pitchFamily="34" charset="0"/>
                <a:cs typeface="Estrangelo Edessa" pitchFamily="66" charset="0"/>
              </a:rPr>
              <a:t>para la protección y el beneficio de cultivos de interés económico</a:t>
            </a:r>
            <a:r>
              <a:rPr lang="es-ES" sz="2000" b="1" dirty="0" smtClean="0">
                <a:solidFill>
                  <a:srgbClr val="FFFF00"/>
                </a:solidFill>
                <a:latin typeface="Calibri" pitchFamily="34" charset="0"/>
                <a:cs typeface="Estrangelo Edessa" pitchFamily="66" charset="0"/>
              </a:rPr>
              <a:t/>
            </a:r>
            <a:br>
              <a:rPr lang="es-ES" sz="2000" b="1" dirty="0" smtClean="0">
                <a:solidFill>
                  <a:srgbClr val="FFFF00"/>
                </a:solidFill>
                <a:latin typeface="Calibri" pitchFamily="34" charset="0"/>
                <a:cs typeface="Estrangelo Edessa" pitchFamily="66" charset="0"/>
              </a:rPr>
            </a:br>
            <a:endParaRPr lang="es-ES" sz="2000" b="1" dirty="0" smtClean="0">
              <a:solidFill>
                <a:srgbClr val="FFFF00"/>
              </a:solidFill>
              <a:latin typeface="Calibri" pitchFamily="34" charset="0"/>
              <a:cs typeface="Estrangelo Edessa" pitchFamily="66" charset="0"/>
            </a:endParaRPr>
          </a:p>
        </p:txBody>
      </p:sp>
      <p:sp>
        <p:nvSpPr>
          <p:cNvPr id="4101" name="7 CuadroTexto"/>
          <p:cNvSpPr txBox="1">
            <a:spLocks noChangeArrowheads="1"/>
          </p:cNvSpPr>
          <p:nvPr/>
        </p:nvSpPr>
        <p:spPr bwMode="auto">
          <a:xfrm>
            <a:off x="107504" y="764704"/>
            <a:ext cx="89296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sz="2000" b="1" dirty="0">
                <a:solidFill>
                  <a:srgbClr val="FFFF00"/>
                </a:solidFill>
                <a:latin typeface="+mn-lt"/>
              </a:rPr>
              <a:t>Programa de Alimentación Humana</a:t>
            </a:r>
            <a:r>
              <a:rPr lang="es-ES" sz="2000" b="1" dirty="0" smtClean="0">
                <a:solidFill>
                  <a:srgbClr val="FFFF00"/>
                </a:solidFill>
                <a:latin typeface="+mn-lt"/>
              </a:rPr>
              <a:t>.                                          Código</a:t>
            </a:r>
            <a:r>
              <a:rPr lang="es-ES" sz="2000" b="1" dirty="0">
                <a:solidFill>
                  <a:srgbClr val="FFFF00"/>
                </a:solidFill>
                <a:latin typeface="+mn-lt"/>
              </a:rPr>
              <a:t>: </a:t>
            </a:r>
            <a:r>
              <a:rPr lang="es-ES" sz="2000" b="1" dirty="0" smtClean="0">
                <a:solidFill>
                  <a:srgbClr val="FFFF00"/>
                </a:solidFill>
                <a:latin typeface="+mn-lt"/>
              </a:rPr>
              <a:t>P131LH001160      </a:t>
            </a:r>
          </a:p>
          <a:p>
            <a:pPr algn="ctr" eaLnBrk="1" hangingPunct="1"/>
            <a:r>
              <a:rPr lang="es-ES" sz="2000" b="1" dirty="0" smtClean="0">
                <a:solidFill>
                  <a:srgbClr val="FFFF00"/>
                </a:solidFill>
                <a:latin typeface="+mn-lt"/>
              </a:rPr>
              <a:t>Duración: 5 años, de Enero 2014 a Diciembre 2018</a:t>
            </a:r>
            <a:endParaRPr lang="es-ES" sz="2000" b="1" dirty="0">
              <a:solidFill>
                <a:srgbClr val="FFFF00"/>
              </a:solidFill>
              <a:latin typeface="+mn-lt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418280"/>
              </p:ext>
            </p:extLst>
          </p:nvPr>
        </p:nvGraphicFramePr>
        <p:xfrm>
          <a:off x="107504" y="1628800"/>
          <a:ext cx="8964486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7942"/>
                <a:gridCol w="4896544"/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Entidades participantes en la ejecución del proyecto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Usuarios potenciales de los resultados del proyecto</a:t>
                      </a:r>
                      <a:endParaRPr lang="es-MX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b="1" dirty="0" smtClean="0"/>
                        <a:t>INCA</a:t>
                      </a:r>
                      <a:r>
                        <a:rPr lang="es-MX" sz="1600" dirty="0" smtClean="0"/>
                        <a:t> (ejecutor principal)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Grupo Empresarial 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Cultivos varios de </a:t>
                      </a:r>
                      <a:r>
                        <a:rPr lang="es-E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Mayabeque</a:t>
                      </a:r>
                      <a:endParaRPr lang="es-MX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Universidad de Granma 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(UDG), Facultad de Ciencias Agrícolas</a:t>
                      </a:r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CCS “</a:t>
                      </a:r>
                      <a:r>
                        <a:rPr lang="es-ES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Romárico</a:t>
                      </a: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Cordero”</a:t>
                      </a:r>
                      <a:r>
                        <a:rPr lang="es-MX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s-MX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Catalina de Güines, Güines, </a:t>
                      </a:r>
                      <a:r>
                        <a:rPr lang="es-E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Mayabeque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Universidad de Oriente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(UO), Facultad de Ciencias Agrícolas</a:t>
                      </a:r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CCS “Nelson Fernández”</a:t>
                      </a:r>
                      <a:r>
                        <a:rPr lang="es-MX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s-MX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Catalina de Güines, Güines, </a:t>
                      </a:r>
                      <a:r>
                        <a:rPr lang="es-E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Mayabeque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Universidad de la Habana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(UH), Facultad de Química</a:t>
                      </a:r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CCS “Enrique </a:t>
                      </a:r>
                      <a:r>
                        <a:rPr lang="es-ES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Hart</a:t>
                      </a: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Dávalos”</a:t>
                      </a:r>
                      <a:r>
                        <a:rPr lang="es-MX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s-MX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Pedro, Cotorro, La Habana</a:t>
                      </a:r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Universidad de Matanzas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(UDM), Facultad de Agronomía</a:t>
                      </a:r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CCS “Raúl Hernández”</a:t>
                      </a:r>
                      <a:r>
                        <a:rPr lang="es-MX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Jaruco, </a:t>
                      </a:r>
                      <a:r>
                        <a:rPr lang="es-E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Mayabeque</a:t>
                      </a:r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Centro de BIOPLANTAS</a:t>
                      </a:r>
                      <a:endParaRPr lang="es-MX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CCS “17 de Mayo”</a:t>
                      </a:r>
                      <a:r>
                        <a:rPr lang="es-MX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s-MX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Carretera Central Km 109, Peñas Altas, Matanzas </a:t>
                      </a:r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Universidad Agraria de la Habana</a:t>
                      </a:r>
                      <a:r>
                        <a:rPr lang="es-ES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UNAH) , Facultad de Agronomía</a:t>
                      </a:r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Empresa Agroindustrial de granos </a:t>
                      </a:r>
                      <a:r>
                        <a:rPr lang="es-ES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“Los Palacios”, P. del Río.</a:t>
                      </a:r>
                      <a:endParaRPr lang="es-MX" sz="16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MX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Empresa de Abastecimiento al Tabaco de Bayamo (EATB)</a:t>
                      </a:r>
                      <a:r>
                        <a:rPr lang="es-MX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s-MX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Bayamo, Granma </a:t>
                      </a:r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4490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71438" y="1779066"/>
            <a:ext cx="9072562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>
                <a:solidFill>
                  <a:srgbClr val="FFFF00"/>
                </a:solidFill>
                <a:latin typeface="+mn-lt"/>
                <a:cs typeface="+mn-cs"/>
              </a:rPr>
              <a:t>Objetivos específicos</a:t>
            </a:r>
            <a:r>
              <a:rPr lang="es-ES_tradnl" b="1" dirty="0" smtClean="0">
                <a:solidFill>
                  <a:srgbClr val="FFFF00"/>
                </a:solidFill>
                <a:latin typeface="+mn-lt"/>
                <a:cs typeface="+mn-cs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b="1" dirty="0">
              <a:solidFill>
                <a:srgbClr val="FFFF00"/>
              </a:solidFill>
              <a:latin typeface="+mn-lt"/>
              <a:cs typeface="+mn-cs"/>
            </a:endParaRPr>
          </a:p>
          <a:p>
            <a:r>
              <a:rPr lang="es-ES_tradnl" b="1" dirty="0">
                <a:solidFill>
                  <a:srgbClr val="FFFF00"/>
                </a:solidFill>
                <a:latin typeface="+mn-lt"/>
                <a:cs typeface="+mn-cs"/>
              </a:rPr>
              <a:t> </a:t>
            </a:r>
            <a:r>
              <a:rPr lang="es-ES" b="1" dirty="0">
                <a:solidFill>
                  <a:srgbClr val="FFFF00"/>
                </a:solidFill>
                <a:latin typeface="+mn-lt"/>
              </a:rPr>
              <a:t>1º Desarrollar tecnologías de producción de </a:t>
            </a:r>
            <a:r>
              <a:rPr lang="es-ES" b="1" dirty="0" err="1">
                <a:solidFill>
                  <a:srgbClr val="FFFF00"/>
                </a:solidFill>
                <a:latin typeface="+mn-lt"/>
              </a:rPr>
              <a:t>bioestimulantes</a:t>
            </a:r>
            <a:r>
              <a:rPr lang="es-ES" b="1" dirty="0">
                <a:solidFill>
                  <a:srgbClr val="FFFF00"/>
                </a:solidFill>
                <a:latin typeface="+mn-lt"/>
              </a:rPr>
              <a:t> de uso agrícola a base de </a:t>
            </a:r>
            <a:r>
              <a:rPr lang="es-ES" b="1" dirty="0" err="1">
                <a:solidFill>
                  <a:srgbClr val="FFFF00"/>
                </a:solidFill>
                <a:latin typeface="+mn-lt"/>
              </a:rPr>
              <a:t>oligosacarinas</a:t>
            </a:r>
            <a:r>
              <a:rPr lang="es-ES" b="1" dirty="0">
                <a:solidFill>
                  <a:srgbClr val="FFFF00"/>
                </a:solidFill>
                <a:latin typeface="+mn-lt"/>
              </a:rPr>
              <a:t> y registrar los productos resultantes.</a:t>
            </a:r>
            <a:endParaRPr lang="es-MX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341784"/>
            <a:ext cx="8712968" cy="1143000"/>
          </a:xfrm>
        </p:spPr>
        <p:txBody>
          <a:bodyPr/>
          <a:lstStyle/>
          <a:p>
            <a:r>
              <a:rPr lang="es-ES_tradnl" sz="2000" b="1" dirty="0">
                <a:solidFill>
                  <a:srgbClr val="FFFF00"/>
                </a:solidFill>
                <a:cs typeface="Times New Roman" pitchFamily="18" charset="0"/>
              </a:rPr>
              <a:t>Objetivo general del proyecto: </a:t>
            </a:r>
            <a:r>
              <a:rPr lang="es-ES_tradnl" sz="2000" b="1" dirty="0" smtClean="0">
                <a:solidFill>
                  <a:srgbClr val="FFFF00"/>
                </a:solidFill>
                <a:cs typeface="Times New Roman" pitchFamily="18" charset="0"/>
              </a:rPr>
              <a:t/>
            </a:r>
            <a:br>
              <a:rPr lang="es-ES_tradnl" sz="2000" b="1" dirty="0" smtClean="0">
                <a:solidFill>
                  <a:srgbClr val="FFFF00"/>
                </a:solidFill>
                <a:cs typeface="Times New Roman" pitchFamily="18" charset="0"/>
              </a:rPr>
            </a:br>
            <a:r>
              <a:rPr lang="es-ES_tradnl" sz="2000" b="1" dirty="0">
                <a:solidFill>
                  <a:srgbClr val="FFFF00"/>
                </a:solidFill>
                <a:cs typeface="Times New Roman" pitchFamily="18" charset="0"/>
              </a:rPr>
              <a:t/>
            </a:r>
            <a:br>
              <a:rPr lang="es-ES_tradnl" sz="2000" b="1" dirty="0">
                <a:solidFill>
                  <a:srgbClr val="FFFF00"/>
                </a:solidFill>
                <a:cs typeface="Times New Roman" pitchFamily="18" charset="0"/>
              </a:rPr>
            </a:br>
            <a:r>
              <a:rPr lang="es-ES" sz="2000" b="1" dirty="0">
                <a:solidFill>
                  <a:srgbClr val="FFFF00"/>
                </a:solidFill>
              </a:rPr>
              <a:t>Generar tecnologías de obtención y aplicación de </a:t>
            </a:r>
            <a:r>
              <a:rPr lang="es-ES" sz="2000" b="1" dirty="0" err="1">
                <a:solidFill>
                  <a:srgbClr val="FFFF00"/>
                </a:solidFill>
              </a:rPr>
              <a:t>bioestimulantes</a:t>
            </a:r>
            <a:r>
              <a:rPr lang="es-ES" sz="2000" b="1" dirty="0">
                <a:solidFill>
                  <a:srgbClr val="FFFF00"/>
                </a:solidFill>
              </a:rPr>
              <a:t> </a:t>
            </a:r>
            <a:r>
              <a:rPr lang="es-ES" sz="2000" b="1" dirty="0" smtClean="0">
                <a:solidFill>
                  <a:srgbClr val="FFFF00"/>
                </a:solidFill>
              </a:rPr>
              <a:t>con </a:t>
            </a:r>
            <a:r>
              <a:rPr lang="es-ES" sz="2000" b="1" dirty="0">
                <a:solidFill>
                  <a:srgbClr val="FFFF00"/>
                </a:solidFill>
              </a:rPr>
              <a:t>amplio espectro de acción en plantas.</a:t>
            </a:r>
            <a:endParaRPr lang="es-MX" sz="2000" b="1" dirty="0">
              <a:solidFill>
                <a:srgbClr val="FFFF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7950" y="3142709"/>
            <a:ext cx="9072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+mn-lt"/>
              </a:rPr>
              <a:t>2</a:t>
            </a:r>
            <a:r>
              <a:rPr lang="es-MX" b="1" dirty="0">
                <a:solidFill>
                  <a:srgbClr val="FFFF00"/>
                </a:solidFill>
                <a:latin typeface="+mn-lt"/>
              </a:rPr>
              <a:t>º </a:t>
            </a:r>
            <a:r>
              <a:rPr lang="es-ES" b="1" dirty="0">
                <a:solidFill>
                  <a:srgbClr val="FFFF00"/>
                </a:solidFill>
                <a:latin typeface="+mn-lt"/>
              </a:rPr>
              <a:t>Establecer metodologías que incluyan los </a:t>
            </a:r>
            <a:r>
              <a:rPr lang="es-ES" b="1" dirty="0" err="1">
                <a:solidFill>
                  <a:srgbClr val="FFFF00"/>
                </a:solidFill>
                <a:latin typeface="+mn-lt"/>
              </a:rPr>
              <a:t>bioestimulantes</a:t>
            </a:r>
            <a:r>
              <a:rPr lang="es-ES" b="1" dirty="0">
                <a:solidFill>
                  <a:srgbClr val="FFFF00"/>
                </a:solidFill>
                <a:latin typeface="+mn-lt"/>
              </a:rPr>
              <a:t> en la propagación y multiplicación </a:t>
            </a:r>
            <a:r>
              <a:rPr lang="es-ES" b="1" i="1" dirty="0">
                <a:solidFill>
                  <a:srgbClr val="FFFF00"/>
                </a:solidFill>
                <a:latin typeface="+mn-lt"/>
              </a:rPr>
              <a:t>in vitro</a:t>
            </a:r>
            <a:r>
              <a:rPr lang="es-ES" b="1" dirty="0">
                <a:solidFill>
                  <a:srgbClr val="FFFF00"/>
                </a:solidFill>
                <a:latin typeface="+mn-lt"/>
              </a:rPr>
              <a:t> y </a:t>
            </a:r>
            <a:r>
              <a:rPr lang="es-ES" b="1" i="1" dirty="0">
                <a:solidFill>
                  <a:srgbClr val="FFFF00"/>
                </a:solidFill>
                <a:latin typeface="+mn-lt"/>
              </a:rPr>
              <a:t>ex vitro</a:t>
            </a:r>
            <a:r>
              <a:rPr lang="es-ES" b="1" dirty="0">
                <a:solidFill>
                  <a:srgbClr val="FFFF00"/>
                </a:solidFill>
                <a:latin typeface="+mn-lt"/>
              </a:rPr>
              <a:t> de plantas de interés económico</a:t>
            </a:r>
            <a:endParaRPr lang="es-MX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07504" y="3933056"/>
            <a:ext cx="90364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3º Definir mecanismos de acción </a:t>
            </a:r>
            <a:r>
              <a:rPr lang="es-ES" b="1" dirty="0" err="1">
                <a:solidFill>
                  <a:srgbClr val="FFFF00"/>
                </a:solidFill>
                <a:latin typeface="Calibri" pitchFamily="34" charset="0"/>
              </a:rPr>
              <a:t>antiestrés</a:t>
            </a:r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 de los </a:t>
            </a:r>
            <a:r>
              <a:rPr lang="es-ES" b="1" dirty="0" err="1">
                <a:solidFill>
                  <a:srgbClr val="FFFF00"/>
                </a:solidFill>
                <a:latin typeface="Calibri" pitchFamily="34" charset="0"/>
              </a:rPr>
              <a:t>bioestimulantes</a:t>
            </a:r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 mediante estudios bioquímicos, fisiológicos y moleculares en las plantas.</a:t>
            </a:r>
            <a:endParaRPr lang="es-MX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07504" y="4798893"/>
            <a:ext cx="8964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4º Validar y generalizar los </a:t>
            </a:r>
            <a:r>
              <a:rPr lang="es-ES" b="1" dirty="0" err="1">
                <a:solidFill>
                  <a:srgbClr val="FFFF00"/>
                </a:solidFill>
                <a:latin typeface="Calibri" pitchFamily="34" charset="0"/>
              </a:rPr>
              <a:t>bioestimulantes</a:t>
            </a:r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 en las tecnologías de cultivos de importancia económica.</a:t>
            </a:r>
            <a:endParaRPr lang="es-MX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07504" y="5590981"/>
            <a:ext cx="8964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5º Divulgar el uso de las tecnologías y capacitar la aplicación de los </a:t>
            </a:r>
            <a:r>
              <a:rPr lang="es-ES" b="1" dirty="0" err="1">
                <a:solidFill>
                  <a:srgbClr val="FFFF00"/>
                </a:solidFill>
                <a:latin typeface="Calibri" pitchFamily="34" charset="0"/>
              </a:rPr>
              <a:t>bioestimulantes</a:t>
            </a:r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 a los principales actores del sector agrario.</a:t>
            </a:r>
            <a:endParaRPr lang="es-MX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174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72112605"/>
              </p:ext>
            </p:extLst>
          </p:nvPr>
        </p:nvGraphicFramePr>
        <p:xfrm>
          <a:off x="144173" y="1022444"/>
          <a:ext cx="8856983" cy="504748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214264"/>
                <a:gridCol w="2857092"/>
                <a:gridCol w="785700"/>
                <a:gridCol w="928555"/>
                <a:gridCol w="3071372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 dirty="0">
                          <a:effectLst/>
                        </a:rPr>
                        <a:t>Entidad responsable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>
                          <a:effectLst/>
                        </a:rPr>
                        <a:t>Actividades Principales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>
                          <a:effectLst/>
                        </a:rPr>
                        <a:t>Inicio 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>
                          <a:effectLst/>
                        </a:rPr>
                        <a:t>Término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>
                          <a:effectLst/>
                        </a:rPr>
                        <a:t>Indicadores verificables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 </a:t>
                      </a:r>
                      <a:endParaRPr lang="es-MX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INCA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r>
                        <a:rPr lang="es-ES" sz="1600">
                          <a:effectLst/>
                        </a:rPr>
                        <a:t>Desarrollo de tecnologías más eficientes para la producción de mezclas de oligogalacturónidos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 </a:t>
                      </a:r>
                      <a:endParaRPr lang="es-MX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1/14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 </a:t>
                      </a:r>
                      <a:endParaRPr lang="es-MX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12/17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r>
                        <a:rPr lang="es-ES" sz="1600" dirty="0">
                          <a:effectLst/>
                        </a:rPr>
                        <a:t>- Se registran al menos </a:t>
                      </a:r>
                      <a:r>
                        <a:rPr lang="es-ES" sz="1600" b="1" dirty="0" smtClean="0">
                          <a:effectLst/>
                        </a:rPr>
                        <a:t>2 </a:t>
                      </a:r>
                      <a:r>
                        <a:rPr lang="es-ES" sz="1600" b="1" dirty="0" err="1">
                          <a:effectLst/>
                        </a:rPr>
                        <a:t>bioestimulantes</a:t>
                      </a:r>
                      <a:r>
                        <a:rPr lang="es-ES" sz="1600" dirty="0">
                          <a:effectLst/>
                        </a:rPr>
                        <a:t> de los mencionados para su aplicación agrícola.</a:t>
                      </a:r>
                      <a:endParaRPr lang="es-MX" sz="16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>
                          <a:effectLst/>
                        </a:rPr>
                        <a:t>- Se presentan </a:t>
                      </a:r>
                      <a:r>
                        <a:rPr lang="es-ES" sz="1600" b="1" dirty="0" smtClean="0">
                          <a:effectLst/>
                        </a:rPr>
                        <a:t>2 </a:t>
                      </a:r>
                      <a:r>
                        <a:rPr lang="es-ES" sz="1600" b="1" dirty="0">
                          <a:effectLst/>
                        </a:rPr>
                        <a:t>patentes </a:t>
                      </a:r>
                      <a:r>
                        <a:rPr lang="es-ES" sz="1600" dirty="0">
                          <a:effectLst/>
                        </a:rPr>
                        <a:t>a la Oficina cubana de la propiedad intelectual (</a:t>
                      </a:r>
                      <a:r>
                        <a:rPr lang="es-ES" sz="1600" dirty="0" err="1">
                          <a:effectLst/>
                        </a:rPr>
                        <a:t>Oligogalacturónidos</a:t>
                      </a:r>
                      <a:r>
                        <a:rPr lang="es-ES" sz="1600" dirty="0">
                          <a:effectLst/>
                        </a:rPr>
                        <a:t>)</a:t>
                      </a:r>
                      <a:endParaRPr lang="es-MX" sz="16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>
                          <a:effectLst/>
                        </a:rPr>
                        <a:t>- Se realizan </a:t>
                      </a:r>
                      <a:r>
                        <a:rPr lang="es-ES" sz="1600" b="1" dirty="0">
                          <a:effectLst/>
                        </a:rPr>
                        <a:t>2 publicaciones</a:t>
                      </a:r>
                      <a:endParaRPr lang="es-MX" sz="1600" b="1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>
                          <a:effectLst/>
                        </a:rPr>
                        <a:t>- Se participa en eventos nacionales y de fórum y en congresos científicos internacionales.</a:t>
                      </a:r>
                      <a:endParaRPr lang="es-MX" sz="16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600" dirty="0">
                          <a:effectLst/>
                        </a:rPr>
                        <a:t>- Se defiende </a:t>
                      </a:r>
                      <a:r>
                        <a:rPr lang="es-ES" sz="1600" b="1" dirty="0">
                          <a:effectLst/>
                        </a:rPr>
                        <a:t>1 tesis doctoral</a:t>
                      </a:r>
                      <a:endParaRPr lang="es-MX" sz="1600" b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 </a:t>
                      </a:r>
                      <a:endParaRPr lang="es-MX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INCA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r>
                        <a:rPr lang="es-ES" sz="1600">
                          <a:effectLst/>
                        </a:rPr>
                        <a:t>Metodologías de obtención de quitosana a partir de materia prima nacional e internacional.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 </a:t>
                      </a:r>
                      <a:endParaRPr lang="es-MX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1/14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 </a:t>
                      </a:r>
                      <a:endParaRPr lang="es-MX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12/16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 </a:t>
                      </a:r>
                      <a:endParaRPr lang="es-MX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INCA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r>
                        <a:rPr lang="es-ES" sz="1600">
                          <a:effectLst/>
                        </a:rPr>
                        <a:t>Desarrollo y preparación de formulaciones optimizadas y bajo control de calidad con base oligogalacturónidos y quitosanas.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 </a:t>
                      </a:r>
                      <a:endParaRPr lang="es-MX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1/14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 </a:t>
                      </a:r>
                      <a:endParaRPr lang="es-MX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12/18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 </a:t>
                      </a:r>
                      <a:endParaRPr lang="es-MX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INCA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r>
                        <a:rPr lang="es-ES" sz="1600" dirty="0">
                          <a:effectLst/>
                        </a:rPr>
                        <a:t>Acciones para el registro de los </a:t>
                      </a:r>
                      <a:r>
                        <a:rPr lang="es-ES" sz="1600" dirty="0" smtClean="0">
                          <a:effectLst/>
                        </a:rPr>
                        <a:t>productos </a:t>
                      </a:r>
                      <a:r>
                        <a:rPr lang="es-ES" sz="1600" dirty="0" err="1" smtClean="0">
                          <a:effectLst/>
                        </a:rPr>
                        <a:t>Azofert</a:t>
                      </a:r>
                      <a:r>
                        <a:rPr lang="es-ES" sz="1600" baseline="0" dirty="0" smtClean="0">
                          <a:effectLst/>
                        </a:rPr>
                        <a:t> (frijol)</a:t>
                      </a:r>
                      <a:r>
                        <a:rPr lang="es-ES" sz="1600" dirty="0" smtClean="0">
                          <a:effectLst/>
                        </a:rPr>
                        <a:t> </a:t>
                      </a:r>
                      <a:r>
                        <a:rPr lang="es-ES" sz="1600" dirty="0">
                          <a:effectLst/>
                        </a:rPr>
                        <a:t>de </a:t>
                      </a:r>
                      <a:r>
                        <a:rPr lang="es-ES" sz="1600" dirty="0" err="1" smtClean="0">
                          <a:effectLst/>
                        </a:rPr>
                        <a:t>oligogalacturónidos</a:t>
                      </a:r>
                      <a:r>
                        <a:rPr lang="es-ES" sz="1600" dirty="0" smtClean="0">
                          <a:effectLst/>
                        </a:rPr>
                        <a:t> (Pm) </a:t>
                      </a:r>
                      <a:r>
                        <a:rPr lang="es-ES" sz="1600" dirty="0">
                          <a:effectLst/>
                        </a:rPr>
                        <a:t>y </a:t>
                      </a:r>
                      <a:r>
                        <a:rPr lang="es-ES" sz="1600" dirty="0" err="1">
                          <a:effectLst/>
                        </a:rPr>
                        <a:t>quitosanas</a:t>
                      </a:r>
                      <a:r>
                        <a:rPr lang="es-ES" sz="1600" dirty="0">
                          <a:effectLst/>
                        </a:rPr>
                        <a:t> </a:t>
                      </a:r>
                      <a:r>
                        <a:rPr lang="es-ES" sz="1600" dirty="0" smtClean="0">
                          <a:effectLst/>
                        </a:rPr>
                        <a:t>(</a:t>
                      </a:r>
                      <a:r>
                        <a:rPr lang="es-ES" sz="1600" dirty="0" err="1" smtClean="0">
                          <a:effectLst/>
                        </a:rPr>
                        <a:t>QMx</a:t>
                      </a:r>
                      <a:r>
                        <a:rPr lang="es-ES" sz="1600" dirty="0" smtClean="0">
                          <a:effectLst/>
                        </a:rPr>
                        <a:t>) y </a:t>
                      </a:r>
                      <a:r>
                        <a:rPr lang="es-ES" sz="1600" dirty="0">
                          <a:effectLst/>
                        </a:rPr>
                        <a:t>estudio de factibilidad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 </a:t>
                      </a:r>
                      <a:endParaRPr lang="es-MX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1/14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 </a:t>
                      </a:r>
                      <a:endParaRPr lang="es-MX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12/17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71438" y="179929"/>
            <a:ext cx="9072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_tradnl" b="1" dirty="0">
                <a:solidFill>
                  <a:srgbClr val="FFFF00"/>
                </a:solidFill>
                <a:latin typeface="+mn-lt"/>
                <a:cs typeface="+mn-cs"/>
              </a:rPr>
              <a:t> </a:t>
            </a:r>
            <a:r>
              <a:rPr lang="es-ES" b="1" dirty="0">
                <a:solidFill>
                  <a:srgbClr val="FFFF00"/>
                </a:solidFill>
                <a:latin typeface="+mn-lt"/>
              </a:rPr>
              <a:t>1º Desarrollar tecnologías de producción de </a:t>
            </a:r>
            <a:r>
              <a:rPr lang="es-ES" b="1" dirty="0" err="1">
                <a:solidFill>
                  <a:srgbClr val="FFFF00"/>
                </a:solidFill>
                <a:latin typeface="+mn-lt"/>
              </a:rPr>
              <a:t>bioestimulantes</a:t>
            </a:r>
            <a:r>
              <a:rPr lang="es-ES" b="1" dirty="0">
                <a:solidFill>
                  <a:srgbClr val="FFFF00"/>
                </a:solidFill>
                <a:latin typeface="+mn-lt"/>
              </a:rPr>
              <a:t> de uso agrícola a base de </a:t>
            </a:r>
            <a:r>
              <a:rPr lang="es-ES" b="1" dirty="0" err="1">
                <a:solidFill>
                  <a:srgbClr val="FFFF00"/>
                </a:solidFill>
                <a:latin typeface="+mn-lt"/>
              </a:rPr>
              <a:t>oligosacarinas</a:t>
            </a:r>
            <a:r>
              <a:rPr lang="es-ES" b="1" dirty="0">
                <a:solidFill>
                  <a:srgbClr val="FFFF00"/>
                </a:solidFill>
                <a:latin typeface="+mn-lt"/>
              </a:rPr>
              <a:t> y registrar los productos resultantes.</a:t>
            </a:r>
            <a:endParaRPr lang="es-MX" b="1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35496" y="395953"/>
            <a:ext cx="90725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s-ES" sz="1600" b="1" dirty="0">
                <a:solidFill>
                  <a:srgbClr val="FFFF00"/>
                </a:solidFill>
                <a:latin typeface="+mn-lt"/>
              </a:rPr>
              <a:t>2</a:t>
            </a:r>
            <a:r>
              <a:rPr lang="es-MX" sz="1600" b="1" dirty="0">
                <a:solidFill>
                  <a:srgbClr val="FFFF00"/>
                </a:solidFill>
                <a:latin typeface="+mn-lt"/>
              </a:rPr>
              <a:t>º </a:t>
            </a:r>
            <a:r>
              <a:rPr lang="es-ES" sz="1600" b="1" dirty="0">
                <a:solidFill>
                  <a:srgbClr val="FFFF00"/>
                </a:solidFill>
                <a:latin typeface="+mn-lt"/>
              </a:rPr>
              <a:t>Establecer metodologías que incluyan los </a:t>
            </a:r>
            <a:r>
              <a:rPr lang="es-ES" sz="1600" b="1" dirty="0" err="1">
                <a:solidFill>
                  <a:srgbClr val="FFFF00"/>
                </a:solidFill>
                <a:latin typeface="+mn-lt"/>
              </a:rPr>
              <a:t>bioestimulantes</a:t>
            </a:r>
            <a:r>
              <a:rPr lang="es-ES" sz="1600" b="1" dirty="0">
                <a:solidFill>
                  <a:srgbClr val="FFFF00"/>
                </a:solidFill>
                <a:latin typeface="+mn-lt"/>
              </a:rPr>
              <a:t> en la propagación y multiplicación </a:t>
            </a:r>
            <a:r>
              <a:rPr lang="es-ES" sz="1600" b="1" i="1" dirty="0">
                <a:solidFill>
                  <a:srgbClr val="FFFF00"/>
                </a:solidFill>
                <a:latin typeface="+mn-lt"/>
              </a:rPr>
              <a:t>in vitro</a:t>
            </a:r>
            <a:r>
              <a:rPr lang="es-ES" sz="1600" b="1" dirty="0">
                <a:solidFill>
                  <a:srgbClr val="FFFF00"/>
                </a:solidFill>
                <a:latin typeface="+mn-lt"/>
              </a:rPr>
              <a:t> y </a:t>
            </a:r>
            <a:r>
              <a:rPr lang="es-ES" sz="1600" b="1" i="1" dirty="0">
                <a:solidFill>
                  <a:srgbClr val="FFFF00"/>
                </a:solidFill>
                <a:latin typeface="+mn-lt"/>
              </a:rPr>
              <a:t>ex vitro</a:t>
            </a:r>
            <a:r>
              <a:rPr lang="es-ES" sz="1600" b="1" dirty="0">
                <a:solidFill>
                  <a:srgbClr val="FFFF00"/>
                </a:solidFill>
                <a:latin typeface="+mn-lt"/>
              </a:rPr>
              <a:t> de plantas de interés económico</a:t>
            </a:r>
            <a:endParaRPr lang="es-MX" sz="1600" b="1" dirty="0">
              <a:solidFill>
                <a:srgbClr val="FFFF00"/>
              </a:solidFill>
              <a:latin typeface="+mn-lt"/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2548456"/>
              </p:ext>
            </p:extLst>
          </p:nvPr>
        </p:nvGraphicFramePr>
        <p:xfrm>
          <a:off x="72009" y="1128496"/>
          <a:ext cx="9036495" cy="417271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65999"/>
                <a:gridCol w="2757928"/>
                <a:gridCol w="720080"/>
                <a:gridCol w="792088"/>
                <a:gridCol w="36004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</a:rPr>
                        <a:t>Entidad responsable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</a:rPr>
                        <a:t>Actividades Principales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</a:rPr>
                        <a:t>Inicio 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</a:rPr>
                        <a:t>Término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</a:rPr>
                        <a:t>Indicadores verificables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4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itchFamily="34" charset="0"/>
                          <a:ea typeface="Times New Roman"/>
                        </a:rPr>
                        <a:t>INCA, </a:t>
                      </a:r>
                      <a:r>
                        <a:rPr lang="es-ES" sz="14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BIOPLANTAS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Calibri" pitchFamily="34" charset="0"/>
                          <a:ea typeface="Times New Roman"/>
                        </a:rPr>
                        <a:t>UDG</a:t>
                      </a:r>
                      <a:endParaRPr lang="es-MX" sz="14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Evaluar los </a:t>
                      </a:r>
                      <a:r>
                        <a:rPr lang="es-ES" sz="1600" dirty="0" err="1">
                          <a:effectLst/>
                          <a:latin typeface="Calibri" pitchFamily="34" charset="0"/>
                          <a:ea typeface="Times New Roman"/>
                        </a:rPr>
                        <a:t>oligogalacturónidos</a:t>
                      </a: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 como sustitutos de hormonas tradicionales en </a:t>
                      </a:r>
                      <a:r>
                        <a:rPr lang="es-ES" sz="1600" dirty="0" smtClean="0">
                          <a:effectLst/>
                          <a:latin typeface="Calibri" pitchFamily="34" charset="0"/>
                          <a:ea typeface="Times New Roman"/>
                        </a:rPr>
                        <a:t>la multiplicación </a:t>
                      </a:r>
                      <a:r>
                        <a:rPr lang="es-ES" sz="1600" i="1" dirty="0">
                          <a:effectLst/>
                          <a:latin typeface="Calibri" pitchFamily="34" charset="0"/>
                          <a:ea typeface="Times New Roman"/>
                        </a:rPr>
                        <a:t>in </a:t>
                      </a:r>
                      <a:r>
                        <a:rPr lang="es-ES" sz="1600" i="1" dirty="0" smtClean="0">
                          <a:effectLst/>
                          <a:latin typeface="Calibri" pitchFamily="34" charset="0"/>
                          <a:ea typeface="Times New Roman"/>
                        </a:rPr>
                        <a:t>vitro </a:t>
                      </a:r>
                      <a:r>
                        <a:rPr lang="es-ES" sz="1600" dirty="0" smtClean="0">
                          <a:effectLst/>
                          <a:latin typeface="Calibri" pitchFamily="34" charset="0"/>
                          <a:ea typeface="Times New Roman"/>
                        </a:rPr>
                        <a:t>de </a:t>
                      </a: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plantas de Plátanos, bananos, </a:t>
                      </a:r>
                      <a:r>
                        <a:rPr lang="es-ES" sz="16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Piña</a:t>
                      </a: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, </a:t>
                      </a:r>
                      <a:r>
                        <a:rPr lang="es-ES" sz="1600" dirty="0" smtClean="0">
                          <a:effectLst/>
                          <a:latin typeface="Calibri" pitchFamily="34" charset="0"/>
                          <a:ea typeface="Times New Roman"/>
                        </a:rPr>
                        <a:t>limón, </a:t>
                      </a:r>
                      <a:r>
                        <a:rPr lang="es-ES" sz="16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cacao</a:t>
                      </a: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, yuca y especies ornamentales.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40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itchFamily="34" charset="0"/>
                          <a:ea typeface="Times New Roman"/>
                        </a:rPr>
                        <a:t>1/14</a:t>
                      </a:r>
                      <a:endParaRPr lang="es-MX" sz="14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4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itchFamily="34" charset="0"/>
                          <a:ea typeface="Times New Roman"/>
                        </a:rPr>
                        <a:t>5/18</a:t>
                      </a:r>
                      <a:endParaRPr lang="es-MX" sz="14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- Se realizan </a:t>
                      </a:r>
                      <a:r>
                        <a:rPr lang="es-ES" sz="1500" b="1" dirty="0" smtClean="0">
                          <a:effectLst/>
                          <a:latin typeface="Calibri" pitchFamily="34" charset="0"/>
                          <a:ea typeface="Times New Roman"/>
                        </a:rPr>
                        <a:t>8 </a:t>
                      </a:r>
                      <a:r>
                        <a:rPr lang="es-ES" sz="1500" b="1" dirty="0">
                          <a:effectLst/>
                          <a:latin typeface="Calibri" pitchFamily="34" charset="0"/>
                          <a:ea typeface="Times New Roman"/>
                        </a:rPr>
                        <a:t>Publicaciones</a:t>
                      </a:r>
                      <a:endParaRPr lang="es-MX" sz="1500" b="1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- Se </a:t>
                      </a:r>
                      <a:r>
                        <a:rPr lang="es-ES" sz="1500" b="1" dirty="0">
                          <a:effectLst/>
                          <a:latin typeface="Calibri" pitchFamily="34" charset="0"/>
                          <a:ea typeface="Times New Roman"/>
                        </a:rPr>
                        <a:t>establece la metodología de multiplicación con </a:t>
                      </a:r>
                      <a:r>
                        <a:rPr lang="es-ES" sz="1500" b="1" dirty="0" err="1">
                          <a:effectLst/>
                          <a:latin typeface="Calibri" pitchFamily="34" charset="0"/>
                          <a:ea typeface="Times New Roman"/>
                        </a:rPr>
                        <a:t>oligogalacturónidos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 en, al menos, una de estas especies, incluyendo estudio de factibilidad. Se avanza en las metodologías de las otras especies 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- Se establece la </a:t>
                      </a:r>
                      <a:r>
                        <a:rPr lang="es-ES" sz="1500" b="1" dirty="0">
                          <a:effectLst/>
                          <a:latin typeface="Calibri" pitchFamily="34" charset="0"/>
                          <a:ea typeface="Times New Roman"/>
                        </a:rPr>
                        <a:t>metodología de multiplicación con quitosana 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en, al menos, una de estas especies, incluyendo estudio de factibilidad. Se avanza en las metodologías de las otras especies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500" dirty="0" smtClean="0">
                          <a:effectLst/>
                          <a:latin typeface="Calibri" pitchFamily="34" charset="0"/>
                          <a:ea typeface="Times New Roman"/>
                        </a:rPr>
                        <a:t>- 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Se defienden </a:t>
                      </a:r>
                      <a:r>
                        <a:rPr lang="es-ES" sz="1500" b="1" dirty="0">
                          <a:effectLst/>
                          <a:latin typeface="Calibri" pitchFamily="34" charset="0"/>
                          <a:ea typeface="Times New Roman"/>
                        </a:rPr>
                        <a:t>tesis de diploma y maestría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.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41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4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itchFamily="34" charset="0"/>
                          <a:ea typeface="Times New Roman"/>
                        </a:rPr>
                        <a:t>INCA, UDM, UNAH, CCS</a:t>
                      </a:r>
                      <a:endParaRPr lang="es-MX" sz="14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Evaluar la quitosana en los diferentes estadios del cultivo </a:t>
                      </a:r>
                      <a:r>
                        <a:rPr lang="es-ES" sz="1600" i="1" dirty="0">
                          <a:effectLst/>
                          <a:latin typeface="Calibri" pitchFamily="34" charset="0"/>
                          <a:ea typeface="Times New Roman"/>
                        </a:rPr>
                        <a:t>in vitro</a:t>
                      </a: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 de Ñame, Café, plátanos, </a:t>
                      </a:r>
                      <a:r>
                        <a:rPr lang="es-ES" sz="1600" dirty="0" smtClean="0">
                          <a:effectLst/>
                          <a:latin typeface="Calibri" pitchFamily="34" charset="0"/>
                          <a:ea typeface="Times New Roman"/>
                        </a:rPr>
                        <a:t>yuca y </a:t>
                      </a: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especies ornamentales. 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40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Calibri" pitchFamily="34" charset="0"/>
                          <a:ea typeface="Times New Roman"/>
                        </a:rPr>
                        <a:t>1/14</a:t>
                      </a:r>
                      <a:endParaRPr lang="es-MX" sz="14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4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Calibri" pitchFamily="34" charset="0"/>
                          <a:ea typeface="Times New Roman"/>
                        </a:rPr>
                        <a:t>5/18</a:t>
                      </a:r>
                      <a:endParaRPr lang="es-MX" sz="14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107504" y="46365"/>
            <a:ext cx="90364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3º Definir mecanismos de acción </a:t>
            </a:r>
            <a:r>
              <a:rPr lang="es-ES" b="1" dirty="0" err="1">
                <a:solidFill>
                  <a:srgbClr val="FFFF00"/>
                </a:solidFill>
                <a:latin typeface="Calibri" pitchFamily="34" charset="0"/>
              </a:rPr>
              <a:t>antiestrés</a:t>
            </a:r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 de los </a:t>
            </a:r>
            <a:r>
              <a:rPr lang="es-ES" b="1" dirty="0" err="1">
                <a:solidFill>
                  <a:srgbClr val="FFFF00"/>
                </a:solidFill>
                <a:latin typeface="Calibri" pitchFamily="34" charset="0"/>
              </a:rPr>
              <a:t>bioestimulantes</a:t>
            </a:r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 mediante estudios bioquímicos, fisiológicos y moleculares en las plantas.</a:t>
            </a:r>
            <a:endParaRPr lang="es-MX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18255400"/>
              </p:ext>
            </p:extLst>
          </p:nvPr>
        </p:nvGraphicFramePr>
        <p:xfrm>
          <a:off x="72009" y="836712"/>
          <a:ext cx="9036495" cy="562051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87623"/>
                <a:gridCol w="3184875"/>
                <a:gridCol w="703557"/>
                <a:gridCol w="864096"/>
                <a:gridCol w="3096344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</a:rPr>
                        <a:t>Entidad responsable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</a:rPr>
                        <a:t>Actividades Principales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</a:rPr>
                        <a:t>Inicio 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</a:rPr>
                        <a:t>Término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</a:rPr>
                        <a:t>Indicadores verificables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INCA, </a:t>
                      </a:r>
                      <a:r>
                        <a:rPr lang="es-ES" sz="16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BIOPLANTAS</a:t>
                      </a:r>
                      <a:endParaRPr lang="es-MX" sz="160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r>
                        <a:rPr lang="es-ES" sz="1400" dirty="0" smtClean="0">
                          <a:effectLst/>
                          <a:latin typeface="+mn-lt"/>
                          <a:ea typeface="Times New Roman"/>
                        </a:rPr>
                        <a:t>Evaluar mediante estudios bioquímicos, fisiológicos y/o moleculares el papel de los </a:t>
                      </a:r>
                      <a:r>
                        <a:rPr lang="es-ES" sz="1400" dirty="0" err="1" smtClean="0">
                          <a:effectLst/>
                          <a:latin typeface="+mn-lt"/>
                          <a:ea typeface="Times New Roman"/>
                        </a:rPr>
                        <a:t>Oligogalacturónidos</a:t>
                      </a:r>
                      <a:r>
                        <a:rPr lang="es-ES" sz="1400" dirty="0" smtClean="0">
                          <a:effectLst/>
                          <a:latin typeface="+mn-lt"/>
                          <a:ea typeface="Times New Roman"/>
                        </a:rPr>
                        <a:t> en la protección contra el estrés </a:t>
                      </a:r>
                      <a:r>
                        <a:rPr lang="es-E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biótico y abiótico </a:t>
                      </a:r>
                      <a:r>
                        <a:rPr lang="es-ES" sz="1400" dirty="0" smtClean="0">
                          <a:effectLst/>
                          <a:latin typeface="+mn-lt"/>
                          <a:ea typeface="Times New Roman"/>
                        </a:rPr>
                        <a:t>en especies de interés económico.</a:t>
                      </a:r>
                      <a:endParaRPr lang="es-MX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  <a:ea typeface="Times New Roman"/>
                        </a:rPr>
                        <a:t>6/14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9/18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endParaRPr lang="es-ES" sz="1600" kern="1200" dirty="0" smtClean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- Se preparan y obtienen </a:t>
                      </a: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9 Publicaciones</a:t>
                      </a:r>
                    </a:p>
                    <a:p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- Se defienden </a:t>
                      </a: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2 tesis de doctorado</a:t>
                      </a:r>
                    </a:p>
                    <a:p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- Se obtienen, al menos, </a:t>
                      </a: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2 premios CITMA provincial</a:t>
                      </a:r>
                    </a:p>
                    <a:p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- Se participa en eventos nacionales y de fórum y en congresos científicos internacionales.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  <a:ea typeface="Times New Roman"/>
                        </a:rPr>
                        <a:t>INCA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r>
                        <a:rPr lang="es-ES" sz="1400" dirty="0">
                          <a:effectLst/>
                          <a:latin typeface="+mn-lt"/>
                          <a:ea typeface="Times New Roman"/>
                        </a:rPr>
                        <a:t>Evaluar mediante estudios bioquímicos, fisiológicos y/o moleculares el papel de las </a:t>
                      </a:r>
                      <a:r>
                        <a:rPr lang="es-ES" sz="1400" dirty="0" err="1">
                          <a:effectLst/>
                          <a:latin typeface="+mn-lt"/>
                          <a:ea typeface="Times New Roman"/>
                        </a:rPr>
                        <a:t>Quitosanas</a:t>
                      </a:r>
                      <a:r>
                        <a:rPr lang="es-ES" sz="1400" dirty="0">
                          <a:effectLst/>
                          <a:latin typeface="+mn-lt"/>
                          <a:ea typeface="Times New Roman"/>
                        </a:rPr>
                        <a:t> en la protección contra el estrés </a:t>
                      </a:r>
                      <a:r>
                        <a:rPr lang="es-E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biótico y abiótico </a:t>
                      </a:r>
                      <a:r>
                        <a:rPr lang="es-ES" sz="1400" dirty="0" smtClean="0">
                          <a:effectLst/>
                          <a:latin typeface="+mn-lt"/>
                          <a:ea typeface="Times New Roman"/>
                        </a:rPr>
                        <a:t>de </a:t>
                      </a:r>
                      <a:r>
                        <a:rPr lang="es-ES" sz="1400" dirty="0">
                          <a:effectLst/>
                          <a:latin typeface="+mn-lt"/>
                          <a:ea typeface="Times New Roman"/>
                        </a:rPr>
                        <a:t>cultivos de interés económico. </a:t>
                      </a:r>
                      <a:endParaRPr lang="es-MX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  <a:ea typeface="Times New Roman"/>
                        </a:rPr>
                        <a:t>1/14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Calibri" pitchFamily="34" charset="0"/>
                          <a:ea typeface="Times New Roman"/>
                        </a:rPr>
                        <a:t>7/18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41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  <a:ea typeface="Times New Roman"/>
                        </a:rPr>
                        <a:t>INCA, UH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r>
                        <a:rPr lang="es-ES" sz="1400" dirty="0">
                          <a:effectLst/>
                          <a:latin typeface="+mn-lt"/>
                          <a:ea typeface="Times New Roman"/>
                        </a:rPr>
                        <a:t>Evaluar mediante estudios bioquímicos, fisiológicos y/o moleculares el papel de análogos de </a:t>
                      </a:r>
                      <a:r>
                        <a:rPr lang="es-ES" sz="1400" dirty="0" err="1">
                          <a:effectLst/>
                          <a:latin typeface="+mn-lt"/>
                          <a:ea typeface="Times New Roman"/>
                        </a:rPr>
                        <a:t>Brasinoesteroides</a:t>
                      </a:r>
                      <a:r>
                        <a:rPr lang="es-ES" sz="1400" dirty="0">
                          <a:effectLst/>
                          <a:latin typeface="+mn-lt"/>
                          <a:ea typeface="Times New Roman"/>
                        </a:rPr>
                        <a:t> en la protección contra el estrés biótico y abiótico de cultivos de interés económico</a:t>
                      </a:r>
                      <a:r>
                        <a:rPr lang="es-ES" sz="1400" dirty="0" smtClean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</a:p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r>
                        <a:rPr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Diseño de los sistemas integrales de empleo de BIOBRAS 16 en la </a:t>
                      </a:r>
                      <a:r>
                        <a:rPr lang="es-ES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biofertilización</a:t>
                      </a:r>
                      <a:r>
                        <a:rPr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 suministros de nutrientes en granos</a:t>
                      </a:r>
                      <a:endParaRPr lang="es-MX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1/14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7/18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107504" y="334397"/>
            <a:ext cx="8964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4º Validar y generalizar los </a:t>
            </a:r>
            <a:r>
              <a:rPr lang="es-ES" b="1" dirty="0" err="1">
                <a:solidFill>
                  <a:srgbClr val="FFFF00"/>
                </a:solidFill>
                <a:latin typeface="Calibri" pitchFamily="34" charset="0"/>
              </a:rPr>
              <a:t>bioestimulantes</a:t>
            </a:r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 en las tecnologías de cultivos de importancia económica.</a:t>
            </a:r>
            <a:endParaRPr lang="es-MX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54488558"/>
              </p:ext>
            </p:extLst>
          </p:nvPr>
        </p:nvGraphicFramePr>
        <p:xfrm>
          <a:off x="36099" y="1243168"/>
          <a:ext cx="9036495" cy="470611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87623"/>
                <a:gridCol w="3184875"/>
                <a:gridCol w="703557"/>
                <a:gridCol w="864096"/>
                <a:gridCol w="3096344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</a:rPr>
                        <a:t>Entidad responsable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</a:rPr>
                        <a:t>Actividades Principales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</a:rPr>
                        <a:t>Inicio 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</a:rPr>
                        <a:t>Término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</a:rPr>
                        <a:t>Indicadores verificables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INCA, UDM, UDG, CCS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Ejecutar la validación y extensión en condiciones de producción </a:t>
                      </a:r>
                      <a:r>
                        <a:rPr lang="es-ES" sz="1600" dirty="0" smtClean="0">
                          <a:effectLst/>
                          <a:latin typeface="Calibri" pitchFamily="34" charset="0"/>
                          <a:ea typeface="Times New Roman"/>
                        </a:rPr>
                        <a:t>del </a:t>
                      </a:r>
                      <a:r>
                        <a:rPr lang="es-ES" sz="1600" dirty="0" err="1" smtClean="0">
                          <a:effectLst/>
                          <a:latin typeface="Calibri" pitchFamily="34" charset="0"/>
                          <a:ea typeface="Times New Roman"/>
                        </a:rPr>
                        <a:t>bioestimulante</a:t>
                      </a:r>
                      <a:r>
                        <a:rPr lang="es-ES" sz="1600" dirty="0" smtClean="0">
                          <a:effectLst/>
                          <a:latin typeface="Calibri" pitchFamily="34" charset="0"/>
                          <a:ea typeface="Times New Roman"/>
                        </a:rPr>
                        <a:t> de quitosana </a:t>
                      </a: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en los siguientes cultivos: Tomate, tabaco, papa, frijol, maíz y arroz.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  <a:ea typeface="Times New Roman"/>
                        </a:rPr>
                        <a:t>1/14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9/18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- Se logran </a:t>
                      </a: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6 publicaciones</a:t>
                      </a:r>
                    </a:p>
                    <a:p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- Se defienden </a:t>
                      </a: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2 maestrías 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y varias tesis de diploma.</a:t>
                      </a:r>
                    </a:p>
                    <a:p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- Se establecen las </a:t>
                      </a: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interacciones entre los productos 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y el posible uso combinado de ellos en, al menos, 2 especies de interés.</a:t>
                      </a:r>
                    </a:p>
                    <a:p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- Se obtiene, al menos, </a:t>
                      </a:r>
                      <a:r>
                        <a:rPr lang="es-ES" sz="16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1 premio MINAG</a:t>
                      </a:r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es-MX" sz="1600" kern="1200" dirty="0" smtClean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s-ES" sz="1600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- Se participa en eventos nacionales y de fórum y en congresos científicos internacionales.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41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INCA, UDM, UH, </a:t>
                      </a:r>
                      <a:r>
                        <a:rPr lang="es-ES" sz="1600" dirty="0" smtClean="0">
                          <a:effectLst/>
                          <a:latin typeface="Calibri" pitchFamily="34" charset="0"/>
                          <a:ea typeface="Times New Roman"/>
                        </a:rPr>
                        <a:t>UDG,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Calibri" pitchFamily="34" charset="0"/>
                          <a:ea typeface="Times New Roman"/>
                        </a:rPr>
                        <a:t>EATB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endParaRPr lang="es-ES" sz="1600" dirty="0" smtClean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marR="4699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70510" algn="l"/>
                        </a:tabLst>
                      </a:pPr>
                      <a:r>
                        <a:rPr lang="es-ES" sz="1600" dirty="0" smtClean="0">
                          <a:effectLst/>
                          <a:latin typeface="Calibri" pitchFamily="34" charset="0"/>
                          <a:ea typeface="Times New Roman"/>
                        </a:rPr>
                        <a:t>Evaluar </a:t>
                      </a: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la interacción entre los </a:t>
                      </a:r>
                      <a:r>
                        <a:rPr lang="es-ES" sz="1600" dirty="0" err="1">
                          <a:effectLst/>
                          <a:latin typeface="Calibri" pitchFamily="34" charset="0"/>
                          <a:ea typeface="Times New Roman"/>
                        </a:rPr>
                        <a:t>bioestimulantes</a:t>
                      </a: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 generados y con otros productos de uso actual en la agricultura, a escala de campo.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Calibri" pitchFamily="34" charset="0"/>
                          <a:ea typeface="Times New Roman"/>
                        </a:rPr>
                        <a:t>9/14</a:t>
                      </a:r>
                      <a:endParaRPr lang="es-MX" sz="16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itchFamily="34" charset="0"/>
                          <a:ea typeface="Times New Roman"/>
                        </a:rPr>
                        <a:t>6/18</a:t>
                      </a:r>
                      <a:endParaRPr lang="es-MX" sz="16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107504" y="118373"/>
            <a:ext cx="8964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5º Divulgar el uso de las tecnologías y capacitar la aplicación de los </a:t>
            </a:r>
            <a:r>
              <a:rPr lang="es-ES" b="1" dirty="0" err="1">
                <a:solidFill>
                  <a:srgbClr val="FFFF00"/>
                </a:solidFill>
                <a:latin typeface="Calibri" pitchFamily="34" charset="0"/>
              </a:rPr>
              <a:t>bioestimulantes</a:t>
            </a:r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 a los principales actores del sector agrario.</a:t>
            </a:r>
            <a:endParaRPr lang="es-MX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92071376"/>
              </p:ext>
            </p:extLst>
          </p:nvPr>
        </p:nvGraphicFramePr>
        <p:xfrm>
          <a:off x="35496" y="1021612"/>
          <a:ext cx="9036495" cy="523113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87623"/>
                <a:gridCol w="2160240"/>
                <a:gridCol w="720080"/>
                <a:gridCol w="864096"/>
                <a:gridCol w="410445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</a:rPr>
                        <a:t>Entidad responsable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</a:rPr>
                        <a:t>Actividades Principales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500">
                          <a:effectLst/>
                          <a:latin typeface="Calibri" pitchFamily="34" charset="0"/>
                        </a:rPr>
                        <a:t>Inicio </a:t>
                      </a:r>
                      <a:endParaRPr lang="es-MX" sz="15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500">
                          <a:effectLst/>
                          <a:latin typeface="Calibri" pitchFamily="34" charset="0"/>
                        </a:rPr>
                        <a:t>Término</a:t>
                      </a:r>
                      <a:endParaRPr lang="es-MX" sz="15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1500">
                          <a:effectLst/>
                          <a:latin typeface="Calibri" pitchFamily="34" charset="0"/>
                        </a:rPr>
                        <a:t>Indicadores verificables</a:t>
                      </a:r>
                      <a:endParaRPr lang="es-MX" sz="150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INCA, UDM, UDG, </a:t>
                      </a:r>
                      <a:r>
                        <a:rPr lang="es-ES" sz="1500" dirty="0" smtClean="0">
                          <a:effectLst/>
                          <a:latin typeface="Calibri" pitchFamily="34" charset="0"/>
                          <a:ea typeface="Times New Roman"/>
                        </a:rPr>
                        <a:t>UO,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 smtClean="0">
                          <a:effectLst/>
                          <a:latin typeface="Calibri" pitchFamily="34" charset="0"/>
                          <a:ea typeface="Times New Roman"/>
                        </a:rPr>
                        <a:t>CCS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 smtClean="0">
                          <a:effectLst/>
                          <a:latin typeface="Calibri" pitchFamily="34" charset="0"/>
                          <a:ea typeface="Times New Roman"/>
                        </a:rPr>
                        <a:t>Promover, divulgar y capacitar el 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uso de </a:t>
                      </a:r>
                      <a:r>
                        <a:rPr lang="es-ES" sz="1500" dirty="0" smtClean="0">
                          <a:effectLst/>
                          <a:latin typeface="Calibri" pitchFamily="34" charset="0"/>
                          <a:ea typeface="Times New Roman"/>
                        </a:rPr>
                        <a:t>tecnologías 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a pequeños agricultores, cooperativistas y empresas agrícolas del país.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1/14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 smtClean="0">
                          <a:effectLst/>
                          <a:latin typeface="Calibri" pitchFamily="34" charset="0"/>
                          <a:ea typeface="Times New Roman"/>
                        </a:rPr>
                        <a:t>9/18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- </a:t>
                      </a:r>
                      <a:r>
                        <a:rPr lang="es-ES" sz="1500" b="1" dirty="0">
                          <a:effectLst/>
                          <a:latin typeface="Calibri" pitchFamily="34" charset="0"/>
                          <a:ea typeface="Times New Roman"/>
                        </a:rPr>
                        <a:t>Se capacitan no menos de 100 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productores o cooperativistas en la utilización de todos los productos de </a:t>
                      </a:r>
                      <a:r>
                        <a:rPr lang="es-ES" sz="1500" dirty="0" err="1">
                          <a:effectLst/>
                          <a:latin typeface="Calibri" pitchFamily="34" charset="0"/>
                          <a:ea typeface="Times New Roman"/>
                        </a:rPr>
                        <a:t>oligosacarinas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 obtenidos.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- Se realizan, al menos, </a:t>
                      </a:r>
                      <a:r>
                        <a:rPr lang="es-ES" sz="1500" b="1" dirty="0">
                          <a:effectLst/>
                          <a:latin typeface="Calibri" pitchFamily="34" charset="0"/>
                          <a:ea typeface="Times New Roman"/>
                        </a:rPr>
                        <a:t>4 talleres de capacitación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 dentro del proyecto.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- Se </a:t>
                      </a:r>
                      <a:r>
                        <a:rPr lang="es-ES" sz="1500" b="1" dirty="0">
                          <a:effectLst/>
                          <a:latin typeface="Calibri" pitchFamily="34" charset="0"/>
                          <a:ea typeface="Times New Roman"/>
                        </a:rPr>
                        <a:t>preparan y divulgan plegables 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sobre el modo de empleo de cada uno de los </a:t>
                      </a:r>
                      <a:r>
                        <a:rPr lang="es-ES" sz="1500" dirty="0" err="1">
                          <a:effectLst/>
                          <a:latin typeface="Calibri" pitchFamily="34" charset="0"/>
                          <a:ea typeface="Times New Roman"/>
                        </a:rPr>
                        <a:t>bioestimulantes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 obtenidos.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- Se </a:t>
                      </a:r>
                      <a:r>
                        <a:rPr lang="es-ES" sz="1500" b="1" dirty="0">
                          <a:effectLst/>
                          <a:latin typeface="Calibri" pitchFamily="34" charset="0"/>
                          <a:ea typeface="Times New Roman"/>
                        </a:rPr>
                        <a:t>divulgan los productos 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en medios informativos de prensa y televisión.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- Se avanza en </a:t>
                      </a:r>
                      <a:r>
                        <a:rPr lang="es-ES" sz="1500" b="1" dirty="0">
                          <a:effectLst/>
                          <a:latin typeface="Calibri" pitchFamily="34" charset="0"/>
                          <a:ea typeface="Times New Roman"/>
                        </a:rPr>
                        <a:t>las acciones de comercialización 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de los </a:t>
                      </a:r>
                      <a:r>
                        <a:rPr lang="es-ES" sz="1500" dirty="0" err="1">
                          <a:effectLst/>
                          <a:latin typeface="Calibri" pitchFamily="34" charset="0"/>
                          <a:ea typeface="Times New Roman"/>
                        </a:rPr>
                        <a:t>bioestimulantes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 una vez obtenidos los permisos pertinentes.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- Se logra </a:t>
                      </a:r>
                      <a:r>
                        <a:rPr lang="es-ES" sz="1500" b="1" dirty="0">
                          <a:effectLst/>
                          <a:latin typeface="Calibri" pitchFamily="34" charset="0"/>
                          <a:ea typeface="Times New Roman"/>
                        </a:rPr>
                        <a:t>un premio nacional ACC o de Innovación </a:t>
                      </a:r>
                      <a:r>
                        <a:rPr lang="es-ES" sz="1500" dirty="0">
                          <a:effectLst/>
                          <a:latin typeface="Calibri" pitchFamily="34" charset="0"/>
                          <a:ea typeface="Times New Roman"/>
                        </a:rPr>
                        <a:t>al final del proyecto.</a:t>
                      </a:r>
                      <a:endParaRPr lang="es-MX" sz="150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 txBox="1">
            <a:spLocks/>
          </p:cNvSpPr>
          <p:nvPr/>
        </p:nvSpPr>
        <p:spPr>
          <a:xfrm>
            <a:off x="107504" y="125760"/>
            <a:ext cx="8784976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ES" sz="1800" b="1" dirty="0">
                <a:solidFill>
                  <a:srgbClr val="FFFF00"/>
                </a:solidFill>
              </a:rPr>
              <a:t>Impactos esperados</a:t>
            </a:r>
            <a:endParaRPr lang="es-MX" sz="1800" b="1" dirty="0">
              <a:solidFill>
                <a:srgbClr val="FFFF00"/>
              </a:solidFill>
            </a:endParaRPr>
          </a:p>
          <a:p>
            <a:pPr algn="just"/>
            <a:r>
              <a:rPr lang="es-ES" sz="1800" b="1" dirty="0">
                <a:solidFill>
                  <a:srgbClr val="FFFF00"/>
                </a:solidFill>
              </a:rPr>
              <a:t> </a:t>
            </a:r>
            <a:r>
              <a:rPr lang="es-ES" sz="1800" dirty="0" smtClean="0">
                <a:solidFill>
                  <a:srgbClr val="FFFF00"/>
                </a:solidFill>
              </a:rPr>
              <a:t>Impacto </a:t>
            </a:r>
            <a:r>
              <a:rPr lang="es-ES" sz="1800" dirty="0">
                <a:solidFill>
                  <a:srgbClr val="FFFF00"/>
                </a:solidFill>
              </a:rPr>
              <a:t>científico: </a:t>
            </a:r>
            <a:endParaRPr lang="es-MX" sz="1800" dirty="0">
              <a:solidFill>
                <a:srgbClr val="FFFF00"/>
              </a:solidFill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s-ES" sz="1800" dirty="0">
                <a:solidFill>
                  <a:srgbClr val="FFFF00"/>
                </a:solidFill>
              </a:rPr>
              <a:t>Se obtienen dos tecnologías de producción de </a:t>
            </a:r>
            <a:r>
              <a:rPr lang="es-ES" sz="1800" dirty="0" err="1">
                <a:solidFill>
                  <a:srgbClr val="FFFF00"/>
                </a:solidFill>
              </a:rPr>
              <a:t>bioestimulantes</a:t>
            </a:r>
            <a:r>
              <a:rPr lang="es-ES" sz="1800" dirty="0">
                <a:solidFill>
                  <a:srgbClr val="FFFF00"/>
                </a:solidFill>
              </a:rPr>
              <a:t> agrícolas de amplio espectro de acción: Uno a base de </a:t>
            </a:r>
            <a:r>
              <a:rPr lang="es-ES" sz="1800" dirty="0" err="1">
                <a:solidFill>
                  <a:srgbClr val="FFFF00"/>
                </a:solidFill>
              </a:rPr>
              <a:t>oligogalacturónidos</a:t>
            </a:r>
            <a:r>
              <a:rPr lang="es-ES" sz="1800" dirty="0">
                <a:solidFill>
                  <a:srgbClr val="FFFF00"/>
                </a:solidFill>
              </a:rPr>
              <a:t> y otro a base de </a:t>
            </a:r>
            <a:r>
              <a:rPr lang="es-ES" sz="1800" dirty="0" err="1">
                <a:solidFill>
                  <a:srgbClr val="FFFF00"/>
                </a:solidFill>
              </a:rPr>
              <a:t>quitosanas</a:t>
            </a:r>
            <a:r>
              <a:rPr lang="es-ES" sz="1800" dirty="0" smtClean="0">
                <a:solidFill>
                  <a:srgbClr val="FFFF00"/>
                </a:solidFill>
              </a:rPr>
              <a:t>.</a:t>
            </a:r>
          </a:p>
          <a:p>
            <a:pPr marL="285750" lvl="0" indent="-285750" algn="just">
              <a:buFont typeface="Arial" pitchFamily="34" charset="0"/>
              <a:buChar char="•"/>
            </a:pPr>
            <a:endParaRPr lang="es-MX" sz="1800" dirty="0">
              <a:solidFill>
                <a:srgbClr val="FFFF00"/>
              </a:solidFill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s-ES" sz="1800" dirty="0">
                <a:solidFill>
                  <a:srgbClr val="FFFF00"/>
                </a:solidFill>
              </a:rPr>
              <a:t>Se presentan 2 patentes a la Oficina cubana de la propiedad intelectual (</a:t>
            </a:r>
            <a:r>
              <a:rPr lang="es-ES" sz="1800" dirty="0" err="1">
                <a:solidFill>
                  <a:srgbClr val="FFFF00"/>
                </a:solidFill>
              </a:rPr>
              <a:t>Oligogalacturónidos</a:t>
            </a:r>
            <a:r>
              <a:rPr lang="es-ES" sz="1800" dirty="0">
                <a:solidFill>
                  <a:srgbClr val="FFFF00"/>
                </a:solidFill>
              </a:rPr>
              <a:t>)</a:t>
            </a:r>
            <a:endParaRPr lang="es-MX" sz="1800" dirty="0">
              <a:solidFill>
                <a:srgbClr val="FFFF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07504" y="2278613"/>
            <a:ext cx="8964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s-ES" dirty="0">
                <a:solidFill>
                  <a:srgbClr val="FFFF00"/>
                </a:solidFill>
                <a:latin typeface="Calibri" pitchFamily="34" charset="0"/>
              </a:rPr>
              <a:t>Se obtiene 2 metodologías de multiplicación de plantas </a:t>
            </a:r>
            <a:r>
              <a:rPr lang="es-ES" i="1" dirty="0">
                <a:solidFill>
                  <a:srgbClr val="FFFF00"/>
                </a:solidFill>
                <a:latin typeface="Calibri" pitchFamily="34" charset="0"/>
              </a:rPr>
              <a:t>in vitro</a:t>
            </a:r>
            <a:r>
              <a:rPr lang="es-ES" dirty="0">
                <a:solidFill>
                  <a:srgbClr val="FFFF00"/>
                </a:solidFill>
                <a:latin typeface="Calibri" pitchFamily="34" charset="0"/>
              </a:rPr>
              <a:t> con </a:t>
            </a:r>
            <a:r>
              <a:rPr lang="es-ES" dirty="0" err="1">
                <a:solidFill>
                  <a:srgbClr val="FFFF00"/>
                </a:solidFill>
                <a:latin typeface="Calibri" pitchFamily="34" charset="0"/>
              </a:rPr>
              <a:t>oligosacarinas</a:t>
            </a:r>
            <a:r>
              <a:rPr lang="es-ES" dirty="0">
                <a:solidFill>
                  <a:srgbClr val="FFFF00"/>
                </a:solidFill>
                <a:latin typeface="Calibri" pitchFamily="34" charset="0"/>
              </a:rPr>
              <a:t> en, al menos, un cultivo de importancia nacional.</a:t>
            </a:r>
            <a:endParaRPr lang="es-MX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7504" y="3081734"/>
            <a:ext cx="89644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s-ES" dirty="0">
                <a:solidFill>
                  <a:srgbClr val="FFFF00"/>
                </a:solidFill>
                <a:latin typeface="Calibri" pitchFamily="34" charset="0"/>
              </a:rPr>
              <a:t>Se realizan 25 publicaciones en revistas científicas de impacto, de primera y de segunda corriente.</a:t>
            </a:r>
            <a:endParaRPr lang="es-MX" dirty="0">
              <a:solidFill>
                <a:srgbClr val="FFFF00"/>
              </a:solidFill>
              <a:latin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>
                <a:solidFill>
                  <a:srgbClr val="FFFF00"/>
                </a:solidFill>
                <a:latin typeface="Calibri" pitchFamily="34" charset="0"/>
              </a:rPr>
              <a:t>Se defienden 2 tesis de doctorado, 3 de maestría y 7 de diploma.</a:t>
            </a:r>
            <a:endParaRPr lang="es-MX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07504" y="5036983"/>
            <a:ext cx="896448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buFont typeface="Arial" pitchFamily="34" charset="0"/>
              <a:buChar char="•"/>
            </a:pPr>
            <a:r>
              <a:rPr lang="es-ES" dirty="0">
                <a:solidFill>
                  <a:srgbClr val="FFFF00"/>
                </a:solidFill>
                <a:latin typeface="Calibri" pitchFamily="34" charset="0"/>
              </a:rPr>
              <a:t>Se obtienen premios científicos a nivel provincial (3) y un premio nacional con los resultados del </a:t>
            </a:r>
            <a:r>
              <a:rPr lang="es-ES" dirty="0" smtClean="0">
                <a:solidFill>
                  <a:srgbClr val="FFFF00"/>
                </a:solidFill>
                <a:latin typeface="Calibri" pitchFamily="34" charset="0"/>
              </a:rPr>
              <a:t>proyecto.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s-ES" dirty="0" smtClean="0">
              <a:solidFill>
                <a:srgbClr val="FFFF00"/>
              </a:solidFill>
              <a:latin typeface="Calibri" pitchFamily="34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s-ES" dirty="0" smtClean="0">
                <a:solidFill>
                  <a:srgbClr val="FFFF00"/>
                </a:solidFill>
                <a:latin typeface="Calibri" pitchFamily="34" charset="0"/>
              </a:rPr>
              <a:t>Se </a:t>
            </a:r>
            <a:r>
              <a:rPr lang="es-ES" dirty="0">
                <a:solidFill>
                  <a:srgbClr val="FFFF00"/>
                </a:solidFill>
                <a:latin typeface="Calibri" pitchFamily="34" charset="0"/>
              </a:rPr>
              <a:t>logra liderazgo nacional e internacional en las investigaciones y aplicaciones de compuestos naturales con base de </a:t>
            </a:r>
            <a:r>
              <a:rPr lang="es-ES" dirty="0" err="1">
                <a:solidFill>
                  <a:srgbClr val="FFFF00"/>
                </a:solidFill>
                <a:latin typeface="Calibri" pitchFamily="34" charset="0"/>
              </a:rPr>
              <a:t>oligosacarinas</a:t>
            </a:r>
            <a:r>
              <a:rPr lang="es-ES" dirty="0">
                <a:solidFill>
                  <a:srgbClr val="FFFF00"/>
                </a:solidFill>
                <a:latin typeface="Calibri" pitchFamily="34" charset="0"/>
              </a:rPr>
              <a:t> en la agricultura.</a:t>
            </a:r>
            <a:endParaRPr lang="es-MX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07504" y="4150821"/>
            <a:ext cx="8964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s-ES" dirty="0">
                <a:solidFill>
                  <a:srgbClr val="FFFF00"/>
                </a:solidFill>
                <a:latin typeface="Calibri" pitchFamily="34" charset="0"/>
              </a:rPr>
              <a:t>Se participa y obtienen premios en eventos nacionales, de fórum y en congresos científicos internacionales.</a:t>
            </a:r>
            <a:endParaRPr lang="es-MX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339752" y="-27384"/>
            <a:ext cx="4868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solidFill>
                  <a:srgbClr val="FFFF00"/>
                </a:solidFill>
                <a:latin typeface="Calibri" pitchFamily="34" charset="0"/>
              </a:rPr>
              <a:t>Salidas y estado del proyecto hasta Octubre 2015</a:t>
            </a:r>
            <a:endParaRPr lang="es-MX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56830982"/>
              </p:ext>
            </p:extLst>
          </p:nvPr>
        </p:nvGraphicFramePr>
        <p:xfrm>
          <a:off x="35496" y="285576"/>
          <a:ext cx="9036497" cy="652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7344816"/>
                <a:gridCol w="1115617"/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1600" dirty="0" err="1" smtClean="0"/>
                        <a:t>Obj</a:t>
                      </a:r>
                      <a:r>
                        <a:rPr lang="es-MX" sz="1600" dirty="0" smtClean="0"/>
                        <a:t>.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Principales resultados en el año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Publicado</a:t>
                      </a:r>
                      <a:endParaRPr lang="es-MX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1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600" dirty="0" smtClean="0"/>
                        <a:t>1- Existen metodologías</a:t>
                      </a:r>
                      <a:r>
                        <a:rPr lang="es-MX" sz="1600" baseline="0" dirty="0" smtClean="0"/>
                        <a:t> terminadas (2) y en proceso de optimización para la obtención de </a:t>
                      </a:r>
                      <a:r>
                        <a:rPr lang="es-MX" sz="1600" baseline="0" dirty="0" err="1" smtClean="0"/>
                        <a:t>quitosanas</a:t>
                      </a:r>
                      <a:r>
                        <a:rPr lang="es-MX" sz="1600" baseline="0" dirty="0" smtClean="0"/>
                        <a:t> y </a:t>
                      </a:r>
                      <a:r>
                        <a:rPr lang="es-MX" sz="1600" baseline="0" dirty="0" err="1" smtClean="0"/>
                        <a:t>oligogalacturónidos</a:t>
                      </a:r>
                      <a:r>
                        <a:rPr lang="es-MX" sz="1600" baseline="0" dirty="0" smtClean="0"/>
                        <a:t>.</a:t>
                      </a:r>
                    </a:p>
                    <a:p>
                      <a:pPr algn="just"/>
                      <a:r>
                        <a:rPr lang="es-MX" sz="1600" baseline="0" dirty="0" smtClean="0"/>
                        <a:t>2- Solicitud de registro de los productos </a:t>
                      </a:r>
                      <a:r>
                        <a:rPr lang="es-MX" sz="1600" baseline="0" dirty="0" err="1" smtClean="0"/>
                        <a:t>Pectimorf</a:t>
                      </a:r>
                      <a:r>
                        <a:rPr lang="es-MX" sz="1600" baseline="0" dirty="0" smtClean="0"/>
                        <a:t> (Pm) y </a:t>
                      </a:r>
                      <a:r>
                        <a:rPr lang="es-MX" sz="1600" baseline="0" dirty="0" err="1" smtClean="0"/>
                        <a:t>QuitoMax</a:t>
                      </a:r>
                      <a:r>
                        <a:rPr lang="es-MX" sz="1600" baseline="0" dirty="0" smtClean="0"/>
                        <a:t> (</a:t>
                      </a:r>
                      <a:r>
                        <a:rPr lang="es-MX" sz="1600" baseline="0" dirty="0" err="1" smtClean="0"/>
                        <a:t>QMx</a:t>
                      </a:r>
                      <a:r>
                        <a:rPr lang="es-MX" sz="1600" baseline="0" dirty="0" smtClean="0"/>
                        <a:t>) en PLAGUICIDAS y el </a:t>
                      </a:r>
                      <a:r>
                        <a:rPr lang="es-MX" sz="1600" baseline="0" dirty="0" err="1" smtClean="0"/>
                        <a:t>Azofert</a:t>
                      </a:r>
                      <a:r>
                        <a:rPr lang="es-MX" sz="1600" baseline="0" dirty="0" smtClean="0"/>
                        <a:t> Frijol en BIOFERTILIZANTES. Realización de 5 tipos de pruebas toxicológicas en laboratorios certificados (IFAL). 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es-MX" sz="1600" baseline="0" dirty="0" smtClean="0"/>
                        <a:t>3- Mejorar la estabilidad de los 3 </a:t>
                      </a:r>
                      <a:r>
                        <a:rPr lang="es-MX" sz="1600" baseline="0" dirty="0" err="1" smtClean="0"/>
                        <a:t>bioproductos</a:t>
                      </a:r>
                      <a:r>
                        <a:rPr lang="es-MX" sz="1600" baseline="0" dirty="0" smtClean="0"/>
                        <a:t>. Acreditar las técnicas de control de calidad en la preparación de </a:t>
                      </a:r>
                      <a:r>
                        <a:rPr lang="es-MX" sz="1600" baseline="0" dirty="0" err="1" smtClean="0"/>
                        <a:t>QMx</a:t>
                      </a:r>
                      <a:r>
                        <a:rPr lang="es-MX" sz="1600" baseline="0" dirty="0" smtClean="0"/>
                        <a:t> y Pm.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es-MX" sz="1600" baseline="0" dirty="0" smtClean="0"/>
                        <a:t>4- Se estudia la interacción </a:t>
                      </a:r>
                      <a:r>
                        <a:rPr lang="es-MX" sz="1600" baseline="0" dirty="0" err="1" smtClean="0"/>
                        <a:t>QuitoMax-Azofert</a:t>
                      </a:r>
                      <a:r>
                        <a:rPr lang="es-MX" sz="1600" baseline="0" dirty="0" smtClean="0"/>
                        <a:t> y </a:t>
                      </a:r>
                      <a:r>
                        <a:rPr lang="es-MX" sz="1600" baseline="0" dirty="0" err="1" smtClean="0"/>
                        <a:t>Pectimorf-Azofert</a:t>
                      </a:r>
                      <a:r>
                        <a:rPr lang="es-MX" sz="1600" baseline="0" dirty="0" smtClean="0"/>
                        <a:t> en el frijol con el objetivo de demostrar la posibilidad de formularlos de forma conjunta.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MX" sz="1600" b="1" dirty="0" smtClean="0">
                          <a:solidFill>
                            <a:schemeClr val="tx1"/>
                          </a:solidFill>
                        </a:rPr>
                        <a:t>2 Pub</a:t>
                      </a:r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 aceptadas1 P a CT</a:t>
                      </a:r>
                    </a:p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1 de </a:t>
                      </a:r>
                      <a:r>
                        <a:rPr lang="es-MX" sz="1600" dirty="0" err="1" smtClean="0">
                          <a:solidFill>
                            <a:schemeClr val="tx1"/>
                          </a:solidFill>
                        </a:rPr>
                        <a:t>imp</a:t>
                      </a:r>
                      <a:endParaRPr lang="es-MX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MX" sz="16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2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1- Se continúan las investigaciones conducentes a las metodologías con </a:t>
                      </a:r>
                      <a:r>
                        <a:rPr lang="es-MX" sz="1600" dirty="0" err="1" smtClean="0">
                          <a:solidFill>
                            <a:schemeClr val="tx1"/>
                          </a:solidFill>
                        </a:rPr>
                        <a:t>oligosacarinas</a:t>
                      </a:r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 en esquemas de trabajos de tesis con salidas a publicaciones.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chemeClr val="tx1"/>
                          </a:solidFill>
                        </a:rPr>
                        <a:t>3 Pub</a:t>
                      </a:r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MX" sz="1600" dirty="0" err="1" smtClean="0">
                          <a:solidFill>
                            <a:schemeClr val="tx1"/>
                          </a:solidFill>
                        </a:rPr>
                        <a:t>acep</a:t>
                      </a:r>
                      <a:endParaRPr lang="es-MX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2 impacto</a:t>
                      </a:r>
                      <a:endParaRPr lang="es-MX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3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1- Se estudió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 la activación de variables y señales relacionadas con la protección de plantas contra patógenos y estrés salino por </a:t>
                      </a:r>
                      <a:r>
                        <a:rPr lang="es-MX" sz="1600" baseline="0" dirty="0" err="1" smtClean="0">
                          <a:solidFill>
                            <a:schemeClr val="tx1"/>
                          </a:solidFill>
                        </a:rPr>
                        <a:t>quitosano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 y </a:t>
                      </a:r>
                      <a:r>
                        <a:rPr lang="es-MX" sz="1600" baseline="0" dirty="0" err="1" smtClean="0">
                          <a:solidFill>
                            <a:schemeClr val="tx1"/>
                          </a:solidFill>
                        </a:rPr>
                        <a:t>Biobras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, respectivamente </a:t>
                      </a:r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2- Se evaluó el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 efecto de </a:t>
                      </a:r>
                      <a:r>
                        <a:rPr lang="es-MX" sz="1600" baseline="0" dirty="0" err="1" smtClean="0">
                          <a:solidFill>
                            <a:schemeClr val="tx1"/>
                          </a:solidFill>
                        </a:rPr>
                        <a:t>bioestimulantes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 en el crecimiento y rendimiento de cultivos</a:t>
                      </a:r>
                      <a:endParaRPr lang="es-MX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>
                          <a:solidFill>
                            <a:schemeClr val="tx1"/>
                          </a:solidFill>
                        </a:rPr>
                        <a:t>8 Pub</a:t>
                      </a:r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MX" sz="1600" dirty="0" err="1" smtClean="0">
                          <a:solidFill>
                            <a:schemeClr val="tx1"/>
                          </a:solidFill>
                        </a:rPr>
                        <a:t>acep</a:t>
                      </a:r>
                      <a:endParaRPr lang="es-MX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2 d </a:t>
                      </a:r>
                      <a:r>
                        <a:rPr lang="es-MX" sz="1600" dirty="0" err="1" smtClean="0">
                          <a:solidFill>
                            <a:schemeClr val="tx1"/>
                          </a:solidFill>
                        </a:rPr>
                        <a:t>impact</a:t>
                      </a:r>
                      <a:endParaRPr lang="es-MX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s-MX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4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1- Se validan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 los resultados  con </a:t>
                      </a:r>
                      <a:r>
                        <a:rPr lang="es-MX" sz="1600" baseline="0" dirty="0" err="1" smtClean="0">
                          <a:solidFill>
                            <a:schemeClr val="tx1"/>
                          </a:solidFill>
                        </a:rPr>
                        <a:t>QMx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s-MX" sz="1600" baseline="0" dirty="0" err="1" smtClean="0">
                          <a:solidFill>
                            <a:schemeClr val="tx1"/>
                          </a:solidFill>
                        </a:rPr>
                        <a:t>Azofert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 y Pm en varios campos controles en varias provincias del país.</a:t>
                      </a:r>
                    </a:p>
                    <a:p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2- Se extienden los 3 productos en + de 1800 ha de papa en 4 provincias, en 2870 ha de frijoles  en </a:t>
                      </a:r>
                      <a:r>
                        <a:rPr lang="es-MX" sz="1600" baseline="0" dirty="0" err="1" smtClean="0">
                          <a:solidFill>
                            <a:schemeClr val="tx1"/>
                          </a:solidFill>
                        </a:rPr>
                        <a:t>Mayabeque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 , en + de 6000 ha de maíz en </a:t>
                      </a:r>
                      <a:r>
                        <a:rPr lang="es-MX" sz="1600" baseline="0" dirty="0" err="1" smtClean="0">
                          <a:solidFill>
                            <a:schemeClr val="tx1"/>
                          </a:solidFill>
                        </a:rPr>
                        <a:t>Mayabeque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, Cienfuegos y Holguín y 40 ha de tabaco y tomate en la provincia de Granma</a:t>
                      </a:r>
                      <a:endParaRPr lang="es-MX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baseline="0" dirty="0" smtClean="0">
                          <a:solidFill>
                            <a:schemeClr val="tx1"/>
                          </a:solidFill>
                        </a:rPr>
                        <a:t>5 Pub </a:t>
                      </a:r>
                      <a:r>
                        <a:rPr lang="es-MX" sz="1600" baseline="0" dirty="0" err="1" smtClean="0">
                          <a:solidFill>
                            <a:schemeClr val="tx1"/>
                          </a:solidFill>
                        </a:rPr>
                        <a:t>acep</a:t>
                      </a:r>
                      <a:endParaRPr lang="es-MX" sz="16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3 son revisiones:</a:t>
                      </a:r>
                    </a:p>
                    <a:p>
                      <a:pPr algn="ctr"/>
                      <a:r>
                        <a:rPr lang="es-MX" sz="1600" baseline="0" dirty="0" err="1" smtClean="0">
                          <a:solidFill>
                            <a:schemeClr val="tx1"/>
                          </a:solidFill>
                        </a:rPr>
                        <a:t>Brass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</a:p>
                    <a:p>
                      <a:pPr algn="ctr"/>
                      <a:r>
                        <a:rPr lang="es-MX" sz="1600" baseline="0" dirty="0" err="1" smtClean="0">
                          <a:solidFill>
                            <a:schemeClr val="tx1"/>
                          </a:solidFill>
                        </a:rPr>
                        <a:t>OGAs</a:t>
                      </a:r>
                      <a:r>
                        <a:rPr lang="es-MX" sz="160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s-MX" sz="1600" baseline="0" dirty="0" err="1" smtClean="0">
                          <a:solidFill>
                            <a:schemeClr val="tx1"/>
                          </a:solidFill>
                        </a:rPr>
                        <a:t>Qt</a:t>
                      </a:r>
                      <a:endParaRPr lang="es-MX" sz="16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s-MX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1- Se realizaron talleres de capacitación de productores en el uso de los productos.</a:t>
                      </a:r>
                    </a:p>
                    <a:p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2- Se dieron varias entrevistas para la TV: Noticiero y </a:t>
                      </a:r>
                      <a:r>
                        <a:rPr lang="es-MX" sz="1600" dirty="0" err="1" smtClean="0">
                          <a:solidFill>
                            <a:schemeClr val="tx1"/>
                          </a:solidFill>
                        </a:rPr>
                        <a:t>TeleMayabeque</a:t>
                      </a:r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s-MX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/>
                        <a:t>Total</a:t>
                      </a:r>
                      <a:endParaRPr lang="es-MX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 smtClean="0"/>
                        <a:t>18 </a:t>
                      </a:r>
                      <a:r>
                        <a:rPr lang="es-MX" sz="1600" b="1" dirty="0" err="1" smtClean="0"/>
                        <a:t>Artícul</a:t>
                      </a:r>
                      <a:r>
                        <a:rPr lang="es-MX" sz="1600" b="1" dirty="0" smtClean="0"/>
                        <a:t>.</a:t>
                      </a:r>
                    </a:p>
                    <a:p>
                      <a:pPr algn="ctr"/>
                      <a:r>
                        <a:rPr lang="es-MX" sz="1600" b="1" dirty="0" smtClean="0"/>
                        <a:t>1</a:t>
                      </a:r>
                      <a:r>
                        <a:rPr lang="es-MX" sz="1600" b="1" baseline="0" dirty="0" smtClean="0"/>
                        <a:t> Libro</a:t>
                      </a:r>
                      <a:endParaRPr lang="es-MX" sz="16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799774" y="-27384"/>
            <a:ext cx="5347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 smtClean="0">
                <a:solidFill>
                  <a:srgbClr val="FFFF00"/>
                </a:solidFill>
                <a:latin typeface="Calibri" pitchFamily="34" charset="0"/>
              </a:rPr>
              <a:t>Algunas de las publicaciones obtenidas en el año 2014</a:t>
            </a:r>
            <a:endParaRPr lang="es-MX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0" y="995244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INFLUENCIA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DE UN POLÍMERO DE QUITOSANA EN EL CRECIMIENTO Y LA ACTIVIDAD DE 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ENZIMAS DEFENSIVAS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EN TOMATE </a:t>
            </a:r>
            <a:r>
              <a:rPr lang="es-ES" sz="1600" b="1" u="sng" dirty="0" smtClean="0">
                <a:solidFill>
                  <a:srgbClr val="FFFF00"/>
                </a:solidFill>
                <a:latin typeface="Calibri" pitchFamily="34" charset="0"/>
              </a:rPr>
              <a:t>Cultivos </a:t>
            </a:r>
            <a:r>
              <a:rPr lang="es-ES" sz="1600" b="1" u="sng" dirty="0">
                <a:solidFill>
                  <a:srgbClr val="FFFF00"/>
                </a:solidFill>
                <a:latin typeface="Calibri" pitchFamily="34" charset="0"/>
              </a:rPr>
              <a:t>Tropicales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2014, vol. 35, no. 1, p. 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35-2.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 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Dianevys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González 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Peña,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Daimy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Costales y Alejandro B. Falcón</a:t>
            </a: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Efecto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de diferentes medios de cultivo sobre el desarrollo de </a:t>
            </a:r>
            <a:r>
              <a:rPr lang="es-ES" sz="1600" i="1" dirty="0" err="1" smtClean="0">
                <a:solidFill>
                  <a:srgbClr val="FFFF00"/>
                </a:solidFill>
                <a:latin typeface="Calibri" pitchFamily="34" charset="0"/>
              </a:rPr>
              <a:t>Phytophthora</a:t>
            </a:r>
            <a:r>
              <a:rPr lang="es-ES" sz="1600" i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i="1" dirty="0" err="1" smtClean="0">
                <a:solidFill>
                  <a:srgbClr val="FFFF00"/>
                </a:solidFill>
                <a:latin typeface="Calibri" pitchFamily="34" charset="0"/>
              </a:rPr>
              <a:t>nicotianae</a:t>
            </a:r>
            <a:r>
              <a:rPr lang="es-ES" sz="1600" i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Breda de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Haan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Dianevys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González- Peña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Fundora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Daimy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Costales Menéndez,  Alejandro B. Falcón- Rodríguez. </a:t>
            </a:r>
            <a:r>
              <a:rPr lang="es-ES" sz="1600" b="1" u="sng" dirty="0">
                <a:solidFill>
                  <a:srgbClr val="FFFF00"/>
                </a:solidFill>
                <a:latin typeface="Calibri" pitchFamily="34" charset="0"/>
              </a:rPr>
              <a:t>Rev. Protección </a:t>
            </a:r>
            <a:r>
              <a:rPr lang="es-ES" sz="1600" b="1" u="sng" dirty="0" err="1">
                <a:solidFill>
                  <a:srgbClr val="FFFF00"/>
                </a:solidFill>
                <a:latin typeface="Calibri" pitchFamily="34" charset="0"/>
              </a:rPr>
              <a:t>Veg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. Vol. 29 No. 1 (2014): 33-41</a:t>
            </a: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5496" y="2453987"/>
            <a:ext cx="9108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Impact of </a:t>
            </a:r>
            <a:r>
              <a:rPr lang="en-US" sz="1600" dirty="0" err="1">
                <a:solidFill>
                  <a:srgbClr val="FFFF00"/>
                </a:solidFill>
                <a:latin typeface="Calibri" pitchFamily="34" charset="0"/>
              </a:rPr>
              <a:t>brassinosteroids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 and ethylene on ascorbic acid accumulation in tomato leaves.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Luis M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s-ES" sz="1600" dirty="0" err="1" smtClean="0">
                <a:solidFill>
                  <a:srgbClr val="FFFF00"/>
                </a:solidFill>
                <a:latin typeface="Calibri" pitchFamily="34" charset="0"/>
              </a:rPr>
              <a:t>Mazorra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Morales, María E.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Senn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Gustavo E.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Gergoff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Grozeff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Diego D.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Fanello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Cristian A. Carrión, Miriam Núñez, Gerard J.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Bishop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Carlos G.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Bartoli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s-ES" sz="1600" b="1" u="sng" dirty="0" err="1">
                <a:solidFill>
                  <a:srgbClr val="FFFF00"/>
                </a:solidFill>
                <a:latin typeface="Calibri" pitchFamily="34" charset="0"/>
              </a:rPr>
              <a:t>Plant</a:t>
            </a:r>
            <a:r>
              <a:rPr lang="es-ES" sz="1600" b="1" u="sng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b="1" u="sng" dirty="0" err="1">
                <a:solidFill>
                  <a:srgbClr val="FFFF00"/>
                </a:solidFill>
                <a:latin typeface="Calibri" pitchFamily="34" charset="0"/>
              </a:rPr>
              <a:t>Physiology</a:t>
            </a:r>
            <a:r>
              <a:rPr lang="es-ES" sz="1600" b="1" u="sng" dirty="0">
                <a:solidFill>
                  <a:srgbClr val="FFFF00"/>
                </a:solidFill>
                <a:latin typeface="Calibri" pitchFamily="34" charset="0"/>
              </a:rPr>
              <a:t> and </a:t>
            </a:r>
            <a:r>
              <a:rPr lang="es-ES" sz="1600" b="1" u="sng" dirty="0" err="1">
                <a:solidFill>
                  <a:srgbClr val="FFFF00"/>
                </a:solidFill>
                <a:latin typeface="Calibri" pitchFamily="34" charset="0"/>
              </a:rPr>
              <a:t>Biochemistry</a:t>
            </a:r>
            <a:r>
              <a:rPr lang="es-ES" sz="16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74: 315-322, 2014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7340" y="3212976"/>
            <a:ext cx="91066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Variaciones en la respuesta de indicadores defensivos y en el contenido de componentes del metabolismo primario en plántulas de tabaco (</a:t>
            </a:r>
            <a:r>
              <a:rPr lang="es-ES" sz="1600" i="1" dirty="0" err="1">
                <a:solidFill>
                  <a:srgbClr val="FFFF00"/>
                </a:solidFill>
                <a:latin typeface="Calibri" pitchFamily="34" charset="0"/>
              </a:rPr>
              <a:t>Nicotiana</a:t>
            </a:r>
            <a:r>
              <a:rPr lang="es-ES" sz="1600" i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i="1" dirty="0" err="1">
                <a:solidFill>
                  <a:srgbClr val="FFFF00"/>
                </a:solidFill>
                <a:latin typeface="Calibri" pitchFamily="34" charset="0"/>
              </a:rPr>
              <a:t>tabacum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L.) aplicadas con quitosana. </a:t>
            </a:r>
            <a:r>
              <a:rPr lang="es-ES" sz="1600" b="1" dirty="0" err="1">
                <a:solidFill>
                  <a:srgbClr val="FFFF00"/>
                </a:solidFill>
                <a:latin typeface="Calibri" pitchFamily="34" charset="0"/>
              </a:rPr>
              <a:t>Daimy</a:t>
            </a:r>
            <a:r>
              <a:rPr lang="es-ES" sz="1600" b="1" dirty="0">
                <a:solidFill>
                  <a:srgbClr val="FFFF00"/>
                </a:solidFill>
                <a:latin typeface="Calibri" pitchFamily="34" charset="0"/>
              </a:rPr>
              <a:t> Costales,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Alejandro Falcón y Trudy Ann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Gordón</a:t>
            </a:r>
            <a:r>
              <a:rPr lang="es-ES" sz="1600" b="1" dirty="0">
                <a:solidFill>
                  <a:srgbClr val="FFFF00"/>
                </a:solidFill>
                <a:latin typeface="Calibri" pitchFamily="34" charset="0"/>
              </a:rPr>
              <a:t>.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b="1" u="sng" dirty="0">
                <a:solidFill>
                  <a:srgbClr val="FFFF00"/>
                </a:solidFill>
                <a:latin typeface="Calibri" pitchFamily="34" charset="0"/>
              </a:rPr>
              <a:t>Cultivos Tropicales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2014, vol. 35, no. 2, p. 98-104. </a:t>
            </a: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7340" y="3966155"/>
            <a:ext cx="91066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Systemic activation of defensive enzymes and protection in tobacco plantlets against </a:t>
            </a:r>
            <a:r>
              <a:rPr lang="en-US" sz="1600" i="1" dirty="0" err="1">
                <a:solidFill>
                  <a:srgbClr val="FFFF00"/>
                </a:solidFill>
                <a:latin typeface="Calibri" pitchFamily="34" charset="0"/>
              </a:rPr>
              <a:t>Phytophthora</a:t>
            </a:r>
            <a:r>
              <a:rPr lang="en-US" sz="1600" i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1600" i="1" dirty="0" err="1">
                <a:solidFill>
                  <a:srgbClr val="FFFF00"/>
                </a:solidFill>
                <a:latin typeface="Calibri" pitchFamily="34" charset="0"/>
              </a:rPr>
              <a:t>nicotianae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 induced by </a:t>
            </a:r>
            <a:r>
              <a:rPr lang="en-US" sz="1600" dirty="0" err="1">
                <a:solidFill>
                  <a:srgbClr val="FFFF00"/>
                </a:solidFill>
                <a:latin typeface="Calibri" pitchFamily="34" charset="0"/>
              </a:rPr>
              <a:t>oligosaccharins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s-MX" sz="1600" b="1" u="sng" dirty="0">
                <a:solidFill>
                  <a:srgbClr val="FFFF00"/>
                </a:solidFill>
                <a:latin typeface="Calibri" pitchFamily="34" charset="0"/>
              </a:rPr>
              <a:t>American J. </a:t>
            </a:r>
            <a:r>
              <a:rPr lang="es-MX" sz="1600" b="1" u="sng" dirty="0" err="1">
                <a:solidFill>
                  <a:srgbClr val="FFFF00"/>
                </a:solidFill>
                <a:latin typeface="Calibri" pitchFamily="34" charset="0"/>
              </a:rPr>
              <a:t>Plant</a:t>
            </a:r>
            <a:r>
              <a:rPr lang="es-MX" sz="1600" b="1" u="sng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b="1" u="sng" dirty="0" err="1">
                <a:solidFill>
                  <a:srgbClr val="FFFF00"/>
                </a:solidFill>
                <a:latin typeface="Calibri" pitchFamily="34" charset="0"/>
              </a:rPr>
              <a:t>Science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issue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18 (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October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) 2014. Autores: Falcón-Rodríguez, A.B., Costales, D., Cabrera, J.C.,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Wattiez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R., Martínez-Téllez, M.Á.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37340" y="4758243"/>
            <a:ext cx="91066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1600" b="1" u="sng" dirty="0">
                <a:solidFill>
                  <a:srgbClr val="FFFF00"/>
                </a:solidFill>
                <a:latin typeface="Calibri" pitchFamily="34" charset="0"/>
              </a:rPr>
              <a:t>Cultivos Tropicales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2014, vol. 35, no. 2, p. 34-42. Reseña bibliográfica: “Análogos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espirostánicos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de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brasinoesteroides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y sus potencialidades de uso en la agricultura”. Miriam Núñez Vázquez,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Yanelis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Reyes Guerrero,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Lissy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Rosabal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Ayán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y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Lisbel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Martínez González</a:t>
            </a: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5496" y="6300609"/>
            <a:ext cx="9108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1600" b="1" dirty="0">
                <a:solidFill>
                  <a:srgbClr val="FFFF00"/>
                </a:solidFill>
                <a:latin typeface="Calibri" pitchFamily="34" charset="0"/>
              </a:rPr>
              <a:t>Libro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: Análogos de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brasinoesteroides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nuevos productos para la agricultura</a:t>
            </a:r>
            <a:r>
              <a:rPr lang="es-ES" sz="1600" b="1" dirty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Miriam Núñez,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Yanelis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Reyes y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Lisbel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Martínez. </a:t>
            </a:r>
            <a:r>
              <a:rPr lang="es-ES" sz="1600" b="1" dirty="0">
                <a:solidFill>
                  <a:srgbClr val="FFFF00"/>
                </a:solidFill>
                <a:latin typeface="Calibri" pitchFamily="34" charset="0"/>
              </a:rPr>
              <a:t>Editorial Académica Española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.</a:t>
            </a:r>
            <a:r>
              <a:rPr lang="es-ES" sz="16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ISBN-978-3-659-08256-6, 55 pp., 2013</a:t>
            </a: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-36512" y="5550331"/>
            <a:ext cx="91805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Caracterización de aislados de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rizobios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provenientes de nódulos de soya</a:t>
            </a:r>
            <a:r>
              <a:rPr lang="es-ES" sz="1600" cap="all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con potencialidades en la promoción del crecimiento 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vegetal. </a:t>
            </a:r>
            <a:r>
              <a:rPr lang="es-ES" sz="1600" b="1" u="sng" dirty="0" smtClean="0">
                <a:solidFill>
                  <a:srgbClr val="FFFF00"/>
                </a:solidFill>
                <a:latin typeface="Calibri" pitchFamily="34" charset="0"/>
              </a:rPr>
              <a:t>Cultivos Tropicales 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(2014) Autores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: </a:t>
            </a:r>
            <a:r>
              <a:rPr lang="es-ES" sz="1600" dirty="0" err="1" smtClean="0">
                <a:solidFill>
                  <a:srgbClr val="FFFF00"/>
                </a:solidFill>
                <a:latin typeface="Calibri" pitchFamily="34" charset="0"/>
              </a:rPr>
              <a:t>Ionel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 Hernández Forte, María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Caridad Nápoles García, Belkis Morales 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Mena.</a:t>
            </a: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0" y="26064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Genetic stability of </a:t>
            </a:r>
            <a:r>
              <a:rPr lang="en-US" sz="1600" dirty="0" err="1">
                <a:solidFill>
                  <a:srgbClr val="FFFF00"/>
                </a:solidFill>
                <a:latin typeface="Calibri" pitchFamily="34" charset="0"/>
              </a:rPr>
              <a:t>micropropagated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 banana plants (Musa spp.) with non-traditional growth regulators. </a:t>
            </a:r>
            <a:r>
              <a:rPr lang="es-ES" sz="1600" b="1" u="sng" dirty="0">
                <a:solidFill>
                  <a:srgbClr val="FFFF00"/>
                </a:solidFill>
                <a:latin typeface="Calibri" pitchFamily="34" charset="0"/>
              </a:rPr>
              <a:t>Biotecnología Aplicada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31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: 23-27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2014. Autores: Humberto Izquierdo, María C González, Miriam de la C Núñez</a:t>
            </a: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799774" y="71414"/>
            <a:ext cx="5347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 smtClean="0">
                <a:solidFill>
                  <a:srgbClr val="FFFF00"/>
                </a:solidFill>
                <a:latin typeface="Calibri" pitchFamily="34" charset="0"/>
              </a:rPr>
              <a:t>Algunas de las publicaciones obtenidas en el año 2015</a:t>
            </a:r>
            <a:endParaRPr lang="es-MX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72008" y="463307"/>
            <a:ext cx="896448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sz="1600" dirty="0" err="1">
                <a:solidFill>
                  <a:srgbClr val="FFFF00"/>
                </a:solidFill>
                <a:latin typeface="Calibri" pitchFamily="34" charset="0"/>
              </a:rPr>
              <a:t>Avances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 en </a:t>
            </a:r>
            <a:r>
              <a:rPr lang="en-US" sz="1600" dirty="0" err="1">
                <a:solidFill>
                  <a:srgbClr val="FFFF00"/>
                </a:solidFill>
                <a:latin typeface="Calibri" pitchFamily="34" charset="0"/>
              </a:rPr>
              <a:t>las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alibri" pitchFamily="34" charset="0"/>
              </a:rPr>
              <a:t>investigaciones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alibri" pitchFamily="34" charset="0"/>
              </a:rPr>
              <a:t>conducentes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 a la </a:t>
            </a:r>
            <a:r>
              <a:rPr lang="en-US" sz="1600" dirty="0" err="1">
                <a:solidFill>
                  <a:srgbClr val="FFFF00"/>
                </a:solidFill>
                <a:latin typeface="Calibri" pitchFamily="34" charset="0"/>
              </a:rPr>
              <a:t>implementación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 del </a:t>
            </a:r>
            <a:r>
              <a:rPr lang="en-US" sz="1600" dirty="0" err="1">
                <a:solidFill>
                  <a:srgbClr val="FFFF00"/>
                </a:solidFill>
                <a:latin typeface="Calibri" pitchFamily="34" charset="0"/>
              </a:rPr>
              <a:t>QuitoMax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 en el </a:t>
            </a:r>
            <a:r>
              <a:rPr lang="en-US" sz="1600" dirty="0" err="1">
                <a:solidFill>
                  <a:srgbClr val="FFFF00"/>
                </a:solidFill>
                <a:latin typeface="Calibri" pitchFamily="34" charset="0"/>
              </a:rPr>
              <a:t>cultivo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 del </a:t>
            </a:r>
            <a:r>
              <a:rPr lang="en-US" sz="1600" dirty="0" err="1" smtClean="0">
                <a:solidFill>
                  <a:srgbClr val="FFFF00"/>
                </a:solidFill>
                <a:latin typeface="Calibri" pitchFamily="34" charset="0"/>
              </a:rPr>
              <a:t>tomate</a:t>
            </a:r>
            <a:r>
              <a:rPr lang="en-US" sz="1600" dirty="0" smtClean="0">
                <a:solidFill>
                  <a:srgbClr val="FFFF00"/>
                </a:solidFill>
                <a:latin typeface="Calibri" pitchFamily="34" charset="0"/>
              </a:rPr>
              <a:t>. AB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n-US" sz="1600" dirty="0" smtClean="0">
                <a:solidFill>
                  <a:srgbClr val="FFFF00"/>
                </a:solidFill>
                <a:latin typeface="Calibri" pitchFamily="34" charset="0"/>
              </a:rPr>
              <a:t>Falcón-Rodríguez, 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D. </a:t>
            </a:r>
            <a:r>
              <a:rPr lang="en-US" sz="1600" dirty="0" smtClean="0">
                <a:solidFill>
                  <a:srgbClr val="FFFF00"/>
                </a:solidFill>
                <a:latin typeface="Calibri" pitchFamily="34" charset="0"/>
              </a:rPr>
              <a:t>González-Peña, 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D. </a:t>
            </a:r>
            <a:r>
              <a:rPr lang="en-US" sz="1600" dirty="0" err="1" smtClean="0">
                <a:solidFill>
                  <a:srgbClr val="FFFF00"/>
                </a:solidFill>
                <a:latin typeface="Calibri" pitchFamily="34" charset="0"/>
              </a:rPr>
              <a:t>Costales</a:t>
            </a:r>
            <a:r>
              <a:rPr lang="en-US" sz="1600" dirty="0" smtClean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D. </a:t>
            </a:r>
            <a:r>
              <a:rPr lang="en-US" sz="1600" dirty="0" smtClean="0">
                <a:solidFill>
                  <a:srgbClr val="FFFF00"/>
                </a:solidFill>
                <a:latin typeface="Calibri" pitchFamily="34" charset="0"/>
              </a:rPr>
              <a:t>Morales, 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L. </a:t>
            </a:r>
            <a:r>
              <a:rPr lang="en-US" sz="1600" dirty="0" err="1" smtClean="0">
                <a:solidFill>
                  <a:srgbClr val="FFFF00"/>
                </a:solidFill>
                <a:latin typeface="Calibri" pitchFamily="34" charset="0"/>
              </a:rPr>
              <a:t>Travieso</a:t>
            </a:r>
            <a:r>
              <a:rPr lang="en-US" sz="1600" dirty="0" smtClean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E. </a:t>
            </a:r>
            <a:r>
              <a:rPr lang="en-US" sz="1600" dirty="0" smtClean="0">
                <a:solidFill>
                  <a:srgbClr val="FFFF00"/>
                </a:solidFill>
                <a:latin typeface="Calibri" pitchFamily="34" charset="0"/>
              </a:rPr>
              <a:t>Terry, 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J. </a:t>
            </a:r>
            <a:r>
              <a:rPr lang="en-US" sz="1600" dirty="0" smtClean="0">
                <a:solidFill>
                  <a:srgbClr val="FFFF00"/>
                </a:solidFill>
                <a:latin typeface="Calibri" pitchFamily="34" charset="0"/>
              </a:rPr>
              <a:t>Ruiz, LG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n-US" sz="1600" dirty="0" smtClean="0">
                <a:solidFill>
                  <a:srgbClr val="FFFF00"/>
                </a:solidFill>
                <a:latin typeface="Calibri" pitchFamily="34" charset="0"/>
              </a:rPr>
              <a:t>González, MC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n-US" sz="1600" dirty="0" smtClean="0">
                <a:solidFill>
                  <a:srgbClr val="FFFF00"/>
                </a:solidFill>
                <a:latin typeface="Calibri" pitchFamily="34" charset="0"/>
              </a:rPr>
              <a:t>Jiménez, M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A</a:t>
            </a:r>
            <a:r>
              <a:rPr lang="en-US" sz="1600" dirty="0" smtClean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n-US" sz="1600" dirty="0" err="1" smtClean="0">
                <a:solidFill>
                  <a:srgbClr val="FFFF00"/>
                </a:solidFill>
                <a:latin typeface="Calibri" pitchFamily="34" charset="0"/>
              </a:rPr>
              <a:t>Martínez-Téllez</a:t>
            </a:r>
            <a:r>
              <a:rPr lang="en-US" sz="1600" dirty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n-US" sz="1600" b="1" u="sng" dirty="0" err="1">
                <a:solidFill>
                  <a:srgbClr val="FFFF00"/>
                </a:solidFill>
                <a:latin typeface="Calibri" pitchFamily="34" charset="0"/>
              </a:rPr>
              <a:t>Agrotecnia</a:t>
            </a:r>
            <a:r>
              <a:rPr lang="en-US" sz="1600" b="1" u="sng" dirty="0">
                <a:solidFill>
                  <a:srgbClr val="FFFF00"/>
                </a:solidFill>
                <a:latin typeface="Calibri" pitchFamily="34" charset="0"/>
              </a:rPr>
              <a:t> de </a:t>
            </a:r>
            <a:r>
              <a:rPr lang="en-US" sz="1600" b="1" u="sng" dirty="0" smtClean="0">
                <a:solidFill>
                  <a:srgbClr val="FFFF00"/>
                </a:solidFill>
                <a:latin typeface="Calibri" pitchFamily="34" charset="0"/>
              </a:rPr>
              <a:t>Cuba </a:t>
            </a:r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 vol. 39 (CITMA)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sz="1600" b="1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Fernández, D.,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Bautista-Baños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S., Fernández, D., Ocampo, A., García, A.,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Falcón-Rodríguez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A.B.  Películas y recubrimientos comestibles: una alternativa favorable en la conservación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poscosecha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de frutas y hortalizas, </a:t>
            </a:r>
            <a:r>
              <a:rPr lang="es-MX" sz="1600" b="1" u="sng" dirty="0">
                <a:solidFill>
                  <a:srgbClr val="FFFF00"/>
                </a:solidFill>
                <a:latin typeface="Calibri" pitchFamily="34" charset="0"/>
              </a:rPr>
              <a:t>Rev. Ciencias Técnicas Agropecuarias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Vol. 24, (3),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2015.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Efecto del tratamiento a las semillas con quitosana en el crecimiento de plántulas de arroz (</a:t>
            </a:r>
            <a:r>
              <a:rPr lang="es-MX" sz="1600" i="1" dirty="0" err="1" smtClean="0">
                <a:solidFill>
                  <a:srgbClr val="FFFF00"/>
                </a:solidFill>
                <a:latin typeface="Calibri" pitchFamily="34" charset="0"/>
              </a:rPr>
              <a:t>Oryza</a:t>
            </a:r>
            <a:r>
              <a:rPr lang="es-MX" sz="1600" i="1" dirty="0" smtClean="0">
                <a:solidFill>
                  <a:srgbClr val="FFFF00"/>
                </a:solidFill>
                <a:latin typeface="Calibri" pitchFamily="34" charset="0"/>
              </a:rPr>
              <a:t> sativa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L.) cultivar INCA LP-5 en medio salino. L. Martínez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Y. Reyes,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A.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Falcón y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M. Núñez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.</a:t>
            </a:r>
            <a:r>
              <a:rPr lang="es-MX" sz="1600" b="1" u="sng" dirty="0">
                <a:solidFill>
                  <a:srgbClr val="FFFF00"/>
                </a:solidFill>
                <a:latin typeface="Calibri" pitchFamily="34" charset="0"/>
              </a:rPr>
              <a:t> Cultivos Tropicales</a:t>
            </a:r>
            <a:r>
              <a:rPr lang="es-MX" sz="1600" b="1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2015, vol. 36, no. 1, pp.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143-150.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Jiménez, M.C.; Terrero, J.C.; González, L.G.; Paz, I. Falcón-Rodríguez, A.B.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Evaluation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of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chitosan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application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on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agronomic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parameters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of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tomato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farming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in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shade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net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house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conditions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s-ES" sz="1600" b="1" u="sng" dirty="0">
                <a:solidFill>
                  <a:srgbClr val="FFFF00"/>
                </a:solidFill>
                <a:latin typeface="Calibri" pitchFamily="34" charset="0"/>
              </a:rPr>
              <a:t>Centro Agrícola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vol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42 (3): 81-88, 2015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L. Suárez, I. Álvarez.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Pectimorf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®, No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traditional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growth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regulator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on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the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development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and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distribution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in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yucca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stomata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(</a:t>
            </a:r>
            <a:r>
              <a:rPr lang="es-ES" sz="1600" i="1" dirty="0" err="1">
                <a:solidFill>
                  <a:srgbClr val="FFFF00"/>
                </a:solidFill>
                <a:latin typeface="Calibri" pitchFamily="34" charset="0"/>
              </a:rPr>
              <a:t>Manihot</a:t>
            </a:r>
            <a:r>
              <a:rPr lang="es-ES" sz="1600" i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i="1" dirty="0" err="1">
                <a:solidFill>
                  <a:srgbClr val="FFFF00"/>
                </a:solidFill>
                <a:latin typeface="Calibri" pitchFamily="34" charset="0"/>
              </a:rPr>
              <a:t>esculenta</a:t>
            </a:r>
            <a:r>
              <a:rPr lang="es-ES" sz="1600" i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Crantz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), 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clones 'cmc-40 y señorita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'. </a:t>
            </a:r>
            <a:r>
              <a:rPr lang="en-US" sz="1600" b="1" u="sng" dirty="0">
                <a:solidFill>
                  <a:srgbClr val="FFFF00"/>
                </a:solidFill>
                <a:latin typeface="Calibri" pitchFamily="34" charset="0"/>
              </a:rPr>
              <a:t>Journal of Research in </a:t>
            </a:r>
            <a:r>
              <a:rPr lang="en-US" sz="1600" b="1" u="sng" dirty="0" smtClean="0">
                <a:solidFill>
                  <a:srgbClr val="FFFF00"/>
                </a:solidFill>
                <a:latin typeface="Calibri" pitchFamily="34" charset="0"/>
              </a:rPr>
              <a:t>Biology</a:t>
            </a:r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,  </a:t>
            </a:r>
            <a:r>
              <a:rPr lang="en-US" sz="1600" dirty="0" smtClean="0">
                <a:solidFill>
                  <a:srgbClr val="FFFF00"/>
                </a:solidFill>
                <a:latin typeface="Calibri" pitchFamily="34" charset="0"/>
              </a:rPr>
              <a:t>2015.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L. Suárez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MM.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Hernández “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Efecto del </a:t>
            </a:r>
            <a:r>
              <a:rPr lang="es-ES" sz="1600" dirty="0" err="1" smtClean="0">
                <a:solidFill>
                  <a:srgbClr val="FFFF00"/>
                </a:solidFill>
                <a:latin typeface="Calibri" pitchFamily="34" charset="0"/>
              </a:rPr>
              <a:t>Pectimorf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® en el cultivo de ápices de plantas </a:t>
            </a:r>
            <a:r>
              <a:rPr lang="es-ES" sz="1600" i="1" dirty="0" smtClean="0">
                <a:solidFill>
                  <a:srgbClr val="FFFF00"/>
                </a:solidFill>
                <a:latin typeface="Calibri" pitchFamily="34" charset="0"/>
              </a:rPr>
              <a:t>in </a:t>
            </a:r>
            <a:r>
              <a:rPr lang="es-ES" sz="1600" i="1" dirty="0">
                <a:solidFill>
                  <a:srgbClr val="FFFF00"/>
                </a:solidFill>
                <a:latin typeface="Calibri" pitchFamily="34" charset="0"/>
              </a:rPr>
              <a:t>vitro 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de yuca (</a:t>
            </a:r>
            <a:r>
              <a:rPr lang="es-ES" sz="1600" i="1" dirty="0" err="1">
                <a:solidFill>
                  <a:srgbClr val="FFFF00"/>
                </a:solidFill>
                <a:latin typeface="Calibri" pitchFamily="34" charset="0"/>
              </a:rPr>
              <a:t>Manihot</a:t>
            </a:r>
            <a:r>
              <a:rPr lang="es-ES" sz="1600" i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ES" sz="1600" i="1" dirty="0" err="1">
                <a:solidFill>
                  <a:srgbClr val="FFFF00"/>
                </a:solidFill>
                <a:latin typeface="Calibri" pitchFamily="34" charset="0"/>
              </a:rPr>
              <a:t>esculenta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CRANTZ), 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clones ´CMC-40 y Señorita´. </a:t>
            </a:r>
            <a:r>
              <a:rPr lang="es-ES" sz="1600" b="1" u="sng" dirty="0">
                <a:solidFill>
                  <a:srgbClr val="FFFF00"/>
                </a:solidFill>
                <a:latin typeface="Calibri" pitchFamily="34" charset="0"/>
              </a:rPr>
              <a:t>Cultivos Tropicales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vol. 37, no. 1, 2016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Yuliem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Mederos y 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cols. Características 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metrológicas en la determinación de ácidos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urónicos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 para el control de la calidad en mezclas de </a:t>
            </a:r>
            <a:r>
              <a:rPr lang="es-ES" sz="1600" dirty="0" err="1">
                <a:solidFill>
                  <a:srgbClr val="FFFF00"/>
                </a:solidFill>
                <a:latin typeface="Calibri" pitchFamily="34" charset="0"/>
              </a:rPr>
              <a:t>oligogalacturónidos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s-ES" sz="1600" b="1" u="sng" dirty="0">
                <a:solidFill>
                  <a:srgbClr val="FFFF00"/>
                </a:solidFill>
                <a:latin typeface="Calibri" pitchFamily="34" charset="0"/>
              </a:rPr>
              <a:t>Cultivos Tropicales</a:t>
            </a:r>
            <a:r>
              <a:rPr lang="es-ES" sz="1600" dirty="0">
                <a:solidFill>
                  <a:srgbClr val="FFFF00"/>
                </a:solidFill>
                <a:latin typeface="Calibri" pitchFamily="34" charset="0"/>
              </a:rPr>
              <a:t>,  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2015.</a:t>
            </a:r>
            <a:endParaRPr lang="en-US" sz="1600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7504" y="404664"/>
            <a:ext cx="892714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     </a:t>
            </a:r>
            <a:r>
              <a:rPr lang="es-MX" sz="1600" b="1" dirty="0" smtClean="0">
                <a:solidFill>
                  <a:srgbClr val="FFFF00"/>
                </a:solidFill>
                <a:latin typeface="Calibri" pitchFamily="34" charset="0"/>
              </a:rPr>
              <a:t>En arbitraje de Cultivos Tropicales:</a:t>
            </a:r>
          </a:p>
          <a:p>
            <a:pPr marL="285750" indent="-285750">
              <a:buFont typeface="Arial" pitchFamily="34" charset="0"/>
              <a:buChar char="•"/>
            </a:pP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Influencia de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quitosanas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en la nodulación y el crecimiento vegetativo de soya”. Costales D., Nápoles MC., Falcón AB., González-Anta, G., Ferreira A.,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Rossi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A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es-MX" sz="16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“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Nuevo producto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bioactivo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estimula el crecimiento de plántulas de arroz (</a:t>
            </a:r>
            <a:r>
              <a:rPr lang="es-MX" sz="1600" i="1" dirty="0" err="1">
                <a:solidFill>
                  <a:srgbClr val="FFFF00"/>
                </a:solidFill>
                <a:latin typeface="Calibri" pitchFamily="34" charset="0"/>
              </a:rPr>
              <a:t>Oryza</a:t>
            </a:r>
            <a:r>
              <a:rPr lang="es-MX" sz="1600" i="1" dirty="0">
                <a:solidFill>
                  <a:srgbClr val="FFFF00"/>
                </a:solidFill>
                <a:latin typeface="Calibri" pitchFamily="34" charset="0"/>
              </a:rPr>
              <a:t> sativa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L.) sometidas a estrés por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NaCl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”. Miriam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Núñez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Geydi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Pérez, </a:t>
            </a:r>
            <a:r>
              <a:rPr lang="es-MX" sz="1600" dirty="0" err="1" smtClean="0">
                <a:solidFill>
                  <a:srgbClr val="FFFF00"/>
                </a:solidFill>
                <a:latin typeface="Calibri" pitchFamily="34" charset="0"/>
              </a:rPr>
              <a:t>Lisbel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 Martínez,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Yanelis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Reyes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y </a:t>
            </a:r>
            <a:r>
              <a:rPr lang="es-MX" sz="1600" dirty="0" err="1" smtClean="0">
                <a:solidFill>
                  <a:srgbClr val="FFFF00"/>
                </a:solidFill>
                <a:latin typeface="Calibri" pitchFamily="34" charset="0"/>
              </a:rPr>
              <a:t>Yamilet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 err="1" smtClean="0">
                <a:solidFill>
                  <a:srgbClr val="FFFF00"/>
                </a:solidFill>
                <a:latin typeface="Calibri" pitchFamily="34" charset="0"/>
              </a:rPr>
              <a:t>Coll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“Efecto de productos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bioactivos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en plantas de frijol (</a:t>
            </a:r>
            <a:r>
              <a:rPr lang="es-MX" sz="1600" i="1" dirty="0" err="1">
                <a:solidFill>
                  <a:srgbClr val="FFFF00"/>
                </a:solidFill>
                <a:latin typeface="Calibri" pitchFamily="34" charset="0"/>
              </a:rPr>
              <a:t>Phaseolus</a:t>
            </a:r>
            <a:r>
              <a:rPr lang="es-MX" sz="1600" i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i="1" dirty="0" err="1">
                <a:solidFill>
                  <a:srgbClr val="FFFF00"/>
                </a:solidFill>
                <a:latin typeface="Calibri" pitchFamily="34" charset="0"/>
              </a:rPr>
              <a:t>vulgaris</a:t>
            </a:r>
            <a:r>
              <a:rPr lang="es-MX" sz="1600" i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L.)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biofertilizadas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”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Lisbel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Martínez, Miriam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Núñez 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M.C. Nápoles,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Yanelis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Reyes </a:t>
            </a:r>
            <a:endParaRPr lang="es-MX" sz="16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s-MX" sz="16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“Efectos de la aplicación de una mezcla de </a:t>
            </a:r>
            <a:r>
              <a:rPr lang="es-ES" sz="1600" dirty="0" err="1" smtClean="0">
                <a:solidFill>
                  <a:srgbClr val="FFFF00"/>
                </a:solidFill>
                <a:latin typeface="Calibri" pitchFamily="34" charset="0"/>
              </a:rPr>
              <a:t>oligogalacturónidos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 sobre un suelo contaminado.” </a:t>
            </a:r>
            <a:r>
              <a:rPr lang="es-ES" sz="1600" dirty="0" err="1" smtClean="0">
                <a:solidFill>
                  <a:srgbClr val="FFFF00"/>
                </a:solidFill>
                <a:latin typeface="Calibri" pitchFamily="34" charset="0"/>
              </a:rPr>
              <a:t>Cartaya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, O; Moreno, AM; </a:t>
            </a:r>
            <a:r>
              <a:rPr lang="es-ES" sz="1600" dirty="0" err="1" smtClean="0">
                <a:solidFill>
                  <a:srgbClr val="FFFF00"/>
                </a:solidFill>
                <a:latin typeface="Calibri" pitchFamily="34" charset="0"/>
              </a:rPr>
              <a:t>Guridi</a:t>
            </a:r>
            <a:r>
              <a:rPr lang="es-ES" sz="1600" dirty="0" smtClean="0">
                <a:solidFill>
                  <a:srgbClr val="FFFF00"/>
                </a:solidFill>
                <a:latin typeface="Calibri" pitchFamily="34" charset="0"/>
              </a:rPr>
              <a:t>, F; Cabrera, A; Hernández , Y.</a:t>
            </a: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9172" y="3789040"/>
            <a:ext cx="898548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MX" sz="1600" b="1" u="sng" dirty="0">
                <a:solidFill>
                  <a:srgbClr val="FFFF00"/>
                </a:solidFill>
                <a:latin typeface="Calibri" pitchFamily="34" charset="0"/>
              </a:rPr>
              <a:t>Se envió artículo a revista </a:t>
            </a:r>
            <a:r>
              <a:rPr lang="es-MX" sz="1600" b="1" u="sng" dirty="0" err="1" smtClean="0">
                <a:solidFill>
                  <a:srgbClr val="FFFF00"/>
                </a:solidFill>
                <a:latin typeface="Calibri" pitchFamily="34" charset="0"/>
              </a:rPr>
              <a:t>UTCiencia</a:t>
            </a:r>
            <a:r>
              <a:rPr lang="es-MX" sz="1600" b="1" dirty="0" smtClean="0">
                <a:solidFill>
                  <a:srgbClr val="FFFF00"/>
                </a:solidFill>
                <a:latin typeface="Calibri" pitchFamily="34" charset="0"/>
              </a:rPr>
              <a:t>: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“Respuesta agronómica del cultivo del tomate </a:t>
            </a:r>
            <a:r>
              <a:rPr lang="es-MX" sz="1600" dirty="0" err="1" smtClean="0">
                <a:solidFill>
                  <a:srgbClr val="FFFF00"/>
                </a:solidFill>
                <a:latin typeface="Calibri" pitchFamily="34" charset="0"/>
              </a:rPr>
              <a:t>var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. HA 3019 a la aplicación de </a:t>
            </a:r>
            <a:r>
              <a:rPr lang="es-MX" sz="1600" dirty="0" err="1" smtClean="0">
                <a:solidFill>
                  <a:srgbClr val="FFFF00"/>
                </a:solidFill>
                <a:latin typeface="Calibri" pitchFamily="34" charset="0"/>
              </a:rPr>
              <a:t>quitosana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. L. G. González, I. Paz, B. Martínez, M.C. Jiménez, J.A. Torres, A.B. Falcón-Rodríguez.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b="1" u="sng" dirty="0">
                <a:solidFill>
                  <a:srgbClr val="FFFF00"/>
                </a:solidFill>
                <a:latin typeface="Calibri" pitchFamily="34" charset="0"/>
              </a:rPr>
              <a:t>Se </a:t>
            </a:r>
            <a:r>
              <a:rPr lang="es-MX" sz="1600" b="1" u="sng" dirty="0" smtClean="0">
                <a:solidFill>
                  <a:srgbClr val="FFFF00"/>
                </a:solidFill>
                <a:latin typeface="Calibri" pitchFamily="34" charset="0"/>
              </a:rPr>
              <a:t>enviaron 2 artículos </a:t>
            </a:r>
            <a:r>
              <a:rPr lang="es-MX" sz="1600" b="1" u="sng" dirty="0">
                <a:solidFill>
                  <a:srgbClr val="FFFF00"/>
                </a:solidFill>
                <a:latin typeface="Calibri" pitchFamily="34" charset="0"/>
              </a:rPr>
              <a:t>a revista </a:t>
            </a:r>
            <a:r>
              <a:rPr lang="es-MX" sz="1600" b="1" u="sng" dirty="0" err="1" smtClean="0">
                <a:solidFill>
                  <a:srgbClr val="FFFF00"/>
                </a:solidFill>
                <a:latin typeface="Calibri" pitchFamily="34" charset="0"/>
              </a:rPr>
              <a:t>Spanish</a:t>
            </a:r>
            <a:r>
              <a:rPr lang="es-MX" sz="1600" b="1" u="sng" dirty="0" smtClean="0">
                <a:solidFill>
                  <a:srgbClr val="FFFF00"/>
                </a:solidFill>
                <a:latin typeface="Calibri" pitchFamily="34" charset="0"/>
              </a:rPr>
              <a:t> J. </a:t>
            </a:r>
            <a:r>
              <a:rPr lang="es-MX" sz="1600" b="1" u="sng" dirty="0" err="1" smtClean="0">
                <a:solidFill>
                  <a:srgbClr val="FFFF00"/>
                </a:solidFill>
                <a:latin typeface="Calibri" pitchFamily="34" charset="0"/>
              </a:rPr>
              <a:t>Agric</a:t>
            </a:r>
            <a:r>
              <a:rPr lang="es-MX" sz="1600" b="1" u="sng" dirty="0" smtClean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s-MX" sz="1600" b="1" u="sng" dirty="0" err="1" smtClean="0">
                <a:solidFill>
                  <a:srgbClr val="FFFF00"/>
                </a:solidFill>
                <a:latin typeface="Calibri" pitchFamily="34" charset="0"/>
              </a:rPr>
              <a:t>Science</a:t>
            </a:r>
            <a:r>
              <a:rPr lang="es-MX" sz="1600" b="1" dirty="0" smtClean="0">
                <a:solidFill>
                  <a:srgbClr val="FFFF00"/>
                </a:solidFill>
                <a:latin typeface="Calibri" pitchFamily="34" charset="0"/>
              </a:rPr>
              <a:t>: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“</a:t>
            </a:r>
            <a:r>
              <a:rPr lang="en-US" sz="1600" b="1" dirty="0">
                <a:solidFill>
                  <a:srgbClr val="FFFF00"/>
                </a:solidFill>
                <a:latin typeface="Calibri" pitchFamily="34" charset="0"/>
              </a:rPr>
              <a:t>Effect of </a:t>
            </a:r>
            <a:r>
              <a:rPr lang="en-US" sz="1600" b="1" dirty="0" err="1">
                <a:solidFill>
                  <a:srgbClr val="FFFF00"/>
                </a:solidFill>
                <a:latin typeface="Calibri" pitchFamily="34" charset="0"/>
              </a:rPr>
              <a:t>chitosaccharides</a:t>
            </a:r>
            <a:r>
              <a:rPr lang="en-US" sz="1600" b="1" dirty="0">
                <a:solidFill>
                  <a:srgbClr val="FFFF00"/>
                </a:solidFill>
                <a:latin typeface="Calibri" pitchFamily="34" charset="0"/>
              </a:rPr>
              <a:t> on the symbiotic interaction between </a:t>
            </a:r>
            <a:r>
              <a:rPr lang="en-US" sz="1600" b="1" i="1" dirty="0" err="1">
                <a:solidFill>
                  <a:srgbClr val="FFFF00"/>
                </a:solidFill>
                <a:latin typeface="Calibri" pitchFamily="34" charset="0"/>
              </a:rPr>
              <a:t>Bradyrhizobium</a:t>
            </a:r>
            <a:r>
              <a:rPr lang="en-US" sz="1600" b="1" dirty="0">
                <a:solidFill>
                  <a:srgbClr val="FFFF00"/>
                </a:solidFill>
                <a:latin typeface="Calibri" pitchFamily="34" charset="0"/>
              </a:rPr>
              <a:t> and soybean.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D. Costales-Menéndez, MC. Nápoles, AB. Falcón-Rodríguez,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J.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De Winter, P.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Gerbaux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</a:t>
            </a:r>
            <a:r>
              <a:rPr lang="es-MX" sz="1600" baseline="300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R.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Cornelis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 A.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Onderwater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R.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Wattiez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 JC. Cabrera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dirty="0" err="1" smtClean="0">
                <a:solidFill>
                  <a:srgbClr val="FFFF00"/>
                </a:solidFill>
                <a:latin typeface="Calibri" pitchFamily="34" charset="0"/>
              </a:rPr>
              <a:t>Chitosans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of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different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molecular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weight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enhance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potato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yield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at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field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trial. A.B. Falcón-Rodríguez, D. Costales, D. González-Peña, D. Morales, J.C. Cabrera, R.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Wattiez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5496" y="44624"/>
            <a:ext cx="92095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>
                <a:solidFill>
                  <a:srgbClr val="FFFF00"/>
                </a:solidFill>
              </a:rPr>
              <a:t>Algunas publicaciones bajo arbitraje en revistas de impacto, de primera y segunda corriente</a:t>
            </a:r>
            <a:endParaRPr lang="es-MX" sz="1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001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7340" y="357166"/>
            <a:ext cx="899915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 smtClean="0">
                <a:solidFill>
                  <a:srgbClr val="FFFF00"/>
                </a:solidFill>
                <a:latin typeface="Calibri" pitchFamily="34" charset="0"/>
              </a:rPr>
              <a:t>     Eventos Internacionales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: </a:t>
            </a:r>
          </a:p>
          <a:p>
            <a:endParaRPr lang="es-MX" sz="16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b="1" u="sng" dirty="0" smtClean="0">
                <a:solidFill>
                  <a:srgbClr val="FFFF00"/>
                </a:solidFill>
                <a:latin typeface="Calibri" pitchFamily="34" charset="0"/>
              </a:rPr>
              <a:t>11th </a:t>
            </a:r>
            <a:r>
              <a:rPr lang="es-MX" sz="1600" b="1" u="sng" dirty="0">
                <a:solidFill>
                  <a:srgbClr val="FFFF00"/>
                </a:solidFill>
                <a:latin typeface="Calibri" pitchFamily="34" charset="0"/>
              </a:rPr>
              <a:t>International </a:t>
            </a:r>
            <a:r>
              <a:rPr lang="es-MX" sz="1600" b="1" u="sng" dirty="0" err="1">
                <a:solidFill>
                  <a:srgbClr val="FFFF00"/>
                </a:solidFill>
                <a:latin typeface="Calibri" pitchFamily="34" charset="0"/>
              </a:rPr>
              <a:t>Conference</a:t>
            </a:r>
            <a:r>
              <a:rPr lang="es-MX" sz="1600" b="1" u="sng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b="1" u="sng" dirty="0" err="1">
                <a:solidFill>
                  <a:srgbClr val="FFFF00"/>
                </a:solidFill>
                <a:latin typeface="Calibri" pitchFamily="34" charset="0"/>
              </a:rPr>
              <a:t>on</a:t>
            </a:r>
            <a:r>
              <a:rPr lang="es-MX" sz="1600" b="1" u="sng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b="1" u="sng" dirty="0" err="1">
                <a:solidFill>
                  <a:srgbClr val="FFFF00"/>
                </a:solidFill>
                <a:latin typeface="Calibri" pitchFamily="34" charset="0"/>
              </a:rPr>
              <a:t>Renewable</a:t>
            </a:r>
            <a:r>
              <a:rPr lang="es-MX" sz="1600" b="1" u="sng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b="1" u="sng" dirty="0" err="1">
                <a:solidFill>
                  <a:srgbClr val="FFFF00"/>
                </a:solidFill>
                <a:latin typeface="Calibri" pitchFamily="34" charset="0"/>
              </a:rPr>
              <a:t>Resources</a:t>
            </a:r>
            <a:r>
              <a:rPr lang="es-MX" sz="1600" b="1" u="sng" dirty="0">
                <a:solidFill>
                  <a:srgbClr val="FFFF00"/>
                </a:solidFill>
                <a:latin typeface="Calibri" pitchFamily="34" charset="0"/>
              </a:rPr>
              <a:t> and </a:t>
            </a:r>
            <a:r>
              <a:rPr lang="es-MX" sz="1600" b="1" u="sng" dirty="0" err="1">
                <a:solidFill>
                  <a:srgbClr val="FFFF00"/>
                </a:solidFill>
                <a:latin typeface="Calibri" pitchFamily="34" charset="0"/>
              </a:rPr>
              <a:t>Biorefineries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York, UK.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Biomass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as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source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of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bioactive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oligosaccharides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for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agricultural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use. Cabrera JC, Nápoles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M.C., Falcón A., Costales D.,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Diosdado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E., González S., González L., González G., Rogers H.J., Cabrera G., De Winter, J.;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Gerbaux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P.,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Wégria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G.,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Onderwater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R.C.A.,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Wattiez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R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b="1" u="sng" dirty="0">
                <a:solidFill>
                  <a:srgbClr val="FFFF00"/>
                </a:solidFill>
                <a:latin typeface="+mn-lt"/>
              </a:rPr>
              <a:t>II Congreso de Agricultura Urbana, Suburbana y Familiar</a:t>
            </a:r>
            <a:r>
              <a:rPr lang="es-MX" sz="16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s-MX" sz="1600" dirty="0" smtClean="0">
                <a:solidFill>
                  <a:srgbClr val="FFFF00"/>
                </a:solidFill>
                <a:latin typeface="+mn-lt"/>
              </a:rPr>
              <a:t>(INIFAT) Avances </a:t>
            </a:r>
            <a:r>
              <a:rPr lang="es-MX" sz="1600" dirty="0">
                <a:solidFill>
                  <a:srgbClr val="FFFF00"/>
                </a:solidFill>
                <a:latin typeface="+mn-lt"/>
              </a:rPr>
              <a:t>en las investigaciones conducentes a la implementación del </a:t>
            </a:r>
            <a:r>
              <a:rPr lang="es-MX" sz="1600" dirty="0" err="1">
                <a:solidFill>
                  <a:srgbClr val="FFFF00"/>
                </a:solidFill>
                <a:latin typeface="+mn-lt"/>
              </a:rPr>
              <a:t>QuitoMax</a:t>
            </a:r>
            <a:r>
              <a:rPr lang="es-MX" sz="1600" dirty="0">
                <a:solidFill>
                  <a:srgbClr val="FFFF00"/>
                </a:solidFill>
                <a:latin typeface="+mn-lt"/>
              </a:rPr>
              <a:t> en el cultivo del tomate. A.B. Falcón-Rodríguez, D. González-Peña, D. Costales, D. Morales, L. Travieso, E. Terry,  J. Ruiz, L.G. González, M.C. Jiménez, M. A. Martínez-Téllez</a:t>
            </a:r>
            <a:r>
              <a:rPr lang="es-MX" sz="1600" dirty="0" smtClean="0">
                <a:solidFill>
                  <a:srgbClr val="FFFF00"/>
                </a:solidFill>
                <a:latin typeface="+mn-lt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MX" sz="1600" dirty="0">
              <a:solidFill>
                <a:srgbClr val="FFFF00"/>
              </a:solidFill>
              <a:latin typeface="+mn-lt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_tradnl" sz="1600" b="1" u="sng" dirty="0">
                <a:solidFill>
                  <a:srgbClr val="FFFF00"/>
                </a:solidFill>
                <a:latin typeface="Calibri" pitchFamily="34" charset="0"/>
              </a:rPr>
              <a:t>II Congreso Internacional de Café  y Cacao</a:t>
            </a:r>
            <a:r>
              <a:rPr lang="es-ES_tradnl" sz="1600" dirty="0">
                <a:solidFill>
                  <a:srgbClr val="FFFF00"/>
                </a:solidFill>
                <a:latin typeface="Calibri" pitchFamily="34" charset="0"/>
              </a:rPr>
              <a:t>, Abril de 2015, La Habana-Cuba. Res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puesta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 de 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genotipos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 de 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cafeto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 al cultivo </a:t>
            </a:r>
            <a:r>
              <a:rPr lang="pt-BR" sz="1600" i="1" dirty="0">
                <a:solidFill>
                  <a:srgbClr val="FFFF00"/>
                </a:solidFill>
                <a:latin typeface="Calibri" pitchFamily="34" charset="0"/>
              </a:rPr>
              <a:t>in vitro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con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el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empleo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del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nuevo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bioproducto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 QUITOMAX. 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María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 Esther González, Y. 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Castilla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, A. 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Falcón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, J. 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Lacerra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, M. Ferrer, R. Ramos</a:t>
            </a:r>
            <a:r>
              <a:rPr lang="pt-BR" sz="1600" baseline="300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y </a:t>
            </a:r>
            <a:r>
              <a:rPr lang="pt-BR" sz="1600" dirty="0" err="1">
                <a:solidFill>
                  <a:srgbClr val="FFFF00"/>
                </a:solidFill>
                <a:latin typeface="Calibri" pitchFamily="34" charset="0"/>
              </a:rPr>
              <a:t>Y</a:t>
            </a:r>
            <a:r>
              <a:rPr lang="pt-BR" sz="1600" dirty="0">
                <a:solidFill>
                  <a:srgbClr val="FFFF00"/>
                </a:solidFill>
                <a:latin typeface="Calibri" pitchFamily="34" charset="0"/>
              </a:rPr>
              <a:t>. Rodríguez</a:t>
            </a:r>
            <a:r>
              <a:rPr lang="pt-BR" sz="1600" dirty="0" smtClean="0">
                <a:solidFill>
                  <a:srgbClr val="FFFF00"/>
                </a:solidFill>
                <a:latin typeface="Calibri" pitchFamily="34" charset="0"/>
              </a:rPr>
              <a:t>. (</a:t>
            </a:r>
            <a:r>
              <a:rPr lang="pt-BR" sz="1600" b="1" u="sng" dirty="0" err="1" smtClean="0">
                <a:solidFill>
                  <a:srgbClr val="FFFF00"/>
                </a:solidFill>
                <a:latin typeface="Calibri" pitchFamily="34" charset="0"/>
              </a:rPr>
              <a:t>Publicación</a:t>
            </a:r>
            <a:r>
              <a:rPr lang="pt-BR" sz="1600" b="1" u="sng" dirty="0" smtClean="0">
                <a:solidFill>
                  <a:srgbClr val="FFFF00"/>
                </a:solidFill>
                <a:latin typeface="Calibri" pitchFamily="34" charset="0"/>
              </a:rPr>
              <a:t> electrónica</a:t>
            </a:r>
            <a:r>
              <a:rPr lang="pt-BR" sz="1600" dirty="0" smtClean="0">
                <a:solidFill>
                  <a:srgbClr val="FFFF00"/>
                </a:solidFill>
                <a:latin typeface="Calibri" pitchFamily="34" charset="0"/>
              </a:rPr>
              <a:t>)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pt-BR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b="1" u="sng" dirty="0" smtClean="0">
                <a:solidFill>
                  <a:srgbClr val="FFFF00"/>
                </a:solidFill>
                <a:latin typeface="Calibri" pitchFamily="34" charset="0"/>
              </a:rPr>
              <a:t>Reunión </a:t>
            </a:r>
            <a:r>
              <a:rPr lang="es-MX" sz="1600" b="1" u="sng" dirty="0">
                <a:solidFill>
                  <a:srgbClr val="FFFF00"/>
                </a:solidFill>
                <a:latin typeface="Calibri" pitchFamily="34" charset="0"/>
              </a:rPr>
              <a:t>Anual LX de la Sociedad PCCMCA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4-7 mayo, Guatemala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2015.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Efecto del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Pectimorf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® en el cultivo </a:t>
            </a:r>
            <a:r>
              <a:rPr lang="es-MX" sz="1600" i="1" dirty="0">
                <a:solidFill>
                  <a:srgbClr val="FFFF00"/>
                </a:solidFill>
                <a:latin typeface="Calibri" pitchFamily="34" charset="0"/>
              </a:rPr>
              <a:t>in vitro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de la yuca (</a:t>
            </a:r>
            <a:r>
              <a:rPr lang="es-MX" sz="1600" i="1" dirty="0" err="1">
                <a:solidFill>
                  <a:srgbClr val="FFFF00"/>
                </a:solidFill>
                <a:latin typeface="Calibri" pitchFamily="34" charset="0"/>
              </a:rPr>
              <a:t>Manihot</a:t>
            </a:r>
            <a:r>
              <a:rPr lang="es-MX" sz="1600" i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i="1" dirty="0" err="1">
                <a:solidFill>
                  <a:srgbClr val="FFFF00"/>
                </a:solidFill>
                <a:latin typeface="Calibri" pitchFamily="34" charset="0"/>
              </a:rPr>
              <a:t>esculenta</a:t>
            </a:r>
            <a:r>
              <a:rPr lang="es-MX" sz="1600" i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Crantz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), clones ´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CMC-40 y Señorita´. Lorenzo Suárez y cols.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pt-BR" sz="16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spcAft>
                <a:spcPts val="0"/>
              </a:spcAft>
              <a:buFont typeface="Arial" pitchFamily="34" charset="0"/>
              <a:buChar char="•"/>
            </a:pPr>
            <a:r>
              <a:rPr lang="es-ES" sz="1600" b="1" u="sng" dirty="0" smtClean="0">
                <a:solidFill>
                  <a:srgbClr val="FFFF00"/>
                </a:solidFill>
                <a:latin typeface="+mn-lt"/>
              </a:rPr>
              <a:t>BIOVEG 2015</a:t>
            </a:r>
            <a:r>
              <a:rPr lang="es-ES" sz="1600" dirty="0" smtClean="0">
                <a:solidFill>
                  <a:srgbClr val="FFFF00"/>
                </a:solidFill>
                <a:latin typeface="+mn-lt"/>
              </a:rPr>
              <a:t>, Ciego </a:t>
            </a:r>
            <a:r>
              <a:rPr lang="es-ES" sz="1600" dirty="0">
                <a:solidFill>
                  <a:srgbClr val="FFFF00"/>
                </a:solidFill>
                <a:latin typeface="+mn-lt"/>
              </a:rPr>
              <a:t>de Ávila, </a:t>
            </a:r>
            <a:r>
              <a:rPr lang="es-ES" sz="1600" dirty="0" smtClean="0">
                <a:solidFill>
                  <a:srgbClr val="FFFF00"/>
                </a:solidFill>
                <a:latin typeface="+mn-lt"/>
              </a:rPr>
              <a:t>Cuba. Avances en el mejoramiento genético de orquídeas  en Cuba. L. Suárez, MM </a:t>
            </a:r>
            <a:r>
              <a:rPr lang="es-ES" sz="1600" dirty="0">
                <a:solidFill>
                  <a:srgbClr val="FFFF00"/>
                </a:solidFill>
                <a:latin typeface="+mn-lt"/>
              </a:rPr>
              <a:t>Hernández, </a:t>
            </a:r>
            <a:r>
              <a:rPr lang="es-ES" sz="1600" dirty="0" smtClean="0">
                <a:solidFill>
                  <a:srgbClr val="FFFF00"/>
                </a:solidFill>
                <a:latin typeface="+mn-lt"/>
              </a:rPr>
              <a:t>M Valcárcel</a:t>
            </a:r>
            <a:r>
              <a:rPr lang="es-ES" sz="1600" dirty="0">
                <a:solidFill>
                  <a:srgbClr val="FFFF00"/>
                </a:solidFill>
                <a:latin typeface="+mn-lt"/>
              </a:rPr>
              <a:t>, </a:t>
            </a:r>
            <a:r>
              <a:rPr lang="es-ES" sz="1600" dirty="0" smtClean="0">
                <a:solidFill>
                  <a:srgbClr val="FFFF00"/>
                </a:solidFill>
                <a:latin typeface="+mn-lt"/>
              </a:rPr>
              <a:t>M Sánchez, G Téllez.</a:t>
            </a:r>
          </a:p>
          <a:p>
            <a:pPr marL="285750" indent="-285750" algn="just">
              <a:spcAft>
                <a:spcPts val="0"/>
              </a:spcAft>
              <a:buFont typeface="Arial" pitchFamily="34" charset="0"/>
              <a:buChar char="•"/>
            </a:pPr>
            <a:endParaRPr lang="es-ES" sz="1600" dirty="0">
              <a:solidFill>
                <a:srgbClr val="FFFF00"/>
              </a:solidFill>
              <a:latin typeface="+mn-lt"/>
            </a:endParaRPr>
          </a:p>
          <a:p>
            <a:pPr marL="285750" indent="-285750" algn="just">
              <a:spcAft>
                <a:spcPts val="0"/>
              </a:spcAft>
              <a:buFont typeface="Arial" pitchFamily="34" charset="0"/>
              <a:buChar char="•"/>
            </a:pPr>
            <a:r>
              <a:rPr lang="es-ES" sz="1600" u="sng" dirty="0">
                <a:solidFill>
                  <a:srgbClr val="FFFF00"/>
                </a:solidFill>
                <a:latin typeface="+mn-lt"/>
              </a:rPr>
              <a:t>BIOVEG 2015</a:t>
            </a:r>
            <a:r>
              <a:rPr lang="es-ES" sz="1600" dirty="0">
                <a:solidFill>
                  <a:srgbClr val="FFFF00"/>
                </a:solidFill>
                <a:latin typeface="+mn-lt"/>
              </a:rPr>
              <a:t>, Ciego de Ávila, </a:t>
            </a:r>
            <a:r>
              <a:rPr lang="es-ES" sz="1600" dirty="0" smtClean="0">
                <a:solidFill>
                  <a:srgbClr val="FFFF00"/>
                </a:solidFill>
                <a:latin typeface="+mn-lt"/>
              </a:rPr>
              <a:t>Cuba. </a:t>
            </a:r>
            <a:r>
              <a:rPr lang="es-MX" sz="1600" dirty="0">
                <a:solidFill>
                  <a:srgbClr val="FFFF00"/>
                </a:solidFill>
                <a:latin typeface="+mn-lt"/>
              </a:rPr>
              <a:t>Señales en la interacción </a:t>
            </a:r>
            <a:r>
              <a:rPr lang="es-MX" sz="1600" i="1" dirty="0" err="1">
                <a:solidFill>
                  <a:srgbClr val="FFFF00"/>
                </a:solidFill>
                <a:latin typeface="+mn-lt"/>
              </a:rPr>
              <a:t>Rhizobium</a:t>
            </a:r>
            <a:r>
              <a:rPr lang="es-MX" sz="1600" i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s-MX" sz="1600" i="1" dirty="0" err="1">
                <a:solidFill>
                  <a:srgbClr val="FFFF00"/>
                </a:solidFill>
                <a:latin typeface="+mn-lt"/>
              </a:rPr>
              <a:t>leguminosarum</a:t>
            </a:r>
            <a:r>
              <a:rPr lang="es-MX" sz="1600" dirty="0">
                <a:solidFill>
                  <a:srgbClr val="FFFF00"/>
                </a:solidFill>
                <a:latin typeface="+mn-lt"/>
              </a:rPr>
              <a:t>-frijol </a:t>
            </a:r>
            <a:r>
              <a:rPr lang="es-MX" sz="1600" dirty="0" smtClean="0">
                <a:solidFill>
                  <a:srgbClr val="FFFF00"/>
                </a:solidFill>
                <a:latin typeface="+mn-lt"/>
              </a:rPr>
              <a:t>común.  M.C. Nápoles y colaboradores</a:t>
            </a:r>
            <a:endParaRPr lang="es-ES" sz="1600" dirty="0" smtClean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5496" y="71414"/>
            <a:ext cx="7116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>
                <a:solidFill>
                  <a:srgbClr val="FFFF00"/>
                </a:solidFill>
              </a:rPr>
              <a:t>Algunos trabajos presentados en eventos nacionales e internacionales:</a:t>
            </a:r>
            <a:endParaRPr lang="es-MX" sz="1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358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173088" y="116632"/>
            <a:ext cx="871939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 smtClean="0">
                <a:solidFill>
                  <a:srgbClr val="FFFF00"/>
                </a:solidFill>
                <a:latin typeface="Calibri" pitchFamily="34" charset="0"/>
              </a:rPr>
              <a:t>Eventos Nacionales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:  </a:t>
            </a:r>
            <a:r>
              <a:rPr lang="es-MX" sz="1600" b="1" u="sng" dirty="0" smtClean="0">
                <a:solidFill>
                  <a:srgbClr val="FFFF00"/>
                </a:solidFill>
                <a:latin typeface="Calibri" pitchFamily="34" charset="0"/>
              </a:rPr>
              <a:t>Fórum de Ciencia y Técnica 2015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Efecto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de la imbibición de semillas con diferentes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quitosanas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en el crecimiento de posturas de tomate cultivar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Hazera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HA 3019. </a:t>
            </a:r>
            <a:r>
              <a:rPr lang="es-MX" sz="1600" b="1" dirty="0" smtClean="0">
                <a:solidFill>
                  <a:srgbClr val="FFFF00"/>
                </a:solidFill>
                <a:latin typeface="Calibri" pitchFamily="34" charset="0"/>
              </a:rPr>
              <a:t>L </a:t>
            </a:r>
            <a:r>
              <a:rPr lang="es-MX" sz="1600" b="1" dirty="0">
                <a:solidFill>
                  <a:srgbClr val="FFFF00"/>
                </a:solidFill>
                <a:latin typeface="Calibri" pitchFamily="34" charset="0"/>
              </a:rPr>
              <a:t>Travieso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D Costales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Y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de la Rosa,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M Carrillo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S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Arboláez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JH Hernández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O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Cartaya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AM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. Moreno y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A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Falcón</a:t>
            </a:r>
            <a:r>
              <a:rPr lang="es-MX" sz="1600" b="1" dirty="0" smtClean="0">
                <a:solidFill>
                  <a:srgbClr val="FFFF00"/>
                </a:solidFill>
                <a:latin typeface="Calibri" pitchFamily="34" charset="0"/>
              </a:rPr>
              <a:t>. Mención.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MX" sz="1600" b="1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Efecto de la combinación de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Quitomax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y el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Azofert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-S en la nodulación, el crecimiento y los rendimientos de la soya (</a:t>
            </a:r>
            <a:r>
              <a:rPr lang="es-MX" sz="1600" i="1" dirty="0" err="1">
                <a:solidFill>
                  <a:srgbClr val="FFFF00"/>
                </a:solidFill>
                <a:latin typeface="Calibri" pitchFamily="34" charset="0"/>
              </a:rPr>
              <a:t>Glycine</a:t>
            </a:r>
            <a:r>
              <a:rPr lang="es-MX" sz="1600" i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i="1" dirty="0" err="1">
                <a:solidFill>
                  <a:srgbClr val="FFFF00"/>
                </a:solidFill>
                <a:latin typeface="Calibri" pitchFamily="34" charset="0"/>
              </a:rPr>
              <a:t>max</a:t>
            </a:r>
            <a:r>
              <a:rPr lang="es-MX" sz="1600" i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(L.) Merrill.). </a:t>
            </a:r>
            <a:r>
              <a:rPr lang="es-MX" sz="1600" b="1" dirty="0" smtClean="0">
                <a:solidFill>
                  <a:srgbClr val="FFFF00"/>
                </a:solidFill>
                <a:latin typeface="Calibri" pitchFamily="34" charset="0"/>
              </a:rPr>
              <a:t>D Costales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, L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Travieso,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AB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. Falcón,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Y de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la Rosa,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S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Arboláez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M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Carrillo y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C Rodríguez. </a:t>
            </a:r>
            <a:r>
              <a:rPr lang="es-MX" sz="1600" b="1" dirty="0" smtClean="0">
                <a:solidFill>
                  <a:srgbClr val="FFFF00"/>
                </a:solidFill>
                <a:latin typeface="Calibri" pitchFamily="34" charset="0"/>
              </a:rPr>
              <a:t>Mención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MX" sz="1600" b="1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Avances en las investigaciones conducentes a la implementación del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Quitomax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en el cultivo del tomate. </a:t>
            </a:r>
            <a:r>
              <a:rPr lang="es-MX" sz="1600" b="1" dirty="0" smtClean="0">
                <a:solidFill>
                  <a:srgbClr val="FFFF00"/>
                </a:solidFill>
                <a:latin typeface="Calibri" pitchFamily="34" charset="0"/>
              </a:rPr>
              <a:t>AB</a:t>
            </a:r>
            <a:r>
              <a:rPr lang="es-MX" sz="1600" b="1" dirty="0">
                <a:solidFill>
                  <a:srgbClr val="FFFF00"/>
                </a:solidFill>
                <a:latin typeface="Calibri" pitchFamily="34" charset="0"/>
              </a:rPr>
              <a:t>. Falcón-Rodríguez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D. González-Peña, D. Costales, D. Morales, L. Travieso, E. Terry, J. Ruiz,  L.G. González, M.C. Jiménez, M. A. Martínez-Téllez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s-MX" sz="1600" b="1" dirty="0" smtClean="0">
                <a:solidFill>
                  <a:srgbClr val="FFFF00"/>
                </a:solidFill>
                <a:latin typeface="Calibri" pitchFamily="34" charset="0"/>
              </a:rPr>
              <a:t>Destacado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Efecto de productos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bioactivos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en plantas de frijol </a:t>
            </a:r>
            <a:r>
              <a:rPr lang="es-MX" sz="1600" dirty="0" err="1" smtClean="0">
                <a:solidFill>
                  <a:srgbClr val="FFFF00"/>
                </a:solidFill>
                <a:latin typeface="Calibri" pitchFamily="34" charset="0"/>
              </a:rPr>
              <a:t>biofertilizadas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. L.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Martínez,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E.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Ravelo,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L.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Travieso,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Y. de la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Rosa,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M. Rivera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S.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Arboláez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M.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Carrillo,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A.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Falcón,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M.C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. Nápoles,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M.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Núñez. </a:t>
            </a:r>
            <a:endParaRPr lang="es-MX" sz="16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Con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Quitomax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más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frijol.  D.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Morales,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J. </a:t>
            </a:r>
            <a:r>
              <a:rPr lang="es-MX" sz="1600" dirty="0" err="1" smtClean="0">
                <a:solidFill>
                  <a:srgbClr val="FFFF00"/>
                </a:solidFill>
                <a:latin typeface="Calibri" pitchFamily="34" charset="0"/>
              </a:rPr>
              <a:t>Dell’Amico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E.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Jerez,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Y.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Díaz,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R.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Martín,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A.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Falcón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. (Premio Provincial)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Evaluación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metrológica de la técnica de determinación de ácidos </a:t>
            </a:r>
            <a:r>
              <a:rPr lang="es-MX" sz="1600" dirty="0" err="1" smtClean="0">
                <a:solidFill>
                  <a:srgbClr val="FFFF00"/>
                </a:solidFill>
                <a:latin typeface="Calibri" pitchFamily="34" charset="0"/>
              </a:rPr>
              <a:t>urónicos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.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 Y. Mederos y H. </a:t>
            </a:r>
            <a:r>
              <a:rPr lang="es-MX" sz="1600" dirty="0" err="1" smtClean="0">
                <a:solidFill>
                  <a:srgbClr val="FFFF00"/>
                </a:solidFill>
                <a:latin typeface="Calibri" pitchFamily="34" charset="0"/>
              </a:rPr>
              <a:t>Hdez</a:t>
            </a: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s-MX" sz="16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Influencia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de análogos de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brasinoesteroides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 en el crecimiento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de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plántulas de arroz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en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medio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salino. G. Pérez, L.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Martínez,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Y.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Reyes,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E. Ravelo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C.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Rodríguez,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Y.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de la Rosa,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L. Travieso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M. Rivera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M. Núñez.</a:t>
            </a: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Efectos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de la aspersión foliar de Biobras-16 en la respuesta de plantas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de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arroz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al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estrés por </a:t>
            </a:r>
            <a:r>
              <a:rPr lang="es-MX" sz="1600" dirty="0" err="1" smtClean="0">
                <a:solidFill>
                  <a:srgbClr val="FFFF00"/>
                </a:solidFill>
                <a:latin typeface="Calibri" pitchFamily="34" charset="0"/>
              </a:rPr>
              <a:t>NaCl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. Y.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Reyes,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L.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Martínez,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J. </a:t>
            </a:r>
            <a:r>
              <a:rPr lang="es-MX" sz="1600" dirty="0" err="1">
                <a:solidFill>
                  <a:srgbClr val="FFFF00"/>
                </a:solidFill>
                <a:latin typeface="Calibri" pitchFamily="34" charset="0"/>
              </a:rPr>
              <a:t>Dell´Amico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E.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Ravelo,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J.L.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Menéndez,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L.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Travieso,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R.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Martin,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C.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Rodríguez,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Y.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de la Rosa,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M. </a:t>
            </a:r>
            <a:r>
              <a:rPr lang="es-MX" sz="1600" dirty="0">
                <a:solidFill>
                  <a:srgbClr val="FFFF00"/>
                </a:solidFill>
                <a:latin typeface="Calibri" pitchFamily="34" charset="0"/>
              </a:rPr>
              <a:t>Carrillo, </a:t>
            </a:r>
            <a:r>
              <a:rPr lang="es-MX" sz="1600" dirty="0" smtClean="0">
                <a:solidFill>
                  <a:srgbClr val="FFFF00"/>
                </a:solidFill>
                <a:latin typeface="Calibri" pitchFamily="34" charset="0"/>
              </a:rPr>
              <a:t>M. Núñez </a:t>
            </a:r>
            <a:endParaRPr lang="es-MX" sz="1600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425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35332"/>
            <a:ext cx="819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FF00"/>
                </a:solidFill>
              </a:rPr>
              <a:t>Resumen de las salidas principales en el proyecto hasta Noviembre 2015</a:t>
            </a:r>
            <a:endParaRPr lang="en-US" b="1" dirty="0">
              <a:solidFill>
                <a:srgbClr val="FFFF00"/>
              </a:solidFill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79512" y="476672"/>
          <a:ext cx="3888432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864096"/>
                <a:gridCol w="1008112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Salidas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Plan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Real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Patentes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2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1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Registros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3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0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Metodologías  in vitro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2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0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Artículos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25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18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Libros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0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1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Tesis diploma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7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6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Tesis maestría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3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1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Tesis doctorado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2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1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Premios provinciales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3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5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Premio Nacional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1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1</a:t>
                      </a:r>
                      <a:endParaRPr lang="en-US" sz="18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4211960" y="404664"/>
            <a:ext cx="48600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>
                <a:solidFill>
                  <a:srgbClr val="FFFF00"/>
                </a:solidFill>
                <a:latin typeface="+mn-lt"/>
              </a:rPr>
              <a:t>Patente </a:t>
            </a:r>
            <a:r>
              <a:rPr lang="es-ES_tradnl" dirty="0" smtClean="0">
                <a:solidFill>
                  <a:srgbClr val="FFFF00"/>
                </a:solidFill>
                <a:latin typeface="+mn-lt"/>
              </a:rPr>
              <a:t>relacionada con la metodología de obtención de quitina y quitosana:</a:t>
            </a:r>
          </a:p>
          <a:p>
            <a:r>
              <a:rPr lang="es-ES_tradnl" dirty="0" smtClean="0">
                <a:solidFill>
                  <a:srgbClr val="FFFF00"/>
                </a:solidFill>
                <a:latin typeface="+mn-lt"/>
              </a:rPr>
              <a:t>- Procedimiento para la desmineralización de exoesqueletos de organismos invertebrados, mediante el tratamiento con dióxido de carbono y resina intercambiadora. Resolución 1884/2014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283968" y="2204864"/>
            <a:ext cx="47160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b="1" dirty="0" smtClean="0">
                <a:solidFill>
                  <a:srgbClr val="FFFF00"/>
                </a:solidFill>
                <a:latin typeface="+mn-lt"/>
              </a:rPr>
              <a:t> Premio CITMA provincial: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 “Aportes al conocimiento de la influencia de la quitosana en el ciclo de vida de aislados del género </a:t>
            </a:r>
            <a:r>
              <a:rPr lang="es-ES" dirty="0" err="1" smtClean="0">
                <a:solidFill>
                  <a:srgbClr val="FFFF00"/>
                </a:solidFill>
                <a:latin typeface="+mn-lt"/>
              </a:rPr>
              <a:t>Phytophthora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” 2015 (</a:t>
            </a:r>
            <a:r>
              <a:rPr lang="es-ES" dirty="0" err="1" smtClean="0">
                <a:solidFill>
                  <a:srgbClr val="FFFF00"/>
                </a:solidFill>
                <a:latin typeface="+mn-lt"/>
              </a:rPr>
              <a:t>Dianevys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 y </a:t>
            </a:r>
            <a:r>
              <a:rPr lang="es-ES" dirty="0" err="1" smtClean="0">
                <a:solidFill>
                  <a:srgbClr val="FFFF00"/>
                </a:solidFill>
                <a:latin typeface="+mn-lt"/>
              </a:rPr>
              <a:t>cols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)</a:t>
            </a:r>
          </a:p>
          <a:p>
            <a:pPr>
              <a:buFontTx/>
              <a:buChar char="-"/>
            </a:pPr>
            <a:endParaRPr lang="es-ES" dirty="0" smtClean="0">
              <a:solidFill>
                <a:srgbClr val="FFFF00"/>
              </a:solidFill>
              <a:latin typeface="+mn-lt"/>
            </a:endParaRPr>
          </a:p>
          <a:p>
            <a:pPr>
              <a:buFontTx/>
              <a:buChar char="-"/>
            </a:pPr>
            <a:r>
              <a:rPr lang="es-ES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s-ES" b="1" dirty="0" smtClean="0">
                <a:solidFill>
                  <a:srgbClr val="FFFF00"/>
                </a:solidFill>
                <a:latin typeface="+mn-lt"/>
              </a:rPr>
              <a:t>Premio CITMA provincial: 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QUITOMAX, NUEVO BIOESTIMULANTE PARA EL CULTIVO DE LA PAPA (Donaldo y </a:t>
            </a:r>
            <a:r>
              <a:rPr lang="es-ES" dirty="0" err="1" smtClean="0">
                <a:solidFill>
                  <a:srgbClr val="FFFF00"/>
                </a:solidFill>
                <a:latin typeface="+mn-lt"/>
              </a:rPr>
              <a:t>cols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).</a:t>
            </a:r>
          </a:p>
          <a:p>
            <a:endParaRPr lang="es-ES" dirty="0" smtClean="0">
              <a:solidFill>
                <a:srgbClr val="FFFF00"/>
              </a:solidFill>
              <a:latin typeface="+mn-lt"/>
            </a:endParaRPr>
          </a:p>
          <a:p>
            <a:r>
              <a:rPr lang="es-ES" dirty="0" smtClean="0">
                <a:solidFill>
                  <a:srgbClr val="FFFF00"/>
                </a:solidFill>
                <a:latin typeface="+mn-lt"/>
              </a:rPr>
              <a:t>- </a:t>
            </a:r>
            <a:r>
              <a:rPr lang="es-ES" b="1" dirty="0" smtClean="0">
                <a:solidFill>
                  <a:srgbClr val="FFFF00"/>
                </a:solidFill>
                <a:latin typeface="+mn-lt"/>
              </a:rPr>
              <a:t>Premio CITMA Provincial, 2015. </a:t>
            </a:r>
            <a:endParaRPr lang="en-US" dirty="0" smtClean="0">
              <a:solidFill>
                <a:srgbClr val="FFFF00"/>
              </a:solidFill>
              <a:latin typeface="+mn-lt"/>
            </a:endParaRPr>
          </a:p>
          <a:p>
            <a:r>
              <a:rPr lang="es-ES" dirty="0" smtClean="0">
                <a:solidFill>
                  <a:srgbClr val="FFFF00"/>
                </a:solidFill>
                <a:latin typeface="+mn-lt"/>
              </a:rPr>
              <a:t>“Obtención y caracterización de rizobios para la inoculación de arroz, soya y leguminosas forrajeras, de interés agrícola. </a:t>
            </a:r>
            <a:r>
              <a:rPr lang="es-ES" b="1" dirty="0" err="1" smtClean="0">
                <a:solidFill>
                  <a:srgbClr val="FFFF00"/>
                </a:solidFill>
                <a:latin typeface="+mn-lt"/>
              </a:rPr>
              <a:t>Ionel</a:t>
            </a:r>
            <a:r>
              <a:rPr lang="es-ES" b="1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s-ES" b="1" dirty="0" err="1" smtClean="0">
                <a:solidFill>
                  <a:srgbClr val="FFFF00"/>
                </a:solidFill>
                <a:latin typeface="+mn-lt"/>
              </a:rPr>
              <a:t>Hdez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2008" y="4653136"/>
            <a:ext cx="4355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>
                <a:solidFill>
                  <a:srgbClr val="FFFF00"/>
                </a:solidFill>
                <a:latin typeface="+mn-lt"/>
              </a:rPr>
              <a:t>PREMIO DE INNOVACIÓN TECNOLÓGICA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: </a:t>
            </a:r>
            <a:endParaRPr lang="en-US" dirty="0" smtClean="0">
              <a:solidFill>
                <a:srgbClr val="FFFF00"/>
              </a:solidFill>
              <a:latin typeface="+mn-lt"/>
            </a:endParaRPr>
          </a:p>
          <a:p>
            <a:r>
              <a:rPr lang="es-ES" dirty="0" smtClean="0">
                <a:solidFill>
                  <a:srgbClr val="FFFF00"/>
                </a:solidFill>
                <a:latin typeface="+mn-lt"/>
              </a:rPr>
              <a:t>del CITMA :“Aplicación del BIOBRAS-16 en cultivos de importancia económica”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07504" y="5589240"/>
            <a:ext cx="4104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FFFF00"/>
                </a:solidFill>
                <a:latin typeface="+mn-lt"/>
              </a:rPr>
              <a:t>Premio CITMA provincial con UDG: </a:t>
            </a:r>
            <a:r>
              <a:rPr lang="es-MX" dirty="0" smtClean="0">
                <a:solidFill>
                  <a:srgbClr val="FFFF00"/>
                </a:solidFill>
                <a:latin typeface="+mn-lt"/>
              </a:rPr>
              <a:t>Extensión de los resultados a la aplicación de quitosana en el cultivo del tabaco en la EATB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905985" y="6093296"/>
            <a:ext cx="2513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FF00"/>
                </a:solidFill>
                <a:latin typeface="+mn-lt"/>
              </a:rPr>
              <a:t>Nacional ACC</a:t>
            </a:r>
            <a:r>
              <a:rPr lang="es-ES" dirty="0" smtClean="0">
                <a:solidFill>
                  <a:srgbClr val="FFFF00"/>
                </a:solidFill>
                <a:latin typeface="+mn-lt"/>
              </a:rPr>
              <a:t>: Humberto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2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CuadroTexto"/>
          <p:cNvSpPr txBox="1">
            <a:spLocks noChangeArrowheads="1"/>
          </p:cNvSpPr>
          <p:nvPr/>
        </p:nvSpPr>
        <p:spPr bwMode="auto">
          <a:xfrm>
            <a:off x="0" y="-27384"/>
            <a:ext cx="2276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b="1" dirty="0">
                <a:solidFill>
                  <a:srgbClr val="FFFF00"/>
                </a:solidFill>
                <a:latin typeface="Calibri" pitchFamily="34" charset="0"/>
              </a:rPr>
              <a:t>Recursos del proyecto</a:t>
            </a:r>
          </a:p>
        </p:txBody>
      </p:sp>
      <p:sp>
        <p:nvSpPr>
          <p:cNvPr id="12291" name="2 CuadroTexto"/>
          <p:cNvSpPr txBox="1">
            <a:spLocks noChangeArrowheads="1"/>
          </p:cNvSpPr>
          <p:nvPr/>
        </p:nvSpPr>
        <p:spPr bwMode="auto">
          <a:xfrm>
            <a:off x="3147974" y="179348"/>
            <a:ext cx="25761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dirty="0" smtClean="0">
                <a:solidFill>
                  <a:srgbClr val="FFFF00"/>
                </a:solidFill>
                <a:latin typeface="Calibri" pitchFamily="34" charset="0"/>
              </a:rPr>
              <a:t>Presupuesto del proyecto</a:t>
            </a:r>
            <a:endParaRPr lang="es-ES" dirty="0">
              <a:solidFill>
                <a:srgbClr val="FFFF00"/>
              </a:solidFill>
              <a:latin typeface="Calibri" pitchFamily="34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43413618"/>
              </p:ext>
            </p:extLst>
          </p:nvPr>
        </p:nvGraphicFramePr>
        <p:xfrm>
          <a:off x="72454" y="620688"/>
          <a:ext cx="9108058" cy="45141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7258"/>
                <a:gridCol w="648072"/>
                <a:gridCol w="360040"/>
                <a:gridCol w="720080"/>
                <a:gridCol w="504056"/>
                <a:gridCol w="648072"/>
                <a:gridCol w="648072"/>
                <a:gridCol w="720080"/>
                <a:gridCol w="576064"/>
                <a:gridCol w="504056"/>
                <a:gridCol w="648072"/>
                <a:gridCol w="648072"/>
                <a:gridCol w="576064"/>
              </a:tblGrid>
              <a:tr h="13199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 dirty="0">
                          <a:effectLst/>
                        </a:rPr>
                        <a:t> 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Presupuesto GLOBAL del Proyecto</a:t>
                      </a:r>
                      <a:endParaRPr lang="es-MX" sz="1100" b="1" i="1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3199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Concepto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2014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2015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2016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2017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2018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Total 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31995">
                <a:tc>
                  <a:txBody>
                    <a:bodyPr/>
                    <a:lstStyle/>
                    <a:p>
                      <a:pPr algn="l" fontAlgn="t"/>
                      <a:r>
                        <a:rPr lang="es-MX" sz="1100" u="none" strike="noStrike">
                          <a:effectLst/>
                        </a:rPr>
                        <a:t> </a:t>
                      </a:r>
                      <a:endParaRPr lang="es-MX" sz="11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MT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CUC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u="none" strike="noStrike" dirty="0">
                          <a:effectLst/>
                        </a:rPr>
                        <a:t>MT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1" u="none" strike="noStrike">
                          <a:effectLst/>
                        </a:rPr>
                        <a:t>CUC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MT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CUC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MT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CUC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MT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CUC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>
                          <a:effectLst/>
                        </a:rPr>
                        <a:t>MT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effectLst/>
                        </a:rPr>
                        <a:t>CUC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3199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Salario(1)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191.14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191.14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191.14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191.14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187.70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952.24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  <a:tr h="241991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Otras retribuciones (2)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88.76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88.76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88.76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88.76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86.42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441.47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  <a:tr h="368292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Salario complementario (9,09 % del salario total anual) (3)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25.44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25.44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25.44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25.44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24.92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126.69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  <a:tr h="13199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Subtotal (4)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305.34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305.34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305.34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305.34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299.03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1520.39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  <a:tr h="476649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Seguridad Social (hasta 14% del total de los salarios) (5)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42.75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42.75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42.75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42.75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41.86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212.85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  <a:tr h="593978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20% de impuestos por la utilización de la fuerza de trabajo (6)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61.07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61.07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61.07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61.07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59.81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304.08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  <a:tr h="241991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Recursos materiales (7)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11.00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11.00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11.00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11.00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11.00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55.00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25.00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  <a:tr h="241991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Subcontrataciones (8)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 dirty="0">
                          <a:effectLst/>
                        </a:rPr>
                        <a:t>0.00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  <a:tr h="241991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Otros recursos (9)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27.50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27.50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27.50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27.50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21.75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131.75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  <a:tr h="131995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Subtotal (10)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138.32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15.00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138.32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138.32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138.32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132.42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685.68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45.00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  <a:tr h="359320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Total Gastos Corrientes Directos (11)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433.65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433.65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433.65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433.65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421.46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2156.07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  <a:tr h="241991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Gastos de Capital (12)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80.00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80.00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100.00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100.00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  <a:tr h="241991"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Gastos Indirectos (13)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58.45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58.45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58.45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58.45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58.45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292.25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  <a:tr h="258124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>
                          <a:effectLst/>
                        </a:rPr>
                        <a:t>Total Gastos (14)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506.10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15.00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>
                          <a:effectLst/>
                        </a:rPr>
                        <a:t>586.10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80.00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516.10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20.00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511.10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15.00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496.91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>
                          <a:effectLst/>
                        </a:rPr>
                        <a:t>15.00</a:t>
                      </a:r>
                      <a:endParaRPr lang="es-MX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b="1" u="none" strike="noStrike" dirty="0">
                          <a:effectLst/>
                        </a:rPr>
                        <a:t>2616.32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100" u="none" strike="noStrike" dirty="0">
                          <a:effectLst/>
                        </a:rPr>
                        <a:t>145.00</a:t>
                      </a:r>
                      <a:endParaRPr lang="es-MX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444361" y="5373216"/>
            <a:ext cx="2386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solidFill>
                  <a:srgbClr val="FFFF00"/>
                </a:solidFill>
                <a:latin typeface="Calibri" pitchFamily="34" charset="0"/>
              </a:rPr>
              <a:t>MLC</a:t>
            </a:r>
          </a:p>
          <a:p>
            <a:pPr marL="285750" indent="-285750">
              <a:buFontTx/>
              <a:buChar char="-"/>
            </a:pPr>
            <a:r>
              <a:rPr lang="es-MX" dirty="0" smtClean="0">
                <a:solidFill>
                  <a:srgbClr val="FFFF00"/>
                </a:solidFill>
                <a:latin typeface="Calibri" pitchFamily="34" charset="0"/>
              </a:rPr>
              <a:t>IFS</a:t>
            </a:r>
          </a:p>
          <a:p>
            <a:pPr marL="285750" indent="-285750">
              <a:buFontTx/>
              <a:buChar char="-"/>
            </a:pPr>
            <a:r>
              <a:rPr lang="es-MX" dirty="0" smtClean="0">
                <a:solidFill>
                  <a:srgbClr val="FFFF00"/>
                </a:solidFill>
                <a:latin typeface="Calibri" pitchFamily="34" charset="0"/>
              </a:rPr>
              <a:t>Argentina</a:t>
            </a:r>
          </a:p>
          <a:p>
            <a:pPr marL="285750" indent="-285750">
              <a:buFontTx/>
              <a:buChar char="-"/>
            </a:pPr>
            <a:r>
              <a:rPr lang="es-MX" dirty="0" smtClean="0">
                <a:solidFill>
                  <a:srgbClr val="FFFF00"/>
                </a:solidFill>
                <a:latin typeface="Calibri" pitchFamily="34" charset="0"/>
              </a:rPr>
              <a:t>INCA (Crédito chino)</a:t>
            </a:r>
            <a:endParaRPr lang="es-MX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275856" y="515719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solidFill>
                  <a:srgbClr val="FFFF00"/>
                </a:solidFill>
              </a:rPr>
              <a:t>95 %</a:t>
            </a:r>
            <a:endParaRPr lang="es-MX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3" descr="Vegetable Laborator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1"/>
            <a:ext cx="2891720" cy="4014910"/>
          </a:xfrm>
          <a:prstGeom prst="rect">
            <a:avLst/>
          </a:prstGeom>
          <a:noFill/>
          <a:ln w="19050">
            <a:solidFill>
              <a:srgbClr val="00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4500569"/>
            <a:ext cx="1734929" cy="2163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9124" y="169488"/>
            <a:ext cx="4464705" cy="2973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3372" y="3143248"/>
            <a:ext cx="4939964" cy="3282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0" name="AutoShape 2" descr="http://mail.inca.edu.cu/service/home/~/foto%20Azofert.png?auth=co&amp;loc=es&amp;id=55443&amp;part=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71670" y="4404773"/>
            <a:ext cx="881063" cy="223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10 Grupo"/>
          <p:cNvGrpSpPr/>
          <p:nvPr/>
        </p:nvGrpSpPr>
        <p:grpSpPr>
          <a:xfrm>
            <a:off x="3071802" y="4643446"/>
            <a:ext cx="1928826" cy="1928826"/>
            <a:chOff x="428596" y="214290"/>
            <a:chExt cx="1857388" cy="1928826"/>
          </a:xfrm>
        </p:grpSpPr>
        <p:sp>
          <p:nvSpPr>
            <p:cNvPr id="12" name="11 Rectángulo"/>
            <p:cNvSpPr/>
            <p:nvPr/>
          </p:nvSpPr>
          <p:spPr>
            <a:xfrm>
              <a:off x="428596" y="214290"/>
              <a:ext cx="1857388" cy="1857388"/>
            </a:xfrm>
            <a:prstGeom prst="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16200000" scaled="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13" name="WordArt 43"/>
            <p:cNvSpPr>
              <a:spLocks noChangeArrowheads="1" noChangeShapeType="1" noTextEdit="1"/>
            </p:cNvSpPr>
            <p:nvPr/>
          </p:nvSpPr>
          <p:spPr bwMode="auto">
            <a:xfrm>
              <a:off x="642938" y="428625"/>
              <a:ext cx="1500187" cy="1285875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4"/>
                </a:avLst>
              </a:prstTxWarp>
            </a:bodyPr>
            <a:lstStyle/>
            <a:p>
              <a:pPr algn="ctr"/>
              <a:r>
                <a:rPr lang="es-ES" sz="3600" kern="10">
                  <a:ln w="9525" algn="ctr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 Black"/>
                </a:rPr>
                <a:t>Ecológico, Natural  y eficaz</a:t>
              </a:r>
            </a:p>
          </p:txBody>
        </p:sp>
        <p:pic>
          <p:nvPicPr>
            <p:cNvPr id="14" name="Picture 93" descr="citrus-fruits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71472" y="428604"/>
              <a:ext cx="1571636" cy="171451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2857</TotalTime>
  <Words>3755</Words>
  <Application>Microsoft Office PowerPoint</Application>
  <PresentationFormat>Presentación en pantalla (4:3)</PresentationFormat>
  <Paragraphs>556</Paragraphs>
  <Slides>17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DESARROLLO DE Bioestimuladores  nacionales para la protección y el beneficio de cultivos de interés económico </vt:lpstr>
      <vt:lpstr>Objetivo general del proyecto:   Generar tecnologías de obtención y aplicación de bioestimulantes con amplio espectro de acción en plantas.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Alejandro</dc:creator>
  <cp:lastModifiedBy>alfalcon</cp:lastModifiedBy>
  <cp:revision>236</cp:revision>
  <dcterms:created xsi:type="dcterms:W3CDTF">2009-11-02T14:01:16Z</dcterms:created>
  <dcterms:modified xsi:type="dcterms:W3CDTF">2016-02-05T15:12:10Z</dcterms:modified>
</cp:coreProperties>
</file>