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432" y="1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CAE62D-A1EA-4110-9A2F-6109811E8B97}" type="datetimeFigureOut">
              <a:rPr lang="es-AR" smtClean="0"/>
              <a:pPr/>
              <a:t>06/02/2015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6E5AC-5D50-483D-A5FB-FA086458E58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6E5AC-5D50-483D-A5FB-FA086458E587}" type="slidenum">
              <a:rPr lang="es-AR" smtClean="0"/>
              <a:pPr/>
              <a:t>1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22976-6190-475B-B024-7D4CDB826524}" type="datetimeFigureOut">
              <a:rPr lang="es-AR" smtClean="0"/>
              <a:pPr/>
              <a:t>06/02/2015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FFDFC-C5C9-4851-90E7-51C70AD6673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22976-6190-475B-B024-7D4CDB826524}" type="datetimeFigureOut">
              <a:rPr lang="es-AR" smtClean="0"/>
              <a:pPr/>
              <a:t>06/02/2015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FFDFC-C5C9-4851-90E7-51C70AD6673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22976-6190-475B-B024-7D4CDB826524}" type="datetimeFigureOut">
              <a:rPr lang="es-AR" smtClean="0"/>
              <a:pPr/>
              <a:t>06/02/2015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FFDFC-C5C9-4851-90E7-51C70AD6673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22976-6190-475B-B024-7D4CDB826524}" type="datetimeFigureOut">
              <a:rPr lang="es-AR" smtClean="0"/>
              <a:pPr/>
              <a:t>06/02/2015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FFDFC-C5C9-4851-90E7-51C70AD6673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22976-6190-475B-B024-7D4CDB826524}" type="datetimeFigureOut">
              <a:rPr lang="es-AR" smtClean="0"/>
              <a:pPr/>
              <a:t>06/02/2015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FFDFC-C5C9-4851-90E7-51C70AD6673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22976-6190-475B-B024-7D4CDB826524}" type="datetimeFigureOut">
              <a:rPr lang="es-AR" smtClean="0"/>
              <a:pPr/>
              <a:t>06/02/2015</a:t>
            </a:fld>
            <a:endParaRPr lang="es-AR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4FFDFC-C5C9-4851-90E7-51C70AD6673A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22976-6190-475B-B024-7D4CDB826524}" type="datetimeFigureOut">
              <a:rPr lang="es-AR" smtClean="0"/>
              <a:pPr/>
              <a:t>06/02/2015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FFDFC-C5C9-4851-90E7-51C70AD6673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22976-6190-475B-B024-7D4CDB826524}" type="datetimeFigureOut">
              <a:rPr lang="es-AR" smtClean="0"/>
              <a:pPr/>
              <a:t>06/02/2015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A4FFDFC-C5C9-4851-90E7-51C70AD6673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7822976-6190-475B-B024-7D4CDB826524}" type="datetimeFigureOut">
              <a:rPr lang="es-AR" smtClean="0"/>
              <a:pPr/>
              <a:t>06/02/2015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FFDFC-C5C9-4851-90E7-51C70AD6673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22976-6190-475B-B024-7D4CDB826524}" type="datetimeFigureOut">
              <a:rPr lang="es-AR" smtClean="0"/>
              <a:pPr/>
              <a:t>06/02/2015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FFDFC-C5C9-4851-90E7-51C70AD6673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22976-6190-475B-B024-7D4CDB826524}" type="datetimeFigureOut">
              <a:rPr lang="es-AR" smtClean="0"/>
              <a:pPr/>
              <a:t>06/02/2015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FFDFC-C5C9-4851-90E7-51C70AD6673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/>
            </a:gs>
            <a:gs pos="30000">
              <a:schemeClr val="bg2">
                <a:shade val="60000"/>
                <a:satMod val="150000"/>
              </a:schemeClr>
            </a:gs>
            <a:gs pos="100000">
              <a:schemeClr val="bg2">
                <a:tint val="83000"/>
                <a:satMod val="200000"/>
              </a:schemeClr>
            </a:gs>
          </a:gsLst>
          <a:lin ang="1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7822976-6190-475B-B024-7D4CDB826524}" type="datetimeFigureOut">
              <a:rPr lang="es-AR" smtClean="0"/>
              <a:pPr/>
              <a:t>06/02/2015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A4FFDFC-C5C9-4851-90E7-51C70AD6673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714480" y="0"/>
            <a:ext cx="46815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Plan de Acción </a:t>
            </a:r>
            <a:r>
              <a:rPr lang="es-ES" sz="2800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Azofert</a:t>
            </a:r>
            <a:r>
              <a:rPr lang="es-ES" sz="28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s-ES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2015</a:t>
            </a:r>
            <a:endParaRPr lang="es-ES" sz="2800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071670" y="5192925"/>
            <a:ext cx="1015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dirty="0" err="1" smtClean="0"/>
              <a:t>Azofert</a:t>
            </a:r>
            <a:r>
              <a:rPr lang="es-AR" sz="1400" dirty="0" smtClean="0"/>
              <a:t>-F</a:t>
            </a:r>
            <a:endParaRPr lang="es-AR" sz="1400" dirty="0"/>
          </a:p>
        </p:txBody>
      </p:sp>
      <p:sp>
        <p:nvSpPr>
          <p:cNvPr id="10" name="9 Rectángulo"/>
          <p:cNvSpPr/>
          <p:nvPr/>
        </p:nvSpPr>
        <p:spPr>
          <a:xfrm>
            <a:off x="2071671" y="5407239"/>
            <a:ext cx="10358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dirty="0" err="1" smtClean="0"/>
              <a:t>Azofert</a:t>
            </a:r>
            <a:r>
              <a:rPr lang="es-AR" sz="1400" dirty="0" smtClean="0"/>
              <a:t>-S</a:t>
            </a:r>
            <a:endParaRPr lang="es-AR" sz="1400" dirty="0"/>
          </a:p>
        </p:txBody>
      </p:sp>
      <p:sp>
        <p:nvSpPr>
          <p:cNvPr id="11" name="10 Rectángulo"/>
          <p:cNvSpPr/>
          <p:nvPr/>
        </p:nvSpPr>
        <p:spPr>
          <a:xfrm>
            <a:off x="2071671" y="5621553"/>
            <a:ext cx="17145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dirty="0" err="1" smtClean="0"/>
              <a:t>Azofert</a:t>
            </a:r>
            <a:r>
              <a:rPr lang="es-AR" sz="1400" dirty="0" smtClean="0"/>
              <a:t>-otras </a:t>
            </a:r>
            <a:r>
              <a:rPr lang="es-AR" sz="1400" dirty="0" err="1" smtClean="0"/>
              <a:t>leg</a:t>
            </a:r>
            <a:endParaRPr lang="es-AR" sz="1400" dirty="0"/>
          </a:p>
        </p:txBody>
      </p:sp>
      <p:sp>
        <p:nvSpPr>
          <p:cNvPr id="12" name="11 Rectángulo"/>
          <p:cNvSpPr/>
          <p:nvPr/>
        </p:nvSpPr>
        <p:spPr>
          <a:xfrm>
            <a:off x="0" y="2032148"/>
            <a:ext cx="6858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200" dirty="0"/>
              <a:t>Optimización </a:t>
            </a:r>
            <a:r>
              <a:rPr lang="es-AR" sz="1200" dirty="0" smtClean="0"/>
              <a:t>de formulaciones líquidas. Estabilidad </a:t>
            </a:r>
            <a:r>
              <a:rPr lang="es-AR" sz="1200" dirty="0"/>
              <a:t>y control de </a:t>
            </a:r>
            <a:r>
              <a:rPr lang="es-AR" sz="1200" dirty="0" smtClean="0"/>
              <a:t>calidad. </a:t>
            </a:r>
            <a:r>
              <a:rPr lang="es-AR" sz="1200" b="1" dirty="0" smtClean="0"/>
              <a:t>Enero-Nov.</a:t>
            </a:r>
          </a:p>
          <a:p>
            <a:r>
              <a:rPr lang="es-AR" sz="1200" b="1" dirty="0" smtClean="0"/>
              <a:t>                                                                                                                 </a:t>
            </a:r>
            <a:r>
              <a:rPr lang="es-AR" sz="1200" dirty="0" smtClean="0"/>
              <a:t>(Tere-</a:t>
            </a:r>
            <a:r>
              <a:rPr lang="es-AR" sz="1200" dirty="0" err="1" smtClean="0"/>
              <a:t>Belkis</a:t>
            </a:r>
            <a:r>
              <a:rPr lang="es-AR" sz="1200" dirty="0" smtClean="0"/>
              <a:t>)</a:t>
            </a:r>
            <a:endParaRPr lang="es-AR" sz="1200" dirty="0"/>
          </a:p>
        </p:txBody>
      </p:sp>
      <p:sp>
        <p:nvSpPr>
          <p:cNvPr id="13" name="12 Rectángulo"/>
          <p:cNvSpPr/>
          <p:nvPr/>
        </p:nvSpPr>
        <p:spPr>
          <a:xfrm>
            <a:off x="0" y="990225"/>
            <a:ext cx="57492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dirty="0"/>
              <a:t>Aislar </a:t>
            </a:r>
            <a:r>
              <a:rPr lang="es-AR" sz="1200" dirty="0" smtClean="0"/>
              <a:t>y caracterizar cepas de rizobios-frijol </a:t>
            </a:r>
            <a:r>
              <a:rPr lang="es-AR" sz="1200" dirty="0"/>
              <a:t>en diferentes </a:t>
            </a:r>
            <a:r>
              <a:rPr lang="es-AR" sz="1200" dirty="0" smtClean="0"/>
              <a:t>suelos. </a:t>
            </a:r>
            <a:r>
              <a:rPr lang="es-AR" sz="1200" b="1" dirty="0" smtClean="0"/>
              <a:t>Enero-Julio</a:t>
            </a:r>
            <a:r>
              <a:rPr lang="es-AR" sz="1200" dirty="0" smtClean="0"/>
              <a:t> </a:t>
            </a:r>
          </a:p>
          <a:p>
            <a:r>
              <a:rPr lang="es-AR" sz="1200" dirty="0" smtClean="0"/>
              <a:t>                                                                                             (Tere + todo el equipo)</a:t>
            </a:r>
            <a:endParaRPr lang="es-AR" sz="1200" dirty="0"/>
          </a:p>
        </p:txBody>
      </p:sp>
      <p:sp>
        <p:nvSpPr>
          <p:cNvPr id="14" name="13 Rectángulo"/>
          <p:cNvSpPr/>
          <p:nvPr/>
        </p:nvSpPr>
        <p:spPr>
          <a:xfrm>
            <a:off x="0" y="2928934"/>
            <a:ext cx="6786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200" dirty="0"/>
              <a:t>Evaluar la </a:t>
            </a:r>
            <a:r>
              <a:rPr lang="es-AR" sz="1200" dirty="0" smtClean="0"/>
              <a:t>interacción </a:t>
            </a:r>
            <a:r>
              <a:rPr lang="es-AR" sz="1200" dirty="0" err="1" smtClean="0"/>
              <a:t>Azofert-frijol+Quitomax</a:t>
            </a:r>
            <a:r>
              <a:rPr lang="es-AR" sz="1200" dirty="0" smtClean="0"/>
              <a:t> </a:t>
            </a:r>
            <a:r>
              <a:rPr lang="es-AR" sz="1200" dirty="0"/>
              <a:t>y </a:t>
            </a:r>
            <a:r>
              <a:rPr lang="es-AR" sz="1200" dirty="0" err="1" smtClean="0"/>
              <a:t>Pectimorf</a:t>
            </a:r>
            <a:r>
              <a:rPr lang="es-AR" sz="1200" dirty="0" smtClean="0"/>
              <a:t>.</a:t>
            </a:r>
            <a:r>
              <a:rPr lang="es-AR" sz="1200" b="1" dirty="0" smtClean="0"/>
              <a:t> Enero-Nov.</a:t>
            </a:r>
            <a:r>
              <a:rPr lang="es-AR" sz="1200" dirty="0" smtClean="0"/>
              <a:t> </a:t>
            </a:r>
          </a:p>
          <a:p>
            <a:r>
              <a:rPr lang="es-AR" sz="1200" dirty="0" smtClean="0"/>
              <a:t>                                                                   (Tere, </a:t>
            </a:r>
            <a:r>
              <a:rPr lang="es-AR" sz="1200" dirty="0" err="1" smtClean="0"/>
              <a:t>Belkis</a:t>
            </a:r>
            <a:r>
              <a:rPr lang="es-AR" sz="1200" dirty="0" smtClean="0"/>
              <a:t>, </a:t>
            </a:r>
            <a:r>
              <a:rPr lang="es-AR" sz="1200" dirty="0" err="1" smtClean="0"/>
              <a:t>Daymí</a:t>
            </a:r>
            <a:r>
              <a:rPr lang="es-AR" sz="1200" dirty="0" smtClean="0"/>
              <a:t>, </a:t>
            </a:r>
            <a:r>
              <a:rPr lang="es-AR" sz="1200" dirty="0" err="1" smtClean="0"/>
              <a:t>Kirenia</a:t>
            </a:r>
            <a:r>
              <a:rPr lang="es-AR" sz="1200" dirty="0" smtClean="0"/>
              <a:t>)</a:t>
            </a:r>
            <a:endParaRPr lang="es-AR" sz="1200" dirty="0"/>
          </a:p>
        </p:txBody>
      </p:sp>
      <p:sp>
        <p:nvSpPr>
          <p:cNvPr id="15" name="14 Rectángulo"/>
          <p:cNvSpPr/>
          <p:nvPr/>
        </p:nvSpPr>
        <p:spPr>
          <a:xfrm>
            <a:off x="0" y="3483233"/>
            <a:ext cx="618150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/>
              <a:t>Divulgar y capacitar </a:t>
            </a:r>
            <a:r>
              <a:rPr lang="es-AR" sz="1200" dirty="0"/>
              <a:t>en el uso de </a:t>
            </a:r>
            <a:r>
              <a:rPr lang="es-AR" sz="1200" dirty="0" smtClean="0"/>
              <a:t>rizobios, inoculantes y técnicas de microbiología. </a:t>
            </a:r>
          </a:p>
          <a:p>
            <a:r>
              <a:rPr lang="es-AR" sz="1200" b="1" dirty="0" smtClean="0"/>
              <a:t>                                                                                                 </a:t>
            </a:r>
            <a:r>
              <a:rPr lang="es-AR" sz="1200" b="1" dirty="0" err="1" smtClean="0"/>
              <a:t>Feb</a:t>
            </a:r>
            <a:r>
              <a:rPr lang="es-AR" sz="1200" b="1" dirty="0" smtClean="0"/>
              <a:t>-Abril</a:t>
            </a:r>
            <a:r>
              <a:rPr lang="es-AR" sz="1200" dirty="0" smtClean="0"/>
              <a:t> (todo el grupo)</a:t>
            </a:r>
            <a:endParaRPr lang="es-AR" sz="1200" dirty="0"/>
          </a:p>
        </p:txBody>
      </p:sp>
      <p:sp>
        <p:nvSpPr>
          <p:cNvPr id="16" name="15 Rectángulo"/>
          <p:cNvSpPr/>
          <p:nvPr/>
        </p:nvSpPr>
        <p:spPr>
          <a:xfrm>
            <a:off x="0" y="1369440"/>
            <a:ext cx="49291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200" dirty="0"/>
              <a:t>Aislar y caracterizar rizobios de </a:t>
            </a:r>
            <a:r>
              <a:rPr lang="es-AR" sz="1200" dirty="0" smtClean="0"/>
              <a:t>arroz. </a:t>
            </a:r>
            <a:r>
              <a:rPr lang="es-AR" sz="1200" b="1" dirty="0" smtClean="0"/>
              <a:t>Enero-Julio </a:t>
            </a:r>
            <a:r>
              <a:rPr lang="es-AR" sz="1200" dirty="0" smtClean="0"/>
              <a:t>(</a:t>
            </a:r>
            <a:r>
              <a:rPr lang="es-AR" sz="1200" dirty="0" err="1" smtClean="0"/>
              <a:t>Ionel</a:t>
            </a:r>
            <a:r>
              <a:rPr lang="es-AR" sz="1200" dirty="0" smtClean="0"/>
              <a:t>-Alicia)</a:t>
            </a:r>
          </a:p>
          <a:p>
            <a:endParaRPr lang="es-AR" sz="1200" dirty="0" smtClean="0"/>
          </a:p>
          <a:p>
            <a:endParaRPr lang="es-AR" sz="1200" dirty="0"/>
          </a:p>
        </p:txBody>
      </p:sp>
      <p:sp>
        <p:nvSpPr>
          <p:cNvPr id="20" name="19 Rectángulo"/>
          <p:cNvSpPr/>
          <p:nvPr/>
        </p:nvSpPr>
        <p:spPr>
          <a:xfrm>
            <a:off x="0" y="249917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sz="1200" dirty="0"/>
              <a:t>Estudio sobre </a:t>
            </a:r>
            <a:r>
              <a:rPr lang="es-AR" sz="1200" dirty="0" smtClean="0"/>
              <a:t>Conservación </a:t>
            </a:r>
            <a:r>
              <a:rPr lang="es-AR" sz="1200" dirty="0"/>
              <a:t>de </a:t>
            </a:r>
            <a:r>
              <a:rPr lang="es-AR" sz="1200" dirty="0" smtClean="0"/>
              <a:t>cepas.</a:t>
            </a:r>
            <a:r>
              <a:rPr lang="es-AR" sz="1200" b="1" dirty="0" smtClean="0"/>
              <a:t> Enero-Nov. </a:t>
            </a:r>
            <a:r>
              <a:rPr lang="es-AR" sz="1200" dirty="0" smtClean="0"/>
              <a:t>(Alicia, Tere)</a:t>
            </a:r>
            <a:endParaRPr lang="es-AR" sz="1200" dirty="0"/>
          </a:p>
        </p:txBody>
      </p:sp>
      <p:sp>
        <p:nvSpPr>
          <p:cNvPr id="22" name="21 Rectángulo"/>
          <p:cNvSpPr/>
          <p:nvPr/>
        </p:nvSpPr>
        <p:spPr>
          <a:xfrm>
            <a:off x="2071670" y="500042"/>
            <a:ext cx="185506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4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Investigación</a:t>
            </a:r>
            <a:endParaRPr lang="es-ES" sz="24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928926" y="4429132"/>
            <a:ext cx="187583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4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Producción</a:t>
            </a:r>
            <a:endParaRPr lang="es-ES" sz="24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3500463" y="5335825"/>
            <a:ext cx="10502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dirty="0" smtClean="0">
                <a:solidFill>
                  <a:srgbClr val="FF0000"/>
                </a:solidFill>
              </a:rPr>
              <a:t>8000 dosis</a:t>
            </a:r>
            <a:endParaRPr lang="es-AR" sz="1400" dirty="0">
              <a:solidFill>
                <a:srgbClr val="FF0000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6072198" y="2092573"/>
            <a:ext cx="27270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/>
              <a:t>Productos líquidos estables, 6 meses</a:t>
            </a:r>
            <a:endParaRPr lang="es-AR" sz="1200" dirty="0"/>
          </a:p>
        </p:txBody>
      </p:sp>
      <p:sp>
        <p:nvSpPr>
          <p:cNvPr id="29" name="28 Rectángulo"/>
          <p:cNvSpPr/>
          <p:nvPr/>
        </p:nvSpPr>
        <p:spPr>
          <a:xfrm>
            <a:off x="5143504" y="3000372"/>
            <a:ext cx="43576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200" dirty="0" smtClean="0"/>
              <a:t>Productos combinados: </a:t>
            </a:r>
            <a:r>
              <a:rPr lang="es-AR" sz="1200" dirty="0" err="1" smtClean="0"/>
              <a:t>Biofertilizante+Bioestimulantes</a:t>
            </a:r>
            <a:endParaRPr lang="es-AR" sz="1200" dirty="0"/>
          </a:p>
        </p:txBody>
      </p:sp>
      <p:sp>
        <p:nvSpPr>
          <p:cNvPr id="33" name="32 Rectángulo"/>
          <p:cNvSpPr/>
          <p:nvPr/>
        </p:nvSpPr>
        <p:spPr>
          <a:xfrm>
            <a:off x="6053148" y="3533776"/>
            <a:ext cx="32191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dirty="0" smtClean="0"/>
              <a:t>Cursos teórico-prácticos en microbiología,</a:t>
            </a:r>
          </a:p>
          <a:p>
            <a:r>
              <a:rPr lang="es-AR" sz="1200" dirty="0" err="1" smtClean="0"/>
              <a:t>prod</a:t>
            </a:r>
            <a:r>
              <a:rPr lang="es-AR" sz="1200" dirty="0" smtClean="0"/>
              <a:t>. de inoculantes, conservación de cepas</a:t>
            </a:r>
            <a:endParaRPr lang="es-AR" sz="1200" dirty="0"/>
          </a:p>
        </p:txBody>
      </p:sp>
      <p:sp>
        <p:nvSpPr>
          <p:cNvPr id="35" name="34 Rectángulo"/>
          <p:cNvSpPr/>
          <p:nvPr/>
        </p:nvSpPr>
        <p:spPr>
          <a:xfrm>
            <a:off x="5786446" y="1298002"/>
            <a:ext cx="7200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err="1" smtClean="0"/>
              <a:t>Cepario</a:t>
            </a:r>
            <a:endParaRPr lang="es-AR" sz="1200" dirty="0"/>
          </a:p>
        </p:txBody>
      </p:sp>
      <p:sp>
        <p:nvSpPr>
          <p:cNvPr id="36" name="35 Cerrar llave"/>
          <p:cNvSpPr/>
          <p:nvPr/>
        </p:nvSpPr>
        <p:spPr>
          <a:xfrm>
            <a:off x="5643570" y="1012250"/>
            <a:ext cx="142876" cy="8572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 sz="1200"/>
          </a:p>
        </p:txBody>
      </p:sp>
      <p:sp>
        <p:nvSpPr>
          <p:cNvPr id="37" name="36 Rectángulo"/>
          <p:cNvSpPr/>
          <p:nvPr/>
        </p:nvSpPr>
        <p:spPr>
          <a:xfrm>
            <a:off x="6429388" y="1083688"/>
            <a:ext cx="28574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200" dirty="0"/>
              <a:t>Rizobios frijol diferentes suelos</a:t>
            </a:r>
          </a:p>
        </p:txBody>
      </p:sp>
      <p:sp>
        <p:nvSpPr>
          <p:cNvPr id="38" name="37 Rectángulo"/>
          <p:cNvSpPr/>
          <p:nvPr/>
        </p:nvSpPr>
        <p:spPr>
          <a:xfrm>
            <a:off x="6429388" y="1286275"/>
            <a:ext cx="25282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1200" dirty="0"/>
              <a:t>Rizobios </a:t>
            </a:r>
            <a:r>
              <a:rPr lang="es-ES" sz="1200" dirty="0" smtClean="0"/>
              <a:t>arroz, suelo Los Palacios</a:t>
            </a:r>
            <a:endParaRPr lang="es-ES" sz="1200" dirty="0"/>
          </a:p>
        </p:txBody>
      </p:sp>
      <p:sp>
        <p:nvSpPr>
          <p:cNvPr id="39" name="38 Rectángulo"/>
          <p:cNvSpPr/>
          <p:nvPr/>
        </p:nvSpPr>
        <p:spPr>
          <a:xfrm>
            <a:off x="4929190" y="2521201"/>
            <a:ext cx="27109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err="1" smtClean="0"/>
              <a:t>Cepario</a:t>
            </a:r>
            <a:r>
              <a:rPr lang="es-ES" sz="1200" dirty="0" smtClean="0"/>
              <a:t> conservado a 4°C y a -20°C </a:t>
            </a:r>
            <a:endParaRPr lang="es-AR" sz="1200" dirty="0"/>
          </a:p>
        </p:txBody>
      </p:sp>
      <p:sp>
        <p:nvSpPr>
          <p:cNvPr id="42" name="41 Rectángulo"/>
          <p:cNvSpPr/>
          <p:nvPr/>
        </p:nvSpPr>
        <p:spPr>
          <a:xfrm>
            <a:off x="1030136" y="4008127"/>
            <a:ext cx="468487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 smtClean="0"/>
              <a:t>Obtención de Registro</a:t>
            </a:r>
            <a:r>
              <a:rPr lang="es-AR" sz="1200" dirty="0" smtClean="0"/>
              <a:t> </a:t>
            </a:r>
            <a:r>
              <a:rPr lang="es-AR" sz="1400" b="1" dirty="0" err="1" smtClean="0"/>
              <a:t>Azofer</a:t>
            </a:r>
            <a:r>
              <a:rPr lang="es-AR" sz="1400" b="1" dirty="0" smtClean="0"/>
              <a:t>-F</a:t>
            </a:r>
            <a:r>
              <a:rPr lang="es-AR" sz="1200" dirty="0" smtClean="0"/>
              <a:t>. </a:t>
            </a:r>
            <a:r>
              <a:rPr lang="es-AR" sz="1200" b="1" dirty="0" smtClean="0"/>
              <a:t>Enero-Sept.</a:t>
            </a:r>
            <a:r>
              <a:rPr lang="es-AR" sz="1200" dirty="0" smtClean="0"/>
              <a:t> (Tere, </a:t>
            </a:r>
            <a:r>
              <a:rPr lang="es-AR" sz="1200" dirty="0" err="1" smtClean="0"/>
              <a:t>Ionel</a:t>
            </a:r>
            <a:r>
              <a:rPr lang="es-AR" sz="1200" dirty="0" smtClean="0"/>
              <a:t>)</a:t>
            </a:r>
          </a:p>
          <a:p>
            <a:endParaRPr lang="es-AR" sz="1200" dirty="0"/>
          </a:p>
        </p:txBody>
      </p:sp>
      <p:sp>
        <p:nvSpPr>
          <p:cNvPr id="48" name="47 Rectángulo"/>
          <p:cNvSpPr/>
          <p:nvPr/>
        </p:nvSpPr>
        <p:spPr>
          <a:xfrm>
            <a:off x="6429388" y="500042"/>
            <a:ext cx="107157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Salidas</a:t>
            </a:r>
            <a:endParaRPr lang="es-ES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0" name="49 Cerrar llave"/>
          <p:cNvSpPr/>
          <p:nvPr/>
        </p:nvSpPr>
        <p:spPr>
          <a:xfrm>
            <a:off x="5929322" y="2083820"/>
            <a:ext cx="142876" cy="35719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 sz="1200"/>
          </a:p>
        </p:txBody>
      </p:sp>
      <p:cxnSp>
        <p:nvCxnSpPr>
          <p:cNvPr id="52" name="51 Conector recto de flecha"/>
          <p:cNvCxnSpPr/>
          <p:nvPr/>
        </p:nvCxnSpPr>
        <p:spPr>
          <a:xfrm>
            <a:off x="4500562" y="2664077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2 Cerrar llave"/>
          <p:cNvSpPr/>
          <p:nvPr/>
        </p:nvSpPr>
        <p:spPr>
          <a:xfrm>
            <a:off x="5000628" y="2979477"/>
            <a:ext cx="142876" cy="35719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 sz="1200"/>
          </a:p>
        </p:txBody>
      </p:sp>
      <p:cxnSp>
        <p:nvCxnSpPr>
          <p:cNvPr id="61" name="60 Conector angular"/>
          <p:cNvCxnSpPr/>
          <p:nvPr/>
        </p:nvCxnSpPr>
        <p:spPr>
          <a:xfrm rot="16200000" flipH="1">
            <a:off x="-750131" y="3536157"/>
            <a:ext cx="2571768" cy="92869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61 Cubo"/>
          <p:cNvSpPr/>
          <p:nvPr/>
        </p:nvSpPr>
        <p:spPr>
          <a:xfrm>
            <a:off x="-32" y="5331567"/>
            <a:ext cx="1928826" cy="785794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00"/>
          </a:p>
        </p:txBody>
      </p:sp>
      <p:sp>
        <p:nvSpPr>
          <p:cNvPr id="63" name="62 CuadroTexto"/>
          <p:cNvSpPr txBox="1"/>
          <p:nvPr/>
        </p:nvSpPr>
        <p:spPr>
          <a:xfrm>
            <a:off x="71406" y="5286388"/>
            <a:ext cx="1643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      Nuevas cepas</a:t>
            </a:r>
          </a:p>
          <a:p>
            <a:r>
              <a:rPr lang="es-AR" sz="1200" dirty="0" smtClean="0"/>
              <a:t>      Optimización</a:t>
            </a:r>
          </a:p>
          <a:p>
            <a:r>
              <a:rPr lang="es-AR" sz="1200" dirty="0" smtClean="0"/>
              <a:t>      Estabilidad</a:t>
            </a:r>
          </a:p>
          <a:p>
            <a:r>
              <a:rPr lang="es-AR" sz="1200" dirty="0" smtClean="0"/>
              <a:t>      Conservación</a:t>
            </a:r>
            <a:endParaRPr lang="es-AR" sz="1200" dirty="0"/>
          </a:p>
        </p:txBody>
      </p:sp>
      <p:sp>
        <p:nvSpPr>
          <p:cNvPr id="57" name="56 CuadroTexto"/>
          <p:cNvSpPr txBox="1"/>
          <p:nvPr/>
        </p:nvSpPr>
        <p:spPr>
          <a:xfrm>
            <a:off x="5857916" y="4929198"/>
            <a:ext cx="2500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Problemas  con </a:t>
            </a:r>
            <a:r>
              <a:rPr lang="es-AR" sz="1200" dirty="0" smtClean="0"/>
              <a:t>autoclaves</a:t>
            </a:r>
            <a:r>
              <a:rPr lang="es-AR" sz="1200" dirty="0" smtClean="0"/>
              <a:t>, </a:t>
            </a:r>
            <a:endParaRPr lang="es-AR" sz="1200" dirty="0" smtClean="0"/>
          </a:p>
          <a:p>
            <a:r>
              <a:rPr lang="es-AR" sz="1200" dirty="0" err="1" smtClean="0"/>
              <a:t>pHmetro</a:t>
            </a:r>
            <a:r>
              <a:rPr lang="es-AR" sz="1200" dirty="0" smtClean="0"/>
              <a:t>, incubadoras, insumos</a:t>
            </a:r>
            <a:r>
              <a:rPr lang="es-AR" sz="1200" smtClean="0"/>
              <a:t>, </a:t>
            </a:r>
            <a:endParaRPr lang="es-AR" sz="1200" smtClean="0"/>
          </a:p>
          <a:p>
            <a:r>
              <a:rPr lang="es-AR" sz="1200" smtClean="0"/>
              <a:t>personal</a:t>
            </a:r>
            <a:endParaRPr lang="es-AR" sz="1200" dirty="0"/>
          </a:p>
        </p:txBody>
      </p:sp>
      <p:sp>
        <p:nvSpPr>
          <p:cNvPr id="56" name="55 Rectángulo"/>
          <p:cNvSpPr/>
          <p:nvPr/>
        </p:nvSpPr>
        <p:spPr>
          <a:xfrm>
            <a:off x="0" y="1663945"/>
            <a:ext cx="47500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dirty="0" smtClean="0"/>
              <a:t>Aislar y caracterizar cepas de Canavalia. </a:t>
            </a:r>
            <a:r>
              <a:rPr lang="es-AR" sz="1200" b="1" dirty="0" smtClean="0"/>
              <a:t>Enero-Julio </a:t>
            </a:r>
            <a:r>
              <a:rPr lang="es-AR" sz="1200" dirty="0" smtClean="0"/>
              <a:t>(</a:t>
            </a:r>
            <a:r>
              <a:rPr lang="es-AR" sz="1200" dirty="0" err="1" smtClean="0"/>
              <a:t>Ionel</a:t>
            </a:r>
            <a:r>
              <a:rPr lang="es-AR" sz="1200" dirty="0" smtClean="0"/>
              <a:t>-Alicia)</a:t>
            </a:r>
            <a:endParaRPr lang="es-AR" sz="1200" dirty="0"/>
          </a:p>
        </p:txBody>
      </p:sp>
      <p:sp>
        <p:nvSpPr>
          <p:cNvPr id="59" name="58 Rectángulo"/>
          <p:cNvSpPr/>
          <p:nvPr/>
        </p:nvSpPr>
        <p:spPr>
          <a:xfrm>
            <a:off x="6429388" y="1493266"/>
            <a:ext cx="27398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1200" dirty="0" smtClean="0"/>
              <a:t>Rizobios Canavalia, diferentes suelos</a:t>
            </a:r>
            <a:endParaRPr lang="es-ES" sz="1200" dirty="0"/>
          </a:p>
        </p:txBody>
      </p:sp>
      <p:sp>
        <p:nvSpPr>
          <p:cNvPr id="65" name="64 Explosión 1"/>
          <p:cNvSpPr/>
          <p:nvPr/>
        </p:nvSpPr>
        <p:spPr>
          <a:xfrm>
            <a:off x="5072066" y="4357694"/>
            <a:ext cx="3857652" cy="1857388"/>
          </a:xfrm>
          <a:prstGeom prst="irregularSeal1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 w="3175">
                <a:solidFill>
                  <a:schemeClr val="tx1"/>
                </a:solidFill>
              </a:ln>
            </a:endParaRPr>
          </a:p>
        </p:txBody>
      </p:sp>
      <p:cxnSp>
        <p:nvCxnSpPr>
          <p:cNvPr id="66" name="65 Conector recto de flecha"/>
          <p:cNvCxnSpPr/>
          <p:nvPr/>
        </p:nvCxnSpPr>
        <p:spPr>
          <a:xfrm>
            <a:off x="5716916" y="4179578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66 Rectángulo"/>
          <p:cNvSpPr/>
          <p:nvPr/>
        </p:nvSpPr>
        <p:spPr>
          <a:xfrm>
            <a:off x="6174119" y="4050990"/>
            <a:ext cx="7553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dirty="0" smtClean="0"/>
              <a:t>Registro</a:t>
            </a:r>
            <a:endParaRPr lang="es-AR" sz="1200" dirty="0"/>
          </a:p>
        </p:txBody>
      </p:sp>
      <p:sp>
        <p:nvSpPr>
          <p:cNvPr id="73" name="72 Rectángulo"/>
          <p:cNvSpPr/>
          <p:nvPr/>
        </p:nvSpPr>
        <p:spPr>
          <a:xfrm>
            <a:off x="0" y="614364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s-ES" sz="1200" dirty="0" smtClean="0">
                <a:cs typeface="Arial" pitchFamily="34" charset="0"/>
              </a:rPr>
              <a:t>-Implementación de control de calidad del proceso (concentración, pureza, nodulación). </a:t>
            </a:r>
            <a:r>
              <a:rPr lang="es-ES" sz="1200" b="1" dirty="0" smtClean="0">
                <a:ea typeface="Times New Roman" pitchFamily="18" charset="0"/>
                <a:cs typeface="Arial" pitchFamily="34" charset="0"/>
              </a:rPr>
              <a:t>Abril-Dic.</a:t>
            </a:r>
            <a:r>
              <a:rPr lang="es-ES" sz="1200" dirty="0" smtClean="0">
                <a:ea typeface="Times New Roman" pitchFamily="18" charset="0"/>
                <a:cs typeface="Arial" pitchFamily="34" charset="0"/>
              </a:rPr>
              <a:t>(</a:t>
            </a:r>
            <a:r>
              <a:rPr lang="es-ES" sz="1200" dirty="0" err="1" smtClean="0">
                <a:ea typeface="Times New Roman" pitchFamily="18" charset="0"/>
                <a:cs typeface="Arial" pitchFamily="34" charset="0"/>
              </a:rPr>
              <a:t>Belkis</a:t>
            </a:r>
            <a:r>
              <a:rPr lang="es-ES" sz="1200" dirty="0" smtClean="0">
                <a:ea typeface="Times New Roman" pitchFamily="18" charset="0"/>
                <a:cs typeface="Arial" pitchFamily="34" charset="0"/>
              </a:rPr>
              <a:t>, </a:t>
            </a:r>
            <a:r>
              <a:rPr lang="es-ES" sz="1200" dirty="0" err="1" smtClean="0">
                <a:ea typeface="Times New Roman" pitchFamily="18" charset="0"/>
                <a:cs typeface="Arial" pitchFamily="34" charset="0"/>
              </a:rPr>
              <a:t>Daymí</a:t>
            </a:r>
            <a:r>
              <a:rPr lang="es-ES" sz="1200" dirty="0" smtClean="0">
                <a:ea typeface="Times New Roman" pitchFamily="18" charset="0"/>
                <a:cs typeface="Arial" pitchFamily="34" charset="0"/>
              </a:rPr>
              <a:t>, </a:t>
            </a:r>
            <a:r>
              <a:rPr lang="es-ES" sz="1200" dirty="0" err="1" smtClean="0">
                <a:ea typeface="Times New Roman" pitchFamily="18" charset="0"/>
                <a:cs typeface="Arial" pitchFamily="34" charset="0"/>
              </a:rPr>
              <a:t>Kirenia</a:t>
            </a:r>
            <a:r>
              <a:rPr lang="es-ES" sz="1200" dirty="0" smtClean="0">
                <a:ea typeface="Times New Roman" pitchFamily="18" charset="0"/>
                <a:cs typeface="Arial" pitchFamily="34" charset="0"/>
              </a:rPr>
              <a:t>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s-ES" sz="1200" dirty="0" smtClean="0">
                <a:cs typeface="Arial" pitchFamily="34" charset="0"/>
              </a:rPr>
              <a:t>-Mantenimiento a los equipos y mejora de las condiciones de trabajo en la planta.</a:t>
            </a:r>
            <a:r>
              <a:rPr lang="es-ES" sz="12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lang="es-ES" sz="1200" b="1" dirty="0" smtClean="0">
                <a:ea typeface="Times New Roman" pitchFamily="18" charset="0"/>
                <a:cs typeface="Arial" pitchFamily="34" charset="0"/>
              </a:rPr>
              <a:t>Ene-Junio</a:t>
            </a:r>
            <a:r>
              <a:rPr lang="es-ES" sz="1200" dirty="0" smtClean="0">
                <a:ea typeface="Times New Roman" pitchFamily="18" charset="0"/>
                <a:cs typeface="Arial" pitchFamily="34" charset="0"/>
              </a:rPr>
              <a:t>. </a:t>
            </a:r>
            <a:r>
              <a:rPr lang="es-ES" sz="1200" dirty="0" err="1" smtClean="0">
                <a:ea typeface="Times New Roman" pitchFamily="18" charset="0"/>
                <a:cs typeface="Arial" pitchFamily="34" charset="0"/>
              </a:rPr>
              <a:t>Belkis</a:t>
            </a:r>
            <a:r>
              <a:rPr lang="es-ES" sz="1200" dirty="0" smtClean="0">
                <a:ea typeface="Times New Roman" pitchFamily="18" charset="0"/>
                <a:cs typeface="Arial" pitchFamily="34" charset="0"/>
              </a:rPr>
              <a:t>, Personal de mantenimiento y administración.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s-ES" sz="1200" dirty="0" smtClean="0">
                <a:ea typeface="Times New Roman" pitchFamily="18" charset="0"/>
                <a:cs typeface="Arial" pitchFamily="34" charset="0"/>
              </a:rPr>
              <a:t> </a:t>
            </a:r>
            <a:endParaRPr lang="es-ES" sz="1200" dirty="0" smtClean="0">
              <a:cs typeface="Arial" pitchFamily="34" charset="0"/>
            </a:endParaRPr>
          </a:p>
        </p:txBody>
      </p:sp>
      <p:sp>
        <p:nvSpPr>
          <p:cNvPr id="74" name="73 Cerrar llave"/>
          <p:cNvSpPr/>
          <p:nvPr/>
        </p:nvSpPr>
        <p:spPr>
          <a:xfrm>
            <a:off x="6000760" y="3571876"/>
            <a:ext cx="142876" cy="35719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3523</TotalTime>
  <Words>257</Words>
  <Application>Microsoft Office PowerPoint</Application>
  <PresentationFormat>Presentación en pantalla (4:3)</PresentationFormat>
  <Paragraphs>41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Técnico</vt:lpstr>
      <vt:lpstr>Diapositiva 1</vt:lpstr>
    </vt:vector>
  </TitlesOfParts>
  <Company>Rizobacter Argentina S.A.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mnapoles</dc:creator>
  <cp:lastModifiedBy>mnapoles</cp:lastModifiedBy>
  <cp:revision>27</cp:revision>
  <dcterms:created xsi:type="dcterms:W3CDTF">2014-01-23T14:02:58Z</dcterms:created>
  <dcterms:modified xsi:type="dcterms:W3CDTF">2015-02-06T14:53:22Z</dcterms:modified>
</cp:coreProperties>
</file>