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Prata"/>
      <p:regular r:id="rId17"/>
    </p:embeddedFont>
    <p:embeddedFont>
      <p:font typeface="Prata"/>
      <p:regular r:id="rId18"/>
    </p:embeddedFont>
    <p:embeddedFont>
      <p:font typeface="Raleway"/>
      <p:regular r:id="rId19"/>
    </p:embeddedFont>
    <p:embeddedFont>
      <p:font typeface="Raleway"/>
      <p:regular r:id="rId20"/>
    </p:embeddedFont>
    <p:embeddedFont>
      <p:font typeface="Raleway"/>
      <p:regular r:id="rId21"/>
    </p:embeddedFont>
    <p:embeddedFont>
      <p:font typeface="Raleway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09888"/>
            <a:ext cx="57480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Objetivos específicos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7229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Evaluar el comportamiento del cultivar de maíz P-7928 utilizando el modelo DSSAT con y sin EcoMic®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51449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Determinar la variabilidad del rendimiento cultivar de maíz P-7928 simulado en el modelo DSSAT con y sin EcoMic®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5669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Proponer alternativas de manejo más adecuada para el cultivar de maíz P-7928 utilizando EcoMic®.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30" y="746998"/>
            <a:ext cx="1430179" cy="212169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92078" y="727591"/>
            <a:ext cx="4259818" cy="77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UNIVERSIDAD AGRARIA DE LA HABANA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192078" y="1661398"/>
            <a:ext cx="3189446" cy="291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"Fructuoso Rodríguez Pérez"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192078" y="2108835"/>
            <a:ext cx="4259818" cy="77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INSTITUTO NACIONAL DE CIENCIAS AGRÍCOLAS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5192078" y="3042642"/>
            <a:ext cx="3080861" cy="291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Maestría en Biomatemática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192078" y="3490079"/>
            <a:ext cx="4259818" cy="2918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800"/>
              </a:lnSpc>
              <a:buNone/>
            </a:pPr>
            <a:r>
              <a:rPr lang="en-US" sz="30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Estimación de rendimiento del cultivar de maíz P-7928 con EcoMic® utilizando el modelo DSSAT</a:t>
            </a:r>
            <a:endParaRPr lang="en-US" sz="30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325" y="746998"/>
            <a:ext cx="1206341" cy="21512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4830" y="6879669"/>
            <a:ext cx="6580465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19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Autor: Ing. Daniel Fernandez Sotolongo.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7512725" y="6879669"/>
            <a:ext cx="6580465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19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Tutores: Dr.C. René Florido Bacallao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7512725" y="7268647"/>
            <a:ext cx="6580465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19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Dr.C. Osmel Rodríguez González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627" y="496253"/>
            <a:ext cx="4619149" cy="563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Materiales y métodos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1627" y="1330881"/>
            <a:ext cx="3609499" cy="451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3550"/>
              </a:lnSpc>
              <a:buNone/>
            </a:pPr>
            <a:r>
              <a:rPr lang="en-US" sz="2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La Calibración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1627" y="2052757"/>
            <a:ext cx="1336714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(Hernández y Soto, 2012)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31627" y="2544485"/>
            <a:ext cx="1336714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Instituto Nacional de Ciencias Agrícolas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31627" y="3036213"/>
            <a:ext cx="13367147" cy="2096929"/>
          </a:xfrm>
          <a:prstGeom prst="roundRect">
            <a:avLst>
              <a:gd name="adj" fmla="val 1291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39247" y="3043833"/>
            <a:ext cx="13351907" cy="5204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19864" y="3159681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61592" y="3159681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Día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9509" y="3159681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837426" y="3159681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Año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9247" y="3564255"/>
            <a:ext cx="13351907" cy="5204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819864" y="3680103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61592" y="3680103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18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499509" y="3680103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noviembre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837426" y="3680103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2008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9247" y="4084677"/>
            <a:ext cx="13351907" cy="5204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819864" y="4200525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161592" y="4200525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499509" y="4200525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junio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837426" y="4200525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2009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39247" y="4605099"/>
            <a:ext cx="13351907" cy="5204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819864" y="4720947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161592" y="4720947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31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499509" y="4720947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julio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837426" y="4720947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2009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31627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registró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631627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Densidad de siembra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31627" y="633067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Labores agrotécnicas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31627" y="668250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Fecha de aplicación de fertilizantes y riego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31627" y="7034332"/>
            <a:ext cx="4161711" cy="577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Duración en días de las fases fenológicas del cultivo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241250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evaluó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5241250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Número de hojas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241250" y="633067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Biomasa seca de hojas, tallos y total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241250" y="668250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Área foliar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241250" y="703433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Índice de área foliar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241250" y="7386161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Rendimiento agrícola y sus componentes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9850874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calculó</a:t>
            </a:r>
            <a:endParaRPr lang="en-US" sz="1750" dirty="0"/>
          </a:p>
        </p:txBody>
      </p:sp>
      <p:sp>
        <p:nvSpPr>
          <p:cNvPr id="39" name="Text 37"/>
          <p:cNvSpPr/>
          <p:nvPr/>
        </p:nvSpPr>
        <p:spPr>
          <a:xfrm>
            <a:off x="9850874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Grados días de calor acumulados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44435"/>
            <a:ext cx="91980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Experimento utilizando EcoMic®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0684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Experimento montado en el período abril–julio de 2016, no se aplicó riego considerando que se realizó en temporada lluviosa.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1194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 aplicó EcoMic® a una dosis de 1,35 Kg ha-1 con una concentración de 20 esporas g-1 equivalente al 10 % del peso de las semillas.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1704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EcoMic® solo fue aplicado a los granos luego de ser embebidos.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5924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experimento se realizó en tres bloques de 2,7 m de ancho y 6 m de largo, para una superficie por parcela de 16,2 m2 por tratamiento. La distancia de plantación del cultivo fue de 0,90 m entre hileras y 0,30 m entre plantas.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24702"/>
            <a:ext cx="99107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Ficheros Utilizados en la Simulación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728793"/>
            <a:ext cx="2845594" cy="1946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X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1199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Condiciones de campo y tratamientos experimentales.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406" y="2728793"/>
            <a:ext cx="2845594" cy="1946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00406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Ficheros A y 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200406" y="5511998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Valores de las variables fisiológicas observadas.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022" y="2728793"/>
            <a:ext cx="2845594" cy="194691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607022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clima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607022" y="5511998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Datos meteorológicos de la Estación de Tapaste.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638" y="2728793"/>
            <a:ext cx="2845594" cy="194691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013638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suelo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1013638" y="551199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Características del suelo Ferralítico Rojo Lixiviado agrogénico.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86991"/>
            <a:ext cx="4252913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150"/>
              </a:lnSpc>
              <a:buNone/>
            </a:pPr>
            <a:r>
              <a:rPr lang="en-US" sz="33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Simulación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558766"/>
            <a:ext cx="850583" cy="10207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99523" y="1728787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Seasonal</a:t>
            </a:r>
            <a:endParaRPr lang="en-US" sz="16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2579489"/>
            <a:ext cx="850583" cy="10207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99523" y="2749510"/>
            <a:ext cx="3310414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Clima: Echam 5 A2 (2030-2059)</a:t>
            </a:r>
            <a:endParaRPr lang="en-US" sz="1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600212"/>
            <a:ext cx="850583" cy="102072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99523" y="3770233"/>
            <a:ext cx="445698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Suelo: Ferralítico Rojo Lixiviado agrogénico</a:t>
            </a:r>
            <a:endParaRPr lang="en-US" sz="16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20935"/>
            <a:ext cx="850583" cy="102072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899523" y="4790956"/>
            <a:ext cx="2166818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Condiciones iniciales</a:t>
            </a:r>
            <a:endParaRPr lang="en-US" sz="1650" dirty="0"/>
          </a:p>
        </p:txBody>
      </p:sp>
      <p:sp>
        <p:nvSpPr>
          <p:cNvPr id="11" name="Text 5"/>
          <p:cNvSpPr/>
          <p:nvPr/>
        </p:nvSpPr>
        <p:spPr>
          <a:xfrm>
            <a:off x="793790" y="5896808"/>
            <a:ext cx="6393775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Resultados obtenidos del cultivar de maíz P-7928 sin EcoMic®</a:t>
            </a:r>
            <a:endParaRPr lang="en-US" sz="1650" dirty="0"/>
          </a:p>
        </p:txBody>
      </p:sp>
      <p:sp>
        <p:nvSpPr>
          <p:cNvPr id="12" name="Text 6"/>
          <p:cNvSpPr/>
          <p:nvPr/>
        </p:nvSpPr>
        <p:spPr>
          <a:xfrm>
            <a:off x="793790" y="6417707"/>
            <a:ext cx="2878931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050"/>
              </a:lnSpc>
              <a:buNone/>
            </a:pPr>
            <a:r>
              <a:rPr lang="en-US" sz="1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Estimación del rendimiento: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793790" y="6938605"/>
            <a:ext cx="13042821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100"/>
              </a:lnSpc>
              <a:buSzPct val="100000"/>
              <a:buChar char="•"/>
            </a:pPr>
            <a:r>
              <a:rPr lang="en-US" sz="13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Simulaciones realizadas con el modelo DSSAT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793790" y="7270313"/>
            <a:ext cx="13042821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100"/>
              </a:lnSpc>
              <a:buSzPct val="100000"/>
              <a:buChar char="•"/>
            </a:pPr>
            <a:r>
              <a:rPr lang="en-US" sz="13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Realización de correlaciones para estimar rendimiento utilizando EcoMic®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63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Análisis estadístico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2874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 determinó las medias de las variables y el intervalo de confianza al 95 %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946797"/>
            <a:ext cx="13042821" cy="2154555"/>
          </a:xfrm>
          <a:prstGeom prst="roundRect">
            <a:avLst>
              <a:gd name="adj" fmla="val 1579"/>
            </a:avLst>
          </a:prstGeom>
          <a:solidFill>
            <a:srgbClr val="443D09"/>
          </a:solidFill>
          <a:ln/>
        </p:spPr>
      </p:sp>
      <p:sp>
        <p:nvSpPr>
          <p:cNvPr id="5" name="Shape 3"/>
          <p:cNvSpPr/>
          <p:nvPr/>
        </p:nvSpPr>
        <p:spPr>
          <a:xfrm>
            <a:off x="782479" y="2946797"/>
            <a:ext cx="13065443" cy="2154555"/>
          </a:xfrm>
          <a:prstGeom prst="roundRect">
            <a:avLst>
              <a:gd name="adj" fmla="val 1579"/>
            </a:avLst>
          </a:prstGeom>
          <a:solidFill>
            <a:srgbClr val="443D09"/>
          </a:solidFill>
          <a:ln/>
        </p:spPr>
      </p:sp>
      <p:sp>
        <p:nvSpPr>
          <p:cNvPr id="6" name="Text 4"/>
          <p:cNvSpPr/>
          <p:nvPr/>
        </p:nvSpPr>
        <p:spPr>
          <a:xfrm>
            <a:off x="1009293" y="3116818"/>
            <a:ext cx="126118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RMSE=√(∑(Si-Oi)²/n)</a:t>
            </a:r>
            <a:endParaRPr lang="en-US" sz="1750" dirty="0"/>
          </a:p>
          <a:p>
            <a:pPr indent="0" marL="0">
              <a:lnSpc>
                <a:spcPts val="2850"/>
              </a:lnSpc>
              <a:buNone/>
            </a:pPr>
            <a:endParaRPr lang="en-US" sz="1750" dirty="0"/>
          </a:p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RMSEn=100 * √(∑(Si-Oi)²/n)/O</a:t>
            </a:r>
            <a:endParaRPr lang="en-US" sz="1750" dirty="0"/>
          </a:p>
          <a:p>
            <a:pPr indent="0" marL="0">
              <a:lnSpc>
                <a:spcPts val="2850"/>
              </a:lnSpc>
              <a:buNone/>
            </a:pPr>
            <a:endParaRPr lang="en-US" sz="1750" dirty="0"/>
          </a:p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d=1-(∑(Si-Oi)²)/(∑(|Si-O|+|Oi-O|)²)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356503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donde Si y Oi - valores simulados y observados,</a:t>
            </a:r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
</a:t>
            </a:r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 es el número de observaciones;</a:t>
            </a:r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
</a:t>
            </a:r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– media de los valores de Oi.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670036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(Willmott, 1982), (Ray et al., 2018), (Raes et al., 2018)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563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Proyecto Asociado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05319"/>
            <a:ext cx="13042821" cy="2267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Desarrollo de Modelos Estadísticos-Matemáticos y herramientas de la agricultura inteligente, para su aplicación en la descripción y gestión de Procesos Agrarios. UNAH</a:t>
            </a:r>
            <a:endParaRPr lang="en-US" sz="3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216" y="609005"/>
            <a:ext cx="5537359" cy="692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450"/>
              </a:lnSpc>
              <a:buNone/>
            </a:pPr>
            <a:r>
              <a:rPr lang="en-US" sz="43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Cronograma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775216" y="1744028"/>
            <a:ext cx="13079968" cy="5879782"/>
          </a:xfrm>
          <a:prstGeom prst="roundRect">
            <a:avLst>
              <a:gd name="adj" fmla="val 56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82836" y="1751648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721" y="189214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363528" y="1892141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Acción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717524" y="189214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Fecha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82836" y="2386965"/>
            <a:ext cx="13063418" cy="134397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05721" y="252745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363528" y="2527459"/>
            <a:ext cx="3903464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Realizar la correlación para la estimación del rendimiento con el uso de EcoMic ®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717524" y="252745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Noviembre 2024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82836" y="3730942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05721" y="387143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363528" y="3871436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Capítulo 2 materiales y métodos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717524" y="387143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Diciembre 2024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82836" y="4366260"/>
            <a:ext cx="13063418" cy="134397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005721" y="4506754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363528" y="4506754"/>
            <a:ext cx="3903464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Culminación del articulo científico para publicar en la revista Cultivos Tropicales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717524" y="4506754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Enero 2025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82836" y="5710238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05721" y="585073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363528" y="5850731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Capitulo 3 Resultados y Discusión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717524" y="585073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Enero 2025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782836" y="6345555"/>
            <a:ext cx="13063418" cy="6353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005721" y="648604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5363528" y="6486049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Entrega de la tesis de maestría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717524" y="648604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28" name="Shape 26"/>
          <p:cNvSpPr/>
          <p:nvPr/>
        </p:nvSpPr>
        <p:spPr>
          <a:xfrm>
            <a:off x="782836" y="6980872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005721" y="712136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5363528" y="7121366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Defensa de la tesis de Maestría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9717524" y="712136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7603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Muchas Gracias</a:t>
            </a:r>
            <a:endParaRPr lang="en-US" sz="4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2025-02-15T14:36:32Z</dcterms:created>
  <dcterms:modified xsi:type="dcterms:W3CDTF">2025-02-15T14:36:32Z</dcterms:modified>
</cp:coreProperties>
</file>