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</p:sldIdLst>
  <p:sldSz cx="14630400" cy="8229600"/>
  <p:notesSz cx="8229600" cy="146304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Consolas" panose="020B0609020204030204" pitchFamily="49" charset="0"/>
      <p:regular r:id="rId27"/>
      <p:bold r:id="rId28"/>
      <p:italic r:id="rId29"/>
      <p:boldItalic r:id="rId30"/>
    </p:embeddedFont>
    <p:embeddedFont>
      <p:font typeface="Prata" panose="020B0604020202020204" charset="0"/>
      <p:regular r:id="rId31"/>
    </p:embeddedFont>
    <p:embeddedFont>
      <p:font typeface="Raleway" pitchFamily="2" charset="0"/>
      <p:regular r:id="rId32"/>
      <p:bold r:id="rId33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C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7" d="100"/>
          <a:sy n="87" d="100"/>
        </p:scale>
        <p:origin x="9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389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C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03910"/>
            <a:ext cx="2278261" cy="3083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endParaRPr lang="en-US" sz="15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810700"/>
            <a:ext cx="3689982" cy="547417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549968" y="823198"/>
            <a:ext cx="8267224" cy="12049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700"/>
              </a:lnSpc>
              <a:buNone/>
            </a:pPr>
            <a:r>
              <a:rPr lang="en-US" sz="37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UNIVERSIDAD AGRARIA DE LA HABANA</a:t>
            </a:r>
            <a:endParaRPr lang="en-US" sz="3750" dirty="0"/>
          </a:p>
        </p:txBody>
      </p:sp>
      <p:sp>
        <p:nvSpPr>
          <p:cNvPr id="5" name="Text 2"/>
          <p:cNvSpPr/>
          <p:nvPr/>
        </p:nvSpPr>
        <p:spPr>
          <a:xfrm>
            <a:off x="5049083" y="2220873"/>
            <a:ext cx="5268992" cy="481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50"/>
              </a:lnSpc>
              <a:buNone/>
            </a:pPr>
            <a:r>
              <a:rPr lang="en-US" sz="30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"Fructuoso Rodríguez Pérez"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3549968" y="2895600"/>
            <a:ext cx="8267224" cy="9639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750"/>
              </a:lnSpc>
              <a:buNone/>
            </a:pPr>
            <a:r>
              <a:rPr lang="en-US" sz="30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INSTITUTO NACIONAL DE CIENCIAS AGRÍCOLAS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5775246" y="4052292"/>
            <a:ext cx="3816548" cy="3614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22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Maestría en Biomatemática</a:t>
            </a:r>
            <a:endParaRPr lang="en-US" sz="2250" dirty="0"/>
          </a:p>
        </p:txBody>
      </p:sp>
      <p:sp>
        <p:nvSpPr>
          <p:cNvPr id="8" name="Text 5"/>
          <p:cNvSpPr/>
          <p:nvPr/>
        </p:nvSpPr>
        <p:spPr>
          <a:xfrm>
            <a:off x="3549968" y="4606528"/>
            <a:ext cx="8267224" cy="1445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750"/>
              </a:lnSpc>
              <a:buNone/>
            </a:pPr>
            <a:r>
              <a:rPr lang="en-US" sz="30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Estimación de rendimiento del cultivar de maíz P-7928 con EcoMic® utilizando el modelo DSSAT</a:t>
            </a:r>
            <a:endParaRPr lang="en-US" sz="3000" dirty="0"/>
          </a:p>
        </p:txBody>
      </p:sp>
      <p:sp>
        <p:nvSpPr>
          <p:cNvPr id="9" name="Text 6"/>
          <p:cNvSpPr/>
          <p:nvPr/>
        </p:nvSpPr>
        <p:spPr>
          <a:xfrm>
            <a:off x="12295108" y="803910"/>
            <a:ext cx="1556623" cy="3083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endParaRPr lang="en-US" sz="150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16439" y="601010"/>
            <a:ext cx="3113960" cy="555311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93790" y="6635472"/>
            <a:ext cx="6286262" cy="3083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Autor: Ing. Daniel Fernandez Sotolongo.</a:t>
            </a:r>
            <a:endParaRPr lang="en-US" sz="1500" dirty="0"/>
          </a:p>
        </p:txBody>
      </p:sp>
      <p:sp>
        <p:nvSpPr>
          <p:cNvPr id="12" name="Text 8"/>
          <p:cNvSpPr/>
          <p:nvPr/>
        </p:nvSpPr>
        <p:spPr>
          <a:xfrm>
            <a:off x="7557968" y="6635472"/>
            <a:ext cx="6286262" cy="3083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Tutores: Dr.C. René Florido Bacallao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7557968" y="7117318"/>
            <a:ext cx="6286262" cy="3083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Dr.C. Osmel Rodríguez González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739866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Objetivo general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788807"/>
            <a:ext cx="13042821" cy="17009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450"/>
              </a:lnSpc>
              <a:buNone/>
            </a:pPr>
            <a:r>
              <a:rPr lang="en-US" sz="35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Proponer alternativas de manejo con biofertilizante EcoMic® para el cultivar de maíz P-7928 que propicien rendimientos satisfactorios utilizando el modelo DSSAT</a:t>
            </a:r>
            <a:endParaRPr lang="en-US" sz="35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909888"/>
            <a:ext cx="574809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Objetivos específicos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4072295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Evaluar el comportamiento del cultivar de maíz P-7928 utilizando el modelo DSSAT con y sin EcoMic®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4514493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Determinar la variabilidad del rendimiento cultivar de maíz P-7928 simulado en el modelo DSSAT con y sin EcoMic®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956691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Proponer alternativas de manejo más adecuada para el cultivar de maíz P-7928 utilizando EcoMic®.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1627" y="496253"/>
            <a:ext cx="4619149" cy="5639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400"/>
              </a:lnSpc>
              <a:buNone/>
            </a:pPr>
            <a:r>
              <a:rPr lang="en-US" sz="35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Materiales y métodos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631627" y="1330881"/>
            <a:ext cx="3609499" cy="4512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550"/>
              </a:lnSpc>
              <a:buNone/>
            </a:pPr>
            <a:r>
              <a:rPr lang="en-US" sz="28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La Calibración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31627" y="2052757"/>
            <a:ext cx="13367147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(Hernández y Soto, 2012)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31627" y="2544485"/>
            <a:ext cx="13367147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Instituto Nacional de Ciencias Agrícolas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31627" y="3036213"/>
            <a:ext cx="13367147" cy="2096929"/>
          </a:xfrm>
          <a:prstGeom prst="roundRect">
            <a:avLst>
              <a:gd name="adj" fmla="val 1291"/>
            </a:avLst>
          </a:prstGeom>
          <a:noFill/>
          <a:ln w="762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39247" y="3043833"/>
            <a:ext cx="13351907" cy="52042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819864" y="3159681"/>
            <a:ext cx="2973348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40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No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161592" y="3159681"/>
            <a:ext cx="2969538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40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Día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7499509" y="3159681"/>
            <a:ext cx="2969538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40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Mes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0837426" y="3159681"/>
            <a:ext cx="2973348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40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Año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39247" y="3564255"/>
            <a:ext cx="13351907" cy="52042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819864" y="3680103"/>
            <a:ext cx="2973348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161592" y="3680103"/>
            <a:ext cx="2969538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18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7499509" y="3680103"/>
            <a:ext cx="2969538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noviembre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0837426" y="3680103"/>
            <a:ext cx="2973348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2008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639247" y="4084677"/>
            <a:ext cx="13351907" cy="52042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8" name="Text 16"/>
          <p:cNvSpPr/>
          <p:nvPr/>
        </p:nvSpPr>
        <p:spPr>
          <a:xfrm>
            <a:off x="819864" y="4200525"/>
            <a:ext cx="2973348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161592" y="4200525"/>
            <a:ext cx="2969538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12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7499509" y="4200525"/>
            <a:ext cx="2969538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junio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10837426" y="4200525"/>
            <a:ext cx="2973348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2009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639247" y="4605099"/>
            <a:ext cx="13351907" cy="52042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23" name="Text 21"/>
          <p:cNvSpPr/>
          <p:nvPr/>
        </p:nvSpPr>
        <p:spPr>
          <a:xfrm>
            <a:off x="819864" y="4720947"/>
            <a:ext cx="2973348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4161592" y="4720947"/>
            <a:ext cx="2969538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31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7499509" y="4720947"/>
            <a:ext cx="2969538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julio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10837426" y="4720947"/>
            <a:ext cx="2973348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2009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631627" y="5516523"/>
            <a:ext cx="2255877" cy="2819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17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Se registró</a:t>
            </a:r>
            <a:endParaRPr lang="en-US" sz="1750" dirty="0"/>
          </a:p>
        </p:txBody>
      </p:sp>
      <p:sp>
        <p:nvSpPr>
          <p:cNvPr id="28" name="Text 26"/>
          <p:cNvSpPr/>
          <p:nvPr/>
        </p:nvSpPr>
        <p:spPr>
          <a:xfrm>
            <a:off x="631627" y="5978843"/>
            <a:ext cx="4161711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Densidad de siembra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631627" y="6330672"/>
            <a:ext cx="4161711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Labores agrotécnicas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631627" y="6682502"/>
            <a:ext cx="4161711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Fecha de aplicación de fertilizantes y riego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631627" y="7034332"/>
            <a:ext cx="4161711" cy="5774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Duración en días de las fases fenológicas del cultivo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5241250" y="5516523"/>
            <a:ext cx="2255877" cy="2819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17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Se evaluó</a:t>
            </a:r>
            <a:endParaRPr lang="en-US" sz="1750" dirty="0"/>
          </a:p>
        </p:txBody>
      </p:sp>
      <p:sp>
        <p:nvSpPr>
          <p:cNvPr id="33" name="Text 31"/>
          <p:cNvSpPr/>
          <p:nvPr/>
        </p:nvSpPr>
        <p:spPr>
          <a:xfrm>
            <a:off x="5241250" y="5978843"/>
            <a:ext cx="4161711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Número de hojas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5241250" y="6330672"/>
            <a:ext cx="4161711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Biomasa seca de hojas, tallos y total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5241250" y="6682502"/>
            <a:ext cx="4161711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Área foliar</a:t>
            </a:r>
            <a:endParaRPr lang="en-US" sz="1400" dirty="0"/>
          </a:p>
        </p:txBody>
      </p:sp>
      <p:sp>
        <p:nvSpPr>
          <p:cNvPr id="36" name="Text 34"/>
          <p:cNvSpPr/>
          <p:nvPr/>
        </p:nvSpPr>
        <p:spPr>
          <a:xfrm>
            <a:off x="5241250" y="7034332"/>
            <a:ext cx="4161711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Índice de área foliar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5241250" y="7386161"/>
            <a:ext cx="4161711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Rendimiento agrícola y sus componentes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9850874" y="5516523"/>
            <a:ext cx="2255877" cy="2819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17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Se calculó</a:t>
            </a:r>
            <a:endParaRPr lang="en-US" sz="1750" dirty="0"/>
          </a:p>
        </p:txBody>
      </p:sp>
      <p:sp>
        <p:nvSpPr>
          <p:cNvPr id="39" name="Text 37"/>
          <p:cNvSpPr/>
          <p:nvPr/>
        </p:nvSpPr>
        <p:spPr>
          <a:xfrm>
            <a:off x="9850874" y="5978843"/>
            <a:ext cx="4161711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Grados días de calor acumulados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144435"/>
            <a:ext cx="919805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Experimento utilizando EcoMic®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306842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Experimento montado en el período abril–julio de 2016, no se aplicó riego considerando que se realizó en temporada lluviosa.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4111943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Se aplicó EcoMic® a una dosis de 1,35 Kg ha-1 con una concentración de 20 esporas g-1 equivalente al 10 % del peso de las semillas.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917043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El EcoMic® solo fue aplicado a los granos luego de ser embebidos.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93790" y="5359241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El experimento se realizó en tres bloques de 2,7 m de ancho y 6 m de largo, para una superficie por parcela de 16,2 m2 por tratamiento. La distancia de plantación del cultivo fue de 0,90 m entre hileras y 0,30 m entre plantas.</a:t>
            </a:r>
            <a:endParaRPr lang="en-US" sz="1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24702"/>
            <a:ext cx="991076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Ficheros Utilizados en la Simulación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728793"/>
            <a:ext cx="2845594" cy="194691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493085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Fichero X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5511998"/>
            <a:ext cx="2845594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Condiciones de campo y tratamientos experimentales.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0406" y="2728793"/>
            <a:ext cx="2845594" cy="194691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200406" y="493085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Ficheros A y T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4200406" y="5511998"/>
            <a:ext cx="284559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Valores de las variables fisiológicas observadas.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7022" y="2728793"/>
            <a:ext cx="2845594" cy="194691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607022" y="493085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Fichero clima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7607022" y="5511998"/>
            <a:ext cx="284559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Datos meteorológicos de la Estación de Tapaste.</a:t>
            </a:r>
            <a:endParaRPr lang="en-US" sz="17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13638" y="2728793"/>
            <a:ext cx="2845594" cy="194691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1013638" y="493085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Fichero suelo</a:t>
            </a:r>
            <a:endParaRPr lang="en-US" sz="2200" dirty="0"/>
          </a:p>
        </p:txBody>
      </p:sp>
      <p:sp>
        <p:nvSpPr>
          <p:cNvPr id="14" name="Text 8"/>
          <p:cNvSpPr/>
          <p:nvPr/>
        </p:nvSpPr>
        <p:spPr>
          <a:xfrm>
            <a:off x="11013638" y="5511998"/>
            <a:ext cx="2845594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Características del suelo Ferralítico Rojo Lixiviado agrogénico.</a:t>
            </a:r>
            <a:endParaRPr lang="en-US" sz="1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86991"/>
            <a:ext cx="4252913" cy="531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150"/>
              </a:lnSpc>
              <a:buNone/>
            </a:pPr>
            <a:r>
              <a:rPr lang="en-US" sz="33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Simulación</a:t>
            </a:r>
            <a:endParaRPr lang="en-US" sz="33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1558766"/>
            <a:ext cx="850583" cy="102072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899523" y="1728787"/>
            <a:ext cx="2126456" cy="265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Seasonal</a:t>
            </a:r>
            <a:endParaRPr lang="en-US" sz="16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2579489"/>
            <a:ext cx="850583" cy="1020723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899523" y="2749510"/>
            <a:ext cx="3310414" cy="265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Clima: Echam 5 A2 (2030-2059)</a:t>
            </a:r>
            <a:endParaRPr lang="en-US" sz="16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3600212"/>
            <a:ext cx="850583" cy="102072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899523" y="3770233"/>
            <a:ext cx="4456986" cy="265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Suelo: Ferralítico Rojo Lixiviado agrogénico</a:t>
            </a:r>
            <a:endParaRPr lang="en-US" sz="1650" dirty="0"/>
          </a:p>
        </p:txBody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790" y="4620935"/>
            <a:ext cx="850583" cy="1020723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1899523" y="4790956"/>
            <a:ext cx="2166818" cy="265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Condiciones iniciales</a:t>
            </a:r>
            <a:endParaRPr lang="en-US" sz="1650" dirty="0"/>
          </a:p>
        </p:txBody>
      </p:sp>
      <p:sp>
        <p:nvSpPr>
          <p:cNvPr id="11" name="Text 5"/>
          <p:cNvSpPr/>
          <p:nvPr/>
        </p:nvSpPr>
        <p:spPr>
          <a:xfrm>
            <a:off x="793790" y="5896808"/>
            <a:ext cx="6393775" cy="265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050"/>
              </a:lnSpc>
              <a:buNone/>
            </a:pPr>
            <a:r>
              <a:rPr lang="en-US" sz="16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Resultados obtenidos del cultivar de maíz P-7928 sin EcoMic®</a:t>
            </a:r>
            <a:endParaRPr lang="en-US" sz="1650" dirty="0"/>
          </a:p>
        </p:txBody>
      </p:sp>
      <p:sp>
        <p:nvSpPr>
          <p:cNvPr id="12" name="Text 6"/>
          <p:cNvSpPr/>
          <p:nvPr/>
        </p:nvSpPr>
        <p:spPr>
          <a:xfrm>
            <a:off x="793790" y="6417707"/>
            <a:ext cx="2878931" cy="265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050"/>
              </a:lnSpc>
              <a:buNone/>
            </a:pPr>
            <a:r>
              <a:rPr lang="en-US" sz="16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Estimación del rendimiento:</a:t>
            </a:r>
            <a:endParaRPr lang="en-US" sz="1650" dirty="0"/>
          </a:p>
        </p:txBody>
      </p:sp>
      <p:sp>
        <p:nvSpPr>
          <p:cNvPr id="13" name="Text 7"/>
          <p:cNvSpPr/>
          <p:nvPr/>
        </p:nvSpPr>
        <p:spPr>
          <a:xfrm>
            <a:off x="793790" y="6938605"/>
            <a:ext cx="13042821" cy="2721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100"/>
              </a:lnSpc>
              <a:buSzPct val="100000"/>
              <a:buChar char="•"/>
            </a:pPr>
            <a:r>
              <a:rPr lang="en-US" sz="13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Simulaciones realizadas con el modelo DSSAT</a:t>
            </a:r>
            <a:endParaRPr lang="en-US" sz="1300" dirty="0"/>
          </a:p>
        </p:txBody>
      </p:sp>
      <p:sp>
        <p:nvSpPr>
          <p:cNvPr id="14" name="Text 8"/>
          <p:cNvSpPr/>
          <p:nvPr/>
        </p:nvSpPr>
        <p:spPr>
          <a:xfrm>
            <a:off x="793790" y="7270313"/>
            <a:ext cx="13042821" cy="2721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100"/>
              </a:lnSpc>
              <a:buSzPct val="100000"/>
              <a:buChar char="•"/>
            </a:pPr>
            <a:r>
              <a:rPr lang="en-US" sz="13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Realización de correlaciones para estimar rendimiento utilizando EcoMic®</a:t>
            </a:r>
            <a:endParaRPr lang="en-US" sz="13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66336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Análisis estadístico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328743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Se determinó las medias de las variables y el intervalo de confianza al 95 %</a:t>
            </a:r>
            <a:endParaRPr lang="en-US" sz="1750" dirty="0"/>
          </a:p>
        </p:txBody>
      </p:sp>
      <p:sp>
        <p:nvSpPr>
          <p:cNvPr id="4" name="Shape 2"/>
          <p:cNvSpPr/>
          <p:nvPr/>
        </p:nvSpPr>
        <p:spPr>
          <a:xfrm>
            <a:off x="793790" y="2946797"/>
            <a:ext cx="13042821" cy="2154555"/>
          </a:xfrm>
          <a:prstGeom prst="roundRect">
            <a:avLst>
              <a:gd name="adj" fmla="val 1579"/>
            </a:avLst>
          </a:prstGeom>
          <a:solidFill>
            <a:srgbClr val="443D09"/>
          </a:solidFill>
          <a:ln/>
        </p:spPr>
      </p:sp>
      <p:sp>
        <p:nvSpPr>
          <p:cNvPr id="5" name="Shape 3"/>
          <p:cNvSpPr/>
          <p:nvPr/>
        </p:nvSpPr>
        <p:spPr>
          <a:xfrm>
            <a:off x="782479" y="2946797"/>
            <a:ext cx="13065443" cy="2154555"/>
          </a:xfrm>
          <a:prstGeom prst="roundRect">
            <a:avLst>
              <a:gd name="adj" fmla="val 1579"/>
            </a:avLst>
          </a:prstGeom>
          <a:solidFill>
            <a:srgbClr val="443D09"/>
          </a:solidFill>
          <a:ln/>
        </p:spPr>
      </p:sp>
      <p:sp>
        <p:nvSpPr>
          <p:cNvPr id="6" name="Text 4"/>
          <p:cNvSpPr/>
          <p:nvPr/>
        </p:nvSpPr>
        <p:spPr>
          <a:xfrm>
            <a:off x="1009293" y="3116818"/>
            <a:ext cx="12611814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highlight>
                  <a:srgbClr val="443D09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RMSE=√(∑(Si-Oi)²/n)</a:t>
            </a:r>
            <a:endParaRPr lang="en-US" sz="1750" dirty="0"/>
          </a:p>
          <a:p>
            <a:pPr marL="0" indent="0">
              <a:lnSpc>
                <a:spcPts val="2850"/>
              </a:lnSpc>
              <a:buNone/>
            </a:pPr>
            <a:endParaRPr lang="en-US" sz="1750" dirty="0"/>
          </a:p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highlight>
                  <a:srgbClr val="443D09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RMSEn=100 * √(∑(Si-Oi)²/n)/O</a:t>
            </a:r>
            <a:endParaRPr lang="en-US" sz="1750" dirty="0"/>
          </a:p>
          <a:p>
            <a:pPr marL="0" indent="0">
              <a:lnSpc>
                <a:spcPts val="2850"/>
              </a:lnSpc>
              <a:buNone/>
            </a:pPr>
            <a:endParaRPr lang="en-US" sz="1750" dirty="0"/>
          </a:p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highlight>
                  <a:srgbClr val="443D09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d=1-(∑(Si-Oi)²)/(∑(|Si-O|+|Oi-O|)²)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93790" y="5356503"/>
            <a:ext cx="130428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donde Si y Oi - valores simulados y observados,
n es el número de observaciones;
– media de los valores de Oi.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793790" y="6700361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(Willmott, 1982), (Ray et al., 2018), (Raes et al., 2018)</a:t>
            </a:r>
            <a:endParaRPr lang="en-US" sz="17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456378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Proyecto Asociado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505319"/>
            <a:ext cx="13042821" cy="22679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450"/>
              </a:lnSpc>
              <a:buNone/>
            </a:pPr>
            <a:r>
              <a:rPr lang="en-US" sz="35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Desarrollo de Modelos Estadísticos-Matemáticos y herramientas de la agricultura inteligente, para su aplicación en la descripción y gestión de Procesos Agrarios. UNAH</a:t>
            </a:r>
            <a:endParaRPr lang="en-US" sz="35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5216" y="609005"/>
            <a:ext cx="5537359" cy="6921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450"/>
              </a:lnSpc>
              <a:buNone/>
            </a:pPr>
            <a:r>
              <a:rPr lang="en-US" sz="43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Cronograma</a:t>
            </a:r>
            <a:endParaRPr lang="en-US" sz="4350" dirty="0"/>
          </a:p>
        </p:txBody>
      </p:sp>
      <p:sp>
        <p:nvSpPr>
          <p:cNvPr id="3" name="Shape 1"/>
          <p:cNvSpPr/>
          <p:nvPr/>
        </p:nvSpPr>
        <p:spPr>
          <a:xfrm>
            <a:off x="775216" y="1744028"/>
            <a:ext cx="13079968" cy="5879782"/>
          </a:xfrm>
          <a:prstGeom prst="roundRect">
            <a:avLst>
              <a:gd name="adj" fmla="val 565"/>
            </a:avLst>
          </a:prstGeom>
          <a:noFill/>
          <a:ln w="762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82836" y="1751648"/>
            <a:ext cx="13063418" cy="63531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1005721" y="1892141"/>
            <a:ext cx="390727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No.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5363528" y="1892141"/>
            <a:ext cx="390346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Acción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9717524" y="1892141"/>
            <a:ext cx="390727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Fecha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782836" y="2386965"/>
            <a:ext cx="13063418" cy="1343978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1005721" y="2527459"/>
            <a:ext cx="390727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5363528" y="2527459"/>
            <a:ext cx="3903464" cy="1062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Realizar la correlación para la estimación del rendimiento con el uso de EcoMic ®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9717524" y="2527459"/>
            <a:ext cx="390727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Noviembre 2024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782836" y="3730942"/>
            <a:ext cx="13063418" cy="63531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1005721" y="3871436"/>
            <a:ext cx="390727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5363528" y="3871436"/>
            <a:ext cx="390346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Capítulo 2 materiales y métodos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9717524" y="3871436"/>
            <a:ext cx="390727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Diciembre 2024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782836" y="4366260"/>
            <a:ext cx="13063418" cy="1343978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1005721" y="4506754"/>
            <a:ext cx="390727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5363528" y="4506754"/>
            <a:ext cx="3903464" cy="1062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Culminación del articulo científico para publicar en la revista Cultivos Tropicales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9717524" y="4506754"/>
            <a:ext cx="390727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Enero 2025</a:t>
            </a:r>
            <a:endParaRPr lang="en-US" sz="1700" dirty="0"/>
          </a:p>
        </p:txBody>
      </p:sp>
      <p:sp>
        <p:nvSpPr>
          <p:cNvPr id="20" name="Shape 18"/>
          <p:cNvSpPr/>
          <p:nvPr/>
        </p:nvSpPr>
        <p:spPr>
          <a:xfrm>
            <a:off x="782836" y="5710238"/>
            <a:ext cx="13063418" cy="63531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1" name="Text 19"/>
          <p:cNvSpPr/>
          <p:nvPr/>
        </p:nvSpPr>
        <p:spPr>
          <a:xfrm>
            <a:off x="1005721" y="5850731"/>
            <a:ext cx="390727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4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5363528" y="5850731"/>
            <a:ext cx="390346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Capitulo 3 Resultados y Discusión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9717524" y="5850731"/>
            <a:ext cx="390727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Enero 2025</a:t>
            </a:r>
            <a:endParaRPr lang="en-US" sz="1700" dirty="0"/>
          </a:p>
        </p:txBody>
      </p:sp>
      <p:sp>
        <p:nvSpPr>
          <p:cNvPr id="24" name="Shape 22"/>
          <p:cNvSpPr/>
          <p:nvPr/>
        </p:nvSpPr>
        <p:spPr>
          <a:xfrm>
            <a:off x="782836" y="6345555"/>
            <a:ext cx="13063418" cy="635318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1005721" y="6486049"/>
            <a:ext cx="390727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5</a:t>
            </a:r>
            <a:endParaRPr lang="en-US" sz="1700" dirty="0"/>
          </a:p>
        </p:txBody>
      </p:sp>
      <p:sp>
        <p:nvSpPr>
          <p:cNvPr id="26" name="Text 24"/>
          <p:cNvSpPr/>
          <p:nvPr/>
        </p:nvSpPr>
        <p:spPr>
          <a:xfrm>
            <a:off x="5363528" y="6486049"/>
            <a:ext cx="390346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Entrega de la tesis de maestría</a:t>
            </a:r>
            <a:endParaRPr lang="en-US" sz="1700" dirty="0"/>
          </a:p>
        </p:txBody>
      </p:sp>
      <p:sp>
        <p:nvSpPr>
          <p:cNvPr id="27" name="Text 25"/>
          <p:cNvSpPr/>
          <p:nvPr/>
        </p:nvSpPr>
        <p:spPr>
          <a:xfrm>
            <a:off x="9717524" y="6486049"/>
            <a:ext cx="390727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endParaRPr lang="en-US" sz="1700" dirty="0"/>
          </a:p>
        </p:txBody>
      </p:sp>
      <p:sp>
        <p:nvSpPr>
          <p:cNvPr id="28" name="Shape 26"/>
          <p:cNvSpPr/>
          <p:nvPr/>
        </p:nvSpPr>
        <p:spPr>
          <a:xfrm>
            <a:off x="782836" y="6980872"/>
            <a:ext cx="13063418" cy="63531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9" name="Text 27"/>
          <p:cNvSpPr/>
          <p:nvPr/>
        </p:nvSpPr>
        <p:spPr>
          <a:xfrm>
            <a:off x="1005721" y="7121366"/>
            <a:ext cx="390727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6</a:t>
            </a:r>
            <a:endParaRPr lang="en-US" sz="1700" dirty="0"/>
          </a:p>
        </p:txBody>
      </p:sp>
      <p:sp>
        <p:nvSpPr>
          <p:cNvPr id="30" name="Text 28"/>
          <p:cNvSpPr/>
          <p:nvPr/>
        </p:nvSpPr>
        <p:spPr>
          <a:xfrm>
            <a:off x="5363528" y="7121366"/>
            <a:ext cx="390346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Defensa de la tesis de Maestría</a:t>
            </a:r>
            <a:endParaRPr lang="en-US" sz="1700" dirty="0"/>
          </a:p>
        </p:txBody>
      </p:sp>
      <p:sp>
        <p:nvSpPr>
          <p:cNvPr id="31" name="Text 29"/>
          <p:cNvSpPr/>
          <p:nvPr/>
        </p:nvSpPr>
        <p:spPr>
          <a:xfrm>
            <a:off x="9717524" y="7121366"/>
            <a:ext cx="390727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endParaRPr lang="en-US" sz="17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3760351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Muchas Gracias</a:t>
            </a:r>
            <a:endParaRPr lang="en-US" sz="44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65954"/>
            <a:ext cx="874680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Importancia del cultivo del maíz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128361"/>
            <a:ext cx="4120753" cy="254674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4958596"/>
            <a:ext cx="303918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Alimentación Mundial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5449014"/>
            <a:ext cx="4120753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El maíz ocupa el segundo lugar a nivel mundial en superficie cultivada después del trigo, debido a su importancia económica para la alimentación del hombre y animal.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4704" y="2128361"/>
            <a:ext cx="4120872" cy="254686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54704" y="495871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Fuente Nutritiva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254704" y="5449133"/>
            <a:ext cx="4120872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Constituye una fuente excelente de hidratos de carbono, el grano de maíz posee un 13% de proteínas y un 7% de grasas.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5738" y="2128361"/>
            <a:ext cx="4120753" cy="254674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15738" y="495859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Cultivo en Cuba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715738" y="5449014"/>
            <a:ext cx="41207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En Cuba se cultivan unas 130 mil hectáreas al año.</a:t>
            </a:r>
            <a:endParaRPr lang="en-US" sz="17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03910"/>
            <a:ext cx="2278261" cy="3083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endParaRPr lang="en-US" sz="15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810700"/>
            <a:ext cx="3689982" cy="547417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549968" y="823198"/>
            <a:ext cx="8267224" cy="12049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700"/>
              </a:lnSpc>
              <a:buNone/>
            </a:pPr>
            <a:r>
              <a:rPr lang="en-US" sz="37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UNIVERSIDAD AGRARIA DE LA HABANA</a:t>
            </a:r>
            <a:endParaRPr lang="en-US" sz="3750" dirty="0"/>
          </a:p>
        </p:txBody>
      </p:sp>
      <p:sp>
        <p:nvSpPr>
          <p:cNvPr id="5" name="Text 2"/>
          <p:cNvSpPr/>
          <p:nvPr/>
        </p:nvSpPr>
        <p:spPr>
          <a:xfrm>
            <a:off x="5049083" y="2220873"/>
            <a:ext cx="5268992" cy="481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50"/>
              </a:lnSpc>
              <a:buNone/>
            </a:pPr>
            <a:r>
              <a:rPr lang="en-US" sz="30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"Fructuoso Rodríguez Pérez"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3549968" y="2895600"/>
            <a:ext cx="8267224" cy="9639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750"/>
              </a:lnSpc>
              <a:buNone/>
            </a:pPr>
            <a:r>
              <a:rPr lang="en-US" sz="30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INSTITUTO NACIONAL DE CIENCIAS AGRÍCOLAS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5775246" y="4052292"/>
            <a:ext cx="3816548" cy="3614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22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Maestría en Biomatemática</a:t>
            </a:r>
            <a:endParaRPr lang="en-US" sz="2250" dirty="0"/>
          </a:p>
        </p:txBody>
      </p:sp>
      <p:sp>
        <p:nvSpPr>
          <p:cNvPr id="8" name="Text 5"/>
          <p:cNvSpPr/>
          <p:nvPr/>
        </p:nvSpPr>
        <p:spPr>
          <a:xfrm>
            <a:off x="3549968" y="4606528"/>
            <a:ext cx="8267224" cy="1445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750"/>
              </a:lnSpc>
              <a:buNone/>
            </a:pPr>
            <a:r>
              <a:rPr lang="en-US" sz="30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Estimación de rendimiento del cultivar de maíz P-7928 con EcoMic® utilizando el modelo DSSAT</a:t>
            </a:r>
            <a:endParaRPr lang="en-US" sz="3000" dirty="0"/>
          </a:p>
        </p:txBody>
      </p:sp>
      <p:sp>
        <p:nvSpPr>
          <p:cNvPr id="9" name="Text 6"/>
          <p:cNvSpPr/>
          <p:nvPr/>
        </p:nvSpPr>
        <p:spPr>
          <a:xfrm>
            <a:off x="12295108" y="803910"/>
            <a:ext cx="1556623" cy="3083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endParaRPr lang="en-US" sz="150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16439" y="601010"/>
            <a:ext cx="3113960" cy="555311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93790" y="6635472"/>
            <a:ext cx="6286262" cy="3083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Autor: Ing. Daniel Fernandez Sotolongo.</a:t>
            </a:r>
            <a:endParaRPr lang="en-US" sz="1500" dirty="0"/>
          </a:p>
        </p:txBody>
      </p:sp>
      <p:sp>
        <p:nvSpPr>
          <p:cNvPr id="12" name="Text 8"/>
          <p:cNvSpPr/>
          <p:nvPr/>
        </p:nvSpPr>
        <p:spPr>
          <a:xfrm>
            <a:off x="7557968" y="6635472"/>
            <a:ext cx="6286262" cy="3083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Tutores: Dr.C. René Florido Bacallao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7557968" y="7117318"/>
            <a:ext cx="6286262" cy="3083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Dr.C. Osmel Rodríguez González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764098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68085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La importancia de la utilización del EcoMic®(HMA)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739271"/>
            <a:ext cx="130428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Los hongos micorrízicos arbusculares son organismos biotróficos obligatorios asociados a las raíces de plantas superiores, que reciben fuentes carbonadas provenientes de la planta, mientras que en estas se incrementa la capacidad de exploración del suelo, la absorción de nutrientes minerales y por consiguiente, el crecimiento y desarrollo.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3907274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Por estas razones han sido utilizados como biofertilizantes para aumentar los rendimientos de diferentes cultivos entre los que se encuentra el maíz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4888230"/>
            <a:ext cx="3459123" cy="185511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93790" y="6998494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(Pérez-Madruga et al., 2019)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45908"/>
            <a:ext cx="684799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Datos de maíz para Cuba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708315"/>
            <a:ext cx="3005495" cy="185749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484929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Rendimiento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5339715"/>
            <a:ext cx="30054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El cultivar P-7928 rinde 4 t/ha.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9446" y="2708315"/>
            <a:ext cx="3005614" cy="185749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139446" y="4849297"/>
            <a:ext cx="291000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Densidad de siembra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4139446" y="5339715"/>
            <a:ext cx="300561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Densidad de 4.5-5 plantas/m2.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5221" y="2708315"/>
            <a:ext cx="3005614" cy="185749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485221" y="484929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Crecimiento óptimo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7485221" y="5339715"/>
            <a:ext cx="300561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21-32°C para un crecimiento ideal.</a:t>
            </a:r>
            <a:endParaRPr lang="en-US" sz="17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30997" y="2708315"/>
            <a:ext cx="3005614" cy="1857494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0830997" y="484929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Fertilización</a:t>
            </a:r>
            <a:endParaRPr lang="en-US" sz="2200" dirty="0"/>
          </a:p>
        </p:txBody>
      </p:sp>
      <p:sp>
        <p:nvSpPr>
          <p:cNvPr id="14" name="Text 8"/>
          <p:cNvSpPr/>
          <p:nvPr/>
        </p:nvSpPr>
        <p:spPr>
          <a:xfrm>
            <a:off x="10830997" y="5339715"/>
            <a:ext cx="300561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Nitrógeno: 2/3 en siembra, 1/3 a los 25-30 días.</a:t>
            </a:r>
            <a:endParaRPr lang="en-US" sz="1750" dirty="0"/>
          </a:p>
        </p:txBody>
      </p:sp>
      <p:sp>
        <p:nvSpPr>
          <p:cNvPr id="15" name="Text 9"/>
          <p:cNvSpPr/>
          <p:nvPr/>
        </p:nvSpPr>
        <p:spPr>
          <a:xfrm>
            <a:off x="793790" y="6320671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Guía técnica para el cultivo del maíz, 2013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147173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Modelos de simulación de Cultivos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904893"/>
            <a:ext cx="7556421" cy="2177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Los modelos de simulación de crecimiento de cultivos y el análisis del sistema suelo-planta-atmósfera son herramientas importantes para la investigación agrícola moderna. Un modelo de cultivo representa de manera sencilla y sintética los procesos fisiológicos y ecológicos más importantes que gobiernan el crecimiento utilizando ecuaciones matemáticas</a:t>
            </a:r>
            <a:endParaRPr lang="en-US" sz="17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33055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DSSAT (Versión 4.6)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1795463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Modelo popular de cultivo utilizado en más de 100 países durante más de 20 años (Jones et al., 1998)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1857256" y="295227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Tubérculos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793790" y="3442692"/>
            <a:ext cx="389870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papa, remolacha, yuca</a:t>
            </a:r>
            <a:endParaRPr lang="en-US" sz="17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347460" y="3161943"/>
            <a:ext cx="97869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5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1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9937790" y="295227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Leguminosas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9937790" y="3442692"/>
            <a:ext cx="3898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soya, maní, frijol, gandul</a:t>
            </a:r>
            <a:endParaRPr lang="en-US" sz="175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8535353" y="3550444"/>
            <a:ext cx="173712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5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2</a:t>
            </a:r>
            <a:endParaRPr lang="en-US" sz="2200" dirty="0"/>
          </a:p>
        </p:txBody>
      </p:sp>
      <p:sp>
        <p:nvSpPr>
          <p:cNvPr id="12" name="Text 8"/>
          <p:cNvSpPr/>
          <p:nvPr/>
        </p:nvSpPr>
        <p:spPr>
          <a:xfrm>
            <a:off x="9937790" y="522339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Cereales</a:t>
            </a:r>
            <a:endParaRPr lang="en-US" sz="2200" dirty="0"/>
          </a:p>
        </p:txBody>
      </p:sp>
      <p:sp>
        <p:nvSpPr>
          <p:cNvPr id="13" name="Text 9"/>
          <p:cNvSpPr/>
          <p:nvPr/>
        </p:nvSpPr>
        <p:spPr>
          <a:xfrm>
            <a:off x="9937790" y="5713809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maíz, trigo, arroz, cebada, sorgo, millo</a:t>
            </a:r>
            <a:endParaRPr lang="en-US" sz="1750" dirty="0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8145899" y="5776317"/>
            <a:ext cx="175736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5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3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1857256" y="522339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Otros cultivos</a:t>
            </a:r>
            <a:endParaRPr lang="en-US" sz="2200" dirty="0"/>
          </a:p>
        </p:txBody>
      </p:sp>
      <p:sp>
        <p:nvSpPr>
          <p:cNvPr id="17" name="Text 12"/>
          <p:cNvSpPr/>
          <p:nvPr/>
        </p:nvSpPr>
        <p:spPr>
          <a:xfrm>
            <a:off x="793790" y="5713809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caña de azúcar, pastos, tomate, girasol, cítricos</a:t>
            </a:r>
            <a:endParaRPr lang="en-US" sz="1750" dirty="0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5924907" y="5387816"/>
            <a:ext cx="165854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5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4</a:t>
            </a:r>
            <a:endParaRPr lang="en-US" sz="2200" dirty="0"/>
          </a:p>
        </p:txBody>
      </p:sp>
      <p:sp>
        <p:nvSpPr>
          <p:cNvPr id="20" name="Text 14"/>
          <p:cNvSpPr/>
          <p:nvPr/>
        </p:nvSpPr>
        <p:spPr>
          <a:xfrm>
            <a:off x="793790" y="7233642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Total: 46 cultivos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96378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Impactos del DSSAT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658785"/>
            <a:ext cx="3005495" cy="185749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479976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Adopción Global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5290185"/>
            <a:ext cx="30054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Adoptado por más de 1500 investigadores en 90 países.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9446" y="2658785"/>
            <a:ext cx="3005614" cy="185749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139446" y="479976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Cambio Climático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4139446" y="5290185"/>
            <a:ext cx="3005614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Utilizado en proyectos nacionales e internacionales sobre el cambio climático.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5221" y="2658785"/>
            <a:ext cx="3005614" cy="185749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485221" y="4799767"/>
            <a:ext cx="3005614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Aplicaciones Independientes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7485221" y="5644515"/>
            <a:ext cx="3005614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Cientos de aplicaciones desarrolladas independientemente.</a:t>
            </a:r>
            <a:endParaRPr lang="en-US" sz="17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30997" y="2658785"/>
            <a:ext cx="3005614" cy="1857494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0830997" y="4799767"/>
            <a:ext cx="3005614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Transferencia Tecnológica</a:t>
            </a:r>
            <a:endParaRPr lang="en-US" sz="2200" dirty="0"/>
          </a:p>
        </p:txBody>
      </p:sp>
      <p:sp>
        <p:nvSpPr>
          <p:cNvPr id="14" name="Text 8"/>
          <p:cNvSpPr/>
          <p:nvPr/>
        </p:nvSpPr>
        <p:spPr>
          <a:xfrm>
            <a:off x="10830997" y="5644515"/>
            <a:ext cx="3005614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Validó el enfoque de sistemas para la transferencia tecnológica.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739866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Problema científico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788807"/>
            <a:ext cx="13042821" cy="17009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450"/>
              </a:lnSpc>
              <a:buNone/>
            </a:pPr>
            <a:r>
              <a:rPr lang="en-US" sz="35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¿Cómo propiciar un uso racional del biofertilizante EcoMic® para el cultivar de maíz P-7928 y obtener rendimientos satisfactorios?</a:t>
            </a:r>
            <a:endParaRPr lang="en-US" sz="35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3170634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Hipótesis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4333042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La utilización de alternativas de manejo para el cultivar de maíz P-7928 basada en la aplicación de Ecomic ®, permiten un uso racional de la fertilización con rendimientos satisfactorios.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1162</Words>
  <Application>Microsoft Office PowerPoint</Application>
  <PresentationFormat>Personalizado</PresentationFormat>
  <Paragraphs>181</Paragraphs>
  <Slides>20</Slides>
  <Notes>20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6" baseType="lpstr">
      <vt:lpstr>Prata</vt:lpstr>
      <vt:lpstr>Consolas</vt:lpstr>
      <vt:lpstr>Arial</vt:lpstr>
      <vt:lpstr>Calibri</vt:lpstr>
      <vt:lpstr>Raleway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Daniel Fernández Sotolongo</cp:lastModifiedBy>
  <cp:revision>3</cp:revision>
  <dcterms:created xsi:type="dcterms:W3CDTF">2025-02-15T14:34:25Z</dcterms:created>
  <dcterms:modified xsi:type="dcterms:W3CDTF">2025-02-15T15:45:36Z</dcterms:modified>
</cp:coreProperties>
</file>