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8" r:id="rId15"/>
    <p:sldId id="267" r:id="rId16"/>
    <p:sldId id="269" r:id="rId17"/>
    <p:sldId id="275" r:id="rId18"/>
    <p:sldId id="285" r:id="rId19"/>
    <p:sldId id="291" r:id="rId20"/>
    <p:sldId id="286" r:id="rId21"/>
    <p:sldId id="287" r:id="rId22"/>
    <p:sldId id="288" r:id="rId23"/>
    <p:sldId id="290" r:id="rId24"/>
    <p:sldId id="272" r:id="rId25"/>
  </p:sldIdLst>
  <p:sldSz cx="14630400" cy="8229600"/>
  <p:notesSz cx="8229600" cy="14630400"/>
  <p:embeddedFontLst>
    <p:embeddedFont>
      <p:font typeface="Calibri" panose="020F0502020204030204" pitchFamily="34" charset="0"/>
      <p:regular r:id="rId29"/>
      <p:bold r:id="rId30"/>
      <p:italic r:id="rId31"/>
      <p:boldItalic r:id="rId32"/>
    </p:embeddedFont>
    <p:embeddedFont>
      <p:font typeface="Consolas" panose="020B0609020204030204" pitchFamily="49" charset="0"/>
      <p:regular r:id="rId33"/>
      <p:bold r:id="rId34"/>
      <p:italic r:id="rId35"/>
      <p:boldItalic r:id="rId36"/>
    </p:embeddedFont>
    <p:embeddedFont>
      <p:font typeface="Prata" panose="020B0604020202020204" charset="0"/>
      <p:regular r:id="rId37"/>
    </p:embeddedFont>
    <p:embeddedFont>
      <p:font typeface="Raleway" pitchFamily="2" charset="0"/>
      <p:regular r:id="rId38"/>
      <p:bold r:id="rId39"/>
      <p:italic r:id="rId40"/>
      <p:boldItalic r:id="rId4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A7A"/>
    <a:srgbClr val="3AE2C2"/>
    <a:srgbClr val="68E8CC"/>
    <a:srgbClr val="2CDEC0"/>
    <a:srgbClr val="F2FEFC"/>
    <a:srgbClr val="49A14C"/>
    <a:srgbClr val="339536"/>
    <a:srgbClr val="1E40AF"/>
    <a:srgbClr val="2DD4BF"/>
    <a:srgbClr val="4FC3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10"/>
  </p:normalViewPr>
  <p:slideViewPr>
    <p:cSldViewPr snapToGrid="0" snapToObjects="1">
      <p:cViewPr varScale="1">
        <p:scale>
          <a:sx n="50" d="100"/>
          <a:sy n="50" d="100"/>
        </p:scale>
        <p:origin x="54" y="10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font" Target="fonts/font13.fntdata"/><Relationship Id="rId40" Type="http://schemas.openxmlformats.org/officeDocument/2006/relationships/font" Target="fonts/font12.fntdata"/><Relationship Id="rId4" Type="http://schemas.openxmlformats.org/officeDocument/2006/relationships/notesMaster" Target="notesMasters/notesMaster1.xml"/><Relationship Id="rId39" Type="http://schemas.openxmlformats.org/officeDocument/2006/relationships/font" Target="fonts/font11.fntdata"/><Relationship Id="rId38" Type="http://schemas.openxmlformats.org/officeDocument/2006/relationships/font" Target="fonts/font10.fntdata"/><Relationship Id="rId37" Type="http://schemas.openxmlformats.org/officeDocument/2006/relationships/font" Target="fonts/font9.fntdata"/><Relationship Id="rId36" Type="http://schemas.openxmlformats.org/officeDocument/2006/relationships/font" Target="fonts/font8.fntdata"/><Relationship Id="rId35" Type="http://schemas.openxmlformats.org/officeDocument/2006/relationships/font" Target="fonts/font7.fntdata"/><Relationship Id="rId34" Type="http://schemas.openxmlformats.org/officeDocument/2006/relationships/font" Target="fonts/font6.fntdata"/><Relationship Id="rId33" Type="http://schemas.openxmlformats.org/officeDocument/2006/relationships/font" Target="fonts/font5.fntdata"/><Relationship Id="rId32" Type="http://schemas.openxmlformats.org/officeDocument/2006/relationships/font" Target="fonts/font4.fntdata"/><Relationship Id="rId31" Type="http://schemas.openxmlformats.org/officeDocument/2006/relationships/font" Target="fonts/font3.fntdata"/><Relationship Id="rId30" Type="http://schemas.openxmlformats.org/officeDocument/2006/relationships/font" Target="fonts/font2.fntdata"/><Relationship Id="rId3" Type="http://schemas.openxmlformats.org/officeDocument/2006/relationships/slide" Target="slides/slide1.xml"/><Relationship Id="rId29" Type="http://schemas.openxmlformats.org/officeDocument/2006/relationships/font" Target="fonts/font1.fntdata"/><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s-ES" dirty="0">
                <a:solidFill>
                  <a:schemeClr val="bg1">
                    <a:lumMod val="50000"/>
                  </a:schemeClr>
                </a:solidFill>
                <a:sym typeface="+mn-ea"/>
              </a:rPr>
              <a:t>El cultivar de </a:t>
            </a:r>
            <a:r>
              <a:rPr lang="es-ES" dirty="0" err="1">
                <a:solidFill>
                  <a:schemeClr val="bg1">
                    <a:lumMod val="50000"/>
                  </a:schemeClr>
                </a:solidFill>
                <a:sym typeface="+mn-ea"/>
              </a:rPr>
              <a:t>maiz</a:t>
            </a:r>
            <a:r>
              <a:rPr lang="es-ES" dirty="0">
                <a:solidFill>
                  <a:schemeClr val="bg1">
                    <a:lumMod val="50000"/>
                  </a:schemeClr>
                </a:solidFill>
                <a:sym typeface="+mn-ea"/>
              </a:rPr>
              <a:t> P-7928 tiene un rendimiento de 4 t/ha</a:t>
            </a:r>
            <a:endParaRPr lang="es-ES" dirty="0">
              <a:solidFill>
                <a:schemeClr val="bg1">
                  <a:lumMod val="50000"/>
                </a:schemeClr>
              </a:solidFill>
            </a:endParaRPr>
          </a:p>
          <a:p>
            <a:pPr algn="just"/>
            <a:r>
              <a:rPr lang="es-ES" dirty="0">
                <a:solidFill>
                  <a:schemeClr val="bg1">
                    <a:lumMod val="50000"/>
                  </a:schemeClr>
                </a:solidFill>
                <a:sym typeface="+mn-ea"/>
              </a:rPr>
              <a:t>Los agricultores utilizan una densidad de 4,5 y 5 plantas/m</a:t>
            </a:r>
            <a:r>
              <a:rPr lang="es-ES" baseline="30000" dirty="0">
                <a:solidFill>
                  <a:schemeClr val="bg1">
                    <a:lumMod val="50000"/>
                  </a:schemeClr>
                </a:solidFill>
                <a:sym typeface="+mn-ea"/>
              </a:rPr>
              <a:t>2</a:t>
            </a:r>
            <a:endParaRPr lang="es-ES" baseline="30000" dirty="0">
              <a:solidFill>
                <a:schemeClr val="bg1">
                  <a:lumMod val="50000"/>
                </a:schemeClr>
              </a:solidFill>
            </a:endParaRPr>
          </a:p>
          <a:p>
            <a:pPr algn="just"/>
            <a:r>
              <a:rPr lang="es-ES" dirty="0">
                <a:solidFill>
                  <a:schemeClr val="bg1">
                    <a:lumMod val="50000"/>
                  </a:schemeClr>
                </a:solidFill>
                <a:sym typeface="+mn-ea"/>
              </a:rPr>
              <a:t>El maíz alcanza su crecimiento óptimo entre los 21 ̊C y los 32 ̊C, depende de la humedad relativa del aire y del periodo vegetativo de desarrollo en que se encuentre la planta.</a:t>
            </a:r>
            <a:endParaRPr lang="es-ES" baseline="30000" dirty="0">
              <a:solidFill>
                <a:schemeClr val="bg1">
                  <a:lumMod val="50000"/>
                </a:schemeClr>
              </a:solidFill>
            </a:endParaRPr>
          </a:p>
          <a:p>
            <a:pPr algn="just"/>
            <a:r>
              <a:rPr lang="es-ES" dirty="0">
                <a:solidFill>
                  <a:schemeClr val="bg1">
                    <a:lumMod val="50000"/>
                  </a:schemeClr>
                </a:solidFill>
                <a:sym typeface="+mn-ea"/>
              </a:rPr>
              <a:t>La fertilización nitrogenada se lleva a cabo de forma fraccionada: 2/3 en siembra y 1/3 a los 25 </a:t>
            </a:r>
            <a:r>
              <a:rPr lang="es-ES" dirty="0" err="1">
                <a:solidFill>
                  <a:schemeClr val="bg1">
                    <a:lumMod val="50000"/>
                  </a:schemeClr>
                </a:solidFill>
                <a:sym typeface="+mn-ea"/>
              </a:rPr>
              <a:t>ó</a:t>
            </a:r>
            <a:r>
              <a:rPr lang="es-ES" dirty="0">
                <a:solidFill>
                  <a:schemeClr val="bg1">
                    <a:lumMod val="50000"/>
                  </a:schemeClr>
                </a:solidFill>
                <a:sym typeface="+mn-ea"/>
              </a:rPr>
              <a:t> 30 dias.</a:t>
            </a:r>
            <a:endParaRPr lang="es-ES" dirty="0">
              <a:solidFill>
                <a:schemeClr val="bg1">
                  <a:lumMod val="50000"/>
                </a:schemeClr>
              </a:solidFill>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ts val="2850"/>
              </a:lnSpc>
              <a:buNone/>
            </a:pPr>
            <a:r>
              <a:rPr lang="en-US" dirty="0">
                <a:solidFill>
                  <a:srgbClr val="1B1C1D"/>
                </a:solidFill>
                <a:latin typeface="Raleway" pitchFamily="34" charset="0"/>
                <a:ea typeface="Raleway" pitchFamily="34" charset="-122"/>
                <a:cs typeface="Raleway" pitchFamily="34" charset="-120"/>
                <a:sym typeface="+mn-ea"/>
              </a:rPr>
              <a:t>Los modelos de simulación de crecimiento de cultivos y el análisis del sistema suelo-planta-atmósfera son herramientas importantes para la investigación agrícola moderna. Un modelo de cultivo representa de manera sencilla y sintética los procesos fisiológicos y ecológicos más importantes que gobiernan el crecimiento utilizando ecuaciones matemáticas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sym typeface="+mn-ea"/>
              </a:rPr>
              <a:t>DSSAT cuenta con un total de 46 cultivos entre los que se encuentran </a:t>
            </a:r>
            <a:endParaRPr lang="es-ES" dirty="0"/>
          </a:p>
          <a:p>
            <a:r>
              <a:rPr lang="es-ES" dirty="0">
                <a:sym typeface="+mn-ea"/>
              </a:rPr>
              <a:t>Tubérculos como (Papa, Remolacha, Yuca)</a:t>
            </a:r>
            <a:endParaRPr lang="es-ES" dirty="0">
              <a:sym typeface="+mn-ea"/>
            </a:endParaRPr>
          </a:p>
          <a:p>
            <a:r>
              <a:rPr lang="es-ES" dirty="0">
                <a:sym typeface="+mn-ea"/>
              </a:rPr>
              <a:t>leguminosas como (Soya, Maní, Frijol, Gandul)</a:t>
            </a:r>
            <a:endParaRPr lang="es-ES" dirty="0"/>
          </a:p>
          <a:p>
            <a:r>
              <a:rPr lang="es-ES" dirty="0">
                <a:sym typeface="+mn-ea"/>
              </a:rPr>
              <a:t>Cereales como (Maíz, Trigo, Arroz, Cebada, Sorgo, Millo)</a:t>
            </a:r>
            <a:endParaRPr lang="es-ES" dirty="0"/>
          </a:p>
          <a:p>
            <a:r>
              <a:rPr lang="es-ES" dirty="0">
                <a:sym typeface="+mn-ea"/>
              </a:rPr>
              <a:t>Entre otros cultivos como (Caña, Pastos, Tomate, Girasol, Cítricos)</a:t>
            </a:r>
            <a:endParaRPr lang="es-E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s-ES" altLang="es-ES" b="1" dirty="0">
                <a:solidFill>
                  <a:schemeClr val="bg1">
                    <a:lumMod val="50000"/>
                  </a:schemeClr>
                </a:solidFill>
                <a:latin typeface="+mj-lt"/>
                <a:ea typeface="+mj-ea"/>
                <a:cs typeface="+mj-cs"/>
                <a:sym typeface="+mn-ea"/>
              </a:rPr>
              <a:t>Ha sido adoptado por más de 1500 investigadores en 90 países, incluyendo Cuba. </a:t>
            </a:r>
            <a:endParaRPr lang="es-ES" altLang="es-ES" b="1" dirty="0">
              <a:solidFill>
                <a:schemeClr val="bg1">
                  <a:lumMod val="50000"/>
                </a:schemeClr>
              </a:solidFill>
              <a:latin typeface="+mj-lt"/>
              <a:ea typeface="+mj-ea"/>
              <a:cs typeface="+mj-cs"/>
            </a:endParaRPr>
          </a:p>
          <a:p>
            <a:pPr marL="0" indent="0" algn="just">
              <a:buNone/>
            </a:pPr>
            <a:endParaRPr lang="es-ES" altLang="es-ES" b="1" dirty="0">
              <a:solidFill>
                <a:schemeClr val="bg1">
                  <a:lumMod val="50000"/>
                </a:schemeClr>
              </a:solidFill>
              <a:latin typeface="+mj-lt"/>
              <a:ea typeface="+mj-ea"/>
              <a:cs typeface="+mj-cs"/>
            </a:endParaRPr>
          </a:p>
          <a:p>
            <a:pPr algn="just"/>
            <a:r>
              <a:rPr lang="es-ES" altLang="es-ES" b="1" dirty="0">
                <a:solidFill>
                  <a:schemeClr val="bg1">
                    <a:lumMod val="50000"/>
                  </a:schemeClr>
                </a:solidFill>
                <a:latin typeface="+mj-lt"/>
                <a:ea typeface="+mj-ea"/>
                <a:cs typeface="+mj-cs"/>
                <a:sym typeface="+mn-ea"/>
              </a:rPr>
              <a:t>Utilizado en más de 8 proyectos nacionales e internacionales, sobre el cambio climático.</a:t>
            </a:r>
            <a:endParaRPr lang="es-ES" altLang="es-ES" b="1" dirty="0">
              <a:solidFill>
                <a:schemeClr val="bg1">
                  <a:lumMod val="50000"/>
                </a:schemeClr>
              </a:solidFill>
              <a:latin typeface="+mj-lt"/>
              <a:ea typeface="+mj-ea"/>
              <a:cs typeface="+mj-cs"/>
            </a:endParaRPr>
          </a:p>
          <a:p>
            <a:pPr marL="0" indent="0" algn="just">
              <a:buNone/>
            </a:pPr>
            <a:endParaRPr lang="es-ES" altLang="es-ES" b="1" dirty="0">
              <a:solidFill>
                <a:schemeClr val="bg1">
                  <a:lumMod val="50000"/>
                </a:schemeClr>
              </a:solidFill>
              <a:latin typeface="+mj-lt"/>
              <a:ea typeface="+mj-ea"/>
              <a:cs typeface="+mj-cs"/>
            </a:endParaRPr>
          </a:p>
          <a:p>
            <a:pPr algn="just"/>
            <a:r>
              <a:rPr lang="es-ES" altLang="es-ES" b="1" dirty="0">
                <a:solidFill>
                  <a:schemeClr val="bg1">
                    <a:lumMod val="50000"/>
                  </a:schemeClr>
                </a:solidFill>
                <a:latin typeface="+mj-lt"/>
                <a:ea typeface="+mj-ea"/>
                <a:cs typeface="+mj-cs"/>
                <a:sym typeface="+mn-ea"/>
              </a:rPr>
              <a:t>Cientos de aplicaciones desarrolladas independientemente de los creadores originales. </a:t>
            </a:r>
            <a:endParaRPr lang="es-ES" altLang="es-ES" b="1" dirty="0">
              <a:solidFill>
                <a:schemeClr val="bg1">
                  <a:lumMod val="50000"/>
                </a:schemeClr>
              </a:solidFill>
              <a:latin typeface="+mj-lt"/>
              <a:ea typeface="+mj-ea"/>
              <a:cs typeface="+mj-cs"/>
            </a:endParaRPr>
          </a:p>
          <a:p>
            <a:pPr marL="0" indent="0" algn="just">
              <a:buNone/>
            </a:pPr>
            <a:endParaRPr lang="es-ES" altLang="es-ES" b="1" dirty="0">
              <a:solidFill>
                <a:schemeClr val="bg1">
                  <a:lumMod val="50000"/>
                </a:schemeClr>
              </a:solidFill>
              <a:latin typeface="+mj-lt"/>
              <a:ea typeface="+mj-ea"/>
              <a:cs typeface="+mj-cs"/>
            </a:endParaRPr>
          </a:p>
          <a:p>
            <a:pPr algn="just"/>
            <a:r>
              <a:rPr lang="es-ES" altLang="es-ES" b="1" dirty="0">
                <a:solidFill>
                  <a:schemeClr val="bg1">
                    <a:lumMod val="50000"/>
                  </a:schemeClr>
                </a:solidFill>
                <a:latin typeface="+mj-lt"/>
                <a:ea typeface="+mj-ea"/>
                <a:cs typeface="+mj-cs"/>
                <a:sym typeface="+mn-ea"/>
              </a:rPr>
              <a:t>Validó el enfoque de sistemas para la transferencia tecnológica.</a:t>
            </a:r>
            <a:endParaRPr lang="es-ES" altLang="es-ES" b="1" dirty="0">
              <a:solidFill>
                <a:schemeClr val="bg1">
                  <a:lumMod val="50000"/>
                </a:schemeClr>
              </a:solidFill>
              <a:latin typeface="+mj-lt"/>
              <a:ea typeface="+mj-ea"/>
              <a:cs typeface="+mj-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ltLang="en-US" dirty="0"/>
              <a:t>Dado lo anteriormente expuesto nos propucimos el siguiente problema cientifico</a:t>
            </a:r>
            <a:endParaRPr lang="es-ES" alt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ltLang="en-US" dirty="0"/>
              <a:t>Como Hipotesis</a:t>
            </a:r>
            <a:endParaRPr lang="es-ES" alt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ltLang="en-US" dirty="0"/>
              <a:t>Para dar respuesta al problema científico se propone como Objetivo General .....</a:t>
            </a:r>
            <a:endParaRPr lang="es-ES" alt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ltLang="en-US" dirty="0"/>
              <a:t>Y como objetivos especificos</a:t>
            </a:r>
            <a:endParaRPr lang="es-ES" alt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nSpc>
                <a:spcPts val="2850"/>
              </a:lnSpc>
              <a:buSzPct val="100000"/>
              <a:buChar char="•"/>
            </a:pPr>
            <a:r>
              <a:rPr lang="en-US" dirty="0">
                <a:latin typeface="Raleway" pitchFamily="34" charset="0"/>
                <a:ea typeface="Raleway" pitchFamily="34" charset="-122"/>
                <a:cs typeface="Raleway" pitchFamily="34" charset="-120"/>
                <a:sym typeface="+mn-ea"/>
              </a:rPr>
              <a:t>Experimento montado en el período abril–julio de 2016, no se aplicó riego considerando que se realizó en temporada lluviosa.</a:t>
            </a:r>
            <a:endParaRPr lang="en-US" dirty="0">
              <a:latin typeface="Raleway" pitchFamily="34" charset="0"/>
              <a:ea typeface="Raleway" pitchFamily="34" charset="-122"/>
              <a:cs typeface="Raleway" pitchFamily="34" charset="-120"/>
            </a:endParaRPr>
          </a:p>
          <a:p>
            <a:pPr marL="342900" indent="-342900">
              <a:lnSpc>
                <a:spcPts val="2850"/>
              </a:lnSpc>
              <a:buSzPct val="100000"/>
              <a:buChar char="•"/>
            </a:pPr>
            <a:r>
              <a:rPr lang="en-US" dirty="0">
                <a:latin typeface="Raleway" pitchFamily="34" charset="0"/>
                <a:ea typeface="Raleway" pitchFamily="34" charset="-122"/>
                <a:cs typeface="Raleway" pitchFamily="34" charset="-120"/>
                <a:sym typeface="+mn-ea"/>
              </a:rPr>
              <a:t>Se aplicó EcoMic® a una dosis de 1,35 Kg ha-1 con una concentración de 20 esporas g-1 equivalente al 10 % del peso de las semillas.</a:t>
            </a:r>
            <a:endParaRPr lang="en-US" dirty="0"/>
          </a:p>
          <a:p>
            <a:pPr marL="342900" indent="-342900">
              <a:lnSpc>
                <a:spcPts val="2850"/>
              </a:lnSpc>
              <a:buSzPct val="100000"/>
              <a:buChar char="•"/>
            </a:pPr>
            <a:r>
              <a:rPr lang="en-US" dirty="0">
                <a:latin typeface="Raleway" pitchFamily="34" charset="0"/>
                <a:ea typeface="Raleway" pitchFamily="34" charset="-122"/>
                <a:cs typeface="Raleway" pitchFamily="34" charset="-120"/>
                <a:sym typeface="+mn-ea"/>
              </a:rPr>
              <a:t>La</a:t>
            </a:r>
            <a:r>
              <a:rPr lang="es-ES" altLang="en-US" dirty="0">
                <a:latin typeface="Raleway" pitchFamily="34" charset="0"/>
                <a:ea typeface="Raleway" pitchFamily="34" charset="-122"/>
                <a:cs typeface="Raleway" pitchFamily="34" charset="-120"/>
                <a:sym typeface="+mn-ea"/>
              </a:rPr>
              <a:t>s</a:t>
            </a:r>
            <a:r>
              <a:rPr lang="en-US" dirty="0">
                <a:latin typeface="Raleway" pitchFamily="34" charset="0"/>
                <a:ea typeface="Raleway" pitchFamily="34" charset="-122"/>
                <a:cs typeface="Raleway" pitchFamily="34" charset="-120"/>
                <a:sym typeface="+mn-ea"/>
              </a:rPr>
              <a:t> semilla</a:t>
            </a:r>
            <a:r>
              <a:rPr lang="es-ES" altLang="en-US" dirty="0">
                <a:latin typeface="Raleway" pitchFamily="34" charset="0"/>
                <a:ea typeface="Raleway" pitchFamily="34" charset="-122"/>
                <a:cs typeface="Raleway" pitchFamily="34" charset="-120"/>
                <a:sym typeface="+mn-ea"/>
              </a:rPr>
              <a:t>s</a:t>
            </a:r>
            <a:r>
              <a:rPr lang="en-US" dirty="0">
                <a:latin typeface="Raleway" pitchFamily="34" charset="0"/>
                <a:ea typeface="Raleway" pitchFamily="34" charset="-122"/>
                <a:cs typeface="Raleway" pitchFamily="34" charset="-120"/>
                <a:sym typeface="+mn-ea"/>
              </a:rPr>
              <a:t> fueron peletizadas con el biofertilizante Ecomic®, luego de ser embebid</a:t>
            </a:r>
            <a:r>
              <a:rPr lang="es-ES" altLang="en-US" dirty="0">
                <a:latin typeface="Raleway" pitchFamily="34" charset="0"/>
                <a:ea typeface="Raleway" pitchFamily="34" charset="-122"/>
                <a:cs typeface="Raleway" pitchFamily="34" charset="-120"/>
                <a:sym typeface="+mn-ea"/>
              </a:rPr>
              <a:t>a</a:t>
            </a:r>
            <a:r>
              <a:rPr lang="en-US" dirty="0">
                <a:latin typeface="Raleway" pitchFamily="34" charset="0"/>
                <a:ea typeface="Raleway" pitchFamily="34" charset="-122"/>
                <a:cs typeface="Raleway" pitchFamily="34" charset="-120"/>
                <a:sym typeface="+mn-ea"/>
              </a:rPr>
              <a:t>s en agua</a:t>
            </a:r>
            <a:endParaRPr lang="en-US" dirty="0">
              <a:solidFill>
                <a:schemeClr val="tx1"/>
              </a:solidFill>
              <a:latin typeface="Raleway" pitchFamily="34" charset="0"/>
              <a:ea typeface="Raleway" pitchFamily="34" charset="-122"/>
              <a:cs typeface="Raleway" pitchFamily="34" charset="-120"/>
              <a:sym typeface="+mn-ea"/>
            </a:endParaRPr>
          </a:p>
          <a:p>
            <a:pPr marL="342900" indent="-342900">
              <a:lnSpc>
                <a:spcPts val="2850"/>
              </a:lnSpc>
              <a:buSzPct val="100000"/>
              <a:buChar char="•"/>
            </a:pPr>
            <a:r>
              <a:rPr lang="es-ES" dirty="0">
                <a:latin typeface="Raleway" pitchFamily="34" charset="0"/>
                <a:ea typeface="Raleway" pitchFamily="34" charset="-122"/>
                <a:cs typeface="Raleway" pitchFamily="34" charset="-120"/>
                <a:sym typeface="+mn-ea"/>
              </a:rPr>
              <a:t>El experimento se realizó en tres bloques de 2,7 m de ancho y 6 m de largo, para una superficie por parcela de 16,2 m2 por tratamiento. La distancia de plantación del cultivo fue de 0,90 m entre hileras y 0,30 m entre plantas, para una densidad de 50 000 plantas por </a:t>
            </a:r>
            <a:r>
              <a:rPr lang="es-ES" dirty="0">
                <a:effectLst/>
                <a:latin typeface="Arial" panose="020B0604020202020204" pitchFamily="34" charset="0"/>
                <a:ea typeface="Calibri" panose="020F0502020204030204" charset="0"/>
                <a:cs typeface="Calibri" panose="020F0502020204030204" charset="0"/>
                <a:sym typeface="+mn-ea"/>
              </a:rPr>
              <a:t>ha</a:t>
            </a:r>
            <a:r>
              <a:rPr lang="es-ES" baseline="30000" dirty="0">
                <a:effectLst/>
                <a:latin typeface="Arial" panose="020B0604020202020204" pitchFamily="34" charset="0"/>
                <a:ea typeface="Calibri" panose="020F0502020204030204" charset="0"/>
                <a:cs typeface="Calibri" panose="020F0502020204030204" charset="0"/>
                <a:sym typeface="+mn-ea"/>
              </a:rPr>
              <a:t>-1</a:t>
            </a:r>
            <a:r>
              <a:rPr lang="es-ES" dirty="0">
                <a:latin typeface="Raleway" pitchFamily="34" charset="0"/>
                <a:ea typeface="Raleway" pitchFamily="34" charset="-122"/>
                <a:cs typeface="Raleway" pitchFamily="34" charset="-120"/>
                <a:sym typeface="+mn-ea"/>
              </a:rPr>
              <a:t>.</a:t>
            </a:r>
            <a:endParaRPr lang="es-ES" dirty="0"/>
          </a:p>
          <a:p>
            <a:endParaRPr lang="es-ES" dirty="0">
              <a:latin typeface="Raleway" pitchFamily="34" charset="0"/>
              <a:ea typeface="Raleway" pitchFamily="34" charset="-122"/>
              <a:cs typeface="Raleway" pitchFamily="34" charset="-120"/>
            </a:endParaRPr>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ltLang="en-US" dirty="0"/>
              <a:t>Se registro, la densidad de siembra, las labores agrotecnica y la duracion de la dases fenologicas del cultivo. Se evaluo el peso de 100 granos, numero de ileras por masorca, numero de granos por mazorca, rendimiento. Se calculo la media de las variables, el intervalo de confianza, el cuadrado medio del error, </a:t>
            </a:r>
            <a:r>
              <a:rPr lang="es-ES" altLang="en-US" dirty="0">
                <a:sym typeface="+mn-ea"/>
              </a:rPr>
              <a:t>cuadrado medio del error </a:t>
            </a:r>
            <a:r>
              <a:rPr lang="es-ES" altLang="en-US" dirty="0"/>
              <a:t>normalizado y el </a:t>
            </a:r>
            <a:r>
              <a:rPr lang="es-ES" altLang="en-US" b="1" dirty="0"/>
              <a:t>Indice de concordancia</a:t>
            </a:r>
            <a:endParaRPr lang="es-ES" altLang="en-US" b="1"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800" dirty="0">
                <a:solidFill>
                  <a:srgbClr val="000000"/>
                </a:solidFill>
                <a:latin typeface="Arial" panose="020B0604020202020204" pitchFamily="34" charset="0"/>
              </a:rPr>
              <a:t>Se crearon seis ficheros de entrada para correr el modelo CERES-</a:t>
            </a:r>
            <a:r>
              <a:rPr lang="es-ES" sz="1800" dirty="0" err="1">
                <a:solidFill>
                  <a:srgbClr val="000000"/>
                </a:solidFill>
                <a:latin typeface="Arial" panose="020B0604020202020204" pitchFamily="34" charset="0"/>
              </a:rPr>
              <a:t>Maize</a:t>
            </a:r>
            <a:r>
              <a:rPr lang="es-ES" sz="1800" dirty="0">
                <a:solidFill>
                  <a:srgbClr val="000000"/>
                </a:solidFill>
                <a:latin typeface="Arial" panose="020B0604020202020204" pitchFamily="34" charset="0"/>
              </a:rPr>
              <a:t> insertado</a:t>
            </a:r>
            <a:endParaRPr lang="es-ES" sz="1800" dirty="0">
              <a:solidFill>
                <a:srgbClr val="000000"/>
              </a:solidFill>
              <a:latin typeface="Arial" panose="020B0604020202020204" pitchFamily="34" charset="0"/>
            </a:endParaRPr>
          </a:p>
          <a:p>
            <a:r>
              <a:rPr lang="es-ES" sz="1800" dirty="0">
                <a:solidFill>
                  <a:srgbClr val="000000"/>
                </a:solidFill>
                <a:latin typeface="Arial" panose="020B0604020202020204" pitchFamily="34" charset="0"/>
              </a:rPr>
              <a:t>en DSSAT v4.8: </a:t>
            </a:r>
            <a:endParaRPr lang="es-ES" sz="1800" dirty="0">
              <a:solidFill>
                <a:srgbClr val="000000"/>
              </a:solidFill>
              <a:latin typeface="Arial" panose="020B0604020202020204" pitchFamily="34" charset="0"/>
            </a:endParaRPr>
          </a:p>
          <a:p>
            <a:r>
              <a:rPr lang="es-ES" sz="1800" dirty="0">
                <a:solidFill>
                  <a:srgbClr val="000000"/>
                </a:solidFill>
                <a:latin typeface="Arial" panose="020B0604020202020204" pitchFamily="34" charset="0"/>
              </a:rPr>
              <a:t>fichero X contiene las condiciones de campo y tratamientos experimentales, </a:t>
            </a:r>
            <a:endParaRPr lang="es-ES" sz="1800" dirty="0">
              <a:solidFill>
                <a:srgbClr val="000000"/>
              </a:solidFill>
              <a:latin typeface="Arial" panose="020B0604020202020204" pitchFamily="34" charset="0"/>
            </a:endParaRPr>
          </a:p>
          <a:p>
            <a:r>
              <a:rPr lang="es-ES" sz="1800" dirty="0">
                <a:solidFill>
                  <a:srgbClr val="000000"/>
                </a:solidFill>
                <a:latin typeface="Arial" panose="020B0604020202020204" pitchFamily="34" charset="0"/>
              </a:rPr>
              <a:t>fichero A y fichero T los cuales almacenan las variables ficiologicas observadas, </a:t>
            </a:r>
            <a:endParaRPr lang="es-ES" sz="1800" dirty="0">
              <a:solidFill>
                <a:srgbClr val="000000"/>
              </a:solidFill>
              <a:latin typeface="Arial" panose="020B0604020202020204" pitchFamily="34" charset="0"/>
            </a:endParaRPr>
          </a:p>
          <a:p>
            <a:r>
              <a:rPr lang="es-ES" sz="1800" dirty="0">
                <a:solidFill>
                  <a:srgbClr val="000000"/>
                </a:solidFill>
                <a:latin typeface="Arial" panose="020B0604020202020204" pitchFamily="34" charset="0"/>
                <a:sym typeface="+mn-ea"/>
              </a:rPr>
              <a:t>fichero de </a:t>
            </a:r>
            <a:r>
              <a:rPr lang="es-ES" sz="1800" dirty="0" err="1">
                <a:solidFill>
                  <a:srgbClr val="000000"/>
                </a:solidFill>
                <a:latin typeface="Arial" panose="020B0604020202020204" pitchFamily="34" charset="0"/>
                <a:sym typeface="+mn-ea"/>
              </a:rPr>
              <a:t>cli</a:t>
            </a:r>
            <a:r>
              <a:rPr lang="es-ES" sz="1800" dirty="0">
                <a:solidFill>
                  <a:srgbClr val="000000"/>
                </a:solidFill>
                <a:latin typeface="Arial" panose="020B0604020202020204" pitchFamily="34" charset="0"/>
                <a:sym typeface="+mn-ea"/>
              </a:rPr>
              <a:t> </a:t>
            </a:r>
            <a:r>
              <a:rPr lang="es-ES" sz="1800" dirty="0" err="1">
                <a:solidFill>
                  <a:srgbClr val="000000"/>
                </a:solidFill>
                <a:latin typeface="Arial" panose="020B0604020202020204" pitchFamily="34" charset="0"/>
                <a:sym typeface="+mn-ea"/>
              </a:rPr>
              <a:t>ma</a:t>
            </a:r>
            <a:r>
              <a:rPr lang="es-ES" sz="1800" dirty="0">
                <a:solidFill>
                  <a:srgbClr val="000000"/>
                </a:solidFill>
                <a:latin typeface="Arial" panose="020B0604020202020204" pitchFamily="34" charset="0"/>
                <a:sym typeface="+mn-ea"/>
              </a:rPr>
              <a:t>  almacenando las variables meteorologicas, radiacion global temperatura maxima y minima</a:t>
            </a:r>
            <a:endParaRPr lang="es-ES" sz="1800" dirty="0">
              <a:solidFill>
                <a:srgbClr val="000000"/>
              </a:solidFill>
              <a:latin typeface="Arial" panose="020B0604020202020204" pitchFamily="34" charset="0"/>
            </a:endParaRPr>
          </a:p>
          <a:p>
            <a:r>
              <a:rPr lang="es-ES" sz="1800" dirty="0">
                <a:solidFill>
                  <a:srgbClr val="000000"/>
                </a:solidFill>
                <a:latin typeface="Arial" panose="020B0604020202020204" pitchFamily="34" charset="0"/>
              </a:rPr>
              <a:t>fichero de suelo el cual tiene las caracteristicas del suelo , </a:t>
            </a:r>
            <a:endParaRPr lang="es-ES" sz="1800" dirty="0">
              <a:solidFill>
                <a:srgbClr val="000000"/>
              </a:solidFill>
              <a:latin typeface="Arial" panose="020B0604020202020204" pitchFamily="34" charset="0"/>
            </a:endParaRPr>
          </a:p>
          <a:p>
            <a:r>
              <a:rPr lang="es-ES" sz="1800" dirty="0">
                <a:solidFill>
                  <a:srgbClr val="000000"/>
                </a:solidFill>
                <a:latin typeface="Arial" panose="020B0604020202020204" pitchFamily="34" charset="0"/>
              </a:rPr>
              <a:t>fichero cul el cual contiene los parametros varietales que definen el comportamiento  genéticos.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ltLang="en-US" dirty="0"/>
              <a:t>A continuacion se muestran los coeficientes geneticos iniciales del experimento señalados en la primera tabla </a:t>
            </a:r>
            <a:endParaRPr lang="es-ES" altLang="en-US" dirty="0"/>
          </a:p>
          <a:p>
            <a:r>
              <a:rPr lang="es-ES" altLang="en-US" dirty="0"/>
              <a:t>y en la segunda tabla se muestran los coeficientes genéticos utilizados en la simulacion en el cual mediante prueba y error se ajusto G3 a 20,80 para de esta forma simular el efecto de ecomic</a:t>
            </a:r>
            <a:endParaRPr lang="es-ES" alt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evaluar la precisi</a:t>
            </a:r>
            <a:r>
              <a:rPr lang="es-ES" altLang="en-US" dirty="0"/>
              <a:t>o</a:t>
            </a:r>
            <a:r>
              <a:rPr lang="en-US" dirty="0"/>
              <a:t>n de los coeficientes gen</a:t>
            </a:r>
            <a:r>
              <a:rPr lang="es-ES" altLang="en-US" dirty="0"/>
              <a:t>e</a:t>
            </a:r>
            <a:r>
              <a:rPr lang="en-US" dirty="0"/>
              <a:t>ticos derivados de la calibraci</a:t>
            </a:r>
            <a:r>
              <a:rPr lang="es-ES" altLang="en-US" dirty="0"/>
              <a:t>o</a:t>
            </a:r>
            <a:r>
              <a:rPr lang="en-US" dirty="0"/>
              <a:t>n del modelo, se compararon los valores simulados del rendimiento con los observados en los experimentos; as</a:t>
            </a:r>
            <a:r>
              <a:rPr lang="es-ES" altLang="en-US" dirty="0"/>
              <a:t>i</a:t>
            </a:r>
            <a:r>
              <a:rPr lang="en-US" dirty="0"/>
              <a:t> como los indicadores de bondad de ajuste </a:t>
            </a:r>
            <a:endParaRPr lang="en-US" dirty="0"/>
          </a:p>
          <a:p>
            <a:r>
              <a:rPr lang="en-US" dirty="0"/>
              <a:t>El rendimiento predicho tuvo una excelente relaci</a:t>
            </a:r>
            <a:r>
              <a:rPr lang="es-ES" altLang="en-US" dirty="0"/>
              <a:t>o</a:t>
            </a:r>
            <a:r>
              <a:rPr lang="en-US" dirty="0"/>
              <a:t>n con el observado con valores de 𝑅𝑀𝑆𝐸𝑛 de 4,73 % e </a:t>
            </a:r>
            <a:r>
              <a:rPr lang="es-ES" altLang="en-US" dirty="0"/>
              <a:t>i</a:t>
            </a:r>
            <a:r>
              <a:rPr lang="en-US" dirty="0"/>
              <a:t>ndice de concordancia (d) igual a 0,97. De manera general, el modelo subestim</a:t>
            </a:r>
            <a:r>
              <a:rPr lang="es-ES" altLang="en-US" dirty="0"/>
              <a:t>o</a:t>
            </a:r>
            <a:r>
              <a:rPr lang="en-US" dirty="0"/>
              <a:t> el rendimiento medio obtenido.</a:t>
            </a:r>
            <a:endParaRPr lang="en-US" dirty="0"/>
          </a:p>
          <a:p>
            <a:endParaRPr lang="en-US" dirty="0"/>
          </a:p>
          <a:p>
            <a:r>
              <a:rPr lang="en-US" dirty="0"/>
              <a:t>Estas diferencias en las estimaciones promedio de los par</a:t>
            </a:r>
            <a:r>
              <a:rPr lang="es-ES" altLang="en-US" dirty="0"/>
              <a:t>a</a:t>
            </a:r>
            <a:r>
              <a:rPr lang="en-US" dirty="0"/>
              <a:t>metros estudiados son bastante pequeñas y tambi</a:t>
            </a:r>
            <a:r>
              <a:rPr lang="es-ES" altLang="en-US" dirty="0"/>
              <a:t>e</a:t>
            </a:r>
            <a:r>
              <a:rPr lang="en-US" dirty="0"/>
              <a:t>n respaldan las buenas m</a:t>
            </a:r>
            <a:r>
              <a:rPr lang="es-ES" altLang="en-US" dirty="0"/>
              <a:t>e</a:t>
            </a:r>
            <a:r>
              <a:rPr lang="en-US" dirty="0"/>
              <a:t>tricas estad</a:t>
            </a:r>
            <a:r>
              <a:rPr lang="es-ES" altLang="en-US" dirty="0"/>
              <a:t>i</a:t>
            </a:r>
            <a:r>
              <a:rPr lang="en-US" dirty="0"/>
              <a:t>sticas presentadas en este estudio. </a:t>
            </a:r>
            <a:endParaRPr lang="en-US" dirty="0"/>
          </a:p>
          <a:p>
            <a:endParaRPr lang="en-US" dirty="0"/>
          </a:p>
          <a:p>
            <a:r>
              <a:rPr lang="en-US" dirty="0"/>
              <a:t>Estos resultados demuestran que el modelo DSSAT puede usarse para determinar los coeficientes gen</a:t>
            </a:r>
            <a:r>
              <a:rPr lang="es-ES" altLang="en-US" dirty="0"/>
              <a:t>e</a:t>
            </a:r>
            <a:r>
              <a:rPr lang="en-US" dirty="0"/>
              <a:t>ticos con un grado considerable de precisi</a:t>
            </a:r>
            <a:r>
              <a:rPr lang="es-ES" altLang="en-US" dirty="0"/>
              <a:t>o</a:t>
            </a:r>
            <a:r>
              <a:rPr lang="en-US" dirty="0"/>
              <a:t>n para simular el comportamiento del rendimiento del cultivar de ma</a:t>
            </a:r>
            <a:r>
              <a:rPr lang="es-ES" altLang="en-US" dirty="0"/>
              <a:t>i</a:t>
            </a:r>
            <a:r>
              <a:rPr lang="en-US" dirty="0"/>
              <a:t>z P-7928 cuando es inoculado con Ecomic®.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la Figura se puede apreciar una simulación del rendimiento con diferentes densidades de siembra. </a:t>
            </a:r>
            <a:endParaRPr lang="en-US" dirty="0"/>
          </a:p>
          <a:p>
            <a:r>
              <a:rPr lang="en-US" dirty="0"/>
              <a:t>los resultados del rendimiento en grano, es por ello que en los primeros 65 días el rendimiento es cero </a:t>
            </a:r>
            <a:r>
              <a:rPr lang="es-ES" altLang="en-US" dirty="0"/>
              <a:t>ya que el grano en la mazorca no se ha formado</a:t>
            </a:r>
            <a:endParaRPr lang="es-ES" altLang="en-US" dirty="0"/>
          </a:p>
          <a:p>
            <a:r>
              <a:rPr lang="en-US" dirty="0"/>
              <a:t>Posterior a esta fecha se muestra un incremento gradual de los rendimientos hasta el rendimiento final del grano. </a:t>
            </a:r>
            <a:endParaRPr lang="en-US" dirty="0"/>
          </a:p>
          <a:p>
            <a:r>
              <a:rPr lang="en-US" dirty="0"/>
              <a:t>A partir de los 70 días aproximadamente se muestra una diferencia de los rendimientos entre los diferentes tratamientos de densidad de siembra empleados.</a:t>
            </a:r>
            <a:endParaRPr lang="en-US" dirty="0"/>
          </a:p>
          <a:p>
            <a:r>
              <a:rPr lang="en-US" dirty="0"/>
              <a:t>El mayor valor de rendimiento se alcanza para </a:t>
            </a:r>
            <a:r>
              <a:rPr lang="es-ES" altLang="en-US" dirty="0"/>
              <a:t>5</a:t>
            </a:r>
            <a:r>
              <a:rPr lang="en-US" dirty="0"/>
              <a:t> plantas por metro cuadrado lográndose 5200 kg ha-1.</a:t>
            </a:r>
            <a:endParaRPr lang="en-US" dirty="0"/>
          </a:p>
          <a:p>
            <a:r>
              <a:rPr lang="en-US" dirty="0"/>
              <a:t> Para las densidades de siembra de 10 y 15 plantas por metro cuadrado lograron valores similares de </a:t>
            </a:r>
            <a:r>
              <a:rPr lang="es-ES" altLang="en-US" dirty="0"/>
              <a:t>entre</a:t>
            </a:r>
            <a:endParaRPr lang="en-US" dirty="0"/>
          </a:p>
          <a:p>
            <a:r>
              <a:rPr lang="en-US" dirty="0"/>
              <a:t>4600 kg ha-1 y 4580 kg ha-1 respectivamente.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B1C1D"/>
          </a:solidFill>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B1C1D"/>
          </a:solidFill>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B1C1D"/>
          </a:solidFill>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B1C1D"/>
          </a:solidFill>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B1C1D"/>
          </a:solidFill>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B1C1D"/>
          </a:solidFill>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B1C1D"/>
          </a:solidFill>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B1C1D"/>
          </a:solidFill>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B1C1D"/>
          </a:solidFill>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B1C1D"/>
          </a:solidFill>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1005840" y="438152"/>
            <a:ext cx="12618720" cy="1590676"/>
          </a:xfrm>
        </p:spPr>
        <p:txBody>
          <a:bodyPr/>
          <a:lstStyle/>
          <a:p>
            <a:r>
              <a:rPr lang="es-ES"/>
              <a:t>Haga clic para modificar el estilo de título del patrón</a:t>
            </a:r>
            <a:endParaRPr lang="es-MX"/>
          </a:p>
        </p:txBody>
      </p:sp>
      <p:sp>
        <p:nvSpPr>
          <p:cNvPr id="3" name="Marcador de contenido 2"/>
          <p:cNvSpPr>
            <a:spLocks noGrp="1"/>
          </p:cNvSpPr>
          <p:nvPr>
            <p:ph idx="1"/>
          </p:nvPr>
        </p:nvSpPr>
        <p:spPr>
          <a:xfrm>
            <a:off x="1005840" y="2190750"/>
            <a:ext cx="12618720" cy="5221606"/>
          </a:xfrm>
        </p:spPr>
        <p:txBody>
          <a:bodyPr/>
          <a:lstStyle/>
          <a:p>
            <a:pPr lvl="0"/>
            <a:r>
              <a:rPr lang="es-ES"/>
              <a:t>Editar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MX"/>
          </a:p>
        </p:txBody>
      </p:sp>
      <p:sp>
        <p:nvSpPr>
          <p:cNvPr id="4" name="Marcador de fecha 3"/>
          <p:cNvSpPr>
            <a:spLocks noGrp="1"/>
          </p:cNvSpPr>
          <p:nvPr>
            <p:ph type="dt" sz="half" idx="10"/>
          </p:nvPr>
        </p:nvSpPr>
        <p:spPr>
          <a:xfrm>
            <a:off x="1005840" y="7627622"/>
            <a:ext cx="3291840" cy="438150"/>
          </a:xfrm>
        </p:spPr>
        <p:txBody>
          <a:bodyPr/>
          <a:lstStyle/>
          <a:p>
            <a:fld id="{FA4BE962-1E98-4CD3-BC45-6817115C556A}" type="datetimeFigureOut">
              <a:rPr lang="es-MX" smtClean="0"/>
            </a:fld>
            <a:endParaRPr lang="es-MX"/>
          </a:p>
        </p:txBody>
      </p:sp>
      <p:sp>
        <p:nvSpPr>
          <p:cNvPr id="5" name="Marcador de pie de página 4"/>
          <p:cNvSpPr>
            <a:spLocks noGrp="1"/>
          </p:cNvSpPr>
          <p:nvPr>
            <p:ph type="ftr" sz="quarter" idx="11"/>
          </p:nvPr>
        </p:nvSpPr>
        <p:spPr>
          <a:xfrm>
            <a:off x="4846320" y="7627622"/>
            <a:ext cx="4937760" cy="438150"/>
          </a:xfrm>
        </p:spPr>
        <p:txBody>
          <a:bodyPr/>
          <a:lstStyle/>
          <a:p>
            <a:endParaRPr lang="es-MX"/>
          </a:p>
        </p:txBody>
      </p:sp>
      <p:sp>
        <p:nvSpPr>
          <p:cNvPr id="6" name="Marcador de número de diapositiva 5"/>
          <p:cNvSpPr>
            <a:spLocks noGrp="1"/>
          </p:cNvSpPr>
          <p:nvPr>
            <p:ph type="sldNum" sz="quarter" idx="12"/>
          </p:nvPr>
        </p:nvSpPr>
        <p:spPr>
          <a:xfrm>
            <a:off x="10332720" y="7627622"/>
            <a:ext cx="3291840" cy="438150"/>
          </a:xfrm>
        </p:spPr>
        <p:txBody>
          <a:bodyPr/>
          <a:lstStyle/>
          <a:p>
            <a:fld id="{5AD97A4C-D296-4525-AF1C-D55E5578A444}" type="slidenum">
              <a:rPr lang="es-MX" smtClean="0"/>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5.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8.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5.xml"/><Relationship Id="rId2" Type="http://schemas.openxmlformats.org/officeDocument/2006/relationships/image" Target="../media/image27.png"/><Relationship Id="rId1"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803910"/>
            <a:ext cx="2278261" cy="308372"/>
          </a:xfrm>
          <a:prstGeom prst="rect">
            <a:avLst/>
          </a:prstGeom>
          <a:noFill/>
        </p:spPr>
        <p:txBody>
          <a:bodyPr wrap="none" lIns="0" tIns="0" rIns="0" bIns="0" rtlCol="0" anchor="t"/>
          <a:lstStyle/>
          <a:p>
            <a:pPr marL="0" indent="0">
              <a:lnSpc>
                <a:spcPts val="2400"/>
              </a:lnSpc>
              <a:buNone/>
            </a:pPr>
            <a:endParaRPr lang="en-US" sz="1500" dirty="0"/>
          </a:p>
        </p:txBody>
      </p:sp>
      <p:pic>
        <p:nvPicPr>
          <p:cNvPr id="3" name="Image 0" descr="preencoded.png"/>
          <p:cNvPicPr>
            <a:picLocks noChangeAspect="1"/>
          </p:cNvPicPr>
          <p:nvPr/>
        </p:nvPicPr>
        <p:blipFill>
          <a:blip r:embed="rId1"/>
          <a:stretch>
            <a:fillRect/>
          </a:stretch>
        </p:blipFill>
        <p:spPr>
          <a:xfrm>
            <a:off x="1" y="810700"/>
            <a:ext cx="3689982" cy="5474170"/>
          </a:xfrm>
          <a:prstGeom prst="rect">
            <a:avLst/>
          </a:prstGeom>
        </p:spPr>
      </p:pic>
      <p:sp>
        <p:nvSpPr>
          <p:cNvPr id="4" name="Text 1"/>
          <p:cNvSpPr/>
          <p:nvPr/>
        </p:nvSpPr>
        <p:spPr>
          <a:xfrm>
            <a:off x="3549968" y="823198"/>
            <a:ext cx="8267224" cy="1204913"/>
          </a:xfrm>
          <a:prstGeom prst="rect">
            <a:avLst/>
          </a:prstGeom>
          <a:noFill/>
        </p:spPr>
        <p:txBody>
          <a:bodyPr wrap="square" lIns="0" tIns="0" rIns="0" bIns="0" rtlCol="0" anchor="t"/>
          <a:lstStyle/>
          <a:p>
            <a:pPr marL="0" indent="0" algn="ctr">
              <a:lnSpc>
                <a:spcPts val="4700"/>
              </a:lnSpc>
              <a:buNone/>
            </a:pPr>
            <a:r>
              <a:rPr lang="en-US" sz="3750" dirty="0">
                <a:solidFill>
                  <a:srgbClr val="339536"/>
                </a:solidFill>
                <a:latin typeface="Prata" pitchFamily="34" charset="0"/>
                <a:ea typeface="Prata" pitchFamily="34" charset="-122"/>
                <a:cs typeface="Prata" pitchFamily="34" charset="-120"/>
              </a:rPr>
              <a:t>UNIVERSIDAD AGRARIA DE LA HABANA</a:t>
            </a:r>
            <a:endParaRPr lang="en-US" sz="3750" dirty="0">
              <a:solidFill>
                <a:srgbClr val="339536"/>
              </a:solidFill>
            </a:endParaRPr>
          </a:p>
        </p:txBody>
      </p:sp>
      <p:sp>
        <p:nvSpPr>
          <p:cNvPr id="5" name="Text 2"/>
          <p:cNvSpPr/>
          <p:nvPr/>
        </p:nvSpPr>
        <p:spPr>
          <a:xfrm>
            <a:off x="5049083" y="2220873"/>
            <a:ext cx="5268992" cy="481965"/>
          </a:xfrm>
          <a:prstGeom prst="rect">
            <a:avLst/>
          </a:prstGeom>
          <a:noFill/>
        </p:spPr>
        <p:txBody>
          <a:bodyPr wrap="none" lIns="0" tIns="0" rIns="0" bIns="0" rtlCol="0" anchor="t"/>
          <a:lstStyle/>
          <a:p>
            <a:pPr marL="0" indent="0" algn="ctr">
              <a:lnSpc>
                <a:spcPts val="3750"/>
              </a:lnSpc>
              <a:buNone/>
            </a:pPr>
            <a:r>
              <a:rPr lang="en-US" sz="3000" dirty="0">
                <a:solidFill>
                  <a:srgbClr val="339536"/>
                </a:solidFill>
                <a:latin typeface="Prata" pitchFamily="34" charset="0"/>
                <a:ea typeface="Prata" pitchFamily="34" charset="-122"/>
                <a:cs typeface="Prata" pitchFamily="34" charset="-120"/>
              </a:rPr>
              <a:t>"Fructuoso Rodríguez Pérez"</a:t>
            </a:r>
            <a:endParaRPr lang="en-US" sz="3000" dirty="0">
              <a:solidFill>
                <a:srgbClr val="339536"/>
              </a:solidFill>
            </a:endParaRPr>
          </a:p>
        </p:txBody>
      </p:sp>
      <p:sp>
        <p:nvSpPr>
          <p:cNvPr id="6" name="Text 3"/>
          <p:cNvSpPr/>
          <p:nvPr/>
        </p:nvSpPr>
        <p:spPr>
          <a:xfrm>
            <a:off x="3549968" y="2895600"/>
            <a:ext cx="8267224" cy="963930"/>
          </a:xfrm>
          <a:prstGeom prst="rect">
            <a:avLst/>
          </a:prstGeom>
          <a:noFill/>
        </p:spPr>
        <p:txBody>
          <a:bodyPr wrap="square" lIns="0" tIns="0" rIns="0" bIns="0" rtlCol="0" anchor="t"/>
          <a:lstStyle/>
          <a:p>
            <a:pPr marL="0" indent="0" algn="ctr">
              <a:lnSpc>
                <a:spcPts val="3750"/>
              </a:lnSpc>
              <a:buNone/>
            </a:pPr>
            <a:r>
              <a:rPr lang="en-US" sz="3000" dirty="0">
                <a:solidFill>
                  <a:srgbClr val="339536"/>
                </a:solidFill>
                <a:latin typeface="Prata" pitchFamily="34" charset="0"/>
                <a:ea typeface="Prata" pitchFamily="34" charset="-122"/>
                <a:cs typeface="Prata" pitchFamily="34" charset="-120"/>
              </a:rPr>
              <a:t>INSTITUTO NACIONAL DE CIENCIAS AGRÍCOLAS</a:t>
            </a:r>
            <a:endParaRPr lang="en-US" sz="3000" dirty="0">
              <a:solidFill>
                <a:srgbClr val="339536"/>
              </a:solidFill>
            </a:endParaRPr>
          </a:p>
        </p:txBody>
      </p:sp>
      <p:sp>
        <p:nvSpPr>
          <p:cNvPr id="7" name="Text 4"/>
          <p:cNvSpPr/>
          <p:nvPr/>
        </p:nvSpPr>
        <p:spPr>
          <a:xfrm>
            <a:off x="5775246" y="4052292"/>
            <a:ext cx="3816548" cy="361474"/>
          </a:xfrm>
          <a:prstGeom prst="rect">
            <a:avLst/>
          </a:prstGeom>
          <a:noFill/>
        </p:spPr>
        <p:txBody>
          <a:bodyPr wrap="none" lIns="0" tIns="0" rIns="0" bIns="0" rtlCol="0" anchor="t"/>
          <a:lstStyle/>
          <a:p>
            <a:pPr marL="0" indent="0" algn="ctr">
              <a:lnSpc>
                <a:spcPts val="2800"/>
              </a:lnSpc>
              <a:buNone/>
            </a:pPr>
            <a:r>
              <a:rPr lang="en-US" sz="2250" dirty="0">
                <a:solidFill>
                  <a:srgbClr val="339536"/>
                </a:solidFill>
                <a:latin typeface="Prata" pitchFamily="34" charset="0"/>
                <a:ea typeface="Prata" pitchFamily="34" charset="-122"/>
                <a:cs typeface="Prata" pitchFamily="34" charset="-120"/>
              </a:rPr>
              <a:t>Maestría en Biomatemática</a:t>
            </a:r>
            <a:endParaRPr lang="en-US" sz="2250" dirty="0">
              <a:solidFill>
                <a:srgbClr val="339536"/>
              </a:solidFill>
            </a:endParaRPr>
          </a:p>
        </p:txBody>
      </p:sp>
      <p:sp>
        <p:nvSpPr>
          <p:cNvPr id="8" name="Text 5"/>
          <p:cNvSpPr/>
          <p:nvPr/>
        </p:nvSpPr>
        <p:spPr>
          <a:xfrm>
            <a:off x="3549968" y="4606528"/>
            <a:ext cx="8267224" cy="1445895"/>
          </a:xfrm>
          <a:prstGeom prst="rect">
            <a:avLst/>
          </a:prstGeom>
          <a:noFill/>
        </p:spPr>
        <p:txBody>
          <a:bodyPr wrap="square" lIns="0" tIns="0" rIns="0" bIns="0" rtlCol="0" anchor="t"/>
          <a:lstStyle/>
          <a:p>
            <a:pPr marL="0" indent="0" algn="ctr">
              <a:lnSpc>
                <a:spcPts val="3750"/>
              </a:lnSpc>
              <a:buNone/>
            </a:pPr>
            <a:r>
              <a:rPr lang="en-US" sz="3000" dirty="0">
                <a:solidFill>
                  <a:srgbClr val="339536"/>
                </a:solidFill>
                <a:latin typeface="Prata" pitchFamily="34" charset="0"/>
                <a:ea typeface="Prata" pitchFamily="34" charset="-122"/>
                <a:cs typeface="Prata" pitchFamily="34" charset="-120"/>
              </a:rPr>
              <a:t>Estimación de rendimiento del cultivar de maíz P-7928 con EcoMic® utilizando el modelo DSSAT</a:t>
            </a:r>
            <a:endParaRPr lang="en-US" sz="3000" dirty="0">
              <a:solidFill>
                <a:srgbClr val="339536"/>
              </a:solidFill>
            </a:endParaRPr>
          </a:p>
        </p:txBody>
      </p:sp>
      <p:sp>
        <p:nvSpPr>
          <p:cNvPr id="9" name="Text 6"/>
          <p:cNvSpPr/>
          <p:nvPr/>
        </p:nvSpPr>
        <p:spPr>
          <a:xfrm>
            <a:off x="12295108" y="803910"/>
            <a:ext cx="1556623" cy="308372"/>
          </a:xfrm>
          <a:prstGeom prst="rect">
            <a:avLst/>
          </a:prstGeom>
          <a:noFill/>
        </p:spPr>
        <p:txBody>
          <a:bodyPr wrap="none" lIns="0" tIns="0" rIns="0" bIns="0" rtlCol="0" anchor="t"/>
          <a:lstStyle/>
          <a:p>
            <a:pPr marL="0" indent="0">
              <a:lnSpc>
                <a:spcPts val="2400"/>
              </a:lnSpc>
              <a:buNone/>
            </a:pPr>
            <a:endParaRPr lang="en-US" sz="1500" dirty="0"/>
          </a:p>
        </p:txBody>
      </p:sp>
      <p:pic>
        <p:nvPicPr>
          <p:cNvPr id="10" name="Image 1" descr="preencoded.png"/>
          <p:cNvPicPr>
            <a:picLocks noChangeAspect="1"/>
          </p:cNvPicPr>
          <p:nvPr/>
        </p:nvPicPr>
        <p:blipFill>
          <a:blip r:embed="rId2"/>
          <a:stretch>
            <a:fillRect/>
          </a:stretch>
        </p:blipFill>
        <p:spPr>
          <a:xfrm>
            <a:off x="11516439" y="601010"/>
            <a:ext cx="3113960" cy="5553110"/>
          </a:xfrm>
          <a:prstGeom prst="rect">
            <a:avLst/>
          </a:prstGeom>
        </p:spPr>
      </p:pic>
      <p:sp>
        <p:nvSpPr>
          <p:cNvPr id="11" name="Text 7"/>
          <p:cNvSpPr/>
          <p:nvPr/>
        </p:nvSpPr>
        <p:spPr>
          <a:xfrm>
            <a:off x="793790" y="6635472"/>
            <a:ext cx="6286262" cy="308372"/>
          </a:xfrm>
          <a:prstGeom prst="rect">
            <a:avLst/>
          </a:prstGeom>
          <a:noFill/>
        </p:spPr>
        <p:txBody>
          <a:bodyPr wrap="none" lIns="0" tIns="0" rIns="0" bIns="0" rtlCol="0" anchor="t"/>
          <a:lstStyle/>
          <a:p>
            <a:pPr marL="0" indent="0">
              <a:lnSpc>
                <a:spcPts val="2400"/>
              </a:lnSpc>
              <a:buNone/>
            </a:pPr>
            <a:r>
              <a:rPr lang="en-US" sz="1500" dirty="0">
                <a:solidFill>
                  <a:schemeClr val="tx1">
                    <a:lumMod val="75000"/>
                    <a:lumOff val="25000"/>
                  </a:schemeClr>
                </a:solidFill>
                <a:latin typeface="Raleway" pitchFamily="34" charset="0"/>
                <a:ea typeface="Raleway" pitchFamily="34" charset="-122"/>
                <a:cs typeface="Raleway" pitchFamily="34" charset="-120"/>
              </a:rPr>
              <a:t>Autor: Ing. Daniel Fernandez Sotolongo.</a:t>
            </a:r>
            <a:endParaRPr lang="en-US" sz="1500" dirty="0">
              <a:solidFill>
                <a:schemeClr val="tx1">
                  <a:lumMod val="75000"/>
                  <a:lumOff val="25000"/>
                </a:schemeClr>
              </a:solidFill>
            </a:endParaRPr>
          </a:p>
        </p:txBody>
      </p:sp>
      <p:sp>
        <p:nvSpPr>
          <p:cNvPr id="12" name="Text 8"/>
          <p:cNvSpPr/>
          <p:nvPr/>
        </p:nvSpPr>
        <p:spPr>
          <a:xfrm>
            <a:off x="7557968" y="6635472"/>
            <a:ext cx="6286262" cy="308372"/>
          </a:xfrm>
          <a:prstGeom prst="rect">
            <a:avLst/>
          </a:prstGeom>
          <a:noFill/>
        </p:spPr>
        <p:txBody>
          <a:bodyPr wrap="none" lIns="0" tIns="0" rIns="0" bIns="0" rtlCol="0" anchor="t"/>
          <a:lstStyle/>
          <a:p>
            <a:pPr marL="0" indent="0">
              <a:lnSpc>
                <a:spcPts val="2400"/>
              </a:lnSpc>
              <a:buNone/>
            </a:pPr>
            <a:r>
              <a:rPr lang="en-US" sz="1500" dirty="0">
                <a:solidFill>
                  <a:schemeClr val="tx1">
                    <a:lumMod val="75000"/>
                    <a:lumOff val="25000"/>
                  </a:schemeClr>
                </a:solidFill>
                <a:latin typeface="Raleway" pitchFamily="34" charset="0"/>
                <a:ea typeface="Raleway" pitchFamily="34" charset="-122"/>
                <a:cs typeface="Raleway" pitchFamily="34" charset="-120"/>
              </a:rPr>
              <a:t>Tutores: Dr.C. René Florido Bacallao</a:t>
            </a:r>
            <a:endParaRPr lang="en-US" sz="1500" dirty="0">
              <a:solidFill>
                <a:schemeClr val="tx1">
                  <a:lumMod val="75000"/>
                  <a:lumOff val="25000"/>
                </a:schemeClr>
              </a:solidFill>
            </a:endParaRPr>
          </a:p>
        </p:txBody>
      </p:sp>
      <p:sp>
        <p:nvSpPr>
          <p:cNvPr id="13" name="Text 9"/>
          <p:cNvSpPr/>
          <p:nvPr/>
        </p:nvSpPr>
        <p:spPr>
          <a:xfrm>
            <a:off x="7557968" y="7117318"/>
            <a:ext cx="6286262" cy="308372"/>
          </a:xfrm>
          <a:prstGeom prst="rect">
            <a:avLst/>
          </a:prstGeom>
          <a:noFill/>
        </p:spPr>
        <p:txBody>
          <a:bodyPr wrap="none" lIns="0" tIns="0" rIns="0" bIns="0" rtlCol="0" anchor="t"/>
          <a:lstStyle/>
          <a:p>
            <a:pPr marL="0" indent="0">
              <a:lnSpc>
                <a:spcPts val="2400"/>
              </a:lnSpc>
              <a:buNone/>
            </a:pPr>
            <a:r>
              <a:rPr lang="en-US" sz="1500" dirty="0">
                <a:solidFill>
                  <a:schemeClr val="tx1">
                    <a:lumMod val="75000"/>
                    <a:lumOff val="25000"/>
                  </a:schemeClr>
                </a:solidFill>
                <a:latin typeface="Raleway" pitchFamily="34" charset="0"/>
                <a:ea typeface="Raleway" pitchFamily="34" charset="-122"/>
                <a:cs typeface="Raleway" pitchFamily="34" charset="-120"/>
              </a:rPr>
              <a:t>Dr.C. Osmel Rodríguez González</a:t>
            </a:r>
            <a:endParaRPr lang="en-US" sz="1500" dirty="0">
              <a:solidFill>
                <a:schemeClr val="tx1">
                  <a:lumMod val="75000"/>
                  <a:lumOff val="2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965954"/>
            <a:ext cx="8746808" cy="708779"/>
          </a:xfrm>
          <a:prstGeom prst="rect">
            <a:avLst/>
          </a:prstGeom>
          <a:noFill/>
        </p:spPr>
        <p:txBody>
          <a:bodyPr wrap="non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Importancia del cultivo del maíz</a:t>
            </a:r>
            <a:endParaRPr lang="en-US" sz="4450" dirty="0">
              <a:solidFill>
                <a:srgbClr val="339536"/>
              </a:solidFill>
            </a:endParaRPr>
          </a:p>
        </p:txBody>
      </p:sp>
      <p:pic>
        <p:nvPicPr>
          <p:cNvPr id="3" name="Image 0" descr="preencoded.png"/>
          <p:cNvPicPr>
            <a:picLocks noChangeAspect="1"/>
          </p:cNvPicPr>
          <p:nvPr/>
        </p:nvPicPr>
        <p:blipFill>
          <a:blip r:embed="rId1"/>
          <a:stretch>
            <a:fillRect/>
          </a:stretch>
        </p:blipFill>
        <p:spPr>
          <a:xfrm>
            <a:off x="793790" y="2128361"/>
            <a:ext cx="4120753" cy="2546747"/>
          </a:xfrm>
          <a:prstGeom prst="rect">
            <a:avLst/>
          </a:prstGeom>
        </p:spPr>
      </p:pic>
      <p:sp>
        <p:nvSpPr>
          <p:cNvPr id="4" name="Text 1"/>
          <p:cNvSpPr/>
          <p:nvPr/>
        </p:nvSpPr>
        <p:spPr>
          <a:xfrm>
            <a:off x="793790" y="4958596"/>
            <a:ext cx="3039189" cy="354330"/>
          </a:xfrm>
          <a:prstGeom prst="rect">
            <a:avLst/>
          </a:prstGeom>
          <a:noFill/>
        </p:spPr>
        <p:txBody>
          <a:bodyPr wrap="none" lIns="0" tIns="0" rIns="0" bIns="0" rtlCol="0" anchor="t"/>
          <a:lstStyle/>
          <a:p>
            <a:pPr marL="0" indent="0" algn="l">
              <a:lnSpc>
                <a:spcPts val="2750"/>
              </a:lnSpc>
              <a:buNone/>
            </a:pPr>
            <a:r>
              <a:rPr lang="en-US" sz="2200" dirty="0">
                <a:solidFill>
                  <a:srgbClr val="339536"/>
                </a:solidFill>
                <a:latin typeface="Prata" pitchFamily="34" charset="0"/>
                <a:ea typeface="Prata" pitchFamily="34" charset="-122"/>
                <a:cs typeface="Prata" pitchFamily="34" charset="-120"/>
              </a:rPr>
              <a:t>Alimentación Mundial</a:t>
            </a:r>
            <a:endParaRPr lang="en-US" sz="2200" dirty="0">
              <a:solidFill>
                <a:srgbClr val="339536"/>
              </a:solidFill>
            </a:endParaRPr>
          </a:p>
        </p:txBody>
      </p:sp>
      <p:sp>
        <p:nvSpPr>
          <p:cNvPr id="5" name="Text 2"/>
          <p:cNvSpPr/>
          <p:nvPr/>
        </p:nvSpPr>
        <p:spPr>
          <a:xfrm>
            <a:off x="793790" y="5449014"/>
            <a:ext cx="4120753" cy="1814513"/>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El maíz ocupa el segundo lugar a nivel mundial en superficie cultivada después del trigo, debido a su importancia económica para la alimentación del hombre y animal.</a:t>
            </a:r>
            <a:endParaRPr lang="en-US" sz="1750" dirty="0">
              <a:solidFill>
                <a:srgbClr val="1B1C1D"/>
              </a:solidFill>
            </a:endParaRPr>
          </a:p>
        </p:txBody>
      </p:sp>
      <p:pic>
        <p:nvPicPr>
          <p:cNvPr id="6" name="Image 1" descr="preencoded.png"/>
          <p:cNvPicPr>
            <a:picLocks noChangeAspect="1"/>
          </p:cNvPicPr>
          <p:nvPr/>
        </p:nvPicPr>
        <p:blipFill>
          <a:blip r:embed="rId2"/>
          <a:stretch>
            <a:fillRect/>
          </a:stretch>
        </p:blipFill>
        <p:spPr>
          <a:xfrm>
            <a:off x="5254704" y="2128361"/>
            <a:ext cx="4120872" cy="2546866"/>
          </a:xfrm>
          <a:prstGeom prst="rect">
            <a:avLst/>
          </a:prstGeom>
        </p:spPr>
      </p:pic>
      <p:sp>
        <p:nvSpPr>
          <p:cNvPr id="7" name="Text 3"/>
          <p:cNvSpPr/>
          <p:nvPr/>
        </p:nvSpPr>
        <p:spPr>
          <a:xfrm>
            <a:off x="5254704" y="4958715"/>
            <a:ext cx="2835235" cy="354330"/>
          </a:xfrm>
          <a:prstGeom prst="rect">
            <a:avLst/>
          </a:prstGeom>
          <a:noFill/>
        </p:spPr>
        <p:txBody>
          <a:bodyPr wrap="none" lIns="0" tIns="0" rIns="0" bIns="0" rtlCol="0" anchor="t"/>
          <a:lstStyle/>
          <a:p>
            <a:pPr marL="0" indent="0" algn="l">
              <a:lnSpc>
                <a:spcPts val="2750"/>
              </a:lnSpc>
              <a:buNone/>
            </a:pPr>
            <a:r>
              <a:rPr lang="en-US" sz="2200" dirty="0">
                <a:solidFill>
                  <a:srgbClr val="339536"/>
                </a:solidFill>
                <a:latin typeface="Prata" pitchFamily="34" charset="0"/>
                <a:ea typeface="Prata" pitchFamily="34" charset="-122"/>
                <a:cs typeface="Prata" pitchFamily="34" charset="-120"/>
              </a:rPr>
              <a:t>Fuente Nutritiva</a:t>
            </a:r>
            <a:endParaRPr lang="en-US" sz="2200" dirty="0">
              <a:solidFill>
                <a:srgbClr val="339536"/>
              </a:solidFill>
            </a:endParaRPr>
          </a:p>
        </p:txBody>
      </p:sp>
      <p:sp>
        <p:nvSpPr>
          <p:cNvPr id="8" name="Text 4"/>
          <p:cNvSpPr/>
          <p:nvPr/>
        </p:nvSpPr>
        <p:spPr>
          <a:xfrm>
            <a:off x="5254704" y="5449133"/>
            <a:ext cx="4120872" cy="1451610"/>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Constituye una fuente excelente de hidratos de carbono, el grano de maíz posee un 13% de proteínas y un 7% de grasas.</a:t>
            </a:r>
            <a:endParaRPr lang="en-US" sz="1750" dirty="0">
              <a:solidFill>
                <a:srgbClr val="1B1C1D"/>
              </a:solidFill>
            </a:endParaRPr>
          </a:p>
        </p:txBody>
      </p:sp>
      <p:pic>
        <p:nvPicPr>
          <p:cNvPr id="9" name="Image 2" descr="preencoded.png"/>
          <p:cNvPicPr>
            <a:picLocks noChangeAspect="1"/>
          </p:cNvPicPr>
          <p:nvPr/>
        </p:nvPicPr>
        <p:blipFill>
          <a:blip r:embed="rId3"/>
          <a:stretch>
            <a:fillRect/>
          </a:stretch>
        </p:blipFill>
        <p:spPr>
          <a:xfrm>
            <a:off x="9715738" y="2128361"/>
            <a:ext cx="4120753" cy="2546747"/>
          </a:xfrm>
          <a:prstGeom prst="rect">
            <a:avLst/>
          </a:prstGeom>
        </p:spPr>
      </p:pic>
      <p:sp>
        <p:nvSpPr>
          <p:cNvPr id="10" name="Text 5"/>
          <p:cNvSpPr/>
          <p:nvPr/>
        </p:nvSpPr>
        <p:spPr>
          <a:xfrm>
            <a:off x="9715738" y="4958596"/>
            <a:ext cx="2835235" cy="354330"/>
          </a:xfrm>
          <a:prstGeom prst="rect">
            <a:avLst/>
          </a:prstGeom>
          <a:noFill/>
        </p:spPr>
        <p:txBody>
          <a:bodyPr wrap="none" lIns="0" tIns="0" rIns="0" bIns="0" rtlCol="0" anchor="t"/>
          <a:lstStyle/>
          <a:p>
            <a:pPr marL="0" indent="0" algn="l">
              <a:lnSpc>
                <a:spcPts val="2750"/>
              </a:lnSpc>
              <a:buNone/>
            </a:pPr>
            <a:r>
              <a:rPr lang="en-US" sz="2200" dirty="0">
                <a:solidFill>
                  <a:srgbClr val="339536"/>
                </a:solidFill>
                <a:latin typeface="Prata" pitchFamily="34" charset="0"/>
                <a:ea typeface="Prata" pitchFamily="34" charset="-122"/>
                <a:cs typeface="Prata" pitchFamily="34" charset="-120"/>
              </a:rPr>
              <a:t>Cultivo en Cuba</a:t>
            </a:r>
            <a:endParaRPr lang="en-US" sz="2200" dirty="0">
              <a:solidFill>
                <a:srgbClr val="339536"/>
              </a:solidFill>
            </a:endParaRPr>
          </a:p>
        </p:txBody>
      </p:sp>
      <p:sp>
        <p:nvSpPr>
          <p:cNvPr id="11" name="Text 6"/>
          <p:cNvSpPr/>
          <p:nvPr/>
        </p:nvSpPr>
        <p:spPr>
          <a:xfrm>
            <a:off x="9715738" y="5449014"/>
            <a:ext cx="4120753" cy="725805"/>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En Cuba se cultivan unas 130 mil hectáreas al año.</a:t>
            </a:r>
            <a:endParaRPr lang="en-US" sz="1750" dirty="0">
              <a:solidFill>
                <a:srgbClr val="1B1C1D"/>
              </a:solidFill>
            </a:endParaRPr>
          </a:p>
        </p:txBody>
      </p:sp>
      <p:sp>
        <p:nvSpPr>
          <p:cNvPr id="100" name="Text Box 99"/>
          <p:cNvSpPr txBox="1"/>
          <p:nvPr/>
        </p:nvSpPr>
        <p:spPr>
          <a:xfrm>
            <a:off x="12065000" y="6948805"/>
            <a:ext cx="2121535" cy="275590"/>
          </a:xfrm>
          <a:prstGeom prst="rect">
            <a:avLst/>
          </a:prstGeom>
          <a:noFill/>
          <a:ln w="9525">
            <a:noFill/>
          </a:ln>
        </p:spPr>
        <p:txBody>
          <a:bodyPr wrap="square">
            <a:spAutoFit/>
          </a:bodyPr>
          <a:p>
            <a:pPr marL="0" indent="0" algn="l"/>
            <a:r>
              <a:rPr lang="en-US" sz="1200" b="0">
                <a:latin typeface="Arial" panose="020B0604020202020204" pitchFamily="34" charset="0"/>
                <a:cs typeface="Calibri" panose="020F0502020204030204" charset="0"/>
              </a:rPr>
              <a:t>(ONEI, 2022)</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868085"/>
            <a:ext cx="13042821" cy="1417558"/>
          </a:xfrm>
          <a:prstGeom prst="rect">
            <a:avLst/>
          </a:prstGeom>
          <a:noFill/>
        </p:spPr>
        <p:txBody>
          <a:bodyPr wrap="squar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La importancia de la utilización del EcoMic®</a:t>
            </a:r>
            <a:endParaRPr lang="en-US" sz="4450" dirty="0">
              <a:solidFill>
                <a:srgbClr val="339536"/>
              </a:solidFill>
            </a:endParaRPr>
          </a:p>
        </p:txBody>
      </p:sp>
      <p:sp>
        <p:nvSpPr>
          <p:cNvPr id="3" name="Text 1"/>
          <p:cNvSpPr/>
          <p:nvPr/>
        </p:nvSpPr>
        <p:spPr>
          <a:xfrm>
            <a:off x="793790" y="2739271"/>
            <a:ext cx="13042821" cy="1088708"/>
          </a:xfrm>
          <a:prstGeom prst="rect">
            <a:avLst/>
          </a:prstGeom>
          <a:noFill/>
        </p:spPr>
        <p:txBody>
          <a:bodyPr wrap="square" lIns="0" tIns="0" rIns="0" bIns="0" rtlCol="0" anchor="t"/>
          <a:lstStyle/>
          <a:p>
            <a:pPr marL="342900" indent="-342900">
              <a:lnSpc>
                <a:spcPts val="2850"/>
              </a:lnSpc>
              <a:buSzPct val="100000"/>
              <a:buChar char="•"/>
            </a:pPr>
            <a:r>
              <a:rPr lang="en-US" sz="1750" dirty="0">
                <a:solidFill>
                  <a:srgbClr val="1B1C1D"/>
                </a:solidFill>
                <a:latin typeface="Raleway" pitchFamily="34" charset="0"/>
                <a:ea typeface="Raleway" pitchFamily="34" charset="-122"/>
                <a:cs typeface="Raleway" pitchFamily="34" charset="-120"/>
              </a:rPr>
              <a:t>Los hongos micorrízicos arbusculares son organismos biotróficos obligatorios asociados a las raíces de plantas superiores que reciben fuentes carbonadas provenientes de la planta, mientras que en estas se incrementa la capacidad de exploración del suelo, la absorción de nutrientes minerales y por consiguiente, el crecimiento y desarrollo.</a:t>
            </a:r>
            <a:endParaRPr lang="en-US" sz="1750" dirty="0">
              <a:solidFill>
                <a:srgbClr val="1B1C1D"/>
              </a:solidFill>
            </a:endParaRPr>
          </a:p>
        </p:txBody>
      </p:sp>
      <p:sp>
        <p:nvSpPr>
          <p:cNvPr id="4" name="Text 2"/>
          <p:cNvSpPr/>
          <p:nvPr/>
        </p:nvSpPr>
        <p:spPr>
          <a:xfrm>
            <a:off x="793790" y="3907274"/>
            <a:ext cx="13042821" cy="725805"/>
          </a:xfrm>
          <a:prstGeom prst="rect">
            <a:avLst/>
          </a:prstGeom>
          <a:noFill/>
        </p:spPr>
        <p:txBody>
          <a:bodyPr wrap="square" lIns="0" tIns="0" rIns="0" bIns="0" rtlCol="0" anchor="t"/>
          <a:lstStyle/>
          <a:p>
            <a:pPr marL="342900" indent="-342900">
              <a:lnSpc>
                <a:spcPts val="2850"/>
              </a:lnSpc>
              <a:buSzPct val="100000"/>
              <a:buChar char="•"/>
            </a:pPr>
            <a:r>
              <a:rPr lang="en-US" sz="1750" dirty="0">
                <a:solidFill>
                  <a:srgbClr val="1B1C1D"/>
                </a:solidFill>
                <a:latin typeface="Raleway" pitchFamily="34" charset="0"/>
                <a:ea typeface="Raleway" pitchFamily="34" charset="-122"/>
                <a:cs typeface="Raleway" pitchFamily="34" charset="-120"/>
              </a:rPr>
              <a:t>Por estas razones han sido utilizados como biofertilizantes para aumentar los rendimientos de diferentes cultivos entre los que se encuentra el maíz</a:t>
            </a:r>
            <a:endParaRPr lang="en-US" sz="1750" dirty="0">
              <a:solidFill>
                <a:srgbClr val="1B1C1D"/>
              </a:solidFill>
            </a:endParaRPr>
          </a:p>
        </p:txBody>
      </p:sp>
      <p:pic>
        <p:nvPicPr>
          <p:cNvPr id="5" name="Image 0" descr="preencoded.png"/>
          <p:cNvPicPr>
            <a:picLocks noChangeAspect="1"/>
          </p:cNvPicPr>
          <p:nvPr/>
        </p:nvPicPr>
        <p:blipFill>
          <a:blip r:embed="rId1"/>
          <a:stretch>
            <a:fillRect/>
          </a:stretch>
        </p:blipFill>
        <p:spPr>
          <a:xfrm>
            <a:off x="793790" y="4888230"/>
            <a:ext cx="3459123" cy="1855113"/>
          </a:xfrm>
          <a:prstGeom prst="rect">
            <a:avLst/>
          </a:prstGeom>
        </p:spPr>
      </p:pic>
      <p:sp>
        <p:nvSpPr>
          <p:cNvPr id="6" name="Text 3"/>
          <p:cNvSpPr/>
          <p:nvPr/>
        </p:nvSpPr>
        <p:spPr>
          <a:xfrm>
            <a:off x="929640" y="7413625"/>
            <a:ext cx="3324225" cy="363220"/>
          </a:xfrm>
          <a:prstGeom prst="rect">
            <a:avLst/>
          </a:prstGeom>
          <a:noFill/>
        </p:spPr>
        <p:txBody>
          <a:bodyPr wrap="none" lIns="0" tIns="0" rIns="0" bIns="0" rtlCol="0" anchor="t"/>
          <a:lstStyle/>
          <a:p>
            <a:pPr marL="0" indent="0">
              <a:lnSpc>
                <a:spcPts val="2850"/>
              </a:lnSpc>
              <a:buNone/>
            </a:pPr>
            <a:r>
              <a:rPr lang="en-US" sz="1750" dirty="0">
                <a:solidFill>
                  <a:schemeClr val="tx1"/>
                </a:solidFill>
                <a:latin typeface="Arial" panose="020B0604020202020204" pitchFamily="34" charset="0"/>
                <a:ea typeface="Raleway" pitchFamily="34" charset="-122"/>
                <a:cs typeface="Arial" panose="020B0604020202020204" pitchFamily="34" charset="0"/>
              </a:rPr>
              <a:t>(Pérez-Madruga et al., 2019)</a:t>
            </a:r>
            <a:endParaRPr lang="en-US" sz="1750" dirty="0">
              <a:solidFill>
                <a:schemeClr val="tx1"/>
              </a:solidFill>
              <a:latin typeface="Arial" panose="020B0604020202020204" pitchFamily="34" charset="0"/>
              <a:ea typeface="Raleway" pitchFamily="34" charset="-122"/>
              <a:cs typeface="Arial" panose="020B0604020202020204" pitchFamily="34" charset="0"/>
            </a:endParaRPr>
          </a:p>
        </p:txBody>
      </p:sp>
      <p:sp>
        <p:nvSpPr>
          <p:cNvPr id="7" name="Text 3"/>
          <p:cNvSpPr/>
          <p:nvPr/>
        </p:nvSpPr>
        <p:spPr>
          <a:xfrm>
            <a:off x="929640" y="6851015"/>
            <a:ext cx="3187700" cy="363220"/>
          </a:xfrm>
          <a:prstGeom prst="rect">
            <a:avLst/>
          </a:prstGeom>
          <a:noFill/>
        </p:spPr>
        <p:txBody>
          <a:bodyPr wrap="none" lIns="0" tIns="0" rIns="0" bIns="0" rtlCol="0" anchor="t"/>
          <a:p>
            <a:pPr marL="0" indent="0" algn="l">
              <a:lnSpc>
                <a:spcPts val="2850"/>
              </a:lnSpc>
              <a:buNone/>
            </a:pPr>
            <a:r>
              <a:rPr lang="es-ES" altLang="en-US" sz="1750">
                <a:latin typeface="Arial" panose="020B0604020202020204" pitchFamily="34" charset="0"/>
                <a:cs typeface="Calibri" panose="020F0502020204030204" charset="0"/>
                <a:sym typeface="+mn-ea"/>
              </a:rPr>
              <a:t>(</a:t>
            </a:r>
            <a:r>
              <a:rPr lang="en-US" sz="1750">
                <a:latin typeface="Arial" panose="020B0604020202020204" pitchFamily="34" charset="0"/>
                <a:cs typeface="Calibri" panose="020F0502020204030204" charset="0"/>
                <a:sym typeface="+mn-ea"/>
              </a:rPr>
              <a:t>Rivera et al., 2012</a:t>
            </a:r>
            <a:r>
              <a:rPr lang="es-ES" altLang="en-US" sz="1750">
                <a:latin typeface="Arial" panose="020B0604020202020204" pitchFamily="34" charset="0"/>
                <a:cs typeface="Calibri" panose="020F0502020204030204" charset="0"/>
                <a:sym typeface="+mn-ea"/>
              </a:rPr>
              <a:t>)</a:t>
            </a:r>
            <a:endParaRPr lang="es-ES" altLang="en-US" sz="1750" dirty="0">
              <a:solidFill>
                <a:schemeClr val="tx1"/>
              </a:solidFill>
              <a:latin typeface="Arial" panose="020B0604020202020204" pitchFamily="34" charset="0"/>
              <a:ea typeface="Raleway" pitchFamily="34" charset="-122"/>
              <a:cs typeface="Calibri" panose="020F0502020204030204" charset="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1545908"/>
            <a:ext cx="6847999" cy="708779"/>
          </a:xfrm>
          <a:prstGeom prst="rect">
            <a:avLst/>
          </a:prstGeom>
          <a:noFill/>
        </p:spPr>
        <p:txBody>
          <a:bodyPr wrap="non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Datos de maíz para Cuba</a:t>
            </a:r>
            <a:endParaRPr lang="en-US" sz="4450" dirty="0">
              <a:solidFill>
                <a:srgbClr val="339536"/>
              </a:solidFill>
            </a:endParaRPr>
          </a:p>
        </p:txBody>
      </p:sp>
      <p:pic>
        <p:nvPicPr>
          <p:cNvPr id="3" name="Image 0" descr="preencoded.png"/>
          <p:cNvPicPr>
            <a:picLocks noChangeAspect="1"/>
          </p:cNvPicPr>
          <p:nvPr/>
        </p:nvPicPr>
        <p:blipFill>
          <a:blip r:embed="rId1"/>
          <a:stretch>
            <a:fillRect/>
          </a:stretch>
        </p:blipFill>
        <p:spPr>
          <a:xfrm>
            <a:off x="793790" y="2708315"/>
            <a:ext cx="3005495" cy="1857494"/>
          </a:xfrm>
          <a:prstGeom prst="rect">
            <a:avLst/>
          </a:prstGeom>
        </p:spPr>
      </p:pic>
      <p:sp>
        <p:nvSpPr>
          <p:cNvPr id="4" name="Text 1"/>
          <p:cNvSpPr/>
          <p:nvPr/>
        </p:nvSpPr>
        <p:spPr>
          <a:xfrm>
            <a:off x="793790" y="4849297"/>
            <a:ext cx="2835235" cy="354330"/>
          </a:xfrm>
          <a:prstGeom prst="rect">
            <a:avLst/>
          </a:prstGeom>
          <a:noFill/>
        </p:spPr>
        <p:txBody>
          <a:bodyPr wrap="none" lIns="0" tIns="0" rIns="0" bIns="0" rtlCol="0" anchor="t"/>
          <a:lstStyle/>
          <a:p>
            <a:pPr marL="0" indent="0" algn="l">
              <a:lnSpc>
                <a:spcPts val="2750"/>
              </a:lnSpc>
              <a:buNone/>
            </a:pPr>
            <a:r>
              <a:rPr lang="en-US" sz="2200" dirty="0">
                <a:solidFill>
                  <a:srgbClr val="1B1C1D"/>
                </a:solidFill>
                <a:latin typeface="Prata" pitchFamily="34" charset="0"/>
                <a:ea typeface="Prata" pitchFamily="34" charset="-122"/>
                <a:cs typeface="Prata" pitchFamily="34" charset="-120"/>
              </a:rPr>
              <a:t>Rendimiento</a:t>
            </a:r>
            <a:endParaRPr lang="en-US" sz="2200" dirty="0">
              <a:solidFill>
                <a:srgbClr val="1B1C1D"/>
              </a:solidFill>
            </a:endParaRPr>
          </a:p>
        </p:txBody>
      </p:sp>
      <p:sp>
        <p:nvSpPr>
          <p:cNvPr id="5" name="Text 2"/>
          <p:cNvSpPr/>
          <p:nvPr/>
        </p:nvSpPr>
        <p:spPr>
          <a:xfrm>
            <a:off x="793790" y="5339715"/>
            <a:ext cx="3005495" cy="725805"/>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El cultivar P-7928 rinde 4 t/ha.</a:t>
            </a:r>
            <a:endParaRPr lang="en-US" sz="1750" dirty="0">
              <a:solidFill>
                <a:srgbClr val="1B1C1D"/>
              </a:solidFill>
            </a:endParaRPr>
          </a:p>
        </p:txBody>
      </p:sp>
      <p:pic>
        <p:nvPicPr>
          <p:cNvPr id="6" name="Image 1" descr="preencoded.png"/>
          <p:cNvPicPr>
            <a:picLocks noChangeAspect="1"/>
          </p:cNvPicPr>
          <p:nvPr/>
        </p:nvPicPr>
        <p:blipFill>
          <a:blip r:embed="rId2"/>
          <a:stretch>
            <a:fillRect/>
          </a:stretch>
        </p:blipFill>
        <p:spPr>
          <a:xfrm>
            <a:off x="4139446" y="2708315"/>
            <a:ext cx="3005614" cy="1857494"/>
          </a:xfrm>
          <a:prstGeom prst="rect">
            <a:avLst/>
          </a:prstGeom>
        </p:spPr>
      </p:pic>
      <p:sp>
        <p:nvSpPr>
          <p:cNvPr id="7" name="Text 3"/>
          <p:cNvSpPr/>
          <p:nvPr/>
        </p:nvSpPr>
        <p:spPr>
          <a:xfrm>
            <a:off x="4139446" y="4849297"/>
            <a:ext cx="2910007" cy="354330"/>
          </a:xfrm>
          <a:prstGeom prst="rect">
            <a:avLst/>
          </a:prstGeom>
          <a:noFill/>
        </p:spPr>
        <p:txBody>
          <a:bodyPr wrap="none" lIns="0" tIns="0" rIns="0" bIns="0" rtlCol="0" anchor="t"/>
          <a:lstStyle/>
          <a:p>
            <a:pPr marL="0" indent="0" algn="l">
              <a:lnSpc>
                <a:spcPts val="2750"/>
              </a:lnSpc>
              <a:buNone/>
            </a:pPr>
            <a:r>
              <a:rPr lang="en-US" sz="2200" dirty="0">
                <a:solidFill>
                  <a:srgbClr val="1B1C1D"/>
                </a:solidFill>
                <a:latin typeface="Prata" pitchFamily="34" charset="0"/>
                <a:ea typeface="Prata" pitchFamily="34" charset="-122"/>
                <a:cs typeface="Prata" pitchFamily="34" charset="-120"/>
              </a:rPr>
              <a:t>Densidad de siembra</a:t>
            </a:r>
            <a:endParaRPr lang="en-US" sz="2200" dirty="0">
              <a:solidFill>
                <a:srgbClr val="1B1C1D"/>
              </a:solidFill>
            </a:endParaRPr>
          </a:p>
        </p:txBody>
      </p:sp>
      <p:sp>
        <p:nvSpPr>
          <p:cNvPr id="8" name="Text 4"/>
          <p:cNvSpPr/>
          <p:nvPr/>
        </p:nvSpPr>
        <p:spPr>
          <a:xfrm>
            <a:off x="4139446" y="5339715"/>
            <a:ext cx="3005614" cy="725805"/>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Densidad de 4.5-5 plantas/m2.</a:t>
            </a:r>
            <a:endParaRPr lang="en-US" sz="1750" dirty="0">
              <a:solidFill>
                <a:srgbClr val="1B1C1D"/>
              </a:solidFill>
            </a:endParaRPr>
          </a:p>
        </p:txBody>
      </p:sp>
      <p:pic>
        <p:nvPicPr>
          <p:cNvPr id="9" name="Image 2" descr="preencoded.png"/>
          <p:cNvPicPr>
            <a:picLocks noChangeAspect="1"/>
          </p:cNvPicPr>
          <p:nvPr/>
        </p:nvPicPr>
        <p:blipFill>
          <a:blip r:embed="rId3"/>
          <a:stretch>
            <a:fillRect/>
          </a:stretch>
        </p:blipFill>
        <p:spPr>
          <a:xfrm>
            <a:off x="7485221" y="2708315"/>
            <a:ext cx="3005614" cy="1857494"/>
          </a:xfrm>
          <a:prstGeom prst="rect">
            <a:avLst/>
          </a:prstGeom>
        </p:spPr>
      </p:pic>
      <p:sp>
        <p:nvSpPr>
          <p:cNvPr id="10" name="Text 5"/>
          <p:cNvSpPr/>
          <p:nvPr/>
        </p:nvSpPr>
        <p:spPr>
          <a:xfrm>
            <a:off x="7485221" y="4849297"/>
            <a:ext cx="2835235" cy="354330"/>
          </a:xfrm>
          <a:prstGeom prst="rect">
            <a:avLst/>
          </a:prstGeom>
          <a:noFill/>
        </p:spPr>
        <p:txBody>
          <a:bodyPr wrap="none" lIns="0" tIns="0" rIns="0" bIns="0" rtlCol="0" anchor="t"/>
          <a:lstStyle/>
          <a:p>
            <a:pPr marL="0" indent="0" algn="l">
              <a:lnSpc>
                <a:spcPts val="2750"/>
              </a:lnSpc>
              <a:buNone/>
            </a:pPr>
            <a:r>
              <a:rPr lang="en-US" sz="2200" dirty="0">
                <a:solidFill>
                  <a:srgbClr val="1B1C1D"/>
                </a:solidFill>
                <a:latin typeface="Prata" pitchFamily="34" charset="0"/>
                <a:ea typeface="Prata" pitchFamily="34" charset="-122"/>
                <a:cs typeface="Prata" pitchFamily="34" charset="-120"/>
              </a:rPr>
              <a:t>Crecimiento óptimo</a:t>
            </a:r>
            <a:endParaRPr lang="en-US" sz="2200" dirty="0">
              <a:solidFill>
                <a:srgbClr val="1B1C1D"/>
              </a:solidFill>
            </a:endParaRPr>
          </a:p>
        </p:txBody>
      </p:sp>
      <p:sp>
        <p:nvSpPr>
          <p:cNvPr id="11" name="Text 6"/>
          <p:cNvSpPr/>
          <p:nvPr/>
        </p:nvSpPr>
        <p:spPr>
          <a:xfrm>
            <a:off x="7485221" y="5339715"/>
            <a:ext cx="3005614" cy="725805"/>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21-32°C para un crecimiento ideal.</a:t>
            </a:r>
            <a:endParaRPr lang="en-US" sz="1750" dirty="0">
              <a:solidFill>
                <a:srgbClr val="1B1C1D"/>
              </a:solidFill>
            </a:endParaRPr>
          </a:p>
        </p:txBody>
      </p:sp>
      <p:pic>
        <p:nvPicPr>
          <p:cNvPr id="12" name="Image 3" descr="preencoded.png"/>
          <p:cNvPicPr>
            <a:picLocks noChangeAspect="1"/>
          </p:cNvPicPr>
          <p:nvPr/>
        </p:nvPicPr>
        <p:blipFill>
          <a:blip r:embed="rId4"/>
          <a:stretch>
            <a:fillRect/>
          </a:stretch>
        </p:blipFill>
        <p:spPr>
          <a:xfrm>
            <a:off x="10830997" y="2708315"/>
            <a:ext cx="3005614" cy="1857494"/>
          </a:xfrm>
          <a:prstGeom prst="rect">
            <a:avLst/>
          </a:prstGeom>
        </p:spPr>
      </p:pic>
      <p:sp>
        <p:nvSpPr>
          <p:cNvPr id="13" name="Text 7"/>
          <p:cNvSpPr/>
          <p:nvPr/>
        </p:nvSpPr>
        <p:spPr>
          <a:xfrm>
            <a:off x="10830997" y="4849297"/>
            <a:ext cx="2835235" cy="354330"/>
          </a:xfrm>
          <a:prstGeom prst="rect">
            <a:avLst/>
          </a:prstGeom>
          <a:noFill/>
        </p:spPr>
        <p:txBody>
          <a:bodyPr wrap="none" lIns="0" tIns="0" rIns="0" bIns="0" rtlCol="0" anchor="t"/>
          <a:lstStyle/>
          <a:p>
            <a:pPr marL="0" indent="0" algn="l">
              <a:lnSpc>
                <a:spcPts val="2750"/>
              </a:lnSpc>
              <a:buNone/>
            </a:pPr>
            <a:r>
              <a:rPr lang="en-US" sz="2200" dirty="0">
                <a:solidFill>
                  <a:srgbClr val="1B1C1D"/>
                </a:solidFill>
                <a:latin typeface="Prata" pitchFamily="34" charset="0"/>
                <a:ea typeface="Prata" pitchFamily="34" charset="-122"/>
                <a:cs typeface="Prata" pitchFamily="34" charset="-120"/>
              </a:rPr>
              <a:t>Fertilización</a:t>
            </a:r>
            <a:endParaRPr lang="en-US" sz="2200" dirty="0">
              <a:solidFill>
                <a:srgbClr val="1B1C1D"/>
              </a:solidFill>
            </a:endParaRPr>
          </a:p>
        </p:txBody>
      </p:sp>
      <p:sp>
        <p:nvSpPr>
          <p:cNvPr id="14" name="Text 8"/>
          <p:cNvSpPr/>
          <p:nvPr/>
        </p:nvSpPr>
        <p:spPr>
          <a:xfrm>
            <a:off x="10830997" y="5339715"/>
            <a:ext cx="3005614" cy="725805"/>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Nitrógeno: 2/3 en siembra, 1/3 a los 25-30 días.</a:t>
            </a:r>
            <a:endParaRPr lang="en-US" sz="1750" dirty="0">
              <a:solidFill>
                <a:srgbClr val="1B1C1D"/>
              </a:solidFill>
            </a:endParaRPr>
          </a:p>
        </p:txBody>
      </p:sp>
      <p:sp>
        <p:nvSpPr>
          <p:cNvPr id="15" name="Text 9"/>
          <p:cNvSpPr/>
          <p:nvPr/>
        </p:nvSpPr>
        <p:spPr>
          <a:xfrm>
            <a:off x="793790" y="6320671"/>
            <a:ext cx="13042821" cy="362903"/>
          </a:xfrm>
          <a:prstGeom prst="rect">
            <a:avLst/>
          </a:prstGeom>
          <a:noFill/>
        </p:spPr>
        <p:txBody>
          <a:bodyPr wrap="none" lIns="0" tIns="0" rIns="0" bIns="0" rtlCol="0" anchor="t"/>
          <a:lstStyle/>
          <a:p>
            <a:pPr marL="0" indent="0">
              <a:lnSpc>
                <a:spcPts val="2850"/>
              </a:lnSpc>
              <a:buNone/>
            </a:pPr>
            <a:r>
              <a:rPr lang="en-US" sz="1750" dirty="0">
                <a:solidFill>
                  <a:srgbClr val="1B1C1D"/>
                </a:solidFill>
                <a:latin typeface="Raleway" pitchFamily="34" charset="0"/>
                <a:ea typeface="Raleway" pitchFamily="34" charset="-122"/>
                <a:cs typeface="Raleway" pitchFamily="34" charset="-120"/>
              </a:rPr>
              <a:t>Guía técnica para el cultivo del maíz, 2013</a:t>
            </a:r>
            <a:endParaRPr lang="en-US" sz="1750" dirty="0">
              <a:solidFill>
                <a:srgbClr val="1B1C1D"/>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2147173"/>
            <a:ext cx="7556421" cy="1417558"/>
          </a:xfrm>
          <a:prstGeom prst="rect">
            <a:avLst/>
          </a:prstGeom>
          <a:noFill/>
        </p:spPr>
        <p:txBody>
          <a:bodyPr wrap="squar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Modelos de simulación de Cultivos</a:t>
            </a:r>
            <a:endParaRPr lang="en-US" sz="4450" dirty="0">
              <a:solidFill>
                <a:srgbClr val="339536"/>
              </a:solidFill>
            </a:endParaRPr>
          </a:p>
        </p:txBody>
      </p:sp>
      <p:sp>
        <p:nvSpPr>
          <p:cNvPr id="3" name="Text 1"/>
          <p:cNvSpPr/>
          <p:nvPr/>
        </p:nvSpPr>
        <p:spPr>
          <a:xfrm>
            <a:off x="793790" y="3904893"/>
            <a:ext cx="7556421" cy="2177415"/>
          </a:xfrm>
          <a:prstGeom prst="rect">
            <a:avLst/>
          </a:prstGeom>
          <a:noFill/>
        </p:spPr>
        <p:txBody>
          <a:bodyPr wrap="square" lIns="0" tIns="0" rIns="0" bIns="0" rtlCol="0" anchor="t"/>
          <a:lstStyle/>
          <a:p>
            <a:pPr marL="0" indent="0">
              <a:lnSpc>
                <a:spcPts val="2850"/>
              </a:lnSpc>
              <a:buNone/>
            </a:pPr>
            <a:r>
              <a:rPr lang="en-US" sz="1750" dirty="0">
                <a:solidFill>
                  <a:srgbClr val="1B1C1D"/>
                </a:solidFill>
                <a:latin typeface="Raleway" pitchFamily="34" charset="0"/>
                <a:ea typeface="Raleway" pitchFamily="34" charset="-122"/>
                <a:cs typeface="Raleway" pitchFamily="34" charset="-120"/>
              </a:rPr>
              <a:t>Los modelos de simulación de crecimiento de cultivos y el análisis del sistema suelo-planta-atmósfera son herramientas importantes para la investigación agrícola moderna. Un modelo de cultivo representa de manera sencilla y sintética los procesos fisiológicos y ecológicos más importantes que gobiernan el crecimiento utilizando ecuaciones matemáticas</a:t>
            </a:r>
            <a:endParaRPr lang="en-US" sz="1750" dirty="0">
              <a:solidFill>
                <a:srgbClr val="1B1C1D"/>
              </a:solidFill>
            </a:endParaRPr>
          </a:p>
        </p:txBody>
      </p:sp>
      <p:pic>
        <p:nvPicPr>
          <p:cNvPr id="4" name="Image 0" descr="preencoded.png"/>
          <p:cNvPicPr>
            <a:picLocks noChangeAspect="1"/>
          </p:cNvPicPr>
          <p:nvPr/>
        </p:nvPicPr>
        <p:blipFill>
          <a:blip r:embed="rId1"/>
          <a:stretch>
            <a:fillRect/>
          </a:stretch>
        </p:blipFill>
        <p:spPr>
          <a:xfrm>
            <a:off x="9144000" y="0"/>
            <a:ext cx="5486400" cy="8229600"/>
          </a:xfrm>
          <a:prstGeom prst="rect">
            <a:avLst/>
          </a:prstGeom>
        </p:spPr>
      </p:pic>
      <p:sp>
        <p:nvSpPr>
          <p:cNvPr id="6" name="Text 3"/>
          <p:cNvSpPr/>
          <p:nvPr/>
        </p:nvSpPr>
        <p:spPr>
          <a:xfrm>
            <a:off x="793750" y="6947535"/>
            <a:ext cx="3324225" cy="363220"/>
          </a:xfrm>
          <a:prstGeom prst="rect">
            <a:avLst/>
          </a:prstGeom>
          <a:noFill/>
        </p:spPr>
        <p:txBody>
          <a:bodyPr wrap="none" lIns="0" tIns="0" rIns="0" bIns="0" rtlCol="0" anchor="t"/>
          <a:p>
            <a:pPr marL="0" indent="0" algn="l">
              <a:lnSpc>
                <a:spcPts val="2850"/>
              </a:lnSpc>
              <a:buNone/>
            </a:pPr>
            <a:r>
              <a:rPr lang="en-US" sz="1750" dirty="0">
                <a:solidFill>
                  <a:schemeClr val="tx1"/>
                </a:solidFill>
                <a:latin typeface="Raleway" pitchFamily="34" charset="0"/>
                <a:ea typeface="Raleway" pitchFamily="34" charset="-122"/>
                <a:cs typeface="Raleway" pitchFamily="34" charset="-120"/>
              </a:rPr>
              <a:t>(Gálvez et al., 2010)</a:t>
            </a:r>
            <a:endParaRPr lang="en-US" sz="1750" dirty="0">
              <a:solidFill>
                <a:schemeClr val="tx1"/>
              </a:solidFill>
              <a:latin typeface="Raleway" pitchFamily="34" charset="0"/>
              <a:ea typeface="Raleway" pitchFamily="34" charset="-122"/>
              <a:cs typeface="Raleway" pitchFamily="34" charset="-12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633055"/>
            <a:ext cx="5670590" cy="708779"/>
          </a:xfrm>
          <a:prstGeom prst="rect">
            <a:avLst/>
          </a:prstGeom>
          <a:noFill/>
        </p:spPr>
        <p:txBody>
          <a:bodyPr wrap="non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DSSAT (Versión 4.</a:t>
            </a:r>
            <a:r>
              <a:rPr lang="es-ES" altLang="en-US" sz="4450" dirty="0">
                <a:solidFill>
                  <a:srgbClr val="339536"/>
                </a:solidFill>
                <a:latin typeface="Prata" pitchFamily="34" charset="0"/>
                <a:ea typeface="Prata" pitchFamily="34" charset="-122"/>
                <a:cs typeface="Prata" pitchFamily="34" charset="-120"/>
              </a:rPr>
              <a:t>8</a:t>
            </a:r>
            <a:r>
              <a:rPr lang="en-US" sz="4450" dirty="0">
                <a:solidFill>
                  <a:srgbClr val="339536"/>
                </a:solidFill>
                <a:latin typeface="Prata" pitchFamily="34" charset="0"/>
                <a:ea typeface="Prata" pitchFamily="34" charset="-122"/>
                <a:cs typeface="Prata" pitchFamily="34" charset="-120"/>
              </a:rPr>
              <a:t>)</a:t>
            </a:r>
            <a:endParaRPr lang="en-US" sz="4450" dirty="0">
              <a:solidFill>
                <a:srgbClr val="339536"/>
              </a:solidFill>
            </a:endParaRPr>
          </a:p>
        </p:txBody>
      </p:sp>
      <p:sp>
        <p:nvSpPr>
          <p:cNvPr id="3" name="Text 1"/>
          <p:cNvSpPr/>
          <p:nvPr/>
        </p:nvSpPr>
        <p:spPr>
          <a:xfrm>
            <a:off x="793790" y="1795463"/>
            <a:ext cx="13042821" cy="362903"/>
          </a:xfrm>
          <a:prstGeom prst="rect">
            <a:avLst/>
          </a:prstGeom>
          <a:noFill/>
        </p:spPr>
        <p:txBody>
          <a:bodyPr wrap="none" lIns="0" tIns="0" rIns="0" bIns="0" rtlCol="0" anchor="t"/>
          <a:lstStyle/>
          <a:p>
            <a:pPr marL="0" indent="0">
              <a:lnSpc>
                <a:spcPts val="2850"/>
              </a:lnSpc>
              <a:buNone/>
            </a:pPr>
            <a:r>
              <a:rPr lang="en-US" sz="1750" dirty="0">
                <a:solidFill>
                  <a:srgbClr val="1B1C1D"/>
                </a:solidFill>
                <a:latin typeface="Raleway" pitchFamily="34" charset="0"/>
                <a:ea typeface="Raleway" pitchFamily="34" charset="-122"/>
                <a:cs typeface="Raleway" pitchFamily="34" charset="-120"/>
              </a:rPr>
              <a:t>Modelo popular de cultivo utilizado en más de 100 países durante más de 20 años (Jones et al., 1998)</a:t>
            </a:r>
            <a:endParaRPr lang="en-US" sz="1750" dirty="0">
              <a:solidFill>
                <a:srgbClr val="1B1C1D"/>
              </a:solidFill>
            </a:endParaRPr>
          </a:p>
        </p:txBody>
      </p:sp>
      <p:sp>
        <p:nvSpPr>
          <p:cNvPr id="4" name="Text 2"/>
          <p:cNvSpPr/>
          <p:nvPr/>
        </p:nvSpPr>
        <p:spPr>
          <a:xfrm>
            <a:off x="1857256" y="2952274"/>
            <a:ext cx="2835235" cy="354330"/>
          </a:xfrm>
          <a:prstGeom prst="rect">
            <a:avLst/>
          </a:prstGeom>
          <a:noFill/>
        </p:spPr>
        <p:txBody>
          <a:bodyPr wrap="none" lIns="0" tIns="0" rIns="0" bIns="0" rtlCol="0" anchor="t"/>
          <a:lstStyle/>
          <a:p>
            <a:pPr marL="0" indent="0" algn="r">
              <a:lnSpc>
                <a:spcPts val="2750"/>
              </a:lnSpc>
              <a:buNone/>
            </a:pPr>
            <a:r>
              <a:rPr lang="en-US" sz="2200" dirty="0">
                <a:solidFill>
                  <a:srgbClr val="1B1C1D"/>
                </a:solidFill>
                <a:latin typeface="Prata" pitchFamily="34" charset="0"/>
                <a:ea typeface="Prata" pitchFamily="34" charset="-122"/>
                <a:cs typeface="Prata" pitchFamily="34" charset="-120"/>
              </a:rPr>
              <a:t>Tubérculos</a:t>
            </a:r>
            <a:endParaRPr lang="en-US" sz="2200" dirty="0">
              <a:solidFill>
                <a:srgbClr val="1B1C1D"/>
              </a:solidFill>
            </a:endParaRPr>
          </a:p>
        </p:txBody>
      </p:sp>
      <p:sp>
        <p:nvSpPr>
          <p:cNvPr id="5" name="Text 3"/>
          <p:cNvSpPr/>
          <p:nvPr/>
        </p:nvSpPr>
        <p:spPr>
          <a:xfrm>
            <a:off x="793790" y="3442692"/>
            <a:ext cx="3898702" cy="362903"/>
          </a:xfrm>
          <a:prstGeom prst="rect">
            <a:avLst/>
          </a:prstGeom>
          <a:noFill/>
        </p:spPr>
        <p:txBody>
          <a:bodyPr wrap="none" lIns="0" tIns="0" rIns="0" bIns="0" rtlCol="0" anchor="t"/>
          <a:lstStyle/>
          <a:p>
            <a:pPr marL="0" indent="0" algn="r">
              <a:lnSpc>
                <a:spcPts val="2850"/>
              </a:lnSpc>
              <a:buNone/>
            </a:pPr>
            <a:r>
              <a:rPr lang="en-US" sz="1750" dirty="0">
                <a:solidFill>
                  <a:srgbClr val="1B1C1D"/>
                </a:solidFill>
                <a:latin typeface="Raleway" pitchFamily="34" charset="0"/>
                <a:ea typeface="Raleway" pitchFamily="34" charset="-122"/>
                <a:cs typeface="Raleway" pitchFamily="34" charset="-120"/>
              </a:rPr>
              <a:t>papa, remolacha, yuca</a:t>
            </a:r>
            <a:endParaRPr lang="en-US" sz="1750" dirty="0">
              <a:solidFill>
                <a:srgbClr val="1B1C1D"/>
              </a:solidFill>
            </a:endParaRPr>
          </a:p>
        </p:txBody>
      </p:sp>
      <p:pic>
        <p:nvPicPr>
          <p:cNvPr id="6" name="Image 0" descr="preencoded.png"/>
          <p:cNvPicPr>
            <a:picLocks noChangeAspect="1"/>
          </p:cNvPicPr>
          <p:nvPr/>
        </p:nvPicPr>
        <p:blipFill>
          <a:blip r:embed="rId1"/>
          <a:stretch>
            <a:fillRect/>
          </a:stretch>
        </p:blipFill>
        <p:spPr>
          <a:xfrm>
            <a:off x="5032653" y="2413516"/>
            <a:ext cx="4564975" cy="4564975"/>
          </a:xfrm>
          <a:prstGeom prst="rect">
            <a:avLst/>
          </a:prstGeom>
        </p:spPr>
      </p:pic>
      <p:sp>
        <p:nvSpPr>
          <p:cNvPr id="7" name="Text 4"/>
          <p:cNvSpPr/>
          <p:nvPr/>
        </p:nvSpPr>
        <p:spPr>
          <a:xfrm>
            <a:off x="6347460" y="3161943"/>
            <a:ext cx="97869" cy="453509"/>
          </a:xfrm>
          <a:prstGeom prst="rect">
            <a:avLst/>
          </a:prstGeom>
          <a:noFill/>
        </p:spPr>
        <p:txBody>
          <a:bodyPr wrap="none" lIns="0" tIns="0" rIns="0" bIns="0" rtlCol="0" anchor="t"/>
          <a:lstStyle/>
          <a:p>
            <a:pPr marL="0" indent="0">
              <a:lnSpc>
                <a:spcPts val="3550"/>
              </a:lnSpc>
              <a:buNone/>
            </a:pPr>
            <a:r>
              <a:rPr lang="en-US" sz="2200" dirty="0">
                <a:solidFill>
                  <a:srgbClr val="CFCBBF"/>
                </a:solidFill>
                <a:latin typeface="Prata" pitchFamily="34" charset="0"/>
                <a:ea typeface="Prata" pitchFamily="34" charset="-122"/>
                <a:cs typeface="Prata" pitchFamily="34" charset="-120"/>
              </a:rPr>
              <a:t>1</a:t>
            </a:r>
            <a:endParaRPr lang="en-US" sz="2200" dirty="0"/>
          </a:p>
        </p:txBody>
      </p:sp>
      <p:sp>
        <p:nvSpPr>
          <p:cNvPr id="8" name="Text 5"/>
          <p:cNvSpPr/>
          <p:nvPr/>
        </p:nvSpPr>
        <p:spPr>
          <a:xfrm>
            <a:off x="9937790" y="2952274"/>
            <a:ext cx="2835235" cy="354330"/>
          </a:xfrm>
          <a:prstGeom prst="rect">
            <a:avLst/>
          </a:prstGeom>
          <a:noFill/>
        </p:spPr>
        <p:txBody>
          <a:bodyPr wrap="none" lIns="0" tIns="0" rIns="0" bIns="0" rtlCol="0" anchor="t"/>
          <a:lstStyle/>
          <a:p>
            <a:pPr marL="0" indent="0" algn="l">
              <a:lnSpc>
                <a:spcPts val="2750"/>
              </a:lnSpc>
              <a:buNone/>
            </a:pPr>
            <a:r>
              <a:rPr lang="en-US" sz="2200" dirty="0">
                <a:solidFill>
                  <a:srgbClr val="1B1C1D"/>
                </a:solidFill>
                <a:latin typeface="Prata" pitchFamily="34" charset="0"/>
                <a:ea typeface="Prata" pitchFamily="34" charset="-122"/>
                <a:cs typeface="Prata" pitchFamily="34" charset="-120"/>
              </a:rPr>
              <a:t>Leguminosas</a:t>
            </a:r>
            <a:endParaRPr lang="en-US" sz="2200" dirty="0">
              <a:solidFill>
                <a:srgbClr val="1B1C1D"/>
              </a:solidFill>
            </a:endParaRPr>
          </a:p>
        </p:txBody>
      </p:sp>
      <p:sp>
        <p:nvSpPr>
          <p:cNvPr id="9" name="Text 6"/>
          <p:cNvSpPr/>
          <p:nvPr/>
        </p:nvSpPr>
        <p:spPr>
          <a:xfrm>
            <a:off x="9937790" y="3442692"/>
            <a:ext cx="3898821" cy="362903"/>
          </a:xfrm>
          <a:prstGeom prst="rect">
            <a:avLst/>
          </a:prstGeom>
          <a:noFill/>
        </p:spPr>
        <p:txBody>
          <a:bodyPr wrap="non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soya, maní, frijol, gandul</a:t>
            </a:r>
            <a:endParaRPr lang="en-US" sz="1750" dirty="0">
              <a:solidFill>
                <a:srgbClr val="1B1C1D"/>
              </a:solidFill>
            </a:endParaRPr>
          </a:p>
        </p:txBody>
      </p:sp>
      <p:pic>
        <p:nvPicPr>
          <p:cNvPr id="10" name="Image 1" descr="preencoded.png"/>
          <p:cNvPicPr>
            <a:picLocks noChangeAspect="1"/>
          </p:cNvPicPr>
          <p:nvPr/>
        </p:nvPicPr>
        <p:blipFill>
          <a:blip r:embed="rId2"/>
          <a:stretch>
            <a:fillRect/>
          </a:stretch>
        </p:blipFill>
        <p:spPr>
          <a:xfrm>
            <a:off x="5032653" y="2413516"/>
            <a:ext cx="4564975" cy="4564975"/>
          </a:xfrm>
          <a:prstGeom prst="rect">
            <a:avLst/>
          </a:prstGeom>
        </p:spPr>
      </p:pic>
      <p:sp>
        <p:nvSpPr>
          <p:cNvPr id="11" name="Text 7"/>
          <p:cNvSpPr/>
          <p:nvPr/>
        </p:nvSpPr>
        <p:spPr>
          <a:xfrm>
            <a:off x="8535353" y="3550444"/>
            <a:ext cx="173712" cy="453509"/>
          </a:xfrm>
          <a:prstGeom prst="rect">
            <a:avLst/>
          </a:prstGeom>
          <a:noFill/>
        </p:spPr>
        <p:txBody>
          <a:bodyPr wrap="none" lIns="0" tIns="0" rIns="0" bIns="0" rtlCol="0" anchor="t"/>
          <a:lstStyle/>
          <a:p>
            <a:pPr marL="0" indent="0">
              <a:lnSpc>
                <a:spcPts val="3550"/>
              </a:lnSpc>
              <a:buNone/>
            </a:pPr>
            <a:r>
              <a:rPr lang="en-US" sz="2200" dirty="0">
                <a:solidFill>
                  <a:srgbClr val="CFCBBF"/>
                </a:solidFill>
                <a:latin typeface="Prata" pitchFamily="34" charset="0"/>
                <a:ea typeface="Prata" pitchFamily="34" charset="-122"/>
                <a:cs typeface="Prata" pitchFamily="34" charset="-120"/>
              </a:rPr>
              <a:t>2</a:t>
            </a:r>
            <a:endParaRPr lang="en-US" sz="2200" dirty="0"/>
          </a:p>
        </p:txBody>
      </p:sp>
      <p:sp>
        <p:nvSpPr>
          <p:cNvPr id="12" name="Text 8"/>
          <p:cNvSpPr/>
          <p:nvPr/>
        </p:nvSpPr>
        <p:spPr>
          <a:xfrm>
            <a:off x="9937790" y="5223391"/>
            <a:ext cx="2835235" cy="354330"/>
          </a:xfrm>
          <a:prstGeom prst="rect">
            <a:avLst/>
          </a:prstGeom>
          <a:noFill/>
        </p:spPr>
        <p:txBody>
          <a:bodyPr wrap="none" lIns="0" tIns="0" rIns="0" bIns="0" rtlCol="0" anchor="t"/>
          <a:lstStyle/>
          <a:p>
            <a:pPr marL="0" indent="0" algn="l">
              <a:lnSpc>
                <a:spcPts val="2750"/>
              </a:lnSpc>
              <a:buNone/>
            </a:pPr>
            <a:r>
              <a:rPr lang="en-US" sz="2200" dirty="0">
                <a:solidFill>
                  <a:srgbClr val="1B1C1D"/>
                </a:solidFill>
                <a:latin typeface="Prata" pitchFamily="34" charset="0"/>
                <a:ea typeface="Prata" pitchFamily="34" charset="-122"/>
                <a:cs typeface="Prata" pitchFamily="34" charset="-120"/>
              </a:rPr>
              <a:t>Cereales</a:t>
            </a:r>
            <a:endParaRPr lang="en-US" sz="2200" dirty="0">
              <a:solidFill>
                <a:srgbClr val="1B1C1D"/>
              </a:solidFill>
            </a:endParaRPr>
          </a:p>
        </p:txBody>
      </p:sp>
      <p:sp>
        <p:nvSpPr>
          <p:cNvPr id="13" name="Text 9"/>
          <p:cNvSpPr/>
          <p:nvPr/>
        </p:nvSpPr>
        <p:spPr>
          <a:xfrm>
            <a:off x="9937790" y="5713809"/>
            <a:ext cx="3898821" cy="725805"/>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maíz, trigo, arroz, cebada, sorgo, millo</a:t>
            </a:r>
            <a:endParaRPr lang="en-US" sz="1750" dirty="0">
              <a:solidFill>
                <a:srgbClr val="1B1C1D"/>
              </a:solidFill>
            </a:endParaRPr>
          </a:p>
        </p:txBody>
      </p:sp>
      <p:pic>
        <p:nvPicPr>
          <p:cNvPr id="14" name="Image 2" descr="preencoded.png"/>
          <p:cNvPicPr>
            <a:picLocks noChangeAspect="1"/>
          </p:cNvPicPr>
          <p:nvPr/>
        </p:nvPicPr>
        <p:blipFill>
          <a:blip r:embed="rId3"/>
          <a:stretch>
            <a:fillRect/>
          </a:stretch>
        </p:blipFill>
        <p:spPr>
          <a:xfrm>
            <a:off x="5032653" y="2413516"/>
            <a:ext cx="4564975" cy="4564975"/>
          </a:xfrm>
          <a:prstGeom prst="rect">
            <a:avLst/>
          </a:prstGeom>
        </p:spPr>
      </p:pic>
      <p:sp>
        <p:nvSpPr>
          <p:cNvPr id="15" name="Text 10"/>
          <p:cNvSpPr/>
          <p:nvPr/>
        </p:nvSpPr>
        <p:spPr>
          <a:xfrm>
            <a:off x="8145899" y="5776317"/>
            <a:ext cx="175736" cy="453509"/>
          </a:xfrm>
          <a:prstGeom prst="rect">
            <a:avLst/>
          </a:prstGeom>
          <a:noFill/>
        </p:spPr>
        <p:txBody>
          <a:bodyPr wrap="none" lIns="0" tIns="0" rIns="0" bIns="0" rtlCol="0" anchor="t"/>
          <a:lstStyle/>
          <a:p>
            <a:pPr marL="0" indent="0">
              <a:lnSpc>
                <a:spcPts val="3550"/>
              </a:lnSpc>
              <a:buNone/>
            </a:pPr>
            <a:r>
              <a:rPr lang="en-US" sz="2200" dirty="0">
                <a:solidFill>
                  <a:srgbClr val="CFCBBF"/>
                </a:solidFill>
                <a:latin typeface="Prata" pitchFamily="34" charset="0"/>
                <a:ea typeface="Prata" pitchFamily="34" charset="-122"/>
                <a:cs typeface="Prata" pitchFamily="34" charset="-120"/>
              </a:rPr>
              <a:t>3</a:t>
            </a:r>
            <a:endParaRPr lang="en-US" sz="2200" dirty="0"/>
          </a:p>
        </p:txBody>
      </p:sp>
      <p:sp>
        <p:nvSpPr>
          <p:cNvPr id="16" name="Text 11"/>
          <p:cNvSpPr/>
          <p:nvPr/>
        </p:nvSpPr>
        <p:spPr>
          <a:xfrm>
            <a:off x="1857256" y="5223391"/>
            <a:ext cx="2835235" cy="354330"/>
          </a:xfrm>
          <a:prstGeom prst="rect">
            <a:avLst/>
          </a:prstGeom>
          <a:noFill/>
        </p:spPr>
        <p:txBody>
          <a:bodyPr wrap="none" lIns="0" tIns="0" rIns="0" bIns="0" rtlCol="0" anchor="t"/>
          <a:lstStyle/>
          <a:p>
            <a:pPr marL="0" indent="0" algn="r">
              <a:lnSpc>
                <a:spcPts val="2750"/>
              </a:lnSpc>
              <a:buNone/>
            </a:pPr>
            <a:r>
              <a:rPr lang="en-US" sz="2200" dirty="0">
                <a:solidFill>
                  <a:srgbClr val="1B1C1D"/>
                </a:solidFill>
                <a:latin typeface="Prata" pitchFamily="34" charset="0"/>
                <a:ea typeface="Prata" pitchFamily="34" charset="-122"/>
                <a:cs typeface="Prata" pitchFamily="34" charset="-120"/>
              </a:rPr>
              <a:t>Otros cultivos</a:t>
            </a:r>
            <a:endParaRPr lang="en-US" sz="2200" dirty="0">
              <a:solidFill>
                <a:srgbClr val="1B1C1D"/>
              </a:solidFill>
            </a:endParaRPr>
          </a:p>
        </p:txBody>
      </p:sp>
      <p:sp>
        <p:nvSpPr>
          <p:cNvPr id="17" name="Text 12"/>
          <p:cNvSpPr/>
          <p:nvPr/>
        </p:nvSpPr>
        <p:spPr>
          <a:xfrm>
            <a:off x="793790" y="5713809"/>
            <a:ext cx="3898702" cy="725805"/>
          </a:xfrm>
          <a:prstGeom prst="rect">
            <a:avLst/>
          </a:prstGeom>
          <a:noFill/>
        </p:spPr>
        <p:txBody>
          <a:bodyPr wrap="square" lIns="0" tIns="0" rIns="0" bIns="0" rtlCol="0" anchor="t"/>
          <a:lstStyle/>
          <a:p>
            <a:pPr marL="0" indent="0" algn="r">
              <a:lnSpc>
                <a:spcPts val="2850"/>
              </a:lnSpc>
              <a:buNone/>
            </a:pPr>
            <a:r>
              <a:rPr lang="en-US" sz="1750" dirty="0">
                <a:solidFill>
                  <a:srgbClr val="1B1C1D"/>
                </a:solidFill>
                <a:latin typeface="Raleway" pitchFamily="34" charset="0"/>
                <a:ea typeface="Raleway" pitchFamily="34" charset="-122"/>
                <a:cs typeface="Raleway" pitchFamily="34" charset="-120"/>
              </a:rPr>
              <a:t>caña de azúcar, pastos, tomate, girasol, cítricos</a:t>
            </a:r>
            <a:endParaRPr lang="en-US" sz="1750" dirty="0">
              <a:solidFill>
                <a:srgbClr val="1B1C1D"/>
              </a:solidFill>
            </a:endParaRPr>
          </a:p>
        </p:txBody>
      </p:sp>
      <p:pic>
        <p:nvPicPr>
          <p:cNvPr id="18" name="Image 3" descr="preencoded.png"/>
          <p:cNvPicPr>
            <a:picLocks noChangeAspect="1"/>
          </p:cNvPicPr>
          <p:nvPr/>
        </p:nvPicPr>
        <p:blipFill>
          <a:blip r:embed="rId4"/>
          <a:stretch>
            <a:fillRect/>
          </a:stretch>
        </p:blipFill>
        <p:spPr>
          <a:xfrm>
            <a:off x="5032653" y="2413516"/>
            <a:ext cx="4564975" cy="4564975"/>
          </a:xfrm>
          <a:prstGeom prst="rect">
            <a:avLst/>
          </a:prstGeom>
        </p:spPr>
      </p:pic>
      <p:sp>
        <p:nvSpPr>
          <p:cNvPr id="19" name="Text 13"/>
          <p:cNvSpPr/>
          <p:nvPr/>
        </p:nvSpPr>
        <p:spPr>
          <a:xfrm>
            <a:off x="5924907" y="5387816"/>
            <a:ext cx="165854" cy="453509"/>
          </a:xfrm>
          <a:prstGeom prst="rect">
            <a:avLst/>
          </a:prstGeom>
          <a:noFill/>
        </p:spPr>
        <p:txBody>
          <a:bodyPr wrap="none" lIns="0" tIns="0" rIns="0" bIns="0" rtlCol="0" anchor="t"/>
          <a:lstStyle/>
          <a:p>
            <a:pPr marL="0" indent="0">
              <a:lnSpc>
                <a:spcPts val="3550"/>
              </a:lnSpc>
              <a:buNone/>
            </a:pPr>
            <a:r>
              <a:rPr lang="en-US" sz="2200" dirty="0">
                <a:solidFill>
                  <a:srgbClr val="CFCBBF"/>
                </a:solidFill>
                <a:latin typeface="Prata" pitchFamily="34" charset="0"/>
                <a:ea typeface="Prata" pitchFamily="34" charset="-122"/>
                <a:cs typeface="Prata" pitchFamily="34" charset="-120"/>
              </a:rPr>
              <a:t>4</a:t>
            </a:r>
            <a:endParaRPr lang="en-US" sz="2200" dirty="0"/>
          </a:p>
        </p:txBody>
      </p:sp>
      <p:sp>
        <p:nvSpPr>
          <p:cNvPr id="20" name="Text 14"/>
          <p:cNvSpPr/>
          <p:nvPr/>
        </p:nvSpPr>
        <p:spPr>
          <a:xfrm>
            <a:off x="793790" y="7233642"/>
            <a:ext cx="13042821" cy="362903"/>
          </a:xfrm>
          <a:prstGeom prst="rect">
            <a:avLst/>
          </a:prstGeom>
          <a:noFill/>
        </p:spPr>
        <p:txBody>
          <a:bodyPr wrap="none" lIns="0" tIns="0" rIns="0" bIns="0" rtlCol="0" anchor="t"/>
          <a:lstStyle/>
          <a:p>
            <a:pPr marL="0" indent="0">
              <a:lnSpc>
                <a:spcPts val="2850"/>
              </a:lnSpc>
              <a:buNone/>
            </a:pPr>
            <a:r>
              <a:rPr lang="en-US" sz="1750" dirty="0">
                <a:solidFill>
                  <a:srgbClr val="1B1C1D"/>
                </a:solidFill>
                <a:latin typeface="Raleway" pitchFamily="34" charset="0"/>
                <a:ea typeface="Raleway" pitchFamily="34" charset="-122"/>
                <a:cs typeface="Raleway" pitchFamily="34" charset="-120"/>
              </a:rPr>
              <a:t>Total: 46 cultivos</a:t>
            </a:r>
            <a:endParaRPr lang="en-US" sz="1750" dirty="0">
              <a:solidFill>
                <a:srgbClr val="1B1C1D"/>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1496378"/>
            <a:ext cx="5670590" cy="708779"/>
          </a:xfrm>
          <a:prstGeom prst="rect">
            <a:avLst/>
          </a:prstGeom>
          <a:noFill/>
        </p:spPr>
        <p:txBody>
          <a:bodyPr wrap="non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Impactos del DSSAT</a:t>
            </a:r>
            <a:endParaRPr lang="en-US" sz="4450" dirty="0">
              <a:solidFill>
                <a:srgbClr val="339536"/>
              </a:solidFill>
            </a:endParaRPr>
          </a:p>
        </p:txBody>
      </p:sp>
      <p:pic>
        <p:nvPicPr>
          <p:cNvPr id="3" name="Image 0" descr="preencoded.png"/>
          <p:cNvPicPr>
            <a:picLocks noChangeAspect="1"/>
          </p:cNvPicPr>
          <p:nvPr/>
        </p:nvPicPr>
        <p:blipFill>
          <a:blip r:embed="rId1"/>
          <a:stretch>
            <a:fillRect/>
          </a:stretch>
        </p:blipFill>
        <p:spPr>
          <a:xfrm>
            <a:off x="793790" y="2658785"/>
            <a:ext cx="3005495" cy="1857494"/>
          </a:xfrm>
          <a:prstGeom prst="rect">
            <a:avLst/>
          </a:prstGeom>
        </p:spPr>
      </p:pic>
      <p:sp>
        <p:nvSpPr>
          <p:cNvPr id="4" name="Text 1"/>
          <p:cNvSpPr/>
          <p:nvPr/>
        </p:nvSpPr>
        <p:spPr>
          <a:xfrm>
            <a:off x="793790" y="4799767"/>
            <a:ext cx="2835235" cy="354330"/>
          </a:xfrm>
          <a:prstGeom prst="rect">
            <a:avLst/>
          </a:prstGeom>
          <a:noFill/>
        </p:spPr>
        <p:txBody>
          <a:bodyPr wrap="none" lIns="0" tIns="0" rIns="0" bIns="0" rtlCol="0" anchor="t"/>
          <a:lstStyle/>
          <a:p>
            <a:pPr marL="0" indent="0" algn="l">
              <a:lnSpc>
                <a:spcPts val="2750"/>
              </a:lnSpc>
              <a:buNone/>
            </a:pPr>
            <a:r>
              <a:rPr lang="en-US" sz="2200" dirty="0">
                <a:solidFill>
                  <a:srgbClr val="1B1C1D"/>
                </a:solidFill>
                <a:latin typeface="Prata" pitchFamily="34" charset="0"/>
                <a:ea typeface="Prata" pitchFamily="34" charset="-122"/>
                <a:cs typeface="Prata" pitchFamily="34" charset="-120"/>
              </a:rPr>
              <a:t>Adopción Global</a:t>
            </a:r>
            <a:endParaRPr lang="en-US" sz="2200" dirty="0">
              <a:solidFill>
                <a:srgbClr val="1B1C1D"/>
              </a:solidFill>
            </a:endParaRPr>
          </a:p>
        </p:txBody>
      </p:sp>
      <p:sp>
        <p:nvSpPr>
          <p:cNvPr id="5" name="Text 2"/>
          <p:cNvSpPr/>
          <p:nvPr/>
        </p:nvSpPr>
        <p:spPr>
          <a:xfrm>
            <a:off x="793790" y="5290185"/>
            <a:ext cx="3005495" cy="725805"/>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Adoptado por más de 1500 investigadores en 90 países.</a:t>
            </a:r>
            <a:endParaRPr lang="en-US" sz="1750" dirty="0">
              <a:solidFill>
                <a:srgbClr val="1B1C1D"/>
              </a:solidFill>
            </a:endParaRPr>
          </a:p>
        </p:txBody>
      </p:sp>
      <p:pic>
        <p:nvPicPr>
          <p:cNvPr id="6" name="Image 1" descr="preencoded.png"/>
          <p:cNvPicPr>
            <a:picLocks noChangeAspect="1"/>
          </p:cNvPicPr>
          <p:nvPr/>
        </p:nvPicPr>
        <p:blipFill>
          <a:blip r:embed="rId2"/>
          <a:stretch>
            <a:fillRect/>
          </a:stretch>
        </p:blipFill>
        <p:spPr>
          <a:xfrm>
            <a:off x="4139446" y="2658785"/>
            <a:ext cx="3005614" cy="1857494"/>
          </a:xfrm>
          <a:prstGeom prst="rect">
            <a:avLst/>
          </a:prstGeom>
        </p:spPr>
      </p:pic>
      <p:sp>
        <p:nvSpPr>
          <p:cNvPr id="7" name="Text 3"/>
          <p:cNvSpPr/>
          <p:nvPr/>
        </p:nvSpPr>
        <p:spPr>
          <a:xfrm>
            <a:off x="4139446" y="4799767"/>
            <a:ext cx="2835235" cy="354330"/>
          </a:xfrm>
          <a:prstGeom prst="rect">
            <a:avLst/>
          </a:prstGeom>
          <a:noFill/>
        </p:spPr>
        <p:txBody>
          <a:bodyPr wrap="none" lIns="0" tIns="0" rIns="0" bIns="0" rtlCol="0" anchor="t"/>
          <a:lstStyle/>
          <a:p>
            <a:pPr marL="0" indent="0" algn="l">
              <a:lnSpc>
                <a:spcPts val="2750"/>
              </a:lnSpc>
              <a:buNone/>
            </a:pPr>
            <a:r>
              <a:rPr lang="en-US" sz="2200" dirty="0">
                <a:solidFill>
                  <a:srgbClr val="1B1C1D"/>
                </a:solidFill>
                <a:latin typeface="Prata" pitchFamily="34" charset="0"/>
                <a:ea typeface="Prata" pitchFamily="34" charset="-122"/>
                <a:cs typeface="Prata" pitchFamily="34" charset="-120"/>
              </a:rPr>
              <a:t>Cambio Climático</a:t>
            </a:r>
            <a:endParaRPr lang="en-US" sz="2200" dirty="0">
              <a:solidFill>
                <a:srgbClr val="1B1C1D"/>
              </a:solidFill>
            </a:endParaRPr>
          </a:p>
        </p:txBody>
      </p:sp>
      <p:sp>
        <p:nvSpPr>
          <p:cNvPr id="8" name="Text 4"/>
          <p:cNvSpPr/>
          <p:nvPr/>
        </p:nvSpPr>
        <p:spPr>
          <a:xfrm>
            <a:off x="4139446" y="5290185"/>
            <a:ext cx="3005614" cy="1088708"/>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Utilizado en proyectos nacionales e internacionales sobre el cambio climático.</a:t>
            </a:r>
            <a:endParaRPr lang="en-US" sz="1750" dirty="0">
              <a:solidFill>
                <a:srgbClr val="1B1C1D"/>
              </a:solidFill>
            </a:endParaRPr>
          </a:p>
        </p:txBody>
      </p:sp>
      <p:pic>
        <p:nvPicPr>
          <p:cNvPr id="9" name="Image 2" descr="preencoded.png"/>
          <p:cNvPicPr>
            <a:picLocks noChangeAspect="1"/>
          </p:cNvPicPr>
          <p:nvPr/>
        </p:nvPicPr>
        <p:blipFill>
          <a:blip r:embed="rId3"/>
          <a:stretch>
            <a:fillRect/>
          </a:stretch>
        </p:blipFill>
        <p:spPr>
          <a:xfrm>
            <a:off x="7485221" y="2658785"/>
            <a:ext cx="3005614" cy="1857494"/>
          </a:xfrm>
          <a:prstGeom prst="rect">
            <a:avLst/>
          </a:prstGeom>
        </p:spPr>
      </p:pic>
      <p:sp>
        <p:nvSpPr>
          <p:cNvPr id="10" name="Text 5"/>
          <p:cNvSpPr/>
          <p:nvPr/>
        </p:nvSpPr>
        <p:spPr>
          <a:xfrm>
            <a:off x="7485221" y="4799767"/>
            <a:ext cx="3005614" cy="708660"/>
          </a:xfrm>
          <a:prstGeom prst="rect">
            <a:avLst/>
          </a:prstGeom>
          <a:noFill/>
        </p:spPr>
        <p:txBody>
          <a:bodyPr wrap="square" lIns="0" tIns="0" rIns="0" bIns="0" rtlCol="0" anchor="t"/>
          <a:lstStyle/>
          <a:p>
            <a:pPr marL="0" indent="0" algn="l">
              <a:lnSpc>
                <a:spcPts val="2750"/>
              </a:lnSpc>
              <a:buNone/>
            </a:pPr>
            <a:r>
              <a:rPr lang="en-US" sz="2200" dirty="0">
                <a:solidFill>
                  <a:srgbClr val="1B1C1D"/>
                </a:solidFill>
                <a:latin typeface="Prata" pitchFamily="34" charset="0"/>
                <a:ea typeface="Prata" pitchFamily="34" charset="-122"/>
                <a:cs typeface="Prata" pitchFamily="34" charset="-120"/>
              </a:rPr>
              <a:t>Aplicaciones Independientes</a:t>
            </a:r>
            <a:endParaRPr lang="en-US" sz="2200" dirty="0">
              <a:solidFill>
                <a:srgbClr val="1B1C1D"/>
              </a:solidFill>
            </a:endParaRPr>
          </a:p>
        </p:txBody>
      </p:sp>
      <p:sp>
        <p:nvSpPr>
          <p:cNvPr id="11" name="Text 6"/>
          <p:cNvSpPr/>
          <p:nvPr/>
        </p:nvSpPr>
        <p:spPr>
          <a:xfrm>
            <a:off x="7485221" y="5644515"/>
            <a:ext cx="3005614" cy="1088708"/>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Cientos de aplicaciones desarrolladas independientemente.</a:t>
            </a:r>
            <a:endParaRPr lang="en-US" sz="1750" dirty="0">
              <a:solidFill>
                <a:srgbClr val="1B1C1D"/>
              </a:solidFill>
            </a:endParaRPr>
          </a:p>
        </p:txBody>
      </p:sp>
      <p:pic>
        <p:nvPicPr>
          <p:cNvPr id="12" name="Image 3" descr="preencoded.png"/>
          <p:cNvPicPr>
            <a:picLocks noChangeAspect="1"/>
          </p:cNvPicPr>
          <p:nvPr/>
        </p:nvPicPr>
        <p:blipFill>
          <a:blip r:embed="rId4"/>
          <a:stretch>
            <a:fillRect/>
          </a:stretch>
        </p:blipFill>
        <p:spPr>
          <a:xfrm>
            <a:off x="10830997" y="2658785"/>
            <a:ext cx="3005614" cy="1857494"/>
          </a:xfrm>
          <a:prstGeom prst="rect">
            <a:avLst/>
          </a:prstGeom>
        </p:spPr>
      </p:pic>
      <p:sp>
        <p:nvSpPr>
          <p:cNvPr id="13" name="Text 7"/>
          <p:cNvSpPr/>
          <p:nvPr/>
        </p:nvSpPr>
        <p:spPr>
          <a:xfrm>
            <a:off x="10830997" y="4799767"/>
            <a:ext cx="3005614" cy="708660"/>
          </a:xfrm>
          <a:prstGeom prst="rect">
            <a:avLst/>
          </a:prstGeom>
          <a:noFill/>
        </p:spPr>
        <p:txBody>
          <a:bodyPr wrap="square" lIns="0" tIns="0" rIns="0" bIns="0" rtlCol="0" anchor="t"/>
          <a:lstStyle/>
          <a:p>
            <a:pPr marL="0" indent="0" algn="l">
              <a:lnSpc>
                <a:spcPts val="2750"/>
              </a:lnSpc>
              <a:buNone/>
            </a:pPr>
            <a:r>
              <a:rPr lang="en-US" sz="2200" dirty="0">
                <a:solidFill>
                  <a:srgbClr val="1B1C1D"/>
                </a:solidFill>
                <a:latin typeface="Prata" pitchFamily="34" charset="0"/>
                <a:ea typeface="Prata" pitchFamily="34" charset="-122"/>
                <a:cs typeface="Prata" pitchFamily="34" charset="-120"/>
              </a:rPr>
              <a:t>Transferencia Tecnológica</a:t>
            </a:r>
            <a:endParaRPr lang="en-US" sz="2200" dirty="0">
              <a:solidFill>
                <a:srgbClr val="1B1C1D"/>
              </a:solidFill>
            </a:endParaRPr>
          </a:p>
        </p:txBody>
      </p:sp>
      <p:sp>
        <p:nvSpPr>
          <p:cNvPr id="14" name="Text 8"/>
          <p:cNvSpPr/>
          <p:nvPr/>
        </p:nvSpPr>
        <p:spPr>
          <a:xfrm>
            <a:off x="10830997" y="5644515"/>
            <a:ext cx="3005614" cy="1088708"/>
          </a:xfrm>
          <a:prstGeom prst="rect">
            <a:avLst/>
          </a:prstGeom>
          <a:noFill/>
        </p:spPr>
        <p:txBody>
          <a:bodyPr wrap="square" lIns="0" tIns="0" rIns="0" bIns="0" rtlCol="0" anchor="t"/>
          <a:lstStyle/>
          <a:p>
            <a:pPr marL="0" indent="0" algn="l">
              <a:lnSpc>
                <a:spcPts val="2850"/>
              </a:lnSpc>
              <a:buNone/>
            </a:pPr>
            <a:r>
              <a:rPr lang="en-US" sz="1750" dirty="0">
                <a:solidFill>
                  <a:srgbClr val="1B1C1D"/>
                </a:solidFill>
                <a:latin typeface="Raleway" pitchFamily="34" charset="0"/>
                <a:ea typeface="Raleway" pitchFamily="34" charset="-122"/>
                <a:cs typeface="Raleway" pitchFamily="34" charset="-120"/>
              </a:rPr>
              <a:t>Validó el enfoque de sistemas para la transferencia tecnológica.</a:t>
            </a:r>
            <a:endParaRPr lang="en-US" sz="1750" dirty="0">
              <a:solidFill>
                <a:srgbClr val="1B1C1D"/>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2739866"/>
            <a:ext cx="5670590" cy="708779"/>
          </a:xfrm>
          <a:prstGeom prst="rect">
            <a:avLst/>
          </a:prstGeom>
          <a:noFill/>
        </p:spPr>
        <p:txBody>
          <a:bodyPr wrap="non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Problema científico</a:t>
            </a:r>
            <a:endParaRPr lang="en-US" sz="4450" dirty="0">
              <a:solidFill>
                <a:srgbClr val="339536"/>
              </a:solidFill>
            </a:endParaRPr>
          </a:p>
        </p:txBody>
      </p:sp>
      <p:sp>
        <p:nvSpPr>
          <p:cNvPr id="3" name="Text 1"/>
          <p:cNvSpPr/>
          <p:nvPr/>
        </p:nvSpPr>
        <p:spPr>
          <a:xfrm>
            <a:off x="793790" y="3788807"/>
            <a:ext cx="13042821" cy="1700927"/>
          </a:xfrm>
          <a:prstGeom prst="rect">
            <a:avLst/>
          </a:prstGeom>
          <a:noFill/>
        </p:spPr>
        <p:txBody>
          <a:bodyPr wrap="square" lIns="0" tIns="0" rIns="0" bIns="0" rtlCol="0" anchor="t"/>
          <a:lstStyle/>
          <a:p>
            <a:pPr marL="0" indent="0">
              <a:lnSpc>
                <a:spcPts val="4450"/>
              </a:lnSpc>
              <a:buNone/>
            </a:pPr>
            <a:r>
              <a:rPr lang="es-ES" sz="3550" dirty="0">
                <a:solidFill>
                  <a:srgbClr val="339536"/>
                </a:solidFill>
                <a:latin typeface="Prata" pitchFamily="34" charset="0"/>
                <a:ea typeface="Prata" pitchFamily="34" charset="-122"/>
                <a:cs typeface="Prata" pitchFamily="34" charset="-120"/>
              </a:rPr>
              <a:t>¿Cómo estimar el rendimiento del cultivar de </a:t>
            </a:r>
            <a:r>
              <a:rPr lang="es-ES" sz="3550" dirty="0" err="1">
                <a:solidFill>
                  <a:srgbClr val="339536"/>
                </a:solidFill>
                <a:latin typeface="Prata" pitchFamily="34" charset="0"/>
                <a:ea typeface="Prata" pitchFamily="34" charset="-122"/>
                <a:cs typeface="Prata" pitchFamily="34" charset="-120"/>
              </a:rPr>
              <a:t>maiz</a:t>
            </a:r>
            <a:r>
              <a:rPr lang="es-ES" sz="3550" dirty="0">
                <a:solidFill>
                  <a:srgbClr val="339536"/>
                </a:solidFill>
                <a:latin typeface="Prata" pitchFamily="34" charset="0"/>
                <a:ea typeface="Prata" pitchFamily="34" charset="-122"/>
                <a:cs typeface="Prata" pitchFamily="34" charset="-120"/>
              </a:rPr>
              <a:t> P-7928 al utilizar  </a:t>
            </a:r>
            <a:r>
              <a:rPr lang="es-ES" sz="3550" dirty="0" err="1">
                <a:solidFill>
                  <a:srgbClr val="339536"/>
                </a:solidFill>
                <a:latin typeface="Prata" pitchFamily="34" charset="0"/>
                <a:ea typeface="Prata" pitchFamily="34" charset="-122"/>
                <a:cs typeface="Prata" pitchFamily="34" charset="-120"/>
              </a:rPr>
              <a:t>EcoMic</a:t>
            </a:r>
            <a:r>
              <a:rPr lang="es-ES" sz="3550" dirty="0">
                <a:solidFill>
                  <a:srgbClr val="339536"/>
                </a:solidFill>
                <a:latin typeface="Prata" pitchFamily="34" charset="0"/>
                <a:ea typeface="Prata" pitchFamily="34" charset="-122"/>
                <a:cs typeface="Prata" pitchFamily="34" charset="-120"/>
              </a:rPr>
              <a:t>® con el modelo DSSAT?</a:t>
            </a:r>
            <a:endParaRPr lang="es-ES" sz="3550" dirty="0">
              <a:solidFill>
                <a:srgbClr val="339536"/>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2593997"/>
            <a:ext cx="5670590" cy="708779"/>
          </a:xfrm>
          <a:prstGeom prst="rect">
            <a:avLst/>
          </a:prstGeom>
          <a:noFill/>
        </p:spPr>
        <p:txBody>
          <a:bodyPr wrap="non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Hipótesis</a:t>
            </a:r>
            <a:endParaRPr lang="en-US" sz="4450" dirty="0">
              <a:solidFill>
                <a:srgbClr val="339536"/>
              </a:solidFill>
            </a:endParaRPr>
          </a:p>
        </p:txBody>
      </p:sp>
      <p:sp>
        <p:nvSpPr>
          <p:cNvPr id="4" name="Text 0"/>
          <p:cNvSpPr/>
          <p:nvPr/>
        </p:nvSpPr>
        <p:spPr>
          <a:xfrm>
            <a:off x="793790" y="3664590"/>
            <a:ext cx="13686981" cy="708779"/>
          </a:xfrm>
          <a:prstGeom prst="rect">
            <a:avLst/>
          </a:prstGeom>
          <a:noFill/>
        </p:spPr>
        <p:txBody>
          <a:bodyPr wrap="none" lIns="0" tIns="0" rIns="0" bIns="0" rtlCol="0" anchor="t"/>
          <a:lstStyle/>
          <a:p>
            <a:pPr marL="0" indent="0">
              <a:lnSpc>
                <a:spcPts val="5550"/>
              </a:lnSpc>
              <a:buNone/>
            </a:pPr>
            <a:r>
              <a:rPr lang="es-ES" sz="3550" dirty="0">
                <a:solidFill>
                  <a:srgbClr val="339536"/>
                </a:solidFill>
                <a:latin typeface="Prata" pitchFamily="34" charset="0"/>
                <a:ea typeface="Prata" pitchFamily="34" charset="-122"/>
                <a:cs typeface="Prata" pitchFamily="34" charset="-120"/>
              </a:rPr>
              <a:t>Al realizar ajustes en los coeficientes genéticos, e</a:t>
            </a:r>
            <a:r>
              <a:rPr lang="es-ES" sz="3550" dirty="0">
                <a:solidFill>
                  <a:srgbClr val="339536"/>
                </a:solidFill>
                <a:latin typeface="Prata" pitchFamily="34" charset="0"/>
              </a:rPr>
              <a:t>l modelo </a:t>
            </a:r>
            <a:endParaRPr lang="es-ES" sz="3550" dirty="0">
              <a:solidFill>
                <a:srgbClr val="339536"/>
              </a:solidFill>
              <a:latin typeface="Prata" pitchFamily="34" charset="0"/>
            </a:endParaRPr>
          </a:p>
          <a:p>
            <a:pPr marL="0" indent="0">
              <a:lnSpc>
                <a:spcPts val="5550"/>
              </a:lnSpc>
              <a:buNone/>
            </a:pPr>
            <a:r>
              <a:rPr lang="es-ES" sz="3550" dirty="0">
                <a:solidFill>
                  <a:srgbClr val="339536"/>
                </a:solidFill>
                <a:latin typeface="Prata" pitchFamily="34" charset="0"/>
              </a:rPr>
              <a:t>DSSAT es capaz de simular el efecto del </a:t>
            </a:r>
            <a:r>
              <a:rPr lang="es-ES" sz="3550" dirty="0" err="1">
                <a:solidFill>
                  <a:srgbClr val="339536"/>
                </a:solidFill>
                <a:latin typeface="Prata" pitchFamily="34" charset="0"/>
              </a:rPr>
              <a:t>Ecomic</a:t>
            </a:r>
            <a:r>
              <a:rPr lang="es-ES" sz="3550" dirty="0">
                <a:solidFill>
                  <a:srgbClr val="339536"/>
                </a:solidFill>
                <a:latin typeface="Prata" pitchFamily="34" charset="0"/>
              </a:rPr>
              <a:t> ® en el </a:t>
            </a:r>
            <a:endParaRPr lang="es-ES" sz="3550" dirty="0">
              <a:solidFill>
                <a:srgbClr val="339536"/>
              </a:solidFill>
              <a:latin typeface="Prata" pitchFamily="34" charset="0"/>
            </a:endParaRPr>
          </a:p>
          <a:p>
            <a:pPr marL="0" indent="0">
              <a:lnSpc>
                <a:spcPts val="5550"/>
              </a:lnSpc>
              <a:buNone/>
            </a:pPr>
            <a:r>
              <a:rPr lang="es-ES" sz="3550" dirty="0">
                <a:solidFill>
                  <a:srgbClr val="339536"/>
                </a:solidFill>
                <a:latin typeface="Prata" pitchFamily="34" charset="0"/>
              </a:rPr>
              <a:t>rendimiento del maíz.</a:t>
            </a:r>
            <a:endParaRPr lang="es-ES" sz="3550" dirty="0">
              <a:solidFill>
                <a:srgbClr val="339536"/>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2739866"/>
            <a:ext cx="5670590" cy="708779"/>
          </a:xfrm>
          <a:prstGeom prst="rect">
            <a:avLst/>
          </a:prstGeom>
          <a:noFill/>
        </p:spPr>
        <p:txBody>
          <a:bodyPr wrap="non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Objetivo general</a:t>
            </a:r>
            <a:endParaRPr lang="en-US" sz="4450" dirty="0">
              <a:solidFill>
                <a:srgbClr val="339536"/>
              </a:solidFill>
            </a:endParaRPr>
          </a:p>
        </p:txBody>
      </p:sp>
      <p:sp>
        <p:nvSpPr>
          <p:cNvPr id="3" name="Text 1"/>
          <p:cNvSpPr/>
          <p:nvPr/>
        </p:nvSpPr>
        <p:spPr>
          <a:xfrm>
            <a:off x="793790" y="3788807"/>
            <a:ext cx="13042821" cy="1700927"/>
          </a:xfrm>
          <a:prstGeom prst="rect">
            <a:avLst/>
          </a:prstGeom>
          <a:noFill/>
        </p:spPr>
        <p:txBody>
          <a:bodyPr wrap="square" lIns="0" tIns="0" rIns="0" bIns="0" rtlCol="0" anchor="t"/>
          <a:lstStyle/>
          <a:p>
            <a:pPr marL="0" indent="0">
              <a:lnSpc>
                <a:spcPts val="4450"/>
              </a:lnSpc>
              <a:buNone/>
            </a:pPr>
            <a:r>
              <a:rPr lang="es-ES" sz="3550">
                <a:solidFill>
                  <a:srgbClr val="339536"/>
                </a:solidFill>
                <a:latin typeface="Prata" pitchFamily="34" charset="0"/>
                <a:ea typeface="Prata" pitchFamily="34" charset="-122"/>
                <a:cs typeface="Prata" pitchFamily="34" charset="-120"/>
              </a:rPr>
              <a:t>Emplear el modelo DSSAT para estimar los rendimientos del cultivar de maíz P-7928 cuando se aplica el biofertilizante Ecomic®.</a:t>
            </a:r>
            <a:endParaRPr lang="es-ES" sz="3550">
              <a:solidFill>
                <a:srgbClr val="339536"/>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352954"/>
            <a:ext cx="5748099" cy="708779"/>
          </a:xfrm>
          <a:prstGeom prst="rect">
            <a:avLst/>
          </a:prstGeom>
          <a:noFill/>
        </p:spPr>
        <p:txBody>
          <a:bodyPr wrap="non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Objetivos específicos</a:t>
            </a:r>
            <a:endParaRPr lang="en-US" sz="4450" dirty="0">
              <a:solidFill>
                <a:srgbClr val="339536"/>
              </a:solidFill>
            </a:endParaRPr>
          </a:p>
        </p:txBody>
      </p:sp>
      <p:grpSp>
        <p:nvGrpSpPr>
          <p:cNvPr id="32" name="Group 31"/>
          <p:cNvGrpSpPr/>
          <p:nvPr/>
        </p:nvGrpSpPr>
        <p:grpSpPr>
          <a:xfrm>
            <a:off x="1040765" y="2005965"/>
            <a:ext cx="11832590" cy="4600575"/>
            <a:chOff x="1579" y="2039"/>
            <a:chExt cx="18634" cy="7245"/>
          </a:xfrm>
        </p:grpSpPr>
        <p:pic>
          <p:nvPicPr>
            <p:cNvPr id="16" name="Imagen 15"/>
            <p:cNvPicPr>
              <a:picLocks noChangeAspect="1"/>
            </p:cNvPicPr>
            <p:nvPr/>
          </p:nvPicPr>
          <p:blipFill>
            <a:blip r:embed="rId1"/>
            <a:stretch>
              <a:fillRect/>
            </a:stretch>
          </p:blipFill>
          <p:spPr>
            <a:xfrm>
              <a:off x="18492" y="5099"/>
              <a:ext cx="1360" cy="1360"/>
            </a:xfrm>
            <a:prstGeom prst="rect">
              <a:avLst/>
            </a:prstGeom>
          </p:spPr>
        </p:pic>
        <p:pic>
          <p:nvPicPr>
            <p:cNvPr id="18" name="Imagen 17"/>
            <p:cNvPicPr>
              <a:picLocks noChangeAspect="1"/>
            </p:cNvPicPr>
            <p:nvPr/>
          </p:nvPicPr>
          <p:blipFill>
            <a:blip r:embed="rId2"/>
            <a:stretch>
              <a:fillRect/>
            </a:stretch>
          </p:blipFill>
          <p:spPr>
            <a:xfrm>
              <a:off x="18193" y="2115"/>
              <a:ext cx="2020" cy="2020"/>
            </a:xfrm>
            <a:prstGeom prst="rect">
              <a:avLst/>
            </a:prstGeom>
          </p:spPr>
        </p:pic>
        <p:pic>
          <p:nvPicPr>
            <p:cNvPr id="20" name="Imagen 19"/>
            <p:cNvPicPr>
              <a:picLocks noChangeAspect="1"/>
            </p:cNvPicPr>
            <p:nvPr/>
          </p:nvPicPr>
          <p:blipFill>
            <a:blip r:embed="rId3"/>
            <a:stretch>
              <a:fillRect/>
            </a:stretch>
          </p:blipFill>
          <p:spPr>
            <a:xfrm>
              <a:off x="18492" y="7677"/>
              <a:ext cx="1422" cy="1422"/>
            </a:xfrm>
            <a:prstGeom prst="rect">
              <a:avLst/>
            </a:prstGeom>
          </p:spPr>
        </p:pic>
        <p:sp>
          <p:nvSpPr>
            <p:cNvPr id="4" name="Round Single Corner Rectangle 3"/>
            <p:cNvSpPr/>
            <p:nvPr/>
          </p:nvSpPr>
          <p:spPr>
            <a:xfrm>
              <a:off x="2003" y="2039"/>
              <a:ext cx="16489" cy="2096"/>
            </a:xfrm>
            <a:prstGeom prst="round1Rect">
              <a:avLst/>
            </a:prstGeom>
            <a:noFill/>
            <a:ln w="25400">
              <a:solidFill>
                <a:schemeClr val="accent6">
                  <a:lumMod val="75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t" anchorCtr="0"/>
            <a:p>
              <a:pPr algn="l"/>
              <a:r>
                <a:rPr lang="es-ES" altLang="en-US" dirty="0">
                  <a:solidFill>
                    <a:schemeClr val="tx1"/>
                  </a:solidFill>
                  <a:latin typeface="Raleway" pitchFamily="34" charset="0"/>
                  <a:ea typeface="Raleway" pitchFamily="34" charset="-122"/>
                  <a:cs typeface="Raleway" pitchFamily="34" charset="-120"/>
                  <a:sym typeface="+mn-ea"/>
                </a:rPr>
                <a:t>     </a:t>
              </a:r>
              <a:r>
                <a:rPr lang="es-ES" sz="2400" dirty="0">
                  <a:solidFill>
                    <a:schemeClr val="tx1"/>
                  </a:solidFill>
                  <a:sym typeface="+mn-ea"/>
                </a:rPr>
                <a:t>Evaluar el comportamiento del cultivar de Maíz P-7928 con y sin </a:t>
              </a:r>
              <a:r>
                <a:rPr lang="es-ES" sz="2400" dirty="0" err="1">
                  <a:solidFill>
                    <a:schemeClr val="tx1"/>
                  </a:solidFill>
                  <a:sym typeface="+mn-ea"/>
                </a:rPr>
                <a:t>Ecomic</a:t>
              </a:r>
              <a:r>
                <a:rPr lang="es-ES" sz="2400" dirty="0">
                  <a:solidFill>
                    <a:schemeClr val="tx1"/>
                  </a:solidFill>
                  <a:sym typeface="+mn-ea"/>
                </a:rPr>
                <a:t>® en áreas experimentales.</a:t>
              </a:r>
              <a:endParaRPr lang="es-ES" sz="2400" dirty="0">
                <a:solidFill>
                  <a:schemeClr val="tx1"/>
                </a:solidFill>
              </a:endParaRPr>
            </a:p>
            <a:p>
              <a:pPr algn="l"/>
              <a:endParaRPr lang="en-US" sz="2400" dirty="0">
                <a:solidFill>
                  <a:schemeClr val="tx1"/>
                </a:solidFill>
              </a:endParaRPr>
            </a:p>
            <a:p>
              <a:pPr algn="l"/>
              <a:endParaRPr lang="en-US" sz="2400" dirty="0">
                <a:solidFill>
                  <a:schemeClr val="tx1"/>
                </a:solidFill>
              </a:endParaRPr>
            </a:p>
          </p:txBody>
        </p:sp>
        <p:sp>
          <p:nvSpPr>
            <p:cNvPr id="5" name="Oval 4"/>
            <p:cNvSpPr/>
            <p:nvPr/>
          </p:nvSpPr>
          <p:spPr>
            <a:xfrm>
              <a:off x="1579" y="3323"/>
              <a:ext cx="772" cy="73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s-ES" altLang="en-US"/>
                <a:t>1</a:t>
              </a:r>
              <a:endParaRPr lang="es-ES" altLang="en-US"/>
            </a:p>
          </p:txBody>
        </p:sp>
        <p:sp>
          <p:nvSpPr>
            <p:cNvPr id="15" name="Round Single Corner Rectangle 14"/>
            <p:cNvSpPr/>
            <p:nvPr/>
          </p:nvSpPr>
          <p:spPr>
            <a:xfrm>
              <a:off x="2003" y="4548"/>
              <a:ext cx="16489" cy="2096"/>
            </a:xfrm>
            <a:prstGeom prst="round1Rect">
              <a:avLst/>
            </a:prstGeom>
            <a:noFill/>
            <a:ln w="25400">
              <a:solidFill>
                <a:schemeClr val="accent6">
                  <a:lumMod val="75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p>
              <a:pPr algn="l"/>
              <a:r>
                <a:rPr lang="es-ES" sz="2400" dirty="0">
                  <a:solidFill>
                    <a:schemeClr val="tx1"/>
                  </a:solidFill>
                  <a:sym typeface="+mn-ea"/>
                </a:rPr>
                <a:t>Realizar ajustes en coeficientes genéticos en el cultivar de maíz P-7928 para simular el efecto de </a:t>
              </a:r>
              <a:r>
                <a:rPr lang="es-ES" sz="2400" dirty="0" err="1">
                  <a:solidFill>
                    <a:schemeClr val="tx1"/>
                  </a:solidFill>
                  <a:sym typeface="+mn-ea"/>
                </a:rPr>
                <a:t>Ecomic</a:t>
              </a:r>
              <a:r>
                <a:rPr lang="es-ES" sz="2400" dirty="0">
                  <a:solidFill>
                    <a:schemeClr val="tx1"/>
                  </a:solidFill>
                  <a:sym typeface="+mn-ea"/>
                </a:rPr>
                <a:t>® en los rendimientos.</a:t>
              </a:r>
              <a:endParaRPr lang="en-US" sz="3200" dirty="0">
                <a:solidFill>
                  <a:schemeClr val="tx1"/>
                </a:solidFill>
              </a:endParaRPr>
            </a:p>
            <a:p>
              <a:pPr algn="l"/>
              <a:endParaRPr lang="en-US" sz="3200" dirty="0">
                <a:solidFill>
                  <a:schemeClr val="tx1"/>
                </a:solidFill>
              </a:endParaRPr>
            </a:p>
          </p:txBody>
        </p:sp>
        <p:sp>
          <p:nvSpPr>
            <p:cNvPr id="19" name="Oval 18"/>
            <p:cNvSpPr/>
            <p:nvPr/>
          </p:nvSpPr>
          <p:spPr>
            <a:xfrm>
              <a:off x="1579" y="5723"/>
              <a:ext cx="772" cy="73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s-ES" altLang="en-US"/>
                <a:t>2</a:t>
              </a:r>
              <a:endParaRPr lang="es-ES" altLang="en-US"/>
            </a:p>
          </p:txBody>
        </p:sp>
        <p:sp>
          <p:nvSpPr>
            <p:cNvPr id="21" name="Round Single Corner Rectangle 20"/>
            <p:cNvSpPr/>
            <p:nvPr/>
          </p:nvSpPr>
          <p:spPr>
            <a:xfrm>
              <a:off x="2003" y="7188"/>
              <a:ext cx="16489" cy="2096"/>
            </a:xfrm>
            <a:prstGeom prst="round1Rect">
              <a:avLst/>
            </a:prstGeom>
            <a:noFill/>
            <a:ln w="25400">
              <a:solidFill>
                <a:schemeClr val="accent6">
                  <a:lumMod val="75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p>
              <a:pPr algn="l"/>
              <a:r>
                <a:rPr lang="es-ES" sz="2400" dirty="0">
                  <a:solidFill>
                    <a:schemeClr val="tx1"/>
                  </a:solidFill>
                  <a:sym typeface="+mn-ea"/>
                </a:rPr>
                <a:t>Realizar simulaciones con el modelo DSSAT para evaluar el efecto de </a:t>
              </a:r>
              <a:r>
                <a:rPr lang="es-ES" sz="2400" dirty="0" err="1">
                  <a:solidFill>
                    <a:schemeClr val="tx1"/>
                  </a:solidFill>
                  <a:sym typeface="+mn-ea"/>
                </a:rPr>
                <a:t>Ecomic</a:t>
              </a:r>
              <a:r>
                <a:rPr lang="es-ES" sz="2400" dirty="0">
                  <a:solidFill>
                    <a:schemeClr val="tx1"/>
                  </a:solidFill>
                  <a:sym typeface="+mn-ea"/>
                </a:rPr>
                <a:t>® en los rendimientos del cultivar de maíz P-7928 y diferentes densidades de siembra</a:t>
              </a:r>
              <a:endParaRPr lang="es-ES" sz="2400" dirty="0">
                <a:solidFill>
                  <a:schemeClr val="tx1"/>
                </a:solidFill>
              </a:endParaRPr>
            </a:p>
            <a:p>
              <a:pPr algn="l"/>
              <a:endParaRPr lang="en-US" sz="3200" dirty="0">
                <a:solidFill>
                  <a:schemeClr val="tx1"/>
                </a:solidFill>
              </a:endParaRPr>
            </a:p>
          </p:txBody>
        </p:sp>
        <p:sp>
          <p:nvSpPr>
            <p:cNvPr id="22" name="Oval 21"/>
            <p:cNvSpPr/>
            <p:nvPr/>
          </p:nvSpPr>
          <p:spPr>
            <a:xfrm>
              <a:off x="1579" y="8363"/>
              <a:ext cx="772" cy="73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s-ES" altLang="en-US"/>
                <a:t>3</a:t>
              </a:r>
              <a:endParaRPr lang="es-ES" alt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650280"/>
            <a:ext cx="9198054" cy="708779"/>
          </a:xfrm>
          <a:prstGeom prst="rect">
            <a:avLst/>
          </a:prstGeom>
          <a:noFill/>
        </p:spPr>
        <p:txBody>
          <a:bodyPr wrap="non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Experimento utilizando EcoMic®</a:t>
            </a:r>
            <a:endParaRPr lang="en-US" sz="4450" dirty="0">
              <a:solidFill>
                <a:srgbClr val="339536"/>
              </a:solidFill>
            </a:endParaRPr>
          </a:p>
        </p:txBody>
      </p:sp>
      <p:grpSp>
        <p:nvGrpSpPr>
          <p:cNvPr id="28" name="Group 27"/>
          <p:cNvGrpSpPr/>
          <p:nvPr/>
        </p:nvGrpSpPr>
        <p:grpSpPr>
          <a:xfrm>
            <a:off x="1193165" y="6045835"/>
            <a:ext cx="11276330" cy="1330960"/>
            <a:chOff x="1879" y="9521"/>
            <a:chExt cx="17758" cy="2096"/>
          </a:xfrm>
        </p:grpSpPr>
        <p:sp>
          <p:nvSpPr>
            <p:cNvPr id="11" name="Round Single Corner Rectangle 10"/>
            <p:cNvSpPr/>
            <p:nvPr/>
          </p:nvSpPr>
          <p:spPr>
            <a:xfrm>
              <a:off x="2263" y="9521"/>
              <a:ext cx="16489" cy="2096"/>
            </a:xfrm>
            <a:prstGeom prst="round1Rect">
              <a:avLst/>
            </a:prstGeom>
            <a:noFill/>
            <a:ln w="25400">
              <a:solidFill>
                <a:schemeClr val="accent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s-ES" dirty="0">
                  <a:solidFill>
                    <a:schemeClr val="tx1"/>
                  </a:solidFill>
                  <a:latin typeface="Raleway" pitchFamily="34" charset="0"/>
                  <a:ea typeface="Raleway" pitchFamily="34" charset="-122"/>
                  <a:cs typeface="Raleway" pitchFamily="34" charset="-120"/>
                  <a:sym typeface="+mn-ea"/>
                </a:rPr>
                <a:t>      El experimento se realizó en tres bloques de 2,7 m de ancho y 6 m de largo, para u	                superficie por parcela de 16,2 m2 por tratamiento. La distancia de plantación del cultivo fue de 0,90 m entre hileras y 0,30 m entre plantas, para una densidad de 50 000 plantas por </a:t>
              </a:r>
              <a:r>
                <a:rPr lang="es-ES" dirty="0">
                  <a:solidFill>
                    <a:schemeClr val="tx1"/>
                  </a:solidFill>
                  <a:effectLst/>
                  <a:latin typeface="Arial" panose="020B0604020202020204" pitchFamily="34" charset="0"/>
                  <a:ea typeface="Calibri" panose="020F0502020204030204" charset="0"/>
                  <a:cs typeface="Calibri" panose="020F0502020204030204" charset="0"/>
                  <a:sym typeface="+mn-ea"/>
                </a:rPr>
                <a:t>ha</a:t>
              </a:r>
              <a:r>
                <a:rPr lang="es-ES" baseline="30000" dirty="0">
                  <a:solidFill>
                    <a:schemeClr val="tx1"/>
                  </a:solidFill>
                  <a:effectLst/>
                  <a:latin typeface="Arial" panose="020B0604020202020204" pitchFamily="34" charset="0"/>
                  <a:ea typeface="Calibri" panose="020F0502020204030204" charset="0"/>
                  <a:cs typeface="Calibri" panose="020F0502020204030204" charset="0"/>
                  <a:sym typeface="+mn-ea"/>
                </a:rPr>
                <a:t>-1</a:t>
              </a:r>
              <a:r>
                <a:rPr lang="es-ES" dirty="0">
                  <a:solidFill>
                    <a:schemeClr val="tx1"/>
                  </a:solidFill>
                  <a:latin typeface="Raleway" pitchFamily="34" charset="0"/>
                  <a:ea typeface="Raleway" pitchFamily="34" charset="-122"/>
                  <a:cs typeface="Raleway" pitchFamily="34" charset="-120"/>
                  <a:sym typeface="+mn-ea"/>
                </a:rPr>
                <a:t>.</a:t>
              </a:r>
              <a:endParaRPr lang="es-ES" dirty="0">
                <a:solidFill>
                  <a:schemeClr val="tx1"/>
                </a:solidFill>
              </a:endParaRPr>
            </a:p>
            <a:p>
              <a:pPr algn="l"/>
              <a:endParaRPr lang="es-ES" altLang="en-US" dirty="0">
                <a:solidFill>
                  <a:schemeClr val="tx1"/>
                </a:solidFill>
              </a:endParaRPr>
            </a:p>
          </p:txBody>
        </p:sp>
        <p:pic>
          <p:nvPicPr>
            <p:cNvPr id="8" name="Imagen 7"/>
            <p:cNvPicPr>
              <a:picLocks noChangeAspect="1"/>
            </p:cNvPicPr>
            <p:nvPr/>
          </p:nvPicPr>
          <p:blipFill>
            <a:blip r:embed="rId1"/>
            <a:srcRect l="88426" t="57425" r="4717" b="33863"/>
            <a:stretch>
              <a:fillRect/>
            </a:stretch>
          </p:blipFill>
          <p:spPr>
            <a:xfrm>
              <a:off x="18368" y="10071"/>
              <a:ext cx="1269" cy="1279"/>
            </a:xfrm>
            <a:prstGeom prst="rect">
              <a:avLst/>
            </a:prstGeom>
          </p:spPr>
        </p:pic>
        <p:sp>
          <p:nvSpPr>
            <p:cNvPr id="15" name="Oval 14"/>
            <p:cNvSpPr/>
            <p:nvPr/>
          </p:nvSpPr>
          <p:spPr>
            <a:xfrm>
              <a:off x="1879" y="9521"/>
              <a:ext cx="772" cy="73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s-ES" altLang="en-US"/>
                <a:t>4</a:t>
              </a:r>
              <a:endParaRPr lang="es-ES" altLang="en-US"/>
            </a:p>
          </p:txBody>
        </p:sp>
      </p:grpSp>
      <p:sp>
        <p:nvSpPr>
          <p:cNvPr id="7" name="Round Single Corner Rectangle 6"/>
          <p:cNvSpPr/>
          <p:nvPr/>
        </p:nvSpPr>
        <p:spPr>
          <a:xfrm>
            <a:off x="1437005" y="1554480"/>
            <a:ext cx="10470515" cy="1330960"/>
          </a:xfrm>
          <a:prstGeom prst="round1Rect">
            <a:avLst/>
          </a:prstGeom>
          <a:noFill/>
          <a:ln w="25400">
            <a:solidFill>
              <a:schemeClr val="accent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p>
            <a:pPr algn="l"/>
            <a:r>
              <a:rPr lang="es-ES" altLang="en-US" dirty="0">
                <a:solidFill>
                  <a:schemeClr val="tx1"/>
                </a:solidFill>
                <a:latin typeface="Raleway" pitchFamily="34" charset="0"/>
                <a:ea typeface="Raleway" pitchFamily="34" charset="-122"/>
                <a:cs typeface="Raleway" pitchFamily="34" charset="-120"/>
                <a:sym typeface="+mn-ea"/>
              </a:rPr>
              <a:t>    </a:t>
            </a:r>
            <a:r>
              <a:rPr lang="en-US" dirty="0">
                <a:solidFill>
                  <a:schemeClr val="tx1"/>
                </a:solidFill>
                <a:latin typeface="Raleway" pitchFamily="34" charset="0"/>
                <a:ea typeface="Raleway" pitchFamily="34" charset="-122"/>
                <a:cs typeface="Raleway" pitchFamily="34" charset="-120"/>
                <a:sym typeface="+mn-ea"/>
              </a:rPr>
              <a:t>Experimento montado en el período abril–julio de 2016, no se aplicó riego considerando que se </a:t>
            </a:r>
            <a:r>
              <a:rPr lang="es-ES" altLang="en-US" dirty="0">
                <a:solidFill>
                  <a:schemeClr val="tx1"/>
                </a:solidFill>
                <a:latin typeface="Raleway" pitchFamily="34" charset="0"/>
                <a:ea typeface="Raleway" pitchFamily="34" charset="-122"/>
                <a:cs typeface="Raleway" pitchFamily="34" charset="-120"/>
                <a:sym typeface="+mn-ea"/>
              </a:rPr>
              <a:t>     </a:t>
            </a:r>
            <a:r>
              <a:rPr lang="en-US" dirty="0">
                <a:solidFill>
                  <a:schemeClr val="tx1"/>
                </a:solidFill>
                <a:latin typeface="Raleway" pitchFamily="34" charset="0"/>
                <a:ea typeface="Raleway" pitchFamily="34" charset="-122"/>
                <a:cs typeface="Raleway" pitchFamily="34" charset="-120"/>
                <a:sym typeface="+mn-ea"/>
              </a:rPr>
              <a:t>realizó en temporada lluviosa.</a:t>
            </a:r>
            <a:endParaRPr lang="en-US" dirty="0">
              <a:solidFill>
                <a:schemeClr val="tx1"/>
              </a:solidFill>
              <a:latin typeface="Raleway" pitchFamily="34" charset="0"/>
              <a:ea typeface="Raleway" pitchFamily="34" charset="-122"/>
              <a:cs typeface="Raleway" pitchFamily="34" charset="-120"/>
            </a:endParaRPr>
          </a:p>
          <a:p>
            <a:pPr algn="l"/>
            <a:endParaRPr lang="en-US" altLang="en-US" dirty="0">
              <a:solidFill>
                <a:schemeClr val="tx1"/>
              </a:solidFill>
              <a:latin typeface="Raleway" pitchFamily="34" charset="0"/>
              <a:ea typeface="Raleway" pitchFamily="34" charset="-122"/>
              <a:cs typeface="Raleway" pitchFamily="34" charset="-120"/>
            </a:endParaRPr>
          </a:p>
        </p:txBody>
      </p:sp>
      <p:sp>
        <p:nvSpPr>
          <p:cNvPr id="12" name="Oval 11"/>
          <p:cNvSpPr/>
          <p:nvPr/>
        </p:nvSpPr>
        <p:spPr>
          <a:xfrm>
            <a:off x="1202690" y="1550035"/>
            <a:ext cx="490220" cy="46736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s-ES" altLang="en-US"/>
              <a:t>1</a:t>
            </a:r>
            <a:endParaRPr lang="es-ES" altLang="en-US"/>
          </a:p>
        </p:txBody>
      </p:sp>
      <p:grpSp>
        <p:nvGrpSpPr>
          <p:cNvPr id="30" name="Group 29"/>
          <p:cNvGrpSpPr/>
          <p:nvPr/>
        </p:nvGrpSpPr>
        <p:grpSpPr>
          <a:xfrm>
            <a:off x="1195070" y="4563110"/>
            <a:ext cx="11310620" cy="1331595"/>
            <a:chOff x="1882" y="7186"/>
            <a:chExt cx="17812" cy="2097"/>
          </a:xfrm>
        </p:grpSpPr>
        <p:grpSp>
          <p:nvGrpSpPr>
            <p:cNvPr id="27" name="Group 26"/>
            <p:cNvGrpSpPr/>
            <p:nvPr/>
          </p:nvGrpSpPr>
          <p:grpSpPr>
            <a:xfrm>
              <a:off x="2263" y="7187"/>
              <a:ext cx="17431" cy="2096"/>
              <a:chOff x="2263" y="7202"/>
              <a:chExt cx="17431" cy="2096"/>
            </a:xfrm>
          </p:grpSpPr>
          <p:sp>
            <p:nvSpPr>
              <p:cNvPr id="24" name="Round Single Corner Rectangle 23"/>
              <p:cNvSpPr/>
              <p:nvPr/>
            </p:nvSpPr>
            <p:spPr>
              <a:xfrm>
                <a:off x="2263" y="7202"/>
                <a:ext cx="16489" cy="2096"/>
              </a:xfrm>
              <a:prstGeom prst="round1Rect">
                <a:avLst/>
              </a:prstGeom>
              <a:noFill/>
              <a:ln w="25400">
                <a:solidFill>
                  <a:schemeClr val="accent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p>
                <a:pPr algn="l"/>
                <a:r>
                  <a:rPr lang="es-ES" altLang="en-US" dirty="0">
                    <a:solidFill>
                      <a:schemeClr val="tx1"/>
                    </a:solidFill>
                    <a:latin typeface="Raleway" pitchFamily="34" charset="0"/>
                    <a:ea typeface="Raleway" pitchFamily="34" charset="-122"/>
                    <a:cs typeface="Raleway" pitchFamily="34" charset="-120"/>
                    <a:sym typeface="+mn-ea"/>
                  </a:rPr>
                  <a:t>     </a:t>
                </a:r>
                <a:r>
                  <a:rPr lang="en-US" dirty="0">
                    <a:solidFill>
                      <a:schemeClr val="tx1"/>
                    </a:solidFill>
                    <a:latin typeface="Raleway" pitchFamily="34" charset="0"/>
                    <a:ea typeface="Raleway" pitchFamily="34" charset="-122"/>
                    <a:cs typeface="Raleway" pitchFamily="34" charset="-120"/>
                    <a:sym typeface="+mn-ea"/>
                  </a:rPr>
                  <a:t>La</a:t>
                </a:r>
                <a:r>
                  <a:rPr lang="es-ES" altLang="en-US" dirty="0">
                    <a:solidFill>
                      <a:schemeClr val="tx1"/>
                    </a:solidFill>
                    <a:latin typeface="Raleway" pitchFamily="34" charset="0"/>
                    <a:ea typeface="Raleway" pitchFamily="34" charset="-122"/>
                    <a:cs typeface="Raleway" pitchFamily="34" charset="-120"/>
                    <a:sym typeface="+mn-ea"/>
                  </a:rPr>
                  <a:t>s</a:t>
                </a:r>
                <a:r>
                  <a:rPr lang="en-US" dirty="0">
                    <a:solidFill>
                      <a:schemeClr val="tx1"/>
                    </a:solidFill>
                    <a:latin typeface="Raleway" pitchFamily="34" charset="0"/>
                    <a:ea typeface="Raleway" pitchFamily="34" charset="-122"/>
                    <a:cs typeface="Raleway" pitchFamily="34" charset="-120"/>
                    <a:sym typeface="+mn-ea"/>
                  </a:rPr>
                  <a:t> semilla</a:t>
                </a:r>
                <a:r>
                  <a:rPr lang="es-ES" altLang="en-US" dirty="0">
                    <a:solidFill>
                      <a:schemeClr val="tx1"/>
                    </a:solidFill>
                    <a:latin typeface="Raleway" pitchFamily="34" charset="0"/>
                    <a:ea typeface="Raleway" pitchFamily="34" charset="-122"/>
                    <a:cs typeface="Raleway" pitchFamily="34" charset="-120"/>
                    <a:sym typeface="+mn-ea"/>
                  </a:rPr>
                  <a:t>s</a:t>
                </a:r>
                <a:r>
                  <a:rPr lang="en-US" dirty="0">
                    <a:solidFill>
                      <a:schemeClr val="tx1"/>
                    </a:solidFill>
                    <a:latin typeface="Raleway" pitchFamily="34" charset="0"/>
                    <a:ea typeface="Raleway" pitchFamily="34" charset="-122"/>
                    <a:cs typeface="Raleway" pitchFamily="34" charset="-120"/>
                    <a:sym typeface="+mn-ea"/>
                  </a:rPr>
                  <a:t> fueron peletizadas con el biofertilizante Ecomic®, luego de ser embebid</a:t>
                </a:r>
                <a:r>
                  <a:rPr lang="es-ES" altLang="en-US" dirty="0">
                    <a:solidFill>
                      <a:schemeClr val="tx1"/>
                    </a:solidFill>
                    <a:latin typeface="Raleway" pitchFamily="34" charset="0"/>
                    <a:ea typeface="Raleway" pitchFamily="34" charset="-122"/>
                    <a:cs typeface="Raleway" pitchFamily="34" charset="-120"/>
                    <a:sym typeface="+mn-ea"/>
                  </a:rPr>
                  <a:t>a</a:t>
                </a:r>
                <a:r>
                  <a:rPr lang="en-US" dirty="0">
                    <a:solidFill>
                      <a:schemeClr val="tx1"/>
                    </a:solidFill>
                    <a:latin typeface="Raleway" pitchFamily="34" charset="0"/>
                    <a:ea typeface="Raleway" pitchFamily="34" charset="-122"/>
                    <a:cs typeface="Raleway" pitchFamily="34" charset="-120"/>
                    <a:sym typeface="+mn-ea"/>
                  </a:rPr>
                  <a:t>s en agua</a:t>
                </a:r>
                <a:endParaRPr lang="en-US" dirty="0">
                  <a:solidFill>
                    <a:schemeClr val="tx1"/>
                  </a:solidFill>
                  <a:latin typeface="Raleway" pitchFamily="34" charset="0"/>
                  <a:ea typeface="Raleway" pitchFamily="34" charset="-122"/>
                  <a:cs typeface="Raleway" pitchFamily="34" charset="-120"/>
                  <a:sym typeface="+mn-ea"/>
                </a:endParaRPr>
              </a:p>
            </p:txBody>
          </p:sp>
          <p:pic>
            <p:nvPicPr>
              <p:cNvPr id="26" name="Imagen 7"/>
              <p:cNvPicPr>
                <a:picLocks noChangeAspect="1"/>
              </p:cNvPicPr>
              <p:nvPr/>
            </p:nvPicPr>
            <p:blipFill>
              <a:blip r:embed="rId1"/>
              <a:srcRect l="88404" t="39543" r="4760" b="51894"/>
              <a:stretch>
                <a:fillRect/>
              </a:stretch>
            </p:blipFill>
            <p:spPr>
              <a:xfrm>
                <a:off x="18429" y="7672"/>
                <a:ext cx="1265" cy="1257"/>
              </a:xfrm>
              <a:prstGeom prst="rect">
                <a:avLst/>
              </a:prstGeom>
            </p:spPr>
          </p:pic>
        </p:grpSp>
        <p:sp>
          <p:nvSpPr>
            <p:cNvPr id="14" name="Oval 13"/>
            <p:cNvSpPr/>
            <p:nvPr/>
          </p:nvSpPr>
          <p:spPr>
            <a:xfrm>
              <a:off x="1882" y="7186"/>
              <a:ext cx="772" cy="73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s-ES" altLang="en-US"/>
                <a:t>3</a:t>
              </a:r>
              <a:endParaRPr lang="es-ES" altLang="en-US"/>
            </a:p>
          </p:txBody>
        </p:sp>
      </p:grpSp>
      <p:pic>
        <p:nvPicPr>
          <p:cNvPr id="16" name="Imagen 7"/>
          <p:cNvPicPr>
            <a:picLocks noChangeAspect="1"/>
          </p:cNvPicPr>
          <p:nvPr/>
        </p:nvPicPr>
        <p:blipFill>
          <a:blip r:embed="rId1"/>
          <a:srcRect l="88404" t="8018" r="4766" b="83392"/>
          <a:stretch>
            <a:fillRect/>
          </a:stretch>
        </p:blipFill>
        <p:spPr>
          <a:xfrm>
            <a:off x="11759565" y="1831340"/>
            <a:ext cx="802640" cy="800735"/>
          </a:xfrm>
          <a:prstGeom prst="rect">
            <a:avLst/>
          </a:prstGeom>
        </p:spPr>
      </p:pic>
      <p:grpSp>
        <p:nvGrpSpPr>
          <p:cNvPr id="20" name="Group 19"/>
          <p:cNvGrpSpPr/>
          <p:nvPr/>
        </p:nvGrpSpPr>
        <p:grpSpPr>
          <a:xfrm>
            <a:off x="1193165" y="3079115"/>
            <a:ext cx="11361420" cy="1333500"/>
            <a:chOff x="1879" y="4849"/>
            <a:chExt cx="17892" cy="2100"/>
          </a:xfrm>
        </p:grpSpPr>
        <p:sp>
          <p:nvSpPr>
            <p:cNvPr id="9" name="Round Single Corner Rectangle 8"/>
            <p:cNvSpPr/>
            <p:nvPr/>
          </p:nvSpPr>
          <p:spPr>
            <a:xfrm>
              <a:off x="2263" y="4853"/>
              <a:ext cx="16489" cy="2096"/>
            </a:xfrm>
            <a:prstGeom prst="round1Rect">
              <a:avLst/>
            </a:prstGeom>
            <a:noFill/>
            <a:ln w="25400">
              <a:solidFill>
                <a:schemeClr val="accent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p>
              <a:pPr algn="l"/>
              <a:r>
                <a:rPr lang="es-ES" altLang="en-US" dirty="0">
                  <a:solidFill>
                    <a:schemeClr val="tx1"/>
                  </a:solidFill>
                  <a:latin typeface="Raleway" pitchFamily="34" charset="0"/>
                  <a:ea typeface="Raleway" pitchFamily="34" charset="-122"/>
                  <a:cs typeface="Raleway" pitchFamily="34" charset="-120"/>
                  <a:sym typeface="+mn-ea"/>
                </a:rPr>
                <a:t>     </a:t>
              </a:r>
              <a:r>
                <a:rPr lang="en-US" dirty="0">
                  <a:solidFill>
                    <a:schemeClr val="tx1"/>
                  </a:solidFill>
                  <a:latin typeface="Raleway" pitchFamily="34" charset="0"/>
                  <a:ea typeface="Raleway" pitchFamily="34" charset="-122"/>
                  <a:cs typeface="Raleway" pitchFamily="34" charset="-120"/>
                  <a:sym typeface="+mn-ea"/>
                </a:rPr>
                <a:t>Se aplicó EcoMic® a una dosis de 1,35 Kg ha-1 con una concentración de 20 esporas g-1 equivalente al 10 % del peso de las semillas.</a:t>
              </a:r>
              <a:endParaRPr lang="en-US" dirty="0">
                <a:solidFill>
                  <a:schemeClr val="tx1"/>
                </a:solidFill>
              </a:endParaRPr>
            </a:p>
            <a:p>
              <a:pPr algn="l"/>
              <a:endParaRPr lang="en-US" dirty="0">
                <a:solidFill>
                  <a:schemeClr val="tx1"/>
                </a:solidFill>
              </a:endParaRPr>
            </a:p>
          </p:txBody>
        </p:sp>
        <p:sp>
          <p:nvSpPr>
            <p:cNvPr id="13" name="Oval 12"/>
            <p:cNvSpPr/>
            <p:nvPr/>
          </p:nvSpPr>
          <p:spPr>
            <a:xfrm>
              <a:off x="1879" y="4849"/>
              <a:ext cx="772" cy="73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s-ES" altLang="en-US"/>
                <a:t>2</a:t>
              </a:r>
              <a:endParaRPr lang="es-ES" altLang="en-US"/>
            </a:p>
          </p:txBody>
        </p:sp>
        <p:pic>
          <p:nvPicPr>
            <p:cNvPr id="17" name="Imagen 7"/>
            <p:cNvPicPr>
              <a:picLocks noChangeAspect="1"/>
            </p:cNvPicPr>
            <p:nvPr/>
          </p:nvPicPr>
          <p:blipFill>
            <a:blip r:embed="rId1"/>
            <a:srcRect l="88453" t="23760" r="4669" b="67609"/>
            <a:stretch>
              <a:fillRect/>
            </a:stretch>
          </p:blipFill>
          <p:spPr>
            <a:xfrm>
              <a:off x="18498" y="5344"/>
              <a:ext cx="1273" cy="1267"/>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631627" y="496253"/>
            <a:ext cx="4619149" cy="563999"/>
          </a:xfrm>
          <a:prstGeom prst="rect">
            <a:avLst/>
          </a:prstGeom>
          <a:noFill/>
        </p:spPr>
        <p:txBody>
          <a:bodyPr wrap="none" lIns="0" tIns="0" rIns="0" bIns="0" rtlCol="0" anchor="t"/>
          <a:lstStyle/>
          <a:p>
            <a:pPr marL="0" indent="0">
              <a:lnSpc>
                <a:spcPts val="4400"/>
              </a:lnSpc>
              <a:buNone/>
            </a:pPr>
            <a:r>
              <a:rPr lang="en-US" sz="3550" dirty="0">
                <a:solidFill>
                  <a:srgbClr val="339536"/>
                </a:solidFill>
                <a:latin typeface="Prata" pitchFamily="34" charset="0"/>
                <a:ea typeface="Prata" pitchFamily="34" charset="-122"/>
                <a:cs typeface="Prata" pitchFamily="34" charset="-120"/>
              </a:rPr>
              <a:t>Materiales y métodos</a:t>
            </a:r>
            <a:endParaRPr lang="en-US" sz="3550" dirty="0">
              <a:solidFill>
                <a:srgbClr val="339536"/>
              </a:solidFill>
            </a:endParaRPr>
          </a:p>
        </p:txBody>
      </p:sp>
      <p:sp>
        <p:nvSpPr>
          <p:cNvPr id="3" name="Text 1"/>
          <p:cNvSpPr/>
          <p:nvPr/>
        </p:nvSpPr>
        <p:spPr>
          <a:xfrm>
            <a:off x="631627" y="1330881"/>
            <a:ext cx="3609499" cy="451247"/>
          </a:xfrm>
          <a:prstGeom prst="rect">
            <a:avLst/>
          </a:prstGeom>
          <a:noFill/>
        </p:spPr>
        <p:txBody>
          <a:bodyPr wrap="none" lIns="0" tIns="0" rIns="0" bIns="0" rtlCol="0" anchor="t"/>
          <a:lstStyle/>
          <a:p>
            <a:pPr marL="0" indent="0">
              <a:lnSpc>
                <a:spcPts val="3550"/>
              </a:lnSpc>
              <a:buNone/>
            </a:pPr>
            <a:r>
              <a:rPr lang="es-ES" sz="2800" dirty="0">
                <a:solidFill>
                  <a:srgbClr val="339536"/>
                </a:solidFill>
                <a:latin typeface="Prata" pitchFamily="34" charset="0"/>
                <a:ea typeface="Prata" pitchFamily="34" charset="-122"/>
                <a:cs typeface="Prata" pitchFamily="34" charset="-120"/>
              </a:rPr>
              <a:t>En la investigación se utilizaron los datos de dos experimentos realizados</a:t>
            </a:r>
            <a:endParaRPr lang="es-ES" sz="2800" dirty="0">
              <a:solidFill>
                <a:srgbClr val="339536"/>
              </a:solidFill>
              <a:latin typeface="Prata" pitchFamily="34" charset="0"/>
              <a:ea typeface="Prata" pitchFamily="34" charset="-122"/>
              <a:cs typeface="Prata" pitchFamily="34" charset="-120"/>
            </a:endParaRPr>
          </a:p>
          <a:p>
            <a:pPr marL="0" indent="0">
              <a:lnSpc>
                <a:spcPts val="3550"/>
              </a:lnSpc>
              <a:buNone/>
            </a:pPr>
            <a:r>
              <a:rPr lang="es-ES" sz="2800" dirty="0">
                <a:solidFill>
                  <a:srgbClr val="339536"/>
                </a:solidFill>
                <a:latin typeface="Prata" pitchFamily="34" charset="0"/>
              </a:rPr>
              <a:t>En la finca “El Mulato”</a:t>
            </a:r>
            <a:endParaRPr lang="en-US" sz="2800" dirty="0">
              <a:solidFill>
                <a:srgbClr val="339536"/>
              </a:solidFill>
            </a:endParaRPr>
          </a:p>
        </p:txBody>
      </p:sp>
      <p:sp>
        <p:nvSpPr>
          <p:cNvPr id="27" name="Text 25"/>
          <p:cNvSpPr/>
          <p:nvPr/>
        </p:nvSpPr>
        <p:spPr>
          <a:xfrm>
            <a:off x="631627" y="5516523"/>
            <a:ext cx="2255877" cy="281940"/>
          </a:xfrm>
          <a:prstGeom prst="rect">
            <a:avLst/>
          </a:prstGeom>
          <a:noFill/>
        </p:spPr>
        <p:txBody>
          <a:bodyPr wrap="none" lIns="0" tIns="0" rIns="0" bIns="0" rtlCol="0" anchor="t"/>
          <a:lstStyle/>
          <a:p>
            <a:pPr marL="0" indent="0">
              <a:lnSpc>
                <a:spcPts val="2200"/>
              </a:lnSpc>
              <a:buNone/>
            </a:pPr>
            <a:r>
              <a:rPr lang="en-US" sz="1750" dirty="0">
                <a:solidFill>
                  <a:srgbClr val="339536"/>
                </a:solidFill>
                <a:latin typeface="Prata" pitchFamily="34" charset="0"/>
                <a:ea typeface="Prata" pitchFamily="34" charset="-122"/>
                <a:cs typeface="Prata" pitchFamily="34" charset="-120"/>
              </a:rPr>
              <a:t>Se registró</a:t>
            </a:r>
            <a:endParaRPr lang="en-US" sz="1750" dirty="0">
              <a:solidFill>
                <a:srgbClr val="339536"/>
              </a:solidFill>
            </a:endParaRPr>
          </a:p>
        </p:txBody>
      </p:sp>
      <p:sp>
        <p:nvSpPr>
          <p:cNvPr id="28" name="Text 26"/>
          <p:cNvSpPr/>
          <p:nvPr/>
        </p:nvSpPr>
        <p:spPr>
          <a:xfrm>
            <a:off x="631627" y="5978843"/>
            <a:ext cx="4161711" cy="288727"/>
          </a:xfrm>
          <a:prstGeom prst="rect">
            <a:avLst/>
          </a:prstGeom>
          <a:noFill/>
        </p:spPr>
        <p:txBody>
          <a:bodyPr wrap="none" lIns="0" tIns="0" rIns="0" bIns="0" rtlCol="0" anchor="t"/>
          <a:lstStyle/>
          <a:p>
            <a:pPr marL="342900" indent="-342900">
              <a:lnSpc>
                <a:spcPts val="2250"/>
              </a:lnSpc>
              <a:buSzPct val="100000"/>
              <a:buChar char="•"/>
            </a:pPr>
            <a:r>
              <a:rPr lang="en-US" sz="1400" dirty="0">
                <a:latin typeface="Raleway" pitchFamily="34" charset="0"/>
                <a:ea typeface="Raleway" pitchFamily="34" charset="-122"/>
                <a:cs typeface="Raleway" pitchFamily="34" charset="-120"/>
              </a:rPr>
              <a:t>Densidad de siembra</a:t>
            </a:r>
            <a:endParaRPr lang="en-US" sz="1400" dirty="0"/>
          </a:p>
        </p:txBody>
      </p:sp>
      <p:sp>
        <p:nvSpPr>
          <p:cNvPr id="29" name="Text 27"/>
          <p:cNvSpPr/>
          <p:nvPr/>
        </p:nvSpPr>
        <p:spPr>
          <a:xfrm>
            <a:off x="631627" y="6330672"/>
            <a:ext cx="4161711" cy="288727"/>
          </a:xfrm>
          <a:prstGeom prst="rect">
            <a:avLst/>
          </a:prstGeom>
          <a:noFill/>
        </p:spPr>
        <p:txBody>
          <a:bodyPr wrap="none" lIns="0" tIns="0" rIns="0" bIns="0" rtlCol="0" anchor="t"/>
          <a:lstStyle/>
          <a:p>
            <a:pPr marL="342900" indent="-342900">
              <a:lnSpc>
                <a:spcPts val="2250"/>
              </a:lnSpc>
              <a:buSzPct val="100000"/>
              <a:buChar char="•"/>
            </a:pPr>
            <a:r>
              <a:rPr lang="en-US" sz="1400" dirty="0">
                <a:latin typeface="Raleway" pitchFamily="34" charset="0"/>
                <a:ea typeface="Raleway" pitchFamily="34" charset="-122"/>
                <a:cs typeface="Raleway" pitchFamily="34" charset="-120"/>
              </a:rPr>
              <a:t>Labores agrotécnicas</a:t>
            </a:r>
            <a:endParaRPr lang="en-US" sz="1400" dirty="0"/>
          </a:p>
        </p:txBody>
      </p:sp>
      <p:sp>
        <p:nvSpPr>
          <p:cNvPr id="31" name="Text 29"/>
          <p:cNvSpPr/>
          <p:nvPr/>
        </p:nvSpPr>
        <p:spPr>
          <a:xfrm>
            <a:off x="639247" y="6754932"/>
            <a:ext cx="4161711" cy="577453"/>
          </a:xfrm>
          <a:prstGeom prst="rect">
            <a:avLst/>
          </a:prstGeom>
          <a:noFill/>
        </p:spPr>
        <p:txBody>
          <a:bodyPr wrap="square" lIns="0" tIns="0" rIns="0" bIns="0" rtlCol="0" anchor="t"/>
          <a:lstStyle/>
          <a:p>
            <a:pPr marL="342900" indent="-342900">
              <a:lnSpc>
                <a:spcPts val="2250"/>
              </a:lnSpc>
              <a:buSzPct val="100000"/>
              <a:buChar char="•"/>
            </a:pPr>
            <a:r>
              <a:rPr lang="en-US" sz="1400" dirty="0">
                <a:latin typeface="Raleway" pitchFamily="34" charset="0"/>
                <a:ea typeface="Raleway" pitchFamily="34" charset="-122"/>
                <a:cs typeface="Raleway" pitchFamily="34" charset="-120"/>
              </a:rPr>
              <a:t>Duración en días de las fases fenológicas del cultivo</a:t>
            </a:r>
            <a:endParaRPr lang="en-US" sz="1400" dirty="0"/>
          </a:p>
        </p:txBody>
      </p:sp>
      <p:sp>
        <p:nvSpPr>
          <p:cNvPr id="32" name="Text 30"/>
          <p:cNvSpPr/>
          <p:nvPr/>
        </p:nvSpPr>
        <p:spPr>
          <a:xfrm>
            <a:off x="5241250" y="5516523"/>
            <a:ext cx="2255877" cy="281940"/>
          </a:xfrm>
          <a:prstGeom prst="rect">
            <a:avLst/>
          </a:prstGeom>
          <a:noFill/>
        </p:spPr>
        <p:txBody>
          <a:bodyPr wrap="none" lIns="0" tIns="0" rIns="0" bIns="0" rtlCol="0" anchor="t"/>
          <a:lstStyle/>
          <a:p>
            <a:pPr marL="0" indent="0">
              <a:lnSpc>
                <a:spcPts val="2200"/>
              </a:lnSpc>
              <a:buNone/>
            </a:pPr>
            <a:r>
              <a:rPr lang="en-US" sz="1750" dirty="0">
                <a:solidFill>
                  <a:srgbClr val="339536"/>
                </a:solidFill>
                <a:latin typeface="Prata" pitchFamily="34" charset="0"/>
                <a:ea typeface="Prata" pitchFamily="34" charset="-122"/>
                <a:cs typeface="Prata" pitchFamily="34" charset="-120"/>
              </a:rPr>
              <a:t>Se evaluó</a:t>
            </a:r>
            <a:endParaRPr lang="en-US" sz="1750" dirty="0">
              <a:solidFill>
                <a:srgbClr val="339536"/>
              </a:solidFill>
            </a:endParaRPr>
          </a:p>
        </p:txBody>
      </p:sp>
      <p:sp>
        <p:nvSpPr>
          <p:cNvPr id="37" name="Text 35"/>
          <p:cNvSpPr/>
          <p:nvPr/>
        </p:nvSpPr>
        <p:spPr>
          <a:xfrm>
            <a:off x="5241250" y="6041866"/>
            <a:ext cx="4161711" cy="288727"/>
          </a:xfrm>
          <a:prstGeom prst="rect">
            <a:avLst/>
          </a:prstGeom>
          <a:noFill/>
        </p:spPr>
        <p:txBody>
          <a:bodyPr wrap="none" lIns="0" tIns="0" rIns="0" bIns="0" rtlCol="0" anchor="t"/>
          <a:lstStyle/>
          <a:p>
            <a:pPr marL="342900" indent="-342900">
              <a:lnSpc>
                <a:spcPts val="2250"/>
              </a:lnSpc>
              <a:buSzPct val="100000"/>
              <a:buChar char="•"/>
            </a:pPr>
            <a:r>
              <a:rPr lang="es-ES" altLang="en-US" sz="1400" dirty="0">
                <a:latin typeface="Raleway" pitchFamily="34" charset="0"/>
                <a:ea typeface="Raleway" pitchFamily="34" charset="-122"/>
                <a:cs typeface="Raleway" pitchFamily="34" charset="-120"/>
              </a:rPr>
              <a:t>Peso de 100 granos.</a:t>
            </a:r>
            <a:endParaRPr lang="es-ES" altLang="en-US" sz="1400" dirty="0">
              <a:latin typeface="Raleway" pitchFamily="34" charset="0"/>
              <a:ea typeface="Raleway" pitchFamily="34" charset="-122"/>
              <a:cs typeface="Raleway" pitchFamily="34" charset="-120"/>
            </a:endParaRPr>
          </a:p>
          <a:p>
            <a:pPr marL="342900" indent="-342900">
              <a:lnSpc>
                <a:spcPts val="2250"/>
              </a:lnSpc>
              <a:buSzPct val="100000"/>
              <a:buChar char="•"/>
            </a:pPr>
            <a:r>
              <a:rPr lang="es-ES" altLang="en-US" sz="1400" dirty="0">
                <a:latin typeface="Raleway" pitchFamily="34" charset="0"/>
                <a:ea typeface="Raleway" pitchFamily="34" charset="-122"/>
                <a:cs typeface="Raleway" pitchFamily="34" charset="-120"/>
              </a:rPr>
              <a:t>Número de hileras por mazorca.</a:t>
            </a:r>
            <a:endParaRPr lang="es-ES" altLang="en-US" sz="1400" dirty="0">
              <a:latin typeface="Raleway" pitchFamily="34" charset="0"/>
              <a:ea typeface="Raleway" pitchFamily="34" charset="-122"/>
              <a:cs typeface="Raleway" pitchFamily="34" charset="-120"/>
            </a:endParaRPr>
          </a:p>
          <a:p>
            <a:pPr marL="342900" indent="-342900">
              <a:lnSpc>
                <a:spcPts val="2250"/>
              </a:lnSpc>
              <a:buSzPct val="100000"/>
              <a:buChar char="•"/>
            </a:pPr>
            <a:r>
              <a:rPr lang="es-ES" altLang="en-US" sz="1400" dirty="0">
                <a:latin typeface="Raleway" pitchFamily="34" charset="0"/>
                <a:ea typeface="Raleway" pitchFamily="34" charset="-122"/>
                <a:cs typeface="Raleway" pitchFamily="34" charset="-120"/>
              </a:rPr>
              <a:t>Número de granos por mazorca.</a:t>
            </a:r>
            <a:endParaRPr lang="es-ES" altLang="en-US" sz="1400" dirty="0">
              <a:latin typeface="Raleway" pitchFamily="34" charset="0"/>
              <a:ea typeface="Raleway" pitchFamily="34" charset="-122"/>
              <a:cs typeface="Raleway" pitchFamily="34" charset="-120"/>
            </a:endParaRPr>
          </a:p>
          <a:p>
            <a:pPr marL="342900" indent="-342900">
              <a:lnSpc>
                <a:spcPts val="2250"/>
              </a:lnSpc>
              <a:buSzPct val="100000"/>
              <a:buChar char="•"/>
            </a:pPr>
            <a:r>
              <a:rPr lang="es-ES" altLang="en-US" sz="1400" dirty="0">
                <a:latin typeface="Raleway" pitchFamily="34" charset="0"/>
                <a:ea typeface="Raleway" pitchFamily="34" charset="-122"/>
                <a:cs typeface="Raleway" pitchFamily="34" charset="-120"/>
              </a:rPr>
              <a:t>Rendimiento.</a:t>
            </a:r>
            <a:endParaRPr lang="es-ES" altLang="en-US" sz="1400" dirty="0">
              <a:latin typeface="Raleway" pitchFamily="34" charset="0"/>
              <a:ea typeface="Raleway" pitchFamily="34" charset="-122"/>
              <a:cs typeface="Raleway" pitchFamily="34" charset="-120"/>
            </a:endParaRPr>
          </a:p>
        </p:txBody>
      </p:sp>
      <p:sp>
        <p:nvSpPr>
          <p:cNvPr id="38" name="Text 36"/>
          <p:cNvSpPr/>
          <p:nvPr/>
        </p:nvSpPr>
        <p:spPr>
          <a:xfrm>
            <a:off x="9850874" y="5516523"/>
            <a:ext cx="2255877" cy="281940"/>
          </a:xfrm>
          <a:prstGeom prst="rect">
            <a:avLst/>
          </a:prstGeom>
          <a:noFill/>
        </p:spPr>
        <p:txBody>
          <a:bodyPr wrap="none" lIns="0" tIns="0" rIns="0" bIns="0" rtlCol="0" anchor="t"/>
          <a:lstStyle/>
          <a:p>
            <a:pPr marL="0" indent="0">
              <a:lnSpc>
                <a:spcPts val="2200"/>
              </a:lnSpc>
              <a:buNone/>
            </a:pPr>
            <a:r>
              <a:rPr lang="en-US" sz="1750" dirty="0">
                <a:solidFill>
                  <a:srgbClr val="339536"/>
                </a:solidFill>
                <a:latin typeface="Prata" pitchFamily="34" charset="0"/>
                <a:ea typeface="Prata" pitchFamily="34" charset="-122"/>
                <a:cs typeface="Prata" pitchFamily="34" charset="-120"/>
              </a:rPr>
              <a:t>Se calculó</a:t>
            </a:r>
            <a:endParaRPr lang="en-US" sz="1750" dirty="0">
              <a:solidFill>
                <a:srgbClr val="339536"/>
              </a:solidFill>
            </a:endParaRPr>
          </a:p>
        </p:txBody>
      </p:sp>
      <p:sp>
        <p:nvSpPr>
          <p:cNvPr id="39" name="Text 37"/>
          <p:cNvSpPr/>
          <p:nvPr/>
        </p:nvSpPr>
        <p:spPr>
          <a:xfrm>
            <a:off x="9850874" y="5978843"/>
            <a:ext cx="4161711" cy="288727"/>
          </a:xfrm>
          <a:prstGeom prst="rect">
            <a:avLst/>
          </a:prstGeom>
          <a:noFill/>
        </p:spPr>
        <p:txBody>
          <a:bodyPr wrap="none" lIns="0" tIns="0" rIns="0" bIns="0" rtlCol="0" anchor="t"/>
          <a:lstStyle/>
          <a:p>
            <a:pPr marL="342900" indent="-342900">
              <a:lnSpc>
                <a:spcPts val="2250"/>
              </a:lnSpc>
              <a:buSzPct val="100000"/>
              <a:buChar char="•"/>
            </a:pPr>
            <a:r>
              <a:rPr lang="es-ES" altLang="en-US" sz="1400" dirty="0">
                <a:latin typeface="Raleway" pitchFamily="34" charset="0"/>
                <a:ea typeface="Raleway" pitchFamily="34" charset="-122"/>
                <a:cs typeface="Raleway" pitchFamily="34" charset="-120"/>
              </a:rPr>
              <a:t>Media de las variables</a:t>
            </a:r>
            <a:endParaRPr lang="es-ES" altLang="en-US" sz="1400" dirty="0">
              <a:latin typeface="Raleway" pitchFamily="34" charset="0"/>
              <a:ea typeface="Raleway" pitchFamily="34" charset="-122"/>
              <a:cs typeface="Raleway" pitchFamily="34" charset="-120"/>
            </a:endParaRPr>
          </a:p>
          <a:p>
            <a:pPr marL="342900" indent="-342900">
              <a:lnSpc>
                <a:spcPts val="2250"/>
              </a:lnSpc>
              <a:buSzPct val="100000"/>
              <a:buChar char="•"/>
            </a:pPr>
            <a:r>
              <a:rPr lang="es-ES" altLang="en-US" sz="1400" dirty="0">
                <a:latin typeface="Raleway" pitchFamily="34" charset="0"/>
                <a:ea typeface="Raleway" pitchFamily="34" charset="-122"/>
                <a:cs typeface="Raleway" pitchFamily="34" charset="-120"/>
              </a:rPr>
              <a:t>Intervalo de confianza</a:t>
            </a:r>
            <a:endParaRPr lang="es-ES" altLang="en-US" sz="1400" dirty="0">
              <a:latin typeface="Raleway" pitchFamily="34" charset="0"/>
              <a:ea typeface="Raleway" pitchFamily="34" charset="-122"/>
              <a:cs typeface="Raleway" pitchFamily="34" charset="-120"/>
            </a:endParaRPr>
          </a:p>
          <a:p>
            <a:pPr marL="342900" indent="-342900">
              <a:lnSpc>
                <a:spcPts val="2250"/>
              </a:lnSpc>
              <a:buSzPct val="100000"/>
              <a:buChar char="•"/>
            </a:pPr>
            <a:r>
              <a:rPr lang="es-ES" altLang="en-US" sz="1400" dirty="0">
                <a:latin typeface="Raleway" pitchFamily="34" charset="0"/>
                <a:ea typeface="Raleway" pitchFamily="34" charset="-122"/>
                <a:cs typeface="Raleway" pitchFamily="34" charset="-120"/>
              </a:rPr>
              <a:t>RMSE</a:t>
            </a:r>
            <a:endParaRPr lang="es-ES" altLang="en-US" sz="1400" dirty="0">
              <a:latin typeface="Raleway" pitchFamily="34" charset="0"/>
              <a:ea typeface="Raleway" pitchFamily="34" charset="-122"/>
              <a:cs typeface="Raleway" pitchFamily="34" charset="-120"/>
            </a:endParaRPr>
          </a:p>
          <a:p>
            <a:pPr marL="342900" indent="-342900">
              <a:lnSpc>
                <a:spcPts val="2250"/>
              </a:lnSpc>
              <a:buSzPct val="100000"/>
              <a:buChar char="•"/>
            </a:pPr>
            <a:r>
              <a:rPr lang="es-ES" altLang="en-US" sz="1400" dirty="0">
                <a:latin typeface="Raleway" pitchFamily="34" charset="0"/>
                <a:ea typeface="Raleway" pitchFamily="34" charset="-122"/>
                <a:cs typeface="Raleway" pitchFamily="34" charset="-120"/>
              </a:rPr>
              <a:t>RMSEn</a:t>
            </a:r>
            <a:endParaRPr lang="es-ES" altLang="en-US" sz="1400" dirty="0">
              <a:latin typeface="Raleway" pitchFamily="34" charset="0"/>
              <a:ea typeface="Raleway" pitchFamily="34" charset="-122"/>
              <a:cs typeface="Raleway" pitchFamily="34" charset="-120"/>
            </a:endParaRPr>
          </a:p>
          <a:p>
            <a:pPr marL="342900" indent="-342900">
              <a:lnSpc>
                <a:spcPts val="2250"/>
              </a:lnSpc>
              <a:buSzPct val="100000"/>
              <a:buChar char="•"/>
            </a:pPr>
            <a:r>
              <a:rPr lang="es-ES" altLang="en-US" sz="1400" dirty="0">
                <a:latin typeface="Raleway" pitchFamily="34" charset="0"/>
                <a:ea typeface="Raleway" pitchFamily="34" charset="-122"/>
                <a:cs typeface="Raleway" pitchFamily="34" charset="-120"/>
              </a:rPr>
              <a:t>d</a:t>
            </a:r>
            <a:endParaRPr lang="es-ES" altLang="en-US" sz="1400" dirty="0">
              <a:latin typeface="Raleway" pitchFamily="34" charset="0"/>
              <a:ea typeface="Raleway" pitchFamily="34" charset="-122"/>
              <a:cs typeface="Raleway" pitchFamily="34" charset="-120"/>
            </a:endParaRPr>
          </a:p>
        </p:txBody>
      </p:sp>
      <p:graphicFrame>
        <p:nvGraphicFramePr>
          <p:cNvPr id="4" name="Table 3"/>
          <p:cNvGraphicFramePr/>
          <p:nvPr/>
        </p:nvGraphicFramePr>
        <p:xfrm>
          <a:off x="629285" y="2958465"/>
          <a:ext cx="13383260" cy="1114425"/>
        </p:xfrm>
        <a:graphic>
          <a:graphicData uri="http://schemas.openxmlformats.org/drawingml/2006/table">
            <a:tbl>
              <a:tblPr firstRow="1">
                <a:tableStyleId>{08FB837D-C827-4EFA-A057-4D05807E0F7C}</a:tableStyleId>
              </a:tblPr>
              <a:tblGrid>
                <a:gridCol w="3345815"/>
                <a:gridCol w="3345815"/>
                <a:gridCol w="3345815"/>
                <a:gridCol w="3345815"/>
              </a:tblGrid>
              <a:tr h="371475">
                <a:tc>
                  <a:txBody>
                    <a:bodyPr/>
                    <a:p>
                      <a:pPr>
                        <a:buNone/>
                      </a:pPr>
                      <a:r>
                        <a:rPr lang="es-ES" altLang="en-US"/>
                        <a:t>No.</a:t>
                      </a:r>
                      <a:endParaRPr lang="es-ES" altLang="en-US"/>
                    </a:p>
                  </a:txBody>
                  <a:tcPr/>
                </a:tc>
                <a:tc>
                  <a:txBody>
                    <a:bodyPr/>
                    <a:p>
                      <a:pPr>
                        <a:buNone/>
                      </a:pPr>
                      <a:r>
                        <a:rPr lang="es-ES" altLang="en-US"/>
                        <a:t>Día</a:t>
                      </a:r>
                      <a:endParaRPr lang="es-ES" altLang="en-US"/>
                    </a:p>
                  </a:txBody>
                  <a:tcPr/>
                </a:tc>
                <a:tc>
                  <a:txBody>
                    <a:bodyPr/>
                    <a:p>
                      <a:pPr>
                        <a:buNone/>
                      </a:pPr>
                      <a:r>
                        <a:rPr lang="es-ES" altLang="en-US"/>
                        <a:t>Mes</a:t>
                      </a:r>
                      <a:endParaRPr lang="es-ES" altLang="en-US"/>
                    </a:p>
                  </a:txBody>
                  <a:tcPr/>
                </a:tc>
                <a:tc>
                  <a:txBody>
                    <a:bodyPr/>
                    <a:p>
                      <a:pPr>
                        <a:buNone/>
                      </a:pPr>
                      <a:r>
                        <a:rPr lang="es-ES" altLang="en-US"/>
                        <a:t>Año</a:t>
                      </a:r>
                      <a:endParaRPr lang="es-ES" altLang="en-US"/>
                    </a:p>
                  </a:txBody>
                  <a:tcPr/>
                </a:tc>
              </a:tr>
              <a:tr h="371475">
                <a:tc>
                  <a:txBody>
                    <a:bodyPr/>
                    <a:p>
                      <a:pPr>
                        <a:buNone/>
                      </a:pPr>
                      <a:r>
                        <a:rPr lang="es-ES" altLang="en-US"/>
                        <a:t>1</a:t>
                      </a:r>
                      <a:endParaRPr lang="es-ES" altLang="en-US"/>
                    </a:p>
                  </a:txBody>
                  <a:tcPr/>
                </a:tc>
                <a:tc>
                  <a:txBody>
                    <a:bodyPr/>
                    <a:p>
                      <a:pPr>
                        <a:buNone/>
                      </a:pPr>
                      <a:r>
                        <a:rPr lang="es-ES" altLang="en-US"/>
                        <a:t>14</a:t>
                      </a:r>
                      <a:endParaRPr lang="es-ES" altLang="en-US"/>
                    </a:p>
                  </a:txBody>
                  <a:tcPr/>
                </a:tc>
                <a:tc>
                  <a:txBody>
                    <a:bodyPr/>
                    <a:p>
                      <a:pPr>
                        <a:buNone/>
                      </a:pPr>
                      <a:r>
                        <a:rPr lang="es-ES" altLang="en-US"/>
                        <a:t>abril</a:t>
                      </a:r>
                      <a:endParaRPr lang="es-ES" altLang="en-US"/>
                    </a:p>
                  </a:txBody>
                  <a:tcPr/>
                </a:tc>
                <a:tc>
                  <a:txBody>
                    <a:bodyPr/>
                    <a:p>
                      <a:pPr>
                        <a:buNone/>
                      </a:pPr>
                      <a:r>
                        <a:rPr lang="es-ES" altLang="en-US"/>
                        <a:t>2016</a:t>
                      </a:r>
                      <a:endParaRPr lang="es-ES" altLang="en-US"/>
                    </a:p>
                  </a:txBody>
                  <a:tcPr/>
                </a:tc>
              </a:tr>
              <a:tr h="371475">
                <a:tc>
                  <a:txBody>
                    <a:bodyPr/>
                    <a:p>
                      <a:pPr>
                        <a:buNone/>
                      </a:pPr>
                      <a:r>
                        <a:rPr lang="es-ES" altLang="en-US"/>
                        <a:t>2</a:t>
                      </a:r>
                      <a:endParaRPr lang="es-ES" altLang="en-US"/>
                    </a:p>
                  </a:txBody>
                  <a:tcPr/>
                </a:tc>
                <a:tc>
                  <a:txBody>
                    <a:bodyPr/>
                    <a:p>
                      <a:pPr>
                        <a:buNone/>
                      </a:pPr>
                      <a:r>
                        <a:rPr lang="es-ES" altLang="en-US"/>
                        <a:t>12</a:t>
                      </a:r>
                      <a:endParaRPr lang="es-ES" altLang="en-US"/>
                    </a:p>
                  </a:txBody>
                  <a:tcPr/>
                </a:tc>
                <a:tc>
                  <a:txBody>
                    <a:bodyPr/>
                    <a:p>
                      <a:pPr>
                        <a:buNone/>
                      </a:pPr>
                      <a:r>
                        <a:rPr lang="es-ES" altLang="en-US"/>
                        <a:t>junio</a:t>
                      </a:r>
                      <a:endParaRPr lang="es-ES" altLang="en-US"/>
                    </a:p>
                  </a:txBody>
                  <a:tcPr/>
                </a:tc>
                <a:tc>
                  <a:txBody>
                    <a:bodyPr/>
                    <a:p>
                      <a:pPr>
                        <a:buNone/>
                      </a:pPr>
                      <a:r>
                        <a:rPr lang="es-ES" altLang="en-US"/>
                        <a:t>2016</a:t>
                      </a:r>
                      <a:endParaRPr lang="es-ES" altLang="en-US"/>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592341" y="646374"/>
            <a:ext cx="9910763" cy="708779"/>
          </a:xfrm>
          <a:prstGeom prst="rect">
            <a:avLst/>
          </a:prstGeom>
          <a:noFill/>
        </p:spPr>
        <p:txBody>
          <a:bodyPr wrap="none" lIns="0" tIns="0" rIns="0" bIns="0" rtlCol="0" anchor="t"/>
          <a:lstStyle/>
          <a:p>
            <a:pPr marL="0" indent="0">
              <a:lnSpc>
                <a:spcPts val="5550"/>
              </a:lnSpc>
              <a:buNone/>
            </a:pPr>
            <a:r>
              <a:rPr lang="en-US" sz="4450" dirty="0">
                <a:solidFill>
                  <a:srgbClr val="339536"/>
                </a:solidFill>
                <a:latin typeface="Prata" pitchFamily="34" charset="0"/>
                <a:ea typeface="Prata" pitchFamily="34" charset="-122"/>
                <a:cs typeface="Prata" pitchFamily="34" charset="-120"/>
              </a:rPr>
              <a:t>Ficheros Utilizados en la Simulación</a:t>
            </a:r>
            <a:endParaRPr lang="en-US" sz="4450" dirty="0">
              <a:solidFill>
                <a:srgbClr val="339536"/>
              </a:solidFill>
            </a:endParaRPr>
          </a:p>
        </p:txBody>
      </p:sp>
      <p:sp>
        <p:nvSpPr>
          <p:cNvPr id="4" name="Text 1"/>
          <p:cNvSpPr/>
          <p:nvPr/>
        </p:nvSpPr>
        <p:spPr>
          <a:xfrm>
            <a:off x="592341" y="3152632"/>
            <a:ext cx="2835235" cy="354330"/>
          </a:xfrm>
          <a:prstGeom prst="rect">
            <a:avLst/>
          </a:prstGeom>
          <a:noFill/>
        </p:spPr>
        <p:txBody>
          <a:bodyPr wrap="none" lIns="0" tIns="0" rIns="0" bIns="0" rtlCol="0" anchor="t"/>
          <a:lstStyle/>
          <a:p>
            <a:pPr marL="0" indent="0">
              <a:lnSpc>
                <a:spcPts val="2750"/>
              </a:lnSpc>
              <a:buNone/>
            </a:pPr>
            <a:r>
              <a:rPr lang="en-US" sz="2200" dirty="0">
                <a:solidFill>
                  <a:srgbClr val="339536"/>
                </a:solidFill>
                <a:latin typeface="Prata" pitchFamily="34" charset="0"/>
                <a:ea typeface="Prata" pitchFamily="34" charset="-122"/>
                <a:cs typeface="Prata" pitchFamily="34" charset="-120"/>
              </a:rPr>
              <a:t>Fichero X</a:t>
            </a:r>
            <a:endParaRPr lang="en-US" sz="2200" dirty="0">
              <a:solidFill>
                <a:srgbClr val="339536"/>
              </a:solidFill>
            </a:endParaRPr>
          </a:p>
        </p:txBody>
      </p:sp>
      <p:sp>
        <p:nvSpPr>
          <p:cNvPr id="5" name="Text 2"/>
          <p:cNvSpPr/>
          <p:nvPr/>
        </p:nvSpPr>
        <p:spPr>
          <a:xfrm>
            <a:off x="592341" y="3733776"/>
            <a:ext cx="2845594" cy="1088708"/>
          </a:xfrm>
          <a:prstGeom prst="rect">
            <a:avLst/>
          </a:prstGeom>
          <a:noFill/>
        </p:spPr>
        <p:txBody>
          <a:bodyPr wrap="square" lIns="0" tIns="0" rIns="0" bIns="0" rtlCol="0" anchor="t"/>
          <a:lstStyle/>
          <a:p>
            <a:pPr marL="0" indent="0">
              <a:lnSpc>
                <a:spcPts val="2850"/>
              </a:lnSpc>
              <a:buNone/>
            </a:pPr>
            <a:r>
              <a:rPr lang="en-US" sz="1750" dirty="0">
                <a:latin typeface="Raleway" pitchFamily="34" charset="0"/>
                <a:ea typeface="Raleway" pitchFamily="34" charset="-122"/>
                <a:cs typeface="Raleway" pitchFamily="34" charset="-120"/>
              </a:rPr>
              <a:t>Condiciones de campo y tratamientos experimentales.</a:t>
            </a:r>
            <a:endParaRPr lang="en-US" sz="1750" dirty="0"/>
          </a:p>
        </p:txBody>
      </p:sp>
      <p:sp>
        <p:nvSpPr>
          <p:cNvPr id="7" name="Text 3"/>
          <p:cNvSpPr/>
          <p:nvPr/>
        </p:nvSpPr>
        <p:spPr>
          <a:xfrm>
            <a:off x="2938661" y="4819950"/>
            <a:ext cx="2835235" cy="354330"/>
          </a:xfrm>
          <a:prstGeom prst="rect">
            <a:avLst/>
          </a:prstGeom>
          <a:noFill/>
        </p:spPr>
        <p:txBody>
          <a:bodyPr wrap="none" lIns="0" tIns="0" rIns="0" bIns="0" rtlCol="0" anchor="t"/>
          <a:lstStyle/>
          <a:p>
            <a:pPr marL="0" indent="0">
              <a:lnSpc>
                <a:spcPts val="2750"/>
              </a:lnSpc>
              <a:buNone/>
            </a:pPr>
            <a:r>
              <a:rPr lang="en-US" sz="2200" dirty="0">
                <a:solidFill>
                  <a:srgbClr val="339536"/>
                </a:solidFill>
                <a:latin typeface="Prata" pitchFamily="34" charset="0"/>
                <a:ea typeface="Prata" pitchFamily="34" charset="-122"/>
                <a:cs typeface="Prata" pitchFamily="34" charset="-120"/>
              </a:rPr>
              <a:t>Ficheros A y T</a:t>
            </a:r>
            <a:endParaRPr lang="en-US" sz="2200" dirty="0">
              <a:solidFill>
                <a:srgbClr val="339536"/>
              </a:solidFill>
            </a:endParaRPr>
          </a:p>
        </p:txBody>
      </p:sp>
      <p:sp>
        <p:nvSpPr>
          <p:cNvPr id="8" name="Text 4"/>
          <p:cNvSpPr/>
          <p:nvPr/>
        </p:nvSpPr>
        <p:spPr>
          <a:xfrm>
            <a:off x="2938661" y="5401094"/>
            <a:ext cx="2845594" cy="725805"/>
          </a:xfrm>
          <a:prstGeom prst="rect">
            <a:avLst/>
          </a:prstGeom>
          <a:noFill/>
        </p:spPr>
        <p:txBody>
          <a:bodyPr wrap="square" lIns="0" tIns="0" rIns="0" bIns="0" rtlCol="0" anchor="t"/>
          <a:lstStyle/>
          <a:p>
            <a:pPr marL="0" indent="0">
              <a:lnSpc>
                <a:spcPts val="2850"/>
              </a:lnSpc>
              <a:buNone/>
            </a:pPr>
            <a:r>
              <a:rPr lang="en-US" sz="1750" dirty="0">
                <a:latin typeface="Raleway" pitchFamily="34" charset="0"/>
                <a:ea typeface="Raleway" pitchFamily="34" charset="-122"/>
                <a:cs typeface="Raleway" pitchFamily="34" charset="-120"/>
              </a:rPr>
              <a:t>Valores de las variables fisiológicas observadas.</a:t>
            </a:r>
            <a:endParaRPr lang="en-US" sz="1750" dirty="0"/>
          </a:p>
        </p:txBody>
      </p:sp>
      <p:sp>
        <p:nvSpPr>
          <p:cNvPr id="10" name="Text 5"/>
          <p:cNvSpPr/>
          <p:nvPr/>
        </p:nvSpPr>
        <p:spPr>
          <a:xfrm>
            <a:off x="5697858" y="3270930"/>
            <a:ext cx="2835235" cy="354330"/>
          </a:xfrm>
          <a:prstGeom prst="rect">
            <a:avLst/>
          </a:prstGeom>
          <a:noFill/>
        </p:spPr>
        <p:txBody>
          <a:bodyPr wrap="none" lIns="0" tIns="0" rIns="0" bIns="0" rtlCol="0" anchor="t"/>
          <a:lstStyle/>
          <a:p>
            <a:pPr marL="0" indent="0">
              <a:lnSpc>
                <a:spcPts val="2750"/>
              </a:lnSpc>
              <a:buNone/>
            </a:pPr>
            <a:r>
              <a:rPr lang="en-US" sz="2200" dirty="0">
                <a:solidFill>
                  <a:srgbClr val="2CDEC0"/>
                </a:solidFill>
                <a:latin typeface="Prata" pitchFamily="34" charset="0"/>
                <a:ea typeface="Prata" pitchFamily="34" charset="-122"/>
                <a:cs typeface="Prata" pitchFamily="34" charset="-120"/>
              </a:rPr>
              <a:t>Fichero clima</a:t>
            </a:r>
            <a:endParaRPr lang="en-US" sz="2200" dirty="0">
              <a:solidFill>
                <a:srgbClr val="2CDEC0"/>
              </a:solidFill>
            </a:endParaRPr>
          </a:p>
        </p:txBody>
      </p:sp>
      <p:sp>
        <p:nvSpPr>
          <p:cNvPr id="11" name="Text 6"/>
          <p:cNvSpPr/>
          <p:nvPr/>
        </p:nvSpPr>
        <p:spPr>
          <a:xfrm>
            <a:off x="5697858" y="3852074"/>
            <a:ext cx="2845594" cy="725805"/>
          </a:xfrm>
          <a:prstGeom prst="rect">
            <a:avLst/>
          </a:prstGeom>
          <a:noFill/>
        </p:spPr>
        <p:txBody>
          <a:bodyPr wrap="square" lIns="0" tIns="0" rIns="0" bIns="0" rtlCol="0" anchor="t"/>
          <a:lstStyle/>
          <a:p>
            <a:pPr marL="0" indent="0">
              <a:lnSpc>
                <a:spcPts val="2850"/>
              </a:lnSpc>
              <a:buNone/>
            </a:pPr>
            <a:r>
              <a:rPr lang="en-US" sz="1750" dirty="0">
                <a:latin typeface="Raleway" pitchFamily="34" charset="0"/>
                <a:ea typeface="Raleway" pitchFamily="34" charset="-122"/>
                <a:cs typeface="Raleway" pitchFamily="34" charset="-120"/>
              </a:rPr>
              <a:t>Datos meteorológicos de la Estación de Tapaste.</a:t>
            </a:r>
            <a:endParaRPr lang="en-US" sz="1750" dirty="0"/>
          </a:p>
        </p:txBody>
      </p:sp>
      <p:sp>
        <p:nvSpPr>
          <p:cNvPr id="13" name="Text 7"/>
          <p:cNvSpPr/>
          <p:nvPr/>
        </p:nvSpPr>
        <p:spPr>
          <a:xfrm>
            <a:off x="8827808" y="4782156"/>
            <a:ext cx="2835235" cy="354330"/>
          </a:xfrm>
          <a:prstGeom prst="rect">
            <a:avLst/>
          </a:prstGeom>
          <a:noFill/>
        </p:spPr>
        <p:txBody>
          <a:bodyPr wrap="none" lIns="0" tIns="0" rIns="0" bIns="0" rtlCol="0" anchor="t"/>
          <a:lstStyle/>
          <a:p>
            <a:pPr marL="0" indent="0">
              <a:lnSpc>
                <a:spcPts val="2750"/>
              </a:lnSpc>
              <a:buNone/>
            </a:pPr>
            <a:r>
              <a:rPr lang="en-US" sz="2200" dirty="0">
                <a:solidFill>
                  <a:srgbClr val="339536"/>
                </a:solidFill>
                <a:latin typeface="Prata" pitchFamily="34" charset="0"/>
                <a:ea typeface="Prata" pitchFamily="34" charset="-122"/>
                <a:cs typeface="Prata" pitchFamily="34" charset="-120"/>
              </a:rPr>
              <a:t>Fichero suelo</a:t>
            </a:r>
            <a:endParaRPr lang="en-US" sz="2200" dirty="0">
              <a:solidFill>
                <a:srgbClr val="339536"/>
              </a:solidFill>
            </a:endParaRPr>
          </a:p>
        </p:txBody>
      </p:sp>
      <p:sp>
        <p:nvSpPr>
          <p:cNvPr id="14" name="Text 8"/>
          <p:cNvSpPr/>
          <p:nvPr/>
        </p:nvSpPr>
        <p:spPr>
          <a:xfrm>
            <a:off x="8271510" y="5251450"/>
            <a:ext cx="4217670" cy="1089025"/>
          </a:xfrm>
          <a:prstGeom prst="rect">
            <a:avLst/>
          </a:prstGeom>
          <a:noFill/>
        </p:spPr>
        <p:txBody>
          <a:bodyPr wrap="square" lIns="0" tIns="0" rIns="0" bIns="0" rtlCol="0" anchor="t"/>
          <a:lstStyle/>
          <a:p>
            <a:pPr marL="0" indent="0" algn="l">
              <a:lnSpc>
                <a:spcPts val="2850"/>
              </a:lnSpc>
              <a:buNone/>
            </a:pPr>
            <a:r>
              <a:rPr lang="en-US" sz="1750" dirty="0">
                <a:latin typeface="Raleway" pitchFamily="34" charset="0"/>
                <a:ea typeface="Raleway" pitchFamily="34" charset="-122"/>
                <a:cs typeface="Raleway" pitchFamily="34" charset="-120"/>
              </a:rPr>
              <a:t>Características del suelo </a:t>
            </a:r>
            <a:endParaRPr lang="en-US" sz="1750" dirty="0">
              <a:latin typeface="Raleway" pitchFamily="34" charset="0"/>
              <a:ea typeface="Raleway" pitchFamily="34" charset="-122"/>
              <a:cs typeface="Raleway" pitchFamily="34" charset="-120"/>
            </a:endParaRPr>
          </a:p>
          <a:p>
            <a:pPr marL="0" indent="0" algn="l">
              <a:lnSpc>
                <a:spcPts val="2850"/>
              </a:lnSpc>
              <a:buNone/>
            </a:pPr>
            <a:r>
              <a:rPr lang="en-US" sz="1750" dirty="0">
                <a:latin typeface="Raleway" pitchFamily="34" charset="0"/>
                <a:ea typeface="Raleway" pitchFamily="34" charset="-122"/>
                <a:cs typeface="Raleway" pitchFamily="34" charset="-120"/>
              </a:rPr>
              <a:t>Ferralítico Rojo Lixiviado agrogénico.</a:t>
            </a:r>
            <a:r>
              <a:rPr lang="es-ES" altLang="en-US" sz="1750" dirty="0">
                <a:latin typeface="Raleway" pitchFamily="34" charset="0"/>
                <a:ea typeface="Raleway" pitchFamily="34" charset="-122"/>
                <a:cs typeface="Raleway" pitchFamily="34" charset="-120"/>
              </a:rPr>
              <a:t> (Hernández et al., 2015)</a:t>
            </a:r>
            <a:endParaRPr lang="es-ES" altLang="en-US" sz="1750" dirty="0">
              <a:latin typeface="Raleway" pitchFamily="34" charset="0"/>
              <a:ea typeface="Raleway" pitchFamily="34" charset="-122"/>
              <a:cs typeface="Raleway" pitchFamily="34" charset="-120"/>
            </a:endParaRPr>
          </a:p>
        </p:txBody>
      </p:sp>
      <p:pic>
        <p:nvPicPr>
          <p:cNvPr id="21" name="Imagen 20"/>
          <p:cNvPicPr>
            <a:picLocks noChangeAspect="1"/>
          </p:cNvPicPr>
          <p:nvPr/>
        </p:nvPicPr>
        <p:blipFill rotWithShape="1">
          <a:blip r:embed="rId1"/>
          <a:srcRect r="76830" b="80292"/>
          <a:stretch>
            <a:fillRect/>
          </a:stretch>
        </p:blipFill>
        <p:spPr>
          <a:xfrm>
            <a:off x="388830" y="1520524"/>
            <a:ext cx="1271213" cy="1621852"/>
          </a:xfrm>
          <a:prstGeom prst="rect">
            <a:avLst/>
          </a:prstGeom>
        </p:spPr>
      </p:pic>
      <p:pic>
        <p:nvPicPr>
          <p:cNvPr id="22" name="Imagen 21"/>
          <p:cNvPicPr>
            <a:picLocks noChangeAspect="1"/>
          </p:cNvPicPr>
          <p:nvPr/>
        </p:nvPicPr>
        <p:blipFill rotWithShape="1">
          <a:blip r:embed="rId1"/>
          <a:srcRect t="25351" r="75370" b="58162"/>
          <a:stretch>
            <a:fillRect/>
          </a:stretch>
        </p:blipFill>
        <p:spPr>
          <a:xfrm>
            <a:off x="3176531" y="3396439"/>
            <a:ext cx="1351308" cy="1356870"/>
          </a:xfrm>
          <a:prstGeom prst="rect">
            <a:avLst/>
          </a:prstGeom>
        </p:spPr>
      </p:pic>
      <p:pic>
        <p:nvPicPr>
          <p:cNvPr id="23" name="Imagen 22"/>
          <p:cNvPicPr>
            <a:picLocks noChangeAspect="1"/>
          </p:cNvPicPr>
          <p:nvPr/>
        </p:nvPicPr>
        <p:blipFill rotWithShape="1">
          <a:blip r:embed="rId1"/>
          <a:srcRect t="48260" r="75370" b="35252"/>
          <a:stretch>
            <a:fillRect/>
          </a:stretch>
        </p:blipFill>
        <p:spPr>
          <a:xfrm>
            <a:off x="8894117" y="3415030"/>
            <a:ext cx="1351308" cy="1356870"/>
          </a:xfrm>
          <a:prstGeom prst="rect">
            <a:avLst/>
          </a:prstGeom>
        </p:spPr>
      </p:pic>
      <p:pic>
        <p:nvPicPr>
          <p:cNvPr id="25" name="Imagen 24"/>
          <p:cNvPicPr>
            <a:picLocks noChangeAspect="1"/>
          </p:cNvPicPr>
          <p:nvPr/>
        </p:nvPicPr>
        <p:blipFill rotWithShape="1">
          <a:blip r:embed="rId2"/>
          <a:srcRect l="66800" t="26816" r="14152" b="57017"/>
          <a:stretch>
            <a:fillRect/>
          </a:stretch>
        </p:blipFill>
        <p:spPr>
          <a:xfrm>
            <a:off x="5874122" y="1715025"/>
            <a:ext cx="1567543" cy="1330404"/>
          </a:xfrm>
          <a:prstGeom prst="rect">
            <a:avLst/>
          </a:prstGeom>
        </p:spPr>
      </p:pic>
      <p:sp>
        <p:nvSpPr>
          <p:cNvPr id="26" name="Text 7"/>
          <p:cNvSpPr/>
          <p:nvPr/>
        </p:nvSpPr>
        <p:spPr>
          <a:xfrm>
            <a:off x="11663043" y="3058519"/>
            <a:ext cx="2835235" cy="354330"/>
          </a:xfrm>
          <a:prstGeom prst="rect">
            <a:avLst/>
          </a:prstGeom>
          <a:noFill/>
        </p:spPr>
        <p:txBody>
          <a:bodyPr wrap="none" lIns="0" tIns="0" rIns="0" bIns="0" rtlCol="0" anchor="t"/>
          <a:lstStyle/>
          <a:p>
            <a:pPr marL="0" indent="0">
              <a:lnSpc>
                <a:spcPts val="2750"/>
              </a:lnSpc>
              <a:buNone/>
            </a:pPr>
            <a:r>
              <a:rPr lang="es-ES" sz="2200">
                <a:solidFill>
                  <a:srgbClr val="3AE2C2"/>
                </a:solidFill>
                <a:latin typeface="Prata" pitchFamily="34" charset="0"/>
                <a:ea typeface="Prata" pitchFamily="34" charset="-122"/>
                <a:cs typeface="Prata" pitchFamily="34" charset="-120"/>
              </a:rPr>
              <a:t>Fichero *.CUL</a:t>
            </a:r>
            <a:endParaRPr lang="es-ES" sz="2200">
              <a:solidFill>
                <a:srgbClr val="3AE2C2"/>
              </a:solidFill>
              <a:latin typeface="Prata" pitchFamily="34" charset="0"/>
              <a:ea typeface="Prata" pitchFamily="34" charset="-122"/>
              <a:cs typeface="Prata" pitchFamily="34" charset="-120"/>
            </a:endParaRPr>
          </a:p>
        </p:txBody>
      </p:sp>
      <p:sp>
        <p:nvSpPr>
          <p:cNvPr id="27" name="Text 8"/>
          <p:cNvSpPr/>
          <p:nvPr/>
        </p:nvSpPr>
        <p:spPr>
          <a:xfrm>
            <a:off x="11663043" y="3639663"/>
            <a:ext cx="2845594" cy="1088708"/>
          </a:xfrm>
          <a:prstGeom prst="rect">
            <a:avLst/>
          </a:prstGeom>
          <a:noFill/>
        </p:spPr>
        <p:txBody>
          <a:bodyPr wrap="square" lIns="0" tIns="0" rIns="0" bIns="0" rtlCol="0" anchor="t"/>
          <a:lstStyle/>
          <a:p>
            <a:pPr marL="0" indent="0">
              <a:lnSpc>
                <a:spcPts val="2850"/>
              </a:lnSpc>
              <a:buNone/>
            </a:pPr>
            <a:r>
              <a:rPr lang="es-ES" sz="1750">
                <a:latin typeface="Raleway" pitchFamily="34" charset="0"/>
                <a:ea typeface="Raleway" pitchFamily="34" charset="-122"/>
                <a:cs typeface="Raleway" pitchFamily="34" charset="-120"/>
              </a:rPr>
              <a:t>Parámetros varietales que definen el comportamiento genético</a:t>
            </a:r>
            <a:endParaRPr lang="es-ES" sz="1750"/>
          </a:p>
        </p:txBody>
      </p:sp>
      <p:pic>
        <p:nvPicPr>
          <p:cNvPr id="30" name="Imagen 29"/>
          <p:cNvPicPr>
            <a:picLocks noChangeAspect="1"/>
          </p:cNvPicPr>
          <p:nvPr/>
        </p:nvPicPr>
        <p:blipFill rotWithShape="1">
          <a:blip r:embed="rId2"/>
          <a:srcRect l="85606" t="28174" b="57332"/>
          <a:stretch>
            <a:fillRect/>
          </a:stretch>
        </p:blipFill>
        <p:spPr>
          <a:xfrm>
            <a:off x="11896085" y="1715025"/>
            <a:ext cx="1184575" cy="1192799"/>
          </a:xfrm>
          <a:prstGeom prst="rect">
            <a:avLst/>
          </a:prstGeom>
        </p:spPr>
      </p:pic>
      <p:sp>
        <p:nvSpPr>
          <p:cNvPr id="6" name="Down Arrow 5"/>
          <p:cNvSpPr/>
          <p:nvPr/>
        </p:nvSpPr>
        <p:spPr>
          <a:xfrm>
            <a:off x="12637135" y="4702810"/>
            <a:ext cx="390525" cy="1629410"/>
          </a:xfrm>
          <a:prstGeom prst="downArrow">
            <a:avLst/>
          </a:prstGeom>
          <a:noFill/>
          <a:ln w="44450" cmpd="sng">
            <a:solidFill>
              <a:srgbClr val="14AA7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00" name="Text Box 99"/>
          <p:cNvSpPr txBox="1"/>
          <p:nvPr/>
        </p:nvSpPr>
        <p:spPr>
          <a:xfrm>
            <a:off x="12194540" y="7737475"/>
            <a:ext cx="2118360" cy="275590"/>
          </a:xfrm>
          <a:prstGeom prst="rect">
            <a:avLst/>
          </a:prstGeom>
          <a:noFill/>
          <a:ln w="9525">
            <a:noFill/>
          </a:ln>
        </p:spPr>
        <p:txBody>
          <a:bodyPr wrap="square">
            <a:spAutoFit/>
          </a:bodyPr>
          <a:p>
            <a:pPr marL="0" indent="0" algn="l"/>
            <a:r>
              <a:rPr lang="en-US" sz="1200" b="0">
                <a:latin typeface="Arial" panose="020B0604020202020204" pitchFamily="34" charset="0"/>
                <a:cs typeface="NSimSun" charset="0"/>
              </a:rPr>
              <a:t>(</a:t>
            </a:r>
            <a:r>
              <a:rPr lang="es-ES" altLang="en-US" sz="1200" b="0">
                <a:latin typeface="Arial" panose="020B0604020202020204" pitchFamily="34" charset="0"/>
                <a:cs typeface="NSimSun" charset="0"/>
              </a:rPr>
              <a:t>Rodríguez</a:t>
            </a:r>
            <a:r>
              <a:rPr lang="en-US" sz="1200" b="0">
                <a:latin typeface="Arial" panose="020B0604020202020204" pitchFamily="34" charset="0"/>
                <a:cs typeface="NSimSun" charset="0"/>
              </a:rPr>
              <a:t> et al., 202</a:t>
            </a:r>
            <a:r>
              <a:rPr lang="es-ES" altLang="en-US" sz="1200" b="0">
                <a:latin typeface="Arial" panose="020B0604020202020204" pitchFamily="34" charset="0"/>
                <a:cs typeface="NSimSun" charset="0"/>
              </a:rPr>
              <a:t>1</a:t>
            </a:r>
            <a:r>
              <a:rPr lang="en-US" sz="1200" b="0">
                <a:latin typeface="Arial" panose="020B0604020202020204" pitchFamily="34" charset="0"/>
                <a:cs typeface="NSimSun" charset="0"/>
              </a:rPr>
              <a:t>)</a:t>
            </a:r>
            <a:endParaRPr lang="en-US"/>
          </a:p>
        </p:txBody>
      </p:sp>
      <p:graphicFrame>
        <p:nvGraphicFramePr>
          <p:cNvPr id="29" name="Table 28"/>
          <p:cNvGraphicFramePr/>
          <p:nvPr/>
        </p:nvGraphicFramePr>
        <p:xfrm>
          <a:off x="3020060" y="6793865"/>
          <a:ext cx="10241280" cy="838200"/>
        </p:xfrm>
        <a:graphic>
          <a:graphicData uri="http://schemas.openxmlformats.org/drawingml/2006/table">
            <a:tbl>
              <a:tblPr firstRow="1">
                <a:tableStyleId>{08FB837D-C827-4EFA-A057-4D05807E0F7C}</a:tableStyleId>
              </a:tblPr>
              <a:tblGrid>
                <a:gridCol w="1706880"/>
                <a:gridCol w="1706880"/>
                <a:gridCol w="1706880"/>
                <a:gridCol w="1706880"/>
                <a:gridCol w="1706880"/>
                <a:gridCol w="1706880"/>
              </a:tblGrid>
              <a:tr h="381000">
                <a:tc>
                  <a:txBody>
                    <a:bodyPr/>
                    <a:p>
                      <a:pPr algn="ctr">
                        <a:buNone/>
                      </a:pPr>
                      <a:r>
                        <a:rPr lang="es-ES" altLang="en-US"/>
                        <a:t>P1</a:t>
                      </a:r>
                      <a:endParaRPr lang="es-ES" altLang="en-US"/>
                    </a:p>
                  </a:txBody>
                  <a:tcPr/>
                </a:tc>
                <a:tc>
                  <a:txBody>
                    <a:bodyPr/>
                    <a:p>
                      <a:pPr algn="ctr">
                        <a:buNone/>
                      </a:pPr>
                      <a:r>
                        <a:rPr lang="es-ES" altLang="en-US"/>
                        <a:t>P2</a:t>
                      </a:r>
                      <a:endParaRPr lang="es-ES" altLang="en-US"/>
                    </a:p>
                  </a:txBody>
                  <a:tcPr/>
                </a:tc>
                <a:tc>
                  <a:txBody>
                    <a:bodyPr/>
                    <a:p>
                      <a:pPr algn="ctr">
                        <a:buNone/>
                      </a:pPr>
                      <a:r>
                        <a:rPr lang="es-ES" altLang="en-US"/>
                        <a:t>P5</a:t>
                      </a:r>
                      <a:endParaRPr lang="es-ES" altLang="en-US"/>
                    </a:p>
                  </a:txBody>
                  <a:tcPr/>
                </a:tc>
                <a:tc>
                  <a:txBody>
                    <a:bodyPr/>
                    <a:p>
                      <a:pPr algn="ctr">
                        <a:buNone/>
                      </a:pPr>
                      <a:r>
                        <a:rPr lang="es-ES" altLang="en-US"/>
                        <a:t>G2</a:t>
                      </a:r>
                      <a:endParaRPr lang="es-ES" altLang="en-US"/>
                    </a:p>
                  </a:txBody>
                  <a:tcPr/>
                </a:tc>
                <a:tc>
                  <a:txBody>
                    <a:bodyPr/>
                    <a:p>
                      <a:pPr algn="ctr">
                        <a:buNone/>
                      </a:pPr>
                      <a:r>
                        <a:rPr lang="es-ES" altLang="en-US"/>
                        <a:t>G3</a:t>
                      </a:r>
                      <a:endParaRPr lang="es-ES" altLang="en-US"/>
                    </a:p>
                  </a:txBody>
                  <a:tcPr/>
                </a:tc>
                <a:tc>
                  <a:txBody>
                    <a:bodyPr/>
                    <a:p>
                      <a:pPr algn="ctr">
                        <a:buNone/>
                      </a:pPr>
                      <a:r>
                        <a:rPr lang="es-ES" altLang="en-US"/>
                        <a:t>PHINT</a:t>
                      </a:r>
                      <a:endParaRPr lang="es-ES" altLang="en-US"/>
                    </a:p>
                  </a:txBody>
                  <a:tcPr/>
                </a:tc>
              </a:tr>
              <a:tr h="381000">
                <a:tc>
                  <a:txBody>
                    <a:bodyPr/>
                    <a:p>
                      <a:pPr algn="ctr">
                        <a:buNone/>
                      </a:pPr>
                      <a:r>
                        <a:rPr lang="es-ES" altLang="en-US"/>
                        <a:t>216,1</a:t>
                      </a:r>
                      <a:endParaRPr lang="es-ES" altLang="en-US"/>
                    </a:p>
                  </a:txBody>
                  <a:tcPr/>
                </a:tc>
                <a:tc>
                  <a:txBody>
                    <a:bodyPr/>
                    <a:p>
                      <a:pPr algn="ctr">
                        <a:buNone/>
                      </a:pPr>
                      <a:r>
                        <a:rPr lang="es-ES" altLang="en-US"/>
                        <a:t>0,694</a:t>
                      </a:r>
                      <a:endParaRPr lang="es-ES" altLang="en-US"/>
                    </a:p>
                  </a:txBody>
                  <a:tcPr/>
                </a:tc>
                <a:tc>
                  <a:txBody>
                    <a:bodyPr/>
                    <a:p>
                      <a:pPr algn="ctr">
                        <a:buNone/>
                      </a:pPr>
                      <a:r>
                        <a:rPr lang="es-ES" altLang="en-US"/>
                        <a:t>594,3</a:t>
                      </a:r>
                      <a:endParaRPr lang="es-ES" altLang="en-US"/>
                    </a:p>
                  </a:txBody>
                  <a:tcPr/>
                </a:tc>
                <a:tc>
                  <a:txBody>
                    <a:bodyPr/>
                    <a:p>
                      <a:pPr algn="ctr">
                        <a:buNone/>
                      </a:pPr>
                      <a:r>
                        <a:rPr lang="es-ES" altLang="en-US"/>
                        <a:t>821,1</a:t>
                      </a:r>
                      <a:endParaRPr lang="es-ES" altLang="en-US"/>
                    </a:p>
                  </a:txBody>
                  <a:tcPr/>
                </a:tc>
                <a:tc>
                  <a:txBody>
                    <a:bodyPr/>
                    <a:p>
                      <a:pPr algn="ctr">
                        <a:buNone/>
                      </a:pPr>
                      <a:r>
                        <a:rPr lang="es-ES" altLang="en-US" sz="2400">
                          <a:solidFill>
                            <a:schemeClr val="tx1"/>
                          </a:solidFill>
                        </a:rPr>
                        <a:t>16,11</a:t>
                      </a:r>
                      <a:endParaRPr lang="es-ES" altLang="en-US" sz="2400">
                        <a:solidFill>
                          <a:schemeClr val="tx1"/>
                        </a:solidFill>
                      </a:endParaRPr>
                    </a:p>
                  </a:txBody>
                  <a:tcPr/>
                </a:tc>
                <a:tc>
                  <a:txBody>
                    <a:bodyPr/>
                    <a:p>
                      <a:pPr algn="ctr">
                        <a:buNone/>
                      </a:pPr>
                      <a:r>
                        <a:rPr lang="es-ES" altLang="en-US"/>
                        <a:t>55,00</a:t>
                      </a:r>
                      <a:endParaRPr lang="es-ES" altLang="en-US"/>
                    </a:p>
                  </a:txBody>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592341" y="1273754"/>
            <a:ext cx="9910763" cy="708779"/>
          </a:xfrm>
          <a:prstGeom prst="rect">
            <a:avLst/>
          </a:prstGeom>
          <a:noFill/>
        </p:spPr>
        <p:txBody>
          <a:bodyPr wrap="none" lIns="0" tIns="0" rIns="0" bIns="0" rtlCol="0" anchor="t"/>
          <a:lstStyle/>
          <a:p>
            <a:pPr marL="0" indent="0">
              <a:lnSpc>
                <a:spcPts val="5550"/>
              </a:lnSpc>
              <a:buNone/>
            </a:pPr>
            <a:r>
              <a:rPr lang="es-ES" altLang="en-US" sz="4450" dirty="0">
                <a:solidFill>
                  <a:srgbClr val="339536"/>
                </a:solidFill>
                <a:latin typeface="Prata" pitchFamily="34" charset="0"/>
                <a:ea typeface="Prata" pitchFamily="34" charset="-122"/>
                <a:cs typeface="Prata" pitchFamily="34" charset="-120"/>
              </a:rPr>
              <a:t>Resultados y Discusión</a:t>
            </a:r>
            <a:endParaRPr lang="es-ES" altLang="en-US" sz="4450" dirty="0">
              <a:solidFill>
                <a:srgbClr val="339536"/>
              </a:solidFill>
              <a:latin typeface="Prata" pitchFamily="34" charset="0"/>
              <a:ea typeface="Prata" pitchFamily="34" charset="-122"/>
              <a:cs typeface="Prata" pitchFamily="34" charset="-120"/>
            </a:endParaRPr>
          </a:p>
        </p:txBody>
      </p:sp>
      <p:sp>
        <p:nvSpPr>
          <p:cNvPr id="6" name="Rectangles 5"/>
          <p:cNvSpPr/>
          <p:nvPr/>
        </p:nvSpPr>
        <p:spPr>
          <a:xfrm>
            <a:off x="388620" y="7152005"/>
            <a:ext cx="3049270" cy="1049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28" name="Down Arrow 27"/>
          <p:cNvSpPr/>
          <p:nvPr/>
        </p:nvSpPr>
        <p:spPr>
          <a:xfrm>
            <a:off x="9140190" y="4269740"/>
            <a:ext cx="488315" cy="9779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graphicFrame>
        <p:nvGraphicFramePr>
          <p:cNvPr id="29" name="Table 28"/>
          <p:cNvGraphicFramePr/>
          <p:nvPr/>
        </p:nvGraphicFramePr>
        <p:xfrm>
          <a:off x="1711960" y="3067050"/>
          <a:ext cx="10241280" cy="838200"/>
        </p:xfrm>
        <a:graphic>
          <a:graphicData uri="http://schemas.openxmlformats.org/drawingml/2006/table">
            <a:tbl>
              <a:tblPr firstRow="1">
                <a:tableStyleId>{08FB837D-C827-4EFA-A057-4D05807E0F7C}</a:tableStyleId>
              </a:tblPr>
              <a:tblGrid>
                <a:gridCol w="1706880"/>
                <a:gridCol w="1706880"/>
                <a:gridCol w="1706880"/>
                <a:gridCol w="1706880"/>
                <a:gridCol w="1706880"/>
                <a:gridCol w="1706880"/>
              </a:tblGrid>
              <a:tr h="381000">
                <a:tc>
                  <a:txBody>
                    <a:bodyPr/>
                    <a:p>
                      <a:pPr algn="ctr">
                        <a:buNone/>
                      </a:pPr>
                      <a:r>
                        <a:rPr lang="es-ES" altLang="en-US"/>
                        <a:t>P1</a:t>
                      </a:r>
                      <a:endParaRPr lang="es-ES" altLang="en-US"/>
                    </a:p>
                  </a:txBody>
                  <a:tcPr/>
                </a:tc>
                <a:tc>
                  <a:txBody>
                    <a:bodyPr/>
                    <a:p>
                      <a:pPr algn="ctr">
                        <a:buNone/>
                      </a:pPr>
                      <a:r>
                        <a:rPr lang="es-ES" altLang="en-US"/>
                        <a:t>P2</a:t>
                      </a:r>
                      <a:endParaRPr lang="es-ES" altLang="en-US"/>
                    </a:p>
                  </a:txBody>
                  <a:tcPr/>
                </a:tc>
                <a:tc>
                  <a:txBody>
                    <a:bodyPr/>
                    <a:p>
                      <a:pPr algn="ctr">
                        <a:buNone/>
                      </a:pPr>
                      <a:r>
                        <a:rPr lang="es-ES" altLang="en-US"/>
                        <a:t>P5</a:t>
                      </a:r>
                      <a:endParaRPr lang="es-ES" altLang="en-US"/>
                    </a:p>
                  </a:txBody>
                  <a:tcPr/>
                </a:tc>
                <a:tc>
                  <a:txBody>
                    <a:bodyPr/>
                    <a:p>
                      <a:pPr algn="ctr">
                        <a:buNone/>
                      </a:pPr>
                      <a:r>
                        <a:rPr lang="es-ES" altLang="en-US"/>
                        <a:t>G2</a:t>
                      </a:r>
                      <a:endParaRPr lang="es-ES" altLang="en-US"/>
                    </a:p>
                  </a:txBody>
                  <a:tcPr/>
                </a:tc>
                <a:tc>
                  <a:txBody>
                    <a:bodyPr/>
                    <a:p>
                      <a:pPr algn="ctr">
                        <a:buNone/>
                      </a:pPr>
                      <a:r>
                        <a:rPr lang="es-ES" altLang="en-US"/>
                        <a:t>G3</a:t>
                      </a:r>
                      <a:endParaRPr lang="es-ES" altLang="en-US"/>
                    </a:p>
                  </a:txBody>
                  <a:tcPr/>
                </a:tc>
                <a:tc>
                  <a:txBody>
                    <a:bodyPr/>
                    <a:p>
                      <a:pPr algn="ctr">
                        <a:buNone/>
                      </a:pPr>
                      <a:r>
                        <a:rPr lang="es-ES" altLang="en-US"/>
                        <a:t>PHINT</a:t>
                      </a:r>
                      <a:endParaRPr lang="es-ES" altLang="en-US"/>
                    </a:p>
                  </a:txBody>
                  <a:tcPr/>
                </a:tc>
              </a:tr>
              <a:tr h="381000">
                <a:tc>
                  <a:txBody>
                    <a:bodyPr/>
                    <a:p>
                      <a:pPr algn="ctr">
                        <a:buNone/>
                      </a:pPr>
                      <a:r>
                        <a:rPr lang="es-ES" altLang="en-US"/>
                        <a:t>216,1</a:t>
                      </a:r>
                      <a:endParaRPr lang="es-ES" altLang="en-US"/>
                    </a:p>
                  </a:txBody>
                  <a:tcPr/>
                </a:tc>
                <a:tc>
                  <a:txBody>
                    <a:bodyPr/>
                    <a:p>
                      <a:pPr algn="ctr">
                        <a:buNone/>
                      </a:pPr>
                      <a:r>
                        <a:rPr lang="es-ES" altLang="en-US"/>
                        <a:t>0,694</a:t>
                      </a:r>
                      <a:endParaRPr lang="es-ES" altLang="en-US"/>
                    </a:p>
                  </a:txBody>
                  <a:tcPr/>
                </a:tc>
                <a:tc>
                  <a:txBody>
                    <a:bodyPr/>
                    <a:p>
                      <a:pPr algn="ctr">
                        <a:buNone/>
                      </a:pPr>
                      <a:r>
                        <a:rPr lang="es-ES" altLang="en-US"/>
                        <a:t>594,3</a:t>
                      </a:r>
                      <a:endParaRPr lang="es-ES" altLang="en-US"/>
                    </a:p>
                  </a:txBody>
                  <a:tcPr/>
                </a:tc>
                <a:tc>
                  <a:txBody>
                    <a:bodyPr/>
                    <a:p>
                      <a:pPr algn="ctr">
                        <a:buNone/>
                      </a:pPr>
                      <a:r>
                        <a:rPr lang="es-ES" altLang="en-US"/>
                        <a:t>821,1</a:t>
                      </a:r>
                      <a:endParaRPr lang="es-ES" altLang="en-US"/>
                    </a:p>
                  </a:txBody>
                  <a:tcPr/>
                </a:tc>
                <a:tc>
                  <a:txBody>
                    <a:bodyPr/>
                    <a:p>
                      <a:pPr algn="ctr">
                        <a:buNone/>
                      </a:pPr>
                      <a:r>
                        <a:rPr lang="es-ES" altLang="en-US" sz="2400">
                          <a:solidFill>
                            <a:srgbClr val="FF0000"/>
                          </a:solidFill>
                        </a:rPr>
                        <a:t>16,11</a:t>
                      </a:r>
                      <a:endParaRPr lang="es-ES" altLang="en-US" sz="2400">
                        <a:solidFill>
                          <a:srgbClr val="FF0000"/>
                        </a:solidFill>
                      </a:endParaRPr>
                    </a:p>
                  </a:txBody>
                  <a:tcPr/>
                </a:tc>
                <a:tc>
                  <a:txBody>
                    <a:bodyPr/>
                    <a:p>
                      <a:pPr algn="ctr">
                        <a:buNone/>
                      </a:pPr>
                      <a:r>
                        <a:rPr lang="es-ES" altLang="en-US"/>
                        <a:t>55,00</a:t>
                      </a:r>
                      <a:endParaRPr lang="es-ES" altLang="en-US"/>
                    </a:p>
                  </a:txBody>
                  <a:tcPr/>
                </a:tc>
              </a:tr>
            </a:tbl>
          </a:graphicData>
        </a:graphic>
      </p:graphicFrame>
      <p:graphicFrame>
        <p:nvGraphicFramePr>
          <p:cNvPr id="30" name="Table 29"/>
          <p:cNvGraphicFramePr/>
          <p:nvPr/>
        </p:nvGraphicFramePr>
        <p:xfrm>
          <a:off x="1711960" y="5612130"/>
          <a:ext cx="10241280" cy="762000"/>
        </p:xfrm>
        <a:graphic>
          <a:graphicData uri="http://schemas.openxmlformats.org/drawingml/2006/table">
            <a:tbl>
              <a:tblPr firstRow="1">
                <a:tableStyleId>{08FB837D-C827-4EFA-A057-4D05807E0F7C}</a:tableStyleId>
              </a:tblPr>
              <a:tblGrid>
                <a:gridCol w="1706880"/>
                <a:gridCol w="1706880"/>
                <a:gridCol w="1706880"/>
                <a:gridCol w="1706880"/>
                <a:gridCol w="1706880"/>
                <a:gridCol w="1706880"/>
              </a:tblGrid>
              <a:tr h="381000">
                <a:tc>
                  <a:txBody>
                    <a:bodyPr/>
                    <a:p>
                      <a:pPr algn="ctr">
                        <a:buNone/>
                      </a:pPr>
                      <a:r>
                        <a:rPr lang="es-ES" altLang="en-US"/>
                        <a:t>P1</a:t>
                      </a:r>
                      <a:endParaRPr lang="es-ES" altLang="en-US"/>
                    </a:p>
                  </a:txBody>
                  <a:tcPr/>
                </a:tc>
                <a:tc>
                  <a:txBody>
                    <a:bodyPr/>
                    <a:p>
                      <a:pPr algn="ctr">
                        <a:buNone/>
                      </a:pPr>
                      <a:r>
                        <a:rPr lang="es-ES" altLang="en-US"/>
                        <a:t>P2</a:t>
                      </a:r>
                      <a:endParaRPr lang="es-ES" altLang="en-US"/>
                    </a:p>
                  </a:txBody>
                  <a:tcPr/>
                </a:tc>
                <a:tc>
                  <a:txBody>
                    <a:bodyPr/>
                    <a:p>
                      <a:pPr algn="ctr">
                        <a:buNone/>
                      </a:pPr>
                      <a:r>
                        <a:rPr lang="es-ES" altLang="en-US"/>
                        <a:t>P5</a:t>
                      </a:r>
                      <a:endParaRPr lang="es-ES" altLang="en-US"/>
                    </a:p>
                  </a:txBody>
                  <a:tcPr/>
                </a:tc>
                <a:tc>
                  <a:txBody>
                    <a:bodyPr/>
                    <a:p>
                      <a:pPr algn="ctr">
                        <a:buNone/>
                      </a:pPr>
                      <a:r>
                        <a:rPr lang="es-ES" altLang="en-US"/>
                        <a:t>G2</a:t>
                      </a:r>
                      <a:endParaRPr lang="es-ES" altLang="en-US"/>
                    </a:p>
                  </a:txBody>
                  <a:tcPr/>
                </a:tc>
                <a:tc>
                  <a:txBody>
                    <a:bodyPr/>
                    <a:p>
                      <a:pPr algn="ctr">
                        <a:buNone/>
                      </a:pPr>
                      <a:r>
                        <a:rPr lang="es-ES" altLang="en-US"/>
                        <a:t>G3</a:t>
                      </a:r>
                      <a:endParaRPr lang="es-ES" altLang="en-US"/>
                    </a:p>
                  </a:txBody>
                  <a:tcPr/>
                </a:tc>
                <a:tc>
                  <a:txBody>
                    <a:bodyPr/>
                    <a:p>
                      <a:pPr algn="ctr">
                        <a:buNone/>
                      </a:pPr>
                      <a:r>
                        <a:rPr lang="es-ES" altLang="en-US"/>
                        <a:t>PHINT</a:t>
                      </a:r>
                      <a:endParaRPr lang="es-ES" altLang="en-US"/>
                    </a:p>
                  </a:txBody>
                  <a:tcPr/>
                </a:tc>
              </a:tr>
              <a:tr h="381000">
                <a:tc>
                  <a:txBody>
                    <a:bodyPr/>
                    <a:p>
                      <a:pPr algn="ctr">
                        <a:buNone/>
                      </a:pPr>
                      <a:r>
                        <a:rPr lang="es-ES" altLang="en-US"/>
                        <a:t>216,1</a:t>
                      </a:r>
                      <a:endParaRPr lang="es-ES" altLang="en-US"/>
                    </a:p>
                  </a:txBody>
                  <a:tcPr/>
                </a:tc>
                <a:tc>
                  <a:txBody>
                    <a:bodyPr/>
                    <a:p>
                      <a:pPr algn="ctr">
                        <a:buNone/>
                      </a:pPr>
                      <a:r>
                        <a:rPr lang="es-ES" altLang="en-US"/>
                        <a:t>0,694</a:t>
                      </a:r>
                      <a:endParaRPr lang="es-ES" altLang="en-US"/>
                    </a:p>
                  </a:txBody>
                  <a:tcPr/>
                </a:tc>
                <a:tc>
                  <a:txBody>
                    <a:bodyPr/>
                    <a:p>
                      <a:pPr algn="ctr">
                        <a:buNone/>
                      </a:pPr>
                      <a:r>
                        <a:rPr lang="es-ES" altLang="en-US"/>
                        <a:t>594,3</a:t>
                      </a:r>
                      <a:endParaRPr lang="es-ES" altLang="en-US"/>
                    </a:p>
                  </a:txBody>
                  <a:tcPr/>
                </a:tc>
                <a:tc>
                  <a:txBody>
                    <a:bodyPr/>
                    <a:p>
                      <a:pPr algn="ctr">
                        <a:buNone/>
                      </a:pPr>
                      <a:r>
                        <a:rPr lang="es-ES" altLang="en-US"/>
                        <a:t>821,1</a:t>
                      </a:r>
                      <a:endParaRPr lang="es-ES" altLang="en-US"/>
                    </a:p>
                  </a:txBody>
                  <a:tcPr/>
                </a:tc>
                <a:tc>
                  <a:txBody>
                    <a:bodyPr/>
                    <a:p>
                      <a:pPr algn="ctr">
                        <a:buNone/>
                      </a:pPr>
                      <a:r>
                        <a:rPr lang="es-ES" altLang="en-US" sz="2400">
                          <a:solidFill>
                            <a:srgbClr val="FF0000"/>
                          </a:solidFill>
                        </a:rPr>
                        <a:t>20,80</a:t>
                      </a:r>
                      <a:endParaRPr lang="es-ES" altLang="en-US" sz="2400">
                        <a:solidFill>
                          <a:srgbClr val="FF0000"/>
                        </a:solidFill>
                      </a:endParaRPr>
                    </a:p>
                  </a:txBody>
                  <a:tcPr/>
                </a:tc>
                <a:tc>
                  <a:txBody>
                    <a:bodyPr/>
                    <a:p>
                      <a:pPr algn="ctr">
                        <a:buNone/>
                      </a:pPr>
                      <a:r>
                        <a:rPr lang="es-ES" altLang="en-US"/>
                        <a:t>55,00</a:t>
                      </a:r>
                      <a:endParaRPr lang="es-ES" altLang="en-US"/>
                    </a:p>
                  </a:txBody>
                  <a:tcPr/>
                </a:tc>
              </a:tr>
            </a:tbl>
          </a:graphicData>
        </a:graphic>
      </p:graphicFrame>
      <p:sp>
        <p:nvSpPr>
          <p:cNvPr id="26" name="Rounded Rectangle 25"/>
          <p:cNvSpPr/>
          <p:nvPr/>
        </p:nvSpPr>
        <p:spPr>
          <a:xfrm>
            <a:off x="8855710" y="3448050"/>
            <a:ext cx="1005840" cy="457200"/>
          </a:xfrm>
          <a:prstGeom prst="roundRect">
            <a:avLst>
              <a:gd name="adj" fmla="val 50000"/>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31" name="Rounded Rectangle 30"/>
          <p:cNvSpPr/>
          <p:nvPr/>
        </p:nvSpPr>
        <p:spPr>
          <a:xfrm>
            <a:off x="8855710" y="5993130"/>
            <a:ext cx="1005840" cy="457200"/>
          </a:xfrm>
          <a:prstGeom prst="roundRect">
            <a:avLst>
              <a:gd name="adj" fmla="val 50000"/>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592341" y="1273754"/>
            <a:ext cx="9910763" cy="708779"/>
          </a:xfrm>
          <a:prstGeom prst="rect">
            <a:avLst/>
          </a:prstGeom>
          <a:noFill/>
        </p:spPr>
        <p:txBody>
          <a:bodyPr wrap="none" lIns="0" tIns="0" rIns="0" bIns="0" rtlCol="0" anchor="t"/>
          <a:lstStyle/>
          <a:p>
            <a:pPr marL="0" indent="0">
              <a:lnSpc>
                <a:spcPts val="5550"/>
              </a:lnSpc>
              <a:buNone/>
            </a:pPr>
            <a:r>
              <a:rPr lang="es-ES" altLang="en-US" sz="4450" dirty="0">
                <a:solidFill>
                  <a:srgbClr val="339536"/>
                </a:solidFill>
                <a:latin typeface="Prata" pitchFamily="34" charset="0"/>
                <a:ea typeface="Prata" pitchFamily="34" charset="-122"/>
                <a:cs typeface="Prata" pitchFamily="34" charset="-120"/>
              </a:rPr>
              <a:t>Resultados y Discusión</a:t>
            </a:r>
            <a:endParaRPr lang="es-ES" altLang="en-US" sz="4450" dirty="0">
              <a:solidFill>
                <a:srgbClr val="339536"/>
              </a:solidFill>
              <a:latin typeface="Prata" pitchFamily="34" charset="0"/>
              <a:ea typeface="Prata" pitchFamily="34" charset="-122"/>
              <a:cs typeface="Prata" pitchFamily="34" charset="-120"/>
            </a:endParaRPr>
          </a:p>
        </p:txBody>
      </p:sp>
      <p:sp>
        <p:nvSpPr>
          <p:cNvPr id="6" name="Rectangles 5"/>
          <p:cNvSpPr/>
          <p:nvPr/>
        </p:nvSpPr>
        <p:spPr>
          <a:xfrm>
            <a:off x="388620" y="7152005"/>
            <a:ext cx="3049270" cy="1049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graphicFrame>
        <p:nvGraphicFramePr>
          <p:cNvPr id="30" name="Table 29"/>
          <p:cNvGraphicFramePr/>
          <p:nvPr/>
        </p:nvGraphicFramePr>
        <p:xfrm>
          <a:off x="1976755" y="3314700"/>
          <a:ext cx="10241280" cy="2667000"/>
        </p:xfrm>
        <a:graphic>
          <a:graphicData uri="http://schemas.openxmlformats.org/drawingml/2006/table">
            <a:tbl>
              <a:tblPr firstCol="1">
                <a:tableStyleId>{93296810-A885-4BE3-A3E7-6D5BEEA58F35}</a:tableStyleId>
              </a:tblPr>
              <a:tblGrid>
                <a:gridCol w="3413760"/>
                <a:gridCol w="3413760"/>
                <a:gridCol w="3413760"/>
              </a:tblGrid>
              <a:tr h="381000">
                <a:tc rowSpan="2">
                  <a:txBody>
                    <a:bodyPr/>
                    <a:p>
                      <a:pPr algn="ctr">
                        <a:buNone/>
                      </a:pPr>
                      <a:r>
                        <a:rPr lang="es-ES" altLang="en-US" sz="2800"/>
                        <a:t>Experimento</a:t>
                      </a:r>
                      <a:endParaRPr lang="es-ES" altLang="en-US" sz="2800"/>
                    </a:p>
                  </a:txBody>
                  <a:tcPr/>
                </a:tc>
                <a:tc gridSpan="2">
                  <a:txBody>
                    <a:bodyPr/>
                    <a:p>
                      <a:pPr indent="0" algn="ctr">
                        <a:buNone/>
                      </a:pPr>
                      <a:r>
                        <a:rPr lang="en-US" sz="2800"/>
                        <a:t>Rendimiento</a:t>
                      </a:r>
                      <a:endParaRPr lang="en-US" sz="2800"/>
                    </a:p>
                  </a:txBody>
                  <a:tcPr/>
                </a:tc>
                <a:tc hMerge="1">
                  <a:tcPr/>
                </a:tc>
              </a:tr>
              <a:tr h="381000">
                <a:tc vMerge="1">
                  <a:tcPr/>
                </a:tc>
                <a:tc>
                  <a:txBody>
                    <a:bodyPr/>
                    <a:p>
                      <a:pPr indent="0" algn="ctr">
                        <a:buNone/>
                      </a:pPr>
                      <a:r>
                        <a:rPr lang="en-US" sz="1800"/>
                        <a:t>Observado</a:t>
                      </a:r>
                      <a:endParaRPr lang="en-US" sz="1800"/>
                    </a:p>
                  </a:txBody>
                  <a:tcPr marL="17780" marR="17780" marT="17780" marB="17780" vert="horz" anchor="t" anchorCtr="0"/>
                </a:tc>
                <a:tc>
                  <a:txBody>
                    <a:bodyPr/>
                    <a:p>
                      <a:pPr indent="0" algn="ctr">
                        <a:buNone/>
                      </a:pPr>
                      <a:r>
                        <a:rPr lang="en-US" sz="1800"/>
                        <a:t>Simulado</a:t>
                      </a:r>
                      <a:endParaRPr lang="en-US" sz="1800"/>
                    </a:p>
                  </a:txBody>
                  <a:tcPr marL="17780" marR="17780" marT="17780" marB="17780" vert="horz" anchor="t" anchorCtr="0"/>
                </a:tc>
              </a:tr>
              <a:tr h="381000">
                <a:tc>
                  <a:txBody>
                    <a:bodyPr/>
                    <a:p>
                      <a:pPr indent="0" algn="ctr">
                        <a:buNone/>
                      </a:pPr>
                      <a:r>
                        <a:rPr lang="en-US" sz="1800"/>
                        <a:t>‍Abril</a:t>
                      </a:r>
                      <a:endParaRPr lang="en-US" sz="1800"/>
                    </a:p>
                  </a:txBody>
                  <a:tcPr marL="17780" marR="17780" marT="17780" marB="17780" vert="horz" anchor="t" anchorCtr="0"/>
                </a:tc>
                <a:tc>
                  <a:txBody>
                    <a:bodyPr/>
                    <a:p>
                      <a:pPr indent="0" algn="ctr">
                        <a:buNone/>
                      </a:pPr>
                      <a:r>
                        <a:rPr lang="en-US" sz="1800"/>
                        <a:t>5472</a:t>
                      </a:r>
                      <a:endParaRPr lang="en-US" sz="1800"/>
                    </a:p>
                  </a:txBody>
                  <a:tcPr marL="17780" marR="17780" marT="17780" marB="17780" vert="horz" anchor="t" anchorCtr="0"/>
                </a:tc>
                <a:tc>
                  <a:txBody>
                    <a:bodyPr/>
                    <a:p>
                      <a:pPr indent="0" algn="ctr">
                        <a:buNone/>
                      </a:pPr>
                      <a:r>
                        <a:rPr lang="en-US" sz="1800"/>
                        <a:t>5394</a:t>
                      </a:r>
                      <a:endParaRPr lang="en-US" sz="1800"/>
                    </a:p>
                  </a:txBody>
                  <a:tcPr marL="17780" marR="17780" marT="17780" marB="17780" vert="horz" anchor="t" anchorCtr="0"/>
                </a:tc>
              </a:tr>
              <a:tr h="381000">
                <a:tc>
                  <a:txBody>
                    <a:bodyPr/>
                    <a:p>
                      <a:pPr indent="0" algn="ctr">
                        <a:buNone/>
                      </a:pPr>
                      <a:r>
                        <a:rPr lang="en-US" sz="1800"/>
                        <a:t>‍Junio</a:t>
                      </a:r>
                      <a:endParaRPr lang="en-US" sz="1800"/>
                    </a:p>
                  </a:txBody>
                  <a:tcPr marL="17780" marR="17780" marT="17780" marB="17780" vert="horz" anchor="t" anchorCtr="0"/>
                </a:tc>
                <a:tc>
                  <a:txBody>
                    <a:bodyPr/>
                    <a:p>
                      <a:pPr indent="0" algn="ctr">
                        <a:buNone/>
                      </a:pPr>
                      <a:r>
                        <a:rPr lang="en-US" sz="1800"/>
                        <a:t>5415</a:t>
                      </a:r>
                      <a:endParaRPr lang="en-US" sz="1800"/>
                    </a:p>
                  </a:txBody>
                  <a:tcPr marL="17780" marR="17780" marT="17780" marB="17780" vert="horz" anchor="t" anchorCtr="0"/>
                </a:tc>
                <a:tc>
                  <a:txBody>
                    <a:bodyPr/>
                    <a:p>
                      <a:pPr indent="0" algn="ctr">
                        <a:buNone/>
                      </a:pPr>
                      <a:r>
                        <a:rPr lang="en-US" sz="1800"/>
                        <a:t>5327</a:t>
                      </a:r>
                      <a:endParaRPr lang="en-US" sz="1800"/>
                    </a:p>
                  </a:txBody>
                  <a:tcPr marL="17780" marR="17780" marT="17780" marB="17780" vert="horz" anchor="t" anchorCtr="0"/>
                </a:tc>
              </a:tr>
              <a:tr h="381000">
                <a:tc>
                  <a:txBody>
                    <a:bodyPr/>
                    <a:p>
                      <a:pPr indent="0" algn="ctr">
                        <a:buNone/>
                      </a:pPr>
                      <a:r>
                        <a:rPr lang="en-US" sz="1800"/>
                        <a:t>‍RMSE</a:t>
                      </a:r>
                      <a:endParaRPr lang="en-US" sz="1800"/>
                    </a:p>
                  </a:txBody>
                  <a:tcPr marL="17780" marR="17780" marT="17780" marB="17780" vert="horz" anchor="t" anchorCtr="0"/>
                </a:tc>
                <a:tc gridSpan="2">
                  <a:txBody>
                    <a:bodyPr/>
                    <a:p>
                      <a:pPr indent="0" algn="r">
                        <a:buNone/>
                      </a:pPr>
                      <a:r>
                        <a:rPr lang="en-US" sz="1800"/>
                        <a:t>83</a:t>
                      </a:r>
                      <a:endParaRPr lang="en-US" sz="1800"/>
                    </a:p>
                  </a:txBody>
                  <a:tcPr marL="17780" marR="17780" marT="17780" marB="17780" vert="horz" anchor="t" anchorCtr="0"/>
                </a:tc>
                <a:tc hMerge="1">
                  <a:tcPr/>
                </a:tc>
              </a:tr>
              <a:tr h="381000">
                <a:tc>
                  <a:txBody>
                    <a:bodyPr/>
                    <a:p>
                      <a:pPr indent="0" algn="ctr">
                        <a:buNone/>
                      </a:pPr>
                      <a:r>
                        <a:rPr lang="en-US" sz="1800"/>
                        <a:t>‍RMSEn</a:t>
                      </a:r>
                      <a:endParaRPr lang="en-US" sz="1800"/>
                    </a:p>
                  </a:txBody>
                  <a:tcPr marL="17780" marR="17780" marT="17780" marB="17780" vert="horz" anchor="t" anchorCtr="0"/>
                </a:tc>
                <a:tc gridSpan="2">
                  <a:txBody>
                    <a:bodyPr/>
                    <a:p>
                      <a:pPr indent="0" algn="r">
                        <a:buNone/>
                      </a:pPr>
                      <a:r>
                        <a:rPr lang="en-US" sz="1800"/>
                        <a:t>4,73 %</a:t>
                      </a:r>
                      <a:endParaRPr lang="en-US" sz="1800"/>
                    </a:p>
                  </a:txBody>
                  <a:tcPr marL="17780" marR="17780" marT="17780" marB="17780" vert="horz" anchor="t" anchorCtr="0"/>
                </a:tc>
                <a:tc hMerge="1">
                  <a:tcPr/>
                </a:tc>
              </a:tr>
              <a:tr h="381000">
                <a:tc>
                  <a:txBody>
                    <a:bodyPr/>
                    <a:p>
                      <a:pPr indent="0" algn="ctr">
                        <a:buNone/>
                      </a:pPr>
                      <a:r>
                        <a:rPr lang="en-US" sz="1800"/>
                        <a:t>‍d</a:t>
                      </a:r>
                      <a:endParaRPr lang="en-US" sz="1800"/>
                    </a:p>
                  </a:txBody>
                  <a:tcPr marL="17780" marR="17780" marT="17780" marB="17780" vert="horz" anchor="t" anchorCtr="0"/>
                </a:tc>
                <a:tc gridSpan="2">
                  <a:txBody>
                    <a:bodyPr/>
                    <a:p>
                      <a:pPr indent="0" algn="r">
                        <a:buNone/>
                      </a:pPr>
                      <a:r>
                        <a:rPr lang="en-US" sz="1800"/>
                        <a:t>0,97</a:t>
                      </a:r>
                      <a:endParaRPr lang="en-US" sz="1800"/>
                    </a:p>
                  </a:txBody>
                  <a:tcPr marL="17780" marR="17780" marT="17780" marB="17780" vert="horz" anchor="t" anchorCtr="0"/>
                </a:tc>
                <a:tc hMerge="1">
                  <a:tcPr/>
                </a:tc>
              </a:tr>
            </a:tbl>
          </a:graphicData>
        </a:graphic>
      </p:graphicFrame>
      <p:sp>
        <p:nvSpPr>
          <p:cNvPr id="40" name="Text Box 39"/>
          <p:cNvSpPr txBox="1"/>
          <p:nvPr/>
        </p:nvSpPr>
        <p:spPr>
          <a:xfrm>
            <a:off x="592455" y="6506845"/>
            <a:ext cx="13597890" cy="645160"/>
          </a:xfrm>
          <a:prstGeom prst="rect">
            <a:avLst/>
          </a:prstGeom>
          <a:noFill/>
        </p:spPr>
        <p:txBody>
          <a:bodyPr wrap="square" rtlCol="0" anchor="t">
            <a:spAutoFit/>
          </a:bodyPr>
          <a:p>
            <a:r>
              <a:rPr lang="en-US" dirty="0">
                <a:sym typeface="+mn-ea"/>
              </a:rPr>
              <a:t>Tofa et al. (2020) obtuvieron, para el rendimiento, valores de 0,91 y 0,92 de </a:t>
            </a:r>
            <a:r>
              <a:rPr lang="es-ES" altLang="en-US" dirty="0">
                <a:sym typeface="+mn-ea"/>
              </a:rPr>
              <a:t>i</a:t>
            </a:r>
            <a:r>
              <a:rPr lang="en-US" dirty="0">
                <a:sym typeface="+mn-ea"/>
              </a:rPr>
              <a:t>ndice de concordancia para la calibraci</a:t>
            </a:r>
            <a:r>
              <a:rPr lang="es-ES" altLang="en-US" dirty="0">
                <a:sym typeface="+mn-ea"/>
              </a:rPr>
              <a:t>o</a:t>
            </a:r>
            <a:r>
              <a:rPr lang="en-US" dirty="0">
                <a:sym typeface="+mn-ea"/>
              </a:rPr>
              <a:t>n de los coeficientes gen</a:t>
            </a:r>
            <a:r>
              <a:rPr lang="es-ES" altLang="en-US" dirty="0">
                <a:sym typeface="+mn-ea"/>
              </a:rPr>
              <a:t>e</a:t>
            </a:r>
            <a:r>
              <a:rPr lang="en-US" dirty="0">
                <a:sym typeface="+mn-ea"/>
              </a:rPr>
              <a:t>ticos de dos cultivares de ma</a:t>
            </a:r>
            <a:r>
              <a:rPr lang="es-ES" altLang="en-US" dirty="0">
                <a:sym typeface="+mn-ea"/>
              </a:rPr>
              <a:t>i</a:t>
            </a:r>
            <a:r>
              <a:rPr lang="en-US" dirty="0">
                <a:sym typeface="+mn-ea"/>
              </a:rPr>
              <a:t>z en la sabana nigeriana.</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528841" y="194254"/>
            <a:ext cx="9910763" cy="708779"/>
          </a:xfrm>
          <a:prstGeom prst="rect">
            <a:avLst/>
          </a:prstGeom>
          <a:noFill/>
        </p:spPr>
        <p:txBody>
          <a:bodyPr wrap="none" lIns="0" tIns="0" rIns="0" bIns="0" rtlCol="0" anchor="t"/>
          <a:lstStyle/>
          <a:p>
            <a:pPr marL="0" indent="0">
              <a:lnSpc>
                <a:spcPts val="5550"/>
              </a:lnSpc>
              <a:buNone/>
            </a:pPr>
            <a:r>
              <a:rPr lang="es-ES" altLang="en-US" sz="4450" dirty="0">
                <a:solidFill>
                  <a:srgbClr val="339536"/>
                </a:solidFill>
                <a:latin typeface="Prata" pitchFamily="34" charset="0"/>
                <a:ea typeface="Prata" pitchFamily="34" charset="-122"/>
                <a:cs typeface="Prata" pitchFamily="34" charset="-120"/>
              </a:rPr>
              <a:t>Simulación</a:t>
            </a:r>
            <a:endParaRPr lang="es-ES" altLang="en-US" sz="4450" dirty="0">
              <a:solidFill>
                <a:srgbClr val="339536"/>
              </a:solidFill>
              <a:latin typeface="Prata" pitchFamily="34" charset="0"/>
              <a:ea typeface="Prata" pitchFamily="34" charset="-122"/>
              <a:cs typeface="Prata" pitchFamily="34" charset="-120"/>
            </a:endParaRPr>
          </a:p>
        </p:txBody>
      </p:sp>
      <p:pic>
        <p:nvPicPr>
          <p:cNvPr id="1057" name="Imagen3"/>
          <p:cNvPicPr/>
          <p:nvPr/>
        </p:nvPicPr>
        <p:blipFill>
          <a:blip r:embed="rId1" cstate="print"/>
          <a:srcRect/>
          <a:stretch>
            <a:fillRect/>
          </a:stretch>
        </p:blipFill>
        <p:spPr>
          <a:xfrm>
            <a:off x="2699385" y="1085215"/>
            <a:ext cx="8178165" cy="5424805"/>
          </a:xfrm>
          <a:prstGeom prst="rect">
            <a:avLst/>
          </a:prstGeom>
        </p:spPr>
      </p:pic>
      <p:sp>
        <p:nvSpPr>
          <p:cNvPr id="100" name="Text Box 99"/>
          <p:cNvSpPr txBox="1"/>
          <p:nvPr/>
        </p:nvSpPr>
        <p:spPr>
          <a:xfrm>
            <a:off x="3023870" y="6831330"/>
            <a:ext cx="8582660" cy="583565"/>
          </a:xfrm>
          <a:prstGeom prst="rect">
            <a:avLst/>
          </a:prstGeom>
          <a:noFill/>
          <a:ln w="9525">
            <a:noFill/>
          </a:ln>
        </p:spPr>
        <p:txBody>
          <a:bodyPr wrap="square">
            <a:spAutoFit/>
          </a:bodyPr>
          <a:p>
            <a:pPr marL="0" indent="0" algn="l"/>
            <a:r>
              <a:rPr lang="en-US" sz="1600" b="0">
                <a:latin typeface="Arial" panose="020B0604020202020204" pitchFamily="34" charset="0"/>
                <a:cs typeface="Calibri" panose="020F0502020204030204" charset="0"/>
              </a:rPr>
              <a:t>Figura </a:t>
            </a:r>
            <a:r>
              <a:rPr lang="es-ES" altLang="en-US" sz="1600" b="0">
                <a:latin typeface="Arial" panose="020B0604020202020204" pitchFamily="34" charset="0"/>
                <a:cs typeface="Calibri" panose="020F0502020204030204" charset="0"/>
              </a:rPr>
              <a:t>1</a:t>
            </a:r>
            <a:r>
              <a:rPr lang="en-US" sz="1600" b="0">
                <a:latin typeface="Arial" panose="020B0604020202020204" pitchFamily="34" charset="0"/>
                <a:cs typeface="Calibri" panose="020F0502020204030204" charset="0"/>
              </a:rPr>
              <a:t>. Simulación del rendimiento en grano del cultivar de maíz P-7928 con diferentes densidades de siembra</a:t>
            </a:r>
            <a:endParaRPr lang="en-US" sz="1600" b="0">
              <a:latin typeface="Arial" panose="020B0604020202020204" pitchFamily="34" charset="0"/>
              <a:cs typeface="Calibri" panose="020F050202020403020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503441" y="816554"/>
            <a:ext cx="9910763" cy="708779"/>
          </a:xfrm>
          <a:prstGeom prst="rect">
            <a:avLst/>
          </a:prstGeom>
          <a:noFill/>
        </p:spPr>
        <p:txBody>
          <a:bodyPr wrap="none" lIns="0" tIns="0" rIns="0" bIns="0" rtlCol="0" anchor="t"/>
          <a:lstStyle/>
          <a:p>
            <a:pPr marL="0" indent="0">
              <a:lnSpc>
                <a:spcPts val="5550"/>
              </a:lnSpc>
              <a:buNone/>
            </a:pPr>
            <a:r>
              <a:rPr lang="es-ES" altLang="en-US" sz="4450" dirty="0">
                <a:solidFill>
                  <a:srgbClr val="339536"/>
                </a:solidFill>
                <a:latin typeface="Prata" pitchFamily="34" charset="0"/>
                <a:ea typeface="Prata" pitchFamily="34" charset="-122"/>
                <a:cs typeface="Prata" pitchFamily="34" charset="-120"/>
              </a:rPr>
              <a:t>Conclusiones</a:t>
            </a:r>
            <a:endParaRPr lang="es-ES" altLang="en-US" sz="4450" dirty="0">
              <a:solidFill>
                <a:srgbClr val="339536"/>
              </a:solidFill>
              <a:latin typeface="Prata" pitchFamily="34" charset="0"/>
              <a:ea typeface="Prata" pitchFamily="34" charset="-122"/>
              <a:cs typeface="Prata" pitchFamily="34" charset="-120"/>
            </a:endParaRPr>
          </a:p>
        </p:txBody>
      </p:sp>
      <p:sp>
        <p:nvSpPr>
          <p:cNvPr id="3" name="Text Box 2"/>
          <p:cNvSpPr txBox="1"/>
          <p:nvPr/>
        </p:nvSpPr>
        <p:spPr>
          <a:xfrm>
            <a:off x="228600" y="2486025"/>
            <a:ext cx="13830300" cy="4523105"/>
          </a:xfrm>
          <a:prstGeom prst="rect">
            <a:avLst/>
          </a:prstGeom>
          <a:noFill/>
          <a:ln w="9525">
            <a:noFill/>
          </a:ln>
        </p:spPr>
        <p:txBody>
          <a:bodyPr wrap="square">
            <a:spAutoFit/>
          </a:bodyPr>
          <a:p>
            <a:pPr marL="228600" indent="-228600" algn="just"/>
            <a:r>
              <a:rPr lang="en-US" sz="2400" b="0">
                <a:latin typeface="Arial" panose="020B0604020202020204" pitchFamily="34" charset="0"/>
                <a:cs typeface="Calibri" panose="020F0502020204030204" charset="0"/>
              </a:rPr>
              <a:t>1. El comportamiento agronómico del maíz P-7928 mostró diferencias significativas al comparar los tratamientos con y sin Ecomic®, evidenciando que el uso de este biofertilizante mejora la eficiencia en el uso de nutrientes, potencia el crecimiento y desarrollo del cultivo en diferentes tipos de suelos y aumenta el rendimiento en 12,85 %.</a:t>
            </a:r>
            <a:endParaRPr lang="en-US" sz="2400" b="0">
              <a:latin typeface="Arial" panose="020B0604020202020204" pitchFamily="34" charset="0"/>
              <a:cs typeface="Calibri" panose="020F0502020204030204" charset="0"/>
            </a:endParaRPr>
          </a:p>
          <a:p>
            <a:pPr marL="228600" indent="-228600" algn="just"/>
            <a:endParaRPr lang="en-US" sz="2400" b="0">
              <a:latin typeface="Arial" panose="020B0604020202020204" pitchFamily="34" charset="0"/>
              <a:cs typeface="Calibri" panose="020F0502020204030204" charset="0"/>
            </a:endParaRPr>
          </a:p>
          <a:p>
            <a:pPr marL="228600" indent="-228600" algn="just"/>
            <a:r>
              <a:rPr lang="en-US" sz="2400" b="0">
                <a:latin typeface="Arial" panose="020B0604020202020204" pitchFamily="34" charset="0"/>
                <a:cs typeface="Calibri" panose="020F0502020204030204" charset="0"/>
              </a:rPr>
              <a:t>2. La calibración del modelo permitió establecer que el modelo DSSAT puede usarse para modelar el rendimiento del cultivar de maíz P-7928 biofertilizado con Ecomic® al modificar el coeficiente G3 a 20,80.</a:t>
            </a:r>
            <a:endParaRPr lang="en-US" sz="2400" b="0">
              <a:latin typeface="Arial" panose="020B0604020202020204" pitchFamily="34" charset="0"/>
              <a:cs typeface="Calibri" panose="020F0502020204030204" charset="0"/>
            </a:endParaRPr>
          </a:p>
          <a:p>
            <a:pPr marL="228600" indent="-228600" algn="just"/>
            <a:endParaRPr lang="en-US" sz="2400" b="0">
              <a:latin typeface="Arial" panose="020B0604020202020204" pitchFamily="34" charset="0"/>
              <a:cs typeface="Calibri" panose="020F0502020204030204" charset="0"/>
            </a:endParaRPr>
          </a:p>
          <a:p>
            <a:pPr marL="228600" indent="-228600" algn="just"/>
            <a:r>
              <a:rPr lang="en-US" sz="2400" b="0">
                <a:latin typeface="Arial" panose="020B0604020202020204" pitchFamily="34" charset="0"/>
                <a:cs typeface="Calibri" panose="020F0502020204030204" charset="0"/>
              </a:rPr>
              <a:t>3. Se demostró, a través del modelo DSSAT, que con una densidad de siembra de cinco plantas por metro cuadrado y el uso del Ecomic® se pueden obtener rendimientos de 5200 kg ha</a:t>
            </a:r>
            <a:r>
              <a:rPr lang="en-US" sz="2400" b="0" baseline="30000">
                <a:latin typeface="Arial" panose="020B0604020202020204" pitchFamily="34" charset="0"/>
                <a:cs typeface="Calibri" panose="020F0502020204030204" charset="0"/>
              </a:rPr>
              <a:t>-1</a:t>
            </a:r>
            <a:r>
              <a:rPr lang="en-US" sz="2400" b="0">
                <a:latin typeface="Arial" panose="020B0604020202020204" pitchFamily="34" charset="0"/>
                <a:cs typeface="Calibri" panose="020F0502020204030204" charset="0"/>
              </a:rPr>
              <a:t>, que supera en 600 kg ha</a:t>
            </a:r>
            <a:r>
              <a:rPr lang="en-US" sz="2400" b="0" baseline="30000">
                <a:latin typeface="Arial" panose="020B0604020202020204" pitchFamily="34" charset="0"/>
                <a:cs typeface="Calibri" panose="020F0502020204030204" charset="0"/>
              </a:rPr>
              <a:t>-1 </a:t>
            </a:r>
            <a:r>
              <a:rPr lang="en-US" sz="2400" b="0">
                <a:latin typeface="Arial" panose="020B0604020202020204" pitchFamily="34" charset="0"/>
                <a:cs typeface="Calibri" panose="020F0502020204030204" charset="0"/>
              </a:rPr>
              <a:t>los tratamientos de 10 y 15 plantas m</a:t>
            </a:r>
            <a:r>
              <a:rPr lang="en-US" sz="2400" b="0" baseline="30000">
                <a:latin typeface="Arial" panose="020B0604020202020204" pitchFamily="34" charset="0"/>
                <a:cs typeface="Calibri" panose="020F0502020204030204" charset="0"/>
              </a:rPr>
              <a:t>-2</a:t>
            </a:r>
            <a:r>
              <a:rPr lang="en-US" sz="2400" b="0">
                <a:latin typeface="Arial" panose="020B0604020202020204" pitchFamily="34" charset="0"/>
                <a:cs typeface="Calibri" panose="020F0502020204030204" charset="0"/>
              </a:rPr>
              <a:t>.</a:t>
            </a:r>
            <a:endParaRPr lang="en-US" sz="2400" b="0">
              <a:latin typeface="Arial" panose="020B0604020202020204" pitchFamily="34" charset="0"/>
              <a:cs typeface="Calibri" panose="020F050202020403020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503441" y="816554"/>
            <a:ext cx="9910763" cy="708779"/>
          </a:xfrm>
          <a:prstGeom prst="rect">
            <a:avLst/>
          </a:prstGeom>
          <a:noFill/>
        </p:spPr>
        <p:txBody>
          <a:bodyPr wrap="none" lIns="0" tIns="0" rIns="0" bIns="0" rtlCol="0" anchor="t"/>
          <a:lstStyle/>
          <a:p>
            <a:pPr marL="0" indent="0">
              <a:lnSpc>
                <a:spcPts val="5550"/>
              </a:lnSpc>
              <a:buNone/>
            </a:pPr>
            <a:r>
              <a:rPr lang="es-ES" altLang="en-US" sz="4450" dirty="0">
                <a:solidFill>
                  <a:srgbClr val="339536"/>
                </a:solidFill>
                <a:latin typeface="Prata" pitchFamily="34" charset="0"/>
                <a:ea typeface="Prata" pitchFamily="34" charset="-122"/>
                <a:cs typeface="Prata" pitchFamily="34" charset="-120"/>
              </a:rPr>
              <a:t>Recomendaciones</a:t>
            </a:r>
            <a:endParaRPr lang="es-ES" altLang="en-US" sz="4450" dirty="0">
              <a:solidFill>
                <a:srgbClr val="339536"/>
              </a:solidFill>
              <a:latin typeface="Prata" pitchFamily="34" charset="0"/>
              <a:ea typeface="Prata" pitchFamily="34" charset="-122"/>
              <a:cs typeface="Prata" pitchFamily="34" charset="-120"/>
            </a:endParaRPr>
          </a:p>
        </p:txBody>
      </p:sp>
      <p:sp>
        <p:nvSpPr>
          <p:cNvPr id="3" name="Text Box 2"/>
          <p:cNvSpPr txBox="1"/>
          <p:nvPr/>
        </p:nvSpPr>
        <p:spPr>
          <a:xfrm>
            <a:off x="228600" y="2486025"/>
            <a:ext cx="13830300" cy="4154170"/>
          </a:xfrm>
          <a:prstGeom prst="rect">
            <a:avLst/>
          </a:prstGeom>
          <a:noFill/>
          <a:ln w="9525">
            <a:noFill/>
          </a:ln>
        </p:spPr>
        <p:txBody>
          <a:bodyPr wrap="square">
            <a:spAutoFit/>
          </a:bodyPr>
          <a:p>
            <a:pPr marL="457200" indent="-457200" algn="just">
              <a:buAutoNum type="arabicPeriod"/>
            </a:pPr>
            <a:r>
              <a:rPr lang="en-US" sz="2400" b="0">
                <a:latin typeface="Arial" panose="020B0604020202020204" pitchFamily="34" charset="0"/>
                <a:cs typeface="Calibri" panose="020F0502020204030204" charset="0"/>
              </a:rPr>
              <a:t>Incrementar el número de experimentos para realizar la evaluación del modelo DSSAT bajo las condiciones propuestas.</a:t>
            </a:r>
            <a:endParaRPr lang="en-US" sz="2400" b="0">
              <a:latin typeface="Arial" panose="020B0604020202020204" pitchFamily="34" charset="0"/>
              <a:cs typeface="Calibri" panose="020F0502020204030204" charset="0"/>
            </a:endParaRPr>
          </a:p>
          <a:p>
            <a:pPr marL="457200" indent="-457200" algn="just">
              <a:buAutoNum type="arabicPeriod"/>
            </a:pPr>
            <a:endParaRPr lang="en-US" sz="2400" b="0">
              <a:latin typeface="Arial" panose="020B0604020202020204" pitchFamily="34" charset="0"/>
              <a:cs typeface="Calibri" panose="020F0502020204030204" charset="0"/>
            </a:endParaRPr>
          </a:p>
          <a:p>
            <a:pPr marL="457200" indent="-457200" algn="just">
              <a:buAutoNum type="arabicPeriod"/>
            </a:pPr>
            <a:r>
              <a:rPr lang="en-US" sz="2400" b="0">
                <a:latin typeface="Arial" panose="020B0604020202020204" pitchFamily="34" charset="0"/>
                <a:cs typeface="Calibri" panose="020F0502020204030204" charset="0"/>
              </a:rPr>
              <a:t>Continuar realizando simulaciones que permitan ofrecer a los productores alternativas de manejo para el cultivo del maíz</a:t>
            </a:r>
            <a:endParaRPr lang="en-US" sz="2400" b="0">
              <a:latin typeface="Arial" panose="020B0604020202020204" pitchFamily="34" charset="0"/>
              <a:cs typeface="Calibri" panose="020F0502020204030204" charset="0"/>
            </a:endParaRPr>
          </a:p>
          <a:p>
            <a:pPr marL="457200" indent="-457200" algn="just">
              <a:buAutoNum type="arabicPeriod"/>
            </a:pPr>
            <a:endParaRPr lang="en-US" sz="2400" b="0">
              <a:latin typeface="Arial" panose="020B0604020202020204" pitchFamily="34" charset="0"/>
              <a:cs typeface="Calibri" panose="020F0502020204030204" charset="0"/>
            </a:endParaRPr>
          </a:p>
          <a:p>
            <a:pPr marL="457200" indent="-457200" algn="just">
              <a:buAutoNum type="arabicPeriod"/>
            </a:pPr>
            <a:r>
              <a:rPr lang="en-US" sz="2400" b="0">
                <a:latin typeface="Arial" panose="020B0604020202020204" pitchFamily="34" charset="0"/>
                <a:cs typeface="Calibri" panose="020F0502020204030204" charset="0"/>
              </a:rPr>
              <a:t>Informatizar los resultados de incremento de rendimiento con los ficheros de salida de DSSAT para poder realizar simulaciones con el uso de Ecomic®.</a:t>
            </a:r>
            <a:endParaRPr lang="en-US" sz="2400" b="0">
              <a:latin typeface="Arial" panose="020B0604020202020204" pitchFamily="34" charset="0"/>
              <a:cs typeface="Calibri" panose="020F0502020204030204" charset="0"/>
            </a:endParaRPr>
          </a:p>
          <a:p>
            <a:pPr marL="457200" indent="-457200" algn="just">
              <a:buAutoNum type="arabicPeriod"/>
            </a:pPr>
            <a:endParaRPr lang="en-US" sz="2400" b="0">
              <a:latin typeface="Arial" panose="020B0604020202020204" pitchFamily="34" charset="0"/>
              <a:cs typeface="Calibri" panose="020F0502020204030204" charset="0"/>
            </a:endParaRPr>
          </a:p>
          <a:p>
            <a:pPr marL="457200" indent="-457200" algn="just">
              <a:buAutoNum type="arabicPeriod"/>
            </a:pPr>
            <a:r>
              <a:rPr lang="en-US" sz="2400" b="0">
                <a:latin typeface="Arial" panose="020B0604020202020204" pitchFamily="34" charset="0"/>
                <a:cs typeface="Calibri" panose="020F0502020204030204" charset="0"/>
              </a:rPr>
              <a:t>Validar los resultados obtenidos de la simulación con Ecomic®, en suelos que sea Ferralítico Rojo Lixiviado agrogénico.</a:t>
            </a:r>
            <a:endParaRPr lang="en-US" sz="2400" b="0">
              <a:latin typeface="Arial" panose="020B0604020202020204" pitchFamily="34" charset="0"/>
              <a:cs typeface="Calibri" panose="020F050202020403020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2359546" y="3760414"/>
            <a:ext cx="9910763" cy="708779"/>
          </a:xfrm>
          <a:prstGeom prst="rect">
            <a:avLst/>
          </a:prstGeom>
          <a:noFill/>
        </p:spPr>
        <p:txBody>
          <a:bodyPr wrap="none" lIns="0" tIns="0" rIns="0" bIns="0" rtlCol="0" anchor="t"/>
          <a:lstStyle/>
          <a:p>
            <a:pPr marL="0" indent="0">
              <a:lnSpc>
                <a:spcPts val="5550"/>
              </a:lnSpc>
              <a:buNone/>
            </a:pPr>
            <a:r>
              <a:rPr lang="es-ES" altLang="en-US" sz="11500" dirty="0">
                <a:solidFill>
                  <a:srgbClr val="339536"/>
                </a:solidFill>
                <a:latin typeface="Prata" pitchFamily="34" charset="0"/>
                <a:ea typeface="Prata" pitchFamily="34" charset="-122"/>
                <a:cs typeface="Prata" pitchFamily="34" charset="-120"/>
              </a:rPr>
              <a:t>Muchas Gracias</a:t>
            </a:r>
            <a:endParaRPr lang="es-ES" altLang="en-US" sz="11500" dirty="0">
              <a:solidFill>
                <a:srgbClr val="339536"/>
              </a:solidFill>
              <a:latin typeface="Prata" pitchFamily="34" charset="0"/>
              <a:ea typeface="Prata" pitchFamily="34" charset="-122"/>
              <a:cs typeface="Prata" pitchFamily="34" charset="-12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93790" y="803910"/>
            <a:ext cx="2278261" cy="308372"/>
          </a:xfrm>
          <a:prstGeom prst="rect">
            <a:avLst/>
          </a:prstGeom>
          <a:noFill/>
        </p:spPr>
        <p:txBody>
          <a:bodyPr wrap="none" lIns="0" tIns="0" rIns="0" bIns="0" rtlCol="0" anchor="t"/>
          <a:lstStyle/>
          <a:p>
            <a:pPr marL="0" indent="0">
              <a:lnSpc>
                <a:spcPts val="2400"/>
              </a:lnSpc>
              <a:buNone/>
            </a:pPr>
            <a:endParaRPr lang="en-US" sz="1500" dirty="0"/>
          </a:p>
        </p:txBody>
      </p:sp>
      <p:pic>
        <p:nvPicPr>
          <p:cNvPr id="3" name="Image 0" descr="preencoded.png"/>
          <p:cNvPicPr>
            <a:picLocks noChangeAspect="1"/>
          </p:cNvPicPr>
          <p:nvPr/>
        </p:nvPicPr>
        <p:blipFill>
          <a:blip r:embed="rId1"/>
          <a:stretch>
            <a:fillRect/>
          </a:stretch>
        </p:blipFill>
        <p:spPr>
          <a:xfrm>
            <a:off x="1" y="810700"/>
            <a:ext cx="3689982" cy="5474170"/>
          </a:xfrm>
          <a:prstGeom prst="rect">
            <a:avLst/>
          </a:prstGeom>
        </p:spPr>
      </p:pic>
      <p:sp>
        <p:nvSpPr>
          <p:cNvPr id="4" name="Text 1"/>
          <p:cNvSpPr/>
          <p:nvPr/>
        </p:nvSpPr>
        <p:spPr>
          <a:xfrm>
            <a:off x="3549968" y="823198"/>
            <a:ext cx="8267224" cy="1204913"/>
          </a:xfrm>
          <a:prstGeom prst="rect">
            <a:avLst/>
          </a:prstGeom>
          <a:noFill/>
        </p:spPr>
        <p:txBody>
          <a:bodyPr wrap="square" lIns="0" tIns="0" rIns="0" bIns="0" rtlCol="0" anchor="t"/>
          <a:lstStyle/>
          <a:p>
            <a:pPr marL="0" indent="0" algn="ctr">
              <a:lnSpc>
                <a:spcPts val="4700"/>
              </a:lnSpc>
              <a:buNone/>
            </a:pPr>
            <a:r>
              <a:rPr lang="en-US" sz="3750" dirty="0">
                <a:solidFill>
                  <a:srgbClr val="339536"/>
                </a:solidFill>
                <a:latin typeface="Prata" pitchFamily="34" charset="0"/>
                <a:ea typeface="Prata" pitchFamily="34" charset="-122"/>
                <a:cs typeface="Prata" pitchFamily="34" charset="-120"/>
              </a:rPr>
              <a:t>UNIVERSIDAD AGRARIA DE LA HABANA</a:t>
            </a:r>
            <a:endParaRPr lang="en-US" sz="3750" dirty="0">
              <a:solidFill>
                <a:srgbClr val="339536"/>
              </a:solidFill>
            </a:endParaRPr>
          </a:p>
        </p:txBody>
      </p:sp>
      <p:sp>
        <p:nvSpPr>
          <p:cNvPr id="5" name="Text 2"/>
          <p:cNvSpPr/>
          <p:nvPr/>
        </p:nvSpPr>
        <p:spPr>
          <a:xfrm>
            <a:off x="5049083" y="2220873"/>
            <a:ext cx="5268992" cy="481965"/>
          </a:xfrm>
          <a:prstGeom prst="rect">
            <a:avLst/>
          </a:prstGeom>
          <a:noFill/>
        </p:spPr>
        <p:txBody>
          <a:bodyPr wrap="none" lIns="0" tIns="0" rIns="0" bIns="0" rtlCol="0" anchor="t"/>
          <a:lstStyle/>
          <a:p>
            <a:pPr marL="0" indent="0" algn="ctr">
              <a:lnSpc>
                <a:spcPts val="3750"/>
              </a:lnSpc>
              <a:buNone/>
            </a:pPr>
            <a:r>
              <a:rPr lang="en-US" sz="3000" dirty="0">
                <a:solidFill>
                  <a:srgbClr val="339536"/>
                </a:solidFill>
                <a:latin typeface="Prata" pitchFamily="34" charset="0"/>
                <a:ea typeface="Prata" pitchFamily="34" charset="-122"/>
                <a:cs typeface="Prata" pitchFamily="34" charset="-120"/>
              </a:rPr>
              <a:t>"Fructuoso Rodríguez Pérez"</a:t>
            </a:r>
            <a:endParaRPr lang="en-US" sz="3000" dirty="0">
              <a:solidFill>
                <a:srgbClr val="339536"/>
              </a:solidFill>
            </a:endParaRPr>
          </a:p>
        </p:txBody>
      </p:sp>
      <p:sp>
        <p:nvSpPr>
          <p:cNvPr id="6" name="Text 3"/>
          <p:cNvSpPr/>
          <p:nvPr/>
        </p:nvSpPr>
        <p:spPr>
          <a:xfrm>
            <a:off x="3549968" y="2895600"/>
            <a:ext cx="8267224" cy="963930"/>
          </a:xfrm>
          <a:prstGeom prst="rect">
            <a:avLst/>
          </a:prstGeom>
          <a:noFill/>
        </p:spPr>
        <p:txBody>
          <a:bodyPr wrap="square" lIns="0" tIns="0" rIns="0" bIns="0" rtlCol="0" anchor="t"/>
          <a:lstStyle/>
          <a:p>
            <a:pPr marL="0" indent="0" algn="ctr">
              <a:lnSpc>
                <a:spcPts val="3750"/>
              </a:lnSpc>
              <a:buNone/>
            </a:pPr>
            <a:r>
              <a:rPr lang="en-US" sz="3000" dirty="0">
                <a:solidFill>
                  <a:srgbClr val="339536"/>
                </a:solidFill>
                <a:latin typeface="Prata" pitchFamily="34" charset="0"/>
                <a:ea typeface="Prata" pitchFamily="34" charset="-122"/>
                <a:cs typeface="Prata" pitchFamily="34" charset="-120"/>
              </a:rPr>
              <a:t>INSTITUTO NACIONAL DE CIENCIAS AGRÍCOLAS</a:t>
            </a:r>
            <a:endParaRPr lang="en-US" sz="3000" dirty="0">
              <a:solidFill>
                <a:srgbClr val="339536"/>
              </a:solidFill>
            </a:endParaRPr>
          </a:p>
        </p:txBody>
      </p:sp>
      <p:sp>
        <p:nvSpPr>
          <p:cNvPr id="7" name="Text 4"/>
          <p:cNvSpPr/>
          <p:nvPr/>
        </p:nvSpPr>
        <p:spPr>
          <a:xfrm>
            <a:off x="5775246" y="4052292"/>
            <a:ext cx="3816548" cy="361474"/>
          </a:xfrm>
          <a:prstGeom prst="rect">
            <a:avLst/>
          </a:prstGeom>
          <a:noFill/>
        </p:spPr>
        <p:txBody>
          <a:bodyPr wrap="none" lIns="0" tIns="0" rIns="0" bIns="0" rtlCol="0" anchor="t"/>
          <a:lstStyle/>
          <a:p>
            <a:pPr marL="0" indent="0" algn="ctr">
              <a:lnSpc>
                <a:spcPts val="2800"/>
              </a:lnSpc>
              <a:buNone/>
            </a:pPr>
            <a:r>
              <a:rPr lang="en-US" sz="2250" dirty="0">
                <a:solidFill>
                  <a:srgbClr val="339536"/>
                </a:solidFill>
                <a:latin typeface="Prata" pitchFamily="34" charset="0"/>
                <a:ea typeface="Prata" pitchFamily="34" charset="-122"/>
                <a:cs typeface="Prata" pitchFamily="34" charset="-120"/>
              </a:rPr>
              <a:t>Maestría en Biomatemática</a:t>
            </a:r>
            <a:endParaRPr lang="en-US" sz="2250" dirty="0">
              <a:solidFill>
                <a:srgbClr val="339536"/>
              </a:solidFill>
            </a:endParaRPr>
          </a:p>
        </p:txBody>
      </p:sp>
      <p:sp>
        <p:nvSpPr>
          <p:cNvPr id="8" name="Text 5"/>
          <p:cNvSpPr/>
          <p:nvPr/>
        </p:nvSpPr>
        <p:spPr>
          <a:xfrm>
            <a:off x="3549968" y="4606528"/>
            <a:ext cx="8267224" cy="1445895"/>
          </a:xfrm>
          <a:prstGeom prst="rect">
            <a:avLst/>
          </a:prstGeom>
          <a:noFill/>
        </p:spPr>
        <p:txBody>
          <a:bodyPr wrap="square" lIns="0" tIns="0" rIns="0" bIns="0" rtlCol="0" anchor="t"/>
          <a:lstStyle/>
          <a:p>
            <a:pPr marL="0" indent="0" algn="ctr">
              <a:lnSpc>
                <a:spcPts val="3750"/>
              </a:lnSpc>
              <a:buNone/>
            </a:pPr>
            <a:r>
              <a:rPr lang="en-US" sz="3000" dirty="0">
                <a:solidFill>
                  <a:srgbClr val="339536"/>
                </a:solidFill>
                <a:latin typeface="Prata" pitchFamily="34" charset="0"/>
                <a:ea typeface="Prata" pitchFamily="34" charset="-122"/>
                <a:cs typeface="Prata" pitchFamily="34" charset="-120"/>
              </a:rPr>
              <a:t>Estimación de rendimiento del cultivar de maíz P-7928 con EcoMic® utilizando el modelo DSSAT</a:t>
            </a:r>
            <a:endParaRPr lang="en-US" sz="3000" dirty="0">
              <a:solidFill>
                <a:srgbClr val="339536"/>
              </a:solidFill>
            </a:endParaRPr>
          </a:p>
        </p:txBody>
      </p:sp>
      <p:sp>
        <p:nvSpPr>
          <p:cNvPr id="9" name="Text 6"/>
          <p:cNvSpPr/>
          <p:nvPr/>
        </p:nvSpPr>
        <p:spPr>
          <a:xfrm>
            <a:off x="12295108" y="803910"/>
            <a:ext cx="1556623" cy="308372"/>
          </a:xfrm>
          <a:prstGeom prst="rect">
            <a:avLst/>
          </a:prstGeom>
          <a:noFill/>
        </p:spPr>
        <p:txBody>
          <a:bodyPr wrap="none" lIns="0" tIns="0" rIns="0" bIns="0" rtlCol="0" anchor="t"/>
          <a:lstStyle/>
          <a:p>
            <a:pPr marL="0" indent="0">
              <a:lnSpc>
                <a:spcPts val="2400"/>
              </a:lnSpc>
              <a:buNone/>
            </a:pPr>
            <a:endParaRPr lang="en-US" sz="1500" dirty="0"/>
          </a:p>
        </p:txBody>
      </p:sp>
      <p:pic>
        <p:nvPicPr>
          <p:cNvPr id="10" name="Image 1" descr="preencoded.png"/>
          <p:cNvPicPr>
            <a:picLocks noChangeAspect="1"/>
          </p:cNvPicPr>
          <p:nvPr/>
        </p:nvPicPr>
        <p:blipFill>
          <a:blip r:embed="rId2"/>
          <a:stretch>
            <a:fillRect/>
          </a:stretch>
        </p:blipFill>
        <p:spPr>
          <a:xfrm>
            <a:off x="11516439" y="601010"/>
            <a:ext cx="3113960" cy="5553110"/>
          </a:xfrm>
          <a:prstGeom prst="rect">
            <a:avLst/>
          </a:prstGeom>
        </p:spPr>
      </p:pic>
      <p:sp>
        <p:nvSpPr>
          <p:cNvPr id="11" name="Text 7"/>
          <p:cNvSpPr/>
          <p:nvPr/>
        </p:nvSpPr>
        <p:spPr>
          <a:xfrm>
            <a:off x="793790" y="6635472"/>
            <a:ext cx="6286262" cy="308372"/>
          </a:xfrm>
          <a:prstGeom prst="rect">
            <a:avLst/>
          </a:prstGeom>
          <a:noFill/>
        </p:spPr>
        <p:txBody>
          <a:bodyPr wrap="none" lIns="0" tIns="0" rIns="0" bIns="0" rtlCol="0" anchor="t"/>
          <a:lstStyle/>
          <a:p>
            <a:pPr marL="0" indent="0">
              <a:lnSpc>
                <a:spcPts val="2400"/>
              </a:lnSpc>
              <a:buNone/>
            </a:pPr>
            <a:r>
              <a:rPr lang="en-US" sz="1500" dirty="0">
                <a:solidFill>
                  <a:schemeClr val="tx1">
                    <a:lumMod val="75000"/>
                    <a:lumOff val="25000"/>
                  </a:schemeClr>
                </a:solidFill>
                <a:latin typeface="Raleway" pitchFamily="34" charset="0"/>
                <a:ea typeface="Raleway" pitchFamily="34" charset="-122"/>
                <a:cs typeface="Raleway" pitchFamily="34" charset="-120"/>
              </a:rPr>
              <a:t>Autor: Ing. Daniel Fernandez Sotolongo.</a:t>
            </a:r>
            <a:endParaRPr lang="en-US" sz="1500" dirty="0">
              <a:solidFill>
                <a:schemeClr val="tx1">
                  <a:lumMod val="75000"/>
                  <a:lumOff val="25000"/>
                </a:schemeClr>
              </a:solidFill>
            </a:endParaRPr>
          </a:p>
        </p:txBody>
      </p:sp>
      <p:sp>
        <p:nvSpPr>
          <p:cNvPr id="12" name="Text 8"/>
          <p:cNvSpPr/>
          <p:nvPr/>
        </p:nvSpPr>
        <p:spPr>
          <a:xfrm>
            <a:off x="7557968" y="6635472"/>
            <a:ext cx="6286262" cy="308372"/>
          </a:xfrm>
          <a:prstGeom prst="rect">
            <a:avLst/>
          </a:prstGeom>
          <a:noFill/>
        </p:spPr>
        <p:txBody>
          <a:bodyPr wrap="none" lIns="0" tIns="0" rIns="0" bIns="0" rtlCol="0" anchor="t"/>
          <a:lstStyle/>
          <a:p>
            <a:pPr marL="0" indent="0">
              <a:lnSpc>
                <a:spcPts val="2400"/>
              </a:lnSpc>
              <a:buNone/>
            </a:pPr>
            <a:r>
              <a:rPr lang="en-US" sz="1500" dirty="0">
                <a:solidFill>
                  <a:schemeClr val="tx1">
                    <a:lumMod val="75000"/>
                    <a:lumOff val="25000"/>
                  </a:schemeClr>
                </a:solidFill>
                <a:latin typeface="Raleway" pitchFamily="34" charset="0"/>
                <a:ea typeface="Raleway" pitchFamily="34" charset="-122"/>
                <a:cs typeface="Raleway" pitchFamily="34" charset="-120"/>
              </a:rPr>
              <a:t>Tutores: Dr.C. René Florido Bacallao</a:t>
            </a:r>
            <a:endParaRPr lang="en-US" sz="1500" dirty="0">
              <a:solidFill>
                <a:schemeClr val="tx1">
                  <a:lumMod val="75000"/>
                  <a:lumOff val="25000"/>
                </a:schemeClr>
              </a:solidFill>
            </a:endParaRPr>
          </a:p>
        </p:txBody>
      </p:sp>
      <p:sp>
        <p:nvSpPr>
          <p:cNvPr id="13" name="Text 9"/>
          <p:cNvSpPr/>
          <p:nvPr/>
        </p:nvSpPr>
        <p:spPr>
          <a:xfrm>
            <a:off x="7557968" y="7117318"/>
            <a:ext cx="6286262" cy="308372"/>
          </a:xfrm>
          <a:prstGeom prst="rect">
            <a:avLst/>
          </a:prstGeom>
          <a:noFill/>
        </p:spPr>
        <p:txBody>
          <a:bodyPr wrap="none" lIns="0" tIns="0" rIns="0" bIns="0" rtlCol="0" anchor="t"/>
          <a:lstStyle/>
          <a:p>
            <a:pPr marL="0" indent="0">
              <a:lnSpc>
                <a:spcPts val="2400"/>
              </a:lnSpc>
              <a:buNone/>
            </a:pPr>
            <a:r>
              <a:rPr lang="en-US" sz="1500" dirty="0">
                <a:solidFill>
                  <a:schemeClr val="tx1">
                    <a:lumMod val="75000"/>
                    <a:lumOff val="25000"/>
                  </a:schemeClr>
                </a:solidFill>
                <a:latin typeface="Raleway" pitchFamily="34" charset="0"/>
                <a:ea typeface="Raleway" pitchFamily="34" charset="-122"/>
                <a:cs typeface="Raleway" pitchFamily="34" charset="-120"/>
              </a:rPr>
              <a:t>Dr.C. Osmel Rodríguez González</a:t>
            </a:r>
            <a:endParaRPr lang="en-US" sz="1500" dirty="0">
              <a:solidFill>
                <a:schemeClr val="tx1">
                  <a:lumMod val="75000"/>
                  <a:lumOff val="25000"/>
                </a:schemeClr>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7301</Words>
  <Application>WPS Presentation</Application>
  <PresentationFormat>Personalizado</PresentationFormat>
  <Paragraphs>406</Paragraphs>
  <Slides>22</Slides>
  <Notes>27</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22</vt:i4>
      </vt:variant>
    </vt:vector>
  </HeadingPairs>
  <TitlesOfParts>
    <vt:vector size="45" baseType="lpstr">
      <vt:lpstr>Arial</vt:lpstr>
      <vt:lpstr>SimSun</vt:lpstr>
      <vt:lpstr>Wingdings</vt:lpstr>
      <vt:lpstr>Prata</vt:lpstr>
      <vt:lpstr>C059</vt:lpstr>
      <vt:lpstr>Prata</vt:lpstr>
      <vt:lpstr>Prata</vt:lpstr>
      <vt:lpstr>Raleway</vt:lpstr>
      <vt:lpstr>Raleway</vt:lpstr>
      <vt:lpstr>Raleway</vt:lpstr>
      <vt:lpstr>Calibri</vt:lpstr>
      <vt:lpstr>Microsoft YaHei</vt:lpstr>
      <vt:lpstr>方正黑体_GBK</vt:lpstr>
      <vt:lpstr>Arial Unicode MS</vt:lpstr>
      <vt:lpstr>FZXiHeiI-Z08</vt:lpstr>
      <vt:lpstr>Times New Roman</vt:lpstr>
      <vt:lpstr>文泉驿正黑</vt:lpstr>
      <vt:lpstr>Calibri Light</vt:lpstr>
      <vt:lpstr>NSimSun</vt:lpstr>
      <vt:lpstr>方正书宋_GBK</vt:lpstr>
      <vt:lpstr>BatangChe</vt:lpstr>
      <vt:lpstr>Adwaita Mono</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creator>PptxGenJS</dc:creator>
  <dc:subject>PptxGenJS Presentation</dc:subject>
  <cp:lastModifiedBy>daniel</cp:lastModifiedBy>
  <cp:revision>38</cp:revision>
  <dcterms:created xsi:type="dcterms:W3CDTF">2026-01-27T14:54:06Z</dcterms:created>
  <dcterms:modified xsi:type="dcterms:W3CDTF">2026-01-27T14:54:06Z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
  </property>
  <property fmtid="{D5CDD505-2E9C-101B-9397-08002B2CF9AE}" pid="3" name="KSOProductBuildVer">
    <vt:lpwstr>1033-11.1.0.11723</vt:lpwstr>
  </property>
</Properties>
</file>