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69" r:id="rId3"/>
    <p:sldId id="275" r:id="rId4"/>
    <p:sldId id="270" r:id="rId5"/>
    <p:sldId id="271" r:id="rId6"/>
    <p:sldId id="272" r:id="rId7"/>
    <p:sldId id="273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536"/>
    <a:srgbClr val="80B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79008" autoAdjust="0"/>
  </p:normalViewPr>
  <p:slideViewPr>
    <p:cSldViewPr snapToGrid="0">
      <p:cViewPr varScale="1">
        <p:scale>
          <a:sx n="89" d="100"/>
          <a:sy n="89" d="100"/>
        </p:scale>
        <p:origin x="13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niel Loriga" userId="2278e3d0014d7e5e" providerId="LiveId" clId="{6D89253C-FD29-44C3-A5DF-EBFEA9392A85}"/>
    <pc:docChg chg="undo custSel modSld">
      <pc:chgData name="Yuniel Loriga" userId="2278e3d0014d7e5e" providerId="LiveId" clId="{6D89253C-FD29-44C3-A5DF-EBFEA9392A85}" dt="2024-12-03T04:58:21.029" v="52" actId="1076"/>
      <pc:docMkLst>
        <pc:docMk/>
      </pc:docMkLst>
      <pc:sldChg chg="modSp mod">
        <pc:chgData name="Yuniel Loriga" userId="2278e3d0014d7e5e" providerId="LiveId" clId="{6D89253C-FD29-44C3-A5DF-EBFEA9392A85}" dt="2024-12-03T04:58:21.029" v="52" actId="1076"/>
        <pc:sldMkLst>
          <pc:docMk/>
          <pc:sldMk cId="2970781954" sldId="262"/>
        </pc:sldMkLst>
        <pc:spChg chg="mod">
          <ac:chgData name="Yuniel Loriga" userId="2278e3d0014d7e5e" providerId="LiveId" clId="{6D89253C-FD29-44C3-A5DF-EBFEA9392A85}" dt="2024-12-03T04:58:21.029" v="52" actId="1076"/>
          <ac:spMkLst>
            <pc:docMk/>
            <pc:sldMk cId="2970781954" sldId="262"/>
            <ac:spMk id="5" creationId="{00000000-0000-0000-0000-000000000000}"/>
          </ac:spMkLst>
        </pc:spChg>
      </pc:sldChg>
      <pc:sldChg chg="addSp modSp mod">
        <pc:chgData name="Yuniel Loriga" userId="2278e3d0014d7e5e" providerId="LiveId" clId="{6D89253C-FD29-44C3-A5DF-EBFEA9392A85}" dt="2024-12-03T04:51:15.736" v="18" actId="1076"/>
        <pc:sldMkLst>
          <pc:docMk/>
          <pc:sldMk cId="3709384942" sldId="269"/>
        </pc:sldMkLst>
        <pc:spChg chg="mod">
          <ac:chgData name="Yuniel Loriga" userId="2278e3d0014d7e5e" providerId="LiveId" clId="{6D89253C-FD29-44C3-A5DF-EBFEA9392A85}" dt="2024-12-03T04:47:26.807" v="15" actId="20577"/>
          <ac:spMkLst>
            <pc:docMk/>
            <pc:sldMk cId="3709384942" sldId="269"/>
            <ac:spMk id="3" creationId="{00000000-0000-0000-0000-000000000000}"/>
          </ac:spMkLst>
        </pc:spChg>
        <pc:picChg chg="add mod">
          <ac:chgData name="Yuniel Loriga" userId="2278e3d0014d7e5e" providerId="LiveId" clId="{6D89253C-FD29-44C3-A5DF-EBFEA9392A85}" dt="2024-12-03T04:51:15.736" v="18" actId="1076"/>
          <ac:picMkLst>
            <pc:docMk/>
            <pc:sldMk cId="3709384942" sldId="269"/>
            <ac:picMk id="5" creationId="{D19FE3E8-4E25-4143-B499-01A3A4D94F9B}"/>
          </ac:picMkLst>
        </pc:picChg>
      </pc:sldChg>
      <pc:sldChg chg="addSp modSp mod">
        <pc:chgData name="Yuniel Loriga" userId="2278e3d0014d7e5e" providerId="LiveId" clId="{6D89253C-FD29-44C3-A5DF-EBFEA9392A85}" dt="2024-12-03T04:55:26.795" v="48" actId="1036"/>
        <pc:sldMkLst>
          <pc:docMk/>
          <pc:sldMk cId="916682177" sldId="270"/>
        </pc:sldMkLst>
        <pc:picChg chg="add mod">
          <ac:chgData name="Yuniel Loriga" userId="2278e3d0014d7e5e" providerId="LiveId" clId="{6D89253C-FD29-44C3-A5DF-EBFEA9392A85}" dt="2024-12-03T04:55:26.795" v="48" actId="1036"/>
          <ac:picMkLst>
            <pc:docMk/>
            <pc:sldMk cId="916682177" sldId="270"/>
            <ac:picMk id="5" creationId="{5ED6B1DC-4E9F-4518-A805-208D016F077B}"/>
          </ac:picMkLst>
        </pc:picChg>
      </pc:sldChg>
      <pc:sldChg chg="addSp delSp modSp mod">
        <pc:chgData name="Yuniel Loriga" userId="2278e3d0014d7e5e" providerId="LiveId" clId="{6D89253C-FD29-44C3-A5DF-EBFEA9392A85}" dt="2024-12-03T04:54:58.031" v="29" actId="1076"/>
        <pc:sldMkLst>
          <pc:docMk/>
          <pc:sldMk cId="2923609858" sldId="275"/>
        </pc:sldMkLst>
        <pc:spChg chg="mod">
          <ac:chgData name="Yuniel Loriga" userId="2278e3d0014d7e5e" providerId="LiveId" clId="{6D89253C-FD29-44C3-A5DF-EBFEA9392A85}" dt="2024-12-03T04:43:28.308" v="4" actId="123"/>
          <ac:spMkLst>
            <pc:docMk/>
            <pc:sldMk cId="2923609858" sldId="275"/>
            <ac:spMk id="3" creationId="{3BE82A14-3B94-441D-B1AB-185C906A5100}"/>
          </ac:spMkLst>
        </pc:spChg>
        <pc:picChg chg="add del mod">
          <ac:chgData name="Yuniel Loriga" userId="2278e3d0014d7e5e" providerId="LiveId" clId="{6D89253C-FD29-44C3-A5DF-EBFEA9392A85}" dt="2024-12-03T04:44:49.353" v="8" actId="478"/>
          <ac:picMkLst>
            <pc:docMk/>
            <pc:sldMk cId="2923609858" sldId="275"/>
            <ac:picMk id="6" creationId="{87CDDE20-FF77-4E76-A66E-158846124124}"/>
          </ac:picMkLst>
        </pc:picChg>
        <pc:picChg chg="add mod modCrop">
          <ac:chgData name="Yuniel Loriga" userId="2278e3d0014d7e5e" providerId="LiveId" clId="{6D89253C-FD29-44C3-A5DF-EBFEA9392A85}" dt="2024-12-03T04:54:58.031" v="29" actId="1076"/>
          <ac:picMkLst>
            <pc:docMk/>
            <pc:sldMk cId="2923609858" sldId="275"/>
            <ac:picMk id="8" creationId="{DFE90FC5-430F-40F4-A408-96F6D99B310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1CAFF-7F82-49FF-B60B-A2DD07770E01}" type="datetimeFigureOut">
              <a:rPr lang="es-ES" smtClean="0"/>
              <a:t>14/02/2025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F4140-2A01-4B2A-877F-09A8CF799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367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Por la importancia económica</a:t>
            </a:r>
            <a:r>
              <a:rPr lang="es-ES" baseline="0" dirty="0"/>
              <a:t> para la alimentación del hombre y animal, el </a:t>
            </a:r>
            <a:r>
              <a:rPr lang="es-ES" dirty="0"/>
              <a:t>maíz ocupa el segundo lugar a nivel mundial en superficie cultivada después del trigo</a:t>
            </a:r>
          </a:p>
          <a:p>
            <a:pPr algn="just"/>
            <a:r>
              <a:rPr lang="es-ES" dirty="0"/>
              <a:t>Este</a:t>
            </a:r>
            <a:r>
              <a:rPr lang="es-ES" baseline="0" dirty="0"/>
              <a:t> c</a:t>
            </a:r>
            <a:r>
              <a:rPr lang="es-ES" dirty="0"/>
              <a:t>onstituye a nivel nutricional</a:t>
            </a:r>
            <a:r>
              <a:rPr lang="es-ES" baseline="0" dirty="0"/>
              <a:t> una </a:t>
            </a:r>
            <a:r>
              <a:rPr lang="es-ES" dirty="0"/>
              <a:t>fuente excelente de hidratos de carbono, el grano de maíz posee un 13% de proteínas y un 7% de grasas.</a:t>
            </a:r>
          </a:p>
          <a:p>
            <a:pPr algn="just"/>
            <a:r>
              <a:rPr lang="es-ES" dirty="0"/>
              <a:t>En Cuba se cultivan unas 130 mil hectáreas.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344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son organismos </a:t>
            </a:r>
            <a:r>
              <a:rPr lang="es-ES" dirty="0" err="1">
                <a:solidFill>
                  <a:schemeClr val="bg1">
                    <a:lumMod val="50000"/>
                  </a:schemeClr>
                </a:solidFill>
              </a:rPr>
              <a:t>biotróficos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 obligatorios asociados a las raíces de plantas superiores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que reciben fuentes carbonadas provenientes de la planta, mientras que en estas se incrementa la capacidad de exploración del suelo, la absorción de nutrientes minerales y por consiguiente, el crecimiento y desarrollo. Por estas razones han sido utilizados como biofertilizantes para aumentar los rendimientos de diferentes cultivos entre los que se encuentra el maíz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2857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P-7928 rendimiento de 4 t/ha</a:t>
            </a:r>
          </a:p>
          <a:p>
            <a:r>
              <a:rPr lang="es-ES" dirty="0"/>
              <a:t>densidad de 4,5 y 5 plantas/m</a:t>
            </a:r>
            <a:r>
              <a:rPr lang="es-ES" baseline="30000" dirty="0"/>
              <a:t>2</a:t>
            </a:r>
          </a:p>
          <a:p>
            <a:r>
              <a:rPr lang="es-ES" dirty="0"/>
              <a:t>crecimiento óptimo entre los 21 ̊C y los 32 ̊C</a:t>
            </a:r>
            <a:r>
              <a:rPr lang="es-ES" baseline="30000" dirty="0"/>
              <a:t>  </a:t>
            </a:r>
            <a:r>
              <a:rPr lang="es-ES" dirty="0"/>
              <a:t>depende de la humedad relativa del aire y del periodo vegetativo de desarrollo en que se encuentre la planta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La fertilización nitrogenada se lleva a cabo de forma fraccionada: 2/3 en siembra y 1/3 a los 25 </a:t>
            </a:r>
            <a:r>
              <a:rPr lang="es-ES" dirty="0" err="1"/>
              <a:t>ó</a:t>
            </a:r>
            <a:r>
              <a:rPr lang="es-ES" dirty="0"/>
              <a:t> 30 días.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767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Los modelos de simulación de crecimiento de cultivos y el análisis del sistema suelo-planta-atmósfera son herramientas importantes para la investigación agrícola moderna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Un 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 de cultivo representa de manera sencilla y sintética los procesos fisiológicos y ecológicos más importantes que gobiernan el crecimiento utilizando ecuaciones matemáticas 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426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DSSAT cuenta con un total de 46 cultivos entre los que se encuentran </a:t>
            </a:r>
          </a:p>
          <a:p>
            <a:r>
              <a:rPr lang="es-ES" dirty="0"/>
              <a:t>leguminosas como (Soya, Maní, Frijol, Gandul)</a:t>
            </a:r>
          </a:p>
          <a:p>
            <a:r>
              <a:rPr lang="es-ES" dirty="0"/>
              <a:t>Tubérculos como (Papa, Remolacha, Yuca)</a:t>
            </a:r>
          </a:p>
          <a:p>
            <a:r>
              <a:rPr lang="es-ES" dirty="0"/>
              <a:t>Cereales como (Maíz, Trigo, Arroz, Cebada, Sorgo, Millo)</a:t>
            </a:r>
          </a:p>
          <a:p>
            <a:r>
              <a:rPr lang="es-ES" dirty="0"/>
              <a:t>Entre otros cultivos como (Caña, Pastos, Tomate, Girasol, Cítricos)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083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Ha sido adoptado por mas de 1500 investigadores en 90 países incluyendo cuba</a:t>
            </a:r>
          </a:p>
          <a:p>
            <a:r>
              <a:rPr lang="es-ES" dirty="0"/>
              <a:t>Utilizado en mas de 8 proyectos nacionales e internacionales sobre cambio climático</a:t>
            </a:r>
          </a:p>
          <a:p>
            <a:r>
              <a:rPr lang="es-ES" dirty="0"/>
              <a:t>Cientos de aplicaciones desarrolladas independientemente de los creadores originales</a:t>
            </a:r>
          </a:p>
          <a:p>
            <a:r>
              <a:rPr lang="es-ES" dirty="0"/>
              <a:t>Validó el enfoque de sistemas para la transferencia tecnológica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Cabe destacar que los</a:t>
            </a:r>
            <a:r>
              <a:rPr lang="es-ES" baseline="0" dirty="0"/>
              <a:t> modelos del DSSAT actualmente no incluyen la utilización de </a:t>
            </a:r>
            <a:r>
              <a:rPr lang="es-ES" baseline="0" dirty="0" err="1"/>
              <a:t>bioproductos</a:t>
            </a:r>
            <a:endParaRPr lang="es-ES" dirty="0"/>
          </a:p>
          <a:p>
            <a:r>
              <a:rPr lang="es-ES" dirty="0"/>
              <a:t>Por lo cual existe una demanda de su estudio a nivel internacional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6027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Dado</a:t>
            </a:r>
            <a:r>
              <a:rPr lang="es-ES" baseline="0" dirty="0"/>
              <a:t> esto surge el siguiente Problema </a:t>
            </a:r>
            <a:r>
              <a:rPr lang="es-ES" baseline="0" dirty="0" err="1"/>
              <a:t>cientifico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5690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Para darle cumplimiento al problema científico se plantea la siguiente</a:t>
            </a:r>
            <a:r>
              <a:rPr lang="es-ES" baseline="0" dirty="0"/>
              <a:t> </a:t>
            </a:r>
            <a:r>
              <a:rPr lang="es-ES" baseline="0" dirty="0" err="1"/>
              <a:t>hipotesis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065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Para resolver el Problema planteado se traza como Objetivo General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5F4140-2A01-4B2A-877F-09A8CF799FD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252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77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9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9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8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6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0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6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7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9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1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6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46D78-A440-4C37-9AB1-B296C06AA08E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D51C9-55C6-42C4-BCF7-903D56AB42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14451" y="2377440"/>
            <a:ext cx="9896888" cy="24681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4800" b="1" dirty="0">
                <a:solidFill>
                  <a:srgbClr val="80BA26"/>
                </a:solidFill>
              </a:rPr>
              <a:t>Estimación de rendimiento del cultivar de maíz P-7928 con </a:t>
            </a:r>
            <a:r>
              <a:rPr lang="es-ES" sz="4800" b="1" dirty="0" err="1">
                <a:solidFill>
                  <a:srgbClr val="80BA26"/>
                </a:solidFill>
              </a:rPr>
              <a:t>EcoMic</a:t>
            </a:r>
            <a:r>
              <a:rPr lang="es-ES" sz="4800" b="1" dirty="0">
                <a:solidFill>
                  <a:srgbClr val="80BA26"/>
                </a:solidFill>
              </a:rPr>
              <a:t>® utilizando el modelo DSSAT</a:t>
            </a:r>
            <a:endParaRPr lang="en-US" sz="3200" dirty="0">
              <a:solidFill>
                <a:srgbClr val="80BA26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23492" y="5687386"/>
            <a:ext cx="499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339536"/>
                </a:solidFill>
              </a:rPr>
              <a:t>Autor: </a:t>
            </a:r>
            <a:r>
              <a:rPr lang="es-ES_tradnl" dirty="0">
                <a:solidFill>
                  <a:srgbClr val="339536"/>
                </a:solidFill>
              </a:rPr>
              <a:t>Ing. Daniel </a:t>
            </a:r>
            <a:r>
              <a:rPr lang="es-ES_tradnl" dirty="0" err="1">
                <a:solidFill>
                  <a:srgbClr val="339536"/>
                </a:solidFill>
              </a:rPr>
              <a:t>Fernandez</a:t>
            </a:r>
            <a:r>
              <a:rPr lang="es-ES_tradnl" dirty="0">
                <a:solidFill>
                  <a:srgbClr val="339536"/>
                </a:solidFill>
              </a:rPr>
              <a:t> </a:t>
            </a:r>
            <a:r>
              <a:rPr lang="es-ES_tradnl" dirty="0" err="1">
                <a:solidFill>
                  <a:srgbClr val="339536"/>
                </a:solidFill>
              </a:rPr>
              <a:t>Sotolongo</a:t>
            </a:r>
            <a:r>
              <a:rPr lang="es-ES" dirty="0">
                <a:solidFill>
                  <a:srgbClr val="339536"/>
                </a:solidFill>
              </a:rPr>
              <a:t>. </a:t>
            </a:r>
            <a:endParaRPr lang="en-US" dirty="0">
              <a:solidFill>
                <a:srgbClr val="339536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181311" y="5687386"/>
            <a:ext cx="4460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339536"/>
                </a:solidFill>
              </a:rPr>
              <a:t>Tutores: 	Dr.C. René Florido Bacallao</a:t>
            </a:r>
          </a:p>
          <a:p>
            <a:r>
              <a:rPr lang="es-ES" dirty="0">
                <a:solidFill>
                  <a:srgbClr val="339536"/>
                </a:solidFill>
              </a:rPr>
              <a:t>	</a:t>
            </a:r>
            <a:r>
              <a:rPr lang="es-ES" dirty="0">
                <a:solidFill>
                  <a:srgbClr val="33953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Dr</a:t>
            </a:r>
            <a:r>
              <a:rPr lang="es-ES" sz="1800" dirty="0">
                <a:solidFill>
                  <a:srgbClr val="33953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.C. </a:t>
            </a:r>
            <a:r>
              <a:rPr lang="es-ES" sz="1800" dirty="0" err="1">
                <a:solidFill>
                  <a:srgbClr val="33953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Osmel</a:t>
            </a:r>
            <a:r>
              <a:rPr lang="es-ES" sz="1800" dirty="0">
                <a:solidFill>
                  <a:srgbClr val="339536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Rodríguez González</a:t>
            </a:r>
            <a:endParaRPr lang="en-US" dirty="0">
              <a:solidFill>
                <a:srgbClr val="339536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EDF3E49A-9CBF-4F6F-B6E4-7E3703554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589023"/>
              </p:ext>
            </p:extLst>
          </p:nvPr>
        </p:nvGraphicFramePr>
        <p:xfrm>
          <a:off x="723493" y="98408"/>
          <a:ext cx="10745016" cy="1889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702">
                  <a:extLst>
                    <a:ext uri="{9D8B030D-6E8A-4147-A177-3AD203B41FA5}">
                      <a16:colId xmlns:a16="http://schemas.microsoft.com/office/drawing/2014/main" val="1775461118"/>
                    </a:ext>
                  </a:extLst>
                </a:gridCol>
                <a:gridCol w="7780723">
                  <a:extLst>
                    <a:ext uri="{9D8B030D-6E8A-4147-A177-3AD203B41FA5}">
                      <a16:colId xmlns:a16="http://schemas.microsoft.com/office/drawing/2014/main" val="2576048796"/>
                    </a:ext>
                  </a:extLst>
                </a:gridCol>
                <a:gridCol w="1251591">
                  <a:extLst>
                    <a:ext uri="{9D8B030D-6E8A-4147-A177-3AD203B41FA5}">
                      <a16:colId xmlns:a16="http://schemas.microsoft.com/office/drawing/2014/main" val="1398108879"/>
                    </a:ext>
                  </a:extLst>
                </a:gridCol>
              </a:tblGrid>
              <a:tr h="1198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s-CU" sz="1600" dirty="0">
                        <a:solidFill>
                          <a:srgbClr val="33953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s-ES_tradnl" sz="2000" dirty="0">
                          <a:solidFill>
                            <a:srgbClr val="339536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s-CU" sz="1600" dirty="0">
                        <a:solidFill>
                          <a:srgbClr val="339536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_tradnl" sz="2400" dirty="0">
                          <a:solidFill>
                            <a:srgbClr val="339536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UNIVERSIDAD AGRARIA DE LA HABANA</a:t>
                      </a:r>
                      <a:endParaRPr lang="es-CU" sz="2400" dirty="0">
                        <a:solidFill>
                          <a:srgbClr val="339536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_tradnl" sz="2400" dirty="0">
                          <a:solidFill>
                            <a:srgbClr val="339536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“Fructuoso Rodríguez Pérez”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CU" sz="2400" dirty="0">
                        <a:solidFill>
                          <a:srgbClr val="339536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_tradnl" sz="2400" dirty="0">
                          <a:solidFill>
                            <a:srgbClr val="339536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INSTITUTO NACIONAL DE CIENCIAS AGRÍCOLAS</a:t>
                      </a:r>
                      <a:endParaRPr lang="es-CU" sz="2400" dirty="0">
                        <a:solidFill>
                          <a:srgbClr val="33953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s-CU" sz="1600" dirty="0">
                        <a:solidFill>
                          <a:srgbClr val="33953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70047"/>
                  </a:ext>
                </a:extLst>
              </a:tr>
            </a:tbl>
          </a:graphicData>
        </a:graphic>
      </p:graphicFrame>
      <p:sp>
        <p:nvSpPr>
          <p:cNvPr id="10" name="Subtítulo 2">
            <a:extLst>
              <a:ext uri="{FF2B5EF4-FFF2-40B4-BE49-F238E27FC236}">
                <a16:creationId xmlns:a16="http://schemas.microsoft.com/office/drawing/2014/main" id="{37CA79DD-C289-480C-B31C-91BDE6A5EDA6}"/>
              </a:ext>
            </a:extLst>
          </p:cNvPr>
          <p:cNvSpPr txBox="1">
            <a:spLocks/>
          </p:cNvSpPr>
          <p:nvPr/>
        </p:nvSpPr>
        <p:spPr>
          <a:xfrm>
            <a:off x="3704492" y="2151309"/>
            <a:ext cx="4758288" cy="398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dirty="0">
                <a:solidFill>
                  <a:srgbClr val="339536"/>
                </a:solidFill>
                <a:latin typeface="+mj-lt"/>
                <a:cs typeface="Arial" panose="020B0604020202020204" pitchFamily="34" charset="0"/>
              </a:rPr>
              <a:t>Maestría en Biomatemática</a:t>
            </a:r>
            <a:endParaRPr lang="es-MX" b="1" dirty="0">
              <a:solidFill>
                <a:srgbClr val="339536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Imagen 10" descr="H:\! YUNIEL\!      MEMORIA TRABAJO\IDENTIDAD INCA Originales\00 Identidad\Identidad INCA con slogan-0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041" y="166143"/>
            <a:ext cx="1349630" cy="2375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3" b="94033" l="9841" r="91137">
                        <a14:foregroundMark x1="41015" y1="37827" x2="41015" y2="59006"/>
                        <a14:foregroundMark x1="52751" y1="36317" x2="53117" y2="51934"/>
                        <a14:foregroundMark x1="58557" y1="49908" x2="58557" y2="60773"/>
                        <a14:foregroundMark x1="23839" y1="75912" x2="36430" y2="75396"/>
                        <a14:foregroundMark x1="16320" y1="85967" x2="17971" y2="89503"/>
                        <a14:foregroundMark x1="35575" y1="84457" x2="36430" y2="89761"/>
                        <a14:foregroundMark x1="45599" y1="84972" x2="44743" y2="90276"/>
                        <a14:foregroundMark x1="55257" y1="89245" x2="54401" y2="90276"/>
                        <a14:foregroundMark x1="59841" y1="84457" x2="64853" y2="90276"/>
                        <a14:foregroundMark x1="74511" y1="84199" x2="74511" y2="90018"/>
                        <a14:foregroundMark x1="82824" y1="84972" x2="82824" y2="89761"/>
                        <a14:foregroundMark x1="24694" y1="83978" x2="25550" y2="847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339" y="174823"/>
            <a:ext cx="1598246" cy="233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19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358662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339536"/>
                </a:solidFill>
              </a:rPr>
              <a:t>Objetivo general</a:t>
            </a:r>
            <a:endParaRPr lang="en-US" sz="3600" dirty="0">
              <a:solidFill>
                <a:srgbClr val="339536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340637"/>
            <a:ext cx="10515600" cy="23355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Proponer alternativas de manejo con </a:t>
            </a:r>
            <a:r>
              <a:rPr lang="es-ES" sz="3200" dirty="0" err="1">
                <a:solidFill>
                  <a:schemeClr val="bg1">
                    <a:lumMod val="50000"/>
                  </a:schemeClr>
                </a:solidFill>
              </a:rPr>
              <a:t>biofertilizante</a:t>
            </a: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bg1">
                    <a:lumMod val="50000"/>
                  </a:schemeClr>
                </a:solidFill>
              </a:rPr>
              <a:t>EcoMic</a:t>
            </a: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® para el cultivar de maíz P-7928 que propicien rendimientos satisfactorios utilizando el modelo DSSAT</a:t>
            </a:r>
            <a:endParaRPr lang="en-US" sz="4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88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8269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339536"/>
                </a:solidFill>
              </a:rPr>
              <a:t>Importancia del cultivo del maíz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Por la importancia económica para la alimentación del hombre y animal, el maíz ocupa el segundo lugar a nivel mundial en superficie cultivada después del trigo.</a:t>
            </a:r>
          </a:p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Constituye una fuente excelente de hidratos de carbono, el grano de maíz posee un 13% de proteínas y un 7% de grasas.</a:t>
            </a:r>
          </a:p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En Cuba se cultivan unas 130 mil hectáreas al año.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9FE3E8-4E25-4143-B499-01A3A4D94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044" y="4848311"/>
            <a:ext cx="4105848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8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90BA23-792B-41B1-B5C5-B7CD9DBA9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rgbClr val="339536"/>
                </a:solidFill>
              </a:rPr>
              <a:t>La importancia de la utilización del </a:t>
            </a:r>
            <a:r>
              <a:rPr lang="es-ES" sz="3600" dirty="0" err="1">
                <a:solidFill>
                  <a:srgbClr val="339536"/>
                </a:solidFill>
              </a:rPr>
              <a:t>EcoMic</a:t>
            </a:r>
            <a:r>
              <a:rPr lang="es-ES" sz="3600" dirty="0">
                <a:solidFill>
                  <a:srgbClr val="339536"/>
                </a:solidFill>
              </a:rPr>
              <a:t>®(HMA)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E82A14-3B94-441D-B1AB-185C906A5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21265"/>
          </a:xfrm>
        </p:spPr>
        <p:txBody>
          <a:bodyPr/>
          <a:lstStyle/>
          <a:p>
            <a:pPr algn="just"/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Los hongos </a:t>
            </a:r>
            <a:r>
              <a:rPr lang="es-ES" dirty="0" err="1">
                <a:solidFill>
                  <a:schemeClr val="bg2">
                    <a:lumMod val="50000"/>
                  </a:schemeClr>
                </a:solidFill>
              </a:rPr>
              <a:t>micorrízicos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dirty="0" err="1">
                <a:solidFill>
                  <a:schemeClr val="bg2">
                    <a:lumMod val="50000"/>
                  </a:schemeClr>
                </a:solidFill>
              </a:rPr>
              <a:t>arbusculares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son organismos </a:t>
            </a:r>
            <a:r>
              <a:rPr lang="es-ES" dirty="0" err="1">
                <a:solidFill>
                  <a:schemeClr val="bg2">
                    <a:lumMod val="50000"/>
                  </a:schemeClr>
                </a:solidFill>
              </a:rPr>
              <a:t>biotróficos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obligatorios asociados a las raíces de plantas superiores, que reciben fuentes carbonadas provenientes de la planta, mientras que en estas se incrementa la capacidad de exploración del suelo, la absorción de nutrientes minerales y por consiguiente, el crecimiento y desarrollo. </a:t>
            </a:r>
          </a:p>
          <a:p>
            <a:pPr algn="just"/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Por estas razones han sido utilizados como biofertilizantes para aumentar los rendimientos de diferentes cultivos entre los que se encuentra el maíz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45823" y="5246890"/>
            <a:ext cx="316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(Pérez-Madruga et al., 2019)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FE90FC5-430F-40F4-A408-96F6D99B31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7102"/>
          <a:stretch/>
        </p:blipFill>
        <p:spPr>
          <a:xfrm>
            <a:off x="1165578" y="5246890"/>
            <a:ext cx="2659796" cy="1426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23609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5953" y="655189"/>
            <a:ext cx="5796952" cy="888431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339536"/>
                </a:solidFill>
              </a:rPr>
              <a:t>Datos de maíz para Cuba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El cultivar de </a:t>
            </a:r>
            <a:r>
              <a:rPr lang="es-ES" dirty="0" err="1">
                <a:solidFill>
                  <a:schemeClr val="bg1">
                    <a:lumMod val="50000"/>
                  </a:schemeClr>
                </a:solidFill>
              </a:rPr>
              <a:t>maiz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 P-7928 tiene un rendimiento de 4 t/ha</a:t>
            </a:r>
          </a:p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Los agricultores utilizan una densidad de 4,5 y 5 plantas/m</a:t>
            </a:r>
            <a:r>
              <a:rPr lang="es-ES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El maíz alcanza su crecimiento óptimo entre los 21 ̊C y los 32 ̊C, depende de la humedad relativa del aire y del periodo vegetativo de desarrollo en que se encuentre la planta.</a:t>
            </a:r>
            <a:endParaRPr lang="es-ES" baseline="300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La fertilización nitrogenada se lleva a cabo de forma fraccionada: 2/3 en siembra y 1/3 a los 25 </a:t>
            </a:r>
            <a:r>
              <a:rPr lang="es-ES" dirty="0" err="1">
                <a:solidFill>
                  <a:schemeClr val="bg1">
                    <a:lumMod val="50000"/>
                  </a:schemeClr>
                </a:solidFill>
              </a:rPr>
              <a:t>ó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 30 días.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321932" y="5183012"/>
            <a:ext cx="412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Guía técnica para el cultivo del maíz, 2013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D6B1DC-4E9F-4518-A805-208D016F0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154" y="5262034"/>
            <a:ext cx="3384567" cy="157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82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82692"/>
            <a:ext cx="10515600" cy="1325563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rgbClr val="339536"/>
                </a:solidFill>
              </a:rPr>
              <a:t>Modelos de simulación de Cultivos</a:t>
            </a:r>
            <a:endParaRPr lang="es-ES" sz="3600" dirty="0">
              <a:solidFill>
                <a:srgbClr val="339536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Los modelos de simulación de crecimiento de cultivos y el análisis del sistema suelo-planta-atmósfera son herramientas importantes para la investigación agrícola moderna. Un 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 de cultivo representa de manera sencilla y sintética los procesos fisiológicos y ecológicos más importantes que gobiernan el crecimiento utilizando ecuaciones matemáticas 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33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1339616" y="2782057"/>
            <a:ext cx="989013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000"/>
              </a:spcBef>
              <a:buSzPct val="80000"/>
            </a:pPr>
            <a:r>
              <a:rPr lang="es-ES" altLang="es-ES" b="1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oya  maní  </a:t>
            </a:r>
            <a:r>
              <a:rPr lang="es-MX" altLang="es-ES" sz="1600" b="1" dirty="0">
                <a:solidFill>
                  <a:schemeClr val="bg1">
                    <a:lumMod val="50000"/>
                  </a:schemeClr>
                </a:solidFill>
              </a:rPr>
              <a:t>frijol gandul</a:t>
            </a:r>
          </a:p>
          <a:p>
            <a:pPr eaLnBrk="1" hangingPunct="1">
              <a:spcBef>
                <a:spcPts val="1000"/>
              </a:spcBef>
            </a:pPr>
            <a:endParaRPr lang="es-ES" altLang="es-E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AutoShape 1"/>
          <p:cNvSpPr>
            <a:spLocks noChangeArrowheads="1"/>
          </p:cNvSpPr>
          <p:nvPr/>
        </p:nvSpPr>
        <p:spPr bwMode="auto">
          <a:xfrm>
            <a:off x="4317568" y="240505"/>
            <a:ext cx="3392486" cy="71278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339536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endParaRPr lang="es-ES" altLang="es-ES" sz="2800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algn="ctr" eaLnBrk="1" hangingPunct="1">
              <a:buClrTx/>
              <a:buFontTx/>
              <a:buNone/>
            </a:pPr>
            <a:r>
              <a:rPr lang="es-ES" altLang="es-ES" sz="3600" dirty="0">
                <a:solidFill>
                  <a:srgbClr val="339536"/>
                </a:solidFill>
                <a:latin typeface="Monotype Corsiva" panose="03010101010201010101" pitchFamily="66" charset="0"/>
              </a:rPr>
              <a:t>DSSAT</a:t>
            </a:r>
            <a:r>
              <a:rPr lang="es-ES" altLang="es-ES" sz="2800" dirty="0">
                <a:solidFill>
                  <a:srgbClr val="339536"/>
                </a:solidFill>
                <a:latin typeface="Monotype Corsiva" panose="03010101010201010101" pitchFamily="66" charset="0"/>
              </a:rPr>
              <a:t> (</a:t>
            </a:r>
            <a:r>
              <a:rPr lang="es-MX" altLang="es-ES" sz="2800" dirty="0">
                <a:solidFill>
                  <a:srgbClr val="339536"/>
                </a:solidFill>
                <a:latin typeface="Monotype Corsiva" panose="03010101010201010101" pitchFamily="66" charset="0"/>
              </a:rPr>
              <a:t>V</a:t>
            </a:r>
            <a:r>
              <a:rPr lang="es-ES" altLang="es-ES" sz="2800" dirty="0" err="1">
                <a:solidFill>
                  <a:srgbClr val="339536"/>
                </a:solidFill>
                <a:latin typeface="Monotype Corsiva" panose="03010101010201010101" pitchFamily="66" charset="0"/>
              </a:rPr>
              <a:t>ersión</a:t>
            </a:r>
            <a:r>
              <a:rPr lang="es-ES" altLang="es-ES" sz="2800" dirty="0">
                <a:solidFill>
                  <a:srgbClr val="339536"/>
                </a:solidFill>
                <a:latin typeface="Monotype Corsiva" panose="03010101010201010101" pitchFamily="66" charset="0"/>
              </a:rPr>
              <a:t> 4.6)</a:t>
            </a:r>
            <a:r>
              <a:rPr lang="es-MX" altLang="es-ES" sz="2800" dirty="0">
                <a:solidFill>
                  <a:srgbClr val="339536"/>
                </a:solidFill>
                <a:latin typeface="Monotype Corsiva" panose="03010101010201010101" pitchFamily="66" charset="0"/>
              </a:rPr>
              <a:t> </a:t>
            </a:r>
            <a:r>
              <a:rPr lang="es-ES" altLang="es-ES" sz="2800" dirty="0">
                <a:solidFill>
                  <a:srgbClr val="339536"/>
                </a:solidFill>
                <a:latin typeface="Monotype Corsiva" panose="03010101010201010101" pitchFamily="66" charset="0"/>
              </a:rPr>
              <a:t> </a:t>
            </a:r>
          </a:p>
          <a:p>
            <a:pPr algn="ctr" eaLnBrk="1" hangingPunct="1">
              <a:buClrTx/>
              <a:buFontTx/>
              <a:buNone/>
            </a:pPr>
            <a:endParaRPr lang="es-ES" altLang="es-ES" sz="2800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728855" y="1916907"/>
            <a:ext cx="167481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lang="es-ES" altLang="es-ES" sz="2000" b="1" dirty="0">
                <a:solidFill>
                  <a:schemeClr val="bg1">
                    <a:lumMod val="50000"/>
                  </a:schemeClr>
                </a:solidFill>
              </a:rPr>
              <a:t>Tubérculos</a:t>
            </a: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 flipH="1" flipV="1">
            <a:off x="4869756" y="1600874"/>
            <a:ext cx="382588" cy="306388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 flipV="1">
            <a:off x="7592580" y="1610520"/>
            <a:ext cx="344488" cy="344488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431374" y="1091083"/>
            <a:ext cx="91281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lang="es-ES" altLang="es-ES" sz="2000" b="1" dirty="0">
                <a:solidFill>
                  <a:schemeClr val="bg1">
                    <a:lumMod val="50000"/>
                  </a:schemeClr>
                </a:solidFill>
              </a:rPr>
              <a:t>papa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7592580" y="1154907"/>
            <a:ext cx="106521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lang="es-ES" altLang="es-ES" sz="2000" b="1" dirty="0">
                <a:solidFill>
                  <a:schemeClr val="bg1">
                    <a:lumMod val="50000"/>
                  </a:schemeClr>
                </a:solidFill>
              </a:rPr>
              <a:t>yuca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8684620" y="3056732"/>
            <a:ext cx="129381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lang="es-ES" altLang="es-ES" sz="2000" b="1">
                <a:solidFill>
                  <a:schemeClr val="bg1">
                    <a:lumMod val="50000"/>
                  </a:schemeClr>
                </a:solidFill>
              </a:rPr>
              <a:t>Cereales</a:t>
            </a:r>
          </a:p>
        </p:txBody>
      </p:sp>
      <p:sp>
        <p:nvSpPr>
          <p:cNvPr id="22" name="AutoShape 9"/>
          <p:cNvSpPr>
            <a:spLocks noChangeArrowheads="1"/>
          </p:cNvSpPr>
          <p:nvPr/>
        </p:nvSpPr>
        <p:spPr bwMode="auto">
          <a:xfrm>
            <a:off x="4508861" y="2434713"/>
            <a:ext cx="3692009" cy="190309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165 w 21600"/>
              <a:gd name="T13" fmla="*/ 8640 h 21600"/>
              <a:gd name="T14" fmla="*/ 19435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noFill/>
          <a:ln w="38100">
            <a:solidFill>
              <a:srgbClr val="339536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s-ES" altLang="es-ES" sz="2800" b="1" dirty="0">
                <a:solidFill>
                  <a:schemeClr val="bg1">
                    <a:lumMod val="50000"/>
                  </a:schemeClr>
                </a:solidFill>
                <a:latin typeface="Monotype Corsiva" panose="03010101010201010101" pitchFamily="66" charset="0"/>
              </a:rPr>
              <a:t>Modelos de cultivos</a:t>
            </a:r>
          </a:p>
        </p:txBody>
      </p:sp>
      <p:sp>
        <p:nvSpPr>
          <p:cNvPr id="23" name="AutoShape 10"/>
          <p:cNvSpPr>
            <a:spLocks/>
          </p:cNvSpPr>
          <p:nvPr/>
        </p:nvSpPr>
        <p:spPr bwMode="auto">
          <a:xfrm>
            <a:off x="9980020" y="2599532"/>
            <a:ext cx="74613" cy="1370013"/>
          </a:xfrm>
          <a:prstGeom prst="leftBrace">
            <a:avLst>
              <a:gd name="adj1" fmla="val 153014"/>
              <a:gd name="adj2" fmla="val 50000"/>
            </a:avLst>
          </a:prstGeom>
          <a:noFill/>
          <a:ln w="38100">
            <a:solidFill>
              <a:srgbClr val="339536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ES" altLang="es-ES"/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0208620" y="2523332"/>
            <a:ext cx="912813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000"/>
              </a:spcBef>
              <a:buSzPct val="80000"/>
            </a:pP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maíz trigo  arroz cebada </a:t>
            </a:r>
            <a:r>
              <a:rPr lang="es-ES" altLang="es-ES" sz="1600" b="1" dirty="0" err="1">
                <a:solidFill>
                  <a:schemeClr val="bg1">
                    <a:lumMod val="50000"/>
                  </a:schemeClr>
                </a:solidFill>
              </a:rPr>
              <a:t>sorgomill</a:t>
            </a:r>
            <a:r>
              <a:rPr lang="es-MX" altLang="es-ES" sz="1600" b="1" dirty="0">
                <a:solidFill>
                  <a:schemeClr val="bg1">
                    <a:lumMod val="50000"/>
                  </a:schemeClr>
                </a:solidFill>
              </a:rPr>
              <a:t>o</a:t>
            </a: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2330216" y="3136864"/>
            <a:ext cx="182721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lang="es-ES" altLang="es-ES" sz="2000" b="1" dirty="0">
                <a:solidFill>
                  <a:schemeClr val="bg1">
                    <a:lumMod val="50000"/>
                  </a:schemeClr>
                </a:solidFill>
              </a:rPr>
              <a:t>Leguminosas</a:t>
            </a:r>
          </a:p>
        </p:txBody>
      </p:sp>
      <p:sp>
        <p:nvSpPr>
          <p:cNvPr id="26" name="AutoShape 13"/>
          <p:cNvSpPr>
            <a:spLocks/>
          </p:cNvSpPr>
          <p:nvPr/>
        </p:nvSpPr>
        <p:spPr bwMode="auto">
          <a:xfrm>
            <a:off x="2176230" y="2679664"/>
            <a:ext cx="76200" cy="1316513"/>
          </a:xfrm>
          <a:prstGeom prst="rightBrace">
            <a:avLst>
              <a:gd name="adj1" fmla="val 144504"/>
              <a:gd name="adj2" fmla="val 50000"/>
            </a:avLst>
          </a:prstGeom>
          <a:noFill/>
          <a:ln w="38100">
            <a:solidFill>
              <a:srgbClr val="339536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ES" altLang="es-ES"/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5424055" y="4408059"/>
            <a:ext cx="1979613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lang="es-ES" altLang="es-ES" sz="2000" b="1">
                <a:solidFill>
                  <a:schemeClr val="bg1">
                    <a:lumMod val="50000"/>
                  </a:schemeClr>
                </a:solidFill>
              </a:rPr>
              <a:t>Otros cultivos</a:t>
            </a:r>
          </a:p>
        </p:txBody>
      </p:sp>
      <p:sp>
        <p:nvSpPr>
          <p:cNvPr id="29" name="Line 16"/>
          <p:cNvSpPr>
            <a:spLocks noChangeShapeType="1"/>
          </p:cNvSpPr>
          <p:nvPr/>
        </p:nvSpPr>
        <p:spPr bwMode="auto">
          <a:xfrm flipH="1">
            <a:off x="5577675" y="4981940"/>
            <a:ext cx="227013" cy="549275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30" name="Line 17"/>
          <p:cNvSpPr>
            <a:spLocks noChangeShapeType="1"/>
          </p:cNvSpPr>
          <p:nvPr/>
        </p:nvSpPr>
        <p:spPr bwMode="auto">
          <a:xfrm>
            <a:off x="6752793" y="5011309"/>
            <a:ext cx="238125" cy="542925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31" name="Line 18"/>
          <p:cNvSpPr>
            <a:spLocks noChangeShapeType="1"/>
          </p:cNvSpPr>
          <p:nvPr/>
        </p:nvSpPr>
        <p:spPr bwMode="auto">
          <a:xfrm>
            <a:off x="7471930" y="5028772"/>
            <a:ext cx="474663" cy="357188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2874050" y="5304491"/>
            <a:ext cx="1755774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caña de azúcar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5006968" y="5703459"/>
            <a:ext cx="11414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pastos</a:t>
            </a: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6567055" y="5703459"/>
            <a:ext cx="1293813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tomate</a:t>
            </a: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7786255" y="5474859"/>
            <a:ext cx="989013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spcBef>
                <a:spcPts val="1000"/>
              </a:spcBef>
              <a:buSzPct val="80000"/>
            </a:pP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girasol</a:t>
            </a:r>
          </a:p>
          <a:p>
            <a:pPr eaLnBrk="1" hangingPunct="1">
              <a:spcBef>
                <a:spcPts val="1000"/>
              </a:spcBef>
            </a:pPr>
            <a:endParaRPr lang="es-ES" altLang="es-E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Line 23"/>
          <p:cNvSpPr>
            <a:spLocks noChangeShapeType="1"/>
          </p:cNvSpPr>
          <p:nvPr/>
        </p:nvSpPr>
        <p:spPr bwMode="auto">
          <a:xfrm flipH="1">
            <a:off x="4187392" y="4865259"/>
            <a:ext cx="642938" cy="350717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5728854" y="1154907"/>
            <a:ext cx="14859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altLang="es-ES" sz="2000" b="1" dirty="0">
                <a:solidFill>
                  <a:schemeClr val="bg1">
                    <a:lumMod val="50000"/>
                  </a:schemeClr>
                </a:solidFill>
              </a:rPr>
              <a:t>remolacha</a:t>
            </a:r>
          </a:p>
        </p:txBody>
      </p:sp>
      <p:sp>
        <p:nvSpPr>
          <p:cNvPr id="12" name="Line 25"/>
          <p:cNvSpPr>
            <a:spLocks noChangeShapeType="1"/>
          </p:cNvSpPr>
          <p:nvPr/>
        </p:nvSpPr>
        <p:spPr bwMode="auto">
          <a:xfrm flipV="1">
            <a:off x="6394018" y="1518444"/>
            <a:ext cx="1587" cy="417512"/>
          </a:xfrm>
          <a:prstGeom prst="line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s-ES"/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2230005" y="6249194"/>
            <a:ext cx="20875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altLang="es-ES" b="1">
                <a:solidFill>
                  <a:schemeClr val="bg1">
                    <a:lumMod val="50000"/>
                  </a:schemeClr>
                </a:solidFill>
              </a:rPr>
              <a:t>Total: 46 cultivos</a:t>
            </a:r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9045776" y="5304491"/>
            <a:ext cx="97155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altLang="es-ES" sz="1600" b="1" dirty="0">
                <a:solidFill>
                  <a:schemeClr val="bg1">
                    <a:lumMod val="50000"/>
                  </a:schemeClr>
                </a:solidFill>
              </a:rPr>
              <a:t>cítricos</a:t>
            </a:r>
          </a:p>
        </p:txBody>
      </p:sp>
      <p:cxnSp>
        <p:nvCxnSpPr>
          <p:cNvPr id="15" name="AutoShape 28"/>
          <p:cNvCxnSpPr>
            <a:cxnSpLocks noChangeShapeType="1"/>
          </p:cNvCxnSpPr>
          <p:nvPr/>
        </p:nvCxnSpPr>
        <p:spPr bwMode="auto">
          <a:xfrm>
            <a:off x="8243455" y="4865258"/>
            <a:ext cx="631825" cy="355600"/>
          </a:xfrm>
          <a:prstGeom prst="straightConnector1">
            <a:avLst/>
          </a:prstGeom>
          <a:ln w="38100">
            <a:solidFill>
              <a:srgbClr val="339536"/>
            </a:solidFill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38" name="Rectángulo 37">
            <a:extLst>
              <a:ext uri="{FF2B5EF4-FFF2-40B4-BE49-F238E27FC236}">
                <a16:creationId xmlns:a16="http://schemas.microsoft.com/office/drawing/2014/main" id="{8B47E946-9BDD-419F-B0A0-908ABD1DC3B2}"/>
              </a:ext>
            </a:extLst>
          </p:cNvPr>
          <p:cNvSpPr/>
          <p:nvPr/>
        </p:nvSpPr>
        <p:spPr>
          <a:xfrm>
            <a:off x="8996010" y="279874"/>
            <a:ext cx="31317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Modelo popular de cultivo utilizado en más</a:t>
            </a:r>
          </a:p>
          <a:p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 de 100 países durante más de 20 años </a:t>
            </a:r>
          </a:p>
          <a:p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(Jones et al., 1998)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F954F23-10EA-4CBE-9881-83E5FC5F47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7278">
            <a:off x="1517139" y="544061"/>
            <a:ext cx="2197047" cy="586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052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262" y="448251"/>
            <a:ext cx="4217106" cy="865159"/>
          </a:xfrm>
        </p:spPr>
        <p:txBody>
          <a:bodyPr>
            <a:normAutofit/>
          </a:bodyPr>
          <a:lstStyle/>
          <a:p>
            <a:pPr algn="ctr"/>
            <a:r>
              <a:rPr lang="es-ES" sz="3600" dirty="0">
                <a:solidFill>
                  <a:srgbClr val="339536"/>
                </a:solidFill>
              </a:rPr>
              <a:t>Impactos del DSSAT</a:t>
            </a:r>
            <a:endParaRPr lang="es-MX" sz="2800" dirty="0">
              <a:solidFill>
                <a:srgbClr val="339536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6082" y="1313410"/>
            <a:ext cx="10881360" cy="5098877"/>
          </a:xfrm>
        </p:spPr>
        <p:txBody>
          <a:bodyPr>
            <a:noAutofit/>
          </a:bodyPr>
          <a:lstStyle/>
          <a:p>
            <a:pPr algn="just"/>
            <a:r>
              <a:rPr lang="es-ES" altLang="es-ES" sz="22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Ha sido adoptado por más de 1500 investigadores en 90 países, incluyendo Cuba. </a:t>
            </a:r>
          </a:p>
          <a:p>
            <a:pPr marL="0" indent="0" algn="just">
              <a:buNone/>
            </a:pPr>
            <a:endParaRPr lang="es-ES" altLang="es-ES" sz="2200" b="1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es-ES" altLang="es-ES" sz="22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Utilizado en más de 8 proyectos nacionales e internacionales, sobre el cambio climático.</a:t>
            </a:r>
          </a:p>
          <a:p>
            <a:pPr marL="0" indent="0" algn="just">
              <a:buNone/>
            </a:pPr>
            <a:endParaRPr lang="es-ES" altLang="es-ES" sz="2200" b="1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es-ES" altLang="es-ES" sz="22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Cientos de aplicaciones desarrolladas independientemente de los creadores originales. </a:t>
            </a:r>
          </a:p>
          <a:p>
            <a:pPr marL="0" indent="0" algn="just">
              <a:buNone/>
            </a:pPr>
            <a:endParaRPr lang="es-ES" altLang="es-ES" sz="2200" b="1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es-ES" altLang="es-ES" sz="2200" b="1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Validó el enfoque de sistemas para la transferencia tecnológica.</a:t>
            </a:r>
          </a:p>
        </p:txBody>
      </p:sp>
    </p:spTree>
    <p:extLst>
      <p:ext uri="{BB962C8B-B14F-4D97-AF65-F5344CB8AC3E}">
        <p14:creationId xmlns:p14="http://schemas.microsoft.com/office/powerpoint/2010/main" val="162634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23741"/>
            <a:ext cx="3874477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339536"/>
                </a:solidFill>
              </a:rPr>
              <a:t>Problema científico</a:t>
            </a:r>
            <a:endParaRPr lang="en-US" sz="3600" dirty="0">
              <a:solidFill>
                <a:srgbClr val="339536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247969"/>
            <a:ext cx="10515600" cy="23620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¿Cómo propiciar un uso racional del biofertilizante </a:t>
            </a:r>
            <a:r>
              <a:rPr lang="es-ES" sz="3200" dirty="0" err="1">
                <a:solidFill>
                  <a:schemeClr val="bg1">
                    <a:lumMod val="50000"/>
                  </a:schemeClr>
                </a:solidFill>
              </a:rPr>
              <a:t>EcoMic</a:t>
            </a: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® para el cultivar de maíz P-7928 y obtener rendimientos satisfactorios?</a:t>
            </a:r>
            <a:endParaRPr lang="en-US" sz="4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57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940169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339536"/>
                </a:solidFill>
              </a:rPr>
              <a:t>Hipótesis</a:t>
            </a:r>
            <a:endParaRPr lang="en-US" sz="3600" dirty="0">
              <a:solidFill>
                <a:srgbClr val="339536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69189" y="1913640"/>
            <a:ext cx="10515600" cy="35150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La utilización de alternativas de manejo para el cultivar de maíz P-7928 basada en la aplicación de </a:t>
            </a:r>
            <a:r>
              <a:rPr lang="es-ES" sz="3200" dirty="0" err="1">
                <a:solidFill>
                  <a:schemeClr val="bg1">
                    <a:lumMod val="50000"/>
                  </a:schemeClr>
                </a:solidFill>
              </a:rPr>
              <a:t>Ecomic</a:t>
            </a:r>
            <a:r>
              <a:rPr lang="es-ES" sz="3200" dirty="0">
                <a:solidFill>
                  <a:schemeClr val="bg1">
                    <a:lumMod val="50000"/>
                  </a:schemeClr>
                </a:solidFill>
              </a:rPr>
              <a:t> ®, permiten un uso racional de la fertilización con rendimientos satisfactorios.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32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983</Words>
  <Application>Microsoft Office PowerPoint</Application>
  <PresentationFormat>Panorámica</PresentationFormat>
  <Paragraphs>96</Paragraphs>
  <Slides>10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Monotype Corsiva</vt:lpstr>
      <vt:lpstr>Tema de Office</vt:lpstr>
      <vt:lpstr>Estimación de rendimiento del cultivar de maíz P-7928 con EcoMic® utilizando el modelo DSSAT</vt:lpstr>
      <vt:lpstr>Importancia del cultivo del maíz</vt:lpstr>
      <vt:lpstr>La importancia de la utilización del EcoMic®(HMA)</vt:lpstr>
      <vt:lpstr>Datos de maíz para Cuba</vt:lpstr>
      <vt:lpstr>Modelos de simulación de Cultivos</vt:lpstr>
      <vt:lpstr>Presentación de PowerPoint</vt:lpstr>
      <vt:lpstr>Impactos del DSSAT</vt:lpstr>
      <vt:lpstr>Problema científico</vt:lpstr>
      <vt:lpstr>Hipótesis</vt:lpstr>
      <vt:lpstr>Objetivo general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Estimación de rendimiento del cultivar P-7928 con EcoMic® utilizando el modelo DSSAT</dc:title>
  <dc:creator>Florido</dc:creator>
  <cp:lastModifiedBy>Daniel Fernández Sotolongo</cp:lastModifiedBy>
  <cp:revision>66</cp:revision>
  <dcterms:created xsi:type="dcterms:W3CDTF">2024-11-26T14:46:56Z</dcterms:created>
  <dcterms:modified xsi:type="dcterms:W3CDTF">2025-02-14T13:08:24Z</dcterms:modified>
</cp:coreProperties>
</file>