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257" r:id="rId2"/>
    <p:sldId id="283" r:id="rId3"/>
    <p:sldId id="279" r:id="rId4"/>
    <p:sldId id="261" r:id="rId5"/>
    <p:sldId id="262" r:id="rId6"/>
    <p:sldId id="263" r:id="rId7"/>
    <p:sldId id="274" r:id="rId8"/>
    <p:sldId id="275" r:id="rId9"/>
    <p:sldId id="287" r:id="rId10"/>
    <p:sldId id="288" r:id="rId11"/>
    <p:sldId id="304" r:id="rId12"/>
    <p:sldId id="305" r:id="rId13"/>
    <p:sldId id="282" r:id="rId14"/>
    <p:sldId id="285" r:id="rId15"/>
    <p:sldId id="281" r:id="rId16"/>
    <p:sldId id="284"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538135"/>
    <a:srgbClr val="C8DFAA"/>
    <a:srgbClr val="7AC142"/>
    <a:srgbClr val="399A4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505E3EF-67EA-436B-97B2-0124C06EBD24}" styleName="Estilo medio 4 - Énfasis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579" autoAdjust="0"/>
    <p:restoredTop sz="96323" autoAdjust="0"/>
  </p:normalViewPr>
  <p:slideViewPr>
    <p:cSldViewPr snapToGrid="0">
      <p:cViewPr>
        <p:scale>
          <a:sx n="66" d="100"/>
          <a:sy n="66" d="100"/>
        </p:scale>
        <p:origin x="2598" y="936"/>
      </p:cViewPr>
      <p:guideLst>
        <p:guide orient="horz" pos="2160"/>
        <p:guide pos="3840"/>
      </p:guideLst>
    </p:cSldViewPr>
  </p:slid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pieChart>
        <c:varyColors val="1"/>
        <c:ser>
          <c:idx val="0"/>
          <c:order val="0"/>
          <c:tx>
            <c:strRef>
              <c:f>Hoja1!$B$1</c:f>
              <c:strCache>
                <c:ptCount val="1"/>
                <c:pt idx="0">
                  <c:v>Ventas</c:v>
                </c:pt>
              </c:strCache>
            </c:strRef>
          </c:tx>
          <c:dPt>
            <c:idx val="0"/>
            <c:bubble3D val="0"/>
            <c:spPr>
              <a:solidFill>
                <a:srgbClr val="C00000"/>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20B5-4492-B1A4-52D83314FA91}"/>
              </c:ext>
            </c:extLst>
          </c:dPt>
          <c:dPt>
            <c:idx val="1"/>
            <c:bubble3D val="0"/>
            <c:spPr>
              <a:solidFill>
                <a:schemeClr val="accent6">
                  <a:tint val="77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2-20B5-4492-B1A4-52D83314FA91}"/>
              </c:ext>
            </c:extLst>
          </c:dPt>
          <c:dLbls>
            <c:dLbl>
              <c:idx val="0"/>
              <c:layout>
                <c:manualLayout>
                  <c:x val="1.5073174923364071E-2"/>
                  <c:y val="0.2175332980103411"/>
                </c:manualLayout>
              </c:layout>
              <c:tx>
                <c:rich>
                  <a:bodyPr rot="0" spcFirstLastPara="1" vertOverflow="ellipsis" vert="horz" wrap="square" lIns="38100" tIns="19050" rIns="38100" bIns="19050" anchor="ctr" anchorCtr="1">
                    <a:spAutoFit/>
                  </a:bodyPr>
                  <a:lstStyle/>
                  <a:p>
                    <a:pPr>
                      <a:defRPr sz="1330" b="1" i="0" u="none" strike="noStrike" kern="1200" spc="0" baseline="0">
                        <a:solidFill>
                          <a:schemeClr val="bg1">
                            <a:lumMod val="50000"/>
                          </a:schemeClr>
                        </a:solidFill>
                        <a:latin typeface="+mn-lt"/>
                        <a:ea typeface="+mn-ea"/>
                        <a:cs typeface="+mn-cs"/>
                      </a:defRPr>
                    </a:pPr>
                    <a:fld id="{EBAA2913-FD7A-4338-B0C0-C0D12F13A31C}" type="CATEGORYNAME">
                      <a:rPr lang="en-US" smtClean="0"/>
                      <a:pPr>
                        <a:defRPr>
                          <a:solidFill>
                            <a:schemeClr val="bg1">
                              <a:lumMod val="50000"/>
                            </a:schemeClr>
                          </a:solidFill>
                        </a:defRPr>
                      </a:pPr>
                      <a:t>[NOMBRE DE CATEGORÍA]</a:t>
                    </a:fld>
                    <a:r>
                      <a:rPr lang="en-US" baseline="0" dirty="0"/>
                      <a:t>
</a:t>
                    </a:r>
                    <a:fld id="{46D6FD85-3BD5-4A62-BDF3-EA368CF1ECEA}" type="PERCENTAGE">
                      <a:rPr lang="en-US" baseline="0"/>
                      <a:pPr>
                        <a:defRPr>
                          <a:solidFill>
                            <a:schemeClr val="bg1">
                              <a:lumMod val="50000"/>
                            </a:schemeClr>
                          </a:solidFill>
                        </a:defRPr>
                      </a:pPr>
                      <a:t>[PORCENTAJE]</a:t>
                    </a:fld>
                    <a:endParaRPr lang="en-US" baseline="0" dirty="0"/>
                  </a:p>
                </c:rich>
              </c:tx>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lumMod val="50000"/>
                        </a:schemeClr>
                      </a:solidFill>
                      <a:latin typeface="+mn-lt"/>
                      <a:ea typeface="+mn-ea"/>
                      <a:cs typeface="+mn-cs"/>
                    </a:defRPr>
                  </a:pPr>
                  <a:endParaRPr lang="es-ES"/>
                </a:p>
              </c:txPr>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20B5-4492-B1A4-52D83314FA91}"/>
                </c:ext>
              </c:extLst>
            </c:dLbl>
            <c:dLbl>
              <c:idx val="1"/>
              <c:layout>
                <c:manualLayout>
                  <c:x val="-1.507317492336418E-2"/>
                  <c:y val="-0.2852101337401568"/>
                </c:manualLayout>
              </c:layout>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lumMod val="50000"/>
                        </a:schemeClr>
                      </a:solidFill>
                      <a:latin typeface="+mn-lt"/>
                      <a:ea typeface="+mn-ea"/>
                      <a:cs typeface="+mn-cs"/>
                    </a:defRPr>
                  </a:pPr>
                  <a:endParaRPr lang="es-ES"/>
                </a:p>
              </c:txPr>
              <c:dLblPos val="bestFit"/>
              <c:showLegendKey val="0"/>
              <c:showVal val="0"/>
              <c:showCatName val="1"/>
              <c:showSerName val="0"/>
              <c:showPercent val="1"/>
              <c:showBubbleSize val="0"/>
              <c:extLst>
                <c:ext xmlns:c15="http://schemas.microsoft.com/office/drawing/2012/chart" uri="{CE6537A1-D6FC-4f65-9D91-7224C49458BB}">
                  <c15:layout>
                    <c:manualLayout>
                      <c:w val="0.21308959257801613"/>
                      <c:h val="0.31025082369563756"/>
                    </c:manualLayout>
                  </c15:layout>
                </c:ext>
                <c:ext xmlns:c16="http://schemas.microsoft.com/office/drawing/2014/chart" uri="{C3380CC4-5D6E-409C-BE32-E72D297353CC}">
                  <c16:uniqueId val="{00000002-20B5-4492-B1A4-52D83314FA91}"/>
                </c:ext>
              </c:extLst>
            </c:dLbl>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bg1">
                        <a:lumMod val="50000"/>
                      </a:schemeClr>
                    </a:solidFill>
                    <a:latin typeface="+mn-lt"/>
                    <a:ea typeface="+mn-ea"/>
                    <a:cs typeface="+mn-cs"/>
                  </a:defRPr>
                </a:pPr>
                <a:endParaRPr lang="es-ES"/>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Hoja1!$A$2:$A$3</c:f>
              <c:strCache>
                <c:ptCount val="2"/>
                <c:pt idx="0">
                  <c:v>tomate</c:v>
                </c:pt>
                <c:pt idx="1">
                  <c:v>otras hortalizas</c:v>
                </c:pt>
              </c:strCache>
            </c:strRef>
          </c:cat>
          <c:val>
            <c:numRef>
              <c:f>Hoja1!$B$2:$B$3</c:f>
              <c:numCache>
                <c:formatCode>General</c:formatCode>
                <c:ptCount val="2"/>
                <c:pt idx="0">
                  <c:v>42</c:v>
                </c:pt>
                <c:pt idx="1">
                  <c:v>58</c:v>
                </c:pt>
              </c:numCache>
            </c:numRef>
          </c:val>
          <c:extLst>
            <c:ext xmlns:c16="http://schemas.microsoft.com/office/drawing/2014/chart" uri="{C3380CC4-5D6E-409C-BE32-E72D297353CC}">
              <c16:uniqueId val="{00000000-20B5-4492-B1A4-52D83314FA91}"/>
            </c:ext>
          </c:extLst>
        </c:ser>
        <c:dLbls>
          <c:dLblPos val="out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s-ES"/>
    </a:p>
  </c:txPr>
  <c:externalData r:id="rId3">
    <c:autoUpdate val="0"/>
  </c:externalData>
</c:chartSpace>
</file>

<file path=ppt/charts/colors1.xml><?xml version="1.0" encoding="utf-8"?>
<cs:colorStyle xmlns:cs="http://schemas.microsoft.com/office/drawing/2012/chartStyle" xmlns:a="http://schemas.openxmlformats.org/drawingml/2006/main" meth="withinLinear" id="19">
  <a:schemeClr val="accent6"/>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sz="quarter" idx="1"/>
          </p:nvPr>
        </p:nvSpPr>
        <p:spPr>
          <a:xfrm>
            <a:off x="3884613" y="1"/>
            <a:ext cx="2971800" cy="458788"/>
          </a:xfrm>
          <a:prstGeom prst="rect">
            <a:avLst/>
          </a:prstGeom>
        </p:spPr>
        <p:txBody>
          <a:bodyPr vert="horz" lIns="91440" tIns="45720" rIns="91440" bIns="45720" rtlCol="0"/>
          <a:lstStyle>
            <a:lvl1pPr algn="r">
              <a:defRPr sz="1200"/>
            </a:lvl1pPr>
          </a:lstStyle>
          <a:p>
            <a:fld id="{FEF2CBC0-8F99-43B5-AE4A-612CCC634546}" type="datetimeFigureOut">
              <a:rPr lang="en-US" smtClean="0"/>
              <a:t>12/2/2024</a:t>
            </a:fld>
            <a:endParaRPr lang="en-US"/>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0372927-BF87-4032-8E72-57AD58D7A884}" type="slidenum">
              <a:rPr lang="en-US" smtClean="0"/>
              <a:t>‹Nº›</a:t>
            </a:fld>
            <a:endParaRPr lang="en-US"/>
          </a:p>
        </p:txBody>
      </p:sp>
    </p:spTree>
    <p:extLst>
      <p:ext uri="{BB962C8B-B14F-4D97-AF65-F5344CB8AC3E}">
        <p14:creationId xmlns:p14="http://schemas.microsoft.com/office/powerpoint/2010/main" val="30882712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idx="1"/>
          </p:nvPr>
        </p:nvSpPr>
        <p:spPr>
          <a:xfrm>
            <a:off x="3884613" y="1"/>
            <a:ext cx="2971800" cy="458788"/>
          </a:xfrm>
          <a:prstGeom prst="rect">
            <a:avLst/>
          </a:prstGeom>
        </p:spPr>
        <p:txBody>
          <a:bodyPr vert="horz" lIns="91440" tIns="45720" rIns="91440" bIns="45720" rtlCol="0"/>
          <a:lstStyle>
            <a:lvl1pPr algn="r">
              <a:defRPr sz="1200"/>
            </a:lvl1pPr>
          </a:lstStyle>
          <a:p>
            <a:fld id="{AE2E27B1-FADD-4163-93C7-24BFA6592C88}" type="datetimeFigureOut">
              <a:rPr lang="en-US" smtClean="0"/>
              <a:t>12/2/2024</a:t>
            </a:fld>
            <a:endParaRPr lang="en-U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Marcador de notas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4838786-99FD-4C15-8C52-D22BF1950EFA}" type="slidenum">
              <a:rPr lang="en-US" smtClean="0"/>
              <a:t>‹Nº›</a:t>
            </a:fld>
            <a:endParaRPr lang="en-US"/>
          </a:p>
        </p:txBody>
      </p:sp>
    </p:spTree>
    <p:extLst>
      <p:ext uri="{BB962C8B-B14F-4D97-AF65-F5344CB8AC3E}">
        <p14:creationId xmlns:p14="http://schemas.microsoft.com/office/powerpoint/2010/main" val="2356339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Para simular</a:t>
            </a:r>
            <a:r>
              <a:rPr lang="es-ES" baseline="0" dirty="0"/>
              <a:t> el rendimiento en tomate </a:t>
            </a:r>
            <a:endParaRPr lang="en-US" dirty="0"/>
          </a:p>
          <a:p>
            <a:endParaRPr lang="en-US" dirty="0"/>
          </a:p>
        </p:txBody>
      </p:sp>
      <p:sp>
        <p:nvSpPr>
          <p:cNvPr id="4" name="Marcador de número de diapositiva 3"/>
          <p:cNvSpPr>
            <a:spLocks noGrp="1"/>
          </p:cNvSpPr>
          <p:nvPr>
            <p:ph type="sldNum" sz="quarter" idx="10"/>
          </p:nvPr>
        </p:nvSpPr>
        <p:spPr/>
        <p:txBody>
          <a:bodyPr/>
          <a:lstStyle/>
          <a:p>
            <a:fld id="{94838786-99FD-4C15-8C52-D22BF1950EFA}" type="slidenum">
              <a:rPr lang="en-US" smtClean="0"/>
              <a:t>1</a:t>
            </a:fld>
            <a:endParaRPr lang="en-US"/>
          </a:p>
        </p:txBody>
      </p:sp>
    </p:spTree>
    <p:extLst>
      <p:ext uri="{BB962C8B-B14F-4D97-AF65-F5344CB8AC3E}">
        <p14:creationId xmlns:p14="http://schemas.microsoft.com/office/powerpoint/2010/main" val="33446253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a:p>
        </p:txBody>
      </p:sp>
      <p:sp>
        <p:nvSpPr>
          <p:cNvPr id="4" name="Marcador de número de diapositiva 3"/>
          <p:cNvSpPr>
            <a:spLocks noGrp="1"/>
          </p:cNvSpPr>
          <p:nvPr>
            <p:ph type="sldNum" sz="quarter" idx="10"/>
          </p:nvPr>
        </p:nvSpPr>
        <p:spPr/>
        <p:txBody>
          <a:bodyPr/>
          <a:lstStyle/>
          <a:p>
            <a:fld id="{94838786-99FD-4C15-8C52-D22BF1950EFA}" type="slidenum">
              <a:rPr lang="en-US" smtClean="0"/>
              <a:t>14</a:t>
            </a:fld>
            <a:endParaRPr lang="en-US"/>
          </a:p>
        </p:txBody>
      </p:sp>
    </p:spTree>
    <p:extLst>
      <p:ext uri="{BB962C8B-B14F-4D97-AF65-F5344CB8AC3E}">
        <p14:creationId xmlns:p14="http://schemas.microsoft.com/office/powerpoint/2010/main" val="42686992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a:p>
        </p:txBody>
      </p:sp>
      <p:sp>
        <p:nvSpPr>
          <p:cNvPr id="4" name="Marcador de número de diapositiva 3"/>
          <p:cNvSpPr>
            <a:spLocks noGrp="1"/>
          </p:cNvSpPr>
          <p:nvPr>
            <p:ph type="sldNum" sz="quarter" idx="10"/>
          </p:nvPr>
        </p:nvSpPr>
        <p:spPr/>
        <p:txBody>
          <a:bodyPr/>
          <a:lstStyle/>
          <a:p>
            <a:fld id="{94838786-99FD-4C15-8C52-D22BF1950EFA}" type="slidenum">
              <a:rPr lang="en-US" smtClean="0"/>
              <a:t>15</a:t>
            </a:fld>
            <a:endParaRPr lang="en-US"/>
          </a:p>
        </p:txBody>
      </p:sp>
    </p:spTree>
    <p:extLst>
      <p:ext uri="{BB962C8B-B14F-4D97-AF65-F5344CB8AC3E}">
        <p14:creationId xmlns:p14="http://schemas.microsoft.com/office/powerpoint/2010/main" val="6753445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Para simular</a:t>
            </a:r>
            <a:r>
              <a:rPr lang="es-ES" baseline="0" dirty="0"/>
              <a:t> el rendimiento en tomate</a:t>
            </a:r>
            <a:endParaRPr lang="en-US" dirty="0"/>
          </a:p>
          <a:p>
            <a:endParaRPr lang="en-US" dirty="0"/>
          </a:p>
        </p:txBody>
      </p:sp>
      <p:sp>
        <p:nvSpPr>
          <p:cNvPr id="4" name="Marcador de número de diapositiva 3"/>
          <p:cNvSpPr>
            <a:spLocks noGrp="1"/>
          </p:cNvSpPr>
          <p:nvPr>
            <p:ph type="sldNum" sz="quarter" idx="10"/>
          </p:nvPr>
        </p:nvSpPr>
        <p:spPr/>
        <p:txBody>
          <a:bodyPr/>
          <a:lstStyle/>
          <a:p>
            <a:fld id="{94838786-99FD-4C15-8C52-D22BF1950EFA}" type="slidenum">
              <a:rPr lang="en-US" smtClean="0"/>
              <a:t>16</a:t>
            </a:fld>
            <a:endParaRPr lang="en-US"/>
          </a:p>
        </p:txBody>
      </p:sp>
    </p:spTree>
    <p:extLst>
      <p:ext uri="{BB962C8B-B14F-4D97-AF65-F5344CB8AC3E}">
        <p14:creationId xmlns:p14="http://schemas.microsoft.com/office/powerpoint/2010/main" val="5694888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effectLst/>
                <a:latin typeface="+mn-lt"/>
                <a:ea typeface="+mn-ea"/>
                <a:cs typeface="+mn-cs"/>
              </a:rPr>
              <a:t>El tomate (</a:t>
            </a:r>
            <a:r>
              <a:rPr lang="es-ES" sz="1200" i="1" kern="1200" dirty="0">
                <a:solidFill>
                  <a:schemeClr val="tx1"/>
                </a:solidFill>
                <a:effectLst/>
                <a:latin typeface="+mn-lt"/>
                <a:ea typeface="+mn-ea"/>
                <a:cs typeface="+mn-cs"/>
              </a:rPr>
              <a:t>Solanum lycopersicum </a:t>
            </a:r>
            <a:r>
              <a:rPr lang="es-ES" sz="1200" kern="1200" dirty="0">
                <a:solidFill>
                  <a:schemeClr val="tx1"/>
                </a:solidFill>
                <a:effectLst/>
                <a:latin typeface="+mn-lt"/>
                <a:ea typeface="+mn-ea"/>
                <a:cs typeface="+mn-cs"/>
              </a:rPr>
              <a:t>L.), es el cultivo hortícola más consumido en el mundo </a:t>
            </a:r>
            <a:r>
              <a:rPr lang="es-ES_tradnl" sz="1200" kern="1200" dirty="0">
                <a:solidFill>
                  <a:schemeClr val="tx1"/>
                </a:solidFill>
                <a:effectLst/>
                <a:latin typeface="+mn-lt"/>
                <a:ea typeface="+mn-ea"/>
                <a:cs typeface="+mn-cs"/>
              </a:rPr>
              <a:t>debido a su papel fundamental en los hábitos alimenticios de una amplia parte de la población mundial.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200" kern="1200" dirty="0">
                <a:solidFill>
                  <a:schemeClr val="tx1"/>
                </a:solidFill>
                <a:effectLst/>
                <a:latin typeface="+mn-lt"/>
                <a:ea typeface="+mn-ea"/>
                <a:cs typeface="+mn-cs"/>
              </a:rPr>
              <a:t>Su cultivo representa más del 30% de la producción hortícola mundial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200" kern="1200" dirty="0">
                <a:solidFill>
                  <a:schemeClr val="tx1"/>
                </a:solidFill>
                <a:effectLst/>
                <a:latin typeface="+mn-lt"/>
                <a:ea typeface="+mn-ea"/>
                <a:cs typeface="+mn-cs"/>
              </a:rPr>
              <a:t>Con una superficie de siembra de cinco millones de hectáreas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200" kern="1200" dirty="0">
                <a:solidFill>
                  <a:schemeClr val="tx1"/>
                </a:solidFill>
                <a:effectLst/>
                <a:latin typeface="+mn-lt"/>
                <a:ea typeface="+mn-ea"/>
                <a:cs typeface="+mn-cs"/>
              </a:rPr>
              <a:t>Y producciones de 171 millones de t año</a:t>
            </a:r>
            <a:r>
              <a:rPr lang="es-ES" sz="1200" kern="1200" baseline="30000" dirty="0">
                <a:solidFill>
                  <a:schemeClr val="tx1"/>
                </a:solidFill>
                <a:effectLst/>
                <a:latin typeface="+mn-lt"/>
                <a:ea typeface="+mn-ea"/>
                <a:cs typeface="+mn-cs"/>
              </a:rPr>
              <a:t> </a:t>
            </a:r>
            <a:r>
              <a:rPr lang="es-ES" dirty="0">
                <a:solidFill>
                  <a:schemeClr val="tx1">
                    <a:lumMod val="75000"/>
                  </a:schemeClr>
                </a:solidFill>
                <a:latin typeface="Arial" panose="020B0604020202020204" pitchFamily="34" charset="0"/>
                <a:cs typeface="Arial" panose="020B0604020202020204" pitchFamily="34" charset="0"/>
              </a:rPr>
              <a:t>(OCEI, 2017), (FAOSTAT, 2020)</a:t>
            </a:r>
          </a:p>
          <a:p>
            <a:endParaRPr lang="en-US" dirty="0"/>
          </a:p>
        </p:txBody>
      </p:sp>
      <p:sp>
        <p:nvSpPr>
          <p:cNvPr id="4" name="Marcador de número de diapositiva 3"/>
          <p:cNvSpPr>
            <a:spLocks noGrp="1"/>
          </p:cNvSpPr>
          <p:nvPr>
            <p:ph type="sldNum" sz="quarter" idx="10"/>
          </p:nvPr>
        </p:nvSpPr>
        <p:spPr/>
        <p:txBody>
          <a:bodyPr/>
          <a:lstStyle/>
          <a:p>
            <a:fld id="{94838786-99FD-4C15-8C52-D22BF1950EFA}" type="slidenum">
              <a:rPr lang="en-US" smtClean="0"/>
              <a:t>2</a:t>
            </a:fld>
            <a:endParaRPr lang="en-US"/>
          </a:p>
        </p:txBody>
      </p:sp>
    </p:spTree>
    <p:extLst>
      <p:ext uri="{BB962C8B-B14F-4D97-AF65-F5344CB8AC3E}">
        <p14:creationId xmlns:p14="http://schemas.microsoft.com/office/powerpoint/2010/main" val="42632355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dirty="0">
                <a:latin typeface="Arial" panose="020B0604020202020204" pitchFamily="34" charset="0"/>
                <a:cs typeface="Arial" panose="020B0604020202020204" pitchFamily="34" charset="0"/>
              </a:rPr>
              <a:t>Periodo óptimo: 15 de octubre al 15 de diciembre</a:t>
            </a:r>
          </a:p>
          <a:p>
            <a:pPr marL="0" marR="0" lvl="0" indent="0" algn="l" defTabSz="914400" rtl="0" eaLnBrk="1" fontAlgn="auto" latinLnBrk="0" hangingPunct="1">
              <a:lnSpc>
                <a:spcPct val="100000"/>
              </a:lnSpc>
              <a:spcBef>
                <a:spcPts val="0"/>
              </a:spcBef>
              <a:spcAft>
                <a:spcPts val="0"/>
              </a:spcAft>
              <a:buClrTx/>
              <a:buSzTx/>
              <a:buFontTx/>
              <a:buNone/>
              <a:tabLst/>
              <a:defRPr/>
            </a:pPr>
            <a:r>
              <a:rPr lang="es-ES" sz="1200" dirty="0">
                <a:latin typeface="Arial" panose="020B0604020202020204" pitchFamily="34" charset="0"/>
                <a:cs typeface="Arial" panose="020B0604020202020204" pitchFamily="34" charset="0"/>
              </a:rPr>
              <a:t>Y el trasplante en enero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2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ES" sz="1200" dirty="0">
                <a:latin typeface="Arial" panose="020B0604020202020204" pitchFamily="34" charset="0"/>
                <a:cs typeface="Arial" panose="020B0604020202020204" pitchFamily="34" charset="0"/>
              </a:rPr>
              <a:t>Periodo temprano: mediado de agosto y trasplante septiembre</a:t>
            </a:r>
          </a:p>
          <a:p>
            <a:pPr marL="0" marR="0" lvl="0" indent="0" algn="l" defTabSz="914400" rtl="0" eaLnBrk="1" fontAlgn="auto" latinLnBrk="0" hangingPunct="1">
              <a:lnSpc>
                <a:spcPct val="100000"/>
              </a:lnSpc>
              <a:spcBef>
                <a:spcPts val="0"/>
              </a:spcBef>
              <a:spcAft>
                <a:spcPts val="0"/>
              </a:spcAft>
              <a:buClrTx/>
              <a:buSzTx/>
              <a:buFontTx/>
              <a:buNone/>
              <a:tabLst/>
              <a:defRPr/>
            </a:pPr>
            <a:r>
              <a:rPr lang="es-ES" sz="1200" dirty="0">
                <a:latin typeface="Arial" panose="020B0604020202020204" pitchFamily="34" charset="0"/>
                <a:cs typeface="Arial" panose="020B0604020202020204" pitchFamily="34" charset="0"/>
              </a:rPr>
              <a:t>Periodo tardío: finales de enero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2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ES" sz="1200" dirty="0">
                <a:latin typeface="Arial" panose="020B0604020202020204" pitchFamily="34" charset="0"/>
                <a:cs typeface="Arial" panose="020B0604020202020204" pitchFamily="34" charset="0"/>
              </a:rPr>
              <a:t>Nota: producto al cambio climático estas fechas han ido variado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2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200" dirty="0">
              <a:latin typeface="Arial" panose="020B0604020202020204" pitchFamily="34" charset="0"/>
              <a:cs typeface="Arial" panose="020B0604020202020204" pitchFamily="34" charset="0"/>
            </a:endParaRPr>
          </a:p>
          <a:p>
            <a:r>
              <a:rPr lang="es-ES" sz="1200" b="1" dirty="0">
                <a:solidFill>
                  <a:srgbClr val="FF0000"/>
                </a:solidFill>
                <a:latin typeface="Arial" panose="020B0604020202020204" pitchFamily="34" charset="0"/>
                <a:cs typeface="Arial" panose="020B0604020202020204" pitchFamily="34" charset="0"/>
              </a:rPr>
              <a:t>cuajado pobre:  </a:t>
            </a:r>
          </a:p>
          <a:p>
            <a:endParaRPr lang="es-ES" sz="1200" b="1" dirty="0">
              <a:solidFill>
                <a:srgbClr val="FF0000"/>
              </a:solidFill>
              <a:latin typeface="Arial" panose="020B0604020202020204" pitchFamily="34" charset="0"/>
              <a:cs typeface="Arial" panose="020B0604020202020204" pitchFamily="34" charset="0"/>
            </a:endParaRPr>
          </a:p>
          <a:p>
            <a:r>
              <a:rPr lang="es-ES" sz="1200" b="1" dirty="0">
                <a:solidFill>
                  <a:srgbClr val="FF0000"/>
                </a:solidFill>
                <a:latin typeface="Arial" panose="020B0604020202020204" pitchFamily="34" charset="0"/>
                <a:cs typeface="Arial" panose="020B0604020202020204" pitchFamily="34" charset="0"/>
              </a:rPr>
              <a:t>Cuajado: es cuando la flor produce el fruto</a:t>
            </a:r>
          </a:p>
          <a:p>
            <a:r>
              <a:rPr lang="es-ES" sz="1200" b="1" dirty="0">
                <a:solidFill>
                  <a:srgbClr val="FF0000"/>
                </a:solidFill>
                <a:latin typeface="Arial" panose="020B0604020202020204" pitchFamily="34" charset="0"/>
                <a:cs typeface="Arial" panose="020B0604020202020204" pitchFamily="34" charset="0"/>
              </a:rPr>
              <a:t>Pobre: no fructifica</a:t>
            </a:r>
            <a:endParaRPr lang="en-US" b="1" dirty="0">
              <a:solidFill>
                <a:srgbClr val="FF0000"/>
              </a:solidFill>
            </a:endParaRPr>
          </a:p>
        </p:txBody>
      </p:sp>
      <p:sp>
        <p:nvSpPr>
          <p:cNvPr id="4" name="Marcador de número de diapositiva 3"/>
          <p:cNvSpPr>
            <a:spLocks noGrp="1"/>
          </p:cNvSpPr>
          <p:nvPr>
            <p:ph type="sldNum" sz="quarter" idx="10"/>
          </p:nvPr>
        </p:nvSpPr>
        <p:spPr/>
        <p:txBody>
          <a:bodyPr/>
          <a:lstStyle/>
          <a:p>
            <a:fld id="{94838786-99FD-4C15-8C52-D22BF1950EFA}" type="slidenum">
              <a:rPr lang="en-US" smtClean="0"/>
              <a:t>3</a:t>
            </a:fld>
            <a:endParaRPr lang="en-US"/>
          </a:p>
        </p:txBody>
      </p:sp>
    </p:spTree>
    <p:extLst>
      <p:ext uri="{BB962C8B-B14F-4D97-AF65-F5344CB8AC3E}">
        <p14:creationId xmlns:p14="http://schemas.microsoft.com/office/powerpoint/2010/main" val="28831039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sz="1200" kern="1200" dirty="0">
                <a:solidFill>
                  <a:schemeClr val="tx1"/>
                </a:solidFill>
                <a:effectLst/>
                <a:latin typeface="+mn-lt"/>
                <a:ea typeface="+mn-ea"/>
                <a:cs typeface="+mn-cs"/>
              </a:rPr>
              <a:t>Durante los últimos 10 años se han desarrollado modelos de simulación de base ecofisiológica para un número importante de sistemas de cultivos. </a:t>
            </a:r>
          </a:p>
          <a:p>
            <a:endParaRPr lang="es-ES"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Los cuales han demostrado ser herramientas que </a:t>
            </a:r>
            <a:r>
              <a:rPr lang="es-ES" sz="1200" b="1" kern="1200" dirty="0">
                <a:solidFill>
                  <a:schemeClr val="tx1"/>
                </a:solidFill>
                <a:effectLst/>
                <a:latin typeface="+mn-lt"/>
                <a:ea typeface="+mn-ea"/>
                <a:cs typeface="+mn-cs"/>
              </a:rPr>
              <a:t>permiten:</a:t>
            </a:r>
          </a:p>
          <a:p>
            <a:endParaRPr lang="es-ES" sz="1200" b="1" kern="1200" dirty="0">
              <a:solidFill>
                <a:schemeClr val="tx1"/>
              </a:solidFill>
              <a:effectLst/>
              <a:latin typeface="+mn-lt"/>
              <a:ea typeface="+mn-ea"/>
              <a:cs typeface="+mn-cs"/>
            </a:endParaRPr>
          </a:p>
          <a:p>
            <a:pPr marL="171450" indent="-171450">
              <a:buFont typeface="Arial" panose="020B0604020202020204" pitchFamily="34" charset="0"/>
              <a:buChar char="•"/>
            </a:pPr>
            <a:r>
              <a:rPr lang="es-ES" sz="1200" kern="1200" dirty="0">
                <a:solidFill>
                  <a:schemeClr val="tx1"/>
                </a:solidFill>
                <a:effectLst/>
                <a:latin typeface="+mn-lt"/>
                <a:ea typeface="+mn-ea"/>
                <a:cs typeface="+mn-cs"/>
              </a:rPr>
              <a:t>Evaluar los recursos disponibles, </a:t>
            </a:r>
          </a:p>
          <a:p>
            <a:pPr marL="171450" indent="-171450">
              <a:buFont typeface="Arial" panose="020B0604020202020204" pitchFamily="34" charset="0"/>
              <a:buChar char="•"/>
            </a:pPr>
            <a:r>
              <a:rPr lang="es-ES" sz="1200" kern="1200" dirty="0">
                <a:solidFill>
                  <a:schemeClr val="tx1"/>
                </a:solidFill>
                <a:effectLst/>
                <a:latin typeface="+mn-lt"/>
                <a:ea typeface="+mn-ea"/>
                <a:cs typeface="+mn-cs"/>
              </a:rPr>
              <a:t>Evaluar un gran número de interacciones planta-ambiente-manejo y</a:t>
            </a:r>
          </a:p>
          <a:p>
            <a:pPr marL="171450" indent="-171450">
              <a:buFont typeface="Arial" panose="020B0604020202020204" pitchFamily="34" charset="0"/>
              <a:buChar char="•"/>
            </a:pPr>
            <a:r>
              <a:rPr lang="es-ES" sz="1200" kern="1200" dirty="0">
                <a:solidFill>
                  <a:schemeClr val="tx1"/>
                </a:solidFill>
                <a:effectLst/>
                <a:latin typeface="+mn-lt"/>
                <a:ea typeface="+mn-ea"/>
                <a:cs typeface="+mn-cs"/>
              </a:rPr>
              <a:t>Facilitar la toma de decisiones</a:t>
            </a:r>
          </a:p>
          <a:p>
            <a:pPr marL="171450" indent="-171450">
              <a:buFont typeface="Arial" panose="020B0604020202020204" pitchFamily="34" charset="0"/>
              <a:buChar char="•"/>
            </a:pPr>
            <a:r>
              <a:rPr lang="es-ES" sz="1200" kern="1200" dirty="0">
                <a:solidFill>
                  <a:schemeClr val="tx1"/>
                </a:solidFill>
                <a:effectLst/>
                <a:latin typeface="+mn-lt"/>
                <a:ea typeface="+mn-ea"/>
                <a:cs typeface="+mn-cs"/>
              </a:rPr>
              <a:t>Realizar análisis de factibilidad de la producción agrícola </a:t>
            </a:r>
          </a:p>
          <a:p>
            <a:pPr marL="171450" indent="-171450">
              <a:buFont typeface="Arial" panose="020B0604020202020204" pitchFamily="34" charset="0"/>
              <a:buChar char="•"/>
            </a:pPr>
            <a:r>
              <a:rPr lang="es-ES" sz="1200" kern="1200" dirty="0">
                <a:solidFill>
                  <a:schemeClr val="tx1"/>
                </a:solidFill>
                <a:effectLst/>
                <a:latin typeface="+mn-lt"/>
                <a:ea typeface="+mn-ea"/>
                <a:cs typeface="+mn-cs"/>
              </a:rPr>
              <a:t> Realizar</a:t>
            </a:r>
            <a:r>
              <a:rPr lang="es-ES" sz="1200" kern="1200" baseline="0" dirty="0">
                <a:solidFill>
                  <a:schemeClr val="tx1"/>
                </a:solidFill>
                <a:effectLst/>
                <a:latin typeface="+mn-lt"/>
                <a:ea typeface="+mn-ea"/>
                <a:cs typeface="+mn-cs"/>
              </a:rPr>
              <a:t> la</a:t>
            </a:r>
            <a:r>
              <a:rPr lang="es-ES" sz="1200" kern="1200" dirty="0">
                <a:solidFill>
                  <a:schemeClr val="tx1"/>
                </a:solidFill>
                <a:effectLst/>
                <a:latin typeface="+mn-lt"/>
                <a:ea typeface="+mn-ea"/>
                <a:cs typeface="+mn-cs"/>
              </a:rPr>
              <a:t> predicción de rendimientos medios y potenciales</a:t>
            </a:r>
          </a:p>
          <a:p>
            <a:pPr marL="171450" indent="-171450">
              <a:buFont typeface="Arial" panose="020B0604020202020204" pitchFamily="34" charset="0"/>
              <a:buChar char="•"/>
            </a:pPr>
            <a:endParaRPr lang="es-E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effectLst/>
                <a:latin typeface="+mn-lt"/>
                <a:ea typeface="+mn-ea"/>
                <a:cs typeface="+mn-cs"/>
              </a:rPr>
              <a:t>Evaluando el riesgo productivo ante los cambios climáticos previstos </a:t>
            </a:r>
            <a:r>
              <a:rPr lang="es-ES" dirty="0">
                <a:solidFill>
                  <a:schemeClr val="tx1">
                    <a:lumMod val="75000"/>
                  </a:schemeClr>
                </a:solidFill>
                <a:latin typeface="Arial" panose="020B0604020202020204" pitchFamily="34" charset="0"/>
                <a:ea typeface="Calibri" panose="020F0502020204030204" pitchFamily="34" charset="0"/>
                <a:cs typeface="Times New Roman" panose="02020603050405020304" pitchFamily="18" charset="0"/>
              </a:rPr>
              <a:t>(Hernández et al., 2009; Rodríguez-González et al., 2018)</a:t>
            </a:r>
            <a:endParaRPr lang="en-US" sz="1100" dirty="0">
              <a:solidFill>
                <a:schemeClr val="tx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Marcador de número de diapositiva 3"/>
          <p:cNvSpPr>
            <a:spLocks noGrp="1"/>
          </p:cNvSpPr>
          <p:nvPr>
            <p:ph type="sldNum" sz="quarter" idx="10"/>
          </p:nvPr>
        </p:nvSpPr>
        <p:spPr/>
        <p:txBody>
          <a:bodyPr/>
          <a:lstStyle/>
          <a:p>
            <a:fld id="{94838786-99FD-4C15-8C52-D22BF1950EFA}" type="slidenum">
              <a:rPr lang="en-US" smtClean="0"/>
              <a:t>4</a:t>
            </a:fld>
            <a:endParaRPr lang="en-US"/>
          </a:p>
        </p:txBody>
      </p:sp>
    </p:spTree>
    <p:extLst>
      <p:ext uri="{BB962C8B-B14F-4D97-AF65-F5344CB8AC3E}">
        <p14:creationId xmlns:p14="http://schemas.microsoft.com/office/powerpoint/2010/main" val="13737335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sz="1200" kern="1200" dirty="0">
                <a:solidFill>
                  <a:schemeClr val="tx1"/>
                </a:solidFill>
                <a:effectLst/>
                <a:latin typeface="+mn-lt"/>
                <a:ea typeface="+mn-ea"/>
                <a:cs typeface="+mn-cs"/>
              </a:rPr>
              <a:t>   DSSAT es un modelo popular de cultivo utilizado en más de 100 países durante más de 20 años </a:t>
            </a:r>
            <a:r>
              <a:rPr lang="es-ES" dirty="0">
                <a:solidFill>
                  <a:schemeClr val="tx1">
                    <a:lumMod val="75000"/>
                  </a:schemeClr>
                </a:solidFill>
              </a:rPr>
              <a:t>(Jones et al., 1998</a:t>
            </a:r>
            <a:endParaRPr lang="es-ES"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Es un paquete de software para microcomputadoras, </a:t>
            </a:r>
          </a:p>
          <a:p>
            <a:endParaRPr lang="es-ES"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que </a:t>
            </a:r>
            <a:r>
              <a:rPr lang="es-ES" sz="1200" b="1" kern="1200" dirty="0">
                <a:solidFill>
                  <a:schemeClr val="tx1"/>
                </a:solidFill>
                <a:effectLst/>
                <a:latin typeface="+mn-lt"/>
                <a:ea typeface="+mn-ea"/>
                <a:cs typeface="+mn-cs"/>
              </a:rPr>
              <a:t>proporciona: </a:t>
            </a:r>
          </a:p>
          <a:p>
            <a:pPr marL="171450" indent="-171450">
              <a:buFont typeface="Arial" panose="020B0604020202020204" pitchFamily="34" charset="0"/>
              <a:buChar char="•"/>
            </a:pPr>
            <a:r>
              <a:rPr lang="es-ES" sz="1200" kern="1200" dirty="0">
                <a:solidFill>
                  <a:schemeClr val="tx1"/>
                </a:solidFill>
                <a:effectLst/>
                <a:latin typeface="+mn-lt"/>
                <a:ea typeface="+mn-ea"/>
                <a:cs typeface="+mn-cs"/>
              </a:rPr>
              <a:t>Una interfaz de modelos de simulación de cultivos-suelo,</a:t>
            </a:r>
          </a:p>
          <a:p>
            <a:pPr marL="171450" indent="-171450">
              <a:buFont typeface="Arial" panose="020B0604020202020204" pitchFamily="34" charset="0"/>
              <a:buChar char="•"/>
            </a:pPr>
            <a:r>
              <a:rPr lang="es-ES" sz="1200" kern="1200" dirty="0">
                <a:solidFill>
                  <a:schemeClr val="tx1"/>
                </a:solidFill>
                <a:effectLst/>
                <a:latin typeface="+mn-lt"/>
                <a:ea typeface="+mn-ea"/>
                <a:cs typeface="+mn-cs"/>
              </a:rPr>
              <a:t>Datos para el suelo y el clima, </a:t>
            </a:r>
          </a:p>
          <a:p>
            <a:pPr marL="171450" indent="-171450">
              <a:buFont typeface="Arial" panose="020B0604020202020204" pitchFamily="34" charset="0"/>
              <a:buChar char="•"/>
            </a:pPr>
            <a:r>
              <a:rPr lang="es-ES" sz="1200" kern="1200" dirty="0">
                <a:solidFill>
                  <a:schemeClr val="tx1"/>
                </a:solidFill>
                <a:effectLst/>
                <a:latin typeface="+mn-lt"/>
                <a:ea typeface="+mn-ea"/>
                <a:cs typeface="+mn-cs"/>
              </a:rPr>
              <a:t>Y programas para evaluar estrategias de manejo. </a:t>
            </a:r>
          </a:p>
          <a:p>
            <a:pPr marL="0" indent="0">
              <a:buFont typeface="Arial" panose="020B0604020202020204" pitchFamily="34" charset="0"/>
              <a:buNone/>
            </a:pPr>
            <a:endParaRPr lang="es-ES"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Los coeficientes genéticos de las variedades de tomate de Cuba no se incluyen en la base de datos de cultivares de DSSAT.</a:t>
            </a:r>
          </a:p>
          <a:p>
            <a:endParaRPr lang="en-US"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Teniendo en cuenta lo anterior, </a:t>
            </a:r>
          </a:p>
          <a:p>
            <a:endParaRPr lang="es-ES"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se plantea como problema científico</a:t>
            </a:r>
            <a:endParaRPr lang="en-US" dirty="0"/>
          </a:p>
        </p:txBody>
      </p:sp>
      <p:sp>
        <p:nvSpPr>
          <p:cNvPr id="4" name="Marcador de número de diapositiva 3"/>
          <p:cNvSpPr>
            <a:spLocks noGrp="1"/>
          </p:cNvSpPr>
          <p:nvPr>
            <p:ph type="sldNum" sz="quarter" idx="10"/>
          </p:nvPr>
        </p:nvSpPr>
        <p:spPr/>
        <p:txBody>
          <a:bodyPr/>
          <a:lstStyle/>
          <a:p>
            <a:fld id="{94838786-99FD-4C15-8C52-D22BF1950EFA}" type="slidenum">
              <a:rPr lang="en-US" smtClean="0"/>
              <a:t>5</a:t>
            </a:fld>
            <a:endParaRPr lang="en-US"/>
          </a:p>
        </p:txBody>
      </p:sp>
    </p:spTree>
    <p:extLst>
      <p:ext uri="{BB962C8B-B14F-4D97-AF65-F5344CB8AC3E}">
        <p14:creationId xmlns:p14="http://schemas.microsoft.com/office/powerpoint/2010/main" val="30901831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a:p>
        </p:txBody>
      </p:sp>
      <p:sp>
        <p:nvSpPr>
          <p:cNvPr id="4" name="Marcador de número de diapositiva 3"/>
          <p:cNvSpPr>
            <a:spLocks noGrp="1"/>
          </p:cNvSpPr>
          <p:nvPr>
            <p:ph type="sldNum" sz="quarter" idx="10"/>
          </p:nvPr>
        </p:nvSpPr>
        <p:spPr/>
        <p:txBody>
          <a:bodyPr/>
          <a:lstStyle/>
          <a:p>
            <a:fld id="{94838786-99FD-4C15-8C52-D22BF1950EFA}" type="slidenum">
              <a:rPr lang="en-US" smtClean="0"/>
              <a:t>6</a:t>
            </a:fld>
            <a:endParaRPr lang="en-US"/>
          </a:p>
        </p:txBody>
      </p:sp>
    </p:spTree>
    <p:extLst>
      <p:ext uri="{BB962C8B-B14F-4D97-AF65-F5344CB8AC3E}">
        <p14:creationId xmlns:p14="http://schemas.microsoft.com/office/powerpoint/2010/main" val="22207234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a:p>
        </p:txBody>
      </p:sp>
      <p:sp>
        <p:nvSpPr>
          <p:cNvPr id="4" name="Marcador de número de diapositiva 3"/>
          <p:cNvSpPr>
            <a:spLocks noGrp="1"/>
          </p:cNvSpPr>
          <p:nvPr>
            <p:ph type="sldNum" sz="quarter" idx="10"/>
          </p:nvPr>
        </p:nvSpPr>
        <p:spPr/>
        <p:txBody>
          <a:bodyPr/>
          <a:lstStyle/>
          <a:p>
            <a:fld id="{94838786-99FD-4C15-8C52-D22BF1950EFA}" type="slidenum">
              <a:rPr lang="en-US" smtClean="0"/>
              <a:t>7</a:t>
            </a:fld>
            <a:endParaRPr lang="en-US"/>
          </a:p>
        </p:txBody>
      </p:sp>
    </p:spTree>
    <p:extLst>
      <p:ext uri="{BB962C8B-B14F-4D97-AF65-F5344CB8AC3E}">
        <p14:creationId xmlns:p14="http://schemas.microsoft.com/office/powerpoint/2010/main" val="38914134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a:p>
        </p:txBody>
      </p:sp>
      <p:sp>
        <p:nvSpPr>
          <p:cNvPr id="4" name="Marcador de número de diapositiva 3"/>
          <p:cNvSpPr>
            <a:spLocks noGrp="1"/>
          </p:cNvSpPr>
          <p:nvPr>
            <p:ph type="sldNum" sz="quarter" idx="10"/>
          </p:nvPr>
        </p:nvSpPr>
        <p:spPr/>
        <p:txBody>
          <a:bodyPr/>
          <a:lstStyle/>
          <a:p>
            <a:fld id="{94838786-99FD-4C15-8C52-D22BF1950EFA}" type="slidenum">
              <a:rPr lang="en-US" smtClean="0"/>
              <a:t>8</a:t>
            </a:fld>
            <a:endParaRPr lang="en-US"/>
          </a:p>
        </p:txBody>
      </p:sp>
    </p:spTree>
    <p:extLst>
      <p:ext uri="{BB962C8B-B14F-4D97-AF65-F5344CB8AC3E}">
        <p14:creationId xmlns:p14="http://schemas.microsoft.com/office/powerpoint/2010/main" val="26539164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a:p>
        </p:txBody>
      </p:sp>
      <p:sp>
        <p:nvSpPr>
          <p:cNvPr id="4" name="Marcador de número de diapositiva 3"/>
          <p:cNvSpPr>
            <a:spLocks noGrp="1"/>
          </p:cNvSpPr>
          <p:nvPr>
            <p:ph type="sldNum" sz="quarter" idx="10"/>
          </p:nvPr>
        </p:nvSpPr>
        <p:spPr/>
        <p:txBody>
          <a:bodyPr/>
          <a:lstStyle/>
          <a:p>
            <a:fld id="{94838786-99FD-4C15-8C52-D22BF1950EFA}" type="slidenum">
              <a:rPr lang="en-US" smtClean="0"/>
              <a:t>13</a:t>
            </a:fld>
            <a:endParaRPr lang="en-US"/>
          </a:p>
        </p:txBody>
      </p:sp>
    </p:spTree>
    <p:extLst>
      <p:ext uri="{BB962C8B-B14F-4D97-AF65-F5344CB8AC3E}">
        <p14:creationId xmlns:p14="http://schemas.microsoft.com/office/powerpoint/2010/main" val="30329482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4" name="Marcador de fecha 3"/>
          <p:cNvSpPr>
            <a:spLocks noGrp="1"/>
          </p:cNvSpPr>
          <p:nvPr>
            <p:ph type="dt" sz="half" idx="10"/>
          </p:nvPr>
        </p:nvSpPr>
        <p:spPr/>
        <p:txBody>
          <a:bodyPr/>
          <a:lstStyle/>
          <a:p>
            <a:fld id="{FA4BE962-1E98-4CD3-BC45-6817115C556A}" type="datetimeFigureOut">
              <a:rPr lang="es-MX" smtClean="0"/>
              <a:t>02/12/2024</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5AD97A4C-D296-4525-AF1C-D55E5578A444}" type="slidenum">
              <a:rPr lang="es-MX" smtClean="0"/>
              <a:t>‹Nº›</a:t>
            </a:fld>
            <a:endParaRPr lang="es-MX"/>
          </a:p>
        </p:txBody>
      </p:sp>
    </p:spTree>
    <p:extLst>
      <p:ext uri="{BB962C8B-B14F-4D97-AF65-F5344CB8AC3E}">
        <p14:creationId xmlns:p14="http://schemas.microsoft.com/office/powerpoint/2010/main" val="38970764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p>
            <a:fld id="{FA4BE962-1E98-4CD3-BC45-6817115C556A}" type="datetimeFigureOut">
              <a:rPr lang="es-MX" smtClean="0"/>
              <a:t>02/12/2024</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5AD97A4C-D296-4525-AF1C-D55E5578A444}" type="slidenum">
              <a:rPr lang="es-MX" smtClean="0"/>
              <a:t>‹Nº›</a:t>
            </a:fld>
            <a:endParaRPr lang="es-MX"/>
          </a:p>
        </p:txBody>
      </p:sp>
    </p:spTree>
    <p:extLst>
      <p:ext uri="{BB962C8B-B14F-4D97-AF65-F5344CB8AC3E}">
        <p14:creationId xmlns:p14="http://schemas.microsoft.com/office/powerpoint/2010/main" val="16005813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1" y="365125"/>
            <a:ext cx="2628900" cy="5811838"/>
          </a:xfrm>
        </p:spPr>
        <p:txBody>
          <a:bodyPr vert="eaVert"/>
          <a:lstStyle/>
          <a:p>
            <a:r>
              <a:rPr lang="es-ES"/>
              <a:t>Haga clic para modificar el estilo de título del patrón</a:t>
            </a:r>
            <a:endParaRPr lang="es-MX"/>
          </a:p>
        </p:txBody>
      </p:sp>
      <p:sp>
        <p:nvSpPr>
          <p:cNvPr id="3" name="Marcador de texto vertical 2"/>
          <p:cNvSpPr>
            <a:spLocks noGrp="1"/>
          </p:cNvSpPr>
          <p:nvPr>
            <p:ph type="body" orient="vert" idx="1"/>
          </p:nvPr>
        </p:nvSpPr>
        <p:spPr>
          <a:xfrm>
            <a:off x="838201" y="365125"/>
            <a:ext cx="7734300"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p>
            <a:fld id="{FA4BE962-1E98-4CD3-BC45-6817115C556A}" type="datetimeFigureOut">
              <a:rPr lang="es-MX" smtClean="0"/>
              <a:t>02/12/2024</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5AD97A4C-D296-4525-AF1C-D55E5578A444}" type="slidenum">
              <a:rPr lang="es-MX" smtClean="0"/>
              <a:t>‹Nº›</a:t>
            </a:fld>
            <a:endParaRPr lang="es-MX"/>
          </a:p>
        </p:txBody>
      </p:sp>
    </p:spTree>
    <p:extLst>
      <p:ext uri="{BB962C8B-B14F-4D97-AF65-F5344CB8AC3E}">
        <p14:creationId xmlns:p14="http://schemas.microsoft.com/office/powerpoint/2010/main" val="24991997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p>
            <a:fld id="{FA4BE962-1E98-4CD3-BC45-6817115C556A}" type="datetimeFigureOut">
              <a:rPr lang="es-MX" smtClean="0"/>
              <a:t>02/12/2024</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5AD97A4C-D296-4525-AF1C-D55E5578A444}" type="slidenum">
              <a:rPr lang="es-MX" smtClean="0"/>
              <a:t>‹Nº›</a:t>
            </a:fld>
            <a:endParaRPr lang="es-MX"/>
          </a:p>
        </p:txBody>
      </p:sp>
    </p:spTree>
    <p:extLst>
      <p:ext uri="{BB962C8B-B14F-4D97-AF65-F5344CB8AC3E}">
        <p14:creationId xmlns:p14="http://schemas.microsoft.com/office/powerpoint/2010/main" val="42459502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1" y="1709740"/>
            <a:ext cx="10515600" cy="2852737"/>
          </a:xfrm>
        </p:spPr>
        <p:txBody>
          <a:bodyPr anchor="b"/>
          <a:lstStyle>
            <a:lvl1pPr>
              <a:defRPr sz="6000"/>
            </a:lvl1pPr>
          </a:lstStyle>
          <a:p>
            <a:r>
              <a:rPr lang="es-ES"/>
              <a:t>Haga clic para modificar el estilo de título del patrón</a:t>
            </a:r>
            <a:endParaRPr lang="es-MX"/>
          </a:p>
        </p:txBody>
      </p:sp>
      <p:sp>
        <p:nvSpPr>
          <p:cNvPr id="3" name="Marcador de texto 2"/>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Marcador de fecha 3"/>
          <p:cNvSpPr>
            <a:spLocks noGrp="1"/>
          </p:cNvSpPr>
          <p:nvPr>
            <p:ph type="dt" sz="half" idx="10"/>
          </p:nvPr>
        </p:nvSpPr>
        <p:spPr/>
        <p:txBody>
          <a:bodyPr/>
          <a:lstStyle/>
          <a:p>
            <a:fld id="{FA4BE962-1E98-4CD3-BC45-6817115C556A}" type="datetimeFigureOut">
              <a:rPr lang="es-MX" smtClean="0"/>
              <a:t>02/12/2024</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5AD97A4C-D296-4525-AF1C-D55E5578A444}" type="slidenum">
              <a:rPr lang="es-MX" smtClean="0"/>
              <a:t>‹Nº›</a:t>
            </a:fld>
            <a:endParaRPr lang="es-MX"/>
          </a:p>
        </p:txBody>
      </p:sp>
    </p:spTree>
    <p:extLst>
      <p:ext uri="{BB962C8B-B14F-4D97-AF65-F5344CB8AC3E}">
        <p14:creationId xmlns:p14="http://schemas.microsoft.com/office/powerpoint/2010/main" val="1274087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sz="half" idx="1"/>
          </p:nvPr>
        </p:nvSpPr>
        <p:spPr>
          <a:xfrm>
            <a:off x="838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p:cNvSpPr>
            <a:spLocks noGrp="1"/>
          </p:cNvSpPr>
          <p:nvPr>
            <p:ph sz="half" idx="2"/>
          </p:nvPr>
        </p:nvSpPr>
        <p:spPr>
          <a:xfrm>
            <a:off x="6172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4"/>
          <p:cNvSpPr>
            <a:spLocks noGrp="1"/>
          </p:cNvSpPr>
          <p:nvPr>
            <p:ph type="dt" sz="half" idx="10"/>
          </p:nvPr>
        </p:nvSpPr>
        <p:spPr/>
        <p:txBody>
          <a:bodyPr/>
          <a:lstStyle/>
          <a:p>
            <a:fld id="{FA4BE962-1E98-4CD3-BC45-6817115C556A}" type="datetimeFigureOut">
              <a:rPr lang="es-MX" smtClean="0"/>
              <a:t>02/12/2024</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5AD97A4C-D296-4525-AF1C-D55E5578A444}" type="slidenum">
              <a:rPr lang="es-MX" smtClean="0"/>
              <a:t>‹Nº›</a:t>
            </a:fld>
            <a:endParaRPr lang="es-MX"/>
          </a:p>
        </p:txBody>
      </p:sp>
    </p:spTree>
    <p:extLst>
      <p:ext uri="{BB962C8B-B14F-4D97-AF65-F5344CB8AC3E}">
        <p14:creationId xmlns:p14="http://schemas.microsoft.com/office/powerpoint/2010/main" val="1578402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7"/>
            <a:ext cx="10515600" cy="1325563"/>
          </a:xfrm>
        </p:spPr>
        <p:txBody>
          <a:bodyPr/>
          <a:lstStyle/>
          <a:p>
            <a:r>
              <a:rPr lang="es-ES"/>
              <a:t>Haga clic para modificar el estilo de título del patrón</a:t>
            </a:r>
            <a:endParaRPr lang="es-MX"/>
          </a:p>
        </p:txBody>
      </p:sp>
      <p:sp>
        <p:nvSpPr>
          <p:cNvPr id="3" name="Marcador de texto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839789" y="2505075"/>
            <a:ext cx="515778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6172201" y="2505075"/>
            <a:ext cx="51831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6"/>
          <p:cNvSpPr>
            <a:spLocks noGrp="1"/>
          </p:cNvSpPr>
          <p:nvPr>
            <p:ph type="dt" sz="half" idx="10"/>
          </p:nvPr>
        </p:nvSpPr>
        <p:spPr/>
        <p:txBody>
          <a:bodyPr/>
          <a:lstStyle/>
          <a:p>
            <a:fld id="{FA4BE962-1E98-4CD3-BC45-6817115C556A}" type="datetimeFigureOut">
              <a:rPr lang="es-MX" smtClean="0"/>
              <a:t>02/12/2024</a:t>
            </a:fld>
            <a:endParaRPr lang="es-MX"/>
          </a:p>
        </p:txBody>
      </p:sp>
      <p:sp>
        <p:nvSpPr>
          <p:cNvPr id="8" name="Marcador de pie de página 7"/>
          <p:cNvSpPr>
            <a:spLocks noGrp="1"/>
          </p:cNvSpPr>
          <p:nvPr>
            <p:ph type="ftr" sz="quarter" idx="11"/>
          </p:nvPr>
        </p:nvSpPr>
        <p:spPr/>
        <p:txBody>
          <a:bodyPr/>
          <a:lstStyle/>
          <a:p>
            <a:endParaRPr lang="es-MX"/>
          </a:p>
        </p:txBody>
      </p:sp>
      <p:sp>
        <p:nvSpPr>
          <p:cNvPr id="9" name="Marcador de número de diapositiva 8"/>
          <p:cNvSpPr>
            <a:spLocks noGrp="1"/>
          </p:cNvSpPr>
          <p:nvPr>
            <p:ph type="sldNum" sz="quarter" idx="12"/>
          </p:nvPr>
        </p:nvSpPr>
        <p:spPr/>
        <p:txBody>
          <a:bodyPr/>
          <a:lstStyle/>
          <a:p>
            <a:fld id="{5AD97A4C-D296-4525-AF1C-D55E5578A444}" type="slidenum">
              <a:rPr lang="es-MX" smtClean="0"/>
              <a:t>‹Nº›</a:t>
            </a:fld>
            <a:endParaRPr lang="es-MX"/>
          </a:p>
        </p:txBody>
      </p:sp>
    </p:spTree>
    <p:extLst>
      <p:ext uri="{BB962C8B-B14F-4D97-AF65-F5344CB8AC3E}">
        <p14:creationId xmlns:p14="http://schemas.microsoft.com/office/powerpoint/2010/main" val="16409040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fecha 2"/>
          <p:cNvSpPr>
            <a:spLocks noGrp="1"/>
          </p:cNvSpPr>
          <p:nvPr>
            <p:ph type="dt" sz="half" idx="10"/>
          </p:nvPr>
        </p:nvSpPr>
        <p:spPr/>
        <p:txBody>
          <a:bodyPr/>
          <a:lstStyle/>
          <a:p>
            <a:fld id="{FA4BE962-1E98-4CD3-BC45-6817115C556A}" type="datetimeFigureOut">
              <a:rPr lang="es-MX" smtClean="0"/>
              <a:t>02/12/2024</a:t>
            </a:fld>
            <a:endParaRPr lang="es-MX"/>
          </a:p>
        </p:txBody>
      </p:sp>
      <p:sp>
        <p:nvSpPr>
          <p:cNvPr id="4" name="Marcador de pie de página 3"/>
          <p:cNvSpPr>
            <a:spLocks noGrp="1"/>
          </p:cNvSpPr>
          <p:nvPr>
            <p:ph type="ftr" sz="quarter" idx="11"/>
          </p:nvPr>
        </p:nvSpPr>
        <p:spPr/>
        <p:txBody>
          <a:bodyPr/>
          <a:lstStyle/>
          <a:p>
            <a:endParaRPr lang="es-MX"/>
          </a:p>
        </p:txBody>
      </p:sp>
      <p:sp>
        <p:nvSpPr>
          <p:cNvPr id="5" name="Marcador de número de diapositiva 4"/>
          <p:cNvSpPr>
            <a:spLocks noGrp="1"/>
          </p:cNvSpPr>
          <p:nvPr>
            <p:ph type="sldNum" sz="quarter" idx="12"/>
          </p:nvPr>
        </p:nvSpPr>
        <p:spPr/>
        <p:txBody>
          <a:bodyPr/>
          <a:lstStyle/>
          <a:p>
            <a:fld id="{5AD97A4C-D296-4525-AF1C-D55E5578A444}" type="slidenum">
              <a:rPr lang="es-MX" smtClean="0"/>
              <a:t>‹Nº›</a:t>
            </a:fld>
            <a:endParaRPr lang="es-MX"/>
          </a:p>
        </p:txBody>
      </p:sp>
    </p:spTree>
    <p:extLst>
      <p:ext uri="{BB962C8B-B14F-4D97-AF65-F5344CB8AC3E}">
        <p14:creationId xmlns:p14="http://schemas.microsoft.com/office/powerpoint/2010/main" val="23933526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FA4BE962-1E98-4CD3-BC45-6817115C556A}" type="datetimeFigureOut">
              <a:rPr lang="es-MX" smtClean="0"/>
              <a:t>02/12/2024</a:t>
            </a:fld>
            <a:endParaRPr lang="es-MX"/>
          </a:p>
        </p:txBody>
      </p:sp>
      <p:sp>
        <p:nvSpPr>
          <p:cNvPr id="3" name="Marcador de pie de página 2"/>
          <p:cNvSpPr>
            <a:spLocks noGrp="1"/>
          </p:cNvSpPr>
          <p:nvPr>
            <p:ph type="ftr" sz="quarter" idx="11"/>
          </p:nvPr>
        </p:nvSpPr>
        <p:spPr/>
        <p:txBody>
          <a:bodyPr/>
          <a:lstStyle/>
          <a:p>
            <a:endParaRPr lang="es-MX"/>
          </a:p>
        </p:txBody>
      </p:sp>
      <p:sp>
        <p:nvSpPr>
          <p:cNvPr id="4" name="Marcador de número de diapositiva 3"/>
          <p:cNvSpPr>
            <a:spLocks noGrp="1"/>
          </p:cNvSpPr>
          <p:nvPr>
            <p:ph type="sldNum" sz="quarter" idx="12"/>
          </p:nvPr>
        </p:nvSpPr>
        <p:spPr/>
        <p:txBody>
          <a:bodyPr/>
          <a:lstStyle/>
          <a:p>
            <a:fld id="{5AD97A4C-D296-4525-AF1C-D55E5578A444}" type="slidenum">
              <a:rPr lang="es-MX" smtClean="0"/>
              <a:t>‹Nº›</a:t>
            </a:fld>
            <a:endParaRPr lang="es-MX"/>
          </a:p>
        </p:txBody>
      </p:sp>
    </p:spTree>
    <p:extLst>
      <p:ext uri="{BB962C8B-B14F-4D97-AF65-F5344CB8AC3E}">
        <p14:creationId xmlns:p14="http://schemas.microsoft.com/office/powerpoint/2010/main" val="24925088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contenido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FA4BE962-1E98-4CD3-BC45-6817115C556A}" type="datetimeFigureOut">
              <a:rPr lang="es-MX" smtClean="0"/>
              <a:t>02/12/2024</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5AD97A4C-D296-4525-AF1C-D55E5578A444}" type="slidenum">
              <a:rPr lang="es-MX" smtClean="0"/>
              <a:t>‹Nº›</a:t>
            </a:fld>
            <a:endParaRPr lang="es-MX"/>
          </a:p>
        </p:txBody>
      </p:sp>
    </p:spTree>
    <p:extLst>
      <p:ext uri="{BB962C8B-B14F-4D97-AF65-F5344CB8AC3E}">
        <p14:creationId xmlns:p14="http://schemas.microsoft.com/office/powerpoint/2010/main" val="13181055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p:cNvSpPr>
            <a:spLocks noGrp="1"/>
          </p:cNvSpPr>
          <p:nvPr>
            <p:ph type="pic" idx="1"/>
          </p:nvPr>
        </p:nvSpPr>
        <p:spPr>
          <a:xfrm>
            <a:off x="5183188" y="987427"/>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FA4BE962-1E98-4CD3-BC45-6817115C556A}" type="datetimeFigureOut">
              <a:rPr lang="es-MX" smtClean="0"/>
              <a:t>02/12/2024</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5AD97A4C-D296-4525-AF1C-D55E5578A444}" type="slidenum">
              <a:rPr lang="es-MX" smtClean="0"/>
              <a:t>‹Nº›</a:t>
            </a:fld>
            <a:endParaRPr lang="es-MX"/>
          </a:p>
        </p:txBody>
      </p:sp>
    </p:spTree>
    <p:extLst>
      <p:ext uri="{BB962C8B-B14F-4D97-AF65-F5344CB8AC3E}">
        <p14:creationId xmlns:p14="http://schemas.microsoft.com/office/powerpoint/2010/main" val="30893305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4BE962-1E98-4CD3-BC45-6817115C556A}" type="datetimeFigureOut">
              <a:rPr lang="es-MX" smtClean="0"/>
              <a:t>02/12/2024</a:t>
            </a:fld>
            <a:endParaRPr lang="es-MX"/>
          </a:p>
        </p:txBody>
      </p:sp>
      <p:sp>
        <p:nvSpPr>
          <p:cNvPr id="5" name="Marcador de pie de página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D97A4C-D296-4525-AF1C-D55E5578A444}" type="slidenum">
              <a:rPr lang="es-MX" smtClean="0"/>
              <a:t>‹Nº›</a:t>
            </a:fld>
            <a:endParaRPr lang="es-MX"/>
          </a:p>
        </p:txBody>
      </p:sp>
    </p:spTree>
    <p:extLst>
      <p:ext uri="{BB962C8B-B14F-4D97-AF65-F5344CB8AC3E}">
        <p14:creationId xmlns:p14="http://schemas.microsoft.com/office/powerpoint/2010/main" val="34141418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gif"/><Relationship Id="rId4" Type="http://schemas.openxmlformats.org/officeDocument/2006/relationships/image" Target="../media/image7.gif"/></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a 12">
            <a:extLst>
              <a:ext uri="{FF2B5EF4-FFF2-40B4-BE49-F238E27FC236}">
                <a16:creationId xmlns:a16="http://schemas.microsoft.com/office/drawing/2014/main" id="{EDF3E49A-9CBF-4F6F-B6E4-7E3703554514}"/>
              </a:ext>
            </a:extLst>
          </p:cNvPr>
          <p:cNvGraphicFramePr>
            <a:graphicFrameLocks noGrp="1"/>
          </p:cNvGraphicFramePr>
          <p:nvPr>
            <p:extLst>
              <p:ext uri="{D42A27DB-BD31-4B8C-83A1-F6EECF244321}">
                <p14:modId xmlns:p14="http://schemas.microsoft.com/office/powerpoint/2010/main" val="4140495429"/>
              </p:ext>
            </p:extLst>
          </p:nvPr>
        </p:nvGraphicFramePr>
        <p:xfrm>
          <a:off x="2990850" y="98408"/>
          <a:ext cx="6210299" cy="1540764"/>
        </p:xfrm>
        <a:graphic>
          <a:graphicData uri="http://schemas.openxmlformats.org/drawingml/2006/table">
            <a:tbl>
              <a:tblPr firstRow="1" firstCol="1" bandRow="1">
                <a:tableStyleId>{5C22544A-7EE6-4342-B048-85BDC9FD1C3A}</a:tableStyleId>
              </a:tblPr>
              <a:tblGrid>
                <a:gridCol w="989891">
                  <a:extLst>
                    <a:ext uri="{9D8B030D-6E8A-4147-A177-3AD203B41FA5}">
                      <a16:colId xmlns:a16="http://schemas.microsoft.com/office/drawing/2014/main" val="1775461118"/>
                    </a:ext>
                  </a:extLst>
                </a:gridCol>
                <a:gridCol w="4497026">
                  <a:extLst>
                    <a:ext uri="{9D8B030D-6E8A-4147-A177-3AD203B41FA5}">
                      <a16:colId xmlns:a16="http://schemas.microsoft.com/office/drawing/2014/main" val="2576048796"/>
                    </a:ext>
                  </a:extLst>
                </a:gridCol>
                <a:gridCol w="723382">
                  <a:extLst>
                    <a:ext uri="{9D8B030D-6E8A-4147-A177-3AD203B41FA5}">
                      <a16:colId xmlns:a16="http://schemas.microsoft.com/office/drawing/2014/main" val="1398108879"/>
                    </a:ext>
                  </a:extLst>
                </a:gridCol>
              </a:tblGrid>
              <a:tr h="1198829">
                <a:tc>
                  <a:txBody>
                    <a:bodyPr/>
                    <a:lstStyle/>
                    <a:p>
                      <a:pPr>
                        <a:lnSpc>
                          <a:spcPct val="115000"/>
                        </a:lnSpc>
                        <a:spcAft>
                          <a:spcPts val="600"/>
                        </a:spcAft>
                      </a:pP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lnSpc>
                          <a:spcPct val="115000"/>
                        </a:lnSpc>
                        <a:spcAft>
                          <a:spcPts val="600"/>
                        </a:spcAft>
                      </a:pPr>
                      <a:r>
                        <a:rPr lang="es-ES_tradnl" sz="1400" dirty="0">
                          <a:effectLst/>
                        </a:rPr>
                        <a:t> </a:t>
                      </a:r>
                      <a:endParaRPr lang="es-CU" sz="1100" dirty="0">
                        <a:effectLst/>
                      </a:endParaRPr>
                    </a:p>
                    <a:p>
                      <a:pPr algn="ctr">
                        <a:lnSpc>
                          <a:spcPct val="100000"/>
                        </a:lnSpc>
                        <a:spcAft>
                          <a:spcPts val="0"/>
                        </a:spcAft>
                      </a:pPr>
                      <a:r>
                        <a:rPr lang="es-ES_tradnl" sz="1600" dirty="0">
                          <a:solidFill>
                            <a:schemeClr val="tx1">
                              <a:lumMod val="75000"/>
                            </a:schemeClr>
                          </a:solidFill>
                          <a:effectLst/>
                          <a:latin typeface="Arial" panose="020B0604020202020204" pitchFamily="34" charset="0"/>
                          <a:cs typeface="Arial" panose="020B0604020202020204" pitchFamily="34" charset="0"/>
                        </a:rPr>
                        <a:t>UNIVERSIDAD AGRARIA DE LA HABANA</a:t>
                      </a:r>
                      <a:endParaRPr lang="es-CU" sz="1600" dirty="0">
                        <a:solidFill>
                          <a:schemeClr val="tx1">
                            <a:lumMod val="75000"/>
                          </a:schemeClr>
                        </a:solidFill>
                        <a:effectLst/>
                        <a:latin typeface="Arial" panose="020B0604020202020204" pitchFamily="34" charset="0"/>
                        <a:cs typeface="Arial" panose="020B0604020202020204" pitchFamily="34" charset="0"/>
                      </a:endParaRPr>
                    </a:p>
                    <a:p>
                      <a:pPr algn="ctr">
                        <a:lnSpc>
                          <a:spcPct val="100000"/>
                        </a:lnSpc>
                        <a:spcAft>
                          <a:spcPts val="0"/>
                        </a:spcAft>
                      </a:pPr>
                      <a:r>
                        <a:rPr lang="es-ES_tradnl" sz="1600" dirty="0">
                          <a:solidFill>
                            <a:schemeClr val="tx1">
                              <a:lumMod val="75000"/>
                            </a:schemeClr>
                          </a:solidFill>
                          <a:effectLst/>
                          <a:latin typeface="Arial" panose="020B0604020202020204" pitchFamily="34" charset="0"/>
                          <a:cs typeface="Arial" panose="020B0604020202020204" pitchFamily="34" charset="0"/>
                        </a:rPr>
                        <a:t>“Fructuoso Rodríguez Pérez”</a:t>
                      </a:r>
                    </a:p>
                    <a:p>
                      <a:pPr algn="ctr">
                        <a:lnSpc>
                          <a:spcPct val="100000"/>
                        </a:lnSpc>
                        <a:spcAft>
                          <a:spcPts val="0"/>
                        </a:spcAft>
                      </a:pPr>
                      <a:endParaRPr lang="es-CU" sz="1600" dirty="0">
                        <a:solidFill>
                          <a:schemeClr val="tx1">
                            <a:lumMod val="75000"/>
                          </a:schemeClr>
                        </a:solidFill>
                        <a:effectLst/>
                        <a:latin typeface="Arial" panose="020B0604020202020204" pitchFamily="34" charset="0"/>
                        <a:cs typeface="Arial" panose="020B0604020202020204" pitchFamily="34" charset="0"/>
                      </a:endParaRPr>
                    </a:p>
                    <a:p>
                      <a:pPr algn="ctr">
                        <a:lnSpc>
                          <a:spcPct val="100000"/>
                        </a:lnSpc>
                        <a:spcAft>
                          <a:spcPts val="0"/>
                        </a:spcAft>
                      </a:pPr>
                      <a:r>
                        <a:rPr lang="es-ES_tradnl" sz="1600" dirty="0">
                          <a:solidFill>
                            <a:schemeClr val="tx1">
                              <a:lumMod val="75000"/>
                            </a:schemeClr>
                          </a:solidFill>
                          <a:effectLst/>
                          <a:latin typeface="Arial" panose="020B0604020202020204" pitchFamily="34" charset="0"/>
                          <a:cs typeface="Arial" panose="020B0604020202020204" pitchFamily="34" charset="0"/>
                        </a:rPr>
                        <a:t>INSTITUTO NACIONAL DE CIENCIAS AGRÍCOLAS</a:t>
                      </a:r>
                      <a:endParaRPr lang="es-CU" sz="1600" dirty="0">
                        <a:solidFill>
                          <a:schemeClr val="tx1">
                            <a:lumMod val="75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lnSpc>
                          <a:spcPct val="115000"/>
                        </a:lnSpc>
                        <a:spcAft>
                          <a:spcPts val="600"/>
                        </a:spcAft>
                      </a:pP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4770047"/>
                  </a:ext>
                </a:extLst>
              </a:tr>
            </a:tbl>
          </a:graphicData>
        </a:graphic>
      </p:graphicFrame>
      <p:sp>
        <p:nvSpPr>
          <p:cNvPr id="14" name="Subtítulo 2">
            <a:extLst>
              <a:ext uri="{FF2B5EF4-FFF2-40B4-BE49-F238E27FC236}">
                <a16:creationId xmlns:a16="http://schemas.microsoft.com/office/drawing/2014/main" id="{37CA79DD-C289-480C-B31C-91BDE6A5EDA6}"/>
              </a:ext>
            </a:extLst>
          </p:cNvPr>
          <p:cNvSpPr txBox="1">
            <a:spLocks/>
          </p:cNvSpPr>
          <p:nvPr/>
        </p:nvSpPr>
        <p:spPr>
          <a:xfrm>
            <a:off x="4077815" y="2151309"/>
            <a:ext cx="4011642" cy="3989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ES" sz="2000" b="1" dirty="0">
                <a:solidFill>
                  <a:schemeClr val="tx1">
                    <a:lumMod val="75000"/>
                  </a:schemeClr>
                </a:solidFill>
                <a:latin typeface="Arial" panose="020B0604020202020204" pitchFamily="34" charset="0"/>
                <a:cs typeface="Arial" panose="020B0604020202020204" pitchFamily="34" charset="0"/>
              </a:rPr>
              <a:t>Maestría en Biomatemática</a:t>
            </a:r>
            <a:endParaRPr lang="es-MX" sz="2000" b="1" dirty="0">
              <a:solidFill>
                <a:schemeClr val="tx1">
                  <a:lumMod val="75000"/>
                </a:schemeClr>
              </a:solidFill>
              <a:latin typeface="Arial" panose="020B0604020202020204" pitchFamily="34" charset="0"/>
              <a:cs typeface="Arial" panose="020B0604020202020204" pitchFamily="34" charset="0"/>
            </a:endParaRPr>
          </a:p>
        </p:txBody>
      </p:sp>
      <p:sp>
        <p:nvSpPr>
          <p:cNvPr id="16" name="Subtítulo 2">
            <a:extLst>
              <a:ext uri="{FF2B5EF4-FFF2-40B4-BE49-F238E27FC236}">
                <a16:creationId xmlns:a16="http://schemas.microsoft.com/office/drawing/2014/main" id="{50C6BD8D-A622-4B1D-8B9C-3DC61DA06C32}"/>
              </a:ext>
            </a:extLst>
          </p:cNvPr>
          <p:cNvSpPr txBox="1">
            <a:spLocks/>
          </p:cNvSpPr>
          <p:nvPr/>
        </p:nvSpPr>
        <p:spPr>
          <a:xfrm>
            <a:off x="4637823" y="6467601"/>
            <a:ext cx="2891626" cy="37823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s-ES" sz="1800" dirty="0">
                <a:solidFill>
                  <a:schemeClr val="bg2"/>
                </a:solidFill>
                <a:latin typeface="Arial" panose="020B0604020202020204" pitchFamily="34" charset="0"/>
                <a:cs typeface="Arial" panose="020B0604020202020204" pitchFamily="34" charset="0"/>
              </a:rPr>
              <a:t>Mayabeque, 2023</a:t>
            </a:r>
            <a:endParaRPr lang="es-CU" sz="1800" dirty="0">
              <a:solidFill>
                <a:schemeClr val="bg2"/>
              </a:solidFill>
              <a:latin typeface="Arial" panose="020B0604020202020204" pitchFamily="34" charset="0"/>
              <a:cs typeface="Arial" panose="020B0604020202020204" pitchFamily="34" charset="0"/>
            </a:endParaRPr>
          </a:p>
          <a:p>
            <a:pPr algn="l"/>
            <a:endParaRPr lang="es-ES" sz="1600" dirty="0">
              <a:solidFill>
                <a:schemeClr val="tx2">
                  <a:lumMod val="60000"/>
                  <a:lumOff val="40000"/>
                </a:schemeClr>
              </a:solidFill>
              <a:latin typeface="ITC Officina Serif Std Book" panose="02060506040203020204" pitchFamily="18" charset="0"/>
            </a:endParaRPr>
          </a:p>
        </p:txBody>
      </p:sp>
      <p:sp>
        <p:nvSpPr>
          <p:cNvPr id="17" name="Título 1"/>
          <p:cNvSpPr txBox="1">
            <a:spLocks/>
          </p:cNvSpPr>
          <p:nvPr/>
        </p:nvSpPr>
        <p:spPr>
          <a:xfrm>
            <a:off x="0" y="3022395"/>
            <a:ext cx="12130234" cy="1436789"/>
          </a:xfrm>
          <a:prstGeom prst="rect">
            <a:avLst/>
          </a:prstGeom>
          <a:solidFill>
            <a:srgbClr val="FFFFFF"/>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3200" b="1" dirty="0">
                <a:solidFill>
                  <a:schemeClr val="tx1">
                    <a:lumMod val="75000"/>
                  </a:schemeClr>
                </a:solidFill>
                <a:latin typeface="Arial" panose="020B0604020202020204" pitchFamily="34" charset="0"/>
                <a:cs typeface="Arial" panose="020B0604020202020204" pitchFamily="34" charset="0"/>
              </a:rPr>
              <a:t>Calibración y validación del modelo DSSAT </a:t>
            </a:r>
          </a:p>
          <a:p>
            <a:pPr algn="ctr"/>
            <a:r>
              <a:rPr lang="es-ES" sz="3200" b="1" dirty="0">
                <a:solidFill>
                  <a:schemeClr val="tx1">
                    <a:lumMod val="75000"/>
                  </a:schemeClr>
                </a:solidFill>
                <a:latin typeface="Arial" panose="020B0604020202020204" pitchFamily="34" charset="0"/>
                <a:cs typeface="Arial" panose="020B0604020202020204" pitchFamily="34" charset="0"/>
              </a:rPr>
              <a:t>para el cultivar de Tomate Elbita.</a:t>
            </a:r>
            <a:endParaRPr lang="en-US" sz="3200" dirty="0">
              <a:solidFill>
                <a:schemeClr val="tx1">
                  <a:lumMod val="75000"/>
                </a:schemeClr>
              </a:solidFill>
              <a:latin typeface="Arial" panose="020B0604020202020204" pitchFamily="34" charset="0"/>
              <a:cs typeface="Arial" panose="020B0604020202020204" pitchFamily="34" charset="0"/>
            </a:endParaRPr>
          </a:p>
        </p:txBody>
      </p:sp>
      <p:sp>
        <p:nvSpPr>
          <p:cNvPr id="18" name="Subtítulo 2"/>
          <p:cNvSpPr txBox="1">
            <a:spLocks/>
          </p:cNvSpPr>
          <p:nvPr/>
        </p:nvSpPr>
        <p:spPr>
          <a:xfrm>
            <a:off x="4077815" y="4920216"/>
            <a:ext cx="5123334" cy="122409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ES" sz="1900" dirty="0">
                <a:solidFill>
                  <a:schemeClr val="bg2"/>
                </a:solidFill>
                <a:latin typeface="Arial" panose="020B0604020202020204" pitchFamily="34" charset="0"/>
                <a:cs typeface="Arial" panose="020B0604020202020204" pitchFamily="34" charset="0"/>
              </a:rPr>
              <a:t>Autor: 	Lic. Yuniel Loriga Martínez</a:t>
            </a:r>
          </a:p>
          <a:p>
            <a:pPr algn="l">
              <a:spcBef>
                <a:spcPts val="0"/>
              </a:spcBef>
            </a:pPr>
            <a:endParaRPr lang="es-ES" sz="1900" dirty="0">
              <a:solidFill>
                <a:schemeClr val="bg2"/>
              </a:solidFill>
              <a:latin typeface="Arial" panose="020B0604020202020204" pitchFamily="34" charset="0"/>
              <a:cs typeface="Arial" panose="020B0604020202020204" pitchFamily="34" charset="0"/>
            </a:endParaRPr>
          </a:p>
          <a:p>
            <a:pPr algn="l">
              <a:spcBef>
                <a:spcPts val="0"/>
              </a:spcBef>
            </a:pPr>
            <a:r>
              <a:rPr lang="es-ES" sz="1900" dirty="0">
                <a:solidFill>
                  <a:schemeClr val="bg2"/>
                </a:solidFill>
                <a:latin typeface="Arial" panose="020B0604020202020204" pitchFamily="34" charset="0"/>
                <a:cs typeface="Arial" panose="020B0604020202020204" pitchFamily="34" charset="0"/>
              </a:rPr>
              <a:t>Tutores: </a:t>
            </a:r>
            <a:r>
              <a:rPr lang="es-ES" sz="1900" dirty="0" err="1">
                <a:solidFill>
                  <a:schemeClr val="bg2"/>
                </a:solidFill>
                <a:latin typeface="Arial" panose="020B0604020202020204" pitchFamily="34" charset="0"/>
                <a:cs typeface="Arial" panose="020B0604020202020204" pitchFamily="34" charset="0"/>
              </a:rPr>
              <a:t>Dr.C</a:t>
            </a:r>
            <a:r>
              <a:rPr lang="es-ES" sz="1900" dirty="0">
                <a:solidFill>
                  <a:schemeClr val="bg2"/>
                </a:solidFill>
                <a:latin typeface="Arial" panose="020B0604020202020204" pitchFamily="34" charset="0"/>
                <a:cs typeface="Arial" panose="020B0604020202020204" pitchFamily="34" charset="0"/>
              </a:rPr>
              <a:t>. René Florido </a:t>
            </a:r>
            <a:r>
              <a:rPr lang="es-ES" sz="1900" dirty="0" err="1">
                <a:solidFill>
                  <a:schemeClr val="bg2"/>
                </a:solidFill>
                <a:latin typeface="Arial" panose="020B0604020202020204" pitchFamily="34" charset="0"/>
                <a:cs typeface="Arial" panose="020B0604020202020204" pitchFamily="34" charset="0"/>
              </a:rPr>
              <a:t>Bacallao</a:t>
            </a:r>
            <a:endParaRPr lang="es-CU" sz="1900" dirty="0">
              <a:solidFill>
                <a:schemeClr val="bg2"/>
              </a:solidFill>
              <a:latin typeface="Arial" panose="020B0604020202020204" pitchFamily="34" charset="0"/>
              <a:cs typeface="Arial" panose="020B0604020202020204" pitchFamily="34" charset="0"/>
            </a:endParaRPr>
          </a:p>
          <a:p>
            <a:pPr algn="l">
              <a:spcBef>
                <a:spcPts val="0"/>
              </a:spcBef>
            </a:pPr>
            <a:r>
              <a:rPr lang="es-ES" sz="1900" dirty="0">
                <a:solidFill>
                  <a:schemeClr val="bg2"/>
                </a:solidFill>
                <a:latin typeface="Arial" panose="020B0604020202020204" pitchFamily="34" charset="0"/>
                <a:cs typeface="Arial" panose="020B0604020202020204" pitchFamily="34" charset="0"/>
              </a:rPr>
              <a:t>	</a:t>
            </a:r>
            <a:r>
              <a:rPr lang="es-ES" sz="1900" dirty="0" err="1">
                <a:solidFill>
                  <a:schemeClr val="bg2"/>
                </a:solidFill>
                <a:latin typeface="Arial" panose="020B0604020202020204" pitchFamily="34" charset="0"/>
                <a:cs typeface="Arial" panose="020B0604020202020204" pitchFamily="34" charset="0"/>
              </a:rPr>
              <a:t>Dra.C</a:t>
            </a:r>
            <a:r>
              <a:rPr lang="es-ES" sz="1900" dirty="0">
                <a:solidFill>
                  <a:schemeClr val="bg2"/>
                </a:solidFill>
                <a:latin typeface="Arial" panose="020B0604020202020204" pitchFamily="34" charset="0"/>
                <a:cs typeface="Arial" panose="020B0604020202020204" pitchFamily="34" charset="0"/>
              </a:rPr>
              <a:t>. Marilyn Florido </a:t>
            </a:r>
            <a:r>
              <a:rPr lang="es-ES" sz="1900" dirty="0" err="1">
                <a:solidFill>
                  <a:schemeClr val="bg2"/>
                </a:solidFill>
                <a:latin typeface="Arial" panose="020B0604020202020204" pitchFamily="34" charset="0"/>
                <a:cs typeface="Arial" panose="020B0604020202020204" pitchFamily="34" charset="0"/>
              </a:rPr>
              <a:t>Bacallao</a:t>
            </a:r>
            <a:endParaRPr lang="es-CU" sz="1900" dirty="0">
              <a:solidFill>
                <a:schemeClr val="bg2"/>
              </a:solidFill>
              <a:latin typeface="Arial" panose="020B0604020202020204" pitchFamily="34" charset="0"/>
              <a:cs typeface="Arial" panose="020B0604020202020204" pitchFamily="34" charset="0"/>
            </a:endParaRPr>
          </a:p>
          <a:p>
            <a:pPr algn="l"/>
            <a:endParaRPr lang="es-ES" sz="1600" dirty="0">
              <a:solidFill>
                <a:schemeClr val="tx2">
                  <a:lumMod val="60000"/>
                  <a:lumOff val="40000"/>
                </a:schemeClr>
              </a:solidFill>
              <a:latin typeface="ITC Officina Serif Std Book" panose="02060506040203020204" pitchFamily="18" charset="0"/>
            </a:endParaRPr>
          </a:p>
        </p:txBody>
      </p:sp>
      <p:pic>
        <p:nvPicPr>
          <p:cNvPr id="19" name="Imagen 18" descr="H:\! YUNIEL\!      MEMORIA TRABAJO\IDENTIDAD INCA Originales\00 Identidad\Identidad INCA con slogan-07.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85685" y="202040"/>
            <a:ext cx="748030" cy="1333500"/>
          </a:xfrm>
          <a:prstGeom prst="rect">
            <a:avLst/>
          </a:prstGeom>
          <a:noFill/>
          <a:ln>
            <a:noFill/>
          </a:ln>
        </p:spPr>
      </p:pic>
      <p:pic>
        <p:nvPicPr>
          <p:cNvPr id="20" name="Imagen 19"/>
          <p:cNvPicPr/>
          <p:nvPr/>
        </p:nvPicPr>
        <p:blipFill>
          <a:blip r:embed="rId4" cstate="print">
            <a:extLst>
              <a:ext uri="{BEBA8EAE-BF5A-486C-A8C5-ECC9F3942E4B}">
                <a14:imgProps xmlns:a14="http://schemas.microsoft.com/office/drawing/2010/main">
                  <a14:imgLayer r:embed="rId5">
                    <a14:imgEffect>
                      <a14:backgroundRemoval t="4273" b="94033" l="9841" r="91137">
                        <a14:foregroundMark x1="41015" y1="37827" x2="41015" y2="59006"/>
                        <a14:foregroundMark x1="52751" y1="36317" x2="53117" y2="51934"/>
                        <a14:foregroundMark x1="58557" y1="49908" x2="58557" y2="60773"/>
                        <a14:foregroundMark x1="23839" y1="75912" x2="36430" y2="75396"/>
                        <a14:foregroundMark x1="16320" y1="85967" x2="17971" y2="89503"/>
                        <a14:foregroundMark x1="35575" y1="84457" x2="36430" y2="89761"/>
                        <a14:foregroundMark x1="45599" y1="84972" x2="44743" y2="90276"/>
                        <a14:foregroundMark x1="55257" y1="89245" x2="54401" y2="90276"/>
                        <a14:foregroundMark x1="59841" y1="84457" x2="64853" y2="90276"/>
                        <a14:foregroundMark x1="74511" y1="84199" x2="74511" y2="90018"/>
                        <a14:foregroundMark x1="82824" y1="84972" x2="82824" y2="89761"/>
                        <a14:foregroundMark x1="24694" y1="83978" x2="25550" y2="84715"/>
                      </a14:backgroundRemoval>
                    </a14:imgEffect>
                  </a14:imgLayer>
                </a14:imgProps>
              </a:ext>
              <a:ext uri="{28A0092B-C50C-407E-A947-70E740481C1C}">
                <a14:useLocalDpi xmlns:a14="http://schemas.microsoft.com/office/drawing/2010/main" val="0"/>
              </a:ext>
            </a:extLst>
          </a:blip>
          <a:stretch>
            <a:fillRect/>
          </a:stretch>
        </p:blipFill>
        <p:spPr>
          <a:xfrm>
            <a:off x="3087687" y="213152"/>
            <a:ext cx="885825" cy="1311275"/>
          </a:xfrm>
          <a:prstGeom prst="rect">
            <a:avLst/>
          </a:prstGeom>
        </p:spPr>
      </p:pic>
    </p:spTree>
    <p:extLst>
      <p:ext uri="{BB962C8B-B14F-4D97-AF65-F5344CB8AC3E}">
        <p14:creationId xmlns:p14="http://schemas.microsoft.com/office/powerpoint/2010/main" val="28058645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23" name="CuadroTexto 3"/>
          <p:cNvSpPr txBox="1"/>
          <p:nvPr/>
        </p:nvSpPr>
        <p:spPr>
          <a:xfrm>
            <a:off x="232012" y="245660"/>
            <a:ext cx="11764370" cy="646331"/>
          </a:xfrm>
          <a:prstGeom prst="rect">
            <a:avLst/>
          </a:prstGeom>
          <a:noFill/>
        </p:spPr>
        <p:txBody>
          <a:bodyPr wrap="square" rtlCol="0">
            <a:spAutoFit/>
          </a:bodyPr>
          <a:lstStyle/>
          <a:p>
            <a:r>
              <a:rPr lang="es-ES" b="1" i="1" dirty="0">
                <a:latin typeface="Arial" panose="020B0604020202020204" pitchFamily="34" charset="0"/>
                <a:cs typeface="Arial" panose="020B0604020202020204" pitchFamily="34" charset="0"/>
              </a:rPr>
              <a:t>Determinar los valores de los coeficientes genéticos que describen el comportamiento del cultivar </a:t>
            </a:r>
            <a:r>
              <a:rPr lang="es-ES" b="1" i="1" dirty="0" err="1">
                <a:latin typeface="Arial" panose="020B0604020202020204" pitchFamily="34" charset="0"/>
                <a:cs typeface="Arial" panose="020B0604020202020204" pitchFamily="34" charset="0"/>
              </a:rPr>
              <a:t>Elbita</a:t>
            </a:r>
            <a:r>
              <a:rPr lang="es-ES" b="1" i="1" dirty="0">
                <a:latin typeface="Arial" panose="020B0604020202020204" pitchFamily="34" charset="0"/>
                <a:cs typeface="Arial" panose="020B0604020202020204" pitchFamily="34" charset="0"/>
              </a:rPr>
              <a:t> </a:t>
            </a:r>
          </a:p>
          <a:p>
            <a:endParaRPr lang="en-US" b="1" dirty="0"/>
          </a:p>
        </p:txBody>
      </p:sp>
      <p:sp>
        <p:nvSpPr>
          <p:cNvPr id="1048624" name="CuadroTexto 4"/>
          <p:cNvSpPr txBox="1"/>
          <p:nvPr/>
        </p:nvSpPr>
        <p:spPr>
          <a:xfrm>
            <a:off x="450376" y="891991"/>
            <a:ext cx="5732060" cy="677108"/>
          </a:xfrm>
          <a:prstGeom prst="rect">
            <a:avLst/>
          </a:prstGeom>
          <a:noFill/>
        </p:spPr>
        <p:txBody>
          <a:bodyPr wrap="square" rtlCol="0">
            <a:spAutoFit/>
          </a:bodyPr>
          <a:lstStyle/>
          <a:p>
            <a:r>
              <a:rPr lang="es-ES" sz="2000" b="1" dirty="0">
                <a:latin typeface="Arial" panose="020B0604020202020204" pitchFamily="34" charset="0"/>
                <a:cs typeface="Arial" panose="020B0604020202020204" pitchFamily="34" charset="0"/>
              </a:rPr>
              <a:t>Datos tomados para la </a:t>
            </a:r>
            <a:r>
              <a:rPr lang="es-ES" sz="2000" b="1" cap="all" dirty="0">
                <a:latin typeface="Arial" panose="020B0604020202020204" pitchFamily="34" charset="0"/>
                <a:cs typeface="Arial" panose="020B0604020202020204" pitchFamily="34" charset="0"/>
              </a:rPr>
              <a:t>calibración</a:t>
            </a:r>
          </a:p>
          <a:p>
            <a:endParaRPr lang="en-US" dirty="0"/>
          </a:p>
        </p:txBody>
      </p:sp>
      <p:sp>
        <p:nvSpPr>
          <p:cNvPr id="1048625" name="CuadroTexto 6"/>
          <p:cNvSpPr txBox="1"/>
          <p:nvPr/>
        </p:nvSpPr>
        <p:spPr>
          <a:xfrm>
            <a:off x="450376" y="1401844"/>
            <a:ext cx="9280478" cy="3139321"/>
          </a:xfrm>
          <a:prstGeom prst="rect">
            <a:avLst/>
          </a:prstGeom>
          <a:noFill/>
        </p:spPr>
        <p:txBody>
          <a:bodyPr wrap="square" rtlCol="0">
            <a:spAutoFit/>
          </a:bodyPr>
          <a:lstStyle/>
          <a:p>
            <a:pPr marL="285750" lvl="0" indent="-285750">
              <a:buFont typeface="Arial" panose="020B0604020202020204" pitchFamily="34" charset="0"/>
              <a:buChar char="•"/>
            </a:pPr>
            <a:r>
              <a:rPr lang="es-ES" dirty="0">
                <a:latin typeface="Arial" panose="020B0604020202020204" pitchFamily="34" charset="0"/>
                <a:cs typeface="Arial" panose="020B0604020202020204" pitchFamily="34" charset="0"/>
              </a:rPr>
              <a:t>Propiedades físicas y químicas del suelo del sitio experimental (canaletas)</a:t>
            </a:r>
          </a:p>
          <a:p>
            <a:pPr marL="285750" lvl="0" indent="-285750">
              <a:buFont typeface="Arial" panose="020B0604020202020204" pitchFamily="34" charset="0"/>
              <a:buChar char="•"/>
            </a:pPr>
            <a:r>
              <a:rPr lang="es-ES" dirty="0">
                <a:latin typeface="Arial" panose="020B0604020202020204" pitchFamily="34" charset="0"/>
                <a:cs typeface="Arial" panose="020B0604020202020204" pitchFamily="34" charset="0"/>
              </a:rPr>
              <a:t>Densidad de siembra</a:t>
            </a:r>
          </a:p>
          <a:p>
            <a:pPr marL="285750" lvl="0" indent="-285750">
              <a:buFont typeface="Arial" panose="020B0604020202020204" pitchFamily="34" charset="0"/>
              <a:buChar char="•"/>
            </a:pPr>
            <a:r>
              <a:rPr lang="es-ES" dirty="0">
                <a:latin typeface="Arial" panose="020B0604020202020204" pitchFamily="34" charset="0"/>
                <a:cs typeface="Arial" panose="020B0604020202020204" pitchFamily="34" charset="0"/>
              </a:rPr>
              <a:t>Labores </a:t>
            </a:r>
            <a:r>
              <a:rPr lang="es-ES" dirty="0" err="1">
                <a:latin typeface="Arial" panose="020B0604020202020204" pitchFamily="34" charset="0"/>
                <a:cs typeface="Arial" panose="020B0604020202020204" pitchFamily="34" charset="0"/>
              </a:rPr>
              <a:t>agrotécnicas</a:t>
            </a:r>
            <a:r>
              <a:rPr lang="es-ES" dirty="0">
                <a:latin typeface="Arial" panose="020B0604020202020204" pitchFamily="34" charset="0"/>
                <a:cs typeface="Arial" panose="020B0604020202020204" pitchFamily="34" charset="0"/>
              </a:rPr>
              <a:t> </a:t>
            </a:r>
          </a:p>
          <a:p>
            <a:pPr marL="285750" lvl="0" indent="-285750">
              <a:buFont typeface="Arial" panose="020B0604020202020204" pitchFamily="34" charset="0"/>
              <a:buChar char="•"/>
            </a:pPr>
            <a:r>
              <a:rPr lang="es-ES" dirty="0">
                <a:latin typeface="Arial" panose="020B0604020202020204" pitchFamily="34" charset="0"/>
                <a:cs typeface="Arial" panose="020B0604020202020204" pitchFamily="34" charset="0"/>
              </a:rPr>
              <a:t>Fecha de aplicación de fertilizantes (urea y NPK)</a:t>
            </a:r>
          </a:p>
          <a:p>
            <a:pPr marL="285750" lvl="0" indent="-285750">
              <a:buFont typeface="Arial" panose="020B0604020202020204" pitchFamily="34" charset="0"/>
              <a:buChar char="•"/>
            </a:pPr>
            <a:r>
              <a:rPr lang="es-ES" dirty="0">
                <a:latin typeface="Arial" panose="020B0604020202020204" pitchFamily="34" charset="0"/>
                <a:cs typeface="Arial" panose="020B0604020202020204" pitchFamily="34" charset="0"/>
              </a:rPr>
              <a:t>Duración en días de las fases fenológicas del cultivo</a:t>
            </a:r>
          </a:p>
          <a:p>
            <a:pPr marL="285750" lvl="0" indent="-285750">
              <a:buFont typeface="Arial" panose="020B0604020202020204" pitchFamily="34" charset="0"/>
              <a:buChar char="•"/>
            </a:pPr>
            <a:r>
              <a:rPr lang="es-ES" dirty="0">
                <a:latin typeface="Arial" panose="020B0604020202020204" pitchFamily="34" charset="0"/>
                <a:cs typeface="Arial" panose="020B0604020202020204" pitchFamily="34" charset="0"/>
              </a:rPr>
              <a:t>Biomasa seca de hojas, tallos y raíces </a:t>
            </a:r>
          </a:p>
          <a:p>
            <a:pPr marL="285750" lvl="0" indent="-285750">
              <a:buFont typeface="Arial" panose="020B0604020202020204" pitchFamily="34" charset="0"/>
              <a:buChar char="•"/>
            </a:pPr>
            <a:r>
              <a:rPr lang="es-ES" dirty="0">
                <a:latin typeface="Arial" panose="020B0604020202020204" pitchFamily="34" charset="0"/>
                <a:cs typeface="Arial" panose="020B0604020202020204" pitchFamily="34" charset="0"/>
              </a:rPr>
              <a:t>Área foliar</a:t>
            </a:r>
          </a:p>
          <a:p>
            <a:pPr marL="285750" lvl="0" indent="-285750">
              <a:buFont typeface="Arial" panose="020B0604020202020204" pitchFamily="34" charset="0"/>
              <a:buChar char="•"/>
            </a:pPr>
            <a:r>
              <a:rPr lang="es-ES" dirty="0">
                <a:latin typeface="Arial" panose="020B0604020202020204" pitchFamily="34" charset="0"/>
                <a:cs typeface="Arial" panose="020B0604020202020204" pitchFamily="34" charset="0"/>
              </a:rPr>
              <a:t>Índice de área foliar</a:t>
            </a:r>
          </a:p>
          <a:p>
            <a:pPr marL="285750" lvl="0" indent="-285750">
              <a:buFont typeface="Arial" panose="020B0604020202020204" pitchFamily="34" charset="0"/>
              <a:buChar char="•"/>
            </a:pPr>
            <a:r>
              <a:rPr lang="es-ES" dirty="0">
                <a:latin typeface="Arial" panose="020B0604020202020204" pitchFamily="34" charset="0"/>
                <a:cs typeface="Arial" panose="020B0604020202020204" pitchFamily="34" charset="0"/>
              </a:rPr>
              <a:t>Masa seca de los frutos</a:t>
            </a:r>
          </a:p>
          <a:p>
            <a:pPr marL="285750" lvl="0" indent="-285750">
              <a:buFont typeface="Arial" panose="020B0604020202020204" pitchFamily="34" charset="0"/>
              <a:buChar char="•"/>
            </a:pPr>
            <a:r>
              <a:rPr lang="es-ES" dirty="0">
                <a:latin typeface="Arial" panose="020B0604020202020204" pitchFamily="34" charset="0"/>
                <a:cs typeface="Arial" panose="020B0604020202020204" pitchFamily="34" charset="0"/>
              </a:rPr>
              <a:t>Rendimiento agrícola</a:t>
            </a:r>
          </a:p>
          <a:p>
            <a:endParaRPr lang="en-US" dirty="0"/>
          </a:p>
        </p:txBody>
      </p:sp>
      <p:sp>
        <p:nvSpPr>
          <p:cNvPr id="1048626" name="CuadroTexto 7"/>
          <p:cNvSpPr txBox="1"/>
          <p:nvPr/>
        </p:nvSpPr>
        <p:spPr>
          <a:xfrm>
            <a:off x="574769" y="4681686"/>
            <a:ext cx="10085695" cy="369332"/>
          </a:xfrm>
          <a:prstGeom prst="rect">
            <a:avLst/>
          </a:prstGeom>
          <a:noFill/>
        </p:spPr>
        <p:txBody>
          <a:bodyPr wrap="square" rtlCol="0">
            <a:spAutoFit/>
          </a:bodyPr>
          <a:lstStyle/>
          <a:p>
            <a:r>
              <a:rPr lang="es-ES" dirty="0"/>
              <a:t>Se calcularon los grados días de calor acumulado (GDCA), según la fórmula:  </a:t>
            </a:r>
            <a:endParaRPr lang="en-US" dirty="0"/>
          </a:p>
        </p:txBody>
      </p:sp>
      <p:sp>
        <p:nvSpPr>
          <p:cNvPr id="1048627" name="Rectángulo 9"/>
          <p:cNvSpPr/>
          <p:nvPr/>
        </p:nvSpPr>
        <p:spPr>
          <a:xfrm>
            <a:off x="2331491" y="5128563"/>
            <a:ext cx="6096000" cy="923330"/>
          </a:xfrm>
          <a:prstGeom prst="rect">
            <a:avLst/>
          </a:prstGeom>
        </p:spPr>
        <p:txBody>
          <a:bodyPr>
            <a:spAutoFit/>
          </a:bodyPr>
          <a:lstStyle/>
          <a:p>
            <a:r>
              <a:rPr lang="en-US" dirty="0"/>
              <a:t>𝐺𝐷𝐶𝐴 = ∑ </a:t>
            </a:r>
            <a:r>
              <a:rPr lang="en-US" u="sng" dirty="0"/>
              <a:t>𝑇𝑚á𝑥 − 𝑇𝑚í𝑛    </a:t>
            </a:r>
            <a:r>
              <a:rPr lang="en-US" dirty="0"/>
              <a:t>− 𝑇𝑏𝑎𝑠𝑒  </a:t>
            </a:r>
          </a:p>
          <a:p>
            <a:r>
              <a:rPr lang="en-US" u="sng" dirty="0"/>
              <a:t> </a:t>
            </a:r>
            <a:r>
              <a:rPr lang="en-US" dirty="0"/>
              <a:t>                             2</a:t>
            </a:r>
          </a:p>
          <a:p>
            <a:r>
              <a:rPr lang="en-US" dirty="0"/>
              <a:t> </a:t>
            </a:r>
          </a:p>
        </p:txBody>
      </p:sp>
      <p:sp>
        <p:nvSpPr>
          <p:cNvPr id="1048628" name="CuadroTexto 10"/>
          <p:cNvSpPr txBox="1"/>
          <p:nvPr/>
        </p:nvSpPr>
        <p:spPr>
          <a:xfrm>
            <a:off x="125033" y="5959560"/>
            <a:ext cx="9931163" cy="646331"/>
          </a:xfrm>
          <a:prstGeom prst="rect">
            <a:avLst/>
          </a:prstGeom>
          <a:noFill/>
        </p:spPr>
        <p:txBody>
          <a:bodyPr wrap="square" rtlCol="0">
            <a:spAutoFit/>
          </a:bodyPr>
          <a:lstStyle/>
          <a:p>
            <a:r>
              <a:rPr lang="es-ES" dirty="0"/>
              <a:t>donde: 𝑇𝑚á𝑥 es la temperatura máxima diaria del aire; 𝑇𝑚í𝑛 es la temperatura mínima diaria del aire y 𝑇𝑏𝑎𝑠𝑒 es la temperatura base en que el proceso de interés no se desarrolla y se tomó en este caso 10 </a:t>
            </a:r>
            <a:r>
              <a:rPr lang="es-ES" dirty="0" err="1"/>
              <a:t>ºC</a:t>
            </a:r>
            <a:endParaRPr lang="en-US" dirty="0"/>
          </a:p>
        </p:txBody>
      </p:sp>
      <p:pic>
        <p:nvPicPr>
          <p:cNvPr id="2097160" name="Imagen 8"/>
          <p:cNvPicPr>
            <a:picLocks/>
          </p:cNvPicPr>
          <p:nvPr/>
        </p:nvPicPr>
        <p:blipFill>
          <a:blip r:embed="rId2"/>
          <a:stretch>
            <a:fillRect/>
          </a:stretch>
        </p:blipFill>
        <p:spPr>
          <a:xfrm>
            <a:off x="7043666" y="1901822"/>
            <a:ext cx="4494530" cy="252793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836078" y="105673"/>
            <a:ext cx="7805468" cy="836673"/>
          </a:xfrm>
        </p:spPr>
        <p:txBody>
          <a:bodyPr>
            <a:normAutofit fontScale="90000"/>
          </a:bodyPr>
          <a:lstStyle/>
          <a:p>
            <a:r>
              <a:rPr lang="es-ES" sz="3600" b="1" dirty="0"/>
              <a:t>Preparación de los ficheros de entrada</a:t>
            </a:r>
            <a:endParaRPr lang="en-US" sz="3600" dirty="0"/>
          </a:p>
        </p:txBody>
      </p:sp>
      <p:sp>
        <p:nvSpPr>
          <p:cNvPr id="3" name="Marcador de contenido 2"/>
          <p:cNvSpPr>
            <a:spLocks noGrp="1"/>
          </p:cNvSpPr>
          <p:nvPr>
            <p:ph idx="1"/>
          </p:nvPr>
        </p:nvSpPr>
        <p:spPr>
          <a:xfrm>
            <a:off x="104775" y="1370971"/>
            <a:ext cx="11420475" cy="4351338"/>
          </a:xfrm>
        </p:spPr>
        <p:txBody>
          <a:bodyPr>
            <a:normAutofit fontScale="92500" lnSpcReduction="10000"/>
          </a:bodyPr>
          <a:lstStyle/>
          <a:p>
            <a:pPr algn="just">
              <a:lnSpc>
                <a:spcPct val="150000"/>
              </a:lnSpc>
            </a:pPr>
            <a:r>
              <a:rPr lang="es-ES" dirty="0"/>
              <a:t>Se crearon seis ficheros de entrada para correr el modelo </a:t>
            </a:r>
            <a:r>
              <a:rPr lang="en-US" sz="2800" dirty="0">
                <a:cs typeface="Arial" panose="020B0604020202020204" pitchFamily="34" charset="0"/>
              </a:rPr>
              <a:t>CSM-CROPGRO-Tomato</a:t>
            </a:r>
            <a:r>
              <a:rPr lang="es-ES" dirty="0"/>
              <a:t> insertado en DSSAT v4.6: fichero X, fichero A, fichero T, fichero de suelo, fichero de clima y fichero de coeficientes genéticos. </a:t>
            </a:r>
          </a:p>
          <a:p>
            <a:pPr marL="0" indent="0" algn="just">
              <a:lnSpc>
                <a:spcPct val="150000"/>
              </a:lnSpc>
              <a:buNone/>
            </a:pPr>
            <a:endParaRPr lang="es-ES" dirty="0"/>
          </a:p>
          <a:p>
            <a:pPr algn="just">
              <a:lnSpc>
                <a:spcPct val="150000"/>
              </a:lnSpc>
            </a:pPr>
            <a:r>
              <a:rPr lang="es-ES" dirty="0"/>
              <a:t>En los ficheros A y T se almacenaron los valores de las variables fisiológicas observadas en los experimentos y posteriormente, se compararon con los valores simulados por el modelo para la calibración.</a:t>
            </a:r>
            <a:endParaRPr lang="en-US" dirty="0"/>
          </a:p>
        </p:txBody>
      </p:sp>
    </p:spTree>
    <p:extLst>
      <p:ext uri="{BB962C8B-B14F-4D97-AF65-F5344CB8AC3E}">
        <p14:creationId xmlns:p14="http://schemas.microsoft.com/office/powerpoint/2010/main" val="17038793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854015"/>
            <a:ext cx="10515600" cy="836673"/>
          </a:xfrm>
        </p:spPr>
        <p:txBody>
          <a:bodyPr>
            <a:normAutofit/>
          </a:bodyPr>
          <a:lstStyle/>
          <a:p>
            <a:r>
              <a:rPr lang="es-ES" sz="3600" b="1" dirty="0"/>
              <a:t>Preparación de los ficheros de entrada</a:t>
            </a:r>
            <a:endParaRPr lang="en-US" sz="3600" dirty="0"/>
          </a:p>
        </p:txBody>
      </p:sp>
      <p:sp>
        <p:nvSpPr>
          <p:cNvPr id="3" name="Marcador de contenido 2"/>
          <p:cNvSpPr>
            <a:spLocks noGrp="1"/>
          </p:cNvSpPr>
          <p:nvPr>
            <p:ph idx="1"/>
          </p:nvPr>
        </p:nvSpPr>
        <p:spPr/>
        <p:txBody>
          <a:bodyPr>
            <a:normAutofit/>
          </a:bodyPr>
          <a:lstStyle/>
          <a:p>
            <a:pPr algn="just">
              <a:lnSpc>
                <a:spcPct val="150000"/>
              </a:lnSpc>
            </a:pPr>
            <a:r>
              <a:rPr lang="es-ES" dirty="0"/>
              <a:t>En el fichero X se almacenaron datos de las condiciones de campo, tratamientos experimentales y opciones de simulación. La mayor parte de este fichero son los datos de manejo de la producción de cultivos, separados en varias secciones.</a:t>
            </a:r>
            <a:endParaRPr lang="en-US" dirty="0"/>
          </a:p>
        </p:txBody>
      </p:sp>
    </p:spTree>
    <p:extLst>
      <p:ext uri="{BB962C8B-B14F-4D97-AF65-F5344CB8AC3E}">
        <p14:creationId xmlns:p14="http://schemas.microsoft.com/office/powerpoint/2010/main" val="10704403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p:cNvSpPr txBox="1">
            <a:spLocks/>
          </p:cNvSpPr>
          <p:nvPr/>
        </p:nvSpPr>
        <p:spPr>
          <a:xfrm>
            <a:off x="3263790" y="0"/>
            <a:ext cx="574324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s-ES" sz="3600" b="1" i="0" u="none" strike="noStrike" kern="1200" cap="none" spc="0" normalizeH="0" baseline="0" noProof="0" dirty="0">
                <a:ln>
                  <a:noFill/>
                </a:ln>
                <a:solidFill>
                  <a:schemeClr val="tx1">
                    <a:lumMod val="75000"/>
                  </a:schemeClr>
                </a:solidFill>
                <a:effectLst/>
                <a:uLnTx/>
                <a:uFillTx/>
                <a:latin typeface="Arial" panose="020B0604020202020204" pitchFamily="34" charset="0"/>
                <a:cs typeface="Arial" panose="020B0604020202020204" pitchFamily="34" charset="0"/>
              </a:rPr>
              <a:t>PROYECTO ASOCIADO</a:t>
            </a:r>
            <a:endParaRPr kumimoji="0" lang="es-MX" sz="3600" b="1" i="0" u="none" strike="noStrike" kern="1200" cap="none" spc="0" normalizeH="0" baseline="0" noProof="0" dirty="0">
              <a:ln>
                <a:noFill/>
              </a:ln>
              <a:solidFill>
                <a:schemeClr val="tx1">
                  <a:lumMod val="75000"/>
                </a:schemeClr>
              </a:solidFill>
              <a:effectLst/>
              <a:uLnTx/>
              <a:uFillTx/>
              <a:latin typeface="Arial" panose="020B0604020202020204" pitchFamily="34" charset="0"/>
              <a:cs typeface="Arial" panose="020B0604020202020204" pitchFamily="34" charset="0"/>
            </a:endParaRPr>
          </a:p>
        </p:txBody>
      </p:sp>
      <p:sp>
        <p:nvSpPr>
          <p:cNvPr id="7" name="Marcador de contenido 2"/>
          <p:cNvSpPr txBox="1">
            <a:spLocks/>
          </p:cNvSpPr>
          <p:nvPr/>
        </p:nvSpPr>
        <p:spPr>
          <a:xfrm>
            <a:off x="425668" y="1164991"/>
            <a:ext cx="11419491" cy="1943970"/>
          </a:xfrm>
          <a:prstGeom prst="rect">
            <a:avLst/>
          </a:prstGeom>
        </p:spPr>
        <p:txBody>
          <a:bodyPr vert="horz">
            <a:no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452438" indent="-452438" algn="just">
              <a:lnSpc>
                <a:spcPct val="150000"/>
              </a:lnSpc>
              <a:buNone/>
            </a:pPr>
            <a:r>
              <a:rPr lang="es-ES" sz="2800" dirty="0">
                <a:solidFill>
                  <a:schemeClr val="tx1">
                    <a:lumMod val="75000"/>
                  </a:schemeClr>
                </a:solidFill>
                <a:latin typeface="Arial" panose="020B0604020202020204" pitchFamily="34" charset="0"/>
                <a:cs typeface="Arial" panose="020B0604020202020204" pitchFamily="34" charset="0"/>
              </a:rPr>
              <a:t>     Utilización de fuentes de resistencia de tomate en el mejoramiento genético y producción de local de semilla para disminuir los efectos del cambio climático. INCA</a:t>
            </a:r>
          </a:p>
        </p:txBody>
      </p:sp>
      <p:sp>
        <p:nvSpPr>
          <p:cNvPr id="4" name="Marcador de contenido 2"/>
          <p:cNvSpPr txBox="1">
            <a:spLocks/>
          </p:cNvSpPr>
          <p:nvPr/>
        </p:nvSpPr>
        <p:spPr>
          <a:xfrm>
            <a:off x="425668" y="3301967"/>
            <a:ext cx="11419491" cy="1943970"/>
          </a:xfrm>
          <a:prstGeom prst="rect">
            <a:avLst/>
          </a:prstGeom>
        </p:spPr>
        <p:txBody>
          <a:bodyPr vert="horz">
            <a:no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452438" indent="-452438" algn="just">
              <a:lnSpc>
                <a:spcPct val="150000"/>
              </a:lnSpc>
              <a:buNone/>
            </a:pPr>
            <a:r>
              <a:rPr lang="es-ES" sz="2800" dirty="0">
                <a:solidFill>
                  <a:schemeClr val="tx1">
                    <a:lumMod val="75000"/>
                  </a:schemeClr>
                </a:solidFill>
                <a:latin typeface="Arial" panose="020B0604020202020204" pitchFamily="34" charset="0"/>
                <a:cs typeface="Arial" panose="020B0604020202020204" pitchFamily="34" charset="0"/>
              </a:rPr>
              <a:t>     Desarrollo de Modelos Estadísticos-Matemáticos y herramientas de la agricultura inteligente, para su aplicación en la descripción y gestión de Procesos Agrarios. UNAH</a:t>
            </a:r>
          </a:p>
        </p:txBody>
      </p:sp>
    </p:spTree>
    <p:extLst>
      <p:ext uri="{BB962C8B-B14F-4D97-AF65-F5344CB8AC3E}">
        <p14:creationId xmlns:p14="http://schemas.microsoft.com/office/powerpoint/2010/main" val="4118253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p:cNvSpPr txBox="1">
            <a:spLocks/>
          </p:cNvSpPr>
          <p:nvPr/>
        </p:nvSpPr>
        <p:spPr>
          <a:xfrm>
            <a:off x="638504" y="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s-ES" sz="3600" b="1" i="0" u="none" strike="noStrike" kern="1200" cap="none" spc="0" normalizeH="0" baseline="0" noProof="0" dirty="0">
                <a:ln>
                  <a:noFill/>
                </a:ln>
                <a:solidFill>
                  <a:schemeClr val="tx1">
                    <a:lumMod val="75000"/>
                  </a:schemeClr>
                </a:solidFill>
                <a:effectLst/>
                <a:uLnTx/>
                <a:uFillTx/>
                <a:latin typeface="Arial" panose="020B0604020202020204" pitchFamily="34" charset="0"/>
                <a:cs typeface="Arial" panose="020B0604020202020204" pitchFamily="34" charset="0"/>
              </a:rPr>
              <a:t>CRONOGRAMA</a:t>
            </a:r>
            <a:endParaRPr kumimoji="0" lang="es-MX" sz="3600" b="1" i="0" u="none" strike="noStrike" kern="1200" cap="none" spc="0" normalizeH="0" baseline="0" noProof="0" dirty="0">
              <a:ln>
                <a:noFill/>
              </a:ln>
              <a:solidFill>
                <a:schemeClr val="tx1">
                  <a:lumMod val="75000"/>
                </a:schemeClr>
              </a:solidFill>
              <a:effectLst/>
              <a:uLnTx/>
              <a:uFillTx/>
              <a:latin typeface="Arial" panose="020B0604020202020204" pitchFamily="34" charset="0"/>
              <a:cs typeface="Arial" panose="020B0604020202020204" pitchFamily="34" charset="0"/>
            </a:endParaRPr>
          </a:p>
        </p:txBody>
      </p:sp>
      <p:graphicFrame>
        <p:nvGraphicFramePr>
          <p:cNvPr id="2" name="Tabla 1"/>
          <p:cNvGraphicFramePr>
            <a:graphicFrameLocks noGrp="1"/>
          </p:cNvGraphicFramePr>
          <p:nvPr>
            <p:extLst>
              <p:ext uri="{D42A27DB-BD31-4B8C-83A1-F6EECF244321}">
                <p14:modId xmlns:p14="http://schemas.microsoft.com/office/powerpoint/2010/main" val="2881943936"/>
              </p:ext>
            </p:extLst>
          </p:nvPr>
        </p:nvGraphicFramePr>
        <p:xfrm>
          <a:off x="399474" y="1325563"/>
          <a:ext cx="9739949" cy="3363940"/>
        </p:xfrm>
        <a:graphic>
          <a:graphicData uri="http://schemas.openxmlformats.org/drawingml/2006/table">
            <a:tbl>
              <a:tblPr firstRow="1" bandRow="1">
                <a:tableStyleId>{0505E3EF-67EA-436B-97B2-0124C06EBD24}</a:tableStyleId>
              </a:tblPr>
              <a:tblGrid>
                <a:gridCol w="5850854">
                  <a:extLst>
                    <a:ext uri="{9D8B030D-6E8A-4147-A177-3AD203B41FA5}">
                      <a16:colId xmlns:a16="http://schemas.microsoft.com/office/drawing/2014/main" val="671924943"/>
                    </a:ext>
                  </a:extLst>
                </a:gridCol>
                <a:gridCol w="3889095">
                  <a:extLst>
                    <a:ext uri="{9D8B030D-6E8A-4147-A177-3AD203B41FA5}">
                      <a16:colId xmlns:a16="http://schemas.microsoft.com/office/drawing/2014/main" val="1244334797"/>
                    </a:ext>
                  </a:extLst>
                </a:gridCol>
              </a:tblGrid>
              <a:tr h="520945">
                <a:tc>
                  <a:txBody>
                    <a:bodyPr/>
                    <a:lstStyle/>
                    <a:p>
                      <a:r>
                        <a:rPr lang="en-US" b="1" dirty="0" err="1"/>
                        <a:t>Participación</a:t>
                      </a:r>
                      <a:r>
                        <a:rPr lang="en-US" b="1" dirty="0"/>
                        <a:t> en </a:t>
                      </a:r>
                      <a:r>
                        <a:rPr lang="en-US" b="1" dirty="0" err="1"/>
                        <a:t>evento</a:t>
                      </a:r>
                      <a:r>
                        <a:rPr lang="en-US" b="1" dirty="0"/>
                        <a:t> </a:t>
                      </a:r>
                      <a:r>
                        <a:rPr lang="en-US" b="1" dirty="0" err="1"/>
                        <a:t>científico</a:t>
                      </a:r>
                      <a:endParaRPr lang="en-US"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b="1" baseline="0" dirty="0"/>
                        <a:t>NOVIEMBRE 2024</a:t>
                      </a:r>
                      <a:endParaRPr lang="en-US" b="1" dirty="0"/>
                    </a:p>
                    <a:p>
                      <a:endParaRPr lang="en-US" b="1" dirty="0"/>
                    </a:p>
                  </a:txBody>
                  <a:tcPr/>
                </a:tc>
                <a:extLst>
                  <a:ext uri="{0D108BD9-81ED-4DB2-BD59-A6C34878D82A}">
                    <a16:rowId xmlns:a16="http://schemas.microsoft.com/office/drawing/2014/main" val="800934674"/>
                  </a:ext>
                </a:extLst>
              </a:tr>
              <a:tr h="520945">
                <a:tc>
                  <a:txBody>
                    <a:bodyPr/>
                    <a:lstStyle/>
                    <a:p>
                      <a:r>
                        <a:rPr lang="es-ES" b="1" dirty="0"/>
                        <a:t>Capítulo 2 Materiales y Métodos</a:t>
                      </a:r>
                      <a:endParaRPr lang="en-US" b="1" dirty="0"/>
                    </a:p>
                  </a:txBody>
                  <a:tcPr/>
                </a:tc>
                <a:tc>
                  <a:txBody>
                    <a:bodyPr/>
                    <a:lstStyle/>
                    <a:p>
                      <a:r>
                        <a:rPr lang="es-ES" b="1" baseline="0" dirty="0"/>
                        <a:t>DICIEMBRE 2024</a:t>
                      </a:r>
                      <a:endParaRPr lang="en-US" b="1" dirty="0"/>
                    </a:p>
                  </a:txBody>
                  <a:tcPr/>
                </a:tc>
                <a:extLst>
                  <a:ext uri="{0D108BD9-81ED-4DB2-BD59-A6C34878D82A}">
                    <a16:rowId xmlns:a16="http://schemas.microsoft.com/office/drawing/2014/main" val="1646354599"/>
                  </a:ext>
                </a:extLst>
              </a:tr>
              <a:tr h="520945">
                <a:tc>
                  <a:txBody>
                    <a:bodyPr/>
                    <a:lstStyle/>
                    <a:p>
                      <a:r>
                        <a:rPr lang="en-US" b="1" dirty="0" err="1"/>
                        <a:t>Aceptación</a:t>
                      </a:r>
                      <a:r>
                        <a:rPr lang="en-US" b="1" dirty="0"/>
                        <a:t> de </a:t>
                      </a:r>
                      <a:r>
                        <a:rPr lang="en-US" b="1" dirty="0" err="1"/>
                        <a:t>artículo</a:t>
                      </a:r>
                      <a:r>
                        <a:rPr lang="en-US" b="1" dirty="0"/>
                        <a:t> para </a:t>
                      </a:r>
                      <a:r>
                        <a:rPr lang="en-US" b="1" dirty="0" err="1"/>
                        <a:t>publicar</a:t>
                      </a:r>
                      <a:r>
                        <a:rPr lang="en-US" b="1" dirty="0"/>
                        <a:t> en la </a:t>
                      </a:r>
                      <a:r>
                        <a:rPr lang="en-US" b="1" dirty="0" err="1"/>
                        <a:t>Revista</a:t>
                      </a:r>
                      <a:r>
                        <a:rPr lang="en-US" b="1" dirty="0"/>
                        <a:t> </a:t>
                      </a:r>
                      <a:r>
                        <a:rPr lang="en-US" b="1" dirty="0" err="1"/>
                        <a:t>Cultivos</a:t>
                      </a:r>
                      <a:r>
                        <a:rPr lang="en-US" b="1" dirty="0"/>
                        <a:t> </a:t>
                      </a:r>
                      <a:r>
                        <a:rPr lang="en-US" b="1" dirty="0" err="1"/>
                        <a:t>Tropicales</a:t>
                      </a:r>
                      <a:endParaRPr lang="en-US"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b="1" dirty="0"/>
                        <a:t>ENERO</a:t>
                      </a:r>
                      <a:r>
                        <a:rPr lang="es-ES" b="1" baseline="0" dirty="0"/>
                        <a:t> 2025</a:t>
                      </a:r>
                      <a:endParaRPr lang="en-US" b="1" dirty="0"/>
                    </a:p>
                  </a:txBody>
                  <a:tcPr/>
                </a:tc>
                <a:extLst>
                  <a:ext uri="{0D108BD9-81ED-4DB2-BD59-A6C34878D82A}">
                    <a16:rowId xmlns:a16="http://schemas.microsoft.com/office/drawing/2014/main" val="4156208625"/>
                  </a:ext>
                </a:extLst>
              </a:tr>
              <a:tr h="520945">
                <a:tc>
                  <a:txBody>
                    <a:bodyPr/>
                    <a:lstStyle/>
                    <a:p>
                      <a:r>
                        <a:rPr lang="es-ES" b="1" dirty="0"/>
                        <a:t>Capítulo 3 Resultados y Discusión</a:t>
                      </a:r>
                      <a:endParaRPr lang="en-US" b="1" dirty="0"/>
                    </a:p>
                  </a:txBody>
                  <a:tcPr/>
                </a:tc>
                <a:tc>
                  <a:txBody>
                    <a:bodyPr/>
                    <a:lstStyle/>
                    <a:p>
                      <a:r>
                        <a:rPr lang="es-ES" b="1" dirty="0"/>
                        <a:t>ENERO</a:t>
                      </a:r>
                      <a:r>
                        <a:rPr lang="es-ES" b="1" baseline="0" dirty="0"/>
                        <a:t> 2025</a:t>
                      </a:r>
                      <a:endParaRPr lang="en-US" b="1" dirty="0"/>
                    </a:p>
                  </a:txBody>
                  <a:tcPr/>
                </a:tc>
                <a:extLst>
                  <a:ext uri="{0D108BD9-81ED-4DB2-BD59-A6C34878D82A}">
                    <a16:rowId xmlns:a16="http://schemas.microsoft.com/office/drawing/2014/main" val="3941927122"/>
                  </a:ext>
                </a:extLst>
              </a:tr>
              <a:tr h="520945">
                <a:tc>
                  <a:txBody>
                    <a:bodyPr/>
                    <a:lstStyle/>
                    <a:p>
                      <a:r>
                        <a:rPr lang="es-ES" b="1" dirty="0"/>
                        <a:t>Entrega de la Tesis de Maestría</a:t>
                      </a:r>
                      <a:endParaRPr lang="en-US" b="1" dirty="0"/>
                    </a:p>
                  </a:txBody>
                  <a:tcPr/>
                </a:tc>
                <a:tc>
                  <a:txBody>
                    <a:bodyPr/>
                    <a:lstStyle/>
                    <a:p>
                      <a:r>
                        <a:rPr lang="es-ES" b="1" dirty="0"/>
                        <a:t>ENERO 2025</a:t>
                      </a:r>
                      <a:endParaRPr lang="en-US" b="1" dirty="0"/>
                    </a:p>
                  </a:txBody>
                  <a:tcPr/>
                </a:tc>
                <a:extLst>
                  <a:ext uri="{0D108BD9-81ED-4DB2-BD59-A6C34878D82A}">
                    <a16:rowId xmlns:a16="http://schemas.microsoft.com/office/drawing/2014/main" val="3495033098"/>
                  </a:ext>
                </a:extLst>
              </a:tr>
              <a:tr h="520945">
                <a:tc>
                  <a:txBody>
                    <a:bodyPr/>
                    <a:lstStyle/>
                    <a:p>
                      <a:r>
                        <a:rPr lang="es-ES" b="1" dirty="0"/>
                        <a:t>Defensa de la Tesis de Maestría </a:t>
                      </a:r>
                      <a:endParaRPr lang="en-US" b="1" dirty="0"/>
                    </a:p>
                  </a:txBody>
                  <a:tcPr/>
                </a:tc>
                <a:tc>
                  <a:txBody>
                    <a:bodyPr/>
                    <a:lstStyle/>
                    <a:p>
                      <a:r>
                        <a:rPr lang="es-ES" b="1" dirty="0"/>
                        <a:t>FEBRERO 2025</a:t>
                      </a:r>
                      <a:endParaRPr lang="en-US" b="1" dirty="0"/>
                    </a:p>
                  </a:txBody>
                  <a:tcPr/>
                </a:tc>
                <a:extLst>
                  <a:ext uri="{0D108BD9-81ED-4DB2-BD59-A6C34878D82A}">
                    <a16:rowId xmlns:a16="http://schemas.microsoft.com/office/drawing/2014/main" val="2389826496"/>
                  </a:ext>
                </a:extLst>
              </a:tr>
            </a:tbl>
          </a:graphicData>
        </a:graphic>
      </p:graphicFrame>
    </p:spTree>
    <p:extLst>
      <p:ext uri="{BB962C8B-B14F-4D97-AF65-F5344CB8AC3E}">
        <p14:creationId xmlns:p14="http://schemas.microsoft.com/office/powerpoint/2010/main" val="31756838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p:cNvSpPr txBox="1">
            <a:spLocks/>
          </p:cNvSpPr>
          <p:nvPr/>
        </p:nvSpPr>
        <p:spPr>
          <a:xfrm>
            <a:off x="477748" y="2478534"/>
            <a:ext cx="11057206" cy="1436789"/>
          </a:xfrm>
          <a:prstGeom prst="rect">
            <a:avLst/>
          </a:prstGeom>
          <a:solidFill>
            <a:srgbClr val="FFFFFF"/>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_tradnl" sz="6600" b="1" dirty="0">
                <a:solidFill>
                  <a:schemeClr val="tx1">
                    <a:lumMod val="75000"/>
                  </a:schemeClr>
                </a:solidFill>
                <a:latin typeface="Arial" panose="020B0604020202020204" pitchFamily="34" charset="0"/>
                <a:cs typeface="Arial" panose="020B0604020202020204" pitchFamily="34" charset="0"/>
              </a:rPr>
              <a:t>MUCHAS GRACIAS</a:t>
            </a:r>
            <a:endParaRPr lang="en-US" sz="6600" dirty="0">
              <a:solidFill>
                <a:schemeClr val="tx1">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022598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a 12">
            <a:extLst>
              <a:ext uri="{FF2B5EF4-FFF2-40B4-BE49-F238E27FC236}">
                <a16:creationId xmlns:a16="http://schemas.microsoft.com/office/drawing/2014/main" id="{EDF3E49A-9CBF-4F6F-B6E4-7E3703554514}"/>
              </a:ext>
            </a:extLst>
          </p:cNvPr>
          <p:cNvGraphicFramePr>
            <a:graphicFrameLocks noGrp="1"/>
          </p:cNvGraphicFramePr>
          <p:nvPr/>
        </p:nvGraphicFramePr>
        <p:xfrm>
          <a:off x="2990850" y="98408"/>
          <a:ext cx="6210299" cy="1540764"/>
        </p:xfrm>
        <a:graphic>
          <a:graphicData uri="http://schemas.openxmlformats.org/drawingml/2006/table">
            <a:tbl>
              <a:tblPr firstRow="1" firstCol="1" bandRow="1">
                <a:tableStyleId>{5C22544A-7EE6-4342-B048-85BDC9FD1C3A}</a:tableStyleId>
              </a:tblPr>
              <a:tblGrid>
                <a:gridCol w="989891">
                  <a:extLst>
                    <a:ext uri="{9D8B030D-6E8A-4147-A177-3AD203B41FA5}">
                      <a16:colId xmlns:a16="http://schemas.microsoft.com/office/drawing/2014/main" val="1775461118"/>
                    </a:ext>
                  </a:extLst>
                </a:gridCol>
                <a:gridCol w="4497026">
                  <a:extLst>
                    <a:ext uri="{9D8B030D-6E8A-4147-A177-3AD203B41FA5}">
                      <a16:colId xmlns:a16="http://schemas.microsoft.com/office/drawing/2014/main" val="2576048796"/>
                    </a:ext>
                  </a:extLst>
                </a:gridCol>
                <a:gridCol w="723382">
                  <a:extLst>
                    <a:ext uri="{9D8B030D-6E8A-4147-A177-3AD203B41FA5}">
                      <a16:colId xmlns:a16="http://schemas.microsoft.com/office/drawing/2014/main" val="1398108879"/>
                    </a:ext>
                  </a:extLst>
                </a:gridCol>
              </a:tblGrid>
              <a:tr h="1198829">
                <a:tc>
                  <a:txBody>
                    <a:bodyPr/>
                    <a:lstStyle/>
                    <a:p>
                      <a:pPr>
                        <a:lnSpc>
                          <a:spcPct val="115000"/>
                        </a:lnSpc>
                        <a:spcAft>
                          <a:spcPts val="600"/>
                        </a:spcAft>
                      </a:pPr>
                      <a:endParaRPr lang="es-C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lnSpc>
                          <a:spcPct val="115000"/>
                        </a:lnSpc>
                        <a:spcAft>
                          <a:spcPts val="600"/>
                        </a:spcAft>
                      </a:pPr>
                      <a:r>
                        <a:rPr lang="es-ES_tradnl" sz="1400" dirty="0">
                          <a:effectLst/>
                        </a:rPr>
                        <a:t> </a:t>
                      </a:r>
                      <a:endParaRPr lang="es-CU" sz="1100" dirty="0">
                        <a:effectLst/>
                      </a:endParaRPr>
                    </a:p>
                    <a:p>
                      <a:pPr algn="ctr">
                        <a:lnSpc>
                          <a:spcPct val="100000"/>
                        </a:lnSpc>
                        <a:spcAft>
                          <a:spcPts val="0"/>
                        </a:spcAft>
                      </a:pPr>
                      <a:r>
                        <a:rPr lang="es-ES_tradnl" sz="1600" dirty="0">
                          <a:solidFill>
                            <a:schemeClr val="tx1">
                              <a:lumMod val="75000"/>
                            </a:schemeClr>
                          </a:solidFill>
                          <a:effectLst/>
                          <a:latin typeface="Arial" panose="020B0604020202020204" pitchFamily="34" charset="0"/>
                          <a:cs typeface="Arial" panose="020B0604020202020204" pitchFamily="34" charset="0"/>
                        </a:rPr>
                        <a:t>UNIVERSIDAD AGRARIA DE LA HABANA</a:t>
                      </a:r>
                      <a:endParaRPr lang="es-CU" sz="1600" dirty="0">
                        <a:solidFill>
                          <a:schemeClr val="tx1">
                            <a:lumMod val="75000"/>
                          </a:schemeClr>
                        </a:solidFill>
                        <a:effectLst/>
                        <a:latin typeface="Arial" panose="020B0604020202020204" pitchFamily="34" charset="0"/>
                        <a:cs typeface="Arial" panose="020B0604020202020204" pitchFamily="34" charset="0"/>
                      </a:endParaRPr>
                    </a:p>
                    <a:p>
                      <a:pPr algn="ctr">
                        <a:lnSpc>
                          <a:spcPct val="100000"/>
                        </a:lnSpc>
                        <a:spcAft>
                          <a:spcPts val="0"/>
                        </a:spcAft>
                      </a:pPr>
                      <a:r>
                        <a:rPr lang="es-ES_tradnl" sz="1600" dirty="0">
                          <a:solidFill>
                            <a:schemeClr val="tx1">
                              <a:lumMod val="75000"/>
                            </a:schemeClr>
                          </a:solidFill>
                          <a:effectLst/>
                          <a:latin typeface="Arial" panose="020B0604020202020204" pitchFamily="34" charset="0"/>
                          <a:cs typeface="Arial" panose="020B0604020202020204" pitchFamily="34" charset="0"/>
                        </a:rPr>
                        <a:t>“Fructuoso Rodríguez Pérez”</a:t>
                      </a:r>
                    </a:p>
                    <a:p>
                      <a:pPr algn="ctr">
                        <a:lnSpc>
                          <a:spcPct val="100000"/>
                        </a:lnSpc>
                        <a:spcAft>
                          <a:spcPts val="0"/>
                        </a:spcAft>
                      </a:pPr>
                      <a:endParaRPr lang="es-CU" sz="1600" dirty="0">
                        <a:solidFill>
                          <a:schemeClr val="tx1">
                            <a:lumMod val="75000"/>
                          </a:schemeClr>
                        </a:solidFill>
                        <a:effectLst/>
                        <a:latin typeface="Arial" panose="020B0604020202020204" pitchFamily="34" charset="0"/>
                        <a:cs typeface="Arial" panose="020B0604020202020204" pitchFamily="34" charset="0"/>
                      </a:endParaRPr>
                    </a:p>
                    <a:p>
                      <a:pPr algn="ctr">
                        <a:lnSpc>
                          <a:spcPct val="100000"/>
                        </a:lnSpc>
                        <a:spcAft>
                          <a:spcPts val="0"/>
                        </a:spcAft>
                      </a:pPr>
                      <a:r>
                        <a:rPr lang="es-ES_tradnl" sz="1600" dirty="0">
                          <a:solidFill>
                            <a:schemeClr val="tx1">
                              <a:lumMod val="75000"/>
                            </a:schemeClr>
                          </a:solidFill>
                          <a:effectLst/>
                          <a:latin typeface="Arial" panose="020B0604020202020204" pitchFamily="34" charset="0"/>
                          <a:cs typeface="Arial" panose="020B0604020202020204" pitchFamily="34" charset="0"/>
                        </a:rPr>
                        <a:t>INSTITUTO NACIONAL DE CIENCIAS AGRÍCOLAS</a:t>
                      </a:r>
                      <a:endParaRPr lang="es-CU" sz="1600" dirty="0">
                        <a:solidFill>
                          <a:schemeClr val="tx1">
                            <a:lumMod val="75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lnSpc>
                          <a:spcPct val="115000"/>
                        </a:lnSpc>
                        <a:spcAft>
                          <a:spcPts val="600"/>
                        </a:spcAft>
                      </a:pPr>
                      <a:endParaRPr lang="es-C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4770047"/>
                  </a:ext>
                </a:extLst>
              </a:tr>
            </a:tbl>
          </a:graphicData>
        </a:graphic>
      </p:graphicFrame>
      <p:sp>
        <p:nvSpPr>
          <p:cNvPr id="14" name="Subtítulo 2">
            <a:extLst>
              <a:ext uri="{FF2B5EF4-FFF2-40B4-BE49-F238E27FC236}">
                <a16:creationId xmlns:a16="http://schemas.microsoft.com/office/drawing/2014/main" id="{37CA79DD-C289-480C-B31C-91BDE6A5EDA6}"/>
              </a:ext>
            </a:extLst>
          </p:cNvPr>
          <p:cNvSpPr txBox="1">
            <a:spLocks/>
          </p:cNvSpPr>
          <p:nvPr/>
        </p:nvSpPr>
        <p:spPr>
          <a:xfrm>
            <a:off x="4077815" y="2151309"/>
            <a:ext cx="4011642" cy="3989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ES" sz="2000" b="1" dirty="0">
                <a:solidFill>
                  <a:schemeClr val="tx1">
                    <a:lumMod val="75000"/>
                  </a:schemeClr>
                </a:solidFill>
                <a:latin typeface="Arial" panose="020B0604020202020204" pitchFamily="34" charset="0"/>
                <a:cs typeface="Arial" panose="020B0604020202020204" pitchFamily="34" charset="0"/>
              </a:rPr>
              <a:t>Maestría en Biomatemática</a:t>
            </a:r>
            <a:endParaRPr lang="es-MX" sz="2000" b="1" dirty="0">
              <a:solidFill>
                <a:schemeClr val="tx1">
                  <a:lumMod val="75000"/>
                </a:schemeClr>
              </a:solidFill>
              <a:latin typeface="Arial" panose="020B0604020202020204" pitchFamily="34" charset="0"/>
              <a:cs typeface="Arial" panose="020B0604020202020204" pitchFamily="34" charset="0"/>
            </a:endParaRPr>
          </a:p>
        </p:txBody>
      </p:sp>
      <p:sp>
        <p:nvSpPr>
          <p:cNvPr id="16" name="Subtítulo 2">
            <a:extLst>
              <a:ext uri="{FF2B5EF4-FFF2-40B4-BE49-F238E27FC236}">
                <a16:creationId xmlns:a16="http://schemas.microsoft.com/office/drawing/2014/main" id="{50C6BD8D-A622-4B1D-8B9C-3DC61DA06C32}"/>
              </a:ext>
            </a:extLst>
          </p:cNvPr>
          <p:cNvSpPr txBox="1">
            <a:spLocks/>
          </p:cNvSpPr>
          <p:nvPr/>
        </p:nvSpPr>
        <p:spPr>
          <a:xfrm>
            <a:off x="4637823" y="6467601"/>
            <a:ext cx="2891626" cy="37823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s-ES" sz="1800" dirty="0">
                <a:solidFill>
                  <a:schemeClr val="bg2"/>
                </a:solidFill>
                <a:latin typeface="Arial" panose="020B0604020202020204" pitchFamily="34" charset="0"/>
                <a:cs typeface="Arial" panose="020B0604020202020204" pitchFamily="34" charset="0"/>
              </a:rPr>
              <a:t>Mayabeque, 2023</a:t>
            </a:r>
            <a:endParaRPr lang="es-CU" sz="1800" dirty="0">
              <a:solidFill>
                <a:schemeClr val="bg2"/>
              </a:solidFill>
              <a:latin typeface="Arial" panose="020B0604020202020204" pitchFamily="34" charset="0"/>
              <a:cs typeface="Arial" panose="020B0604020202020204" pitchFamily="34" charset="0"/>
            </a:endParaRPr>
          </a:p>
          <a:p>
            <a:pPr algn="l"/>
            <a:endParaRPr lang="es-ES" sz="1600" dirty="0">
              <a:solidFill>
                <a:schemeClr val="tx2">
                  <a:lumMod val="60000"/>
                  <a:lumOff val="40000"/>
                </a:schemeClr>
              </a:solidFill>
              <a:latin typeface="ITC Officina Serif Std Book" panose="02060506040203020204" pitchFamily="18" charset="0"/>
            </a:endParaRPr>
          </a:p>
        </p:txBody>
      </p:sp>
      <p:sp>
        <p:nvSpPr>
          <p:cNvPr id="17" name="Título 1"/>
          <p:cNvSpPr txBox="1">
            <a:spLocks/>
          </p:cNvSpPr>
          <p:nvPr/>
        </p:nvSpPr>
        <p:spPr>
          <a:xfrm>
            <a:off x="0" y="3123993"/>
            <a:ext cx="12130234" cy="1436789"/>
          </a:xfrm>
          <a:prstGeom prst="rect">
            <a:avLst/>
          </a:prstGeom>
          <a:solidFill>
            <a:srgbClr val="FFFFFF"/>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3200" b="1" dirty="0">
                <a:solidFill>
                  <a:schemeClr val="tx1">
                    <a:lumMod val="75000"/>
                  </a:schemeClr>
                </a:solidFill>
                <a:latin typeface="Arial" panose="020B0604020202020204" pitchFamily="34" charset="0"/>
                <a:cs typeface="Arial" panose="020B0604020202020204" pitchFamily="34" charset="0"/>
              </a:rPr>
              <a:t>Estrategia para el manejo de fecha de siembra del cultivar </a:t>
            </a:r>
            <a:r>
              <a:rPr lang="es-ES" sz="3200" b="1" dirty="0" err="1">
                <a:solidFill>
                  <a:schemeClr val="tx1">
                    <a:lumMod val="75000"/>
                  </a:schemeClr>
                </a:solidFill>
                <a:latin typeface="Arial" panose="020B0604020202020204" pitchFamily="34" charset="0"/>
                <a:cs typeface="Arial" panose="020B0604020202020204" pitchFamily="34" charset="0"/>
              </a:rPr>
              <a:t>Elbita</a:t>
            </a:r>
            <a:r>
              <a:rPr lang="es-ES" sz="3200" b="1" dirty="0">
                <a:solidFill>
                  <a:schemeClr val="tx1">
                    <a:lumMod val="75000"/>
                  </a:schemeClr>
                </a:solidFill>
                <a:latin typeface="Arial" panose="020B0604020202020204" pitchFamily="34" charset="0"/>
                <a:cs typeface="Arial" panose="020B0604020202020204" pitchFamily="34" charset="0"/>
              </a:rPr>
              <a:t> utilizando el modelo DSSAT en Mayabeque.</a:t>
            </a:r>
            <a:endParaRPr lang="en-US" sz="3200" dirty="0">
              <a:solidFill>
                <a:schemeClr val="tx1">
                  <a:lumMod val="75000"/>
                </a:schemeClr>
              </a:solidFill>
              <a:latin typeface="Arial" panose="020B0604020202020204" pitchFamily="34" charset="0"/>
              <a:cs typeface="Arial" panose="020B0604020202020204" pitchFamily="34" charset="0"/>
            </a:endParaRPr>
          </a:p>
        </p:txBody>
      </p:sp>
      <p:sp>
        <p:nvSpPr>
          <p:cNvPr id="18" name="Subtítulo 2"/>
          <p:cNvSpPr txBox="1">
            <a:spLocks/>
          </p:cNvSpPr>
          <p:nvPr/>
        </p:nvSpPr>
        <p:spPr>
          <a:xfrm>
            <a:off x="4077815" y="4920216"/>
            <a:ext cx="5123334" cy="122409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ES" sz="1900" dirty="0">
                <a:solidFill>
                  <a:schemeClr val="bg2"/>
                </a:solidFill>
                <a:latin typeface="Arial" panose="020B0604020202020204" pitchFamily="34" charset="0"/>
                <a:cs typeface="Arial" panose="020B0604020202020204" pitchFamily="34" charset="0"/>
              </a:rPr>
              <a:t>Autor: 	Lic. Yuniel Loriga Martínez</a:t>
            </a:r>
          </a:p>
          <a:p>
            <a:pPr algn="l">
              <a:spcBef>
                <a:spcPts val="0"/>
              </a:spcBef>
            </a:pPr>
            <a:endParaRPr lang="es-ES" sz="1900" dirty="0">
              <a:solidFill>
                <a:schemeClr val="bg2"/>
              </a:solidFill>
              <a:latin typeface="Arial" panose="020B0604020202020204" pitchFamily="34" charset="0"/>
              <a:cs typeface="Arial" panose="020B0604020202020204" pitchFamily="34" charset="0"/>
            </a:endParaRPr>
          </a:p>
          <a:p>
            <a:pPr algn="l">
              <a:spcBef>
                <a:spcPts val="0"/>
              </a:spcBef>
            </a:pPr>
            <a:r>
              <a:rPr lang="es-ES" sz="1900" dirty="0">
                <a:solidFill>
                  <a:schemeClr val="bg2"/>
                </a:solidFill>
                <a:latin typeface="Arial" panose="020B0604020202020204" pitchFamily="34" charset="0"/>
                <a:cs typeface="Arial" panose="020B0604020202020204" pitchFamily="34" charset="0"/>
              </a:rPr>
              <a:t>Tutores: </a:t>
            </a:r>
            <a:r>
              <a:rPr lang="es-ES" sz="1900" dirty="0" err="1">
                <a:solidFill>
                  <a:schemeClr val="bg2"/>
                </a:solidFill>
                <a:latin typeface="Arial" panose="020B0604020202020204" pitchFamily="34" charset="0"/>
                <a:cs typeface="Arial" panose="020B0604020202020204" pitchFamily="34" charset="0"/>
              </a:rPr>
              <a:t>Dr.C</a:t>
            </a:r>
            <a:r>
              <a:rPr lang="es-ES" sz="1900" dirty="0">
                <a:solidFill>
                  <a:schemeClr val="bg2"/>
                </a:solidFill>
                <a:latin typeface="Arial" panose="020B0604020202020204" pitchFamily="34" charset="0"/>
                <a:cs typeface="Arial" panose="020B0604020202020204" pitchFamily="34" charset="0"/>
              </a:rPr>
              <a:t>. René Florido </a:t>
            </a:r>
            <a:r>
              <a:rPr lang="es-ES" sz="1900" dirty="0" err="1">
                <a:solidFill>
                  <a:schemeClr val="bg2"/>
                </a:solidFill>
                <a:latin typeface="Arial" panose="020B0604020202020204" pitchFamily="34" charset="0"/>
                <a:cs typeface="Arial" panose="020B0604020202020204" pitchFamily="34" charset="0"/>
              </a:rPr>
              <a:t>Bacallao</a:t>
            </a:r>
            <a:endParaRPr lang="es-CU" sz="1900" dirty="0">
              <a:solidFill>
                <a:schemeClr val="bg2"/>
              </a:solidFill>
              <a:latin typeface="Arial" panose="020B0604020202020204" pitchFamily="34" charset="0"/>
              <a:cs typeface="Arial" panose="020B0604020202020204" pitchFamily="34" charset="0"/>
            </a:endParaRPr>
          </a:p>
          <a:p>
            <a:pPr algn="l">
              <a:spcBef>
                <a:spcPts val="0"/>
              </a:spcBef>
            </a:pPr>
            <a:r>
              <a:rPr lang="es-ES" sz="1900" dirty="0">
                <a:solidFill>
                  <a:schemeClr val="bg2"/>
                </a:solidFill>
                <a:latin typeface="Arial" panose="020B0604020202020204" pitchFamily="34" charset="0"/>
                <a:cs typeface="Arial" panose="020B0604020202020204" pitchFamily="34" charset="0"/>
              </a:rPr>
              <a:t>	</a:t>
            </a:r>
            <a:r>
              <a:rPr lang="es-ES" sz="1900" dirty="0" err="1">
                <a:solidFill>
                  <a:schemeClr val="bg2"/>
                </a:solidFill>
                <a:latin typeface="Arial" panose="020B0604020202020204" pitchFamily="34" charset="0"/>
                <a:cs typeface="Arial" panose="020B0604020202020204" pitchFamily="34" charset="0"/>
              </a:rPr>
              <a:t>Dra.C</a:t>
            </a:r>
            <a:r>
              <a:rPr lang="es-ES" sz="1900" dirty="0">
                <a:solidFill>
                  <a:schemeClr val="bg2"/>
                </a:solidFill>
                <a:latin typeface="Arial" panose="020B0604020202020204" pitchFamily="34" charset="0"/>
                <a:cs typeface="Arial" panose="020B0604020202020204" pitchFamily="34" charset="0"/>
              </a:rPr>
              <a:t>. Marilyn Florido </a:t>
            </a:r>
            <a:r>
              <a:rPr lang="es-ES" sz="1900" dirty="0" err="1">
                <a:solidFill>
                  <a:schemeClr val="bg2"/>
                </a:solidFill>
                <a:latin typeface="Arial" panose="020B0604020202020204" pitchFamily="34" charset="0"/>
                <a:cs typeface="Arial" panose="020B0604020202020204" pitchFamily="34" charset="0"/>
              </a:rPr>
              <a:t>Bacallao</a:t>
            </a:r>
            <a:endParaRPr lang="es-CU" sz="1900" dirty="0">
              <a:solidFill>
                <a:schemeClr val="bg2"/>
              </a:solidFill>
              <a:latin typeface="Arial" panose="020B0604020202020204" pitchFamily="34" charset="0"/>
              <a:cs typeface="Arial" panose="020B0604020202020204" pitchFamily="34" charset="0"/>
            </a:endParaRPr>
          </a:p>
          <a:p>
            <a:pPr algn="l"/>
            <a:endParaRPr lang="es-ES" sz="1600" dirty="0">
              <a:solidFill>
                <a:schemeClr val="tx2">
                  <a:lumMod val="60000"/>
                  <a:lumOff val="40000"/>
                </a:schemeClr>
              </a:solidFill>
              <a:latin typeface="ITC Officina Serif Std Book" panose="02060506040203020204" pitchFamily="18" charset="0"/>
            </a:endParaRPr>
          </a:p>
        </p:txBody>
      </p:sp>
      <p:pic>
        <p:nvPicPr>
          <p:cNvPr id="19" name="Imagen 18" descr="H:\! YUNIEL\!      MEMORIA TRABAJO\IDENTIDAD INCA Originales\00 Identidad\Identidad INCA con slogan-07.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85685" y="202040"/>
            <a:ext cx="748030" cy="1333500"/>
          </a:xfrm>
          <a:prstGeom prst="rect">
            <a:avLst/>
          </a:prstGeom>
          <a:noFill/>
          <a:ln>
            <a:noFill/>
          </a:ln>
        </p:spPr>
      </p:pic>
      <p:pic>
        <p:nvPicPr>
          <p:cNvPr id="20" name="Imagen 19"/>
          <p:cNvPicPr/>
          <p:nvPr/>
        </p:nvPicPr>
        <p:blipFill>
          <a:blip r:embed="rId4" cstate="print">
            <a:extLst>
              <a:ext uri="{BEBA8EAE-BF5A-486C-A8C5-ECC9F3942E4B}">
                <a14:imgProps xmlns:a14="http://schemas.microsoft.com/office/drawing/2010/main">
                  <a14:imgLayer r:embed="rId5">
                    <a14:imgEffect>
                      <a14:backgroundRemoval t="4273" b="94033" l="9841" r="91137">
                        <a14:foregroundMark x1="41015" y1="37827" x2="41015" y2="59006"/>
                        <a14:foregroundMark x1="52751" y1="36317" x2="53117" y2="51934"/>
                        <a14:foregroundMark x1="58557" y1="49908" x2="58557" y2="60773"/>
                        <a14:foregroundMark x1="23839" y1="75912" x2="36430" y2="75396"/>
                        <a14:foregroundMark x1="16320" y1="85967" x2="17971" y2="89503"/>
                        <a14:foregroundMark x1="35575" y1="84457" x2="36430" y2="89761"/>
                        <a14:foregroundMark x1="45599" y1="84972" x2="44743" y2="90276"/>
                        <a14:foregroundMark x1="55257" y1="89245" x2="54401" y2="90276"/>
                        <a14:foregroundMark x1="59841" y1="84457" x2="64853" y2="90276"/>
                        <a14:foregroundMark x1="74511" y1="84199" x2="74511" y2="90018"/>
                        <a14:foregroundMark x1="82824" y1="84972" x2="82824" y2="89761"/>
                        <a14:foregroundMark x1="24694" y1="83978" x2="25550" y2="84715"/>
                      </a14:backgroundRemoval>
                    </a14:imgEffect>
                  </a14:imgLayer>
                </a14:imgProps>
              </a:ext>
              <a:ext uri="{28A0092B-C50C-407E-A947-70E740481C1C}">
                <a14:useLocalDpi xmlns:a14="http://schemas.microsoft.com/office/drawing/2010/main" val="0"/>
              </a:ext>
            </a:extLst>
          </a:blip>
          <a:stretch>
            <a:fillRect/>
          </a:stretch>
        </p:blipFill>
        <p:spPr>
          <a:xfrm>
            <a:off x="3087687" y="213152"/>
            <a:ext cx="885825" cy="1311275"/>
          </a:xfrm>
          <a:prstGeom prst="rect">
            <a:avLst/>
          </a:prstGeom>
        </p:spPr>
      </p:pic>
    </p:spTree>
    <p:extLst>
      <p:ext uri="{BB962C8B-B14F-4D97-AF65-F5344CB8AC3E}">
        <p14:creationId xmlns:p14="http://schemas.microsoft.com/office/powerpoint/2010/main" val="21104377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ángulo redondeado 21"/>
          <p:cNvSpPr/>
          <p:nvPr/>
        </p:nvSpPr>
        <p:spPr>
          <a:xfrm>
            <a:off x="4838700" y="526719"/>
            <a:ext cx="6978798" cy="2145268"/>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anchor="ctr">
            <a:spAutoFit/>
          </a:bodyPr>
          <a:lstStyle/>
          <a:p>
            <a:pPr algn="just"/>
            <a:r>
              <a:rPr lang="es-ES" sz="2400" dirty="0"/>
              <a:t>El Tomate (</a:t>
            </a:r>
            <a:r>
              <a:rPr lang="es-ES" sz="2400" i="1" dirty="0"/>
              <a:t>Solanum lycopersicum </a:t>
            </a:r>
            <a:r>
              <a:rPr lang="es-ES" sz="2400" dirty="0"/>
              <a:t>L.), </a:t>
            </a:r>
            <a:r>
              <a:rPr lang="es-ES" sz="2400" dirty="0">
                <a:cs typeface="Arial" panose="020B0604020202020204" pitchFamily="34" charset="0"/>
              </a:rPr>
              <a:t>segundo cultivo hortícola (después de la papa) de mayor consumo a nivel mundial. En el mundo se sembraron en 2023, 4 917 735 ha de tomate, con una producción que superó las 186 mil ton (FAO, 2024) </a:t>
            </a:r>
            <a:endParaRPr lang="es-ES" sz="2400" dirty="0">
              <a:solidFill>
                <a:schemeClr val="tx1">
                  <a:lumMod val="75000"/>
                </a:schemeClr>
              </a:solidFill>
              <a:latin typeface="Arial" panose="020B0604020202020204" pitchFamily="34" charset="0"/>
              <a:ea typeface="Calibri" panose="020F0502020204030204" pitchFamily="34" charset="0"/>
            </a:endParaRPr>
          </a:p>
        </p:txBody>
      </p:sp>
      <p:pic>
        <p:nvPicPr>
          <p:cNvPr id="2" name="Imagen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901" y="291313"/>
            <a:ext cx="3606948" cy="3606948"/>
          </a:xfrm>
          <a:prstGeom prst="ellipse">
            <a:avLst/>
          </a:prstGeom>
          <a:ln>
            <a:noFill/>
          </a:ln>
          <a:effectLst>
            <a:softEdge rad="112500"/>
          </a:effectLst>
        </p:spPr>
      </p:pic>
      <p:sp>
        <p:nvSpPr>
          <p:cNvPr id="9" name="Rectángulo redondeado 21">
            <a:extLst>
              <a:ext uri="{FF2B5EF4-FFF2-40B4-BE49-F238E27FC236}">
                <a16:creationId xmlns:a16="http://schemas.microsoft.com/office/drawing/2014/main" id="{28836F61-EBA2-4B30-89D7-B0863670FEFF}"/>
              </a:ext>
            </a:extLst>
          </p:cNvPr>
          <p:cNvSpPr/>
          <p:nvPr/>
        </p:nvSpPr>
        <p:spPr>
          <a:xfrm>
            <a:off x="3660849" y="3429000"/>
            <a:ext cx="6978798" cy="1328023"/>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anchor="ctr">
            <a:spAutoFit/>
          </a:bodyPr>
          <a:lstStyle/>
          <a:p>
            <a:pPr algn="just"/>
            <a:r>
              <a:rPr lang="es-ES" sz="2400" dirty="0"/>
              <a:t>El consumo de tomate tanto fresco como procesado se ha incrementado en los últimos años (Lahoz et al., 2016).</a:t>
            </a:r>
          </a:p>
        </p:txBody>
      </p:sp>
      <p:sp>
        <p:nvSpPr>
          <p:cNvPr id="10" name="Rectángulo redondeado 21">
            <a:extLst>
              <a:ext uri="{FF2B5EF4-FFF2-40B4-BE49-F238E27FC236}">
                <a16:creationId xmlns:a16="http://schemas.microsoft.com/office/drawing/2014/main" id="{A69C12AE-F1DD-438B-8311-CAC45E9D3235}"/>
              </a:ext>
            </a:extLst>
          </p:cNvPr>
          <p:cNvSpPr/>
          <p:nvPr/>
        </p:nvSpPr>
        <p:spPr>
          <a:xfrm>
            <a:off x="571500" y="5442975"/>
            <a:ext cx="8594799" cy="919401"/>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anchor="ctr">
            <a:spAutoFit/>
          </a:bodyPr>
          <a:lstStyle/>
          <a:p>
            <a:pPr algn="just"/>
            <a:r>
              <a:rPr lang="es-ES" sz="2400" dirty="0"/>
              <a:t>El cultivo del tomate por sus bondades biológicas es un excelente modelo para Programas de Investigación básica y aplicada.</a:t>
            </a:r>
          </a:p>
        </p:txBody>
      </p:sp>
    </p:spTree>
    <p:extLst>
      <p:ext uri="{BB962C8B-B14F-4D97-AF65-F5344CB8AC3E}">
        <p14:creationId xmlns:p14="http://schemas.microsoft.com/office/powerpoint/2010/main" val="6289884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Gráfico 20"/>
          <p:cNvGraphicFramePr/>
          <p:nvPr>
            <p:extLst>
              <p:ext uri="{D42A27DB-BD31-4B8C-83A1-F6EECF244321}">
                <p14:modId xmlns:p14="http://schemas.microsoft.com/office/powerpoint/2010/main" val="415680114"/>
              </p:ext>
            </p:extLst>
          </p:nvPr>
        </p:nvGraphicFramePr>
        <p:xfrm>
          <a:off x="201772" y="1076565"/>
          <a:ext cx="4212782" cy="2627184"/>
        </p:xfrm>
        <a:graphic>
          <a:graphicData uri="http://schemas.openxmlformats.org/drawingml/2006/chart">
            <c:chart xmlns:c="http://schemas.openxmlformats.org/drawingml/2006/chart" xmlns:r="http://schemas.openxmlformats.org/officeDocument/2006/relationships" r:id="rId3"/>
          </a:graphicData>
        </a:graphic>
      </p:graphicFrame>
      <p:sp>
        <p:nvSpPr>
          <p:cNvPr id="23" name="Rectángulo 22"/>
          <p:cNvSpPr/>
          <p:nvPr/>
        </p:nvSpPr>
        <p:spPr>
          <a:xfrm>
            <a:off x="201772" y="3555213"/>
            <a:ext cx="2290867" cy="646331"/>
          </a:xfrm>
          <a:prstGeom prst="rect">
            <a:avLst/>
          </a:prstGeom>
          <a:solidFill>
            <a:schemeClr val="bg1">
              <a:lumMod val="75000"/>
            </a:schemeClr>
          </a:solidFill>
          <a:ln>
            <a:headEnd type="none" w="med" len="med"/>
            <a:tailEnd type="none" w="med" len="med"/>
          </a:ln>
          <a:effectLst>
            <a:outerShdw blurRad="76200" dir="13500000" sy="23000" kx="1200000" algn="br" rotWithShape="0">
              <a:prstClr val="black">
                <a:alpha val="20000"/>
              </a:prstClr>
            </a:outerShdw>
          </a:effectLst>
        </p:spPr>
        <p:style>
          <a:lnRef idx="2">
            <a:schemeClr val="dk1"/>
          </a:lnRef>
          <a:fillRef idx="1">
            <a:schemeClr val="lt1"/>
          </a:fillRef>
          <a:effectRef idx="0">
            <a:schemeClr val="dk1"/>
          </a:effectRef>
          <a:fontRef idx="minor">
            <a:schemeClr val="dk1"/>
          </a:fontRef>
        </p:style>
        <p:txBody>
          <a:bodyPr wrap="square">
            <a:spAutoFit/>
          </a:bodyPr>
          <a:lstStyle/>
          <a:p>
            <a:pPr algn="ctr"/>
            <a:r>
              <a:rPr lang="es-ES" dirty="0">
                <a:solidFill>
                  <a:schemeClr val="bg1">
                    <a:lumMod val="60000"/>
                    <a:lumOff val="40000"/>
                  </a:schemeClr>
                </a:solidFill>
                <a:latin typeface="Arial" panose="020B0604020202020204" pitchFamily="34" charset="0"/>
                <a:cs typeface="Arial" panose="020B0604020202020204" pitchFamily="34" charset="0"/>
              </a:rPr>
              <a:t>Nivel de producción </a:t>
            </a:r>
            <a:endParaRPr lang="es-ES" b="1" dirty="0">
              <a:solidFill>
                <a:schemeClr val="bg1">
                  <a:lumMod val="60000"/>
                  <a:lumOff val="40000"/>
                </a:schemeClr>
              </a:solidFill>
              <a:latin typeface="Arial" panose="020B0604020202020204" pitchFamily="34" charset="0"/>
              <a:ea typeface="Calibri" panose="020F0502020204030204" pitchFamily="34" charset="0"/>
              <a:cs typeface="Arial" panose="020B0604020202020204" pitchFamily="34" charset="0"/>
            </a:endParaRPr>
          </a:p>
          <a:p>
            <a:pPr algn="ctr"/>
            <a:r>
              <a:rPr lang="es-ES" b="1" dirty="0">
                <a:solidFill>
                  <a:schemeClr val="bg1">
                    <a:lumMod val="60000"/>
                    <a:lumOff val="40000"/>
                  </a:schemeClr>
                </a:solidFill>
                <a:latin typeface="Arial" panose="020B0604020202020204" pitchFamily="34" charset="0"/>
                <a:ea typeface="Calibri" panose="020F0502020204030204" pitchFamily="34" charset="0"/>
              </a:rPr>
              <a:t>800 000 t año</a:t>
            </a:r>
            <a:r>
              <a:rPr lang="es-ES" b="1" baseline="30000" dirty="0">
                <a:solidFill>
                  <a:schemeClr val="bg1">
                    <a:lumMod val="60000"/>
                    <a:lumOff val="40000"/>
                  </a:schemeClr>
                </a:solidFill>
                <a:latin typeface="Arial" panose="020B0604020202020204" pitchFamily="34" charset="0"/>
                <a:ea typeface="Calibri" panose="020F0502020204030204" pitchFamily="34" charset="0"/>
              </a:rPr>
              <a:t>-1</a:t>
            </a:r>
            <a:r>
              <a:rPr lang="es-ES" b="1" dirty="0">
                <a:solidFill>
                  <a:schemeClr val="bg1">
                    <a:lumMod val="60000"/>
                    <a:lumOff val="40000"/>
                  </a:schemeClr>
                </a:solidFill>
                <a:latin typeface="Arial" panose="020B0604020202020204" pitchFamily="34" charset="0"/>
                <a:ea typeface="Calibri" panose="020F0502020204030204" pitchFamily="34" charset="0"/>
              </a:rPr>
              <a:t> </a:t>
            </a:r>
            <a:endParaRPr lang="en-US" b="1" dirty="0">
              <a:solidFill>
                <a:schemeClr val="bg1">
                  <a:lumMod val="60000"/>
                  <a:lumOff val="40000"/>
                </a:schemeClr>
              </a:solidFill>
            </a:endParaRPr>
          </a:p>
        </p:txBody>
      </p:sp>
      <p:sp>
        <p:nvSpPr>
          <p:cNvPr id="24" name="Rectángulo redondeado 23"/>
          <p:cNvSpPr/>
          <p:nvPr/>
        </p:nvSpPr>
        <p:spPr>
          <a:xfrm>
            <a:off x="5607086" y="361431"/>
            <a:ext cx="5695124" cy="646986"/>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a:spAutoFit/>
          </a:bodyPr>
          <a:lstStyle/>
          <a:p>
            <a:pPr algn="ctr"/>
            <a:r>
              <a:rPr lang="es-ES" sz="1600" dirty="0">
                <a:solidFill>
                  <a:schemeClr val="tx1">
                    <a:lumMod val="75000"/>
                  </a:schemeClr>
                </a:solidFill>
                <a:latin typeface="Arial" panose="020B0604020202020204" pitchFamily="34" charset="0"/>
                <a:ea typeface="Calibri" panose="020F0502020204030204" pitchFamily="34" charset="0"/>
              </a:rPr>
              <a:t>La explotación comercial del cultivo en nuestro país se limita generalmente al período óptimo</a:t>
            </a:r>
          </a:p>
        </p:txBody>
      </p:sp>
      <p:sp>
        <p:nvSpPr>
          <p:cNvPr id="25" name="Rectángulo redondeado 24"/>
          <p:cNvSpPr/>
          <p:nvPr/>
        </p:nvSpPr>
        <p:spPr>
          <a:xfrm>
            <a:off x="6310504" y="2696969"/>
            <a:ext cx="4236662" cy="578882"/>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a:spAutoFit/>
          </a:bodyPr>
          <a:lstStyle/>
          <a:p>
            <a:pPr algn="ctr"/>
            <a:r>
              <a:rPr lang="es-ES" sz="1400" dirty="0">
                <a:solidFill>
                  <a:schemeClr val="tx1">
                    <a:lumMod val="75000"/>
                  </a:schemeClr>
                </a:solidFill>
                <a:latin typeface="Arial" panose="020B0604020202020204" pitchFamily="34" charset="0"/>
                <a:ea typeface="Calibri" panose="020F0502020204030204" pitchFamily="34" charset="0"/>
              </a:rPr>
              <a:t>Atribuyéndolo a los efectos negativos que producen las altas temperaturas</a:t>
            </a:r>
            <a:endParaRPr lang="en-US" sz="1400" dirty="0">
              <a:solidFill>
                <a:schemeClr val="tx1">
                  <a:lumMod val="75000"/>
                </a:schemeClr>
              </a:solidFill>
            </a:endParaRPr>
          </a:p>
        </p:txBody>
      </p:sp>
      <p:sp>
        <p:nvSpPr>
          <p:cNvPr id="26" name="Rectángulo redondeado 25"/>
          <p:cNvSpPr/>
          <p:nvPr/>
        </p:nvSpPr>
        <p:spPr>
          <a:xfrm>
            <a:off x="6437412" y="3742330"/>
            <a:ext cx="3860440" cy="646986"/>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a:spAutoFit/>
          </a:bodyPr>
          <a:lstStyle/>
          <a:p>
            <a:pPr algn="ctr"/>
            <a:r>
              <a:rPr lang="es-ES" sz="1600" dirty="0">
                <a:solidFill>
                  <a:schemeClr val="tx1">
                    <a:lumMod val="75000"/>
                  </a:schemeClr>
                </a:solidFill>
                <a:latin typeface="Arial" panose="020B0604020202020204" pitchFamily="34" charset="0"/>
                <a:cs typeface="Arial" panose="020B0604020202020204" pitchFamily="34" charset="0"/>
              </a:rPr>
              <a:t>Ocasionado un cuajado pobre de los frutos y </a:t>
            </a:r>
            <a:r>
              <a:rPr lang="es-ES" sz="1600" dirty="0">
                <a:solidFill>
                  <a:schemeClr val="tx1">
                    <a:lumMod val="75000"/>
                  </a:schemeClr>
                </a:solidFill>
                <a:latin typeface="Arial" panose="020B0604020202020204" pitchFamily="34" charset="0"/>
                <a:ea typeface="Calibri" panose="020F0502020204030204" pitchFamily="34" charset="0"/>
              </a:rPr>
              <a:t>disminución de la producción</a:t>
            </a:r>
            <a:endParaRPr lang="en-US" sz="1600" dirty="0">
              <a:solidFill>
                <a:schemeClr val="tx1">
                  <a:lumMod val="75000"/>
                </a:schemeClr>
              </a:solidFill>
            </a:endParaRPr>
          </a:p>
        </p:txBody>
      </p:sp>
      <p:sp>
        <p:nvSpPr>
          <p:cNvPr id="27" name="Rectángulo redondeado 26"/>
          <p:cNvSpPr/>
          <p:nvPr/>
        </p:nvSpPr>
        <p:spPr>
          <a:xfrm>
            <a:off x="5791877" y="1692503"/>
            <a:ext cx="2475365" cy="578882"/>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a:spAutoFit/>
          </a:bodyPr>
          <a:lstStyle/>
          <a:p>
            <a:pPr algn="ctr"/>
            <a:r>
              <a:rPr lang="es-ES" sz="1400" dirty="0">
                <a:solidFill>
                  <a:schemeClr val="tx1">
                    <a:lumMod val="75000"/>
                  </a:schemeClr>
                </a:solidFill>
                <a:latin typeface="Arial" panose="020B0604020202020204" pitchFamily="34" charset="0"/>
                <a:ea typeface="Calibri" panose="020F0502020204030204" pitchFamily="34" charset="0"/>
              </a:rPr>
              <a:t>Las disminuciones en los  rendimientos </a:t>
            </a:r>
            <a:endParaRPr lang="en-US" sz="1400" dirty="0">
              <a:solidFill>
                <a:schemeClr val="tx1">
                  <a:lumMod val="75000"/>
                </a:schemeClr>
              </a:solidFill>
            </a:endParaRPr>
          </a:p>
        </p:txBody>
      </p:sp>
      <p:sp>
        <p:nvSpPr>
          <p:cNvPr id="28" name="Rectángulo redondeado 27"/>
          <p:cNvSpPr/>
          <p:nvPr/>
        </p:nvSpPr>
        <p:spPr>
          <a:xfrm>
            <a:off x="8518870" y="1680515"/>
            <a:ext cx="2783340" cy="578882"/>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a:spAutoFit/>
          </a:bodyPr>
          <a:lstStyle/>
          <a:p>
            <a:pPr algn="ctr"/>
            <a:r>
              <a:rPr lang="es-ES" sz="1400" dirty="0">
                <a:solidFill>
                  <a:schemeClr val="tx1">
                    <a:lumMod val="75000"/>
                  </a:schemeClr>
                </a:solidFill>
                <a:latin typeface="Arial" panose="020B0604020202020204" pitchFamily="34" charset="0"/>
                <a:ea typeface="Calibri" panose="020F0502020204030204" pitchFamily="34" charset="0"/>
              </a:rPr>
              <a:t>Calidad de los frutos en las siembras fuera de ese período</a:t>
            </a:r>
            <a:endParaRPr lang="en-US" sz="1400" dirty="0">
              <a:solidFill>
                <a:schemeClr val="tx1">
                  <a:lumMod val="75000"/>
                </a:schemeClr>
              </a:solidFill>
            </a:endParaRPr>
          </a:p>
        </p:txBody>
      </p:sp>
      <p:sp>
        <p:nvSpPr>
          <p:cNvPr id="34" name="Flecha abajo 33"/>
          <p:cNvSpPr/>
          <p:nvPr/>
        </p:nvSpPr>
        <p:spPr>
          <a:xfrm>
            <a:off x="8259728" y="2355756"/>
            <a:ext cx="217019" cy="288170"/>
          </a:xfrm>
          <a:prstGeom prst="downArrow">
            <a:avLst>
              <a:gd name="adj1" fmla="val 50000"/>
              <a:gd name="adj2" fmla="val 53331"/>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600"/>
          </a:p>
        </p:txBody>
      </p:sp>
      <p:sp>
        <p:nvSpPr>
          <p:cNvPr id="16" name="Rectángulo 15"/>
          <p:cNvSpPr/>
          <p:nvPr/>
        </p:nvSpPr>
        <p:spPr>
          <a:xfrm>
            <a:off x="2973156" y="3544203"/>
            <a:ext cx="2570168" cy="646331"/>
          </a:xfrm>
          <a:prstGeom prst="rect">
            <a:avLst/>
          </a:prstGeom>
          <a:solidFill>
            <a:schemeClr val="bg1">
              <a:lumMod val="75000"/>
            </a:schemeClr>
          </a:solidFill>
          <a:ln>
            <a:headEnd type="none" w="med" len="med"/>
            <a:tailEnd type="none" w="med" len="med"/>
          </a:ln>
          <a:effectLst>
            <a:outerShdw blurRad="76200" dir="18900000" sy="23000" kx="-1200000" algn="bl" rotWithShape="0">
              <a:prstClr val="black">
                <a:alpha val="20000"/>
              </a:prstClr>
            </a:outerShdw>
          </a:effectLst>
        </p:spPr>
        <p:style>
          <a:lnRef idx="2">
            <a:schemeClr val="dk1"/>
          </a:lnRef>
          <a:fillRef idx="1">
            <a:schemeClr val="lt1"/>
          </a:fillRef>
          <a:effectRef idx="0">
            <a:schemeClr val="dk1"/>
          </a:effectRef>
          <a:fontRef idx="minor">
            <a:schemeClr val="dk1"/>
          </a:fontRef>
        </p:style>
        <p:txBody>
          <a:bodyPr wrap="square">
            <a:spAutoFit/>
          </a:bodyPr>
          <a:lstStyle/>
          <a:p>
            <a:pPr algn="ctr"/>
            <a:r>
              <a:rPr lang="es-ES" dirty="0">
                <a:solidFill>
                  <a:srgbClr val="C8DFAA"/>
                </a:solidFill>
              </a:rPr>
              <a:t>Rendimiento promedio</a:t>
            </a:r>
          </a:p>
          <a:p>
            <a:pPr algn="ctr"/>
            <a:r>
              <a:rPr lang="es-ES" dirty="0">
                <a:solidFill>
                  <a:srgbClr val="C8DFAA"/>
                </a:solidFill>
              </a:rPr>
              <a:t>13.3 t ha</a:t>
            </a:r>
            <a:r>
              <a:rPr lang="es-ES" baseline="30000" dirty="0">
                <a:solidFill>
                  <a:srgbClr val="C8DFAA"/>
                </a:solidFill>
              </a:rPr>
              <a:t>-1</a:t>
            </a:r>
            <a:endParaRPr lang="en-US" dirty="0">
              <a:solidFill>
                <a:srgbClr val="C8DFAA"/>
              </a:solidFill>
            </a:endParaRPr>
          </a:p>
        </p:txBody>
      </p:sp>
      <p:pic>
        <p:nvPicPr>
          <p:cNvPr id="2" name="Imagen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0252" y="215259"/>
            <a:ext cx="5303072" cy="1902447"/>
          </a:xfrm>
          <a:prstGeom prst="rect">
            <a:avLst/>
          </a:prstGeom>
        </p:spPr>
      </p:pic>
      <p:sp>
        <p:nvSpPr>
          <p:cNvPr id="17" name="Rectángulo redondeado 16"/>
          <p:cNvSpPr/>
          <p:nvPr/>
        </p:nvSpPr>
        <p:spPr>
          <a:xfrm>
            <a:off x="7782484" y="1133930"/>
            <a:ext cx="1000655" cy="340519"/>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a:spAutoFit/>
          </a:bodyPr>
          <a:lstStyle/>
          <a:p>
            <a:pPr algn="ctr"/>
            <a:r>
              <a:rPr lang="es-ES" sz="1400" dirty="0">
                <a:solidFill>
                  <a:schemeClr val="tx1">
                    <a:lumMod val="75000"/>
                  </a:schemeClr>
                </a:solidFill>
                <a:latin typeface="Arial" panose="020B0604020202020204" pitchFamily="34" charset="0"/>
                <a:ea typeface="Calibri" panose="020F0502020204030204" pitchFamily="34" charset="0"/>
              </a:rPr>
              <a:t>Debido</a:t>
            </a:r>
            <a:endParaRPr lang="en-US" sz="1400" dirty="0">
              <a:solidFill>
                <a:schemeClr val="tx1">
                  <a:lumMod val="75000"/>
                </a:schemeClr>
              </a:solidFill>
            </a:endParaRPr>
          </a:p>
        </p:txBody>
      </p:sp>
      <p:sp>
        <p:nvSpPr>
          <p:cNvPr id="18" name="Flecha abajo 17"/>
          <p:cNvSpPr/>
          <p:nvPr/>
        </p:nvSpPr>
        <p:spPr>
          <a:xfrm rot="2508753">
            <a:off x="7413711" y="1342730"/>
            <a:ext cx="217019" cy="288170"/>
          </a:xfrm>
          <a:prstGeom prst="downArrow">
            <a:avLst>
              <a:gd name="adj1" fmla="val 50000"/>
              <a:gd name="adj2" fmla="val 53331"/>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400"/>
          </a:p>
        </p:txBody>
      </p:sp>
      <p:sp>
        <p:nvSpPr>
          <p:cNvPr id="19" name="Flecha abajo 18"/>
          <p:cNvSpPr/>
          <p:nvPr/>
        </p:nvSpPr>
        <p:spPr>
          <a:xfrm rot="18997570">
            <a:off x="8935782" y="1321731"/>
            <a:ext cx="217019" cy="288170"/>
          </a:xfrm>
          <a:prstGeom prst="downArrow">
            <a:avLst>
              <a:gd name="adj1" fmla="val 50000"/>
              <a:gd name="adj2" fmla="val 53331"/>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400"/>
          </a:p>
        </p:txBody>
      </p:sp>
      <p:sp>
        <p:nvSpPr>
          <p:cNvPr id="20" name="Flecha abajo 19"/>
          <p:cNvSpPr/>
          <p:nvPr/>
        </p:nvSpPr>
        <p:spPr>
          <a:xfrm>
            <a:off x="8259123" y="3348013"/>
            <a:ext cx="217019" cy="288170"/>
          </a:xfrm>
          <a:prstGeom prst="downArrow">
            <a:avLst>
              <a:gd name="adj1" fmla="val 50000"/>
              <a:gd name="adj2" fmla="val 53331"/>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600"/>
          </a:p>
        </p:txBody>
      </p:sp>
      <p:sp>
        <p:nvSpPr>
          <p:cNvPr id="22" name="TextBox 5"/>
          <p:cNvSpPr txBox="1"/>
          <p:nvPr/>
        </p:nvSpPr>
        <p:spPr>
          <a:xfrm>
            <a:off x="5940625" y="6253698"/>
            <a:ext cx="3683717" cy="369332"/>
          </a:xfrm>
          <a:prstGeom prst="rect">
            <a:avLst/>
          </a:prstGeom>
          <a:noFill/>
        </p:spPr>
        <p:txBody>
          <a:bodyPr wrap="square" rtlCol="0">
            <a:spAutoFit/>
          </a:bodyPr>
          <a:lstStyle/>
          <a:p>
            <a:r>
              <a:rPr lang="es-ES" dirty="0">
                <a:solidFill>
                  <a:schemeClr val="tx1">
                    <a:lumMod val="75000"/>
                  </a:schemeClr>
                </a:solidFill>
                <a:latin typeface="Arial" panose="020B0604020202020204" pitchFamily="34" charset="0"/>
                <a:cs typeface="Arial" panose="020B0604020202020204" pitchFamily="34" charset="0"/>
              </a:rPr>
              <a:t> </a:t>
            </a:r>
            <a:r>
              <a:rPr lang="es-ES" dirty="0">
                <a:solidFill>
                  <a:schemeClr val="tx1">
                    <a:lumMod val="75000"/>
                  </a:schemeClr>
                </a:solidFill>
                <a:latin typeface="Arial" panose="020B0604020202020204" pitchFamily="34" charset="0"/>
                <a:ea typeface="Calibri" panose="020F0502020204030204" pitchFamily="34" charset="0"/>
                <a:cs typeface="Arial" panose="020B0604020202020204" pitchFamily="34" charset="0"/>
              </a:rPr>
              <a:t>(ONE, 2018), </a:t>
            </a:r>
            <a:r>
              <a:rPr lang="es-ES" dirty="0">
                <a:solidFill>
                  <a:schemeClr val="tx1">
                    <a:lumMod val="75000"/>
                  </a:schemeClr>
                </a:solidFill>
                <a:latin typeface="Arial" panose="020B0604020202020204" pitchFamily="34" charset="0"/>
                <a:cs typeface="Arial" panose="020B0604020202020204" pitchFamily="34" charset="0"/>
              </a:rPr>
              <a:t>(Florido </a:t>
            </a:r>
            <a:r>
              <a:rPr lang="es-ES" i="1" dirty="0">
                <a:solidFill>
                  <a:schemeClr val="tx1">
                    <a:lumMod val="75000"/>
                  </a:schemeClr>
                </a:solidFill>
                <a:latin typeface="Arial" panose="020B0604020202020204" pitchFamily="34" charset="0"/>
                <a:cs typeface="Arial" panose="020B0604020202020204" pitchFamily="34" charset="0"/>
              </a:rPr>
              <a:t>et al </a:t>
            </a:r>
            <a:r>
              <a:rPr lang="es-ES" dirty="0">
                <a:solidFill>
                  <a:schemeClr val="tx1">
                    <a:lumMod val="75000"/>
                  </a:schemeClr>
                </a:solidFill>
                <a:latin typeface="Arial" panose="020B0604020202020204" pitchFamily="34" charset="0"/>
                <a:cs typeface="Arial" panose="020B0604020202020204" pitchFamily="34" charset="0"/>
              </a:rPr>
              <a:t>2012) </a:t>
            </a:r>
            <a:endParaRPr lang="en-US" dirty="0">
              <a:solidFill>
                <a:schemeClr val="tx1">
                  <a:lumMod val="75000"/>
                </a:schemeClr>
              </a:solidFill>
              <a:latin typeface="Arial" panose="020B0604020202020204" pitchFamily="34" charset="0"/>
              <a:cs typeface="Arial" panose="020B0604020202020204" pitchFamily="34" charset="0"/>
            </a:endParaRPr>
          </a:p>
        </p:txBody>
      </p:sp>
      <p:sp>
        <p:nvSpPr>
          <p:cNvPr id="4" name="Cinta perforada 3"/>
          <p:cNvSpPr/>
          <p:nvPr/>
        </p:nvSpPr>
        <p:spPr>
          <a:xfrm>
            <a:off x="779929" y="4735221"/>
            <a:ext cx="9211236" cy="1785640"/>
          </a:xfrm>
          <a:prstGeom prst="flowChartPunchedTape">
            <a:avLst/>
          </a:prstGeom>
          <a:solidFill>
            <a:schemeClr val="bg1">
              <a:lumMod val="60000"/>
              <a:lumOff val="40000"/>
            </a:schemeClr>
          </a:solidFill>
        </p:spPr>
        <p:txBody>
          <a:bodyPr wrap="square">
            <a:spAutoFit/>
          </a:bodyPr>
          <a:lstStyle/>
          <a:p>
            <a:pPr algn="just"/>
            <a:r>
              <a:rPr lang="es-ES" sz="1600" dirty="0">
                <a:solidFill>
                  <a:schemeClr val="tx1">
                    <a:lumMod val="75000"/>
                  </a:schemeClr>
                </a:solidFill>
              </a:rPr>
              <a:t>Constituyendo factores importantes que inciden en los rendimientos bajos del tomate en ambientes tropicales. En este sentido, Cuba se debe preparar para enfrentar el desafío del cambio climático, de ahí que disponer de instrumentos que permitan simular el crecimiento y desarrollo en diferentes ambientes y manejos del cultivo, con vistas a apoyar en la toma de decisiones y mejorar su productividad.</a:t>
            </a:r>
            <a:endParaRPr lang="en-US" sz="1600" dirty="0">
              <a:solidFill>
                <a:schemeClr val="tx1">
                  <a:lumMod val="75000"/>
                </a:schemeClr>
              </a:solidFill>
            </a:endParaRPr>
          </a:p>
        </p:txBody>
      </p:sp>
    </p:spTree>
    <p:extLst>
      <p:ext uri="{BB962C8B-B14F-4D97-AF65-F5344CB8AC3E}">
        <p14:creationId xmlns:p14="http://schemas.microsoft.com/office/powerpoint/2010/main" val="42294847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3"/>
          <p:cNvGrpSpPr/>
          <p:nvPr/>
        </p:nvGrpSpPr>
        <p:grpSpPr>
          <a:xfrm>
            <a:off x="1107656" y="143674"/>
            <a:ext cx="2001089" cy="1496331"/>
            <a:chOff x="2897696" y="4556332"/>
            <a:chExt cx="2695181" cy="1802553"/>
          </a:xfrm>
        </p:grpSpPr>
        <p:grpSp>
          <p:nvGrpSpPr>
            <p:cNvPr id="15" name="Grupo 14"/>
            <p:cNvGrpSpPr/>
            <p:nvPr/>
          </p:nvGrpSpPr>
          <p:grpSpPr>
            <a:xfrm>
              <a:off x="2897696" y="4556332"/>
              <a:ext cx="2695181" cy="1470545"/>
              <a:chOff x="5073022" y="326090"/>
              <a:chExt cx="3526573" cy="2323114"/>
            </a:xfrm>
          </p:grpSpPr>
          <p:pic>
            <p:nvPicPr>
              <p:cNvPr id="17" name="Imagen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38681" y="326090"/>
                <a:ext cx="1604323" cy="162789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18" name="Imagen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63774" y="524282"/>
                <a:ext cx="1835821" cy="150537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19" name="Imagen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73022" y="1173478"/>
                <a:ext cx="1986553" cy="147572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grpSp>
        <p:pic>
          <p:nvPicPr>
            <p:cNvPr id="16" name="Picture 1"/>
            <p:cNvPicPr>
              <a:picLocks noChangeAspect="1"/>
            </p:cNvPicPr>
            <p:nvPr/>
          </p:nvPicPr>
          <p:blipFill rotWithShape="1">
            <a:blip r:embed="rId6"/>
            <a:srcRect l="4058" t="43603" r="47978" b="9559"/>
            <a:stretch/>
          </p:blipFill>
          <p:spPr>
            <a:xfrm>
              <a:off x="3630240" y="5415033"/>
              <a:ext cx="1296146" cy="94385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grpSp>
      <p:sp>
        <p:nvSpPr>
          <p:cNvPr id="4" name="Rectángulo 3"/>
          <p:cNvSpPr/>
          <p:nvPr/>
        </p:nvSpPr>
        <p:spPr>
          <a:xfrm>
            <a:off x="4702339" y="2400332"/>
            <a:ext cx="1414610" cy="369332"/>
          </a:xfrm>
          <a:prstGeom prst="rect">
            <a:avLst/>
          </a:prstGeom>
        </p:spPr>
        <p:txBody>
          <a:bodyPr wrap="square">
            <a:spAutoFit/>
          </a:bodyPr>
          <a:lstStyle/>
          <a:p>
            <a:pPr algn="ctr"/>
            <a:r>
              <a:rPr lang="es-ES" dirty="0">
                <a:solidFill>
                  <a:schemeClr val="tx1">
                    <a:lumMod val="75000"/>
                  </a:schemeClr>
                </a:solidFill>
                <a:latin typeface="Arial" panose="020B0604020202020204" pitchFamily="34" charset="0"/>
                <a:cs typeface="Arial" panose="020B0604020202020204" pitchFamily="34" charset="0"/>
              </a:rPr>
              <a:t>Permiten</a:t>
            </a:r>
            <a:endParaRPr lang="en-US" dirty="0">
              <a:solidFill>
                <a:schemeClr val="tx1">
                  <a:lumMod val="75000"/>
                </a:schemeClr>
              </a:solidFill>
            </a:endParaRPr>
          </a:p>
        </p:txBody>
      </p:sp>
      <p:sp>
        <p:nvSpPr>
          <p:cNvPr id="20" name="Rectángulo 19"/>
          <p:cNvSpPr/>
          <p:nvPr/>
        </p:nvSpPr>
        <p:spPr>
          <a:xfrm>
            <a:off x="6116949" y="1115948"/>
            <a:ext cx="7548282" cy="1200329"/>
          </a:xfrm>
          <a:prstGeom prst="rect">
            <a:avLst/>
          </a:prstGeom>
        </p:spPr>
        <p:txBody>
          <a:bodyPr wrap="square">
            <a:spAutoFit/>
          </a:bodyPr>
          <a:lstStyle/>
          <a:p>
            <a:pPr marL="285750" indent="-285750">
              <a:buFont typeface="Arial" pitchFamily="34" charset="0"/>
              <a:buChar char="•"/>
            </a:pPr>
            <a:endParaRPr lang="es-ES" dirty="0">
              <a:solidFill>
                <a:schemeClr val="tx1">
                  <a:lumMod val="75000"/>
                </a:schemeClr>
              </a:solidFill>
              <a:latin typeface="Arial" panose="020B0604020202020204" pitchFamily="34" charset="0"/>
              <a:cs typeface="Arial" panose="020B0604020202020204" pitchFamily="34" charset="0"/>
            </a:endParaRPr>
          </a:p>
          <a:p>
            <a:pPr marL="285750" indent="-285750">
              <a:buFont typeface="Arial" pitchFamily="34" charset="0"/>
              <a:buChar char="•"/>
            </a:pPr>
            <a:endParaRPr lang="es-ES" dirty="0">
              <a:solidFill>
                <a:schemeClr val="tx1">
                  <a:lumMod val="75000"/>
                </a:schemeClr>
              </a:solidFill>
              <a:latin typeface="Arial" panose="020B0604020202020204" pitchFamily="34" charset="0"/>
              <a:cs typeface="Arial" panose="020B0604020202020204" pitchFamily="34" charset="0"/>
            </a:endParaRPr>
          </a:p>
          <a:p>
            <a:pPr marL="285750" indent="-285750">
              <a:buFont typeface="Arial" pitchFamily="34" charset="0"/>
              <a:buChar char="•"/>
            </a:pPr>
            <a:endParaRPr lang="es-ES" dirty="0">
              <a:solidFill>
                <a:schemeClr val="tx1">
                  <a:lumMod val="75000"/>
                </a:schemeClr>
              </a:solidFill>
              <a:latin typeface="Arial" panose="020B0604020202020204" pitchFamily="34" charset="0"/>
              <a:cs typeface="Arial" panose="020B0604020202020204" pitchFamily="34" charset="0"/>
            </a:endParaRPr>
          </a:p>
          <a:p>
            <a:pPr marL="285750" indent="-285750">
              <a:buFont typeface="Arial" pitchFamily="34" charset="0"/>
              <a:buChar char="•"/>
            </a:pPr>
            <a:endParaRPr lang="es-ES" dirty="0">
              <a:solidFill>
                <a:schemeClr val="tx1">
                  <a:lumMod val="75000"/>
                </a:schemeClr>
              </a:solidFill>
              <a:latin typeface="Arial" panose="020B0604020202020204" pitchFamily="34" charset="0"/>
              <a:cs typeface="Arial" panose="020B0604020202020204" pitchFamily="34" charset="0"/>
            </a:endParaRPr>
          </a:p>
        </p:txBody>
      </p:sp>
      <p:sp>
        <p:nvSpPr>
          <p:cNvPr id="22" name="Rectángulo redondeado 21"/>
          <p:cNvSpPr/>
          <p:nvPr/>
        </p:nvSpPr>
        <p:spPr>
          <a:xfrm>
            <a:off x="7485946" y="280424"/>
            <a:ext cx="2924526" cy="715089"/>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a:spAutoFit/>
          </a:bodyPr>
          <a:lstStyle/>
          <a:p>
            <a:pPr algn="ctr"/>
            <a:r>
              <a:rPr lang="es-ES" dirty="0">
                <a:solidFill>
                  <a:schemeClr val="tx1">
                    <a:lumMod val="75000"/>
                  </a:schemeClr>
                </a:solidFill>
                <a:latin typeface="Arial" panose="020B0604020202020204" pitchFamily="34" charset="0"/>
                <a:cs typeface="Arial" panose="020B0604020202020204" pitchFamily="34" charset="0"/>
              </a:rPr>
              <a:t>Evaluar los recursos disponibles</a:t>
            </a:r>
          </a:p>
        </p:txBody>
      </p:sp>
      <p:sp>
        <p:nvSpPr>
          <p:cNvPr id="23" name="Rectángulo redondeado 22"/>
          <p:cNvSpPr/>
          <p:nvPr/>
        </p:nvSpPr>
        <p:spPr>
          <a:xfrm>
            <a:off x="7485945" y="1131282"/>
            <a:ext cx="2999235" cy="1021556"/>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a:spAutoFit/>
          </a:bodyPr>
          <a:lstStyle/>
          <a:p>
            <a:pPr algn="ctr"/>
            <a:r>
              <a:rPr lang="es-ES" dirty="0">
                <a:solidFill>
                  <a:schemeClr val="tx1">
                    <a:lumMod val="75000"/>
                  </a:schemeClr>
                </a:solidFill>
                <a:latin typeface="Arial" panose="020B0604020202020204" pitchFamily="34" charset="0"/>
                <a:cs typeface="Arial" panose="020B0604020202020204" pitchFamily="34" charset="0"/>
              </a:rPr>
              <a:t>Evaluar un gran número de interacciones planta-ambiente-manejo</a:t>
            </a:r>
          </a:p>
        </p:txBody>
      </p:sp>
      <p:sp>
        <p:nvSpPr>
          <p:cNvPr id="24" name="Rectángulo redondeado 23"/>
          <p:cNvSpPr/>
          <p:nvPr/>
        </p:nvSpPr>
        <p:spPr>
          <a:xfrm>
            <a:off x="7485944" y="4106751"/>
            <a:ext cx="3031351" cy="1021556"/>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a:spAutoFit/>
          </a:bodyPr>
          <a:lstStyle/>
          <a:p>
            <a:pPr algn="ctr"/>
            <a:r>
              <a:rPr lang="es-ES" dirty="0">
                <a:solidFill>
                  <a:schemeClr val="tx1">
                    <a:lumMod val="75000"/>
                  </a:schemeClr>
                </a:solidFill>
                <a:latin typeface="Arial" panose="020B0604020202020204" pitchFamily="34" charset="0"/>
                <a:cs typeface="Arial" panose="020B0604020202020204" pitchFamily="34" charset="0"/>
              </a:rPr>
              <a:t>Realizar la predicción de rendimientos medios y potenciales</a:t>
            </a:r>
          </a:p>
        </p:txBody>
      </p:sp>
      <p:sp>
        <p:nvSpPr>
          <p:cNvPr id="25" name="Rectángulo redondeado 24"/>
          <p:cNvSpPr/>
          <p:nvPr/>
        </p:nvSpPr>
        <p:spPr>
          <a:xfrm>
            <a:off x="7485945" y="3001885"/>
            <a:ext cx="3031350" cy="1021556"/>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a:spAutoFit/>
          </a:bodyPr>
          <a:lstStyle/>
          <a:p>
            <a:pPr algn="ctr"/>
            <a:r>
              <a:rPr lang="es-ES" dirty="0">
                <a:solidFill>
                  <a:schemeClr val="tx1">
                    <a:lumMod val="75000"/>
                  </a:schemeClr>
                </a:solidFill>
                <a:latin typeface="Arial" panose="020B0604020202020204" pitchFamily="34" charset="0"/>
                <a:cs typeface="Arial" panose="020B0604020202020204" pitchFamily="34" charset="0"/>
              </a:rPr>
              <a:t>Realizar análisis de factibilidad de la producción agrícola</a:t>
            </a:r>
          </a:p>
        </p:txBody>
      </p:sp>
      <p:sp>
        <p:nvSpPr>
          <p:cNvPr id="26" name="Rectángulo redondeado 25"/>
          <p:cNvSpPr/>
          <p:nvPr/>
        </p:nvSpPr>
        <p:spPr>
          <a:xfrm>
            <a:off x="7485945" y="2216933"/>
            <a:ext cx="3031350" cy="715089"/>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a:spAutoFit/>
          </a:bodyPr>
          <a:lstStyle/>
          <a:p>
            <a:pPr algn="ctr"/>
            <a:r>
              <a:rPr lang="es-ES" dirty="0">
                <a:solidFill>
                  <a:schemeClr val="tx1">
                    <a:lumMod val="75000"/>
                  </a:schemeClr>
                </a:solidFill>
                <a:latin typeface="Arial" panose="020B0604020202020204" pitchFamily="34" charset="0"/>
                <a:cs typeface="Arial" panose="020B0604020202020204" pitchFamily="34" charset="0"/>
              </a:rPr>
              <a:t>Facilitar la toma de decisiones</a:t>
            </a:r>
          </a:p>
        </p:txBody>
      </p:sp>
      <p:cxnSp>
        <p:nvCxnSpPr>
          <p:cNvPr id="28" name="Conector recto de flecha 27"/>
          <p:cNvCxnSpPr>
            <a:endCxn id="24" idx="1"/>
          </p:cNvCxnSpPr>
          <p:nvPr/>
        </p:nvCxnSpPr>
        <p:spPr>
          <a:xfrm>
            <a:off x="5669298" y="3103008"/>
            <a:ext cx="1816646" cy="151452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3" name="Conector recto de flecha 32"/>
          <p:cNvCxnSpPr>
            <a:endCxn id="22" idx="1"/>
          </p:cNvCxnSpPr>
          <p:nvPr/>
        </p:nvCxnSpPr>
        <p:spPr>
          <a:xfrm flipV="1">
            <a:off x="5669299" y="637969"/>
            <a:ext cx="1816647" cy="153580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4" name="Conector recto de flecha 33"/>
          <p:cNvCxnSpPr>
            <a:endCxn id="23" idx="1"/>
          </p:cNvCxnSpPr>
          <p:nvPr/>
        </p:nvCxnSpPr>
        <p:spPr>
          <a:xfrm flipV="1">
            <a:off x="5662859" y="1642060"/>
            <a:ext cx="1823086" cy="76573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5" name="Conector recto de flecha 34"/>
          <p:cNvCxnSpPr>
            <a:endCxn id="25" idx="1"/>
          </p:cNvCxnSpPr>
          <p:nvPr/>
        </p:nvCxnSpPr>
        <p:spPr>
          <a:xfrm>
            <a:off x="5669298" y="2887895"/>
            <a:ext cx="1816647" cy="62476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6" name="Conector recto de flecha 35"/>
          <p:cNvCxnSpPr/>
          <p:nvPr/>
        </p:nvCxnSpPr>
        <p:spPr>
          <a:xfrm flipV="1">
            <a:off x="6116949" y="2586970"/>
            <a:ext cx="1368996" cy="1052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7" name="Rectángulo redondeado 26"/>
          <p:cNvSpPr/>
          <p:nvPr/>
        </p:nvSpPr>
        <p:spPr>
          <a:xfrm>
            <a:off x="807943" y="1907552"/>
            <a:ext cx="2649555" cy="715089"/>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a:spAutoFit/>
          </a:bodyPr>
          <a:lstStyle/>
          <a:p>
            <a:pPr algn="ctr"/>
            <a:r>
              <a:rPr lang="es-ES" dirty="0"/>
              <a:t>Los Modelos de simulación de cultivos. </a:t>
            </a:r>
          </a:p>
        </p:txBody>
      </p:sp>
      <p:sp>
        <p:nvSpPr>
          <p:cNvPr id="42" name="Cinta perforada 41"/>
          <p:cNvSpPr/>
          <p:nvPr/>
        </p:nvSpPr>
        <p:spPr>
          <a:xfrm>
            <a:off x="307016" y="4670232"/>
            <a:ext cx="6553199" cy="969347"/>
          </a:xfrm>
          <a:prstGeom prst="flowChartPunchedTape">
            <a:avLst/>
          </a:prstGeom>
          <a:solidFill>
            <a:schemeClr val="bg1">
              <a:lumMod val="60000"/>
              <a:lumOff val="4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r>
              <a:rPr lang="es-ES" sz="1600" dirty="0">
                <a:solidFill>
                  <a:schemeClr val="tx1">
                    <a:lumMod val="75000"/>
                  </a:schemeClr>
                </a:solidFill>
              </a:rPr>
              <a:t>El uso exitoso del modelo de cultivo, depende de una adecuada calibración. (Choudhury  et al, 2018)</a:t>
            </a:r>
          </a:p>
        </p:txBody>
      </p:sp>
      <p:pic>
        <p:nvPicPr>
          <p:cNvPr id="29" name="Imagen 10">
            <a:extLst>
              <a:ext uri="{FF2B5EF4-FFF2-40B4-BE49-F238E27FC236}">
                <a16:creationId xmlns:a16="http://schemas.microsoft.com/office/drawing/2014/main" id="{560C5267-0457-4C9D-8B85-6AE2787F2065}"/>
              </a:ext>
            </a:extLst>
          </p:cNvPr>
          <p:cNvPicPr>
            <a:picLocks noChangeAspect="1"/>
          </p:cNvPicPr>
          <p:nvPr/>
        </p:nvPicPr>
        <p:blipFill>
          <a:blip r:embed="rId7"/>
          <a:stretch>
            <a:fillRect/>
          </a:stretch>
        </p:blipFill>
        <p:spPr>
          <a:xfrm>
            <a:off x="263468" y="2883182"/>
            <a:ext cx="1664776" cy="1140259"/>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30" name="Imagen 11">
            <a:extLst>
              <a:ext uri="{FF2B5EF4-FFF2-40B4-BE49-F238E27FC236}">
                <a16:creationId xmlns:a16="http://schemas.microsoft.com/office/drawing/2014/main" id="{7EA0FFD7-9407-4365-B815-990FD236157D}"/>
              </a:ext>
            </a:extLst>
          </p:cNvPr>
          <p:cNvPicPr>
            <a:picLocks noChangeAspect="1"/>
          </p:cNvPicPr>
          <p:nvPr/>
        </p:nvPicPr>
        <p:blipFill>
          <a:blip r:embed="rId8"/>
          <a:stretch>
            <a:fillRect/>
          </a:stretch>
        </p:blipFill>
        <p:spPr>
          <a:xfrm>
            <a:off x="2637947" y="2688160"/>
            <a:ext cx="1611945" cy="1137453"/>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31" name="Cinta perforada 41">
            <a:extLst>
              <a:ext uri="{FF2B5EF4-FFF2-40B4-BE49-F238E27FC236}">
                <a16:creationId xmlns:a16="http://schemas.microsoft.com/office/drawing/2014/main" id="{284776D5-1414-45CF-86DD-7C5E67ADF0B0}"/>
              </a:ext>
            </a:extLst>
          </p:cNvPr>
          <p:cNvSpPr/>
          <p:nvPr/>
        </p:nvSpPr>
        <p:spPr>
          <a:xfrm>
            <a:off x="3202772" y="5665684"/>
            <a:ext cx="6553199" cy="969347"/>
          </a:xfrm>
          <a:prstGeom prst="flowChartPunchedTape">
            <a:avLst/>
          </a:prstGeom>
          <a:solidFill>
            <a:schemeClr val="bg1">
              <a:lumMod val="60000"/>
              <a:lumOff val="4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r>
              <a:rPr lang="es-ES" sz="1600" dirty="0">
                <a:solidFill>
                  <a:schemeClr val="tx1">
                    <a:lumMod val="75000"/>
                  </a:schemeClr>
                </a:solidFill>
              </a:rPr>
              <a:t>Modelos más utilizados en Tomate: TOMGRO, TOMPOUSSE, TOMSIM, AQUACROP, </a:t>
            </a:r>
            <a:r>
              <a:rPr lang="es-ES" sz="1600" dirty="0">
                <a:solidFill>
                  <a:srgbClr val="002060"/>
                </a:solidFill>
              </a:rPr>
              <a:t>DSSAT (CROPGROP-</a:t>
            </a:r>
            <a:r>
              <a:rPr lang="es-ES" sz="1600" dirty="0" err="1">
                <a:solidFill>
                  <a:srgbClr val="002060"/>
                </a:solidFill>
              </a:rPr>
              <a:t>Tomato</a:t>
            </a:r>
            <a:r>
              <a:rPr lang="es-ES" sz="1600" dirty="0">
                <a:solidFill>
                  <a:srgbClr val="002060"/>
                </a:solidFill>
              </a:rPr>
              <a:t>) </a:t>
            </a:r>
          </a:p>
        </p:txBody>
      </p:sp>
    </p:spTree>
    <p:extLst>
      <p:ext uri="{BB962C8B-B14F-4D97-AF65-F5344CB8AC3E}">
        <p14:creationId xmlns:p14="http://schemas.microsoft.com/office/powerpoint/2010/main" val="21628033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Flecha izquierda 17"/>
          <p:cNvSpPr/>
          <p:nvPr/>
        </p:nvSpPr>
        <p:spPr>
          <a:xfrm rot="16200000">
            <a:off x="5004619" y="2238028"/>
            <a:ext cx="583792" cy="23172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cxnSp>
        <p:nvCxnSpPr>
          <p:cNvPr id="16" name="Conector recto 15"/>
          <p:cNvCxnSpPr/>
          <p:nvPr/>
        </p:nvCxnSpPr>
        <p:spPr>
          <a:xfrm>
            <a:off x="2477911" y="3309511"/>
            <a:ext cx="5506976" cy="33331"/>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pic>
        <p:nvPicPr>
          <p:cNvPr id="17" name="5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8626" y="79396"/>
            <a:ext cx="2521945" cy="97309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4" name="Rectángulo 3"/>
          <p:cNvSpPr/>
          <p:nvPr/>
        </p:nvSpPr>
        <p:spPr>
          <a:xfrm>
            <a:off x="4783218" y="2724603"/>
            <a:ext cx="3338693" cy="461665"/>
          </a:xfrm>
          <a:prstGeom prst="rect">
            <a:avLst/>
          </a:prstGeom>
        </p:spPr>
        <p:txBody>
          <a:bodyPr wrap="square">
            <a:spAutoFit/>
          </a:bodyPr>
          <a:lstStyle/>
          <a:p>
            <a:r>
              <a:rPr lang="es-ES" sz="2400" dirty="0">
                <a:solidFill>
                  <a:schemeClr val="tx1">
                    <a:lumMod val="75000"/>
                  </a:schemeClr>
                </a:solidFill>
                <a:latin typeface="Arial" panose="020B0604020202020204" pitchFamily="34" charset="0"/>
                <a:cs typeface="Arial" panose="020B0604020202020204" pitchFamily="34" charset="0"/>
              </a:rPr>
              <a:t>Modelos de simulación</a:t>
            </a:r>
            <a:endParaRPr lang="en-US" dirty="0">
              <a:solidFill>
                <a:schemeClr val="tx1">
                  <a:lumMod val="75000"/>
                </a:schemeClr>
              </a:solidFill>
            </a:endParaRPr>
          </a:p>
        </p:txBody>
      </p:sp>
      <p:sp>
        <p:nvSpPr>
          <p:cNvPr id="2" name="Rectángulo 1"/>
          <p:cNvSpPr/>
          <p:nvPr/>
        </p:nvSpPr>
        <p:spPr>
          <a:xfrm>
            <a:off x="3114675" y="221495"/>
            <a:ext cx="8724399" cy="830997"/>
          </a:xfrm>
          <a:prstGeom prst="rect">
            <a:avLst/>
          </a:prstGeom>
        </p:spPr>
        <p:txBody>
          <a:bodyPr wrap="square">
            <a:spAutoFit/>
          </a:bodyPr>
          <a:lstStyle/>
          <a:p>
            <a:r>
              <a:rPr lang="es-ES" sz="2400" dirty="0">
                <a:solidFill>
                  <a:schemeClr val="tx1">
                    <a:lumMod val="75000"/>
                  </a:schemeClr>
                </a:solidFill>
              </a:rPr>
              <a:t>Modelo popular de cultivo utilizado en más  de 100 países durante más de 20 años (Jones et al., 1998)</a:t>
            </a:r>
            <a:endParaRPr lang="en-US" sz="2400" dirty="0">
              <a:solidFill>
                <a:schemeClr val="tx1">
                  <a:lumMod val="75000"/>
                </a:schemeClr>
              </a:solidFill>
            </a:endParaRPr>
          </a:p>
        </p:txBody>
      </p:sp>
      <p:sp>
        <p:nvSpPr>
          <p:cNvPr id="9" name="Rectángulo redondeado 8"/>
          <p:cNvSpPr/>
          <p:nvPr/>
        </p:nvSpPr>
        <p:spPr>
          <a:xfrm>
            <a:off x="1003276" y="4182662"/>
            <a:ext cx="3068053" cy="783193"/>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a:spAutoFit/>
          </a:bodyPr>
          <a:lstStyle/>
          <a:p>
            <a:pPr algn="ctr"/>
            <a:r>
              <a:rPr lang="es-ES" sz="2000" dirty="0">
                <a:solidFill>
                  <a:schemeClr val="bg1">
                    <a:lumMod val="50000"/>
                  </a:schemeClr>
                </a:solidFill>
                <a:latin typeface="Arial" panose="020B0604020202020204" pitchFamily="34" charset="0"/>
                <a:cs typeface="Arial" panose="020B0604020202020204" pitchFamily="34" charset="0"/>
              </a:rPr>
              <a:t>Predicción del crecimiento, rendimiento</a:t>
            </a:r>
            <a:endParaRPr lang="en-US" sz="2000" dirty="0">
              <a:solidFill>
                <a:schemeClr val="bg1">
                  <a:lumMod val="50000"/>
                </a:schemeClr>
              </a:solidFill>
            </a:endParaRPr>
          </a:p>
        </p:txBody>
      </p:sp>
      <p:sp>
        <p:nvSpPr>
          <p:cNvPr id="10" name="Rectángulo redondeado 9"/>
          <p:cNvSpPr/>
          <p:nvPr/>
        </p:nvSpPr>
        <p:spPr>
          <a:xfrm>
            <a:off x="4026840" y="1234449"/>
            <a:ext cx="2307622" cy="783193"/>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a:spAutoFit/>
          </a:bodyPr>
          <a:lstStyle/>
          <a:p>
            <a:pPr algn="ctr"/>
            <a:r>
              <a:rPr lang="es-ES" sz="2000" dirty="0">
                <a:solidFill>
                  <a:schemeClr val="tx1">
                    <a:lumMod val="75000"/>
                  </a:schemeClr>
                </a:solidFill>
              </a:rPr>
              <a:t>Datos para el suelo y el clima</a:t>
            </a:r>
            <a:endParaRPr lang="en-US" sz="2000" dirty="0">
              <a:solidFill>
                <a:schemeClr val="tx1">
                  <a:lumMod val="75000"/>
                </a:schemeClr>
              </a:solidFill>
            </a:endParaRPr>
          </a:p>
        </p:txBody>
      </p:sp>
      <p:sp>
        <p:nvSpPr>
          <p:cNvPr id="11" name="Rectángulo redondeado 10"/>
          <p:cNvSpPr/>
          <p:nvPr/>
        </p:nvSpPr>
        <p:spPr>
          <a:xfrm>
            <a:off x="6452565" y="1249849"/>
            <a:ext cx="2307623" cy="783193"/>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a:spAutoFit/>
          </a:bodyPr>
          <a:lstStyle/>
          <a:p>
            <a:pPr algn="ctr"/>
            <a:r>
              <a:rPr lang="es-ES" sz="2000" dirty="0">
                <a:solidFill>
                  <a:schemeClr val="tx1">
                    <a:lumMod val="75000"/>
                  </a:schemeClr>
                </a:solidFill>
              </a:rPr>
              <a:t>Datos acerca del cultivo y su manejo</a:t>
            </a:r>
            <a:endParaRPr lang="en-US" sz="2000" dirty="0">
              <a:solidFill>
                <a:schemeClr val="tx1">
                  <a:lumMod val="75000"/>
                </a:schemeClr>
              </a:solidFill>
            </a:endParaRPr>
          </a:p>
        </p:txBody>
      </p:sp>
      <p:sp>
        <p:nvSpPr>
          <p:cNvPr id="7" name="Flecha izquierda 6"/>
          <p:cNvSpPr/>
          <p:nvPr/>
        </p:nvSpPr>
        <p:spPr>
          <a:xfrm rot="16200000">
            <a:off x="2265159" y="3462738"/>
            <a:ext cx="544286" cy="232179"/>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 name="Flecha izquierda 11"/>
          <p:cNvSpPr/>
          <p:nvPr/>
        </p:nvSpPr>
        <p:spPr>
          <a:xfrm rot="16200000">
            <a:off x="5975370" y="3501285"/>
            <a:ext cx="544286" cy="232179"/>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3" name="Flecha izquierda 12"/>
          <p:cNvSpPr/>
          <p:nvPr/>
        </p:nvSpPr>
        <p:spPr>
          <a:xfrm rot="16200000">
            <a:off x="9482428" y="3553864"/>
            <a:ext cx="583792" cy="23172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cxnSp>
        <p:nvCxnSpPr>
          <p:cNvPr id="5" name="Conector recto 4"/>
          <p:cNvCxnSpPr>
            <a:cxnSpLocks/>
          </p:cNvCxnSpPr>
          <p:nvPr/>
        </p:nvCxnSpPr>
        <p:spPr>
          <a:xfrm>
            <a:off x="2474101" y="3306684"/>
            <a:ext cx="7370367" cy="42409"/>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Proceso alternativo 7"/>
          <p:cNvSpPr/>
          <p:nvPr/>
        </p:nvSpPr>
        <p:spPr>
          <a:xfrm>
            <a:off x="155551" y="5587541"/>
            <a:ext cx="9720106" cy="1021556"/>
          </a:xfrm>
          <a:prstGeom prst="flowChartAlternateProcess">
            <a:avLst/>
          </a:prstGeom>
          <a:noFill/>
        </p:spPr>
        <p:style>
          <a:lnRef idx="2">
            <a:schemeClr val="dk1"/>
          </a:lnRef>
          <a:fillRef idx="1">
            <a:schemeClr val="lt1"/>
          </a:fillRef>
          <a:effectRef idx="0">
            <a:schemeClr val="dk1"/>
          </a:effectRef>
          <a:fontRef idx="minor">
            <a:schemeClr val="dk1"/>
          </a:fontRef>
        </p:style>
        <p:txBody>
          <a:bodyPr wrap="square">
            <a:spAutoFit/>
          </a:bodyPr>
          <a:lstStyle/>
          <a:p>
            <a:pPr algn="ctr"/>
            <a:r>
              <a:rPr lang="es-ES" b="1" dirty="0">
                <a:solidFill>
                  <a:schemeClr val="bg2"/>
                </a:solidFill>
                <a:latin typeface="Arial" panose="020B0604020202020204" pitchFamily="34" charset="0"/>
                <a:cs typeface="Arial" panose="020B0604020202020204" pitchFamily="34" charset="0"/>
              </a:rPr>
              <a:t>Los coeficientes genéticos de las variedades de tomate de Cuba no se incluyen en la base de datos de cultivares de DSSAT, de ahí la necesidad de calibrar el modelo para el cultivar Elbita, obtenido en el INCA</a:t>
            </a:r>
          </a:p>
        </p:txBody>
      </p:sp>
      <p:sp>
        <p:nvSpPr>
          <p:cNvPr id="19" name="Rectángulo redondeado 18"/>
          <p:cNvSpPr/>
          <p:nvPr/>
        </p:nvSpPr>
        <p:spPr>
          <a:xfrm>
            <a:off x="8198077" y="4182662"/>
            <a:ext cx="3203601" cy="783193"/>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a:spAutoFit/>
          </a:bodyPr>
          <a:lstStyle/>
          <a:p>
            <a:pPr algn="ctr"/>
            <a:r>
              <a:rPr lang="es-ES" sz="2000" dirty="0">
                <a:solidFill>
                  <a:schemeClr val="bg1">
                    <a:lumMod val="50000"/>
                  </a:schemeClr>
                </a:solidFill>
                <a:latin typeface="Arial" panose="020B0604020202020204" pitchFamily="34" charset="0"/>
                <a:cs typeface="Arial" panose="020B0604020202020204" pitchFamily="34" charset="0"/>
              </a:rPr>
              <a:t>Simular experimentos del tipo “que ocurriría si…”</a:t>
            </a:r>
            <a:endParaRPr lang="en-US" sz="2000" dirty="0">
              <a:solidFill>
                <a:schemeClr val="bg1">
                  <a:lumMod val="50000"/>
                </a:schemeClr>
              </a:solidFill>
              <a:latin typeface="Arial" panose="020B0604020202020204" pitchFamily="34" charset="0"/>
              <a:cs typeface="Arial" panose="020B0604020202020204" pitchFamily="34" charset="0"/>
            </a:endParaRPr>
          </a:p>
        </p:txBody>
      </p:sp>
      <p:sp>
        <p:nvSpPr>
          <p:cNvPr id="20" name="Flecha izquierda 17">
            <a:extLst>
              <a:ext uri="{FF2B5EF4-FFF2-40B4-BE49-F238E27FC236}">
                <a16:creationId xmlns:a16="http://schemas.microsoft.com/office/drawing/2014/main" id="{6FC50359-6051-4DC0-895E-AE5184E8A0A5}"/>
              </a:ext>
            </a:extLst>
          </p:cNvPr>
          <p:cNvSpPr/>
          <p:nvPr/>
        </p:nvSpPr>
        <p:spPr>
          <a:xfrm rot="16200000">
            <a:off x="7079827" y="2198345"/>
            <a:ext cx="583792" cy="23172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1" name="Rectángulo redondeado 8">
            <a:extLst>
              <a:ext uri="{FF2B5EF4-FFF2-40B4-BE49-F238E27FC236}">
                <a16:creationId xmlns:a16="http://schemas.microsoft.com/office/drawing/2014/main" id="{D95A12ED-AF84-48FC-A6AA-80ED91D7DB3E}"/>
              </a:ext>
            </a:extLst>
          </p:cNvPr>
          <p:cNvSpPr/>
          <p:nvPr/>
        </p:nvSpPr>
        <p:spPr>
          <a:xfrm>
            <a:off x="4232236" y="4181356"/>
            <a:ext cx="3749294" cy="783193"/>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a:spAutoFit/>
          </a:bodyPr>
          <a:lstStyle/>
          <a:p>
            <a:pPr algn="ctr"/>
            <a:r>
              <a:rPr lang="es-ES" sz="2000" dirty="0">
                <a:solidFill>
                  <a:schemeClr val="bg1">
                    <a:lumMod val="50000"/>
                  </a:schemeClr>
                </a:solidFill>
                <a:latin typeface="Arial" panose="020B0604020202020204" pitchFamily="34" charset="0"/>
                <a:cs typeface="Arial" panose="020B0604020202020204" pitchFamily="34" charset="0"/>
              </a:rPr>
              <a:t>Estrategias más productivas y económicas</a:t>
            </a:r>
          </a:p>
        </p:txBody>
      </p:sp>
    </p:spTree>
    <p:extLst>
      <p:ext uri="{BB962C8B-B14F-4D97-AF65-F5344CB8AC3E}">
        <p14:creationId xmlns:p14="http://schemas.microsoft.com/office/powerpoint/2010/main" val="37941986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sz="3600" b="1" dirty="0">
                <a:solidFill>
                  <a:schemeClr val="tx1">
                    <a:lumMod val="75000"/>
                  </a:schemeClr>
                </a:solidFill>
                <a:latin typeface="Arial" panose="020B0604020202020204" pitchFamily="34" charset="0"/>
                <a:cs typeface="Arial" panose="020B0604020202020204" pitchFamily="34" charset="0"/>
              </a:rPr>
              <a:t>PROBLEMA CIENTÍFICO</a:t>
            </a:r>
            <a:endParaRPr lang="es-MX" sz="3600" b="1" dirty="0">
              <a:solidFill>
                <a:schemeClr val="tx1">
                  <a:lumMod val="75000"/>
                </a:schemeClr>
              </a:solidFill>
              <a:latin typeface="Arial" panose="020B0604020202020204" pitchFamily="34" charset="0"/>
              <a:cs typeface="Arial" panose="020B0604020202020204" pitchFamily="34" charset="0"/>
            </a:endParaRPr>
          </a:p>
        </p:txBody>
      </p:sp>
      <p:sp>
        <p:nvSpPr>
          <p:cNvPr id="12" name="Marcador de contenido 2"/>
          <p:cNvSpPr>
            <a:spLocks noGrp="1"/>
          </p:cNvSpPr>
          <p:nvPr>
            <p:ph sz="quarter" idx="1"/>
          </p:nvPr>
        </p:nvSpPr>
        <p:spPr>
          <a:xfrm>
            <a:off x="457200" y="1600200"/>
            <a:ext cx="10896600" cy="1371600"/>
          </a:xfrm>
        </p:spPr>
        <p:txBody>
          <a:bodyPr>
            <a:normAutofit/>
          </a:bodyPr>
          <a:lstStyle/>
          <a:p>
            <a:pPr marL="0" indent="0" algn="just">
              <a:buNone/>
            </a:pPr>
            <a:r>
              <a:rPr lang="es-ES" dirty="0">
                <a:solidFill>
                  <a:schemeClr val="tx1">
                    <a:lumMod val="75000"/>
                  </a:schemeClr>
                </a:solidFill>
                <a:latin typeface="Arial" panose="020B0604020202020204" pitchFamily="34" charset="0"/>
                <a:cs typeface="Arial" panose="020B0604020202020204" pitchFamily="34" charset="0"/>
              </a:rPr>
              <a:t>¿Cómo propiciar la obtención de los coeficientes genéticos </a:t>
            </a:r>
            <a:r>
              <a:rPr lang="es-ES" sz="2800" dirty="0">
                <a:solidFill>
                  <a:schemeClr val="tx1">
                    <a:lumMod val="75000"/>
                  </a:schemeClr>
                </a:solidFill>
                <a:latin typeface="Arial" panose="020B0604020202020204" pitchFamily="34" charset="0"/>
                <a:cs typeface="Arial" panose="020B0604020202020204" pitchFamily="34" charset="0"/>
              </a:rPr>
              <a:t>del </a:t>
            </a:r>
            <a:r>
              <a:rPr lang="es-ES" sz="3200" dirty="0">
                <a:solidFill>
                  <a:schemeClr val="tx1">
                    <a:lumMod val="75000"/>
                  </a:schemeClr>
                </a:solidFill>
                <a:latin typeface="Arial" panose="020B0604020202020204" pitchFamily="34" charset="0"/>
                <a:cs typeface="Arial" panose="020B0604020202020204" pitchFamily="34" charset="0"/>
              </a:rPr>
              <a:t>cultivar </a:t>
            </a:r>
            <a:r>
              <a:rPr lang="es-ES" dirty="0">
                <a:solidFill>
                  <a:schemeClr val="tx1">
                    <a:lumMod val="75000"/>
                  </a:schemeClr>
                </a:solidFill>
                <a:latin typeface="Arial" panose="020B0604020202020204" pitchFamily="34" charset="0"/>
                <a:cs typeface="Arial" panose="020B0604020202020204" pitchFamily="34" charset="0"/>
              </a:rPr>
              <a:t>de tomate Elbita?</a:t>
            </a:r>
            <a:endParaRPr lang="en-US" dirty="0">
              <a:solidFill>
                <a:schemeClr val="tx1">
                  <a:lumMod val="75000"/>
                </a:schemeClr>
              </a:solidFill>
              <a:latin typeface="Arial" panose="020B0604020202020204" pitchFamily="34" charset="0"/>
              <a:cs typeface="Arial" panose="020B0604020202020204" pitchFamily="34" charset="0"/>
            </a:endParaRPr>
          </a:p>
        </p:txBody>
      </p:sp>
      <p:sp>
        <p:nvSpPr>
          <p:cNvPr id="13" name="Título 1"/>
          <p:cNvSpPr txBox="1">
            <a:spLocks/>
          </p:cNvSpPr>
          <p:nvPr/>
        </p:nvSpPr>
        <p:spPr>
          <a:xfrm>
            <a:off x="838200" y="3195412"/>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s-ES" sz="3600" b="1" dirty="0">
                <a:solidFill>
                  <a:schemeClr val="tx1">
                    <a:lumMod val="75000"/>
                  </a:schemeClr>
                </a:solidFill>
                <a:latin typeface="Arial" panose="020B0604020202020204" pitchFamily="34" charset="0"/>
                <a:cs typeface="Arial" panose="020B0604020202020204" pitchFamily="34" charset="0"/>
              </a:rPr>
              <a:t>HIPÓTESIS</a:t>
            </a:r>
            <a:endParaRPr lang="es-MX" sz="3600" b="1" dirty="0">
              <a:solidFill>
                <a:schemeClr val="tx1">
                  <a:lumMod val="75000"/>
                </a:schemeClr>
              </a:solidFill>
              <a:latin typeface="Arial" panose="020B0604020202020204" pitchFamily="34" charset="0"/>
              <a:cs typeface="Arial" panose="020B0604020202020204" pitchFamily="34" charset="0"/>
            </a:endParaRPr>
          </a:p>
        </p:txBody>
      </p:sp>
      <p:sp>
        <p:nvSpPr>
          <p:cNvPr id="15" name="Marcador de contenido 2"/>
          <p:cNvSpPr txBox="1">
            <a:spLocks/>
          </p:cNvSpPr>
          <p:nvPr/>
        </p:nvSpPr>
        <p:spPr>
          <a:xfrm>
            <a:off x="618307" y="4520975"/>
            <a:ext cx="10463049" cy="1841500"/>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lgn="just">
              <a:buNone/>
            </a:pPr>
            <a:r>
              <a:rPr lang="es-ES" sz="2800" dirty="0">
                <a:solidFill>
                  <a:schemeClr val="tx1">
                    <a:lumMod val="75000"/>
                  </a:schemeClr>
                </a:solidFill>
                <a:latin typeface="Arial" panose="020B0604020202020204" pitchFamily="34" charset="0"/>
                <a:cs typeface="Arial" panose="020B0604020202020204" pitchFamily="34" charset="0"/>
              </a:rPr>
              <a:t>La obtención de los coeficientes genéticos del cultivar de tomate Elbita permite la calibración y validación del modelo DSSAT.</a:t>
            </a:r>
            <a:endParaRPr lang="en-US" sz="2800" dirty="0">
              <a:solidFill>
                <a:schemeClr val="tx1">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331903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59823" y="382551"/>
            <a:ext cx="10515600" cy="1325563"/>
          </a:xfrm>
        </p:spPr>
        <p:txBody>
          <a:bodyPr>
            <a:normAutofit/>
          </a:bodyPr>
          <a:lstStyle/>
          <a:p>
            <a:pPr algn="just"/>
            <a:r>
              <a:rPr lang="es-ES" sz="3600" b="1" dirty="0">
                <a:solidFill>
                  <a:schemeClr val="tx1">
                    <a:lumMod val="75000"/>
                  </a:schemeClr>
                </a:solidFill>
                <a:latin typeface="Arial" panose="020B0604020202020204" pitchFamily="34" charset="0"/>
                <a:cs typeface="Arial" panose="020B0604020202020204" pitchFamily="34" charset="0"/>
              </a:rPr>
              <a:t>OBJETIVO GENERAL</a:t>
            </a:r>
            <a:endParaRPr lang="es-MX" sz="3600" b="1" dirty="0">
              <a:solidFill>
                <a:schemeClr val="tx1">
                  <a:lumMod val="75000"/>
                </a:schemeClr>
              </a:solidFill>
              <a:latin typeface="Arial" panose="020B0604020202020204" pitchFamily="34" charset="0"/>
              <a:cs typeface="Arial" panose="020B0604020202020204" pitchFamily="34" charset="0"/>
            </a:endParaRPr>
          </a:p>
        </p:txBody>
      </p:sp>
      <p:sp>
        <p:nvSpPr>
          <p:cNvPr id="12" name="Marcador de contenido 2"/>
          <p:cNvSpPr>
            <a:spLocks noGrp="1"/>
          </p:cNvSpPr>
          <p:nvPr>
            <p:ph sz="quarter" idx="1"/>
          </p:nvPr>
        </p:nvSpPr>
        <p:spPr>
          <a:xfrm>
            <a:off x="622985" y="2196844"/>
            <a:ext cx="11190073" cy="1097899"/>
          </a:xfrm>
        </p:spPr>
        <p:txBody>
          <a:bodyPr>
            <a:normAutofit/>
          </a:bodyPr>
          <a:lstStyle/>
          <a:p>
            <a:pPr marL="0" indent="0" algn="just">
              <a:buNone/>
            </a:pPr>
            <a:r>
              <a:rPr lang="es-ES" dirty="0">
                <a:solidFill>
                  <a:schemeClr val="tx1">
                    <a:lumMod val="75000"/>
                  </a:schemeClr>
                </a:solidFill>
                <a:latin typeface="Arial" panose="020B0604020202020204" pitchFamily="34" charset="0"/>
                <a:cs typeface="Arial" panose="020B0604020202020204" pitchFamily="34" charset="0"/>
              </a:rPr>
              <a:t>Realizar la calibración y validación del modelo DSSAT para el cultivar de Tomate Elbita.</a:t>
            </a:r>
          </a:p>
        </p:txBody>
      </p:sp>
    </p:spTree>
    <p:extLst>
      <p:ext uri="{BB962C8B-B14F-4D97-AF65-F5344CB8AC3E}">
        <p14:creationId xmlns:p14="http://schemas.microsoft.com/office/powerpoint/2010/main" val="20619826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txBox="1">
            <a:spLocks/>
          </p:cNvSpPr>
          <p:nvPr/>
        </p:nvSpPr>
        <p:spPr>
          <a:xfrm>
            <a:off x="638504" y="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s-ES" sz="3600" b="1" i="0" u="none" strike="noStrike" kern="1200" cap="none" spc="0" normalizeH="0" baseline="0" noProof="0" dirty="0">
                <a:ln>
                  <a:noFill/>
                </a:ln>
                <a:solidFill>
                  <a:schemeClr val="tx1">
                    <a:lumMod val="75000"/>
                  </a:schemeClr>
                </a:solidFill>
                <a:effectLst/>
                <a:uLnTx/>
                <a:uFillTx/>
                <a:latin typeface="Arial" panose="020B0604020202020204" pitchFamily="34" charset="0"/>
                <a:cs typeface="Arial" panose="020B0604020202020204" pitchFamily="34" charset="0"/>
              </a:rPr>
              <a:t>OBJETIVOS ESPECÍFICOS</a:t>
            </a:r>
            <a:endParaRPr kumimoji="0" lang="es-MX" sz="3600" b="1" i="0" u="none" strike="noStrike" kern="1200" cap="none" spc="0" normalizeH="0" baseline="0" noProof="0" dirty="0">
              <a:ln>
                <a:noFill/>
              </a:ln>
              <a:solidFill>
                <a:schemeClr val="tx1">
                  <a:lumMod val="75000"/>
                </a:schemeClr>
              </a:solidFill>
              <a:effectLst/>
              <a:uLnTx/>
              <a:uFillTx/>
              <a:latin typeface="Arial" panose="020B0604020202020204" pitchFamily="34" charset="0"/>
              <a:cs typeface="Arial" panose="020B0604020202020204" pitchFamily="34" charset="0"/>
            </a:endParaRPr>
          </a:p>
        </p:txBody>
      </p:sp>
      <p:sp>
        <p:nvSpPr>
          <p:cNvPr id="5" name="Marcador de contenido 2"/>
          <p:cNvSpPr txBox="1">
            <a:spLocks/>
          </p:cNvSpPr>
          <p:nvPr/>
        </p:nvSpPr>
        <p:spPr>
          <a:xfrm>
            <a:off x="425668" y="1164991"/>
            <a:ext cx="11419491" cy="1943970"/>
          </a:xfrm>
          <a:prstGeom prst="rect">
            <a:avLst/>
          </a:prstGeom>
        </p:spPr>
        <p:txBody>
          <a:bodyPr vert="horz">
            <a:no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514350" indent="-514350" algn="just">
              <a:lnSpc>
                <a:spcPct val="150000"/>
              </a:lnSpc>
              <a:buFont typeface="Wingdings"/>
              <a:buAutoNum type="arabicPeriod"/>
            </a:pPr>
            <a:r>
              <a:rPr lang="es-ES" sz="2800" dirty="0">
                <a:latin typeface="Arial" panose="020B0604020202020204" pitchFamily="34" charset="0"/>
                <a:cs typeface="Arial" panose="020B0604020202020204" pitchFamily="34" charset="0"/>
              </a:rPr>
              <a:t>Realizar un análisis del crecimiento del cultivar de tomate Elbita en dos periodos de siembra.</a:t>
            </a:r>
          </a:p>
          <a:p>
            <a:pPr marL="514350" indent="-514350" algn="just">
              <a:lnSpc>
                <a:spcPct val="150000"/>
              </a:lnSpc>
              <a:buAutoNum type="arabicPeriod"/>
            </a:pPr>
            <a:r>
              <a:rPr lang="es-ES" sz="2800" dirty="0">
                <a:solidFill>
                  <a:schemeClr val="tx1">
                    <a:lumMod val="75000"/>
                  </a:schemeClr>
                </a:solidFill>
                <a:latin typeface="Arial" panose="020B0604020202020204" pitchFamily="34" charset="0"/>
                <a:cs typeface="Arial" panose="020B0604020202020204" pitchFamily="34" charset="0"/>
              </a:rPr>
              <a:t>Determinar los valores de los coeficientes genéticos que describen el comportamiento del cultivar de tomate Elbita.</a:t>
            </a:r>
          </a:p>
          <a:p>
            <a:pPr marL="457200" indent="-457200" algn="just">
              <a:lnSpc>
                <a:spcPct val="150000"/>
              </a:lnSpc>
              <a:buAutoNum type="arabicPeriod"/>
            </a:pPr>
            <a:r>
              <a:rPr lang="es-ES" sz="2800" dirty="0">
                <a:solidFill>
                  <a:schemeClr val="tx1">
                    <a:lumMod val="75000"/>
                  </a:schemeClr>
                </a:solidFill>
                <a:latin typeface="Arial" panose="020B0604020202020204" pitchFamily="34" charset="0"/>
                <a:cs typeface="Arial" panose="020B0604020202020204" pitchFamily="34" charset="0"/>
              </a:rPr>
              <a:t>Realizar la validación cultivar de tomate </a:t>
            </a:r>
            <a:r>
              <a:rPr lang="es-ES" sz="2400" dirty="0">
                <a:solidFill>
                  <a:schemeClr val="tx1">
                    <a:lumMod val="75000"/>
                  </a:schemeClr>
                </a:solidFill>
                <a:latin typeface="Arial" panose="020B0604020202020204" pitchFamily="34" charset="0"/>
                <a:cs typeface="Arial" panose="020B0604020202020204" pitchFamily="34" charset="0"/>
              </a:rPr>
              <a:t>Elbita.</a:t>
            </a:r>
            <a:endParaRPr lang="en-US"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563360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10" name="CuadroTexto 10"/>
          <p:cNvSpPr txBox="1"/>
          <p:nvPr/>
        </p:nvSpPr>
        <p:spPr>
          <a:xfrm>
            <a:off x="9530687" y="169471"/>
            <a:ext cx="2661313" cy="369332"/>
          </a:xfrm>
          <a:prstGeom prst="rect">
            <a:avLst/>
          </a:prstGeom>
          <a:noFill/>
        </p:spPr>
        <p:txBody>
          <a:bodyPr wrap="square" rtlCol="0">
            <a:spAutoFit/>
          </a:bodyPr>
          <a:lstStyle/>
          <a:p>
            <a:r>
              <a:rPr lang="en-US" b="1" i="1" dirty="0" err="1">
                <a:solidFill>
                  <a:schemeClr val="accent6">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Materiales</a:t>
            </a:r>
            <a:r>
              <a:rPr lang="en-US" b="1" i="1" dirty="0">
                <a:solidFill>
                  <a:schemeClr val="accent6">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y </a:t>
            </a:r>
            <a:r>
              <a:rPr lang="en-US" b="1" i="1" dirty="0" err="1">
                <a:solidFill>
                  <a:schemeClr val="accent6">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Métodos</a:t>
            </a:r>
            <a:endParaRPr lang="en-US" b="1" i="1" dirty="0">
              <a:solidFill>
                <a:schemeClr val="accent6">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048611" name="Rectángulo 1"/>
          <p:cNvSpPr/>
          <p:nvPr/>
        </p:nvSpPr>
        <p:spPr>
          <a:xfrm>
            <a:off x="169748" y="166699"/>
            <a:ext cx="8591550" cy="707886"/>
          </a:xfrm>
          <a:prstGeom prst="rect">
            <a:avLst/>
          </a:prstGeom>
        </p:spPr>
        <p:txBody>
          <a:bodyPr wrap="square">
            <a:spAutoFit/>
          </a:bodyPr>
          <a:lstStyle/>
          <a:p>
            <a:r>
              <a:rPr lang="es-ES" sz="2000" b="1" i="1" dirty="0">
                <a:latin typeface="Arial" panose="020B0604020202020204" pitchFamily="34" charset="0"/>
                <a:cs typeface="Arial" panose="020B0604020202020204" pitchFamily="34" charset="0"/>
              </a:rPr>
              <a:t>Se realizó un análisis del crecimiento del cultivar de tomate Elbita en dos periodos de siembra</a:t>
            </a:r>
            <a:endParaRPr lang="en-US" sz="2000" b="1" i="1" dirty="0"/>
          </a:p>
        </p:txBody>
      </p:sp>
      <p:sp>
        <p:nvSpPr>
          <p:cNvPr id="1048612" name="CuadroTexto 6"/>
          <p:cNvSpPr txBox="1"/>
          <p:nvPr/>
        </p:nvSpPr>
        <p:spPr>
          <a:xfrm>
            <a:off x="600501" y="3038401"/>
            <a:ext cx="6086902" cy="1000274"/>
          </a:xfrm>
          <a:prstGeom prst="rect">
            <a:avLst/>
          </a:prstGeom>
          <a:noFill/>
        </p:spPr>
        <p:txBody>
          <a:bodyPr wrap="square" rtlCol="0">
            <a:spAutoFit/>
          </a:bodyPr>
          <a:lstStyle/>
          <a:p>
            <a:pPr>
              <a:spcBef>
                <a:spcPts val="600"/>
              </a:spcBef>
            </a:pPr>
            <a:r>
              <a:rPr lang="es-ES" b="1" dirty="0">
                <a:latin typeface="Arial" panose="020B0604020202020204" pitchFamily="34" charset="0"/>
                <a:cs typeface="Arial" panose="020B0604020202020204" pitchFamily="34" charset="0"/>
              </a:rPr>
              <a:t>Periodos de siembra</a:t>
            </a:r>
          </a:p>
          <a:p>
            <a:pPr>
              <a:spcBef>
                <a:spcPts val="600"/>
              </a:spcBef>
            </a:pPr>
            <a:r>
              <a:rPr lang="es-ES" dirty="0">
                <a:latin typeface="Arial" panose="020B0604020202020204" pitchFamily="34" charset="0"/>
                <a:cs typeface="Arial" panose="020B0604020202020204" pitchFamily="34" charset="0"/>
              </a:rPr>
              <a:t>-Enero/2021 (óptimo)</a:t>
            </a:r>
          </a:p>
          <a:p>
            <a:r>
              <a:rPr lang="es-ES" dirty="0">
                <a:latin typeface="Arial" panose="020B0604020202020204" pitchFamily="34" charset="0"/>
                <a:cs typeface="Arial" panose="020B0604020202020204" pitchFamily="34" charset="0"/>
              </a:rPr>
              <a:t>-Marzo(2024 (tardío)</a:t>
            </a:r>
            <a:endParaRPr lang="en-US" dirty="0">
              <a:latin typeface="Arial" panose="020B0604020202020204" pitchFamily="34" charset="0"/>
              <a:cs typeface="Arial" panose="020B0604020202020204" pitchFamily="34" charset="0"/>
            </a:endParaRPr>
          </a:p>
        </p:txBody>
      </p:sp>
      <p:sp>
        <p:nvSpPr>
          <p:cNvPr id="1048613" name="CuadroTexto 11"/>
          <p:cNvSpPr txBox="1"/>
          <p:nvPr/>
        </p:nvSpPr>
        <p:spPr>
          <a:xfrm>
            <a:off x="375337" y="4207500"/>
            <a:ext cx="11382232" cy="646331"/>
          </a:xfrm>
          <a:prstGeom prst="rect">
            <a:avLst/>
          </a:prstGeom>
          <a:noFill/>
        </p:spPr>
        <p:txBody>
          <a:bodyPr wrap="square" rtlCol="0">
            <a:spAutoFit/>
          </a:bodyPr>
          <a:lstStyle/>
          <a:p>
            <a:r>
              <a:rPr lang="es-ES" dirty="0">
                <a:latin typeface="Arial" panose="020B0604020202020204" pitchFamily="34" charset="0"/>
                <a:cs typeface="Arial" panose="020B0604020202020204" pitchFamily="34" charset="0"/>
              </a:rPr>
              <a:t>Se tomaron aleatoriamente </a:t>
            </a:r>
            <a:r>
              <a:rPr lang="es-ES" b="1" dirty="0">
                <a:latin typeface="Arial" panose="020B0604020202020204" pitchFamily="34" charset="0"/>
                <a:cs typeface="Arial" panose="020B0604020202020204" pitchFamily="34" charset="0"/>
              </a:rPr>
              <a:t>tres plantas </a:t>
            </a:r>
            <a:r>
              <a:rPr lang="es-ES" dirty="0">
                <a:latin typeface="Arial" panose="020B0604020202020204" pitchFamily="34" charset="0"/>
                <a:cs typeface="Arial" panose="020B0604020202020204" pitchFamily="34" charset="0"/>
              </a:rPr>
              <a:t>del cultivar </a:t>
            </a:r>
            <a:r>
              <a:rPr lang="es-ES" dirty="0" err="1">
                <a:latin typeface="Arial" panose="020B0604020202020204" pitchFamily="34" charset="0"/>
                <a:cs typeface="Arial" panose="020B0604020202020204" pitchFamily="34" charset="0"/>
              </a:rPr>
              <a:t>Elbita</a:t>
            </a:r>
            <a:r>
              <a:rPr lang="es-ES" dirty="0">
                <a:latin typeface="Arial" panose="020B0604020202020204" pitchFamily="34" charset="0"/>
                <a:cs typeface="Arial" panose="020B0604020202020204" pitchFamily="34" charset="0"/>
              </a:rPr>
              <a:t> con intervalos de aproximadamente 10 días, en ambos periodos, desde el inicio del trasplante hasta la fructificación. Este muestreo fue destructivo.  </a:t>
            </a:r>
            <a:endParaRPr lang="en-US" dirty="0">
              <a:latin typeface="Arial" panose="020B0604020202020204" pitchFamily="34" charset="0"/>
              <a:cs typeface="Arial" panose="020B0604020202020204" pitchFamily="34" charset="0"/>
            </a:endParaRPr>
          </a:p>
        </p:txBody>
      </p:sp>
      <p:sp>
        <p:nvSpPr>
          <p:cNvPr id="1048614" name="CuadroTexto 14"/>
          <p:cNvSpPr txBox="1"/>
          <p:nvPr/>
        </p:nvSpPr>
        <p:spPr>
          <a:xfrm>
            <a:off x="464024" y="4853831"/>
            <a:ext cx="11136573" cy="1477328"/>
          </a:xfrm>
          <a:prstGeom prst="rect">
            <a:avLst/>
          </a:prstGeom>
          <a:noFill/>
        </p:spPr>
        <p:txBody>
          <a:bodyPr wrap="square" rtlCol="0">
            <a:spAutoFit/>
          </a:bodyPr>
          <a:lstStyle/>
          <a:p>
            <a:r>
              <a:rPr lang="es-ES" u="sng" dirty="0">
                <a:latin typeface="Arial" panose="020B0604020202020204" pitchFamily="34" charset="0"/>
                <a:cs typeface="Arial" panose="020B0604020202020204" pitchFamily="34" charset="0"/>
              </a:rPr>
              <a:t>Las evaluaciones efectuadas fueron las siguientes:</a:t>
            </a:r>
          </a:p>
          <a:p>
            <a:r>
              <a:rPr lang="es-ES" dirty="0">
                <a:latin typeface="Arial" panose="020B0604020202020204" pitchFamily="34" charset="0"/>
                <a:cs typeface="Arial" panose="020B0604020202020204" pitchFamily="34" charset="0"/>
              </a:rPr>
              <a:t>-Masa seca de hojas, raíces y tallos (g)</a:t>
            </a:r>
          </a:p>
          <a:p>
            <a:r>
              <a:rPr lang="es-ES" dirty="0">
                <a:latin typeface="Arial" panose="020B0604020202020204" pitchFamily="34" charset="0"/>
                <a:cs typeface="Arial" panose="020B0604020202020204" pitchFamily="34" charset="0"/>
              </a:rPr>
              <a:t>-Área foliar  (cm</a:t>
            </a:r>
            <a:r>
              <a:rPr lang="es-ES" baseline="30000" dirty="0">
                <a:latin typeface="Arial" panose="020B0604020202020204" pitchFamily="34" charset="0"/>
                <a:cs typeface="Arial" panose="020B0604020202020204" pitchFamily="34" charset="0"/>
              </a:rPr>
              <a:t>2</a:t>
            </a:r>
            <a:r>
              <a:rPr lang="es-ES" dirty="0">
                <a:latin typeface="Arial" panose="020B0604020202020204" pitchFamily="34" charset="0"/>
                <a:cs typeface="Arial" panose="020B0604020202020204" pitchFamily="34" charset="0"/>
              </a:rPr>
              <a:t>) </a:t>
            </a:r>
          </a:p>
          <a:p>
            <a:r>
              <a:rPr lang="es-ES" dirty="0">
                <a:latin typeface="Arial" panose="020B0604020202020204" pitchFamily="34" charset="0"/>
                <a:cs typeface="Arial" panose="020B0604020202020204" pitchFamily="34" charset="0"/>
              </a:rPr>
              <a:t>-</a:t>
            </a:r>
            <a:r>
              <a:rPr lang="es-ES" dirty="0" err="1">
                <a:latin typeface="Arial" panose="020B0604020202020204" pitchFamily="34" charset="0"/>
                <a:cs typeface="Arial" panose="020B0604020202020204" pitchFamily="34" charset="0"/>
              </a:rPr>
              <a:t>Indice</a:t>
            </a:r>
            <a:r>
              <a:rPr lang="es-ES" dirty="0">
                <a:latin typeface="Arial" panose="020B0604020202020204" pitchFamily="34" charset="0"/>
                <a:cs typeface="Arial" panose="020B0604020202020204" pitchFamily="34" charset="0"/>
              </a:rPr>
              <a:t> de área foliar </a:t>
            </a:r>
          </a:p>
          <a:p>
            <a:endParaRPr lang="en-US" dirty="0">
              <a:latin typeface="Arial" panose="020B0604020202020204" pitchFamily="34" charset="0"/>
              <a:cs typeface="Arial" panose="020B0604020202020204" pitchFamily="34" charset="0"/>
            </a:endParaRPr>
          </a:p>
        </p:txBody>
      </p:sp>
      <p:sp>
        <p:nvSpPr>
          <p:cNvPr id="1048615" name="CuadroTexto 15"/>
          <p:cNvSpPr txBox="1"/>
          <p:nvPr/>
        </p:nvSpPr>
        <p:spPr>
          <a:xfrm>
            <a:off x="6330246" y="5060085"/>
            <a:ext cx="4613980" cy="923330"/>
          </a:xfrm>
          <a:prstGeom prst="rect">
            <a:avLst/>
          </a:prstGeom>
          <a:noFill/>
        </p:spPr>
        <p:txBody>
          <a:bodyPr wrap="square" rtlCol="0">
            <a:spAutoFit/>
          </a:bodyPr>
          <a:lstStyle/>
          <a:p>
            <a:r>
              <a:rPr lang="es-ES" u="sng" dirty="0">
                <a:latin typeface="Arial" panose="020B0604020202020204" pitchFamily="34" charset="0"/>
                <a:cs typeface="Arial" panose="020B0604020202020204" pitchFamily="34" charset="0"/>
              </a:rPr>
              <a:t>En la etapa final del cultivo se evaluaron:</a:t>
            </a:r>
          </a:p>
          <a:p>
            <a:r>
              <a:rPr lang="es-ES" dirty="0">
                <a:latin typeface="Arial" panose="020B0604020202020204" pitchFamily="34" charset="0"/>
                <a:cs typeface="Arial" panose="020B0604020202020204" pitchFamily="34" charset="0"/>
              </a:rPr>
              <a:t>Masa seca de los frutos (g)</a:t>
            </a:r>
            <a:endParaRPr lang="en-US" dirty="0">
              <a:latin typeface="Arial" panose="020B0604020202020204" pitchFamily="34" charset="0"/>
              <a:cs typeface="Arial" panose="020B0604020202020204" pitchFamily="34" charset="0"/>
            </a:endParaRPr>
          </a:p>
          <a:p>
            <a:r>
              <a:rPr lang="es-ES" dirty="0">
                <a:latin typeface="Arial" panose="020B0604020202020204" pitchFamily="34" charset="0"/>
                <a:cs typeface="Arial" panose="020B0604020202020204" pitchFamily="34" charset="0"/>
              </a:rPr>
              <a:t>Rendimiento (t.ha</a:t>
            </a:r>
            <a:r>
              <a:rPr lang="es-ES" baseline="30000" dirty="0">
                <a:latin typeface="Arial" panose="020B0604020202020204" pitchFamily="34" charset="0"/>
                <a:cs typeface="Arial" panose="020B0604020202020204" pitchFamily="34" charset="0"/>
              </a:rPr>
              <a:t>-1</a:t>
            </a:r>
            <a:r>
              <a:rPr lang="es-ES" dirty="0">
                <a:latin typeface="Arial" panose="020B0604020202020204" pitchFamily="34" charset="0"/>
                <a:cs typeface="Arial" panose="020B0604020202020204" pitchFamily="34" charset="0"/>
              </a:rPr>
              <a:t>)</a:t>
            </a:r>
          </a:p>
        </p:txBody>
      </p:sp>
      <p:sp>
        <p:nvSpPr>
          <p:cNvPr id="1048616" name="CuadroTexto 18"/>
          <p:cNvSpPr txBox="1"/>
          <p:nvPr/>
        </p:nvSpPr>
        <p:spPr>
          <a:xfrm>
            <a:off x="73540" y="6060577"/>
            <a:ext cx="10061060" cy="646331"/>
          </a:xfrm>
          <a:prstGeom prst="rect">
            <a:avLst/>
          </a:prstGeom>
          <a:noFill/>
        </p:spPr>
        <p:txBody>
          <a:bodyPr wrap="square" rtlCol="0">
            <a:spAutoFit/>
          </a:bodyPr>
          <a:lstStyle/>
          <a:p>
            <a:pPr algn="just"/>
            <a:r>
              <a:rPr lang="es-ES" dirty="0">
                <a:latin typeface="Arial" panose="020B0604020202020204" pitchFamily="34" charset="0"/>
                <a:cs typeface="Arial" panose="020B0604020202020204" pitchFamily="34" charset="0"/>
              </a:rPr>
              <a:t>Se realizan las curvas de crecimiento para las diferentes partes de la planta. Pare ello se tomaron los valores promedios de las diferentes evaluaciones realizadas en tallos, hojas y raíces</a:t>
            </a:r>
            <a:endParaRPr lang="en-US" dirty="0">
              <a:latin typeface="Arial" panose="020B0604020202020204" pitchFamily="34" charset="0"/>
              <a:cs typeface="Arial" panose="020B0604020202020204" pitchFamily="34" charset="0"/>
            </a:endParaRPr>
          </a:p>
        </p:txBody>
      </p:sp>
      <p:sp>
        <p:nvSpPr>
          <p:cNvPr id="1048617" name="Rectángulo 26"/>
          <p:cNvSpPr>
            <a:spLocks noChangeArrowheads="1"/>
          </p:cNvSpPr>
          <p:nvPr/>
        </p:nvSpPr>
        <p:spPr bwMode="auto">
          <a:xfrm>
            <a:off x="600501" y="1260087"/>
            <a:ext cx="4991100" cy="877163"/>
          </a:xfrm>
          <a:prstGeom prst="rect">
            <a:avLst/>
          </a:prstGeom>
          <a:noFill/>
          <a:ln w="9525">
            <a:noFill/>
            <a:miter lim="800000"/>
            <a:headEnd/>
            <a:tailEnd/>
          </a:ln>
        </p:spPr>
        <p:txBody>
          <a:bodyPr>
            <a:spAutoFit/>
          </a:bodyPr>
          <a:lstStyle>
            <a:lvl1pPr marL="342900" indent="-342900">
              <a:defRPr sz="800">
                <a:solidFill>
                  <a:schemeClr val="tx1"/>
                </a:solidFill>
                <a:latin typeface="Arial" panose="020B0604020202020204" pitchFamily="34" charset="0"/>
              </a:defRPr>
            </a:lvl1pPr>
            <a:lvl2pPr marL="742950" indent="-285750">
              <a:defRPr sz="800">
                <a:solidFill>
                  <a:schemeClr val="tx1"/>
                </a:solidFill>
                <a:latin typeface="Arial" panose="020B0604020202020204" pitchFamily="34" charset="0"/>
              </a:defRPr>
            </a:lvl2pPr>
            <a:lvl3pPr marL="1143000" indent="-228600">
              <a:defRPr sz="800">
                <a:solidFill>
                  <a:schemeClr val="tx1"/>
                </a:solidFill>
                <a:latin typeface="Arial" panose="020B0604020202020204" pitchFamily="34" charset="0"/>
              </a:defRPr>
            </a:lvl3pPr>
            <a:lvl4pPr marL="1600200" indent="-228600">
              <a:defRPr sz="800">
                <a:solidFill>
                  <a:schemeClr val="tx1"/>
                </a:solidFill>
                <a:latin typeface="Arial" panose="020B0604020202020204" pitchFamily="34" charset="0"/>
              </a:defRPr>
            </a:lvl4pPr>
            <a:lvl5pPr marL="2057400" indent="-228600">
              <a:defRPr sz="800">
                <a:solidFill>
                  <a:schemeClr val="tx1"/>
                </a:solidFill>
                <a:latin typeface="Arial" panose="020B0604020202020204" pitchFamily="34" charset="0"/>
              </a:defRPr>
            </a:lvl5pPr>
            <a:lvl6pPr marL="2514600" indent="-228600" eaLnBrk="0" fontAlgn="base" hangingPunct="0">
              <a:spcBef>
                <a:spcPct val="0"/>
              </a:spcBef>
              <a:spcAft>
                <a:spcPct val="0"/>
              </a:spcAft>
              <a:defRPr sz="800">
                <a:solidFill>
                  <a:schemeClr val="tx1"/>
                </a:solidFill>
                <a:latin typeface="Arial" panose="020B0604020202020204" pitchFamily="34" charset="0"/>
              </a:defRPr>
            </a:lvl6pPr>
            <a:lvl7pPr marL="2971800" indent="-228600" eaLnBrk="0" fontAlgn="base" hangingPunct="0">
              <a:spcBef>
                <a:spcPct val="0"/>
              </a:spcBef>
              <a:spcAft>
                <a:spcPct val="0"/>
              </a:spcAft>
              <a:defRPr sz="800">
                <a:solidFill>
                  <a:schemeClr val="tx1"/>
                </a:solidFill>
                <a:latin typeface="Arial" panose="020B0604020202020204" pitchFamily="34" charset="0"/>
              </a:defRPr>
            </a:lvl7pPr>
            <a:lvl8pPr marL="3429000" indent="-228600" eaLnBrk="0" fontAlgn="base" hangingPunct="0">
              <a:spcBef>
                <a:spcPct val="0"/>
              </a:spcBef>
              <a:spcAft>
                <a:spcPct val="0"/>
              </a:spcAft>
              <a:defRPr sz="800">
                <a:solidFill>
                  <a:schemeClr val="tx1"/>
                </a:solidFill>
                <a:latin typeface="Arial" panose="020B0604020202020204" pitchFamily="34" charset="0"/>
              </a:defRPr>
            </a:lvl8pPr>
            <a:lvl9pPr marL="3886200" indent="-228600" eaLnBrk="0" fontAlgn="base" hangingPunct="0">
              <a:spcBef>
                <a:spcPct val="0"/>
              </a:spcBef>
              <a:spcAft>
                <a:spcPct val="0"/>
              </a:spcAft>
              <a:defRPr sz="800">
                <a:solidFill>
                  <a:schemeClr val="tx1"/>
                </a:solidFill>
                <a:latin typeface="Arial" panose="020B0604020202020204" pitchFamily="34" charset="0"/>
              </a:defRPr>
            </a:lvl9pPr>
          </a:lstStyle>
          <a:p>
            <a:pPr marL="285750" indent="-285750" algn="just">
              <a:buClr>
                <a:schemeClr val="bg2">
                  <a:lumMod val="50000"/>
                </a:schemeClr>
              </a:buClr>
              <a:buFont typeface="Wingdings" panose="05000000000000000000" pitchFamily="2" charset="2"/>
              <a:buChar char="Ø"/>
            </a:pPr>
            <a:r>
              <a:rPr lang="es-US" sz="1700" dirty="0">
                <a:solidFill>
                  <a:schemeClr val="tx1">
                    <a:lumMod val="75000"/>
                  </a:schemeClr>
                </a:solidFill>
                <a:latin typeface="Times New Roman" panose="02020603050405020304" pitchFamily="18" charset="0"/>
                <a:ea typeface="Calibri" panose="020F0502020204030204" pitchFamily="34" charset="0"/>
                <a:cs typeface="Times New Roman" panose="02020603050405020304" pitchFamily="18" charset="0"/>
              </a:rPr>
              <a:t>Tapaste</a:t>
            </a:r>
          </a:p>
          <a:p>
            <a:pPr marL="285750" indent="-285750" algn="just">
              <a:buClr>
                <a:schemeClr val="bg2">
                  <a:lumMod val="50000"/>
                </a:schemeClr>
              </a:buClr>
              <a:buFont typeface="Wingdings" panose="05000000000000000000" pitchFamily="2" charset="2"/>
              <a:buChar char="Ø"/>
            </a:pPr>
            <a:r>
              <a:rPr lang="es-US" sz="1700" dirty="0">
                <a:latin typeface="Times New Roman" panose="02020603050405020304" pitchFamily="18" charset="0"/>
                <a:ea typeface="Calibri" panose="020F0502020204030204" pitchFamily="34" charset="0"/>
                <a:cs typeface="Times New Roman" panose="02020603050405020304" pitchFamily="18" charset="0"/>
              </a:rPr>
              <a:t>138 </a:t>
            </a:r>
            <a:r>
              <a:rPr lang="es-US" sz="1700" dirty="0" err="1">
                <a:latin typeface="Times New Roman" panose="02020603050405020304" pitchFamily="18" charset="0"/>
                <a:ea typeface="Calibri" panose="020F0502020204030204" pitchFamily="34" charset="0"/>
                <a:cs typeface="Times New Roman" panose="02020603050405020304" pitchFamily="18" charset="0"/>
              </a:rPr>
              <a:t>m.s.n.m</a:t>
            </a:r>
            <a:endParaRPr lang="es-US" sz="1700" dirty="0">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buClr>
                <a:schemeClr val="bg2">
                  <a:lumMod val="50000"/>
                </a:schemeClr>
              </a:buClr>
              <a:buFont typeface="Wingdings" panose="05000000000000000000" pitchFamily="2" charset="2"/>
              <a:buChar char="Ø"/>
            </a:pPr>
            <a:r>
              <a:rPr lang="es-US" sz="1700" dirty="0">
                <a:latin typeface="Times New Roman" panose="02020603050405020304" pitchFamily="18" charset="0"/>
                <a:ea typeface="Calibri" panose="020F0502020204030204" pitchFamily="34" charset="0"/>
                <a:cs typeface="Times New Roman" panose="02020603050405020304" pitchFamily="18" charset="0"/>
              </a:rPr>
              <a:t>Suelo Ferralítico Rojo Lixiviado típico </a:t>
            </a:r>
            <a:r>
              <a:rPr lang="es-US" sz="1700" dirty="0" err="1">
                <a:latin typeface="Times New Roman" panose="02020603050405020304" pitchFamily="18" charset="0"/>
                <a:ea typeface="Calibri" panose="020F0502020204030204" pitchFamily="34" charset="0"/>
                <a:cs typeface="Times New Roman" panose="02020603050405020304" pitchFamily="18" charset="0"/>
              </a:rPr>
              <a:t>eútrico</a:t>
            </a:r>
            <a:endParaRPr lang="es-US" sz="17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2097158" name="Picture 63"/>
          <p:cNvPicPr>
            <a:picLocks noChangeAspect="1" noChangeArrowheads="1"/>
          </p:cNvPicPr>
          <p:nvPr/>
        </p:nvPicPr>
        <p:blipFill>
          <a:blip r:embed="rId2"/>
          <a:srcRect/>
          <a:stretch>
            <a:fillRect/>
          </a:stretch>
        </p:blipFill>
        <p:spPr bwMode="auto">
          <a:xfrm>
            <a:off x="9795035" y="700802"/>
            <a:ext cx="2028475" cy="1447594"/>
          </a:xfrm>
          <a:prstGeom prst="rect">
            <a:avLst/>
          </a:prstGeom>
          <a:noFill/>
          <a:ln>
            <a:noFill/>
          </a:ln>
          <a:effectLst/>
        </p:spPr>
      </p:pic>
      <p:sp>
        <p:nvSpPr>
          <p:cNvPr id="1048618" name="CuadroTexto 2"/>
          <p:cNvSpPr txBox="1">
            <a:spLocks noChangeArrowheads="1"/>
          </p:cNvSpPr>
          <p:nvPr/>
        </p:nvSpPr>
        <p:spPr bwMode="auto">
          <a:xfrm>
            <a:off x="368490" y="808156"/>
            <a:ext cx="7887767" cy="584775"/>
          </a:xfrm>
          <a:prstGeom prst="rect">
            <a:avLst/>
          </a:prstGeom>
          <a:noFill/>
          <a:ln>
            <a:noFill/>
          </a:ln>
        </p:spPr>
        <p:txBody>
          <a:bodyPr wrap="square">
            <a:spAutoFit/>
          </a:bodyPr>
          <a:lstStyle>
            <a:lvl1pPr>
              <a:defRPr sz="800">
                <a:solidFill>
                  <a:schemeClr val="tx1"/>
                </a:solidFill>
                <a:latin typeface="Arial" panose="020B0604020202020204" pitchFamily="34" charset="0"/>
              </a:defRPr>
            </a:lvl1pPr>
            <a:lvl2pPr marL="742950" indent="-285750">
              <a:defRPr sz="800">
                <a:solidFill>
                  <a:schemeClr val="tx1"/>
                </a:solidFill>
                <a:latin typeface="Arial" panose="020B0604020202020204" pitchFamily="34" charset="0"/>
              </a:defRPr>
            </a:lvl2pPr>
            <a:lvl3pPr marL="1143000" indent="-228600">
              <a:defRPr sz="800">
                <a:solidFill>
                  <a:schemeClr val="tx1"/>
                </a:solidFill>
                <a:latin typeface="Arial" panose="020B0604020202020204" pitchFamily="34" charset="0"/>
              </a:defRPr>
            </a:lvl3pPr>
            <a:lvl4pPr marL="1600200" indent="-228600">
              <a:defRPr sz="800">
                <a:solidFill>
                  <a:schemeClr val="tx1"/>
                </a:solidFill>
                <a:latin typeface="Arial" panose="020B0604020202020204" pitchFamily="34" charset="0"/>
              </a:defRPr>
            </a:lvl4pPr>
            <a:lvl5pPr marL="2057400" indent="-228600">
              <a:defRPr sz="800">
                <a:solidFill>
                  <a:schemeClr val="tx1"/>
                </a:solidFill>
                <a:latin typeface="Arial" panose="020B0604020202020204" pitchFamily="34" charset="0"/>
              </a:defRPr>
            </a:lvl5pPr>
            <a:lvl6pPr marL="2514600" indent="-228600" eaLnBrk="0" fontAlgn="base" hangingPunct="0">
              <a:spcBef>
                <a:spcPct val="0"/>
              </a:spcBef>
              <a:spcAft>
                <a:spcPct val="0"/>
              </a:spcAft>
              <a:defRPr sz="800">
                <a:solidFill>
                  <a:schemeClr val="tx1"/>
                </a:solidFill>
                <a:latin typeface="Arial" panose="020B0604020202020204" pitchFamily="34" charset="0"/>
              </a:defRPr>
            </a:lvl6pPr>
            <a:lvl7pPr marL="2971800" indent="-228600" eaLnBrk="0" fontAlgn="base" hangingPunct="0">
              <a:spcBef>
                <a:spcPct val="0"/>
              </a:spcBef>
              <a:spcAft>
                <a:spcPct val="0"/>
              </a:spcAft>
              <a:defRPr sz="800">
                <a:solidFill>
                  <a:schemeClr val="tx1"/>
                </a:solidFill>
                <a:latin typeface="Arial" panose="020B0604020202020204" pitchFamily="34" charset="0"/>
              </a:defRPr>
            </a:lvl7pPr>
            <a:lvl8pPr marL="3429000" indent="-228600" eaLnBrk="0" fontAlgn="base" hangingPunct="0">
              <a:spcBef>
                <a:spcPct val="0"/>
              </a:spcBef>
              <a:spcAft>
                <a:spcPct val="0"/>
              </a:spcAft>
              <a:defRPr sz="800">
                <a:solidFill>
                  <a:schemeClr val="tx1"/>
                </a:solidFill>
                <a:latin typeface="Arial" panose="020B0604020202020204" pitchFamily="34" charset="0"/>
              </a:defRPr>
            </a:lvl8pPr>
            <a:lvl9pPr marL="3886200" indent="-228600" eaLnBrk="0" fontAlgn="base" hangingPunct="0">
              <a:spcBef>
                <a:spcPct val="0"/>
              </a:spcBef>
              <a:spcAft>
                <a:spcPct val="0"/>
              </a:spcAft>
              <a:defRPr sz="800">
                <a:solidFill>
                  <a:schemeClr val="tx1"/>
                </a:solidFill>
                <a:latin typeface="Arial" panose="020B0604020202020204" pitchFamily="34" charset="0"/>
              </a:defRPr>
            </a:lvl9pPr>
          </a:lstStyle>
          <a:p>
            <a:pPr algn="just"/>
            <a:r>
              <a:rPr lang="es-US" altLang="en-US" sz="2400" dirty="0">
                <a:solidFill>
                  <a:schemeClr val="tx1">
                    <a:lumMod val="75000"/>
                  </a:schemeClr>
                </a:solidFill>
                <a:latin typeface="Times New Roman" panose="02020603050405020304" pitchFamily="18" charset="0"/>
              </a:rPr>
              <a:t>-Se realizó en el área central del INCA</a:t>
            </a:r>
            <a:endParaRPr lang="es-US" altLang="en-US" dirty="0">
              <a:solidFill>
                <a:schemeClr val="tx1">
                  <a:lumMod val="75000"/>
                </a:schemeClr>
              </a:solidFill>
              <a:latin typeface="Times New Roman" panose="02020603050405020304" pitchFamily="18" charset="0"/>
            </a:endParaRPr>
          </a:p>
          <a:p>
            <a:pPr algn="just"/>
            <a:endParaRPr lang="es-US" altLang="en-US" dirty="0">
              <a:solidFill>
                <a:srgbClr val="000000"/>
              </a:solidFill>
              <a:latin typeface="Times New Roman" panose="02020603050405020304" pitchFamily="18" charset="0"/>
            </a:endParaRPr>
          </a:p>
        </p:txBody>
      </p:sp>
      <p:sp>
        <p:nvSpPr>
          <p:cNvPr id="1048619" name="CuadroTexto 4"/>
          <p:cNvSpPr txBox="1">
            <a:spLocks noChangeArrowheads="1"/>
          </p:cNvSpPr>
          <p:nvPr/>
        </p:nvSpPr>
        <p:spPr bwMode="auto">
          <a:xfrm>
            <a:off x="252507" y="2467939"/>
            <a:ext cx="8591550" cy="401637"/>
          </a:xfrm>
          <a:prstGeom prst="rect">
            <a:avLst/>
          </a:prstGeom>
          <a:noFill/>
          <a:ln>
            <a:noFill/>
          </a:ln>
        </p:spPr>
        <p:txBody>
          <a:bodyPr>
            <a:spAutoFit/>
          </a:bodyPr>
          <a:lstStyle>
            <a:lvl1pPr>
              <a:defRPr sz="800">
                <a:solidFill>
                  <a:schemeClr val="tx1"/>
                </a:solidFill>
                <a:latin typeface="Arial" panose="020B0604020202020204" pitchFamily="34" charset="0"/>
              </a:defRPr>
            </a:lvl1pPr>
            <a:lvl2pPr marL="742950" indent="-285750">
              <a:defRPr sz="800">
                <a:solidFill>
                  <a:schemeClr val="tx1"/>
                </a:solidFill>
                <a:latin typeface="Arial" panose="020B0604020202020204" pitchFamily="34" charset="0"/>
              </a:defRPr>
            </a:lvl2pPr>
            <a:lvl3pPr marL="1143000" indent="-228600">
              <a:defRPr sz="800">
                <a:solidFill>
                  <a:schemeClr val="tx1"/>
                </a:solidFill>
                <a:latin typeface="Arial" panose="020B0604020202020204" pitchFamily="34" charset="0"/>
              </a:defRPr>
            </a:lvl3pPr>
            <a:lvl4pPr marL="1600200" indent="-228600">
              <a:defRPr sz="800">
                <a:solidFill>
                  <a:schemeClr val="tx1"/>
                </a:solidFill>
                <a:latin typeface="Arial" panose="020B0604020202020204" pitchFamily="34" charset="0"/>
              </a:defRPr>
            </a:lvl4pPr>
            <a:lvl5pPr marL="2057400" indent="-228600">
              <a:defRPr sz="800">
                <a:solidFill>
                  <a:schemeClr val="tx1"/>
                </a:solidFill>
                <a:latin typeface="Arial" panose="020B0604020202020204" pitchFamily="34" charset="0"/>
              </a:defRPr>
            </a:lvl5pPr>
            <a:lvl6pPr marL="2514600" indent="-228600" eaLnBrk="0" fontAlgn="base" hangingPunct="0">
              <a:spcBef>
                <a:spcPct val="0"/>
              </a:spcBef>
              <a:spcAft>
                <a:spcPct val="0"/>
              </a:spcAft>
              <a:defRPr sz="800">
                <a:solidFill>
                  <a:schemeClr val="tx1"/>
                </a:solidFill>
                <a:latin typeface="Arial" panose="020B0604020202020204" pitchFamily="34" charset="0"/>
              </a:defRPr>
            </a:lvl6pPr>
            <a:lvl7pPr marL="2971800" indent="-228600" eaLnBrk="0" fontAlgn="base" hangingPunct="0">
              <a:spcBef>
                <a:spcPct val="0"/>
              </a:spcBef>
              <a:spcAft>
                <a:spcPct val="0"/>
              </a:spcAft>
              <a:defRPr sz="800">
                <a:solidFill>
                  <a:schemeClr val="tx1"/>
                </a:solidFill>
                <a:latin typeface="Arial" panose="020B0604020202020204" pitchFamily="34" charset="0"/>
              </a:defRPr>
            </a:lvl7pPr>
            <a:lvl8pPr marL="3429000" indent="-228600" eaLnBrk="0" fontAlgn="base" hangingPunct="0">
              <a:spcBef>
                <a:spcPct val="0"/>
              </a:spcBef>
              <a:spcAft>
                <a:spcPct val="0"/>
              </a:spcAft>
              <a:defRPr sz="800">
                <a:solidFill>
                  <a:schemeClr val="tx1"/>
                </a:solidFill>
                <a:latin typeface="Arial" panose="020B0604020202020204" pitchFamily="34" charset="0"/>
              </a:defRPr>
            </a:lvl8pPr>
            <a:lvl9pPr marL="3886200" indent="-228600" eaLnBrk="0" fontAlgn="base" hangingPunct="0">
              <a:spcBef>
                <a:spcPct val="0"/>
              </a:spcBef>
              <a:spcAft>
                <a:spcPct val="0"/>
              </a:spcAft>
              <a:defRPr sz="800">
                <a:solidFill>
                  <a:schemeClr val="tx1"/>
                </a:solidFill>
                <a:latin typeface="Arial" panose="020B0604020202020204" pitchFamily="34" charset="0"/>
              </a:defRPr>
            </a:lvl9pPr>
          </a:lstStyle>
          <a:p>
            <a:r>
              <a:rPr lang="es-ES" altLang="en-US" sz="2000" dirty="0">
                <a:latin typeface="Times New Roman" panose="02020603050405020304" pitchFamily="18" charset="0"/>
                <a:cs typeface="Times New Roman" panose="02020603050405020304" pitchFamily="18" charset="0"/>
              </a:rPr>
              <a:t>- Las atenciones culturales se efectuaron según el Manual Técnico   </a:t>
            </a:r>
          </a:p>
        </p:txBody>
      </p:sp>
      <p:pic>
        <p:nvPicPr>
          <p:cNvPr id="2097159" name="Imagen 5"/>
          <p:cNvPicPr>
            <a:picLocks noChangeAspect="1"/>
          </p:cNvPicPr>
          <p:nvPr/>
        </p:nvPicPr>
        <p:blipFill>
          <a:blip r:embed="rId3"/>
          <a:srcRect/>
          <a:stretch>
            <a:fillRect/>
          </a:stretch>
        </p:blipFill>
        <p:spPr bwMode="auto">
          <a:xfrm>
            <a:off x="7473250" y="1733181"/>
            <a:ext cx="1143995" cy="1626108"/>
          </a:xfrm>
          <a:prstGeom prst="rect">
            <a:avLst/>
          </a:prstGeom>
          <a:noFill/>
          <a:ln>
            <a:noFill/>
          </a:ln>
        </p:spPr>
      </p:pic>
      <p:sp>
        <p:nvSpPr>
          <p:cNvPr id="1048620" name="CuadroTexto 11"/>
          <p:cNvSpPr txBox="1">
            <a:spLocks noChangeArrowheads="1"/>
          </p:cNvSpPr>
          <p:nvPr/>
        </p:nvSpPr>
        <p:spPr bwMode="auto">
          <a:xfrm>
            <a:off x="236002" y="2084572"/>
            <a:ext cx="11816663" cy="400110"/>
          </a:xfrm>
          <a:prstGeom prst="rect">
            <a:avLst/>
          </a:prstGeom>
          <a:noFill/>
          <a:ln>
            <a:noFill/>
          </a:ln>
        </p:spPr>
        <p:txBody>
          <a:bodyPr wrap="square">
            <a:spAutoFit/>
          </a:bodyPr>
          <a:lstStyle>
            <a:lvl1pPr>
              <a:defRPr sz="800">
                <a:solidFill>
                  <a:schemeClr val="tx1"/>
                </a:solidFill>
                <a:latin typeface="Arial" panose="020B0604020202020204" pitchFamily="34" charset="0"/>
              </a:defRPr>
            </a:lvl1pPr>
            <a:lvl2pPr marL="742950" indent="-285750">
              <a:defRPr sz="800">
                <a:solidFill>
                  <a:schemeClr val="tx1"/>
                </a:solidFill>
                <a:latin typeface="Arial" panose="020B0604020202020204" pitchFamily="34" charset="0"/>
              </a:defRPr>
            </a:lvl2pPr>
            <a:lvl3pPr marL="1143000" indent="-228600">
              <a:defRPr sz="800">
                <a:solidFill>
                  <a:schemeClr val="tx1"/>
                </a:solidFill>
                <a:latin typeface="Arial" panose="020B0604020202020204" pitchFamily="34" charset="0"/>
              </a:defRPr>
            </a:lvl3pPr>
            <a:lvl4pPr marL="1600200" indent="-228600">
              <a:defRPr sz="800">
                <a:solidFill>
                  <a:schemeClr val="tx1"/>
                </a:solidFill>
                <a:latin typeface="Arial" panose="020B0604020202020204" pitchFamily="34" charset="0"/>
              </a:defRPr>
            </a:lvl4pPr>
            <a:lvl5pPr marL="2057400" indent="-228600">
              <a:defRPr sz="800">
                <a:solidFill>
                  <a:schemeClr val="tx1"/>
                </a:solidFill>
                <a:latin typeface="Arial" panose="020B0604020202020204" pitchFamily="34" charset="0"/>
              </a:defRPr>
            </a:lvl5pPr>
            <a:lvl6pPr marL="2514600" indent="-228600" eaLnBrk="0" fontAlgn="base" hangingPunct="0">
              <a:spcBef>
                <a:spcPct val="0"/>
              </a:spcBef>
              <a:spcAft>
                <a:spcPct val="0"/>
              </a:spcAft>
              <a:defRPr sz="800">
                <a:solidFill>
                  <a:schemeClr val="tx1"/>
                </a:solidFill>
                <a:latin typeface="Arial" panose="020B0604020202020204" pitchFamily="34" charset="0"/>
              </a:defRPr>
            </a:lvl6pPr>
            <a:lvl7pPr marL="2971800" indent="-228600" eaLnBrk="0" fontAlgn="base" hangingPunct="0">
              <a:spcBef>
                <a:spcPct val="0"/>
              </a:spcBef>
              <a:spcAft>
                <a:spcPct val="0"/>
              </a:spcAft>
              <a:defRPr sz="800">
                <a:solidFill>
                  <a:schemeClr val="tx1"/>
                </a:solidFill>
                <a:latin typeface="Arial" panose="020B0604020202020204" pitchFamily="34" charset="0"/>
              </a:defRPr>
            </a:lvl7pPr>
            <a:lvl8pPr marL="3429000" indent="-228600" eaLnBrk="0" fontAlgn="base" hangingPunct="0">
              <a:spcBef>
                <a:spcPct val="0"/>
              </a:spcBef>
              <a:spcAft>
                <a:spcPct val="0"/>
              </a:spcAft>
              <a:defRPr sz="800">
                <a:solidFill>
                  <a:schemeClr val="tx1"/>
                </a:solidFill>
                <a:latin typeface="Arial" panose="020B0604020202020204" pitchFamily="34" charset="0"/>
              </a:defRPr>
            </a:lvl8pPr>
            <a:lvl9pPr marL="3886200" indent="-228600" eaLnBrk="0" fontAlgn="base" hangingPunct="0">
              <a:spcBef>
                <a:spcPct val="0"/>
              </a:spcBef>
              <a:spcAft>
                <a:spcPct val="0"/>
              </a:spcAft>
              <a:defRPr sz="800">
                <a:solidFill>
                  <a:schemeClr val="tx1"/>
                </a:solidFill>
                <a:latin typeface="Arial" panose="020B0604020202020204" pitchFamily="34" charset="0"/>
              </a:defRPr>
            </a:lvl9pPr>
          </a:lstStyle>
          <a:p>
            <a:r>
              <a:rPr lang="es-ES" altLang="en-US" sz="2000" dirty="0">
                <a:latin typeface="Times New Roman" panose="02020603050405020304" pitchFamily="18" charset="0"/>
                <a:cs typeface="Times New Roman" panose="02020603050405020304" pitchFamily="18" charset="0"/>
              </a:rPr>
              <a:t>- se sembraron en canteros de asbesto cemento al aire libre</a:t>
            </a:r>
          </a:p>
        </p:txBody>
      </p:sp>
      <p:sp>
        <p:nvSpPr>
          <p:cNvPr id="1048621" name="Rectángulo 26"/>
          <p:cNvSpPr/>
          <p:nvPr/>
        </p:nvSpPr>
        <p:spPr>
          <a:xfrm>
            <a:off x="5364981" y="1767918"/>
            <a:ext cx="2108269" cy="369332"/>
          </a:xfrm>
          <a:prstGeom prst="rect">
            <a:avLst/>
          </a:prstGeom>
        </p:spPr>
        <p:txBody>
          <a:bodyPr wrap="none">
            <a:spAutoFit/>
          </a:bodyPr>
          <a:lstStyle/>
          <a:p>
            <a:r>
              <a:rPr lang="es-ES" dirty="0">
                <a:solidFill>
                  <a:schemeClr val="tx1">
                    <a:lumMod val="75000"/>
                  </a:schemeClr>
                </a:solidFill>
                <a:latin typeface="Arial" panose="020B0604020202020204" pitchFamily="34" charset="0"/>
                <a:cs typeface="Arial" panose="020B0604020202020204" pitchFamily="34" charset="0"/>
              </a:rPr>
              <a:t>(Hernández, 2015)</a:t>
            </a:r>
          </a:p>
        </p:txBody>
      </p:sp>
      <p:sp>
        <p:nvSpPr>
          <p:cNvPr id="1048622" name="CuadroTexto 8"/>
          <p:cNvSpPr txBox="1">
            <a:spLocks noChangeArrowheads="1"/>
          </p:cNvSpPr>
          <p:nvPr/>
        </p:nvSpPr>
        <p:spPr bwMode="auto">
          <a:xfrm>
            <a:off x="8844057" y="2547691"/>
            <a:ext cx="2268537" cy="368300"/>
          </a:xfrm>
          <a:prstGeom prst="rect">
            <a:avLst/>
          </a:prstGeom>
          <a:noFill/>
          <a:ln>
            <a:noFill/>
          </a:ln>
        </p:spPr>
        <p:txBody>
          <a:bodyPr>
            <a:spAutoFit/>
          </a:bodyPr>
          <a:lstStyle>
            <a:lvl1pPr>
              <a:defRPr sz="800">
                <a:solidFill>
                  <a:schemeClr val="tx1"/>
                </a:solidFill>
                <a:latin typeface="Arial" panose="020B0604020202020204" pitchFamily="34" charset="0"/>
              </a:defRPr>
            </a:lvl1pPr>
            <a:lvl2pPr marL="742950" indent="-285750">
              <a:defRPr sz="800">
                <a:solidFill>
                  <a:schemeClr val="tx1"/>
                </a:solidFill>
                <a:latin typeface="Arial" panose="020B0604020202020204" pitchFamily="34" charset="0"/>
              </a:defRPr>
            </a:lvl2pPr>
            <a:lvl3pPr marL="1143000" indent="-228600">
              <a:defRPr sz="800">
                <a:solidFill>
                  <a:schemeClr val="tx1"/>
                </a:solidFill>
                <a:latin typeface="Arial" panose="020B0604020202020204" pitchFamily="34" charset="0"/>
              </a:defRPr>
            </a:lvl3pPr>
            <a:lvl4pPr marL="1600200" indent="-228600">
              <a:defRPr sz="800">
                <a:solidFill>
                  <a:schemeClr val="tx1"/>
                </a:solidFill>
                <a:latin typeface="Arial" panose="020B0604020202020204" pitchFamily="34" charset="0"/>
              </a:defRPr>
            </a:lvl4pPr>
            <a:lvl5pPr marL="2057400" indent="-228600">
              <a:defRPr sz="800">
                <a:solidFill>
                  <a:schemeClr val="tx1"/>
                </a:solidFill>
                <a:latin typeface="Arial" panose="020B0604020202020204" pitchFamily="34" charset="0"/>
              </a:defRPr>
            </a:lvl5pPr>
            <a:lvl6pPr marL="2514600" indent="-228600" eaLnBrk="0" fontAlgn="base" hangingPunct="0">
              <a:spcBef>
                <a:spcPct val="0"/>
              </a:spcBef>
              <a:spcAft>
                <a:spcPct val="0"/>
              </a:spcAft>
              <a:defRPr sz="800">
                <a:solidFill>
                  <a:schemeClr val="tx1"/>
                </a:solidFill>
                <a:latin typeface="Arial" panose="020B0604020202020204" pitchFamily="34" charset="0"/>
              </a:defRPr>
            </a:lvl6pPr>
            <a:lvl7pPr marL="2971800" indent="-228600" eaLnBrk="0" fontAlgn="base" hangingPunct="0">
              <a:spcBef>
                <a:spcPct val="0"/>
              </a:spcBef>
              <a:spcAft>
                <a:spcPct val="0"/>
              </a:spcAft>
              <a:defRPr sz="800">
                <a:solidFill>
                  <a:schemeClr val="tx1"/>
                </a:solidFill>
                <a:latin typeface="Arial" panose="020B0604020202020204" pitchFamily="34" charset="0"/>
              </a:defRPr>
            </a:lvl7pPr>
            <a:lvl8pPr marL="3429000" indent="-228600" eaLnBrk="0" fontAlgn="base" hangingPunct="0">
              <a:spcBef>
                <a:spcPct val="0"/>
              </a:spcBef>
              <a:spcAft>
                <a:spcPct val="0"/>
              </a:spcAft>
              <a:defRPr sz="800">
                <a:solidFill>
                  <a:schemeClr val="tx1"/>
                </a:solidFill>
                <a:latin typeface="Arial" panose="020B0604020202020204" pitchFamily="34" charset="0"/>
              </a:defRPr>
            </a:lvl8pPr>
            <a:lvl9pPr marL="3886200" indent="-228600" eaLnBrk="0" fontAlgn="base" hangingPunct="0">
              <a:spcBef>
                <a:spcPct val="0"/>
              </a:spcBef>
              <a:spcAft>
                <a:spcPct val="0"/>
              </a:spcAft>
              <a:defRPr sz="800">
                <a:solidFill>
                  <a:schemeClr val="tx1"/>
                </a:solidFill>
                <a:latin typeface="Arial" panose="020B0604020202020204" pitchFamily="34" charset="0"/>
              </a:defRPr>
            </a:lvl9pPr>
          </a:lstStyle>
          <a:p>
            <a:r>
              <a:rPr lang="es-ES" altLang="en-US" sz="1800" dirty="0">
                <a:latin typeface="Times New Roman" panose="02020603050405020304" pitchFamily="18" charset="0"/>
                <a:cs typeface="Times New Roman" panose="02020603050405020304" pitchFamily="18" charset="0"/>
              </a:rPr>
              <a:t>Rodríguez y </a:t>
            </a:r>
            <a:r>
              <a:rPr lang="es-ES" altLang="en-US" sz="1800" i="1" dirty="0">
                <a:latin typeface="Times New Roman" panose="02020603050405020304" pitchFamily="18" charset="0"/>
                <a:cs typeface="Times New Roman" panose="02020603050405020304" pitchFamily="18" charset="0"/>
              </a:rPr>
              <a:t>col</a:t>
            </a:r>
            <a:r>
              <a:rPr lang="es-ES" altLang="en-US" sz="1800" dirty="0">
                <a:latin typeface="Times New Roman" panose="02020603050405020304" pitchFamily="18" charset="0"/>
                <a:cs typeface="Times New Roman" panose="02020603050405020304" pitchFamily="18" charset="0"/>
              </a:rPr>
              <a:t>. 2007</a:t>
            </a:r>
          </a:p>
        </p:txBody>
      </p:sp>
    </p:spTree>
  </p:cSld>
  <p:clrMapOvr>
    <a:masterClrMapping/>
  </p:clrMapOvr>
</p:sld>
</file>

<file path=ppt/theme/theme1.xml><?xml version="1.0" encoding="utf-8"?>
<a:theme xmlns:a="http://schemas.openxmlformats.org/drawingml/2006/main" name="Tema de Office">
  <a:themeElements>
    <a:clrScheme name="Personalizado 1">
      <a:dk1>
        <a:srgbClr val="399A46"/>
      </a:dk1>
      <a:lt1>
        <a:srgbClr val="7AC143"/>
      </a:lt1>
      <a:dk2>
        <a:srgbClr val="757070"/>
      </a:dk2>
      <a:lt2>
        <a:srgbClr val="3A3838"/>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ersonalizado 2">
      <a:majorFont>
        <a:latin typeface="Montserrat Light"/>
        <a:ea typeface=""/>
        <a:cs typeface=""/>
      </a:majorFont>
      <a:minorFont>
        <a:latin typeface="ITC Officina Serif Std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2749</TotalTime>
  <Words>1574</Words>
  <Application>Microsoft Office PowerPoint</Application>
  <PresentationFormat>Panorámica</PresentationFormat>
  <Paragraphs>189</Paragraphs>
  <Slides>16</Slides>
  <Notes>12</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16</vt:i4>
      </vt:variant>
    </vt:vector>
  </HeadingPairs>
  <TitlesOfParts>
    <vt:vector size="23" baseType="lpstr">
      <vt:lpstr>Arial</vt:lpstr>
      <vt:lpstr>Calibri</vt:lpstr>
      <vt:lpstr>ITC Officina Serif Std Book</vt:lpstr>
      <vt:lpstr>Montserrat Light</vt:lpstr>
      <vt:lpstr>Times New Roman</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PROBLEMA CIENTÍFICO</vt:lpstr>
      <vt:lpstr>OBJETIVO GENERAL</vt:lpstr>
      <vt:lpstr>Presentación de PowerPoint</vt:lpstr>
      <vt:lpstr>Presentación de PowerPoint</vt:lpstr>
      <vt:lpstr>Presentación de PowerPoint</vt:lpstr>
      <vt:lpstr>Preparación de los ficheros de entrada</vt:lpstr>
      <vt:lpstr>Preparación de los ficheros de entrada</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lhidalgo</dc:creator>
  <cp:lastModifiedBy>Yuniel Loriga</cp:lastModifiedBy>
  <cp:revision>198</cp:revision>
  <cp:lastPrinted>2023-12-15T00:24:16Z</cp:lastPrinted>
  <dcterms:created xsi:type="dcterms:W3CDTF">2017-03-19T19:26:43Z</dcterms:created>
  <dcterms:modified xsi:type="dcterms:W3CDTF">2024-12-02T21:44:26Z</dcterms:modified>
</cp:coreProperties>
</file>