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61" r:id="rId2"/>
    <p:sldId id="269" r:id="rId3"/>
    <p:sldId id="275" r:id="rId4"/>
    <p:sldId id="270" r:id="rId5"/>
    <p:sldId id="271" r:id="rId6"/>
    <p:sldId id="272" r:id="rId7"/>
    <p:sldId id="273" r:id="rId8"/>
    <p:sldId id="257" r:id="rId9"/>
    <p:sldId id="258" r:id="rId10"/>
    <p:sldId id="259" r:id="rId11"/>
    <p:sldId id="260" r:id="rId12"/>
    <p:sldId id="262" r:id="rId13"/>
    <p:sldId id="266" r:id="rId14"/>
    <p:sldId id="263" r:id="rId15"/>
    <p:sldId id="268" r:id="rId16"/>
    <p:sldId id="267" r:id="rId17"/>
    <p:sldId id="276" r:id="rId18"/>
    <p:sldId id="274" r:id="rId19"/>
    <p:sldId id="277" r:id="rId20"/>
    <p:sldId id="278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536"/>
    <a:srgbClr val="80BA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93D81CF-94F2-401A-BA57-92F5A7B2D0C5}" styleName="Estilo me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A488322-F2BA-4B5B-9748-0D474271808F}" styleName="Estilo medio 3 - 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79008" autoAdjust="0"/>
  </p:normalViewPr>
  <p:slideViewPr>
    <p:cSldViewPr snapToGrid="0">
      <p:cViewPr varScale="1">
        <p:scale>
          <a:sx n="67" d="100"/>
          <a:sy n="67" d="100"/>
        </p:scale>
        <p:origin x="1248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uniel Loriga" userId="2278e3d0014d7e5e" providerId="LiveId" clId="{6D89253C-FD29-44C3-A5DF-EBFEA9392A85}"/>
    <pc:docChg chg="undo custSel modSld">
      <pc:chgData name="Yuniel Loriga" userId="2278e3d0014d7e5e" providerId="LiveId" clId="{6D89253C-FD29-44C3-A5DF-EBFEA9392A85}" dt="2024-12-03T04:58:21.029" v="52" actId="1076"/>
      <pc:docMkLst>
        <pc:docMk/>
      </pc:docMkLst>
      <pc:sldChg chg="modSp mod">
        <pc:chgData name="Yuniel Loriga" userId="2278e3d0014d7e5e" providerId="LiveId" clId="{6D89253C-FD29-44C3-A5DF-EBFEA9392A85}" dt="2024-12-03T04:58:21.029" v="52" actId="1076"/>
        <pc:sldMkLst>
          <pc:docMk/>
          <pc:sldMk cId="2970781954" sldId="262"/>
        </pc:sldMkLst>
        <pc:spChg chg="mod">
          <ac:chgData name="Yuniel Loriga" userId="2278e3d0014d7e5e" providerId="LiveId" clId="{6D89253C-FD29-44C3-A5DF-EBFEA9392A85}" dt="2024-12-03T04:58:21.029" v="52" actId="1076"/>
          <ac:spMkLst>
            <pc:docMk/>
            <pc:sldMk cId="2970781954" sldId="262"/>
            <ac:spMk id="5" creationId="{00000000-0000-0000-0000-000000000000}"/>
          </ac:spMkLst>
        </pc:spChg>
      </pc:sldChg>
      <pc:sldChg chg="addSp modSp mod">
        <pc:chgData name="Yuniel Loriga" userId="2278e3d0014d7e5e" providerId="LiveId" clId="{6D89253C-FD29-44C3-A5DF-EBFEA9392A85}" dt="2024-12-03T04:51:15.736" v="18" actId="1076"/>
        <pc:sldMkLst>
          <pc:docMk/>
          <pc:sldMk cId="3709384942" sldId="269"/>
        </pc:sldMkLst>
        <pc:spChg chg="mod">
          <ac:chgData name="Yuniel Loriga" userId="2278e3d0014d7e5e" providerId="LiveId" clId="{6D89253C-FD29-44C3-A5DF-EBFEA9392A85}" dt="2024-12-03T04:47:26.807" v="15" actId="20577"/>
          <ac:spMkLst>
            <pc:docMk/>
            <pc:sldMk cId="3709384942" sldId="269"/>
            <ac:spMk id="3" creationId="{00000000-0000-0000-0000-000000000000}"/>
          </ac:spMkLst>
        </pc:spChg>
        <pc:picChg chg="add mod">
          <ac:chgData name="Yuniel Loriga" userId="2278e3d0014d7e5e" providerId="LiveId" clId="{6D89253C-FD29-44C3-A5DF-EBFEA9392A85}" dt="2024-12-03T04:51:15.736" v="18" actId="1076"/>
          <ac:picMkLst>
            <pc:docMk/>
            <pc:sldMk cId="3709384942" sldId="269"/>
            <ac:picMk id="5" creationId="{D19FE3E8-4E25-4143-B499-01A3A4D94F9B}"/>
          </ac:picMkLst>
        </pc:picChg>
      </pc:sldChg>
      <pc:sldChg chg="addSp modSp mod">
        <pc:chgData name="Yuniel Loriga" userId="2278e3d0014d7e5e" providerId="LiveId" clId="{6D89253C-FD29-44C3-A5DF-EBFEA9392A85}" dt="2024-12-03T04:55:26.795" v="48" actId="1036"/>
        <pc:sldMkLst>
          <pc:docMk/>
          <pc:sldMk cId="916682177" sldId="270"/>
        </pc:sldMkLst>
        <pc:picChg chg="add mod">
          <ac:chgData name="Yuniel Loriga" userId="2278e3d0014d7e5e" providerId="LiveId" clId="{6D89253C-FD29-44C3-A5DF-EBFEA9392A85}" dt="2024-12-03T04:55:26.795" v="48" actId="1036"/>
          <ac:picMkLst>
            <pc:docMk/>
            <pc:sldMk cId="916682177" sldId="270"/>
            <ac:picMk id="5" creationId="{5ED6B1DC-4E9F-4518-A805-208D016F077B}"/>
          </ac:picMkLst>
        </pc:picChg>
      </pc:sldChg>
      <pc:sldChg chg="addSp delSp modSp mod">
        <pc:chgData name="Yuniel Loriga" userId="2278e3d0014d7e5e" providerId="LiveId" clId="{6D89253C-FD29-44C3-A5DF-EBFEA9392A85}" dt="2024-12-03T04:54:58.031" v="29" actId="1076"/>
        <pc:sldMkLst>
          <pc:docMk/>
          <pc:sldMk cId="2923609858" sldId="275"/>
        </pc:sldMkLst>
        <pc:spChg chg="mod">
          <ac:chgData name="Yuniel Loriga" userId="2278e3d0014d7e5e" providerId="LiveId" clId="{6D89253C-FD29-44C3-A5DF-EBFEA9392A85}" dt="2024-12-03T04:43:28.308" v="4" actId="123"/>
          <ac:spMkLst>
            <pc:docMk/>
            <pc:sldMk cId="2923609858" sldId="275"/>
            <ac:spMk id="3" creationId="{3BE82A14-3B94-441D-B1AB-185C906A5100}"/>
          </ac:spMkLst>
        </pc:spChg>
        <pc:picChg chg="add del mod">
          <ac:chgData name="Yuniel Loriga" userId="2278e3d0014d7e5e" providerId="LiveId" clId="{6D89253C-FD29-44C3-A5DF-EBFEA9392A85}" dt="2024-12-03T04:44:49.353" v="8" actId="478"/>
          <ac:picMkLst>
            <pc:docMk/>
            <pc:sldMk cId="2923609858" sldId="275"/>
            <ac:picMk id="6" creationId="{87CDDE20-FF77-4E76-A66E-158846124124}"/>
          </ac:picMkLst>
        </pc:picChg>
        <pc:picChg chg="add mod modCrop">
          <ac:chgData name="Yuniel Loriga" userId="2278e3d0014d7e5e" providerId="LiveId" clId="{6D89253C-FD29-44C3-A5DF-EBFEA9392A85}" dt="2024-12-03T04:54:58.031" v="29" actId="1076"/>
          <ac:picMkLst>
            <pc:docMk/>
            <pc:sldMk cId="2923609858" sldId="275"/>
            <ac:picMk id="8" creationId="{DFE90FC5-430F-40F4-A408-96F6D99B310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31CAFF-7F82-49FF-B60B-A2DD07770E01}" type="datetimeFigureOut">
              <a:rPr lang="es-ES" smtClean="0"/>
              <a:t>03/12/2024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5F4140-2A01-4B2A-877F-09A8CF799FD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36739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Por la importancia económica</a:t>
            </a:r>
            <a:r>
              <a:rPr lang="es-ES" baseline="0" dirty="0"/>
              <a:t> para la alimentación del hombre y animal, el </a:t>
            </a:r>
            <a:r>
              <a:rPr lang="es-ES" dirty="0"/>
              <a:t>maíz ocupa el segundo lugar a nivel mundial en superficie cultivada después del trigo</a:t>
            </a:r>
          </a:p>
          <a:p>
            <a:pPr algn="just"/>
            <a:r>
              <a:rPr lang="es-ES" dirty="0"/>
              <a:t>Este</a:t>
            </a:r>
            <a:r>
              <a:rPr lang="es-ES" baseline="0" dirty="0"/>
              <a:t> c</a:t>
            </a:r>
            <a:r>
              <a:rPr lang="es-ES" dirty="0"/>
              <a:t>onstituye a nivel nutricional</a:t>
            </a:r>
            <a:r>
              <a:rPr lang="es-ES" baseline="0" dirty="0"/>
              <a:t> una </a:t>
            </a:r>
            <a:r>
              <a:rPr lang="es-ES" dirty="0"/>
              <a:t>fuente excelente de hidratos de carbono, el grano de maíz posee un 13% de proteínas y un 7% de grasas.</a:t>
            </a:r>
          </a:p>
          <a:p>
            <a:pPr algn="just"/>
            <a:r>
              <a:rPr lang="es-ES" dirty="0"/>
              <a:t>En Cuba se cultivan unas 130 mil hectáreas.</a:t>
            </a: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5F4140-2A01-4B2A-877F-09A8CF799FD7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513444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>
                <a:solidFill>
                  <a:schemeClr val="bg1">
                    <a:lumMod val="50000"/>
                  </a:schemeClr>
                </a:solidFill>
              </a:rPr>
              <a:t>son organismos </a:t>
            </a:r>
            <a:r>
              <a:rPr lang="es-ES" dirty="0" err="1">
                <a:solidFill>
                  <a:schemeClr val="bg1">
                    <a:lumMod val="50000"/>
                  </a:schemeClr>
                </a:solidFill>
              </a:rPr>
              <a:t>biotróficos</a:t>
            </a:r>
            <a:r>
              <a:rPr lang="es-ES" dirty="0">
                <a:solidFill>
                  <a:schemeClr val="bg1">
                    <a:lumMod val="50000"/>
                  </a:schemeClr>
                </a:solidFill>
              </a:rPr>
              <a:t> obligatorios asociados a las raíces de plantas superiores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>
                <a:solidFill>
                  <a:schemeClr val="bg1">
                    <a:lumMod val="50000"/>
                  </a:schemeClr>
                </a:solidFill>
              </a:rPr>
              <a:t>que reciben fuentes carbonadas provenientes de la planta, mientras que en estas se incrementa la capacidad de exploración del suelo, la absorción de nutrientes minerales y por consiguiente, el crecimiento y desarrollo. Por estas razones han sido utilizados como biofertilizantes para aumentar los rendimientos de diferentes cultivos entre los que se encuentra el maíz</a:t>
            </a:r>
          </a:p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5F4140-2A01-4B2A-877F-09A8CF799FD7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228571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P-7928 rendimiento de 4 t/ha</a:t>
            </a:r>
          </a:p>
          <a:p>
            <a:r>
              <a:rPr lang="es-ES" dirty="0"/>
              <a:t>densidad de 4,5 y 5 plantas/m</a:t>
            </a:r>
            <a:r>
              <a:rPr lang="es-ES" baseline="30000" dirty="0"/>
              <a:t>2</a:t>
            </a:r>
          </a:p>
          <a:p>
            <a:r>
              <a:rPr lang="es-ES" dirty="0"/>
              <a:t>crecimiento óptimo entre los 21 ̊C y los 32 ̊C</a:t>
            </a:r>
            <a:r>
              <a:rPr lang="es-ES" baseline="30000" dirty="0"/>
              <a:t>  </a:t>
            </a:r>
            <a:r>
              <a:rPr lang="es-ES" dirty="0"/>
              <a:t>depende de la humedad relativa del aire y del periodo vegetativo de desarrollo en que se encuentre la planta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/>
              <a:t>La fertilización nitrogenada se lleva a cabo de forma fraccionada: 2/3 en siembra y 1/3 a los 25 </a:t>
            </a:r>
            <a:r>
              <a:rPr lang="es-ES" dirty="0" err="1"/>
              <a:t>ó</a:t>
            </a:r>
            <a:r>
              <a:rPr lang="es-ES" dirty="0"/>
              <a:t> 30 días.</a:t>
            </a: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5F4140-2A01-4B2A-877F-09A8CF799FD7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007675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>
                <a:solidFill>
                  <a:schemeClr val="bg1">
                    <a:lumMod val="50000"/>
                  </a:schemeClr>
                </a:solidFill>
              </a:rPr>
              <a:t>Los modelos de simulación de crecimiento de cultivos y el análisis del sistema suelo-planta-atmósfera son herramientas importantes para la investigación agrícola moderna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dirty="0">
                <a:solidFill>
                  <a:schemeClr val="bg1">
                    <a:lumMod val="50000"/>
                  </a:schemeClr>
                </a:solidFill>
              </a:rPr>
              <a:t>Un </a:t>
            </a:r>
            <a:r>
              <a:rPr lang="es-MX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modelo</a:t>
            </a:r>
            <a:r>
              <a:rPr lang="es-MX" dirty="0">
                <a:solidFill>
                  <a:schemeClr val="bg1">
                    <a:lumMod val="50000"/>
                  </a:schemeClr>
                </a:solidFill>
              </a:rPr>
              <a:t> de cultivo representa de manera sencilla y sintética los procesos fisiológicos y ecológicos más importantes que gobiernan el crecimiento utilizando ecuaciones matemáticas </a:t>
            </a:r>
            <a:endParaRPr lang="es-ES" dirty="0">
              <a:solidFill>
                <a:schemeClr val="bg1">
                  <a:lumMod val="50000"/>
                </a:schemeClr>
              </a:solidFill>
            </a:endParaRPr>
          </a:p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5F4140-2A01-4B2A-877F-09A8CF799FD7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274262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DSSAT cuenta con un total de 46 cultivos entre los que se encuentran </a:t>
            </a:r>
          </a:p>
          <a:p>
            <a:r>
              <a:rPr lang="es-ES" dirty="0"/>
              <a:t>leguminosas como (Soya, Maní, Frijol, Gandul)</a:t>
            </a:r>
          </a:p>
          <a:p>
            <a:r>
              <a:rPr lang="es-ES" dirty="0"/>
              <a:t>Tubérculos como (Papa, Remolacha, Yuca)</a:t>
            </a:r>
          </a:p>
          <a:p>
            <a:r>
              <a:rPr lang="es-ES" dirty="0"/>
              <a:t>Cereales como (Maíz, Trigo, Arroz, Cebada, Sorgo, Millo)</a:t>
            </a:r>
          </a:p>
          <a:p>
            <a:r>
              <a:rPr lang="es-ES" dirty="0"/>
              <a:t>Entre otros cultivos como (Caña, Pastos, Tomate, Girasol, Cítricos)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5F4140-2A01-4B2A-877F-09A8CF799FD7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50834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Ha sido adoptado por mas de 1500 investigadores en 90 países incluyendo cuba</a:t>
            </a:r>
          </a:p>
          <a:p>
            <a:r>
              <a:rPr lang="es-ES" dirty="0"/>
              <a:t>Utilizado en mas de 8 proyectos nacionales e internacionales sobre cambio climático</a:t>
            </a:r>
          </a:p>
          <a:p>
            <a:r>
              <a:rPr lang="es-ES" dirty="0"/>
              <a:t>Cientos de aplicaciones desarrolladas independientemente de los creadores originales</a:t>
            </a:r>
          </a:p>
          <a:p>
            <a:r>
              <a:rPr lang="es-ES" dirty="0"/>
              <a:t>Validó el enfoque de sistemas para la transferencia tecnológica</a:t>
            </a:r>
          </a:p>
          <a:p>
            <a:endParaRPr lang="es-E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/>
              <a:t>Cabe destacar que los</a:t>
            </a:r>
            <a:r>
              <a:rPr lang="es-ES" baseline="0" dirty="0"/>
              <a:t> modelos del DSSAT actualmente no incluyen la utilización de </a:t>
            </a:r>
            <a:r>
              <a:rPr lang="es-ES" baseline="0" dirty="0" err="1"/>
              <a:t>bioproductos</a:t>
            </a:r>
            <a:endParaRPr lang="es-ES" dirty="0"/>
          </a:p>
          <a:p>
            <a:r>
              <a:rPr lang="es-ES" dirty="0"/>
              <a:t>Por lo cual existe una demanda de su estudio a nivel internacional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5F4140-2A01-4B2A-877F-09A8CF799FD7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60270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Dado</a:t>
            </a:r>
            <a:r>
              <a:rPr lang="es-ES" baseline="0" dirty="0"/>
              <a:t> esto surge el siguiente Problema </a:t>
            </a:r>
            <a:r>
              <a:rPr lang="es-ES" baseline="0" dirty="0" err="1"/>
              <a:t>cientifico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5F4140-2A01-4B2A-877F-09A8CF799FD7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56904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Para darle cumplimiento al problema científico se plantea la siguiente</a:t>
            </a:r>
            <a:r>
              <a:rPr lang="es-ES" baseline="0" dirty="0"/>
              <a:t> </a:t>
            </a:r>
            <a:r>
              <a:rPr lang="es-ES" baseline="0" dirty="0" err="1"/>
              <a:t>hipotesis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5F4140-2A01-4B2A-877F-09A8CF799FD7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90651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Para resolver el Problema planteado se traza como Objetivo General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5F4140-2A01-4B2A-877F-09A8CF799FD7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252520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objetivo General se desglosa en los objetivos específicos siguientes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5F4140-2A01-4B2A-877F-09A8CF799FD7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653458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 calibración se realizo en las fechas mostradas y se </a:t>
            </a:r>
            <a:r>
              <a:rPr lang="es-ES" dirty="0" err="1"/>
              <a:t>evaluo</a:t>
            </a:r>
            <a:r>
              <a:rPr lang="es-ES" dirty="0"/>
              <a:t>…, se registro ……. Y se calculo …..</a:t>
            </a: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5F4140-2A01-4B2A-877F-09A8CF799FD7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889712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Una vez teniendo el modelo calibrado para el cultivar de maíz P-7928, se propone realizar las simulaciones haciendo uso de los experimentos realizados en el periodo abril-julio 2016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5F4140-2A01-4B2A-877F-09A8CF799FD7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239747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Los ficheros utilizados en el modelo DSSAT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5F4140-2A01-4B2A-877F-09A8CF799FD7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594400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 pretende realizar las simulaciones para estimar los rendimientos con y sin </a:t>
            </a:r>
            <a:r>
              <a:rPr lang="es-ES" dirty="0" err="1"/>
              <a:t>EcoMic</a:t>
            </a:r>
            <a:r>
              <a:rPr lang="es-ES" dirty="0"/>
              <a:t> a </a:t>
            </a:r>
            <a:r>
              <a:rPr lang="es-ES" dirty="0" err="1"/>
              <a:t>travez</a:t>
            </a:r>
            <a:r>
              <a:rPr lang="es-ES" dirty="0"/>
              <a:t> de correlaciones. </a:t>
            </a:r>
          </a:p>
          <a:p>
            <a:endParaRPr lang="es-ES" dirty="0"/>
          </a:p>
          <a:p>
            <a:r>
              <a:rPr lang="es-ES" dirty="0"/>
              <a:t>La opción para realizar la simulación es </a:t>
            </a:r>
            <a:r>
              <a:rPr lang="es-ES" dirty="0" err="1"/>
              <a:t>Seasonal</a:t>
            </a:r>
            <a:r>
              <a:rPr lang="es-ES" dirty="0"/>
              <a:t> y las condiciones que tiene son las siguientes </a:t>
            </a:r>
          </a:p>
          <a:p>
            <a:endParaRPr lang="es-ES" dirty="0"/>
          </a:p>
          <a:p>
            <a:r>
              <a:rPr lang="es-ES" dirty="0"/>
              <a:t>El </a:t>
            </a:r>
            <a:r>
              <a:rPr lang="es-ES" dirty="0" err="1"/>
              <a:t>ecenario</a:t>
            </a:r>
            <a:r>
              <a:rPr lang="es-ES" dirty="0"/>
              <a:t> de clima </a:t>
            </a:r>
            <a:r>
              <a:rPr lang="es-ES" dirty="0" err="1"/>
              <a:t>echam</a:t>
            </a:r>
            <a:r>
              <a:rPr lang="es-ES" dirty="0"/>
              <a:t> 5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5F4140-2A01-4B2A-877F-09A8CF799FD7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10295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Para realizar el ajuste del modelo se utilizan las ecuaciones siguientes </a:t>
            </a:r>
          </a:p>
          <a:p>
            <a:endParaRPr lang="es-ES" dirty="0"/>
          </a:p>
          <a:p>
            <a:r>
              <a:rPr lang="es-ES" dirty="0"/>
              <a:t>(</a:t>
            </a:r>
            <a:r>
              <a:rPr lang="es-ES" dirty="0" err="1"/>
              <a:t>OjO</a:t>
            </a:r>
            <a:r>
              <a:rPr lang="es-ES" dirty="0"/>
              <a:t>)</a:t>
            </a:r>
          </a:p>
          <a:p>
            <a:endParaRPr lang="es-ES" dirty="0"/>
          </a:p>
          <a:p>
            <a:r>
              <a:rPr lang="es-ES" dirty="0"/>
              <a:t>el RMSE y el RMSE normalizado y el d ??</a:t>
            </a: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5F4140-2A01-4B2A-877F-09A8CF799FD7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58219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46D78-A440-4C37-9AB1-B296C06AA08E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D51C9-55C6-42C4-BCF7-903D56AB42A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877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46D78-A440-4C37-9AB1-B296C06AA08E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D51C9-55C6-42C4-BCF7-903D56AB42A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0868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46D78-A440-4C37-9AB1-B296C06AA08E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D51C9-55C6-42C4-BCF7-903D56AB42A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1680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46D78-A440-4C37-9AB1-B296C06AA08E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D51C9-55C6-42C4-BCF7-903D56AB42A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101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46D78-A440-4C37-9AB1-B296C06AA08E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D51C9-55C6-42C4-BCF7-903D56AB42A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264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46D78-A440-4C37-9AB1-B296C06AA08E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D51C9-55C6-42C4-BCF7-903D56AB42A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1730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46D78-A440-4C37-9AB1-B296C06AA08E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D51C9-55C6-42C4-BCF7-903D56AB42A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499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46D78-A440-4C37-9AB1-B296C06AA08E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D51C9-55C6-42C4-BCF7-903D56AB42A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511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46D78-A440-4C37-9AB1-B296C06AA08E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D51C9-55C6-42C4-BCF7-903D56AB42A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960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46D78-A440-4C37-9AB1-B296C06AA08E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D51C9-55C6-42C4-BCF7-903D56AB42A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393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46D78-A440-4C37-9AB1-B296C06AA08E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D51C9-55C6-42C4-BCF7-903D56AB42A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290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946D78-A440-4C37-9AB1-B296C06AA08E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BD51C9-55C6-42C4-BCF7-903D56AB42A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66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14451" y="2377440"/>
            <a:ext cx="9896888" cy="246818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ES" sz="4800" b="1" dirty="0">
                <a:solidFill>
                  <a:srgbClr val="80BA26"/>
                </a:solidFill>
              </a:rPr>
              <a:t>Estimación de rendimiento del cultivar de maíz P-7928 con </a:t>
            </a:r>
            <a:r>
              <a:rPr lang="es-ES" sz="4800" b="1" dirty="0" err="1">
                <a:solidFill>
                  <a:srgbClr val="80BA26"/>
                </a:solidFill>
              </a:rPr>
              <a:t>EcoMic</a:t>
            </a:r>
            <a:r>
              <a:rPr lang="es-ES" sz="4800" b="1" dirty="0">
                <a:solidFill>
                  <a:srgbClr val="80BA26"/>
                </a:solidFill>
              </a:rPr>
              <a:t>® utilizando el modelo DSSAT</a:t>
            </a:r>
            <a:endParaRPr lang="en-US" sz="3200" dirty="0">
              <a:solidFill>
                <a:srgbClr val="80BA26"/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723492" y="5687386"/>
            <a:ext cx="4996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rgbClr val="339536"/>
                </a:solidFill>
              </a:rPr>
              <a:t>Autor: </a:t>
            </a:r>
            <a:r>
              <a:rPr lang="es-ES_tradnl" dirty="0">
                <a:solidFill>
                  <a:srgbClr val="339536"/>
                </a:solidFill>
              </a:rPr>
              <a:t>Ing. Daniel </a:t>
            </a:r>
            <a:r>
              <a:rPr lang="es-ES_tradnl" dirty="0" err="1">
                <a:solidFill>
                  <a:srgbClr val="339536"/>
                </a:solidFill>
              </a:rPr>
              <a:t>Fernandez</a:t>
            </a:r>
            <a:r>
              <a:rPr lang="es-ES_tradnl" dirty="0">
                <a:solidFill>
                  <a:srgbClr val="339536"/>
                </a:solidFill>
              </a:rPr>
              <a:t> </a:t>
            </a:r>
            <a:r>
              <a:rPr lang="es-ES_tradnl" dirty="0" err="1">
                <a:solidFill>
                  <a:srgbClr val="339536"/>
                </a:solidFill>
              </a:rPr>
              <a:t>Sotolongo</a:t>
            </a:r>
            <a:r>
              <a:rPr lang="es-ES" dirty="0">
                <a:solidFill>
                  <a:srgbClr val="339536"/>
                </a:solidFill>
              </a:rPr>
              <a:t>. </a:t>
            </a:r>
            <a:endParaRPr lang="en-US" dirty="0">
              <a:solidFill>
                <a:srgbClr val="339536"/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6181311" y="5687386"/>
            <a:ext cx="44605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rgbClr val="339536"/>
                </a:solidFill>
              </a:rPr>
              <a:t>Tutores: 	Dr.C. René Florido Bacallao</a:t>
            </a:r>
          </a:p>
          <a:p>
            <a:r>
              <a:rPr lang="es-ES" dirty="0">
                <a:solidFill>
                  <a:srgbClr val="339536"/>
                </a:solidFill>
              </a:rPr>
              <a:t>	</a:t>
            </a:r>
            <a:r>
              <a:rPr lang="es-ES" dirty="0">
                <a:solidFill>
                  <a:srgbClr val="339536"/>
                </a:solidFill>
                <a:ea typeface="Calibri" panose="020F0502020204030204" pitchFamily="34" charset="0"/>
                <a:cs typeface="Arial" panose="020B0604020202020204" pitchFamily="34" charset="0"/>
              </a:rPr>
              <a:t>Dr</a:t>
            </a:r>
            <a:r>
              <a:rPr lang="es-ES" sz="1800" dirty="0">
                <a:solidFill>
                  <a:srgbClr val="339536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.C. </a:t>
            </a:r>
            <a:r>
              <a:rPr lang="es-ES" sz="1800" dirty="0" err="1">
                <a:solidFill>
                  <a:srgbClr val="339536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Osmel</a:t>
            </a:r>
            <a:r>
              <a:rPr lang="es-ES" sz="1800" dirty="0">
                <a:solidFill>
                  <a:srgbClr val="339536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Rodríguez González</a:t>
            </a:r>
            <a:endParaRPr lang="en-US" dirty="0">
              <a:solidFill>
                <a:srgbClr val="339536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id="{EDF3E49A-9CBF-4F6F-B6E4-7E37035545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2589023"/>
              </p:ext>
            </p:extLst>
          </p:nvPr>
        </p:nvGraphicFramePr>
        <p:xfrm>
          <a:off x="723493" y="98408"/>
          <a:ext cx="10745016" cy="18897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12702">
                  <a:extLst>
                    <a:ext uri="{9D8B030D-6E8A-4147-A177-3AD203B41FA5}">
                      <a16:colId xmlns:a16="http://schemas.microsoft.com/office/drawing/2014/main" val="1775461118"/>
                    </a:ext>
                  </a:extLst>
                </a:gridCol>
                <a:gridCol w="7780723">
                  <a:extLst>
                    <a:ext uri="{9D8B030D-6E8A-4147-A177-3AD203B41FA5}">
                      <a16:colId xmlns:a16="http://schemas.microsoft.com/office/drawing/2014/main" val="2576048796"/>
                    </a:ext>
                  </a:extLst>
                </a:gridCol>
                <a:gridCol w="1251591">
                  <a:extLst>
                    <a:ext uri="{9D8B030D-6E8A-4147-A177-3AD203B41FA5}">
                      <a16:colId xmlns:a16="http://schemas.microsoft.com/office/drawing/2014/main" val="1398108879"/>
                    </a:ext>
                  </a:extLst>
                </a:gridCol>
              </a:tblGrid>
              <a:tr h="11988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endParaRPr lang="es-CU" sz="1600" dirty="0">
                        <a:solidFill>
                          <a:srgbClr val="339536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_tradnl" sz="2000" dirty="0">
                          <a:solidFill>
                            <a:srgbClr val="339536"/>
                          </a:solidFill>
                          <a:effectLst/>
                          <a:latin typeface="+mj-lt"/>
                        </a:rPr>
                        <a:t> </a:t>
                      </a:r>
                      <a:endParaRPr lang="es-CU" sz="1600" dirty="0">
                        <a:solidFill>
                          <a:srgbClr val="339536"/>
                        </a:solidFill>
                        <a:effectLst/>
                        <a:latin typeface="+mj-lt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_tradnl" sz="2400" dirty="0">
                          <a:solidFill>
                            <a:srgbClr val="339536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UNIVERSIDAD AGRARIA DE LA HABANA</a:t>
                      </a:r>
                      <a:endParaRPr lang="es-CU" sz="2400" dirty="0">
                        <a:solidFill>
                          <a:srgbClr val="339536"/>
                        </a:solidFill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_tradnl" sz="2400" dirty="0">
                          <a:solidFill>
                            <a:srgbClr val="339536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“Fructuoso Rodríguez Pérez”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s-CU" sz="2400" dirty="0">
                        <a:solidFill>
                          <a:srgbClr val="339536"/>
                        </a:solidFill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_tradnl" sz="2400" dirty="0">
                          <a:solidFill>
                            <a:srgbClr val="339536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INSTITUTO NACIONAL DE CIENCIAS AGRÍCOLAS</a:t>
                      </a:r>
                      <a:endParaRPr lang="es-CU" sz="2400" dirty="0">
                        <a:solidFill>
                          <a:srgbClr val="339536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endParaRPr lang="es-CU" sz="1600" dirty="0">
                        <a:solidFill>
                          <a:srgbClr val="339536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770047"/>
                  </a:ext>
                </a:extLst>
              </a:tr>
            </a:tbl>
          </a:graphicData>
        </a:graphic>
      </p:graphicFrame>
      <p:sp>
        <p:nvSpPr>
          <p:cNvPr id="10" name="Subtítulo 2">
            <a:extLst>
              <a:ext uri="{FF2B5EF4-FFF2-40B4-BE49-F238E27FC236}">
                <a16:creationId xmlns:a16="http://schemas.microsoft.com/office/drawing/2014/main" id="{37CA79DD-C289-480C-B31C-91BDE6A5EDA6}"/>
              </a:ext>
            </a:extLst>
          </p:cNvPr>
          <p:cNvSpPr txBox="1">
            <a:spLocks/>
          </p:cNvSpPr>
          <p:nvPr/>
        </p:nvSpPr>
        <p:spPr>
          <a:xfrm>
            <a:off x="3704492" y="2151309"/>
            <a:ext cx="4758288" cy="3989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b="1" dirty="0">
                <a:solidFill>
                  <a:srgbClr val="339536"/>
                </a:solidFill>
                <a:latin typeface="+mj-lt"/>
                <a:cs typeface="Arial" panose="020B0604020202020204" pitchFamily="34" charset="0"/>
              </a:rPr>
              <a:t>Maestría en Biomatemática</a:t>
            </a:r>
            <a:endParaRPr lang="es-MX" b="1" dirty="0">
              <a:solidFill>
                <a:srgbClr val="339536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11" name="Imagen 10" descr="H:\! YUNIEL\!      MEMORIA TRABAJO\IDENTIDAD INCA Originales\00 Identidad\Identidad INCA con slogan-07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7041" y="166143"/>
            <a:ext cx="1349630" cy="2375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n 11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273" b="94033" l="9841" r="91137">
                        <a14:foregroundMark x1="41015" y1="37827" x2="41015" y2="59006"/>
                        <a14:foregroundMark x1="52751" y1="36317" x2="53117" y2="51934"/>
                        <a14:foregroundMark x1="58557" y1="49908" x2="58557" y2="60773"/>
                        <a14:foregroundMark x1="23839" y1="75912" x2="36430" y2="75396"/>
                        <a14:foregroundMark x1="16320" y1="85967" x2="17971" y2="89503"/>
                        <a14:foregroundMark x1="35575" y1="84457" x2="36430" y2="89761"/>
                        <a14:foregroundMark x1="45599" y1="84972" x2="44743" y2="90276"/>
                        <a14:foregroundMark x1="55257" y1="89245" x2="54401" y2="90276"/>
                        <a14:foregroundMark x1="59841" y1="84457" x2="64853" y2="90276"/>
                        <a14:foregroundMark x1="74511" y1="84199" x2="74511" y2="90018"/>
                        <a14:foregroundMark x1="82824" y1="84972" x2="82824" y2="89761"/>
                        <a14:foregroundMark x1="24694" y1="83978" x2="25550" y2="847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339" y="174823"/>
            <a:ext cx="1598246" cy="233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9192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482692"/>
            <a:ext cx="10515600" cy="1325563"/>
          </a:xfrm>
        </p:spPr>
        <p:txBody>
          <a:bodyPr>
            <a:normAutofit/>
          </a:bodyPr>
          <a:lstStyle/>
          <a:p>
            <a:r>
              <a:rPr lang="es-ES" sz="3600" dirty="0">
                <a:solidFill>
                  <a:srgbClr val="339536"/>
                </a:solidFill>
              </a:rPr>
              <a:t>Importancia del cultivo del maíz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>
                <a:solidFill>
                  <a:schemeClr val="bg1">
                    <a:lumMod val="50000"/>
                  </a:schemeClr>
                </a:solidFill>
              </a:rPr>
              <a:t>Por la importancia económica para la alimentación del hombre y animal, el maíz ocupa el segundo lugar a nivel mundial en superficie cultivada después del trigo.</a:t>
            </a:r>
          </a:p>
          <a:p>
            <a:pPr algn="just"/>
            <a:r>
              <a:rPr lang="es-ES" dirty="0">
                <a:solidFill>
                  <a:schemeClr val="bg1">
                    <a:lumMod val="50000"/>
                  </a:schemeClr>
                </a:solidFill>
              </a:rPr>
              <a:t>Constituye una fuente excelente de hidratos de carbono, el grano de maíz posee un 13% de proteínas y un 7% de grasas.</a:t>
            </a:r>
          </a:p>
          <a:p>
            <a:pPr algn="just"/>
            <a:r>
              <a:rPr lang="es-ES" dirty="0">
                <a:solidFill>
                  <a:schemeClr val="bg1">
                    <a:lumMod val="50000"/>
                  </a:schemeClr>
                </a:solidFill>
              </a:rPr>
              <a:t>En Cuba se cultivan unas 130 mil hectáreas al año.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19FE3E8-4E25-4143-B499-01A3A4D94F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1044" y="4848311"/>
            <a:ext cx="4105848" cy="1905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3849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90BA23-792B-41B1-B5C5-B7CD9DBA9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600" dirty="0">
                <a:solidFill>
                  <a:srgbClr val="339536"/>
                </a:solidFill>
              </a:rPr>
              <a:t>La importancia de la utilización del </a:t>
            </a:r>
            <a:r>
              <a:rPr lang="es-ES" sz="3600" dirty="0" err="1">
                <a:solidFill>
                  <a:srgbClr val="339536"/>
                </a:solidFill>
              </a:rPr>
              <a:t>EcoMic</a:t>
            </a:r>
            <a:r>
              <a:rPr lang="es-ES" sz="3600" dirty="0">
                <a:solidFill>
                  <a:srgbClr val="339536"/>
                </a:solidFill>
              </a:rPr>
              <a:t>®(HMA)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BE82A14-3B94-441D-B1AB-185C906A51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421265"/>
          </a:xfrm>
        </p:spPr>
        <p:txBody>
          <a:bodyPr/>
          <a:lstStyle/>
          <a:p>
            <a:pPr algn="just"/>
            <a:r>
              <a:rPr lang="es-ES" dirty="0">
                <a:solidFill>
                  <a:schemeClr val="bg2">
                    <a:lumMod val="50000"/>
                  </a:schemeClr>
                </a:solidFill>
              </a:rPr>
              <a:t>Los hongos </a:t>
            </a:r>
            <a:r>
              <a:rPr lang="es-ES" dirty="0" err="1">
                <a:solidFill>
                  <a:schemeClr val="bg2">
                    <a:lumMod val="50000"/>
                  </a:schemeClr>
                </a:solidFill>
              </a:rPr>
              <a:t>micorrízicos</a:t>
            </a:r>
            <a:r>
              <a:rPr lang="es-ES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bg2">
                    <a:lumMod val="50000"/>
                  </a:schemeClr>
                </a:solidFill>
              </a:rPr>
              <a:t>arbusculares</a:t>
            </a:r>
            <a:r>
              <a:rPr lang="es-ES" dirty="0">
                <a:solidFill>
                  <a:schemeClr val="bg2">
                    <a:lumMod val="50000"/>
                  </a:schemeClr>
                </a:solidFill>
              </a:rPr>
              <a:t> son organismos </a:t>
            </a:r>
            <a:r>
              <a:rPr lang="es-ES" dirty="0" err="1">
                <a:solidFill>
                  <a:schemeClr val="bg2">
                    <a:lumMod val="50000"/>
                  </a:schemeClr>
                </a:solidFill>
              </a:rPr>
              <a:t>biotróficos</a:t>
            </a:r>
            <a:r>
              <a:rPr lang="es-ES" dirty="0">
                <a:solidFill>
                  <a:schemeClr val="bg2">
                    <a:lumMod val="50000"/>
                  </a:schemeClr>
                </a:solidFill>
              </a:rPr>
              <a:t> obligatorios asociados a las raíces de plantas superiores, que reciben fuentes carbonadas provenientes de la planta, mientras que en estas se incrementa la capacidad de exploración del suelo, la absorción de nutrientes minerales y por consiguiente, el crecimiento y desarrollo. </a:t>
            </a:r>
          </a:p>
          <a:p>
            <a:pPr algn="just"/>
            <a:r>
              <a:rPr lang="es-ES" dirty="0">
                <a:solidFill>
                  <a:schemeClr val="bg2">
                    <a:lumMod val="50000"/>
                  </a:schemeClr>
                </a:solidFill>
              </a:rPr>
              <a:t>Por estas razones han sido utilizados como biofertilizantes para aumentar los rendimientos de diferentes cultivos entre los que se encuentra el maíz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645823" y="5246890"/>
            <a:ext cx="31689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(Pérez-Madruga et al., 2019)</a:t>
            </a:r>
            <a:endParaRPr lang="es-ES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DFE90FC5-430F-40F4-A408-96F6D99B31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7102"/>
          <a:stretch/>
        </p:blipFill>
        <p:spPr>
          <a:xfrm>
            <a:off x="1165578" y="5246890"/>
            <a:ext cx="2659796" cy="14264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9236098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75953" y="655189"/>
            <a:ext cx="5796952" cy="888431"/>
          </a:xfrm>
        </p:spPr>
        <p:txBody>
          <a:bodyPr>
            <a:normAutofit/>
          </a:bodyPr>
          <a:lstStyle/>
          <a:p>
            <a:r>
              <a:rPr lang="es-ES" sz="3600" dirty="0">
                <a:solidFill>
                  <a:srgbClr val="339536"/>
                </a:solidFill>
              </a:rPr>
              <a:t>Datos de maíz para Cuba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>
                <a:solidFill>
                  <a:schemeClr val="bg1">
                    <a:lumMod val="50000"/>
                  </a:schemeClr>
                </a:solidFill>
              </a:rPr>
              <a:t>El cultivar de </a:t>
            </a:r>
            <a:r>
              <a:rPr lang="es-ES" dirty="0" err="1">
                <a:solidFill>
                  <a:schemeClr val="bg1">
                    <a:lumMod val="50000"/>
                  </a:schemeClr>
                </a:solidFill>
              </a:rPr>
              <a:t>maiz</a:t>
            </a:r>
            <a:r>
              <a:rPr lang="es-ES" dirty="0">
                <a:solidFill>
                  <a:schemeClr val="bg1">
                    <a:lumMod val="50000"/>
                  </a:schemeClr>
                </a:solidFill>
              </a:rPr>
              <a:t> P-7928 tiene un rendimiento de 4 t/ha</a:t>
            </a:r>
          </a:p>
          <a:p>
            <a:pPr algn="just"/>
            <a:r>
              <a:rPr lang="es-ES" dirty="0">
                <a:solidFill>
                  <a:schemeClr val="bg1">
                    <a:lumMod val="50000"/>
                  </a:schemeClr>
                </a:solidFill>
              </a:rPr>
              <a:t>Los agricultores utilizan una densidad de 4,5 y 5 plantas/m</a:t>
            </a:r>
            <a:r>
              <a:rPr lang="es-ES" baseline="30000" dirty="0">
                <a:solidFill>
                  <a:schemeClr val="bg1">
                    <a:lumMod val="50000"/>
                  </a:schemeClr>
                </a:solidFill>
              </a:rPr>
              <a:t>2</a:t>
            </a:r>
          </a:p>
          <a:p>
            <a:pPr algn="just"/>
            <a:r>
              <a:rPr lang="es-ES" dirty="0">
                <a:solidFill>
                  <a:schemeClr val="bg1">
                    <a:lumMod val="50000"/>
                  </a:schemeClr>
                </a:solidFill>
              </a:rPr>
              <a:t>El maíz alcanza su crecimiento óptimo entre los 21 ̊C y los 32 ̊C, depende de la humedad relativa del aire y del periodo vegetativo de desarrollo en que se encuentre la planta.</a:t>
            </a:r>
            <a:endParaRPr lang="es-ES" baseline="30000" dirty="0">
              <a:solidFill>
                <a:schemeClr val="bg1">
                  <a:lumMod val="50000"/>
                </a:schemeClr>
              </a:solidFill>
            </a:endParaRPr>
          </a:p>
          <a:p>
            <a:pPr algn="just"/>
            <a:r>
              <a:rPr lang="es-ES" dirty="0">
                <a:solidFill>
                  <a:schemeClr val="bg1">
                    <a:lumMod val="50000"/>
                  </a:schemeClr>
                </a:solidFill>
              </a:rPr>
              <a:t>La fertilización nitrogenada se lleva a cabo de forma fraccionada: 2/3 en siembra y 1/3 a los 25 </a:t>
            </a:r>
            <a:r>
              <a:rPr lang="es-ES" dirty="0" err="1">
                <a:solidFill>
                  <a:schemeClr val="bg1">
                    <a:lumMod val="50000"/>
                  </a:schemeClr>
                </a:solidFill>
              </a:rPr>
              <a:t>ó</a:t>
            </a:r>
            <a:r>
              <a:rPr lang="es-ES" dirty="0">
                <a:solidFill>
                  <a:schemeClr val="bg1">
                    <a:lumMod val="50000"/>
                  </a:schemeClr>
                </a:solidFill>
              </a:rPr>
              <a:t> 30 días.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6321932" y="5183012"/>
            <a:ext cx="4123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solidFill>
                  <a:schemeClr val="bg1">
                    <a:lumMod val="50000"/>
                  </a:schemeClr>
                </a:solidFill>
              </a:rPr>
              <a:t>Guía técnica para el cultivo del maíz, 2013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ED6B1DC-4E9F-4518-A805-208D016F07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8154" y="5262034"/>
            <a:ext cx="3384567" cy="1570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6821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482692"/>
            <a:ext cx="10515600" cy="1325563"/>
          </a:xfrm>
        </p:spPr>
        <p:txBody>
          <a:bodyPr>
            <a:normAutofit/>
          </a:bodyPr>
          <a:lstStyle/>
          <a:p>
            <a:r>
              <a:rPr lang="es-MX" sz="3600" dirty="0">
                <a:solidFill>
                  <a:srgbClr val="339536"/>
                </a:solidFill>
              </a:rPr>
              <a:t>Modelos de simulación de Cultivos</a:t>
            </a:r>
            <a:endParaRPr lang="es-ES" sz="3600" dirty="0">
              <a:solidFill>
                <a:srgbClr val="339536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es-MX" dirty="0">
                <a:solidFill>
                  <a:schemeClr val="bg1">
                    <a:lumMod val="50000"/>
                  </a:schemeClr>
                </a:solidFill>
              </a:rPr>
              <a:t>Los modelos de simulación de crecimiento de cultivos y el análisis del sistema suelo-planta-atmósfera son herramientas importantes para la investigación agrícola moderna. Un </a:t>
            </a:r>
            <a:r>
              <a:rPr lang="es-MX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modelo</a:t>
            </a:r>
            <a:r>
              <a:rPr lang="es-MX" dirty="0">
                <a:solidFill>
                  <a:schemeClr val="bg1">
                    <a:lumMod val="50000"/>
                  </a:schemeClr>
                </a:solidFill>
              </a:rPr>
              <a:t> de cultivo representa de manera sencilla y sintética los procesos fisiológicos y ecológicos más importantes que gobiernan el crecimiento utilizando ecuaciones matemáticas </a:t>
            </a:r>
            <a:endParaRPr lang="es-E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59332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Box 14"/>
          <p:cNvSpPr txBox="1">
            <a:spLocks noChangeArrowheads="1"/>
          </p:cNvSpPr>
          <p:nvPr/>
        </p:nvSpPr>
        <p:spPr bwMode="auto">
          <a:xfrm>
            <a:off x="1339616" y="2782057"/>
            <a:ext cx="989013" cy="148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9pPr>
          </a:lstStyle>
          <a:p>
            <a:pPr eaLnBrk="1" hangingPunct="1">
              <a:spcBef>
                <a:spcPts val="1000"/>
              </a:spcBef>
              <a:buSzPct val="80000"/>
            </a:pPr>
            <a:r>
              <a:rPr lang="es-ES" altLang="es-ES" b="1" dirty="0">
                <a:solidFill>
                  <a:schemeClr val="bg1">
                    <a:lumMod val="50000"/>
                  </a:schemeClr>
                </a:solidFill>
              </a:rPr>
              <a:t>s</a:t>
            </a:r>
            <a:r>
              <a:rPr lang="es-ES" altLang="es-ES" sz="1600" b="1" dirty="0">
                <a:solidFill>
                  <a:schemeClr val="bg1">
                    <a:lumMod val="50000"/>
                  </a:schemeClr>
                </a:solidFill>
              </a:rPr>
              <a:t>oya  maní  </a:t>
            </a:r>
            <a:r>
              <a:rPr lang="es-MX" altLang="es-ES" sz="1600" b="1" dirty="0">
                <a:solidFill>
                  <a:schemeClr val="bg1">
                    <a:lumMod val="50000"/>
                  </a:schemeClr>
                </a:solidFill>
              </a:rPr>
              <a:t>frijol gandul</a:t>
            </a:r>
          </a:p>
          <a:p>
            <a:pPr eaLnBrk="1" hangingPunct="1">
              <a:spcBef>
                <a:spcPts val="1000"/>
              </a:spcBef>
            </a:pPr>
            <a:endParaRPr lang="es-ES" altLang="es-ES" sz="16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AutoShape 1"/>
          <p:cNvSpPr>
            <a:spLocks noChangeArrowheads="1"/>
          </p:cNvSpPr>
          <p:nvPr/>
        </p:nvSpPr>
        <p:spPr bwMode="auto">
          <a:xfrm>
            <a:off x="4317568" y="240505"/>
            <a:ext cx="3392486" cy="712789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339536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0000" tIns="46800" rIns="90000" bIns="46800" anchor="ctr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9pPr>
          </a:lstStyle>
          <a:p>
            <a:pPr algn="ctr" eaLnBrk="1" hangingPunct="1">
              <a:buClrTx/>
              <a:buFontTx/>
              <a:buNone/>
            </a:pPr>
            <a:endParaRPr lang="es-ES" altLang="es-ES" sz="2800" dirty="0">
              <a:solidFill>
                <a:srgbClr val="000000"/>
              </a:solidFill>
              <a:latin typeface="Monotype Corsiva" panose="03010101010201010101" pitchFamily="66" charset="0"/>
            </a:endParaRPr>
          </a:p>
          <a:p>
            <a:pPr algn="ctr" eaLnBrk="1" hangingPunct="1">
              <a:buClrTx/>
              <a:buFontTx/>
              <a:buNone/>
            </a:pPr>
            <a:r>
              <a:rPr lang="es-ES" altLang="es-ES" sz="3600" dirty="0">
                <a:solidFill>
                  <a:srgbClr val="339536"/>
                </a:solidFill>
                <a:latin typeface="Monotype Corsiva" panose="03010101010201010101" pitchFamily="66" charset="0"/>
              </a:rPr>
              <a:t>DSSAT</a:t>
            </a:r>
            <a:r>
              <a:rPr lang="es-ES" altLang="es-ES" sz="2800" dirty="0">
                <a:solidFill>
                  <a:srgbClr val="339536"/>
                </a:solidFill>
                <a:latin typeface="Monotype Corsiva" panose="03010101010201010101" pitchFamily="66" charset="0"/>
              </a:rPr>
              <a:t> (</a:t>
            </a:r>
            <a:r>
              <a:rPr lang="es-MX" altLang="es-ES" sz="2800" dirty="0">
                <a:solidFill>
                  <a:srgbClr val="339536"/>
                </a:solidFill>
                <a:latin typeface="Monotype Corsiva" panose="03010101010201010101" pitchFamily="66" charset="0"/>
              </a:rPr>
              <a:t>V</a:t>
            </a:r>
            <a:r>
              <a:rPr lang="es-ES" altLang="es-ES" sz="2800" dirty="0" err="1">
                <a:solidFill>
                  <a:srgbClr val="339536"/>
                </a:solidFill>
                <a:latin typeface="Monotype Corsiva" panose="03010101010201010101" pitchFamily="66" charset="0"/>
              </a:rPr>
              <a:t>ersión</a:t>
            </a:r>
            <a:r>
              <a:rPr lang="es-ES" altLang="es-ES" sz="2800" dirty="0">
                <a:solidFill>
                  <a:srgbClr val="339536"/>
                </a:solidFill>
                <a:latin typeface="Monotype Corsiva" panose="03010101010201010101" pitchFamily="66" charset="0"/>
              </a:rPr>
              <a:t> 4.6)</a:t>
            </a:r>
            <a:r>
              <a:rPr lang="es-MX" altLang="es-ES" sz="2800" dirty="0">
                <a:solidFill>
                  <a:srgbClr val="339536"/>
                </a:solidFill>
                <a:latin typeface="Monotype Corsiva" panose="03010101010201010101" pitchFamily="66" charset="0"/>
              </a:rPr>
              <a:t> </a:t>
            </a:r>
            <a:r>
              <a:rPr lang="es-ES" altLang="es-ES" sz="2800" dirty="0">
                <a:solidFill>
                  <a:srgbClr val="339536"/>
                </a:solidFill>
                <a:latin typeface="Monotype Corsiva" panose="03010101010201010101" pitchFamily="66" charset="0"/>
              </a:rPr>
              <a:t> </a:t>
            </a:r>
          </a:p>
          <a:p>
            <a:pPr algn="ctr" eaLnBrk="1" hangingPunct="1">
              <a:buClrTx/>
              <a:buFontTx/>
              <a:buNone/>
            </a:pPr>
            <a:endParaRPr lang="es-ES" altLang="es-ES" sz="2800" dirty="0">
              <a:solidFill>
                <a:srgbClr val="00000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16" name="Text Box 3"/>
          <p:cNvSpPr txBox="1">
            <a:spLocks noChangeArrowheads="1"/>
          </p:cNvSpPr>
          <p:nvPr/>
        </p:nvSpPr>
        <p:spPr bwMode="auto">
          <a:xfrm>
            <a:off x="5728855" y="1916907"/>
            <a:ext cx="1674813" cy="401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9pPr>
          </a:lstStyle>
          <a:p>
            <a:pPr eaLnBrk="1" hangingPunct="1">
              <a:spcBef>
                <a:spcPts val="1250"/>
              </a:spcBef>
            </a:pPr>
            <a:r>
              <a:rPr lang="es-ES" altLang="es-ES" sz="2000" b="1" dirty="0">
                <a:solidFill>
                  <a:schemeClr val="bg1">
                    <a:lumMod val="50000"/>
                  </a:schemeClr>
                </a:solidFill>
              </a:rPr>
              <a:t>Tubérculos</a:t>
            </a:r>
          </a:p>
        </p:txBody>
      </p:sp>
      <p:sp>
        <p:nvSpPr>
          <p:cNvPr id="17" name="Line 4"/>
          <p:cNvSpPr>
            <a:spLocks noChangeShapeType="1"/>
          </p:cNvSpPr>
          <p:nvPr/>
        </p:nvSpPr>
        <p:spPr bwMode="auto">
          <a:xfrm flipH="1" flipV="1">
            <a:off x="4869756" y="1600874"/>
            <a:ext cx="382588" cy="306388"/>
          </a:xfrm>
          <a:prstGeom prst="line">
            <a:avLst/>
          </a:prstGeom>
          <a:ln w="38100">
            <a:solidFill>
              <a:srgbClr val="339536"/>
            </a:solidFill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es-ES"/>
          </a:p>
        </p:txBody>
      </p:sp>
      <p:sp>
        <p:nvSpPr>
          <p:cNvPr id="18" name="Line 5"/>
          <p:cNvSpPr>
            <a:spLocks noChangeShapeType="1"/>
          </p:cNvSpPr>
          <p:nvPr/>
        </p:nvSpPr>
        <p:spPr bwMode="auto">
          <a:xfrm flipV="1">
            <a:off x="7592580" y="1610520"/>
            <a:ext cx="344488" cy="344488"/>
          </a:xfrm>
          <a:prstGeom prst="line">
            <a:avLst/>
          </a:prstGeom>
          <a:ln w="38100">
            <a:solidFill>
              <a:srgbClr val="339536"/>
            </a:solidFill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es-ES"/>
          </a:p>
        </p:txBody>
      </p:sp>
      <p:sp>
        <p:nvSpPr>
          <p:cNvPr id="19" name="Text Box 6"/>
          <p:cNvSpPr txBox="1">
            <a:spLocks noChangeArrowheads="1"/>
          </p:cNvSpPr>
          <p:nvPr/>
        </p:nvSpPr>
        <p:spPr bwMode="auto">
          <a:xfrm>
            <a:off x="4431374" y="1091083"/>
            <a:ext cx="912813" cy="401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9pPr>
          </a:lstStyle>
          <a:p>
            <a:pPr eaLnBrk="1" hangingPunct="1">
              <a:spcBef>
                <a:spcPts val="1250"/>
              </a:spcBef>
            </a:pPr>
            <a:r>
              <a:rPr lang="es-ES" altLang="es-ES" sz="2000" b="1" dirty="0">
                <a:solidFill>
                  <a:schemeClr val="bg1">
                    <a:lumMod val="50000"/>
                  </a:schemeClr>
                </a:solidFill>
              </a:rPr>
              <a:t>papa</a:t>
            </a:r>
          </a:p>
        </p:txBody>
      </p:sp>
      <p:sp>
        <p:nvSpPr>
          <p:cNvPr id="20" name="Text Box 7"/>
          <p:cNvSpPr txBox="1">
            <a:spLocks noChangeArrowheads="1"/>
          </p:cNvSpPr>
          <p:nvPr/>
        </p:nvSpPr>
        <p:spPr bwMode="auto">
          <a:xfrm>
            <a:off x="7592580" y="1154907"/>
            <a:ext cx="1065213" cy="401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9pPr>
          </a:lstStyle>
          <a:p>
            <a:pPr eaLnBrk="1" hangingPunct="1">
              <a:spcBef>
                <a:spcPts val="1250"/>
              </a:spcBef>
            </a:pPr>
            <a:r>
              <a:rPr lang="es-ES" altLang="es-ES" sz="2000" b="1" dirty="0">
                <a:solidFill>
                  <a:schemeClr val="bg1">
                    <a:lumMod val="50000"/>
                  </a:schemeClr>
                </a:solidFill>
              </a:rPr>
              <a:t>yuca</a:t>
            </a:r>
          </a:p>
        </p:txBody>
      </p:sp>
      <p:sp>
        <p:nvSpPr>
          <p:cNvPr id="21" name="Text Box 8"/>
          <p:cNvSpPr txBox="1">
            <a:spLocks noChangeArrowheads="1"/>
          </p:cNvSpPr>
          <p:nvPr/>
        </p:nvSpPr>
        <p:spPr bwMode="auto">
          <a:xfrm>
            <a:off x="8684620" y="3056732"/>
            <a:ext cx="1293813" cy="401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9pPr>
          </a:lstStyle>
          <a:p>
            <a:pPr eaLnBrk="1" hangingPunct="1">
              <a:spcBef>
                <a:spcPts val="1250"/>
              </a:spcBef>
            </a:pPr>
            <a:r>
              <a:rPr lang="es-ES" altLang="es-ES" sz="2000" b="1">
                <a:solidFill>
                  <a:schemeClr val="bg1">
                    <a:lumMod val="50000"/>
                  </a:schemeClr>
                </a:solidFill>
              </a:rPr>
              <a:t>Cereales</a:t>
            </a:r>
          </a:p>
        </p:txBody>
      </p:sp>
      <p:sp>
        <p:nvSpPr>
          <p:cNvPr id="22" name="AutoShape 9"/>
          <p:cNvSpPr>
            <a:spLocks noChangeArrowheads="1"/>
          </p:cNvSpPr>
          <p:nvPr/>
        </p:nvSpPr>
        <p:spPr bwMode="auto">
          <a:xfrm>
            <a:off x="4508861" y="2434713"/>
            <a:ext cx="3692009" cy="1903095"/>
          </a:xfrm>
          <a:custGeom>
            <a:avLst/>
            <a:gdLst>
              <a:gd name="T0" fmla="*/ 0 w 21600"/>
              <a:gd name="T1" fmla="*/ 0 h 21600"/>
              <a:gd name="T2" fmla="*/ 0 w 21600"/>
              <a:gd name="T3" fmla="*/ 0 h 21600"/>
              <a:gd name="T4" fmla="*/ 0 w 21600"/>
              <a:gd name="T5" fmla="*/ 0 h 21600"/>
              <a:gd name="T6" fmla="*/ 0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2165 w 21600"/>
              <a:gd name="T13" fmla="*/ 8640 h 21600"/>
              <a:gd name="T14" fmla="*/ 19435 w 21600"/>
              <a:gd name="T15" fmla="*/ 1296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00" y="0"/>
                </a:moveTo>
                <a:lnTo>
                  <a:pt x="6480" y="4320"/>
                </a:lnTo>
                <a:lnTo>
                  <a:pt x="8640" y="4320"/>
                </a:lnTo>
                <a:lnTo>
                  <a:pt x="8640" y="8640"/>
                </a:lnTo>
                <a:lnTo>
                  <a:pt x="4320" y="8640"/>
                </a:lnTo>
                <a:lnTo>
                  <a:pt x="4320" y="6480"/>
                </a:lnTo>
                <a:lnTo>
                  <a:pt x="0" y="10800"/>
                </a:lnTo>
                <a:lnTo>
                  <a:pt x="4320" y="15120"/>
                </a:lnTo>
                <a:lnTo>
                  <a:pt x="4320" y="12960"/>
                </a:lnTo>
                <a:lnTo>
                  <a:pt x="8640" y="12960"/>
                </a:lnTo>
                <a:lnTo>
                  <a:pt x="8640" y="17280"/>
                </a:lnTo>
                <a:lnTo>
                  <a:pt x="6480" y="17280"/>
                </a:lnTo>
                <a:lnTo>
                  <a:pt x="10800" y="21600"/>
                </a:lnTo>
                <a:lnTo>
                  <a:pt x="15120" y="17280"/>
                </a:lnTo>
                <a:lnTo>
                  <a:pt x="12960" y="17280"/>
                </a:lnTo>
                <a:lnTo>
                  <a:pt x="12960" y="12960"/>
                </a:lnTo>
                <a:lnTo>
                  <a:pt x="17280" y="12960"/>
                </a:lnTo>
                <a:lnTo>
                  <a:pt x="17280" y="15120"/>
                </a:lnTo>
                <a:lnTo>
                  <a:pt x="21600" y="10800"/>
                </a:lnTo>
                <a:lnTo>
                  <a:pt x="17280" y="6480"/>
                </a:lnTo>
                <a:lnTo>
                  <a:pt x="17280" y="8640"/>
                </a:lnTo>
                <a:lnTo>
                  <a:pt x="12960" y="8640"/>
                </a:lnTo>
                <a:lnTo>
                  <a:pt x="12960" y="4320"/>
                </a:lnTo>
                <a:lnTo>
                  <a:pt x="15120" y="4320"/>
                </a:lnTo>
                <a:lnTo>
                  <a:pt x="10800" y="0"/>
                </a:lnTo>
                <a:close/>
              </a:path>
            </a:pathLst>
          </a:custGeom>
          <a:noFill/>
          <a:ln w="38100">
            <a:solidFill>
              <a:srgbClr val="339536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0000" tIns="46800" rIns="90000" bIns="46800" anchor="ctr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es-ES" altLang="es-ES" sz="2800" b="1" dirty="0">
                <a:solidFill>
                  <a:schemeClr val="bg1">
                    <a:lumMod val="50000"/>
                  </a:schemeClr>
                </a:solidFill>
                <a:latin typeface="Monotype Corsiva" panose="03010101010201010101" pitchFamily="66" charset="0"/>
              </a:rPr>
              <a:t>Modelos de cultivos</a:t>
            </a:r>
          </a:p>
        </p:txBody>
      </p:sp>
      <p:sp>
        <p:nvSpPr>
          <p:cNvPr id="23" name="AutoShape 10"/>
          <p:cNvSpPr>
            <a:spLocks/>
          </p:cNvSpPr>
          <p:nvPr/>
        </p:nvSpPr>
        <p:spPr bwMode="auto">
          <a:xfrm>
            <a:off x="9980020" y="2599532"/>
            <a:ext cx="74613" cy="1370013"/>
          </a:xfrm>
          <a:prstGeom prst="leftBrace">
            <a:avLst>
              <a:gd name="adj1" fmla="val 153014"/>
              <a:gd name="adj2" fmla="val 50000"/>
            </a:avLst>
          </a:prstGeom>
          <a:noFill/>
          <a:ln w="38100">
            <a:solidFill>
              <a:srgbClr val="339536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es-ES" altLang="es-ES"/>
          </a:p>
        </p:txBody>
      </p:sp>
      <p:sp>
        <p:nvSpPr>
          <p:cNvPr id="24" name="Text Box 11"/>
          <p:cNvSpPr txBox="1">
            <a:spLocks noChangeArrowheads="1"/>
          </p:cNvSpPr>
          <p:nvPr/>
        </p:nvSpPr>
        <p:spPr bwMode="auto">
          <a:xfrm>
            <a:off x="10208620" y="2523332"/>
            <a:ext cx="912813" cy="157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9pPr>
          </a:lstStyle>
          <a:p>
            <a:pPr eaLnBrk="1" hangingPunct="1">
              <a:spcBef>
                <a:spcPts val="1000"/>
              </a:spcBef>
              <a:buSzPct val="80000"/>
            </a:pPr>
            <a:r>
              <a:rPr lang="es-ES" altLang="es-ES" sz="1600" b="1" dirty="0">
                <a:solidFill>
                  <a:schemeClr val="bg1">
                    <a:lumMod val="50000"/>
                  </a:schemeClr>
                </a:solidFill>
              </a:rPr>
              <a:t>maíz trigo  arroz cebada </a:t>
            </a:r>
            <a:r>
              <a:rPr lang="es-ES" altLang="es-ES" sz="1600" b="1" dirty="0" err="1">
                <a:solidFill>
                  <a:schemeClr val="bg1">
                    <a:lumMod val="50000"/>
                  </a:schemeClr>
                </a:solidFill>
              </a:rPr>
              <a:t>sorgomill</a:t>
            </a:r>
            <a:r>
              <a:rPr lang="es-MX" altLang="es-ES" sz="1600" b="1" dirty="0">
                <a:solidFill>
                  <a:schemeClr val="bg1">
                    <a:lumMod val="50000"/>
                  </a:schemeClr>
                </a:solidFill>
              </a:rPr>
              <a:t>o</a:t>
            </a:r>
          </a:p>
        </p:txBody>
      </p:sp>
      <p:sp>
        <p:nvSpPr>
          <p:cNvPr id="25" name="Text Box 12"/>
          <p:cNvSpPr txBox="1">
            <a:spLocks noChangeArrowheads="1"/>
          </p:cNvSpPr>
          <p:nvPr/>
        </p:nvSpPr>
        <p:spPr bwMode="auto">
          <a:xfrm>
            <a:off x="2330216" y="3136864"/>
            <a:ext cx="1827213" cy="401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9pPr>
          </a:lstStyle>
          <a:p>
            <a:pPr eaLnBrk="1" hangingPunct="1">
              <a:spcBef>
                <a:spcPts val="1250"/>
              </a:spcBef>
            </a:pPr>
            <a:r>
              <a:rPr lang="es-ES" altLang="es-ES" sz="2000" b="1" dirty="0">
                <a:solidFill>
                  <a:schemeClr val="bg1">
                    <a:lumMod val="50000"/>
                  </a:schemeClr>
                </a:solidFill>
              </a:rPr>
              <a:t>Leguminosas</a:t>
            </a:r>
          </a:p>
        </p:txBody>
      </p:sp>
      <p:sp>
        <p:nvSpPr>
          <p:cNvPr id="26" name="AutoShape 13"/>
          <p:cNvSpPr>
            <a:spLocks/>
          </p:cNvSpPr>
          <p:nvPr/>
        </p:nvSpPr>
        <p:spPr bwMode="auto">
          <a:xfrm>
            <a:off x="2176230" y="2679664"/>
            <a:ext cx="76200" cy="1316513"/>
          </a:xfrm>
          <a:prstGeom prst="rightBrace">
            <a:avLst>
              <a:gd name="adj1" fmla="val 144504"/>
              <a:gd name="adj2" fmla="val 50000"/>
            </a:avLst>
          </a:prstGeom>
          <a:noFill/>
          <a:ln w="38100">
            <a:solidFill>
              <a:srgbClr val="339536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es-ES" altLang="es-ES"/>
          </a:p>
        </p:txBody>
      </p:sp>
      <p:sp>
        <p:nvSpPr>
          <p:cNvPr id="28" name="Text Box 15"/>
          <p:cNvSpPr txBox="1">
            <a:spLocks noChangeArrowheads="1"/>
          </p:cNvSpPr>
          <p:nvPr/>
        </p:nvSpPr>
        <p:spPr bwMode="auto">
          <a:xfrm>
            <a:off x="5424055" y="4408059"/>
            <a:ext cx="1979613" cy="401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9pPr>
          </a:lstStyle>
          <a:p>
            <a:pPr eaLnBrk="1" hangingPunct="1">
              <a:spcBef>
                <a:spcPts val="1250"/>
              </a:spcBef>
            </a:pPr>
            <a:r>
              <a:rPr lang="es-ES" altLang="es-ES" sz="2000" b="1">
                <a:solidFill>
                  <a:schemeClr val="bg1">
                    <a:lumMod val="50000"/>
                  </a:schemeClr>
                </a:solidFill>
              </a:rPr>
              <a:t>Otros cultivos</a:t>
            </a:r>
          </a:p>
        </p:txBody>
      </p:sp>
      <p:sp>
        <p:nvSpPr>
          <p:cNvPr id="29" name="Line 16"/>
          <p:cNvSpPr>
            <a:spLocks noChangeShapeType="1"/>
          </p:cNvSpPr>
          <p:nvPr/>
        </p:nvSpPr>
        <p:spPr bwMode="auto">
          <a:xfrm flipH="1">
            <a:off x="5577675" y="4981940"/>
            <a:ext cx="227013" cy="549275"/>
          </a:xfrm>
          <a:prstGeom prst="line">
            <a:avLst/>
          </a:prstGeom>
          <a:ln w="38100">
            <a:solidFill>
              <a:srgbClr val="339536"/>
            </a:solidFill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es-ES"/>
          </a:p>
        </p:txBody>
      </p:sp>
      <p:sp>
        <p:nvSpPr>
          <p:cNvPr id="30" name="Line 17"/>
          <p:cNvSpPr>
            <a:spLocks noChangeShapeType="1"/>
          </p:cNvSpPr>
          <p:nvPr/>
        </p:nvSpPr>
        <p:spPr bwMode="auto">
          <a:xfrm>
            <a:off x="6752793" y="5011309"/>
            <a:ext cx="238125" cy="542925"/>
          </a:xfrm>
          <a:prstGeom prst="line">
            <a:avLst/>
          </a:prstGeom>
          <a:ln w="38100">
            <a:solidFill>
              <a:srgbClr val="339536"/>
            </a:solidFill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es-ES"/>
          </a:p>
        </p:txBody>
      </p:sp>
      <p:sp>
        <p:nvSpPr>
          <p:cNvPr id="31" name="Line 18"/>
          <p:cNvSpPr>
            <a:spLocks noChangeShapeType="1"/>
          </p:cNvSpPr>
          <p:nvPr/>
        </p:nvSpPr>
        <p:spPr bwMode="auto">
          <a:xfrm>
            <a:off x="7471930" y="5028772"/>
            <a:ext cx="474663" cy="357188"/>
          </a:xfrm>
          <a:prstGeom prst="line">
            <a:avLst/>
          </a:prstGeom>
          <a:ln w="38100">
            <a:solidFill>
              <a:srgbClr val="339536"/>
            </a:solidFill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es-ES"/>
          </a:p>
        </p:txBody>
      </p:sp>
      <p:sp>
        <p:nvSpPr>
          <p:cNvPr id="32" name="Text Box 19"/>
          <p:cNvSpPr txBox="1">
            <a:spLocks noChangeArrowheads="1"/>
          </p:cNvSpPr>
          <p:nvPr/>
        </p:nvSpPr>
        <p:spPr bwMode="auto">
          <a:xfrm>
            <a:off x="2874050" y="5304491"/>
            <a:ext cx="1755774" cy="340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9pPr>
          </a:lstStyle>
          <a:p>
            <a:pPr eaLnBrk="1" hangingPunct="1">
              <a:spcBef>
                <a:spcPts val="1000"/>
              </a:spcBef>
            </a:pPr>
            <a:r>
              <a:rPr lang="es-ES" altLang="es-ES" sz="1600" b="1" dirty="0">
                <a:solidFill>
                  <a:schemeClr val="bg1">
                    <a:lumMod val="50000"/>
                  </a:schemeClr>
                </a:solidFill>
              </a:rPr>
              <a:t>caña de azúcar</a:t>
            </a:r>
          </a:p>
        </p:txBody>
      </p:sp>
      <p:sp>
        <p:nvSpPr>
          <p:cNvPr id="33" name="Text Box 20"/>
          <p:cNvSpPr txBox="1">
            <a:spLocks noChangeArrowheads="1"/>
          </p:cNvSpPr>
          <p:nvPr/>
        </p:nvSpPr>
        <p:spPr bwMode="auto">
          <a:xfrm>
            <a:off x="5006968" y="5703459"/>
            <a:ext cx="1141413" cy="341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9pPr>
          </a:lstStyle>
          <a:p>
            <a:pPr eaLnBrk="1" hangingPunct="1">
              <a:spcBef>
                <a:spcPts val="1000"/>
              </a:spcBef>
            </a:pPr>
            <a:r>
              <a:rPr lang="es-ES" altLang="es-ES" sz="1600" b="1" dirty="0">
                <a:solidFill>
                  <a:schemeClr val="bg1">
                    <a:lumMod val="50000"/>
                  </a:schemeClr>
                </a:solidFill>
              </a:rPr>
              <a:t>pastos</a:t>
            </a:r>
          </a:p>
        </p:txBody>
      </p:sp>
      <p:sp>
        <p:nvSpPr>
          <p:cNvPr id="34" name="Text Box 21"/>
          <p:cNvSpPr txBox="1">
            <a:spLocks noChangeArrowheads="1"/>
          </p:cNvSpPr>
          <p:nvPr/>
        </p:nvSpPr>
        <p:spPr bwMode="auto">
          <a:xfrm>
            <a:off x="6567055" y="5703459"/>
            <a:ext cx="1293813" cy="341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9pPr>
          </a:lstStyle>
          <a:p>
            <a:pPr eaLnBrk="1" hangingPunct="1">
              <a:spcBef>
                <a:spcPts val="1000"/>
              </a:spcBef>
            </a:pPr>
            <a:r>
              <a:rPr lang="es-ES" altLang="es-ES" sz="1600" b="1" dirty="0">
                <a:solidFill>
                  <a:schemeClr val="bg1">
                    <a:lumMod val="50000"/>
                  </a:schemeClr>
                </a:solidFill>
              </a:rPr>
              <a:t>tomate</a:t>
            </a:r>
          </a:p>
        </p:txBody>
      </p:sp>
      <p:sp>
        <p:nvSpPr>
          <p:cNvPr id="35" name="Text Box 22"/>
          <p:cNvSpPr txBox="1">
            <a:spLocks noChangeArrowheads="1"/>
          </p:cNvSpPr>
          <p:nvPr/>
        </p:nvSpPr>
        <p:spPr bwMode="auto">
          <a:xfrm>
            <a:off x="7786255" y="5474859"/>
            <a:ext cx="989013" cy="71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9pPr>
          </a:lstStyle>
          <a:p>
            <a:pPr eaLnBrk="1" hangingPunct="1">
              <a:spcBef>
                <a:spcPts val="1000"/>
              </a:spcBef>
              <a:buSzPct val="80000"/>
            </a:pPr>
            <a:r>
              <a:rPr lang="es-ES" altLang="es-ES" sz="1600" b="1" dirty="0">
                <a:solidFill>
                  <a:schemeClr val="bg1">
                    <a:lumMod val="50000"/>
                  </a:schemeClr>
                </a:solidFill>
              </a:rPr>
              <a:t>girasol</a:t>
            </a:r>
          </a:p>
          <a:p>
            <a:pPr eaLnBrk="1" hangingPunct="1">
              <a:spcBef>
                <a:spcPts val="1000"/>
              </a:spcBef>
            </a:pPr>
            <a:endParaRPr lang="es-ES" altLang="es-ES" sz="16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Line 23"/>
          <p:cNvSpPr>
            <a:spLocks noChangeShapeType="1"/>
          </p:cNvSpPr>
          <p:nvPr/>
        </p:nvSpPr>
        <p:spPr bwMode="auto">
          <a:xfrm flipH="1">
            <a:off x="4187392" y="4865259"/>
            <a:ext cx="642938" cy="350717"/>
          </a:xfrm>
          <a:prstGeom prst="line">
            <a:avLst/>
          </a:prstGeom>
          <a:ln w="38100">
            <a:solidFill>
              <a:srgbClr val="339536"/>
            </a:solidFill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es-ES"/>
          </a:p>
        </p:txBody>
      </p:sp>
      <p:sp>
        <p:nvSpPr>
          <p:cNvPr id="11" name="Text Box 24"/>
          <p:cNvSpPr txBox="1">
            <a:spLocks noChangeArrowheads="1"/>
          </p:cNvSpPr>
          <p:nvPr/>
        </p:nvSpPr>
        <p:spPr bwMode="auto">
          <a:xfrm>
            <a:off x="5728854" y="1154907"/>
            <a:ext cx="1485900" cy="398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s-ES" altLang="es-ES" sz="2000" b="1" dirty="0">
                <a:solidFill>
                  <a:schemeClr val="bg1">
                    <a:lumMod val="50000"/>
                  </a:schemeClr>
                </a:solidFill>
              </a:rPr>
              <a:t>remolacha</a:t>
            </a:r>
          </a:p>
        </p:txBody>
      </p:sp>
      <p:sp>
        <p:nvSpPr>
          <p:cNvPr id="12" name="Line 25"/>
          <p:cNvSpPr>
            <a:spLocks noChangeShapeType="1"/>
          </p:cNvSpPr>
          <p:nvPr/>
        </p:nvSpPr>
        <p:spPr bwMode="auto">
          <a:xfrm flipV="1">
            <a:off x="6394018" y="1518444"/>
            <a:ext cx="1587" cy="417512"/>
          </a:xfrm>
          <a:prstGeom prst="line">
            <a:avLst/>
          </a:prstGeom>
          <a:ln w="38100">
            <a:solidFill>
              <a:srgbClr val="339536"/>
            </a:solidFill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es-ES"/>
          </a:p>
        </p:txBody>
      </p:sp>
      <p:sp>
        <p:nvSpPr>
          <p:cNvPr id="13" name="Text Box 26"/>
          <p:cNvSpPr txBox="1">
            <a:spLocks noChangeArrowheads="1"/>
          </p:cNvSpPr>
          <p:nvPr/>
        </p:nvSpPr>
        <p:spPr bwMode="auto">
          <a:xfrm>
            <a:off x="2230005" y="6249194"/>
            <a:ext cx="2087563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s-ES" altLang="es-ES" b="1">
                <a:solidFill>
                  <a:schemeClr val="bg1">
                    <a:lumMod val="50000"/>
                  </a:schemeClr>
                </a:solidFill>
              </a:rPr>
              <a:t>Total: 46 cultivos</a:t>
            </a:r>
          </a:p>
        </p:txBody>
      </p:sp>
      <p:sp>
        <p:nvSpPr>
          <p:cNvPr id="14" name="Text Box 27"/>
          <p:cNvSpPr txBox="1">
            <a:spLocks noChangeArrowheads="1"/>
          </p:cNvSpPr>
          <p:nvPr/>
        </p:nvSpPr>
        <p:spPr bwMode="auto">
          <a:xfrm>
            <a:off x="9045776" y="5304491"/>
            <a:ext cx="971550" cy="340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s-ES" altLang="es-ES" sz="1600" b="1" dirty="0">
                <a:solidFill>
                  <a:schemeClr val="bg1">
                    <a:lumMod val="50000"/>
                  </a:schemeClr>
                </a:solidFill>
              </a:rPr>
              <a:t>cítricos</a:t>
            </a:r>
          </a:p>
        </p:txBody>
      </p:sp>
      <p:cxnSp>
        <p:nvCxnSpPr>
          <p:cNvPr id="15" name="AutoShape 28"/>
          <p:cNvCxnSpPr>
            <a:cxnSpLocks noChangeShapeType="1"/>
          </p:cNvCxnSpPr>
          <p:nvPr/>
        </p:nvCxnSpPr>
        <p:spPr bwMode="auto">
          <a:xfrm>
            <a:off x="8243455" y="4865258"/>
            <a:ext cx="631825" cy="355600"/>
          </a:xfrm>
          <a:prstGeom prst="straightConnector1">
            <a:avLst/>
          </a:prstGeom>
          <a:ln w="38100">
            <a:solidFill>
              <a:srgbClr val="339536"/>
            </a:solidFill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cxnSp>
      <p:sp>
        <p:nvSpPr>
          <p:cNvPr id="38" name="Rectángulo 37">
            <a:extLst>
              <a:ext uri="{FF2B5EF4-FFF2-40B4-BE49-F238E27FC236}">
                <a16:creationId xmlns:a16="http://schemas.microsoft.com/office/drawing/2014/main" id="{8B47E946-9BDD-419F-B0A0-908ABD1DC3B2}"/>
              </a:ext>
            </a:extLst>
          </p:cNvPr>
          <p:cNvSpPr/>
          <p:nvPr/>
        </p:nvSpPr>
        <p:spPr>
          <a:xfrm>
            <a:off x="8996010" y="279874"/>
            <a:ext cx="313179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chemeClr val="bg1">
                    <a:lumMod val="50000"/>
                  </a:schemeClr>
                </a:solidFill>
              </a:rPr>
              <a:t>Modelo popular de cultivo utilizado en más</a:t>
            </a:r>
          </a:p>
          <a:p>
            <a:r>
              <a:rPr lang="es-ES" b="1" dirty="0">
                <a:solidFill>
                  <a:schemeClr val="bg1">
                    <a:lumMod val="50000"/>
                  </a:schemeClr>
                </a:solidFill>
              </a:rPr>
              <a:t> de 100 países durante más de 20 años </a:t>
            </a:r>
          </a:p>
          <a:p>
            <a:r>
              <a:rPr lang="es-ES" b="1" dirty="0">
                <a:solidFill>
                  <a:schemeClr val="bg1">
                    <a:lumMod val="50000"/>
                  </a:schemeClr>
                </a:solidFill>
              </a:rPr>
              <a:t>(Jones et al., 1998)</a:t>
            </a:r>
            <a:endParaRPr lang="en-US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F954F23-10EA-4CBE-9881-83E5FC5F473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27278">
            <a:off x="1517139" y="544061"/>
            <a:ext cx="2197047" cy="58671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5105234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9262" y="448251"/>
            <a:ext cx="4217106" cy="865159"/>
          </a:xfrm>
        </p:spPr>
        <p:txBody>
          <a:bodyPr>
            <a:normAutofit/>
          </a:bodyPr>
          <a:lstStyle/>
          <a:p>
            <a:pPr algn="ctr"/>
            <a:r>
              <a:rPr lang="es-ES" sz="3600" dirty="0">
                <a:solidFill>
                  <a:srgbClr val="339536"/>
                </a:solidFill>
              </a:rPr>
              <a:t>Impactos del DSSAT</a:t>
            </a:r>
            <a:endParaRPr lang="es-MX" sz="2800" dirty="0">
              <a:solidFill>
                <a:srgbClr val="339536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6082" y="1313410"/>
            <a:ext cx="10881360" cy="5098877"/>
          </a:xfrm>
        </p:spPr>
        <p:txBody>
          <a:bodyPr>
            <a:noAutofit/>
          </a:bodyPr>
          <a:lstStyle/>
          <a:p>
            <a:pPr algn="just"/>
            <a:r>
              <a:rPr lang="es-ES" altLang="es-ES" sz="2200" b="1" dirty="0">
                <a:solidFill>
                  <a:schemeClr val="bg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Ha sido adoptado por más de 1500 investigadores en 90 países, incluyendo Cuba. </a:t>
            </a:r>
          </a:p>
          <a:p>
            <a:pPr marL="0" indent="0" algn="just">
              <a:buNone/>
            </a:pPr>
            <a:endParaRPr lang="es-ES" altLang="es-ES" sz="2200" b="1" dirty="0">
              <a:solidFill>
                <a:schemeClr val="bg1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  <a:p>
            <a:pPr algn="just"/>
            <a:r>
              <a:rPr lang="es-ES" altLang="es-ES" sz="2200" b="1" dirty="0">
                <a:solidFill>
                  <a:schemeClr val="bg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Utilizado en más de 8 proyectos nacionales e internacionales, sobre el cambio climático.</a:t>
            </a:r>
          </a:p>
          <a:p>
            <a:pPr marL="0" indent="0" algn="just">
              <a:buNone/>
            </a:pPr>
            <a:endParaRPr lang="es-ES" altLang="es-ES" sz="2200" b="1" dirty="0">
              <a:solidFill>
                <a:schemeClr val="bg1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  <a:p>
            <a:pPr algn="just"/>
            <a:r>
              <a:rPr lang="es-ES" altLang="es-ES" sz="2200" b="1" dirty="0">
                <a:solidFill>
                  <a:schemeClr val="bg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Cientos de aplicaciones desarrolladas independientemente de los creadores originales. </a:t>
            </a:r>
          </a:p>
          <a:p>
            <a:pPr marL="0" indent="0" algn="just">
              <a:buNone/>
            </a:pPr>
            <a:endParaRPr lang="es-ES" altLang="es-ES" sz="2200" b="1" dirty="0">
              <a:solidFill>
                <a:schemeClr val="bg1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  <a:p>
            <a:pPr algn="just"/>
            <a:r>
              <a:rPr lang="es-ES" altLang="es-ES" sz="2200" b="1" dirty="0">
                <a:solidFill>
                  <a:schemeClr val="bg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Validó el enfoque de sistemas para la transferencia tecnológica.</a:t>
            </a:r>
          </a:p>
        </p:txBody>
      </p:sp>
    </p:spTree>
    <p:extLst>
      <p:ext uri="{BB962C8B-B14F-4D97-AF65-F5344CB8AC3E}">
        <p14:creationId xmlns:p14="http://schemas.microsoft.com/office/powerpoint/2010/main" val="16263424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423741"/>
            <a:ext cx="3874477" cy="1325563"/>
          </a:xfrm>
        </p:spPr>
        <p:txBody>
          <a:bodyPr>
            <a:normAutofit/>
          </a:bodyPr>
          <a:lstStyle/>
          <a:p>
            <a:r>
              <a:rPr lang="es-ES" sz="3600" dirty="0">
                <a:solidFill>
                  <a:srgbClr val="339536"/>
                </a:solidFill>
              </a:rPr>
              <a:t>Problema científico</a:t>
            </a:r>
            <a:endParaRPr lang="en-US" sz="3600" dirty="0">
              <a:solidFill>
                <a:srgbClr val="339536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2247969"/>
            <a:ext cx="10515600" cy="236206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sz="3200" dirty="0">
                <a:solidFill>
                  <a:schemeClr val="bg1">
                    <a:lumMod val="50000"/>
                  </a:schemeClr>
                </a:solidFill>
              </a:rPr>
              <a:t>¿Cómo propiciar un uso racional del biofertilizante </a:t>
            </a:r>
            <a:r>
              <a:rPr lang="es-ES" sz="3200" dirty="0" err="1">
                <a:solidFill>
                  <a:schemeClr val="bg1">
                    <a:lumMod val="50000"/>
                  </a:schemeClr>
                </a:solidFill>
              </a:rPr>
              <a:t>EcoMic</a:t>
            </a:r>
            <a:r>
              <a:rPr lang="es-ES" sz="3200" dirty="0">
                <a:solidFill>
                  <a:schemeClr val="bg1">
                    <a:lumMod val="50000"/>
                  </a:schemeClr>
                </a:solidFill>
              </a:rPr>
              <a:t>® para el cultivar de maíz P-7928 y obtener rendimientos satisfactorios?</a:t>
            </a:r>
            <a:endParaRPr lang="en-US" sz="4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74573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940169" cy="1325563"/>
          </a:xfrm>
        </p:spPr>
        <p:txBody>
          <a:bodyPr>
            <a:normAutofit/>
          </a:bodyPr>
          <a:lstStyle/>
          <a:p>
            <a:r>
              <a:rPr lang="es-ES" sz="3600" dirty="0">
                <a:solidFill>
                  <a:srgbClr val="339536"/>
                </a:solidFill>
              </a:rPr>
              <a:t>Hipótesis</a:t>
            </a:r>
            <a:endParaRPr lang="en-US" sz="3600" dirty="0">
              <a:solidFill>
                <a:srgbClr val="339536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69189" y="1913640"/>
            <a:ext cx="10515600" cy="351500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ES" sz="3200" dirty="0">
                <a:solidFill>
                  <a:schemeClr val="bg1">
                    <a:lumMod val="50000"/>
                  </a:schemeClr>
                </a:solidFill>
              </a:rPr>
              <a:t>La utilización de alternativas de manejo para el cultivar de maíz P-7928 basada en la aplicación de </a:t>
            </a:r>
            <a:r>
              <a:rPr lang="es-ES" sz="3200" dirty="0" err="1">
                <a:solidFill>
                  <a:schemeClr val="bg1">
                    <a:lumMod val="50000"/>
                  </a:schemeClr>
                </a:solidFill>
              </a:rPr>
              <a:t>Ecomic</a:t>
            </a:r>
            <a:r>
              <a:rPr lang="es-ES" sz="3200" dirty="0">
                <a:solidFill>
                  <a:schemeClr val="bg1">
                    <a:lumMod val="50000"/>
                  </a:schemeClr>
                </a:solidFill>
              </a:rPr>
              <a:t> ®, permiten un uso racional de la fertilización con rendimientos satisfactorios.</a:t>
            </a:r>
            <a:endParaRPr lang="en-US" sz="4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18732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3358662" cy="1325563"/>
          </a:xfrm>
        </p:spPr>
        <p:txBody>
          <a:bodyPr>
            <a:normAutofit/>
          </a:bodyPr>
          <a:lstStyle/>
          <a:p>
            <a:r>
              <a:rPr lang="es-ES" sz="3600" dirty="0">
                <a:solidFill>
                  <a:srgbClr val="339536"/>
                </a:solidFill>
              </a:rPr>
              <a:t>Objetivo general</a:t>
            </a:r>
            <a:endParaRPr lang="en-US" sz="3600" dirty="0">
              <a:solidFill>
                <a:srgbClr val="339536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2340637"/>
            <a:ext cx="10515600" cy="2335558"/>
          </a:xfr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es-ES" sz="3200" dirty="0">
                <a:solidFill>
                  <a:schemeClr val="bg1">
                    <a:lumMod val="50000"/>
                  </a:schemeClr>
                </a:solidFill>
              </a:rPr>
              <a:t>Proponer alternativas de manejo con </a:t>
            </a:r>
            <a:r>
              <a:rPr lang="es-ES" sz="3200" dirty="0" err="1">
                <a:solidFill>
                  <a:schemeClr val="bg1">
                    <a:lumMod val="50000"/>
                  </a:schemeClr>
                </a:solidFill>
              </a:rPr>
              <a:t>biofertilizante</a:t>
            </a:r>
            <a:r>
              <a:rPr lang="es-ES" sz="32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s-ES" sz="3200" dirty="0" err="1">
                <a:solidFill>
                  <a:schemeClr val="bg1">
                    <a:lumMod val="50000"/>
                  </a:schemeClr>
                </a:solidFill>
              </a:rPr>
              <a:t>EcoMic</a:t>
            </a:r>
            <a:r>
              <a:rPr lang="es-ES" sz="3200" dirty="0">
                <a:solidFill>
                  <a:schemeClr val="bg1">
                    <a:lumMod val="50000"/>
                  </a:schemeClr>
                </a:solidFill>
              </a:rPr>
              <a:t>® para el cultivar de maíz P-7928 que propicien rendimientos satisfactorios utilizando el modelo DSSAT</a:t>
            </a:r>
            <a:endParaRPr lang="en-US" sz="4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39880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835769" cy="1325563"/>
          </a:xfrm>
        </p:spPr>
        <p:txBody>
          <a:bodyPr>
            <a:normAutofit/>
          </a:bodyPr>
          <a:lstStyle/>
          <a:p>
            <a:r>
              <a:rPr lang="es-ES" sz="3600" dirty="0">
                <a:solidFill>
                  <a:srgbClr val="339536"/>
                </a:solidFill>
              </a:rPr>
              <a:t>Objetivos</a:t>
            </a:r>
            <a:r>
              <a:rPr lang="es-ES" sz="3600" dirty="0"/>
              <a:t> </a:t>
            </a:r>
            <a:r>
              <a:rPr lang="es-ES" sz="3600" dirty="0">
                <a:solidFill>
                  <a:srgbClr val="339536"/>
                </a:solidFill>
              </a:rPr>
              <a:t>específicos</a:t>
            </a:r>
            <a:endParaRPr lang="en-US" sz="3600" dirty="0">
              <a:solidFill>
                <a:srgbClr val="339536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Autofit/>
          </a:bodyPr>
          <a:lstStyle/>
          <a:p>
            <a:pPr lvl="0"/>
            <a:r>
              <a:rPr lang="es-ES" sz="3200" dirty="0">
                <a:solidFill>
                  <a:schemeClr val="bg1">
                    <a:lumMod val="50000"/>
                  </a:schemeClr>
                </a:solidFill>
              </a:rPr>
              <a:t>Evaluar el comportamiento del cultivar de maíz P-7928 utilizando el modelo DSSAT con y sin </a:t>
            </a:r>
            <a:r>
              <a:rPr lang="es-ES" sz="3200" dirty="0" err="1">
                <a:solidFill>
                  <a:schemeClr val="bg1">
                    <a:lumMod val="50000"/>
                  </a:schemeClr>
                </a:solidFill>
              </a:rPr>
              <a:t>EcoMic</a:t>
            </a:r>
            <a:r>
              <a:rPr lang="es-ES" sz="3200" dirty="0">
                <a:solidFill>
                  <a:schemeClr val="bg1">
                    <a:lumMod val="50000"/>
                  </a:schemeClr>
                </a:solidFill>
              </a:rPr>
              <a:t>®</a:t>
            </a:r>
            <a:endParaRPr lang="en-US" sz="32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s-ES" sz="3200" dirty="0">
                <a:solidFill>
                  <a:schemeClr val="bg1">
                    <a:lumMod val="50000"/>
                  </a:schemeClr>
                </a:solidFill>
              </a:rPr>
              <a:t>Determinar la variabilidad del rendimiento cultivar de maíz P-7928 simulado en el modelo DSSAT con y sin </a:t>
            </a:r>
            <a:r>
              <a:rPr lang="es-ES" sz="3200" dirty="0" err="1">
                <a:solidFill>
                  <a:schemeClr val="bg1">
                    <a:lumMod val="50000"/>
                  </a:schemeClr>
                </a:solidFill>
              </a:rPr>
              <a:t>EcoMic</a:t>
            </a:r>
            <a:r>
              <a:rPr lang="es-ES" sz="3200" dirty="0">
                <a:solidFill>
                  <a:schemeClr val="bg1">
                    <a:lumMod val="50000"/>
                  </a:schemeClr>
                </a:solidFill>
              </a:rPr>
              <a:t>®</a:t>
            </a:r>
            <a:endParaRPr lang="en-US" sz="3200" dirty="0">
              <a:solidFill>
                <a:schemeClr val="bg1">
                  <a:lumMod val="50000"/>
                </a:schemeClr>
              </a:solidFill>
            </a:endParaRPr>
          </a:p>
          <a:p>
            <a:pPr lvl="0"/>
            <a:r>
              <a:rPr lang="es-ES" sz="3200" dirty="0">
                <a:solidFill>
                  <a:schemeClr val="bg1">
                    <a:lumMod val="50000"/>
                  </a:schemeClr>
                </a:solidFill>
              </a:rPr>
              <a:t>Proponer alternativas de manejo más adecuada para el cultivar de maíz P-7928 utilizando </a:t>
            </a:r>
            <a:r>
              <a:rPr lang="es-ES" sz="3200" dirty="0" err="1">
                <a:solidFill>
                  <a:schemeClr val="bg1">
                    <a:lumMod val="50000"/>
                  </a:schemeClr>
                </a:solidFill>
              </a:rPr>
              <a:t>EcoMic</a:t>
            </a:r>
            <a:r>
              <a:rPr lang="es-ES" sz="3200" dirty="0">
                <a:solidFill>
                  <a:schemeClr val="bg1">
                    <a:lumMod val="50000"/>
                  </a:schemeClr>
                </a:solidFill>
              </a:rPr>
              <a:t>®.</a:t>
            </a:r>
            <a:endParaRPr lang="en-US" sz="3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7014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61291" y="3544387"/>
            <a:ext cx="16725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solidFill>
                  <a:srgbClr val="339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evaluó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277967" y="654344"/>
            <a:ext cx="15850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solidFill>
                  <a:srgbClr val="339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registró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4337" y="1016988"/>
            <a:ext cx="3052032" cy="2325616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s-E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Densidad de siembra</a:t>
            </a:r>
          </a:p>
          <a:p>
            <a:pPr lvl="0"/>
            <a:r>
              <a:rPr lang="es-E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Labores </a:t>
            </a:r>
            <a:r>
              <a:rPr lang="es-E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agrotécnicas</a:t>
            </a:r>
            <a:endParaRPr lang="es-ES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s-E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Fecha de aplicación de fertilizantes y riego</a:t>
            </a:r>
          </a:p>
          <a:p>
            <a:pPr lvl="0"/>
            <a:r>
              <a:rPr lang="es-E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Duración en días de las fases fenológicas del cultivo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854664" y="3983288"/>
            <a:ext cx="2826295" cy="2712934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s-E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Número de hojas</a:t>
            </a:r>
          </a:p>
          <a:p>
            <a:pPr lvl="0"/>
            <a:r>
              <a:rPr lang="es-E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Biomasa seca de hojas, tallos y total</a:t>
            </a:r>
          </a:p>
          <a:p>
            <a:pPr lvl="0"/>
            <a:r>
              <a:rPr lang="es-E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Área foliar</a:t>
            </a:r>
          </a:p>
          <a:p>
            <a:pPr lvl="0"/>
            <a:r>
              <a:rPr lang="es-E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Índice de área foliar</a:t>
            </a:r>
          </a:p>
          <a:p>
            <a:pPr lvl="0"/>
            <a:r>
              <a:rPr lang="es-E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Rendimiento agrícola y sus componentes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594552" y="3583178"/>
            <a:ext cx="15990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solidFill>
                  <a:srgbClr val="339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calculó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239242" y="4020662"/>
            <a:ext cx="2325595" cy="1043707"/>
          </a:xfrm>
          <a:prstGeom prst="roundRect">
            <a:avLst/>
          </a:prstGeom>
          <a:ln w="38100">
            <a:solidFill>
              <a:srgbClr val="339536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es-ES" sz="2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Grados días de calor acumulados</a:t>
            </a:r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2059163"/>
              </p:ext>
            </p:extLst>
          </p:nvPr>
        </p:nvGraphicFramePr>
        <p:xfrm>
          <a:off x="423145" y="3168986"/>
          <a:ext cx="3377440" cy="2097024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568892">
                  <a:extLst>
                    <a:ext uri="{9D8B030D-6E8A-4147-A177-3AD203B41FA5}">
                      <a16:colId xmlns:a16="http://schemas.microsoft.com/office/drawing/2014/main" val="817182383"/>
                    </a:ext>
                  </a:extLst>
                </a:gridCol>
                <a:gridCol w="626040">
                  <a:extLst>
                    <a:ext uri="{9D8B030D-6E8A-4147-A177-3AD203B41FA5}">
                      <a16:colId xmlns:a16="http://schemas.microsoft.com/office/drawing/2014/main" val="1546700373"/>
                    </a:ext>
                  </a:extLst>
                </a:gridCol>
                <a:gridCol w="1338446">
                  <a:extLst>
                    <a:ext uri="{9D8B030D-6E8A-4147-A177-3AD203B41FA5}">
                      <a16:colId xmlns:a16="http://schemas.microsoft.com/office/drawing/2014/main" val="510785091"/>
                    </a:ext>
                  </a:extLst>
                </a:gridCol>
                <a:gridCol w="844062">
                  <a:extLst>
                    <a:ext uri="{9D8B030D-6E8A-4147-A177-3AD203B41FA5}">
                      <a16:colId xmlns:a16="http://schemas.microsoft.com/office/drawing/2014/main" val="1661951725"/>
                    </a:ext>
                  </a:extLst>
                </a:gridCol>
              </a:tblGrid>
              <a:tr h="446959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s-ES" sz="2000" b="1" dirty="0">
                          <a:solidFill>
                            <a:srgbClr val="000000"/>
                          </a:solidFill>
                          <a:effectLst/>
                        </a:rPr>
                        <a:t>No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s-ES" sz="2000" b="1" dirty="0">
                          <a:solidFill>
                            <a:srgbClr val="000000"/>
                          </a:solidFill>
                          <a:effectLst/>
                        </a:rPr>
                        <a:t>Día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s-ES" sz="2000" b="1" dirty="0">
                          <a:solidFill>
                            <a:srgbClr val="000000"/>
                          </a:solidFill>
                          <a:effectLst/>
                        </a:rPr>
                        <a:t>Mes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s-ES" sz="2000" b="1">
                          <a:solidFill>
                            <a:srgbClr val="000000"/>
                          </a:solidFill>
                          <a:effectLst/>
                        </a:rPr>
                        <a:t>Año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07922436"/>
                  </a:ext>
                </a:extLst>
              </a:tr>
              <a:tr h="446959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s-ES" sz="2000" b="1" dirty="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18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noviembre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2008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78488312"/>
                  </a:ext>
                </a:extLst>
              </a:tr>
              <a:tr h="446959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s-ES" sz="2000" b="1" dirty="0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12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junio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2009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48686872"/>
                  </a:ext>
                </a:extLst>
              </a:tr>
              <a:tr h="446959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s-ES" sz="2000" b="1" dirty="0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31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julio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2009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03147550"/>
                  </a:ext>
                </a:extLst>
              </a:tr>
            </a:tbl>
          </a:graphicData>
        </a:graphic>
      </p:graphicFrame>
      <p:sp>
        <p:nvSpPr>
          <p:cNvPr id="7" name="CuadroTexto 6"/>
          <p:cNvSpPr txBox="1"/>
          <p:nvPr/>
        </p:nvSpPr>
        <p:spPr>
          <a:xfrm>
            <a:off x="730814" y="2064850"/>
            <a:ext cx="44883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solidFill>
                  <a:schemeClr val="bg1">
                    <a:lumMod val="50000"/>
                  </a:schemeClr>
                </a:solidFill>
              </a:rPr>
              <a:t>Instituto Nacional de Ciencias Agrícolas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730814" y="1528541"/>
            <a:ext cx="32796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solidFill>
                  <a:schemeClr val="bg1">
                    <a:lumMod val="50000"/>
                  </a:schemeClr>
                </a:solidFill>
              </a:rPr>
              <a:t>(Hernández y Soto, 2012)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730813" y="1036967"/>
            <a:ext cx="37420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>
                <a:solidFill>
                  <a:srgbClr val="339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Calibración</a:t>
            </a:r>
            <a:endParaRPr lang="en-US" sz="3200" dirty="0">
              <a:solidFill>
                <a:srgbClr val="33953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730813" y="154692"/>
            <a:ext cx="5152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>
                <a:solidFill>
                  <a:srgbClr val="339536"/>
                </a:solidFill>
                <a:latin typeface="+mj-lt"/>
                <a:cs typeface="Arial" panose="020B0604020202020204" pitchFamily="34" charset="0"/>
              </a:rPr>
              <a:t>Materiales y métodos</a:t>
            </a:r>
            <a:endParaRPr lang="en-US" sz="3600" dirty="0">
              <a:solidFill>
                <a:srgbClr val="339536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4" name="Rounded Rectangle 9">
            <a:extLst>
              <a:ext uri="{FF2B5EF4-FFF2-40B4-BE49-F238E27FC236}">
                <a16:creationId xmlns:a16="http://schemas.microsoft.com/office/drawing/2014/main" id="{709F7929-334A-4200-A910-4B809128E560}"/>
              </a:ext>
            </a:extLst>
          </p:cNvPr>
          <p:cNvSpPr/>
          <p:nvPr/>
        </p:nvSpPr>
        <p:spPr>
          <a:xfrm>
            <a:off x="6622560" y="1016988"/>
            <a:ext cx="3052032" cy="2325616"/>
          </a:xfrm>
          <a:prstGeom prst="roundRect">
            <a:avLst/>
          </a:prstGeom>
          <a:ln w="38100">
            <a:solidFill>
              <a:srgbClr val="339536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es-ES" sz="2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Densidad de siembra</a:t>
            </a:r>
          </a:p>
          <a:p>
            <a:pPr lvl="0"/>
            <a:r>
              <a:rPr lang="es-ES" sz="2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Labores </a:t>
            </a:r>
            <a:r>
              <a:rPr lang="es-ES" sz="20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agrotécnicas</a:t>
            </a:r>
            <a:endParaRPr lang="es-ES" sz="2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s-ES" sz="2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Fecha de aplicación de fertilizantes y riego</a:t>
            </a:r>
          </a:p>
          <a:p>
            <a:pPr lvl="0"/>
            <a:r>
              <a:rPr lang="es-ES" sz="2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Duración en días de las fases fenológicas del cultivo</a:t>
            </a:r>
          </a:p>
        </p:txBody>
      </p:sp>
      <p:sp>
        <p:nvSpPr>
          <p:cNvPr id="15" name="Rounded Rectangle 7">
            <a:extLst>
              <a:ext uri="{FF2B5EF4-FFF2-40B4-BE49-F238E27FC236}">
                <a16:creationId xmlns:a16="http://schemas.microsoft.com/office/drawing/2014/main" id="{CDE4189B-BE87-4119-90AE-82E3EA03E4B7}"/>
              </a:ext>
            </a:extLst>
          </p:cNvPr>
          <p:cNvSpPr/>
          <p:nvPr/>
        </p:nvSpPr>
        <p:spPr>
          <a:xfrm>
            <a:off x="4892887" y="3983288"/>
            <a:ext cx="2826295" cy="2712934"/>
          </a:xfrm>
          <a:prstGeom prst="roundRect">
            <a:avLst/>
          </a:prstGeom>
          <a:ln w="38100">
            <a:solidFill>
              <a:srgbClr val="339536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es-ES" sz="2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Número de hojas</a:t>
            </a:r>
          </a:p>
          <a:p>
            <a:pPr lvl="0"/>
            <a:r>
              <a:rPr lang="es-ES" sz="2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Biomasa seca de hojas, tallos y total</a:t>
            </a:r>
          </a:p>
          <a:p>
            <a:pPr lvl="0"/>
            <a:r>
              <a:rPr lang="es-ES" sz="2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Área foliar</a:t>
            </a:r>
          </a:p>
          <a:p>
            <a:pPr lvl="0"/>
            <a:r>
              <a:rPr lang="es-ES" sz="2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Índice de área foliar</a:t>
            </a:r>
          </a:p>
          <a:p>
            <a:pPr lvl="0"/>
            <a:r>
              <a:rPr lang="es-ES" sz="2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Rendimiento agrícola y sus componentes</a:t>
            </a:r>
          </a:p>
        </p:txBody>
      </p:sp>
    </p:spTree>
    <p:extLst>
      <p:ext uri="{BB962C8B-B14F-4D97-AF65-F5344CB8AC3E}">
        <p14:creationId xmlns:p14="http://schemas.microsoft.com/office/powerpoint/2010/main" val="29707819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uadroTexto 14"/>
          <p:cNvSpPr txBox="1"/>
          <p:nvPr/>
        </p:nvSpPr>
        <p:spPr>
          <a:xfrm>
            <a:off x="504315" y="581822"/>
            <a:ext cx="7457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>
                <a:solidFill>
                  <a:srgbClr val="339536"/>
                </a:solidFill>
                <a:latin typeface="+mj-lt"/>
                <a:cs typeface="Arial" panose="020B0604020202020204" pitchFamily="34" charset="0"/>
              </a:rPr>
              <a:t>Experimento utilizando </a:t>
            </a:r>
            <a:r>
              <a:rPr lang="es-ES" sz="3600" dirty="0" err="1">
                <a:solidFill>
                  <a:srgbClr val="339536"/>
                </a:solidFill>
                <a:latin typeface="+mj-lt"/>
              </a:rPr>
              <a:t>EcoMic</a:t>
            </a:r>
            <a:r>
              <a:rPr lang="es-ES" sz="3600" dirty="0">
                <a:solidFill>
                  <a:srgbClr val="339536"/>
                </a:solidFill>
                <a:latin typeface="+mj-lt"/>
              </a:rPr>
              <a:t>®</a:t>
            </a:r>
            <a:endParaRPr lang="en-US" sz="3600" dirty="0">
              <a:solidFill>
                <a:srgbClr val="339536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504315" y="1479264"/>
            <a:ext cx="111367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bg1">
                    <a:lumMod val="50000"/>
                  </a:schemeClr>
                </a:solidFill>
              </a:rPr>
              <a:t>Experimento montado en el período abril–julio de 2016, no se aplicó riego considerando que se realizó en temporada lluviosa.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bg1">
                    <a:lumMod val="50000"/>
                  </a:schemeClr>
                </a:solidFill>
              </a:rPr>
              <a:t>Se aplicó </a:t>
            </a:r>
            <a:r>
              <a:rPr lang="es-ES" sz="2400" dirty="0" err="1">
                <a:solidFill>
                  <a:schemeClr val="bg1">
                    <a:lumMod val="50000"/>
                  </a:schemeClr>
                </a:solidFill>
              </a:rPr>
              <a:t>EcoMic</a:t>
            </a:r>
            <a:r>
              <a:rPr lang="es-ES" sz="2400" dirty="0">
                <a:solidFill>
                  <a:schemeClr val="bg1">
                    <a:lumMod val="50000"/>
                  </a:schemeClr>
                </a:solidFill>
              </a:rPr>
              <a:t>® a una dosis de 1,35 Kg ha</a:t>
            </a:r>
            <a:r>
              <a:rPr lang="es-ES" sz="2400" baseline="30000" dirty="0">
                <a:solidFill>
                  <a:schemeClr val="bg1">
                    <a:lumMod val="50000"/>
                  </a:schemeClr>
                </a:solidFill>
              </a:rPr>
              <a:t>-1</a:t>
            </a:r>
            <a:r>
              <a:rPr lang="es-ES" sz="2400" dirty="0">
                <a:solidFill>
                  <a:schemeClr val="bg1">
                    <a:lumMod val="50000"/>
                  </a:schemeClr>
                </a:solidFill>
              </a:rPr>
              <a:t> con una concentración de 20 esporas g</a:t>
            </a:r>
            <a:r>
              <a:rPr lang="es-ES" sz="2400" baseline="30000" dirty="0">
                <a:solidFill>
                  <a:schemeClr val="bg1">
                    <a:lumMod val="50000"/>
                  </a:schemeClr>
                </a:solidFill>
              </a:rPr>
              <a:t>-1</a:t>
            </a:r>
            <a:r>
              <a:rPr lang="es-ES" sz="2400" dirty="0">
                <a:solidFill>
                  <a:schemeClr val="bg1">
                    <a:lumMod val="50000"/>
                  </a:schemeClr>
                </a:solidFill>
              </a:rPr>
              <a:t> equivalente al 10 % del peso de las semillas.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bg1">
                    <a:lumMod val="50000"/>
                  </a:schemeClr>
                </a:solidFill>
              </a:rPr>
              <a:t>El </a:t>
            </a:r>
            <a:r>
              <a:rPr lang="es-ES" sz="2400" dirty="0" err="1">
                <a:solidFill>
                  <a:schemeClr val="bg1">
                    <a:lumMod val="50000"/>
                  </a:schemeClr>
                </a:solidFill>
              </a:rPr>
              <a:t>EcoMic</a:t>
            </a:r>
            <a:r>
              <a:rPr lang="es-ES" sz="2400" dirty="0">
                <a:solidFill>
                  <a:schemeClr val="bg1">
                    <a:lumMod val="50000"/>
                  </a:schemeClr>
                </a:solidFill>
              </a:rPr>
              <a:t>® solo fue aplicado a los granos luego de ser embebidos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bg1">
                    <a:lumMod val="50000"/>
                  </a:schemeClr>
                </a:solidFill>
              </a:rPr>
              <a:t>El experimento se realizó en tres bloques de 2,7 m de ancho y 6 m de largo, para una superficie por parcela de 16,2 m</a:t>
            </a:r>
            <a:r>
              <a:rPr lang="es-ES" sz="2400" baseline="30000" dirty="0">
                <a:solidFill>
                  <a:schemeClr val="bg1">
                    <a:lumMod val="50000"/>
                  </a:schemeClr>
                </a:solidFill>
              </a:rPr>
              <a:t>2</a:t>
            </a:r>
            <a:r>
              <a:rPr lang="es-ES" sz="2400" dirty="0">
                <a:solidFill>
                  <a:schemeClr val="bg1">
                    <a:lumMod val="50000"/>
                  </a:schemeClr>
                </a:solidFill>
              </a:rPr>
              <a:t> por tratamiento. La distancia de plantación del cultivo fue de 0,90 m entre hileras y 0,30 m entre plantas. </a:t>
            </a:r>
          </a:p>
        </p:txBody>
      </p:sp>
    </p:spTree>
    <p:extLst>
      <p:ext uri="{BB962C8B-B14F-4D97-AF65-F5344CB8AC3E}">
        <p14:creationId xmlns:p14="http://schemas.microsoft.com/office/powerpoint/2010/main" val="10376779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88636" y="4156812"/>
            <a:ext cx="2206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solidFill>
                  <a:srgbClr val="339536"/>
                </a:solidFill>
                <a:latin typeface="+mj-lt"/>
                <a:cs typeface="Arial" panose="020B0604020202020204" pitchFamily="34" charset="0"/>
              </a:rPr>
              <a:t>Fichero suelo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9634" y="1179690"/>
            <a:ext cx="20541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solidFill>
                  <a:srgbClr val="339536"/>
                </a:solidFill>
                <a:latin typeface="+mj-lt"/>
                <a:cs typeface="Arial" panose="020B0604020202020204" pitchFamily="34" charset="0"/>
              </a:rPr>
              <a:t>Fichero clima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9842" y="1966580"/>
            <a:ext cx="190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solidFill>
                  <a:srgbClr val="339536"/>
                </a:solidFill>
                <a:latin typeface="+mj-lt"/>
                <a:cs typeface="Arial" panose="020B0604020202020204" pitchFamily="34" charset="0"/>
              </a:rPr>
              <a:t>Ficheros A y 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9842" y="304305"/>
            <a:ext cx="17480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solidFill>
                  <a:srgbClr val="339536"/>
                </a:solidFill>
                <a:latin typeface="+mj-lt"/>
                <a:cs typeface="Arial" panose="020B0604020202020204" pitchFamily="34" charset="0"/>
              </a:rPr>
              <a:t>Fichero X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88188" y="4694258"/>
            <a:ext cx="4740804" cy="1035981"/>
          </a:xfrm>
          <a:prstGeom prst="roundRect">
            <a:avLst/>
          </a:prstGeom>
          <a:ln w="38100">
            <a:solidFill>
              <a:srgbClr val="339536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S" sz="2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Ferralítico Rojo Lixiviado </a:t>
            </a:r>
            <a:r>
              <a:rPr lang="es-ES" sz="20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agrogénico</a:t>
            </a:r>
            <a:r>
              <a:rPr lang="es-ES" sz="2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s-ES" sz="2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(Hernández, 2015)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719180" y="1708698"/>
            <a:ext cx="4389121" cy="1730369"/>
          </a:xfrm>
          <a:prstGeom prst="roundRect">
            <a:avLst/>
          </a:prstGeom>
          <a:ln w="38100">
            <a:solidFill>
              <a:srgbClr val="339536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S" sz="2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Estación Meteorológica de Tapaste</a:t>
            </a:r>
          </a:p>
          <a:p>
            <a:r>
              <a:rPr lang="es-ES" sz="2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Temperatura mínima</a:t>
            </a:r>
          </a:p>
          <a:p>
            <a:r>
              <a:rPr lang="es-ES" sz="2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Temperatura máxima</a:t>
            </a:r>
          </a:p>
          <a:p>
            <a:r>
              <a:rPr lang="es-ES" sz="2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Precipitaciones</a:t>
            </a:r>
          </a:p>
          <a:p>
            <a:r>
              <a:rPr lang="es-ES" sz="2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Radiación solar (Allen et al., 1998)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8636" y="701463"/>
            <a:ext cx="3610168" cy="956455"/>
          </a:xfrm>
          <a:prstGeom prst="roundRect">
            <a:avLst/>
          </a:prstGeom>
          <a:ln w="38100">
            <a:solidFill>
              <a:srgbClr val="339536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S" sz="2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Condiciones de campo</a:t>
            </a:r>
          </a:p>
          <a:p>
            <a:r>
              <a:rPr lang="es-ES" sz="2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Tratamientos experimentales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88636" y="2514384"/>
            <a:ext cx="2699505" cy="1443462"/>
          </a:xfrm>
          <a:prstGeom prst="roundRect">
            <a:avLst/>
          </a:prstGeom>
          <a:ln w="38100">
            <a:solidFill>
              <a:srgbClr val="339536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S" sz="2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Valores de las variables fisiológicas observadas en los experimentos</a:t>
            </a:r>
          </a:p>
        </p:txBody>
      </p:sp>
    </p:spTree>
    <p:extLst>
      <p:ext uri="{BB962C8B-B14F-4D97-AF65-F5344CB8AC3E}">
        <p14:creationId xmlns:p14="http://schemas.microsoft.com/office/powerpoint/2010/main" val="37986505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uadroTexto 14"/>
          <p:cNvSpPr txBox="1"/>
          <p:nvPr/>
        </p:nvSpPr>
        <p:spPr>
          <a:xfrm>
            <a:off x="886260" y="443472"/>
            <a:ext cx="37420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>
                <a:solidFill>
                  <a:srgbClr val="339536"/>
                </a:solidFill>
                <a:latin typeface="+mj-lt"/>
                <a:cs typeface="Arial" panose="020B0604020202020204" pitchFamily="34" charset="0"/>
              </a:rPr>
              <a:t>Simulación</a:t>
            </a:r>
            <a:endParaRPr lang="en-US" sz="3600" dirty="0">
              <a:solidFill>
                <a:srgbClr val="339536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4628266" y="3446584"/>
            <a:ext cx="1271954" cy="2250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ángulo 20"/>
          <p:cNvSpPr/>
          <p:nvPr/>
        </p:nvSpPr>
        <p:spPr>
          <a:xfrm>
            <a:off x="6428931" y="3038622"/>
            <a:ext cx="928468" cy="2250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ángulo 22"/>
          <p:cNvSpPr/>
          <p:nvPr/>
        </p:nvSpPr>
        <p:spPr>
          <a:xfrm>
            <a:off x="5965771" y="3742006"/>
            <a:ext cx="1982471" cy="2477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ángulo 24"/>
          <p:cNvSpPr/>
          <p:nvPr/>
        </p:nvSpPr>
        <p:spPr>
          <a:xfrm>
            <a:off x="3097038" y="4262511"/>
            <a:ext cx="1671908" cy="9566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ángulo 25"/>
          <p:cNvSpPr/>
          <p:nvPr/>
        </p:nvSpPr>
        <p:spPr>
          <a:xfrm>
            <a:off x="4628266" y="4652097"/>
            <a:ext cx="942266" cy="14498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ángulo 29"/>
          <p:cNvSpPr/>
          <p:nvPr/>
        </p:nvSpPr>
        <p:spPr>
          <a:xfrm>
            <a:off x="3097038" y="5514535"/>
            <a:ext cx="1390551" cy="2532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ángulo redondeado 3"/>
          <p:cNvSpPr/>
          <p:nvPr/>
        </p:nvSpPr>
        <p:spPr>
          <a:xfrm>
            <a:off x="1912949" y="1644828"/>
            <a:ext cx="1459980" cy="361123"/>
          </a:xfrm>
          <a:prstGeom prst="roundRect">
            <a:avLst/>
          </a:prstGeom>
          <a:ln w="38100">
            <a:solidFill>
              <a:srgbClr val="33953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2000" dirty="0" err="1">
                <a:solidFill>
                  <a:schemeClr val="bg1">
                    <a:lumMod val="50000"/>
                  </a:schemeClr>
                </a:solidFill>
              </a:rPr>
              <a:t>Seasonal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Rectángulo redondeado 30"/>
          <p:cNvSpPr/>
          <p:nvPr/>
        </p:nvSpPr>
        <p:spPr>
          <a:xfrm>
            <a:off x="4487588" y="1654153"/>
            <a:ext cx="5779855" cy="467621"/>
          </a:xfrm>
          <a:prstGeom prst="roundRect">
            <a:avLst/>
          </a:prstGeom>
          <a:ln w="38100">
            <a:solidFill>
              <a:srgbClr val="33953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S" sz="2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Suelo: Ferralítico Rojo Lixiviado </a:t>
            </a:r>
            <a:r>
              <a:rPr lang="es-ES" sz="20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agrogénico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Rectángulo redondeado 35"/>
          <p:cNvSpPr/>
          <p:nvPr/>
        </p:nvSpPr>
        <p:spPr>
          <a:xfrm>
            <a:off x="4487588" y="560626"/>
            <a:ext cx="3742005" cy="467621"/>
          </a:xfrm>
          <a:prstGeom prst="roundRect">
            <a:avLst/>
          </a:prstGeom>
          <a:ln w="38100">
            <a:solidFill>
              <a:srgbClr val="33953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2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Clima: </a:t>
            </a:r>
            <a:r>
              <a:rPr lang="es-ES" sz="20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Echam</a:t>
            </a:r>
            <a:r>
              <a:rPr lang="es-ES" sz="2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 A2 (2030-2059)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Rectángulo redondeado 36"/>
          <p:cNvSpPr/>
          <p:nvPr/>
        </p:nvSpPr>
        <p:spPr>
          <a:xfrm>
            <a:off x="4487588" y="2490007"/>
            <a:ext cx="2796285" cy="467621"/>
          </a:xfrm>
          <a:prstGeom prst="roundRect">
            <a:avLst/>
          </a:prstGeom>
          <a:ln w="38100">
            <a:solidFill>
              <a:srgbClr val="33953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S" sz="2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Condiciones iniciales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Rectángulo redondeado 37"/>
          <p:cNvSpPr/>
          <p:nvPr/>
        </p:nvSpPr>
        <p:spPr>
          <a:xfrm>
            <a:off x="1368410" y="5058937"/>
            <a:ext cx="9190322" cy="972741"/>
          </a:xfrm>
          <a:prstGeom prst="roundRect">
            <a:avLst/>
          </a:prstGeom>
          <a:ln w="38100">
            <a:solidFill>
              <a:srgbClr val="33953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S" sz="2000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Estimación del rendimiento: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Simulaciones realizadas con el modelo DSSAT 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Realización de correlaciones para estimar rendimiento</a:t>
            </a:r>
            <a:r>
              <a:rPr lang="es-ES" sz="2000" dirty="0">
                <a:solidFill>
                  <a:schemeClr val="bg1">
                    <a:lumMod val="50000"/>
                  </a:schemeClr>
                </a:solidFill>
              </a:rPr>
              <a:t> utilizando </a:t>
            </a:r>
            <a:r>
              <a:rPr lang="es-ES" sz="2000" dirty="0" err="1">
                <a:solidFill>
                  <a:schemeClr val="bg1">
                    <a:lumMod val="50000"/>
                  </a:schemeClr>
                </a:solidFill>
              </a:rPr>
              <a:t>EcoMic</a:t>
            </a:r>
            <a:r>
              <a:rPr lang="es-ES" sz="2000" dirty="0">
                <a:solidFill>
                  <a:schemeClr val="bg1">
                    <a:lumMod val="50000"/>
                  </a:schemeClr>
                </a:solidFill>
              </a:rPr>
              <a:t>®</a:t>
            </a:r>
            <a:endParaRPr lang="es-ES" sz="2000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Rectángulo redondeado 39"/>
          <p:cNvSpPr/>
          <p:nvPr/>
        </p:nvSpPr>
        <p:spPr>
          <a:xfrm>
            <a:off x="1368409" y="4156013"/>
            <a:ext cx="4059375" cy="686712"/>
          </a:xfrm>
          <a:prstGeom prst="roundRect">
            <a:avLst/>
          </a:prstGeom>
          <a:ln w="38100">
            <a:solidFill>
              <a:srgbClr val="33953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S" sz="2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Resultados obtenidos del cultivar de maíz P-7928 </a:t>
            </a:r>
            <a:r>
              <a:rPr lang="es-ES" sz="2000" dirty="0">
                <a:solidFill>
                  <a:schemeClr val="bg1">
                    <a:lumMod val="50000"/>
                  </a:schemeClr>
                </a:solidFill>
              </a:rPr>
              <a:t>sin </a:t>
            </a:r>
            <a:r>
              <a:rPr lang="es-ES" sz="2000" dirty="0" err="1">
                <a:solidFill>
                  <a:schemeClr val="bg1">
                    <a:lumMod val="50000"/>
                  </a:schemeClr>
                </a:solidFill>
              </a:rPr>
              <a:t>EcoMic</a:t>
            </a:r>
            <a:r>
              <a:rPr lang="es-ES" sz="2000" dirty="0">
                <a:solidFill>
                  <a:schemeClr val="bg1">
                    <a:lumMod val="50000"/>
                  </a:schemeClr>
                </a:solidFill>
              </a:rPr>
              <a:t>® </a:t>
            </a:r>
            <a:r>
              <a:rPr lang="es-ES" sz="2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Flecha derecha 4"/>
          <p:cNvSpPr/>
          <p:nvPr/>
        </p:nvSpPr>
        <p:spPr>
          <a:xfrm>
            <a:off x="3554083" y="1759789"/>
            <a:ext cx="595223" cy="163902"/>
          </a:xfrm>
          <a:prstGeom prst="rightArrow">
            <a:avLst/>
          </a:prstGeom>
          <a:solidFill>
            <a:srgbClr val="33953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lecha derecha 40"/>
          <p:cNvSpPr/>
          <p:nvPr/>
        </p:nvSpPr>
        <p:spPr>
          <a:xfrm rot="19646734">
            <a:off x="3494701" y="1094006"/>
            <a:ext cx="595223" cy="163902"/>
          </a:xfrm>
          <a:prstGeom prst="rightArrow">
            <a:avLst/>
          </a:prstGeom>
          <a:solidFill>
            <a:srgbClr val="33953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Flecha derecha 42"/>
          <p:cNvSpPr/>
          <p:nvPr/>
        </p:nvSpPr>
        <p:spPr>
          <a:xfrm rot="1280224">
            <a:off x="3571475" y="2258577"/>
            <a:ext cx="595223" cy="163902"/>
          </a:xfrm>
          <a:prstGeom prst="rightArrow">
            <a:avLst/>
          </a:prstGeom>
          <a:solidFill>
            <a:srgbClr val="33953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7168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838200" y="365128"/>
            <a:ext cx="6032157" cy="6594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dirty="0">
                <a:solidFill>
                  <a:srgbClr val="339536"/>
                </a:solidFill>
              </a:rPr>
              <a:t>Análisis estadístico</a:t>
            </a:r>
            <a:endParaRPr lang="es-MX" sz="3600" dirty="0">
              <a:solidFill>
                <a:srgbClr val="339536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Marcador de contenido 2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4043977" y="5319480"/>
                <a:ext cx="4586337" cy="1169188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es-ES" sz="1600" dirty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donde Si y </a:t>
                </a:r>
                <a:r>
                  <a:rPr lang="es-ES" sz="1600" dirty="0" err="1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Oi</a:t>
                </a:r>
                <a:r>
                  <a:rPr lang="es-ES" sz="1600" dirty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- valores simulados y observados,</a:t>
                </a:r>
              </a:p>
              <a:p>
                <a:pPr marL="0" indent="0">
                  <a:buNone/>
                </a:pPr>
                <a:r>
                  <a:rPr lang="es-ES" sz="1600" dirty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 es el número de observaciones;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s-ES" sz="160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s-ES" sz="1600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</m:acc>
                  </m:oMath>
                </a14:m>
                <a:r>
                  <a:rPr lang="es-ES" sz="1600" dirty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– media de los valores de </a:t>
                </a:r>
                <a:r>
                  <a:rPr lang="es-ES" sz="1600" dirty="0" err="1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Oi</a:t>
                </a:r>
                <a:r>
                  <a:rPr lang="es-ES" sz="1600" dirty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3" name="Marcador de contenid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4043977" y="5319480"/>
                <a:ext cx="4586337" cy="1169188"/>
              </a:xfrm>
              <a:blipFill>
                <a:blip r:embed="rId3"/>
                <a:stretch>
                  <a:fillRect l="-664" t="-3665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3186712" y="6488668"/>
            <a:ext cx="5856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ES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Willmott</a:t>
            </a:r>
            <a:r>
              <a:rPr lang="es-ES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1982), (</a:t>
            </a:r>
            <a:r>
              <a:rPr lang="es-ES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Ray</a:t>
            </a:r>
            <a:r>
              <a:rPr lang="es-ES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al., 2018), (Raes et al., 2018)</a:t>
            </a:r>
            <a:endParaRPr lang="es-ES" dirty="0">
              <a:solidFill>
                <a:schemeClr val="bg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ángulo 6"/>
              <p:cNvSpPr/>
              <p:nvPr/>
            </p:nvSpPr>
            <p:spPr>
              <a:xfrm>
                <a:off x="4043977" y="1278128"/>
                <a:ext cx="2797754" cy="116993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ES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𝑅𝑀𝑆𝐸</m:t>
                      </m:r>
                      <m:r>
                        <a:rPr lang="es-ES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rad>
                        <m:radPr>
                          <m:degHide m:val="on"/>
                          <m:ctrlPr>
                            <a:rPr lang="es-ES" i="1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nary>
                            <m:naryPr>
                              <m:chr m:val="∑"/>
                              <m:limLoc m:val="undOvr"/>
                              <m:ctrlPr>
                                <a:rPr lang="es-ES" i="1"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s-ES" i="1"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s-ES" i="1"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s-ES" i="1"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f>
                                <m:fPr>
                                  <m:ctrlPr>
                                    <a:rPr lang="es-ES" i="1">
                                      <a:solidFill>
                                        <a:schemeClr val="bg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s-ES" i="1">
                                          <a:solidFill>
                                            <a:schemeClr val="bg1">
                                              <a:lumMod val="5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s-ES" i="1">
                                          <a:solidFill>
                                            <a:schemeClr val="bg1">
                                              <a:lumMod val="5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s-ES" i="1">
                                          <a:solidFill>
                                            <a:schemeClr val="bg1">
                                              <a:lumMod val="5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𝑆𝑖</m:t>
                                      </m:r>
                                      <m:r>
                                        <a:rPr lang="es-ES" i="1">
                                          <a:solidFill>
                                            <a:schemeClr val="bg1">
                                              <a:lumMod val="5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s-ES" i="1">
                                          <a:solidFill>
                                            <a:schemeClr val="bg1">
                                              <a:lumMod val="5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𝑂𝑖</m:t>
                                      </m:r>
                                      <m:r>
                                        <a:rPr lang="es-ES" i="1">
                                          <a:solidFill>
                                            <a:schemeClr val="bg1">
                                              <a:lumMod val="5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e>
                                    <m:sup>
                                      <m:r>
                                        <a:rPr lang="es-ES" i="1">
                                          <a:solidFill>
                                            <a:schemeClr val="bg1">
                                              <a:lumMod val="5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s-ES" i="1">
                                      <a:solidFill>
                                        <a:schemeClr val="bg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den>
                              </m:f>
                            </m:e>
                          </m:nary>
                        </m:e>
                      </m:rad>
                    </m:oMath>
                  </m:oMathPara>
                </a14:m>
                <a:endParaRPr lang="en-US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Rectá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3977" y="1278128"/>
                <a:ext cx="2797754" cy="116993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ángulo 7"/>
              <p:cNvSpPr/>
              <p:nvPr/>
            </p:nvSpPr>
            <p:spPr>
              <a:xfrm>
                <a:off x="4043977" y="2805051"/>
                <a:ext cx="3663632" cy="92397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ES" i="1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𝑅𝑀𝑆𝐸𝑛</m:t>
                      </m:r>
                      <m:r>
                        <a:rPr lang="es-ES" i="1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=100∗ </m:t>
                      </m:r>
                      <m:f>
                        <m:fPr>
                          <m:ctrlPr>
                            <a:rPr lang="es-ES" i="1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s-ES" i="1"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nary>
                                <m:naryPr>
                                  <m:chr m:val="∑"/>
                                  <m:limLoc m:val="undOvr"/>
                                  <m:ctrlPr>
                                    <a:rPr lang="es-ES" i="1">
                                      <a:solidFill>
                                        <a:schemeClr val="bg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s-ES" i="1">
                                      <a:solidFill>
                                        <a:schemeClr val="bg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s-ES" i="1">
                                      <a:solidFill>
                                        <a:schemeClr val="bg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s-ES" i="1">
                                      <a:solidFill>
                                        <a:schemeClr val="bg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  <m:e>
                                  <m:f>
                                    <m:fPr>
                                      <m:ctrlPr>
                                        <a:rPr lang="es-ES" i="1">
                                          <a:solidFill>
                                            <a:schemeClr val="bg1">
                                              <a:lumMod val="5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p>
                                        <m:sSupPr>
                                          <m:ctrlPr>
                                            <a:rPr lang="es-ES" i="1">
                                              <a:solidFill>
                                                <a:schemeClr val="bg1">
                                                  <a:lumMod val="50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s-ES" i="1">
                                              <a:solidFill>
                                                <a:schemeClr val="bg1">
                                                  <a:lumMod val="50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(</m:t>
                                          </m:r>
                                          <m:r>
                                            <a:rPr lang="es-ES" i="1">
                                              <a:solidFill>
                                                <a:schemeClr val="bg1">
                                                  <a:lumMod val="50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𝑆𝑖</m:t>
                                          </m:r>
                                          <m:r>
                                            <a:rPr lang="es-ES" i="1">
                                              <a:solidFill>
                                                <a:schemeClr val="bg1">
                                                  <a:lumMod val="50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r>
                                            <a:rPr lang="es-ES" i="1">
                                              <a:solidFill>
                                                <a:schemeClr val="bg1">
                                                  <a:lumMod val="50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𝑂𝑖</m:t>
                                          </m:r>
                                          <m:r>
                                            <a:rPr lang="es-ES" i="1">
                                              <a:solidFill>
                                                <a:schemeClr val="bg1">
                                                  <a:lumMod val="50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)</m:t>
                                          </m:r>
                                        </m:e>
                                        <m:sup>
                                          <m:r>
                                            <a:rPr lang="es-ES" i="1">
                                              <a:solidFill>
                                                <a:schemeClr val="bg1">
                                                  <a:lumMod val="50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num>
                                    <m:den>
                                      <m:r>
                                        <a:rPr lang="es-ES" i="1">
                                          <a:solidFill>
                                            <a:schemeClr val="bg1">
                                              <a:lumMod val="5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den>
                                  </m:f>
                                </m:e>
                              </m:nary>
                            </m:e>
                          </m:rad>
                        </m:num>
                        <m:den>
                          <m:acc>
                            <m:accPr>
                              <m:chr m:val="̅"/>
                              <m:ctrlPr>
                                <a:rPr lang="es-ES" i="1"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ES" i="1"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e>
                          </m:acc>
                        </m:den>
                      </m:f>
                    </m:oMath>
                  </m:oMathPara>
                </a14:m>
                <a:endParaRPr lang="en-US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Rectángulo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3977" y="2805051"/>
                <a:ext cx="3663632" cy="92397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ángulo 8"/>
              <p:cNvSpPr/>
              <p:nvPr/>
            </p:nvSpPr>
            <p:spPr>
              <a:xfrm>
                <a:off x="4043977" y="4384895"/>
                <a:ext cx="3712170" cy="7215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/>
                        </a:rPr>
                        <m:t>𝑑</m:t>
                      </m:r>
                      <m:r>
                        <a:rPr lang="es-ES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/>
                        </a:rPr>
                        <m:t>=1−</m:t>
                      </m:r>
                      <m:f>
                        <m:fPr>
                          <m:ctrlPr>
                            <a:rPr lang="es-ES" i="1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limLoc m:val="undOvr"/>
                              <m:ctrlPr>
                                <a:rPr lang="es-ES" i="1"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s-ES" i="1"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latin typeface="Cambria Math"/>
                                </a:rPr>
                                <m:t>𝑖</m:t>
                              </m:r>
                              <m:r>
                                <a:rPr lang="es-ES" i="1"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latin typeface="Cambria Math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s-ES" i="1"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latin typeface="Cambria Math"/>
                                </a:rPr>
                                <m:t>𝑛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s-ES" i="1">
                                      <a:solidFill>
                                        <a:schemeClr val="bg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s-ES" i="1">
                                      <a:solidFill>
                                        <a:schemeClr val="bg1">
                                          <a:lumMod val="50000"/>
                                        </a:schemeClr>
                                      </a:solidFill>
                                      <a:latin typeface="Cambria Math"/>
                                    </a:rPr>
                                    <m:t>(</m:t>
                                  </m:r>
                                  <m:r>
                                    <a:rPr lang="es-ES" i="1">
                                      <a:solidFill>
                                        <a:schemeClr val="bg1">
                                          <a:lumMod val="50000"/>
                                        </a:schemeClr>
                                      </a:solidFill>
                                      <a:latin typeface="Cambria Math"/>
                                    </a:rPr>
                                    <m:t>𝑆𝑖</m:t>
                                  </m:r>
                                  <m:r>
                                    <a:rPr lang="es-ES" i="1">
                                      <a:solidFill>
                                        <a:schemeClr val="bg1">
                                          <a:lumMod val="50000"/>
                                        </a:schemeClr>
                                      </a:solidFill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s-ES" i="1">
                                      <a:solidFill>
                                        <a:schemeClr val="bg1">
                                          <a:lumMod val="50000"/>
                                        </a:schemeClr>
                                      </a:solidFill>
                                      <a:latin typeface="Cambria Math"/>
                                    </a:rPr>
                                    <m:t>𝑂𝑖</m:t>
                                  </m:r>
                                  <m:r>
                                    <a:rPr lang="es-ES" i="1">
                                      <a:solidFill>
                                        <a:schemeClr val="bg1">
                                          <a:lumMod val="50000"/>
                                        </a:schemeClr>
                                      </a:solidFill>
                                      <a:latin typeface="Cambria Math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s-ES" i="1">
                                      <a:solidFill>
                                        <a:schemeClr val="bg1">
                                          <a:lumMod val="50000"/>
                                        </a:schemeClr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</m:num>
                        <m:den>
                          <m:nary>
                            <m:naryPr>
                              <m:chr m:val="∑"/>
                              <m:limLoc m:val="undOvr"/>
                              <m:ctrlPr>
                                <a:rPr lang="es-ES" i="1"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s-ES" i="1"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latin typeface="Cambria Math"/>
                                </a:rPr>
                                <m:t>𝑖</m:t>
                              </m:r>
                              <m:r>
                                <a:rPr lang="es-ES" i="1"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latin typeface="Cambria Math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s-ES" i="1"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latin typeface="Cambria Math"/>
                                </a:rPr>
                                <m:t>𝑛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s-ES" i="1">
                                      <a:solidFill>
                                        <a:schemeClr val="bg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s-ES" i="1">
                                      <a:solidFill>
                                        <a:schemeClr val="bg1">
                                          <a:lumMod val="50000"/>
                                        </a:schemeClr>
                                      </a:solidFill>
                                      <a:latin typeface="Cambria Math"/>
                                    </a:rPr>
                                    <m:t>(</m:t>
                                  </m:r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es-ES" i="1">
                                          <a:solidFill>
                                            <a:schemeClr val="bg1">
                                              <a:lumMod val="5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s-ES" i="1">
                                          <a:solidFill>
                                            <a:schemeClr val="bg1">
                                              <a:lumMod val="50000"/>
                                            </a:schemeClr>
                                          </a:solidFill>
                                          <a:latin typeface="Cambria Math"/>
                                        </a:rPr>
                                        <m:t>𝑆𝑖</m:t>
                                      </m:r>
                                      <m:r>
                                        <a:rPr lang="es-ES" i="1">
                                          <a:solidFill>
                                            <a:schemeClr val="bg1">
                                              <a:lumMod val="50000"/>
                                            </a:schemeClr>
                                          </a:solidFill>
                                          <a:latin typeface="Cambria Math"/>
                                        </a:rPr>
                                        <m:t>−</m:t>
                                      </m:r>
                                      <m:acc>
                                        <m:accPr>
                                          <m:chr m:val="̅"/>
                                          <m:ctrlPr>
                                            <a:rPr lang="es-ES" i="1">
                                              <a:solidFill>
                                                <a:schemeClr val="bg1">
                                                  <a:lumMod val="50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s-ES" i="1">
                                              <a:solidFill>
                                                <a:schemeClr val="bg1">
                                                  <a:lumMod val="50000"/>
                                                </a:schemeClr>
                                              </a:solidFill>
                                              <a:latin typeface="Cambria Math"/>
                                            </a:rPr>
                                            <m:t>𝑂</m:t>
                                          </m:r>
                                        </m:e>
                                      </m:acc>
                                    </m:e>
                                  </m:d>
                                  <m:r>
                                    <a:rPr lang="es-ES" i="1">
                                      <a:solidFill>
                                        <a:schemeClr val="bg1">
                                          <a:lumMod val="50000"/>
                                        </a:schemeClr>
                                      </a:solidFill>
                                      <a:latin typeface="Cambria Math"/>
                                    </a:rPr>
                                    <m:t>+</m:t>
                                  </m:r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es-ES" i="1">
                                          <a:solidFill>
                                            <a:schemeClr val="bg1">
                                              <a:lumMod val="5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s-ES" i="1">
                                          <a:solidFill>
                                            <a:schemeClr val="bg1">
                                              <a:lumMod val="50000"/>
                                            </a:schemeClr>
                                          </a:solidFill>
                                          <a:latin typeface="Cambria Math"/>
                                        </a:rPr>
                                        <m:t>𝑂𝑖</m:t>
                                      </m:r>
                                      <m:r>
                                        <a:rPr lang="es-ES" i="1">
                                          <a:solidFill>
                                            <a:schemeClr val="bg1">
                                              <a:lumMod val="50000"/>
                                            </a:schemeClr>
                                          </a:solidFill>
                                          <a:latin typeface="Cambria Math"/>
                                        </a:rPr>
                                        <m:t>−</m:t>
                                      </m:r>
                                      <m:acc>
                                        <m:accPr>
                                          <m:chr m:val="̅"/>
                                          <m:ctrlPr>
                                            <a:rPr lang="es-ES" i="1">
                                              <a:solidFill>
                                                <a:schemeClr val="bg1">
                                                  <a:lumMod val="50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s-ES" i="1">
                                              <a:solidFill>
                                                <a:schemeClr val="bg1">
                                                  <a:lumMod val="50000"/>
                                                </a:schemeClr>
                                              </a:solidFill>
                                              <a:latin typeface="Cambria Math"/>
                                            </a:rPr>
                                            <m:t>𝑂</m:t>
                                          </m:r>
                                        </m:e>
                                      </m:acc>
                                    </m:e>
                                  </m:d>
                                  <m:r>
                                    <a:rPr lang="es-ES" i="1">
                                      <a:solidFill>
                                        <a:schemeClr val="bg1">
                                          <a:lumMod val="50000"/>
                                        </a:schemeClr>
                                      </a:solidFill>
                                      <a:latin typeface="Cambria Math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s-ES" i="1">
                                      <a:solidFill>
                                        <a:schemeClr val="bg1">
                                          <a:lumMod val="50000"/>
                                        </a:schemeClr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</m:den>
                      </m:f>
                    </m:oMath>
                  </m:oMathPara>
                </a14:m>
                <a:endParaRPr lang="en-US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" name="Rectá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3977" y="4384895"/>
                <a:ext cx="3712170" cy="72154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CuadroTexto 1"/>
          <p:cNvSpPr txBox="1"/>
          <p:nvPr/>
        </p:nvSpPr>
        <p:spPr>
          <a:xfrm>
            <a:off x="562708" y="1505243"/>
            <a:ext cx="30245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determinó las medias de las variables y el intervalo de confianza al 95 %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59293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4B9CF1-DB6F-45A2-983C-0D91991EA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600" dirty="0">
                <a:solidFill>
                  <a:srgbClr val="339536"/>
                </a:solidFill>
              </a:rPr>
              <a:t>Proyecto Asociado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ABE2217-88B4-4367-B7F2-CA2D4AB0F7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dirty="0">
                <a:solidFill>
                  <a:schemeClr val="bg1">
                    <a:lumMod val="50000"/>
                  </a:schemeClr>
                </a:solidFill>
              </a:rPr>
              <a:t>Desarrollo de Modelos Estadísticos-Matemáticos y herramientas de la agricultura inteligente, para su aplicación en la descripción y gestión de Procesos Agrarios. UNAH</a:t>
            </a:r>
          </a:p>
        </p:txBody>
      </p:sp>
    </p:spTree>
    <p:extLst>
      <p:ext uri="{BB962C8B-B14F-4D97-AF65-F5344CB8AC3E}">
        <p14:creationId xmlns:p14="http://schemas.microsoft.com/office/powerpoint/2010/main" val="25661829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uadroTexto 14"/>
          <p:cNvSpPr txBox="1"/>
          <p:nvPr/>
        </p:nvSpPr>
        <p:spPr>
          <a:xfrm>
            <a:off x="705596" y="581822"/>
            <a:ext cx="25651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>
                <a:solidFill>
                  <a:srgbClr val="339536"/>
                </a:solidFill>
                <a:latin typeface="+mj-lt"/>
                <a:cs typeface="Arial" panose="020B0604020202020204" pitchFamily="34" charset="0"/>
              </a:rPr>
              <a:t>Cronograma</a:t>
            </a:r>
            <a:endParaRPr lang="en-US" sz="3600" dirty="0">
              <a:solidFill>
                <a:srgbClr val="339536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1025638" y="1479264"/>
            <a:ext cx="668580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bg1">
                    <a:lumMod val="50000"/>
                  </a:schemeClr>
                </a:solidFill>
              </a:rPr>
              <a:t>Realizar la correlación para la estimación del rendimiento con el uso  de </a:t>
            </a:r>
            <a:r>
              <a:rPr lang="es-ES" sz="2400" dirty="0" err="1">
                <a:solidFill>
                  <a:schemeClr val="bg1">
                    <a:lumMod val="50000"/>
                  </a:schemeClr>
                </a:solidFill>
              </a:rPr>
              <a:t>EcoMic</a:t>
            </a:r>
            <a:r>
              <a:rPr lang="es-ES" sz="2400" dirty="0">
                <a:solidFill>
                  <a:schemeClr val="bg1">
                    <a:lumMod val="50000"/>
                  </a:schemeClr>
                </a:solidFill>
              </a:rPr>
              <a:t>®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bg1">
                    <a:lumMod val="50000"/>
                  </a:schemeClr>
                </a:solidFill>
              </a:rPr>
              <a:t>Culminar el artículo científico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bg1">
                    <a:lumMod val="50000"/>
                  </a:schemeClr>
                </a:solidFill>
              </a:rPr>
              <a:t>Participar en evento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bg1">
                    <a:lumMod val="50000"/>
                  </a:schemeClr>
                </a:solidFill>
              </a:rPr>
              <a:t>Escritura del documento final </a:t>
            </a:r>
          </a:p>
        </p:txBody>
      </p:sp>
      <p:graphicFrame>
        <p:nvGraphicFramePr>
          <p:cNvPr id="5" name="Tabla 7">
            <a:extLst>
              <a:ext uri="{FF2B5EF4-FFF2-40B4-BE49-F238E27FC236}">
                <a16:creationId xmlns:a16="http://schemas.microsoft.com/office/drawing/2014/main" id="{AE32293E-F34B-411E-907E-A5348B3A5A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3329120"/>
              </p:ext>
            </p:extLst>
          </p:nvPr>
        </p:nvGraphicFramePr>
        <p:xfrm>
          <a:off x="654503" y="1318996"/>
          <a:ext cx="9556298" cy="4959883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869082">
                  <a:extLst>
                    <a:ext uri="{9D8B030D-6E8A-4147-A177-3AD203B41FA5}">
                      <a16:colId xmlns:a16="http://schemas.microsoft.com/office/drawing/2014/main" val="1449290800"/>
                    </a:ext>
                  </a:extLst>
                </a:gridCol>
                <a:gridCol w="6067865">
                  <a:extLst>
                    <a:ext uri="{9D8B030D-6E8A-4147-A177-3AD203B41FA5}">
                      <a16:colId xmlns:a16="http://schemas.microsoft.com/office/drawing/2014/main" val="730507151"/>
                    </a:ext>
                  </a:extLst>
                </a:gridCol>
                <a:gridCol w="2619351">
                  <a:extLst>
                    <a:ext uri="{9D8B030D-6E8A-4147-A177-3AD203B41FA5}">
                      <a16:colId xmlns:a16="http://schemas.microsoft.com/office/drawing/2014/main" val="528099814"/>
                    </a:ext>
                  </a:extLst>
                </a:gridCol>
              </a:tblGrid>
              <a:tr h="527647">
                <a:tc>
                  <a:txBody>
                    <a:bodyPr/>
                    <a:lstStyle/>
                    <a:p>
                      <a:pPr algn="ctr"/>
                      <a:r>
                        <a:rPr lang="es-ES" sz="24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No.</a:t>
                      </a:r>
                      <a:endParaRPr lang="es-E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Acción</a:t>
                      </a:r>
                      <a:endParaRPr lang="es-E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Fecha</a:t>
                      </a:r>
                      <a:endParaRPr lang="es-E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310572"/>
                  </a:ext>
                </a:extLst>
              </a:tr>
              <a:tr h="949765">
                <a:tc>
                  <a:txBody>
                    <a:bodyPr/>
                    <a:lstStyle/>
                    <a:p>
                      <a:pPr algn="ctr"/>
                      <a:r>
                        <a:rPr lang="es-ES" sz="24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</a:t>
                      </a:r>
                      <a:endParaRPr lang="es-E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24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Realizar la correlación para la estimación del rendimiento con el uso de </a:t>
                      </a:r>
                      <a:r>
                        <a:rPr lang="es-ES" sz="2400" dirty="0" err="1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EcoMic</a:t>
                      </a:r>
                      <a:r>
                        <a:rPr lang="es-ES" sz="24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®</a:t>
                      </a:r>
                      <a:endParaRPr lang="es-E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24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Noviembre 2024</a:t>
                      </a:r>
                      <a:endParaRPr lang="es-E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4633309"/>
                  </a:ext>
                </a:extLst>
              </a:tr>
              <a:tr h="949765">
                <a:tc>
                  <a:txBody>
                    <a:bodyPr/>
                    <a:lstStyle/>
                    <a:p>
                      <a:pPr algn="ctr"/>
                      <a:r>
                        <a:rPr lang="es-ES" sz="24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</a:t>
                      </a:r>
                      <a:endParaRPr lang="es-E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24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Capítulo 2 materiales y métodos</a:t>
                      </a:r>
                      <a:endParaRPr lang="es-E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24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Diciembre 2024</a:t>
                      </a:r>
                      <a:endParaRPr lang="es-E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1461145"/>
                  </a:ext>
                </a:extLst>
              </a:tr>
              <a:tr h="949765">
                <a:tc>
                  <a:txBody>
                    <a:bodyPr/>
                    <a:lstStyle/>
                    <a:p>
                      <a:pPr algn="ctr"/>
                      <a:r>
                        <a:rPr lang="es-ES" sz="24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3</a:t>
                      </a:r>
                      <a:endParaRPr lang="es-E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24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Culminación del articulo científico para publicar en la revista Cultivos Tropicales</a:t>
                      </a:r>
                      <a:endParaRPr lang="es-E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24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Enero 2025</a:t>
                      </a:r>
                      <a:endParaRPr lang="es-E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1482569"/>
                  </a:ext>
                </a:extLst>
              </a:tr>
              <a:tr h="527647">
                <a:tc>
                  <a:txBody>
                    <a:bodyPr/>
                    <a:lstStyle/>
                    <a:p>
                      <a:pPr algn="ctr"/>
                      <a:r>
                        <a:rPr lang="es-ES" sz="24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4</a:t>
                      </a:r>
                      <a:endParaRPr lang="es-E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24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Capitulo 3 Resultados y Discusión</a:t>
                      </a:r>
                      <a:endParaRPr lang="es-E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24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Enero 2025</a:t>
                      </a:r>
                      <a:endParaRPr lang="es-E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0306694"/>
                  </a:ext>
                </a:extLst>
              </a:tr>
              <a:tr h="527647">
                <a:tc>
                  <a:txBody>
                    <a:bodyPr/>
                    <a:lstStyle/>
                    <a:p>
                      <a:pPr algn="ctr"/>
                      <a:r>
                        <a:rPr lang="es-ES" sz="24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5</a:t>
                      </a:r>
                      <a:endParaRPr lang="es-E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24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Entrega de la tesis de maestría</a:t>
                      </a:r>
                      <a:endParaRPr lang="es-E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s-E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646089"/>
                  </a:ext>
                </a:extLst>
              </a:tr>
              <a:tr h="527647">
                <a:tc>
                  <a:txBody>
                    <a:bodyPr/>
                    <a:lstStyle/>
                    <a:p>
                      <a:pPr algn="ctr"/>
                      <a:r>
                        <a:rPr lang="es-ES" sz="24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6</a:t>
                      </a:r>
                      <a:endParaRPr lang="es-E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24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Defensa de la tesis de Maestría</a:t>
                      </a:r>
                      <a:endParaRPr lang="es-E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s-E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19894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58437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3259015" y="2633361"/>
            <a:ext cx="587547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600" dirty="0">
                <a:solidFill>
                  <a:srgbClr val="339536"/>
                </a:solidFill>
                <a:latin typeface="+mj-lt"/>
                <a:cs typeface="Arial" panose="020B0604020202020204" pitchFamily="34" charset="0"/>
              </a:rPr>
              <a:t>Muchas Gracias</a:t>
            </a:r>
            <a:endParaRPr lang="en-US" sz="6600" dirty="0">
              <a:solidFill>
                <a:srgbClr val="339536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60192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14451" y="2377440"/>
            <a:ext cx="9896888" cy="246818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ES" sz="4800" b="1" dirty="0">
                <a:solidFill>
                  <a:srgbClr val="80BA26"/>
                </a:solidFill>
              </a:rPr>
              <a:t>Estimación de rendimiento del cultivar de maíz P-7928 con </a:t>
            </a:r>
            <a:r>
              <a:rPr lang="es-ES" sz="4800" b="1" dirty="0" err="1">
                <a:solidFill>
                  <a:srgbClr val="80BA26"/>
                </a:solidFill>
              </a:rPr>
              <a:t>EcoMic</a:t>
            </a:r>
            <a:r>
              <a:rPr lang="es-ES" sz="4800" b="1" dirty="0">
                <a:solidFill>
                  <a:srgbClr val="80BA26"/>
                </a:solidFill>
              </a:rPr>
              <a:t>® utilizando el modelo DSSAT</a:t>
            </a:r>
            <a:endParaRPr lang="en-US" sz="3200" dirty="0">
              <a:solidFill>
                <a:srgbClr val="80BA26"/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723492" y="5687386"/>
            <a:ext cx="4996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rgbClr val="339536"/>
                </a:solidFill>
              </a:rPr>
              <a:t>Autor: </a:t>
            </a:r>
            <a:r>
              <a:rPr lang="es-ES_tradnl" dirty="0">
                <a:solidFill>
                  <a:srgbClr val="339536"/>
                </a:solidFill>
              </a:rPr>
              <a:t>Ing. Daniel </a:t>
            </a:r>
            <a:r>
              <a:rPr lang="es-ES_tradnl" dirty="0" err="1">
                <a:solidFill>
                  <a:srgbClr val="339536"/>
                </a:solidFill>
              </a:rPr>
              <a:t>Fernandez</a:t>
            </a:r>
            <a:r>
              <a:rPr lang="es-ES_tradnl" dirty="0">
                <a:solidFill>
                  <a:srgbClr val="339536"/>
                </a:solidFill>
              </a:rPr>
              <a:t> </a:t>
            </a:r>
            <a:r>
              <a:rPr lang="es-ES_tradnl" dirty="0" err="1">
                <a:solidFill>
                  <a:srgbClr val="339536"/>
                </a:solidFill>
              </a:rPr>
              <a:t>Sotolongo</a:t>
            </a:r>
            <a:r>
              <a:rPr lang="es-ES" dirty="0">
                <a:solidFill>
                  <a:srgbClr val="339536"/>
                </a:solidFill>
              </a:rPr>
              <a:t>. </a:t>
            </a:r>
            <a:endParaRPr lang="en-US" dirty="0">
              <a:solidFill>
                <a:srgbClr val="339536"/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6181311" y="5687386"/>
            <a:ext cx="44605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rgbClr val="339536"/>
                </a:solidFill>
              </a:rPr>
              <a:t>Tutores: 	Dr.C. René Florido Bacallao</a:t>
            </a:r>
          </a:p>
          <a:p>
            <a:r>
              <a:rPr lang="es-ES" dirty="0">
                <a:solidFill>
                  <a:srgbClr val="339536"/>
                </a:solidFill>
              </a:rPr>
              <a:t>	</a:t>
            </a:r>
            <a:r>
              <a:rPr lang="es-ES" dirty="0">
                <a:solidFill>
                  <a:srgbClr val="339536"/>
                </a:solidFill>
                <a:ea typeface="Calibri" panose="020F0502020204030204" pitchFamily="34" charset="0"/>
                <a:cs typeface="Arial" panose="020B0604020202020204" pitchFamily="34" charset="0"/>
              </a:rPr>
              <a:t>Dr</a:t>
            </a:r>
            <a:r>
              <a:rPr lang="es-ES" sz="1800" dirty="0">
                <a:solidFill>
                  <a:srgbClr val="339536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.C. </a:t>
            </a:r>
            <a:r>
              <a:rPr lang="es-ES" sz="1800" dirty="0" err="1">
                <a:solidFill>
                  <a:srgbClr val="339536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Osmel</a:t>
            </a:r>
            <a:r>
              <a:rPr lang="es-ES" sz="1800" dirty="0">
                <a:solidFill>
                  <a:srgbClr val="339536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Rodríguez González</a:t>
            </a:r>
            <a:endParaRPr lang="en-US" dirty="0">
              <a:solidFill>
                <a:srgbClr val="339536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id="{EDF3E49A-9CBF-4F6F-B6E4-7E3703554514}"/>
              </a:ext>
            </a:extLst>
          </p:cNvPr>
          <p:cNvGraphicFramePr>
            <a:graphicFrameLocks noGrp="1"/>
          </p:cNvGraphicFramePr>
          <p:nvPr/>
        </p:nvGraphicFramePr>
        <p:xfrm>
          <a:off x="723493" y="98408"/>
          <a:ext cx="10745016" cy="18897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12702">
                  <a:extLst>
                    <a:ext uri="{9D8B030D-6E8A-4147-A177-3AD203B41FA5}">
                      <a16:colId xmlns:a16="http://schemas.microsoft.com/office/drawing/2014/main" val="1775461118"/>
                    </a:ext>
                  </a:extLst>
                </a:gridCol>
                <a:gridCol w="7780723">
                  <a:extLst>
                    <a:ext uri="{9D8B030D-6E8A-4147-A177-3AD203B41FA5}">
                      <a16:colId xmlns:a16="http://schemas.microsoft.com/office/drawing/2014/main" val="2576048796"/>
                    </a:ext>
                  </a:extLst>
                </a:gridCol>
                <a:gridCol w="1251591">
                  <a:extLst>
                    <a:ext uri="{9D8B030D-6E8A-4147-A177-3AD203B41FA5}">
                      <a16:colId xmlns:a16="http://schemas.microsoft.com/office/drawing/2014/main" val="1398108879"/>
                    </a:ext>
                  </a:extLst>
                </a:gridCol>
              </a:tblGrid>
              <a:tr h="11988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endParaRPr lang="es-CU" sz="1600" dirty="0">
                        <a:solidFill>
                          <a:srgbClr val="339536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_tradnl" sz="2000" dirty="0">
                          <a:solidFill>
                            <a:srgbClr val="339536"/>
                          </a:solidFill>
                          <a:effectLst/>
                          <a:latin typeface="+mj-lt"/>
                        </a:rPr>
                        <a:t> </a:t>
                      </a:r>
                      <a:endParaRPr lang="es-CU" sz="1600" dirty="0">
                        <a:solidFill>
                          <a:srgbClr val="339536"/>
                        </a:solidFill>
                        <a:effectLst/>
                        <a:latin typeface="+mj-lt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_tradnl" sz="2400" dirty="0">
                          <a:solidFill>
                            <a:srgbClr val="339536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UNIVERSIDAD AGRARIA DE LA HABANA</a:t>
                      </a:r>
                      <a:endParaRPr lang="es-CU" sz="2400" dirty="0">
                        <a:solidFill>
                          <a:srgbClr val="339536"/>
                        </a:solidFill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_tradnl" sz="2400" dirty="0">
                          <a:solidFill>
                            <a:srgbClr val="339536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“Fructuoso Rodríguez Pérez”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s-CU" sz="2400" dirty="0">
                        <a:solidFill>
                          <a:srgbClr val="339536"/>
                        </a:solidFill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_tradnl" sz="2400" dirty="0">
                          <a:solidFill>
                            <a:srgbClr val="339536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INSTITUTO NACIONAL DE CIENCIAS AGRÍCOLAS</a:t>
                      </a:r>
                      <a:endParaRPr lang="es-CU" sz="2400" dirty="0">
                        <a:solidFill>
                          <a:srgbClr val="339536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endParaRPr lang="es-CU" sz="1600" dirty="0">
                        <a:solidFill>
                          <a:srgbClr val="339536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770047"/>
                  </a:ext>
                </a:extLst>
              </a:tr>
            </a:tbl>
          </a:graphicData>
        </a:graphic>
      </p:graphicFrame>
      <p:sp>
        <p:nvSpPr>
          <p:cNvPr id="10" name="Subtítulo 2">
            <a:extLst>
              <a:ext uri="{FF2B5EF4-FFF2-40B4-BE49-F238E27FC236}">
                <a16:creationId xmlns:a16="http://schemas.microsoft.com/office/drawing/2014/main" id="{37CA79DD-C289-480C-B31C-91BDE6A5EDA6}"/>
              </a:ext>
            </a:extLst>
          </p:cNvPr>
          <p:cNvSpPr txBox="1">
            <a:spLocks/>
          </p:cNvSpPr>
          <p:nvPr/>
        </p:nvSpPr>
        <p:spPr>
          <a:xfrm>
            <a:off x="3704492" y="2151309"/>
            <a:ext cx="4758288" cy="3989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b="1" dirty="0">
                <a:solidFill>
                  <a:srgbClr val="339536"/>
                </a:solidFill>
                <a:latin typeface="+mj-lt"/>
                <a:cs typeface="Arial" panose="020B0604020202020204" pitchFamily="34" charset="0"/>
              </a:rPr>
              <a:t>Maestría en Biomatemática</a:t>
            </a:r>
            <a:endParaRPr lang="es-MX" b="1" dirty="0">
              <a:solidFill>
                <a:srgbClr val="339536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11" name="Imagen 10" descr="H:\! YUNIEL\!      MEMORIA TRABAJO\IDENTIDAD INCA Originales\00 Identidad\Identidad INCA con slogan-07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7041" y="166143"/>
            <a:ext cx="1349630" cy="2375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n 11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273" b="94033" l="9841" r="91137">
                        <a14:foregroundMark x1="41015" y1="37827" x2="41015" y2="59006"/>
                        <a14:foregroundMark x1="52751" y1="36317" x2="53117" y2="51934"/>
                        <a14:foregroundMark x1="58557" y1="49908" x2="58557" y2="60773"/>
                        <a14:foregroundMark x1="23839" y1="75912" x2="36430" y2="75396"/>
                        <a14:foregroundMark x1="16320" y1="85967" x2="17971" y2="89503"/>
                        <a14:foregroundMark x1="35575" y1="84457" x2="36430" y2="89761"/>
                        <a14:foregroundMark x1="45599" y1="84972" x2="44743" y2="90276"/>
                        <a14:foregroundMark x1="55257" y1="89245" x2="54401" y2="90276"/>
                        <a14:foregroundMark x1="59841" y1="84457" x2="64853" y2="90276"/>
                        <a14:foregroundMark x1="74511" y1="84199" x2="74511" y2="90018"/>
                        <a14:foregroundMark x1="82824" y1="84972" x2="82824" y2="89761"/>
                        <a14:foregroundMark x1="24694" y1="83978" x2="25550" y2="847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339" y="174823"/>
            <a:ext cx="1598246" cy="233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10924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750</TotalTime>
  <Words>1771</Words>
  <Application>Microsoft Office PowerPoint</Application>
  <PresentationFormat>Panorámica</PresentationFormat>
  <Paragraphs>236</Paragraphs>
  <Slides>20</Slides>
  <Notes>15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7" baseType="lpstr">
      <vt:lpstr>Arial</vt:lpstr>
      <vt:lpstr>Calibri</vt:lpstr>
      <vt:lpstr>Calibri Light</vt:lpstr>
      <vt:lpstr>Cambria Math</vt:lpstr>
      <vt:lpstr>Monotype Corsiva</vt:lpstr>
      <vt:lpstr>Times New Roman</vt:lpstr>
      <vt:lpstr>Tema de Office</vt:lpstr>
      <vt:lpstr>Estimación de rendimiento del cultivar de maíz P-7928 con EcoMic® utilizando el modelo DSSAT</vt:lpstr>
      <vt:lpstr>Importancia del cultivo del maíz</vt:lpstr>
      <vt:lpstr>La importancia de la utilización del EcoMic®(HMA)</vt:lpstr>
      <vt:lpstr>Datos de maíz para Cuba</vt:lpstr>
      <vt:lpstr>Modelos de simulación de Cultivos</vt:lpstr>
      <vt:lpstr>Presentación de PowerPoint</vt:lpstr>
      <vt:lpstr>Impactos del DSSAT</vt:lpstr>
      <vt:lpstr>Problema científico</vt:lpstr>
      <vt:lpstr>Hipótesis</vt:lpstr>
      <vt:lpstr>Objetivo general</vt:lpstr>
      <vt:lpstr>Objetivos específicos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Proyecto Asociado</vt:lpstr>
      <vt:lpstr>Presentación de PowerPoint</vt:lpstr>
      <vt:lpstr>Presentación de PowerPoint</vt:lpstr>
      <vt:lpstr>Estimación de rendimiento del cultivar de maíz P-7928 con EcoMic® utilizando el modelo DSSAT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Estimación de rendimiento del cultivar P-7928 con EcoMic® utilizando el modelo DSSAT</dc:title>
  <dc:creator>Florido</dc:creator>
  <cp:lastModifiedBy>Daniel Fernández Sotolongo</cp:lastModifiedBy>
  <cp:revision>63</cp:revision>
  <dcterms:created xsi:type="dcterms:W3CDTF">2024-11-26T14:46:56Z</dcterms:created>
  <dcterms:modified xsi:type="dcterms:W3CDTF">2024-12-03T13:47:05Z</dcterms:modified>
</cp:coreProperties>
</file>