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5" r:id="rId3"/>
    <p:sldId id="286" r:id="rId4"/>
    <p:sldId id="287" r:id="rId5"/>
    <p:sldId id="257" r:id="rId6"/>
    <p:sldId id="258" r:id="rId7"/>
    <p:sldId id="259" r:id="rId8"/>
    <p:sldId id="262" r:id="rId9"/>
    <p:sldId id="264" r:id="rId10"/>
    <p:sldId id="269" r:id="rId11"/>
    <p:sldId id="270" r:id="rId12"/>
    <p:sldId id="288" r:id="rId13"/>
    <p:sldId id="295" r:id="rId14"/>
    <p:sldId id="292" r:id="rId15"/>
    <p:sldId id="293" r:id="rId16"/>
    <p:sldId id="265" r:id="rId17"/>
    <p:sldId id="267" r:id="rId18"/>
    <p:sldId id="272" r:id="rId19"/>
    <p:sldId id="277" r:id="rId20"/>
    <p:sldId id="278" r:id="rId21"/>
    <p:sldId id="279" r:id="rId22"/>
    <p:sldId id="281" r:id="rId23"/>
    <p:sldId id="282" r:id="rId24"/>
    <p:sldId id="284" r:id="rId25"/>
    <p:sldId id="297" r:id="rId26"/>
    <p:sldId id="260" r:id="rId27"/>
    <p:sldId id="263" r:id="rId28"/>
    <p:sldId id="261" r:id="rId29"/>
    <p:sldId id="29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65B30-A230-47EB-86E0-87366CB266A4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A1332-2390-4C58-9B23-A44A604F15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28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4B4A-41C5-4B95-88DA-852935CDA3C7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DA7-2B18-4719-8A28-97694BEF2A8D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03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32D7-D5BC-495D-86F0-CAF057BE1C5D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0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D8634-8F68-4184-9A96-3E678EB7BB96}" type="datetime1">
              <a:rPr lang="en-US" smtClean="0"/>
              <a:t>1/18/2024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6CF3C-39C6-4B1D-86A3-906B96B8CA3C}" type="datetime1">
              <a:rPr lang="en-US" smtClean="0"/>
              <a:t>1/18/2024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9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FB08B-22FE-4730-B0BE-56FDA4F4ED2B}" type="datetime1">
              <a:rPr lang="en-US" smtClean="0"/>
              <a:t>1/18/2024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8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7BFD-92D0-4910-A898-EDA3E63742AD}" type="datetime1">
              <a:rPr lang="en-US" smtClean="0"/>
              <a:t>1/18/2024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0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8B70-4CA6-42A6-B3D0-BA93174103E8}" type="datetime1">
              <a:rPr lang="en-US" smtClean="0"/>
              <a:t>1/18/2024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6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0C8D-C7B5-47DD-8CC4-C34C828022E6}" type="datetime1">
              <a:rPr lang="en-US" smtClean="0"/>
              <a:t>1/18/2024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2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FFBF-5854-45B3-9A7D-5CB4244A2181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2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1F96B-3A25-4FDA-AA02-9C88DBCBB803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54B4F-B36E-4296-AD4E-8CBA15977652}" type="datetime1">
              <a:rPr lang="en-US" smtClean="0"/>
              <a:t>1/18/2024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0E5B-4264-40AD-96BF-1619B42AE2F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4973" y="2385390"/>
            <a:ext cx="9846365" cy="246023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Utilización del modelo DSSAT para proponer 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fechas de siembra y condiciones hídricas del maíz (Zea </a:t>
            </a:r>
            <a:r>
              <a:rPr lang="es-ES" sz="4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mays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L.)</a:t>
            </a: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cv</a:t>
            </a:r>
            <a:r>
              <a:rPr lang="es-ES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‘P-7928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’ para la adaptación al cambio climático</a:t>
            </a:r>
            <a:endParaRPr lang="en-US" sz="4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318051" y="5658678"/>
            <a:ext cx="499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Autor: Ing. </a:t>
            </a:r>
            <a:r>
              <a:rPr lang="es-ES" dirty="0" err="1" smtClean="0"/>
              <a:t>Osmel</a:t>
            </a:r>
            <a:r>
              <a:rPr lang="es-ES" dirty="0" smtClean="0"/>
              <a:t> Rodríguez González </a:t>
            </a:r>
            <a:r>
              <a:rPr lang="es-ES" dirty="0" err="1" smtClean="0"/>
              <a:t>Ms.C</a:t>
            </a:r>
            <a:r>
              <a:rPr lang="es-ES" dirty="0" smtClean="0"/>
              <a:t>. 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6924261" y="5687386"/>
            <a:ext cx="44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Tutores: 	Ing. René Florido </a:t>
            </a:r>
            <a:r>
              <a:rPr lang="es-ES" dirty="0" err="1" smtClean="0"/>
              <a:t>Bacallao</a:t>
            </a:r>
            <a:r>
              <a:rPr lang="es-ES" dirty="0" smtClean="0"/>
              <a:t> </a:t>
            </a:r>
            <a:r>
              <a:rPr lang="es-ES" dirty="0" err="1" smtClean="0"/>
              <a:t>Dr.C</a:t>
            </a:r>
            <a:r>
              <a:rPr lang="es-ES" dirty="0" smtClean="0"/>
              <a:t>.</a:t>
            </a:r>
          </a:p>
          <a:p>
            <a:r>
              <a:rPr lang="es-ES" dirty="0"/>
              <a:t>	</a:t>
            </a:r>
            <a:r>
              <a:rPr lang="es-ES" dirty="0" smtClean="0"/>
              <a:t>Ing. Eduardo I. </a:t>
            </a:r>
            <a:r>
              <a:rPr lang="es-ES" dirty="0" err="1" smtClean="0"/>
              <a:t>Jeréz</a:t>
            </a:r>
            <a:r>
              <a:rPr lang="es-ES" dirty="0" smtClean="0"/>
              <a:t> </a:t>
            </a:r>
            <a:r>
              <a:rPr lang="es-ES" dirty="0" err="1" smtClean="0"/>
              <a:t>Mompié</a:t>
            </a:r>
            <a:r>
              <a:rPr lang="es-ES" dirty="0" smtClean="0"/>
              <a:t> </a:t>
            </a:r>
            <a:r>
              <a:rPr lang="es-ES" dirty="0" err="1" smtClean="0"/>
              <a:t>Dr.C</a:t>
            </a:r>
            <a:r>
              <a:rPr lang="es-ES" dirty="0" smtClean="0"/>
              <a:t> </a:t>
            </a:r>
            <a:endParaRPr lang="en-US" dirty="0"/>
          </a:p>
        </p:txBody>
      </p:sp>
      <p:pic>
        <p:nvPicPr>
          <p:cNvPr id="2049" name="Imagen 17" descr="Identidad INCA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353" y="120819"/>
            <a:ext cx="1187105" cy="194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0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90" y="358764"/>
            <a:ext cx="1472180" cy="147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816085" y="358764"/>
            <a:ext cx="618229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/>
              <a:t>Tesis presentada en opción al título de Doctor en Ciencias Agrícolas</a:t>
            </a:r>
            <a:endParaRPr lang="en-US" sz="3600" b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11866084" y="6492875"/>
            <a:ext cx="325916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5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497" y="11435"/>
            <a:ext cx="3486981" cy="1325563"/>
          </a:xfrm>
        </p:spPr>
        <p:txBody>
          <a:bodyPr/>
          <a:lstStyle/>
          <a:p>
            <a:r>
              <a:rPr lang="es-ES" b="1" dirty="0" smtClean="0"/>
              <a:t>Introducción</a:t>
            </a:r>
            <a:endParaRPr lang="en-U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07" y="2662439"/>
            <a:ext cx="1187629" cy="10371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32" y="1857792"/>
            <a:ext cx="870092" cy="87009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84" y="2213408"/>
            <a:ext cx="898062" cy="8980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84" y="2213408"/>
            <a:ext cx="853551" cy="845549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590843" y="1561514"/>
            <a:ext cx="3052689" cy="23774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/>
          <p:cNvSpPr txBox="1"/>
          <p:nvPr/>
        </p:nvSpPr>
        <p:spPr>
          <a:xfrm>
            <a:off x="1058276" y="1031433"/>
            <a:ext cx="2394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Cambio climático</a:t>
            </a:r>
            <a:endParaRPr lang="en-US" sz="2400" dirty="0"/>
          </a:p>
        </p:txBody>
      </p:sp>
      <p:grpSp>
        <p:nvGrpSpPr>
          <p:cNvPr id="27" name="Grupo 26"/>
          <p:cNvGrpSpPr/>
          <p:nvPr/>
        </p:nvGrpSpPr>
        <p:grpSpPr>
          <a:xfrm>
            <a:off x="3218911" y="4996386"/>
            <a:ext cx="2935493" cy="769441"/>
            <a:chOff x="3218911" y="4996386"/>
            <a:chExt cx="2935493" cy="769441"/>
          </a:xfrm>
        </p:grpSpPr>
        <p:sp>
          <p:nvSpPr>
            <p:cNvPr id="11" name="Flecha derecha 10"/>
            <p:cNvSpPr/>
            <p:nvPr/>
          </p:nvSpPr>
          <p:spPr>
            <a:xfrm>
              <a:off x="3218911" y="5108165"/>
              <a:ext cx="478301" cy="4227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3753483" y="4996386"/>
              <a:ext cx="2400921" cy="76944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2200" dirty="0" smtClean="0"/>
                <a:t>Buscar alternativas</a:t>
              </a:r>
            </a:p>
            <a:p>
              <a:r>
                <a:rPr lang="es-ES" sz="2200" dirty="0" smtClean="0"/>
                <a:t>de uso agrícola</a:t>
              </a:r>
              <a:endParaRPr lang="en-US" sz="2200" dirty="0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154406" y="4659417"/>
            <a:ext cx="4452634" cy="1572571"/>
            <a:chOff x="5668058" y="4659417"/>
            <a:chExt cx="4108993" cy="1572571"/>
          </a:xfrm>
        </p:grpSpPr>
        <p:sp>
          <p:nvSpPr>
            <p:cNvPr id="13" name="Flecha derecha 12"/>
            <p:cNvSpPr/>
            <p:nvPr/>
          </p:nvSpPr>
          <p:spPr>
            <a:xfrm>
              <a:off x="5821440" y="5110502"/>
              <a:ext cx="1212411" cy="4227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xplosión 1 13"/>
            <p:cNvSpPr/>
            <p:nvPr/>
          </p:nvSpPr>
          <p:spPr>
            <a:xfrm>
              <a:off x="7033851" y="4659417"/>
              <a:ext cx="2743200" cy="1572571"/>
            </a:xfrm>
            <a:prstGeom prst="irregularSeal1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7672352" y="5036194"/>
              <a:ext cx="180122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00" dirty="0" smtClean="0"/>
                <a:t>Incrementar</a:t>
              </a:r>
            </a:p>
            <a:p>
              <a:r>
                <a:rPr lang="es-ES" sz="2200" dirty="0" smtClean="0"/>
                <a:t>rendimientos</a:t>
              </a:r>
              <a:endParaRPr lang="en-US" sz="2200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5668058" y="5458051"/>
              <a:ext cx="1420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encaminadas</a:t>
              </a:r>
              <a:endParaRPr lang="en-US" dirty="0"/>
            </a:p>
          </p:txBody>
        </p:sp>
      </p:grpSp>
      <p:sp>
        <p:nvSpPr>
          <p:cNvPr id="30" name="CuadroTexto 29"/>
          <p:cNvSpPr txBox="1"/>
          <p:nvPr/>
        </p:nvSpPr>
        <p:spPr>
          <a:xfrm>
            <a:off x="2675836" y="3938954"/>
            <a:ext cx="1713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(IPCC, 2021) (FAO, 2022)</a:t>
            </a:r>
            <a:endParaRPr lang="en-US" dirty="0"/>
          </a:p>
        </p:txBody>
      </p:sp>
      <p:grpSp>
        <p:nvGrpSpPr>
          <p:cNvPr id="32" name="Grupo 31"/>
          <p:cNvGrpSpPr/>
          <p:nvPr/>
        </p:nvGrpSpPr>
        <p:grpSpPr>
          <a:xfrm>
            <a:off x="1000084" y="4172083"/>
            <a:ext cx="2184686" cy="2158737"/>
            <a:chOff x="1000084" y="4172083"/>
            <a:chExt cx="2184686" cy="2158737"/>
          </a:xfrm>
        </p:grpSpPr>
        <p:grpSp>
          <p:nvGrpSpPr>
            <p:cNvPr id="26" name="Grupo 25"/>
            <p:cNvGrpSpPr/>
            <p:nvPr/>
          </p:nvGrpSpPr>
          <p:grpSpPr>
            <a:xfrm>
              <a:off x="1058276" y="4172083"/>
              <a:ext cx="2000435" cy="1793801"/>
              <a:chOff x="1058276" y="4172083"/>
              <a:chExt cx="2000435" cy="1793801"/>
            </a:xfrm>
          </p:grpSpPr>
          <p:sp>
            <p:nvSpPr>
              <p:cNvPr id="9" name="Flecha derecha 8"/>
              <p:cNvSpPr/>
              <p:nvPr/>
            </p:nvSpPr>
            <p:spPr>
              <a:xfrm rot="5249316">
                <a:off x="1928328" y="4199846"/>
                <a:ext cx="478301" cy="42277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CuadroTexto 9"/>
              <p:cNvSpPr txBox="1"/>
              <p:nvPr/>
            </p:nvSpPr>
            <p:spPr>
              <a:xfrm>
                <a:off x="1058276" y="4857888"/>
                <a:ext cx="2000435" cy="110799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s-ES" sz="2200" dirty="0" smtClean="0"/>
                  <a:t>Variabilidad </a:t>
                </a:r>
                <a:r>
                  <a:rPr lang="en-US" sz="2200" dirty="0" err="1" smtClean="0"/>
                  <a:t>en</a:t>
                </a:r>
                <a:r>
                  <a:rPr lang="en-US" sz="2200" dirty="0" smtClean="0"/>
                  <a:t> </a:t>
                </a:r>
                <a:r>
                  <a:rPr lang="es-ES" sz="2200" dirty="0" smtClean="0"/>
                  <a:t>el rendimiento</a:t>
                </a:r>
              </a:p>
              <a:p>
                <a:r>
                  <a:rPr lang="es-ES" sz="2200" dirty="0"/>
                  <a:t>d</a:t>
                </a:r>
                <a:r>
                  <a:rPr lang="es-ES" sz="2200" dirty="0" smtClean="0"/>
                  <a:t>e los cultivos</a:t>
                </a:r>
              </a:p>
            </p:txBody>
          </p:sp>
        </p:grpSp>
        <p:sp>
          <p:nvSpPr>
            <p:cNvPr id="31" name="CuadroTexto 30"/>
            <p:cNvSpPr txBox="1"/>
            <p:nvPr/>
          </p:nvSpPr>
          <p:spPr>
            <a:xfrm>
              <a:off x="1000084" y="5961488"/>
              <a:ext cx="2184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(</a:t>
              </a:r>
              <a:r>
                <a:rPr lang="es-ES" dirty="0" err="1" smtClean="0"/>
                <a:t>Akinbile</a:t>
              </a:r>
              <a:r>
                <a:rPr lang="es-ES" dirty="0"/>
                <a:t> </a:t>
              </a:r>
              <a:r>
                <a:rPr lang="es-ES" i="1" dirty="0" smtClean="0"/>
                <a:t>et al.</a:t>
              </a:r>
              <a:r>
                <a:rPr lang="es-ES" dirty="0" smtClean="0"/>
                <a:t>, 2020)</a:t>
              </a:r>
              <a:endParaRPr lang="en-US" dirty="0"/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4752646" y="184162"/>
            <a:ext cx="7305925" cy="4447289"/>
            <a:chOff x="4752646" y="184162"/>
            <a:chExt cx="7305925" cy="4447289"/>
          </a:xfrm>
        </p:grpSpPr>
        <p:grpSp>
          <p:nvGrpSpPr>
            <p:cNvPr id="29" name="Grupo 28"/>
            <p:cNvGrpSpPr/>
            <p:nvPr/>
          </p:nvGrpSpPr>
          <p:grpSpPr>
            <a:xfrm>
              <a:off x="4752646" y="184162"/>
              <a:ext cx="7098878" cy="4359474"/>
              <a:chOff x="4752646" y="184162"/>
              <a:chExt cx="7098878" cy="4359474"/>
            </a:xfrm>
          </p:grpSpPr>
          <p:grpSp>
            <p:nvGrpSpPr>
              <p:cNvPr id="16" name="Group 2"/>
              <p:cNvGrpSpPr/>
              <p:nvPr/>
            </p:nvGrpSpPr>
            <p:grpSpPr>
              <a:xfrm>
                <a:off x="4752646" y="864585"/>
                <a:ext cx="2615888" cy="2507557"/>
                <a:chOff x="187957" y="1803400"/>
                <a:chExt cx="3761743" cy="3976942"/>
              </a:xfrm>
            </p:grpSpPr>
            <p:pic>
              <p:nvPicPr>
                <p:cNvPr id="17" name="4 Imagen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7957" y="2925932"/>
                  <a:ext cx="1872909" cy="1468268"/>
                </a:xfrm>
                <a:prstGeom prst="rect">
                  <a:avLst/>
                </a:prstGeom>
              </p:spPr>
            </p:pic>
            <p:pic>
              <p:nvPicPr>
                <p:cNvPr id="18" name="5 Imagen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7957" y="1803400"/>
                  <a:ext cx="2895884" cy="1013490"/>
                </a:xfrm>
                <a:prstGeom prst="rect">
                  <a:avLst/>
                </a:prstGeom>
              </p:spPr>
            </p:pic>
            <p:pic>
              <p:nvPicPr>
                <p:cNvPr id="19" name="6 Imagen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0936" y="2623831"/>
                  <a:ext cx="2348764" cy="838376"/>
                </a:xfrm>
                <a:prstGeom prst="rect">
                  <a:avLst/>
                </a:prstGeom>
              </p:spPr>
            </p:pic>
            <p:pic>
              <p:nvPicPr>
                <p:cNvPr id="20" name="7 Imagen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60866" y="3462207"/>
                  <a:ext cx="1850519" cy="1227915"/>
                </a:xfrm>
                <a:prstGeom prst="rect">
                  <a:avLst/>
                </a:prstGeom>
              </p:spPr>
            </p:pic>
            <p:pic>
              <p:nvPicPr>
                <p:cNvPr id="21" name="8 Imagen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0999" y="4066282"/>
                  <a:ext cx="1714060" cy="1714060"/>
                </a:xfrm>
                <a:prstGeom prst="rect">
                  <a:avLst/>
                </a:prstGeom>
              </p:spPr>
            </p:pic>
          </p:grpSp>
          <p:sp>
            <p:nvSpPr>
              <p:cNvPr id="22" name="Rectángulo 21"/>
              <p:cNvSpPr/>
              <p:nvPr/>
            </p:nvSpPr>
            <p:spPr>
              <a:xfrm>
                <a:off x="8025493" y="357277"/>
                <a:ext cx="3826031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dirty="0" smtClean="0">
                    <a:latin typeface="Arial" panose="020B0604020202020204" pitchFamily="34" charset="0"/>
                    <a:ea typeface="Calibri" panose="020F0502020204030204" pitchFamily="34" charset="0"/>
                  </a:rPr>
                  <a:t>Permiten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E</a:t>
                </a:r>
                <a:r>
                  <a:rPr lang="es-ES" dirty="0" smtClean="0">
                    <a:latin typeface="Arial" panose="020B0604020202020204" pitchFamily="34" charset="0"/>
                    <a:ea typeface="Calibri" panose="020F0502020204030204" pitchFamily="34" charset="0"/>
                  </a:rPr>
                  <a:t>valuar </a:t>
                </a: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las consecuencias del cambio climático en la producción de </a:t>
                </a:r>
                <a:r>
                  <a:rPr lang="es-ES" dirty="0" smtClean="0">
                    <a:latin typeface="Arial" panose="020B0604020202020204" pitchFamily="34" charset="0"/>
                    <a:ea typeface="Calibri" panose="020F0502020204030204" pitchFamily="34" charset="0"/>
                  </a:rPr>
                  <a:t>cultivos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E</a:t>
                </a:r>
                <a:r>
                  <a:rPr lang="es-ES" dirty="0" smtClean="0">
                    <a:latin typeface="Arial" panose="020B0604020202020204" pitchFamily="34" charset="0"/>
                    <a:ea typeface="Calibri" panose="020F0502020204030204" pitchFamily="34" charset="0"/>
                  </a:rPr>
                  <a:t>valuar </a:t>
                </a: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posibles adaptaciones de las prácticas de manejo </a:t>
                </a:r>
                <a:endParaRPr lang="es-ES" dirty="0" smtClean="0"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P</a:t>
                </a:r>
                <a:r>
                  <a:rPr lang="es-ES" dirty="0" smtClean="0">
                    <a:latin typeface="Arial" panose="020B0604020202020204" pitchFamily="34" charset="0"/>
                    <a:ea typeface="Calibri" panose="020F0502020204030204" pitchFamily="34" charset="0"/>
                  </a:rPr>
                  <a:t>redicción </a:t>
                </a:r>
                <a:r>
                  <a:rPr lang="es-ES" dirty="0">
                    <a:latin typeface="Arial" panose="020B0604020202020204" pitchFamily="34" charset="0"/>
                    <a:ea typeface="Calibri" panose="020F0502020204030204" pitchFamily="34" charset="0"/>
                  </a:rPr>
                  <a:t>de rendimientos medios y potenciales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Abordar 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las problemáticas actuales de la sostenibilidad de la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producción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Incorporar 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el estudio de los actuales y futuros escenarios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climáticos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9 Abrir llave"/>
              <p:cNvSpPr/>
              <p:nvPr/>
            </p:nvSpPr>
            <p:spPr>
              <a:xfrm>
                <a:off x="7534854" y="184162"/>
                <a:ext cx="622300" cy="4359474"/>
              </a:xfrm>
              <a:prstGeom prst="leftBrace">
                <a:avLst/>
              </a:prstGeom>
              <a:ln>
                <a:solidFill>
                  <a:srgbClr val="399A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Flecha derecha 23"/>
              <p:cNvSpPr/>
              <p:nvPr/>
            </p:nvSpPr>
            <p:spPr>
              <a:xfrm rot="2378010">
                <a:off x="5866799" y="3883913"/>
                <a:ext cx="2049372" cy="40205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CuadroTexto 32"/>
            <p:cNvSpPr txBox="1"/>
            <p:nvPr/>
          </p:nvSpPr>
          <p:spPr>
            <a:xfrm>
              <a:off x="9777051" y="4262119"/>
              <a:ext cx="228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(González </a:t>
              </a:r>
              <a:r>
                <a:rPr lang="es-ES" i="1" dirty="0" smtClean="0"/>
                <a:t>et al</a:t>
              </a:r>
              <a:r>
                <a:rPr lang="es-ES" dirty="0" smtClean="0"/>
                <a:t>., 2022)</a:t>
              </a:r>
              <a:endParaRPr lang="en-US" dirty="0"/>
            </a:p>
          </p:txBody>
        </p:sp>
      </p:grpSp>
      <p:sp>
        <p:nvSpPr>
          <p:cNvPr id="35" name="Marcador de número de diapositiva 34"/>
          <p:cNvSpPr>
            <a:spLocks noGrp="1"/>
          </p:cNvSpPr>
          <p:nvPr>
            <p:ph type="sldNum" sz="quarter" idx="12"/>
          </p:nvPr>
        </p:nvSpPr>
        <p:spPr>
          <a:xfrm>
            <a:off x="9448800" y="6511030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8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06527" y="173305"/>
            <a:ext cx="4581382" cy="4563372"/>
            <a:chOff x="406527" y="173305"/>
            <a:chExt cx="4581382" cy="4563372"/>
          </a:xfrm>
        </p:grpSpPr>
        <p:grpSp>
          <p:nvGrpSpPr>
            <p:cNvPr id="2" name="Grupo 1"/>
            <p:cNvGrpSpPr/>
            <p:nvPr/>
          </p:nvGrpSpPr>
          <p:grpSpPr>
            <a:xfrm>
              <a:off x="406527" y="173305"/>
              <a:ext cx="4560789" cy="2598031"/>
              <a:chOff x="406527" y="173305"/>
              <a:chExt cx="4560789" cy="2598031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7157" y="1004302"/>
                <a:ext cx="3791703" cy="1767034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6" name="CuadroTexto 5"/>
              <p:cNvSpPr txBox="1"/>
              <p:nvPr/>
            </p:nvSpPr>
            <p:spPr>
              <a:xfrm>
                <a:off x="406527" y="173305"/>
                <a:ext cx="45607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“Taller sobre Modelación para la Evaluación Regional de Cambio Climático y Agricultura en Latinoamérica y el Caribe (LAC)”</a:t>
                </a:r>
                <a:endParaRPr lang="en-US" sz="1600" dirty="0"/>
              </a:p>
            </p:txBody>
          </p:sp>
        </p:grpSp>
        <p:sp>
          <p:nvSpPr>
            <p:cNvPr id="9" name="CuadroTexto 8"/>
            <p:cNvSpPr txBox="1"/>
            <p:nvPr/>
          </p:nvSpPr>
          <p:spPr>
            <a:xfrm>
              <a:off x="711331" y="2982351"/>
              <a:ext cx="427657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/>
                <a:t>O</a:t>
              </a:r>
              <a:r>
                <a:rPr lang="es-ES" b="1" dirty="0" smtClean="0"/>
                <a:t>bjetivo</a:t>
              </a:r>
              <a:r>
                <a:rPr lang="es-ES" dirty="0" smtClean="0"/>
                <a:t> </a:t>
              </a:r>
            </a:p>
            <a:p>
              <a:r>
                <a:rPr lang="es-ES" dirty="0" smtClean="0"/>
                <a:t>Desarrollar </a:t>
              </a:r>
              <a:r>
                <a:rPr lang="es-ES" dirty="0"/>
                <a:t>las bases científicas y tecnológicas para estudios específicos enfocados en evaluaciones de impacto de cambio climático e identificación de estrategias de adaptación</a:t>
              </a:r>
              <a:endParaRPr lang="en-US" dirty="0"/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771573" y="4153410"/>
            <a:ext cx="5655395" cy="2390505"/>
            <a:chOff x="1771573" y="4153410"/>
            <a:chExt cx="5655395" cy="2390505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882" y="4153410"/>
              <a:ext cx="2957086" cy="2390505"/>
            </a:xfrm>
            <a:prstGeom prst="rect">
              <a:avLst/>
            </a:prstGeom>
          </p:spPr>
        </p:pic>
        <p:sp>
          <p:nvSpPr>
            <p:cNvPr id="15" name="Flecha doblada hacia arriba 14"/>
            <p:cNvSpPr/>
            <p:nvPr/>
          </p:nvSpPr>
          <p:spPr>
            <a:xfrm rot="5400000">
              <a:off x="2837788" y="4026382"/>
              <a:ext cx="758952" cy="2151440"/>
            </a:xfrm>
            <a:prstGeom prst="bentUpArrow">
              <a:avLst>
                <a:gd name="adj1" fmla="val 28035"/>
                <a:gd name="adj2" fmla="val 35884"/>
                <a:gd name="adj3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771573" y="5481619"/>
              <a:ext cx="2549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Propuesta de trabajo en maíz para la región</a:t>
              </a:r>
              <a:endParaRPr lang="en-US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7603866" y="3710564"/>
            <a:ext cx="4492283" cy="2482948"/>
            <a:chOff x="7603866" y="3710564"/>
            <a:chExt cx="4492283" cy="2482948"/>
          </a:xfrm>
        </p:grpSpPr>
        <p:sp>
          <p:nvSpPr>
            <p:cNvPr id="17" name="Explosión 2 16"/>
            <p:cNvSpPr/>
            <p:nvPr/>
          </p:nvSpPr>
          <p:spPr>
            <a:xfrm>
              <a:off x="7603866" y="3710564"/>
              <a:ext cx="4492283" cy="2482948"/>
            </a:xfrm>
            <a:prstGeom prst="irregularSeal2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uadroTexto 17"/>
            <p:cNvSpPr txBox="1"/>
            <p:nvPr/>
          </p:nvSpPr>
          <p:spPr>
            <a:xfrm rot="20265071">
              <a:off x="8439947" y="4690428"/>
              <a:ext cx="2532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800" dirty="0" smtClean="0">
                  <a:solidFill>
                    <a:srgbClr val="FF0000"/>
                  </a:solidFill>
                </a:rPr>
                <a:t>Lento progreso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7061982" y="763430"/>
            <a:ext cx="5179533" cy="3023568"/>
            <a:chOff x="7061982" y="763430"/>
            <a:chExt cx="5179533" cy="3023568"/>
          </a:xfrm>
        </p:grpSpPr>
        <p:grpSp>
          <p:nvGrpSpPr>
            <p:cNvPr id="10" name="Grupo 9"/>
            <p:cNvGrpSpPr/>
            <p:nvPr/>
          </p:nvGrpSpPr>
          <p:grpSpPr>
            <a:xfrm>
              <a:off x="7061982" y="763430"/>
              <a:ext cx="4656406" cy="3023568"/>
              <a:chOff x="7061982" y="763430"/>
              <a:chExt cx="4656406" cy="3023568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02882" y="763430"/>
                <a:ext cx="2578800" cy="171248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sq">
                <a:solidFill>
                  <a:srgbClr val="FFFFFF"/>
                </a:solidFill>
                <a:miter lim="800000"/>
              </a:ln>
              <a:effectLst>
                <a:outerShdw blurRad="65000" dist="50800" dir="12900000" kx="195000" ky="145000" algn="tl" rotWithShape="0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360000"/>
                </a:camera>
                <a:lightRig rig="twoPt" dir="t">
                  <a:rot lat="0" lon="0" rev="7200000"/>
                </a:lightRig>
              </a:scene3d>
              <a:sp3d contourW="12700">
                <a:bevelT w="25400" h="19050"/>
                <a:contourClr>
                  <a:srgbClr val="969696"/>
                </a:contourClr>
              </a:sp3d>
            </p:spPr>
          </p:pic>
          <p:sp>
            <p:nvSpPr>
              <p:cNvPr id="8" name="CuadroTexto 7"/>
              <p:cNvSpPr txBox="1"/>
              <p:nvPr/>
            </p:nvSpPr>
            <p:spPr>
              <a:xfrm>
                <a:off x="7061982" y="2863668"/>
                <a:ext cx="465640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Adapta a diferentes condiciones ambientales</a:t>
                </a:r>
              </a:p>
              <a:p>
                <a:r>
                  <a:rPr lang="es-ES" dirty="0" smtClean="0"/>
                  <a:t>2</a:t>
                </a:r>
                <a:r>
                  <a:rPr lang="es-ES" baseline="30000" dirty="0" smtClean="0"/>
                  <a:t>do</a:t>
                </a:r>
                <a:r>
                  <a:rPr lang="es-ES" dirty="0" smtClean="0"/>
                  <a:t> lugar entre los cereales</a:t>
                </a:r>
              </a:p>
              <a:p>
                <a:r>
                  <a:rPr lang="es-ES" dirty="0" smtClean="0"/>
                  <a:t>Alimentación animal y humana</a:t>
                </a:r>
                <a:endParaRPr lang="en-US" dirty="0"/>
              </a:p>
            </p:txBody>
          </p:sp>
        </p:grpSp>
        <p:sp>
          <p:nvSpPr>
            <p:cNvPr id="12" name="CuadroTexto 11"/>
            <p:cNvSpPr txBox="1"/>
            <p:nvPr/>
          </p:nvSpPr>
          <p:spPr>
            <a:xfrm>
              <a:off x="9850007" y="2550073"/>
              <a:ext cx="23915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(Guamán </a:t>
              </a:r>
              <a:r>
                <a:rPr lang="es-ES" i="1" dirty="0" smtClean="0"/>
                <a:t>et al</a:t>
              </a:r>
              <a:r>
                <a:rPr lang="es-ES" dirty="0" smtClean="0"/>
                <a:t>., 2020)</a:t>
              </a:r>
              <a:endParaRPr lang="en-US" dirty="0"/>
            </a:p>
          </p:txBody>
        </p:sp>
      </p:grpSp>
      <p:sp>
        <p:nvSpPr>
          <p:cNvPr id="19" name="Marcador de número de diapositiva 18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3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2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01858" y="168805"/>
            <a:ext cx="4248449" cy="2124222"/>
            <a:chOff x="1223895" y="886265"/>
            <a:chExt cx="3826412" cy="1730326"/>
          </a:xfrm>
        </p:grpSpPr>
        <p:sp>
          <p:nvSpPr>
            <p:cNvPr id="4" name="Explosión 2 3"/>
            <p:cNvSpPr/>
            <p:nvPr/>
          </p:nvSpPr>
          <p:spPr>
            <a:xfrm>
              <a:off x="1223895" y="886265"/>
              <a:ext cx="3826412" cy="1730326"/>
            </a:xfrm>
            <a:prstGeom prst="irregularSeal2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1830482" y="1499161"/>
              <a:ext cx="26306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00" dirty="0" smtClean="0"/>
                <a:t>Determinación de coeficientes genéticos</a:t>
              </a:r>
              <a:endParaRPr lang="en-US" sz="2200" dirty="0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5148780" y="396274"/>
            <a:ext cx="6372659" cy="1446550"/>
            <a:chOff x="5148781" y="1324733"/>
            <a:chExt cx="6147576" cy="1446550"/>
          </a:xfrm>
        </p:grpSpPr>
        <p:sp>
          <p:nvSpPr>
            <p:cNvPr id="6" name="Flecha derecha 5"/>
            <p:cNvSpPr/>
            <p:nvPr/>
          </p:nvSpPr>
          <p:spPr>
            <a:xfrm>
              <a:off x="5148781" y="1763315"/>
              <a:ext cx="1083213" cy="3231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6555551" y="1324733"/>
              <a:ext cx="474080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00" dirty="0"/>
                <a:t>P</a:t>
              </a:r>
              <a:r>
                <a:rPr lang="es-ES" sz="2200" dirty="0" smtClean="0"/>
                <a:t>unto </a:t>
              </a:r>
              <a:r>
                <a:rPr lang="es-ES" sz="2200" dirty="0"/>
                <a:t>de entrada al uso de modelos de cultivos </a:t>
              </a:r>
              <a:r>
                <a:rPr lang="es-ES" sz="2200" dirty="0" smtClean="0"/>
                <a:t>dinámicos y el </a:t>
              </a:r>
              <a:r>
                <a:rPr lang="es-ES" sz="2200" dirty="0"/>
                <a:t>conocimiento sobre los cultivos y los aspectos biofísicos</a:t>
              </a:r>
              <a:r>
                <a:rPr lang="es-ES" sz="2200" dirty="0" smtClean="0"/>
                <a:t> </a:t>
              </a:r>
              <a:endParaRPr lang="en-US" sz="2200" dirty="0"/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7906043" y="3376245"/>
            <a:ext cx="39811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Los coeficientes </a:t>
            </a:r>
            <a:r>
              <a:rPr lang="es-ES" sz="2400" dirty="0" smtClean="0">
                <a:solidFill>
                  <a:srgbClr val="FF0000"/>
                </a:solidFill>
              </a:rPr>
              <a:t>genéticos para </a:t>
            </a:r>
            <a:r>
              <a:rPr lang="es-ES" sz="2400" dirty="0">
                <a:solidFill>
                  <a:srgbClr val="FF0000"/>
                </a:solidFill>
              </a:rPr>
              <a:t>cultivares de maíces cubanos no se conocen y no están incluidos en la base de datos de cultivo de DSSAT versión 4.8 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5752"/>
              </p:ext>
            </p:extLst>
          </p:nvPr>
        </p:nvGraphicFramePr>
        <p:xfrm>
          <a:off x="389734" y="2248959"/>
          <a:ext cx="7460038" cy="450635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396863">
                  <a:extLst>
                    <a:ext uri="{9D8B030D-6E8A-4147-A177-3AD203B41FA5}">
                      <a16:colId xmlns:a16="http://schemas.microsoft.com/office/drawing/2014/main" val="2239940935"/>
                    </a:ext>
                  </a:extLst>
                </a:gridCol>
                <a:gridCol w="4881489">
                  <a:extLst>
                    <a:ext uri="{9D8B030D-6E8A-4147-A177-3AD203B41FA5}">
                      <a16:colId xmlns:a16="http://schemas.microsoft.com/office/drawing/2014/main" val="4257697645"/>
                    </a:ext>
                  </a:extLst>
                </a:gridCol>
                <a:gridCol w="1181686">
                  <a:extLst>
                    <a:ext uri="{9D8B030D-6E8A-4147-A177-3AD203B41FA5}">
                      <a16:colId xmlns:a16="http://schemas.microsoft.com/office/drawing/2014/main" val="3389842443"/>
                    </a:ext>
                  </a:extLst>
                </a:gridCol>
              </a:tblGrid>
              <a:tr h="334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Coeficiente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Definición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Unidad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828539"/>
                  </a:ext>
                </a:extLst>
              </a:tr>
              <a:tr h="6781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Tiempo térmico desde la emergencia hasta el final de la fase juvenil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 smtClean="0">
                          <a:effectLst/>
                        </a:rPr>
                        <a:t>ºC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72399754"/>
                  </a:ext>
                </a:extLst>
              </a:tr>
              <a:tr h="9706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Tiempo en el cual el desarrollo</a:t>
                      </a:r>
                      <a:br>
                        <a:rPr lang="es-ES" sz="2000" dirty="0">
                          <a:effectLst/>
                        </a:rPr>
                      </a:br>
                      <a:r>
                        <a:rPr lang="es-ES" sz="2000" dirty="0">
                          <a:effectLst/>
                        </a:rPr>
                        <a:t>se retrasa por cada hora de incremento del fotoperiodo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6935933"/>
                  </a:ext>
                </a:extLst>
              </a:tr>
              <a:tr h="71745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Tiempo térmico desde floración femenina hasta madurez fisiológica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 smtClean="0">
                          <a:effectLst/>
                        </a:rPr>
                        <a:t>ºC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01636210"/>
                  </a:ext>
                </a:extLst>
              </a:tr>
              <a:tr h="71745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PHINT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Filocrono</a:t>
                      </a:r>
                      <a:r>
                        <a:rPr lang="es-ES" sz="2000" dirty="0">
                          <a:effectLst/>
                        </a:rPr>
                        <a:t>; Intervalo entre la aparición</a:t>
                      </a:r>
                      <a:br>
                        <a:rPr lang="es-ES" sz="2000" dirty="0">
                          <a:effectLst/>
                        </a:rPr>
                      </a:br>
                      <a:r>
                        <a:rPr lang="es-ES" sz="2000" dirty="0">
                          <a:effectLst/>
                        </a:rPr>
                        <a:t>de las hojas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 smtClean="0">
                          <a:effectLst/>
                        </a:rPr>
                        <a:t>ºC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88696198"/>
                  </a:ext>
                </a:extLst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G2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Número máximo de granos por planta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unidades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41873658"/>
                  </a:ext>
                </a:extLst>
              </a:tr>
              <a:tr h="47830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G3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Tasa de llenado de grano en condiciones óptimas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mg d</a:t>
                      </a:r>
                      <a:r>
                        <a:rPr lang="es-ES" sz="2000" baseline="30000" dirty="0">
                          <a:effectLst/>
                        </a:rPr>
                        <a:t>-1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760" marR="627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927064"/>
                  </a:ext>
                </a:extLst>
              </a:tr>
            </a:tbl>
          </a:graphicData>
        </a:graphic>
      </p:graphicFrame>
      <p:sp>
        <p:nvSpPr>
          <p:cNvPr id="10" name="Oval 1"/>
          <p:cNvSpPr/>
          <p:nvPr/>
        </p:nvSpPr>
        <p:spPr>
          <a:xfrm>
            <a:off x="149320" y="2621337"/>
            <a:ext cx="1106602" cy="289177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ight Arrow 5"/>
          <p:cNvSpPr/>
          <p:nvPr/>
        </p:nvSpPr>
        <p:spPr>
          <a:xfrm rot="19556813">
            <a:off x="873347" y="2360301"/>
            <a:ext cx="666384" cy="39887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6"/>
          <p:cNvSpPr txBox="1"/>
          <p:nvPr/>
        </p:nvSpPr>
        <p:spPr>
          <a:xfrm>
            <a:off x="1382584" y="1947452"/>
            <a:ext cx="26631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fenológicos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7"/>
          <p:cNvSpPr/>
          <p:nvPr/>
        </p:nvSpPr>
        <p:spPr>
          <a:xfrm>
            <a:off x="284203" y="5570491"/>
            <a:ext cx="543697" cy="102742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ight Arrow 8"/>
          <p:cNvSpPr/>
          <p:nvPr/>
        </p:nvSpPr>
        <p:spPr>
          <a:xfrm rot="1086697">
            <a:off x="745106" y="6437983"/>
            <a:ext cx="699288" cy="30739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9"/>
          <p:cNvSpPr txBox="1"/>
          <p:nvPr/>
        </p:nvSpPr>
        <p:spPr>
          <a:xfrm>
            <a:off x="1474850" y="6481410"/>
            <a:ext cx="26911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potencial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Marcador de número de diapositiva 15"/>
          <p:cNvSpPr>
            <a:spLocks noGrp="1"/>
          </p:cNvSpPr>
          <p:nvPr>
            <p:ph type="sldNum" sz="quarter" idx="12"/>
          </p:nvPr>
        </p:nvSpPr>
        <p:spPr>
          <a:xfrm>
            <a:off x="9448800" y="6472516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4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Problema científico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02703"/>
            <a:ext cx="10515600" cy="2362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000" dirty="0">
                <a:latin typeface="Arial" panose="020B0604020202020204" pitchFamily="34" charset="0"/>
                <a:ea typeface="Calibri" panose="020F0502020204030204" pitchFamily="34" charset="0"/>
              </a:rPr>
              <a:t>¿Cómo contribuir a la adaptación al cambio climático del cultivar de maíz P-7928 para </a:t>
            </a:r>
            <a:r>
              <a:rPr lang="es-ES" sz="4000" dirty="0" smtClean="0">
                <a:latin typeface="Arial" panose="020B0604020202020204" pitchFamily="34" charset="0"/>
                <a:ea typeface="Calibri" panose="020F0502020204030204" pitchFamily="34" charset="0"/>
              </a:rPr>
              <a:t>alcanzar </a:t>
            </a:r>
            <a:r>
              <a:rPr lang="es-ES" sz="4000" dirty="0">
                <a:latin typeface="Arial" panose="020B0604020202020204" pitchFamily="34" charset="0"/>
                <a:ea typeface="Calibri" panose="020F0502020204030204" pitchFamily="34" charset="0"/>
              </a:rPr>
              <a:t>altos rendimientos?</a:t>
            </a:r>
            <a:endParaRPr lang="en-US" sz="4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5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55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Hipótesis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448477"/>
            <a:ext cx="10515600" cy="35150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La utilización del modelo de simulación de cultivos DSSAT permite proponer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fechas de siembra y condiciones hídricas en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el cultivo del maíz cv. ‘P-7928’ que propicien la adaptación al cambio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climático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6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Objetivo general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29207"/>
            <a:ext cx="10515600" cy="233555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MX" sz="4000" dirty="0" smtClean="0">
                <a:latin typeface="Arial" panose="020B0604020202020204" pitchFamily="34" charset="0"/>
                <a:ea typeface="Calibri" panose="020F0502020204030204" pitchFamily="34" charset="0"/>
              </a:rPr>
              <a:t>Utilizar </a:t>
            </a:r>
            <a:r>
              <a:rPr lang="es-MX" sz="4000" dirty="0">
                <a:latin typeface="Arial" panose="020B0604020202020204" pitchFamily="34" charset="0"/>
                <a:ea typeface="Calibri" panose="020F0502020204030204" pitchFamily="34" charset="0"/>
              </a:rPr>
              <a:t>el modelo de simulación de cultivos DSSAT para la estimación de rendimientos del maíz </a:t>
            </a:r>
            <a:r>
              <a:rPr lang="es-MX" sz="4000" dirty="0" smtClean="0">
                <a:latin typeface="Arial" panose="020B0604020202020204" pitchFamily="34" charset="0"/>
                <a:ea typeface="Calibri" panose="020F0502020204030204" pitchFamily="34" charset="0"/>
              </a:rPr>
              <a:t>cv</a:t>
            </a:r>
            <a:r>
              <a:rPr lang="es-MX" sz="4000" dirty="0">
                <a:latin typeface="Arial" panose="020B0604020202020204" pitchFamily="34" charset="0"/>
                <a:ea typeface="Calibri" panose="020F0502020204030204" pitchFamily="34" charset="0"/>
              </a:rPr>
              <a:t>. ‘P-7928’ en diferentes condiciones hídricas y climáticas que permitan la adaptación al cambio climático</a:t>
            </a:r>
            <a:endParaRPr lang="en-US" sz="4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7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6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Objetivos específicos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s-MX" dirty="0"/>
              <a:t>Calibrar el modelo DSSAT mediante la obtención de los coeficientes genéticos del cultivar de maíz </a:t>
            </a:r>
            <a:r>
              <a:rPr lang="es-MX" dirty="0" smtClean="0"/>
              <a:t>‘P-7928’.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s-MX" dirty="0"/>
              <a:t>Evaluar </a:t>
            </a:r>
            <a:r>
              <a:rPr lang="es-MX" dirty="0" smtClean="0"/>
              <a:t>los resultados del modelo de simulación de cultivos DSSAT, bajo diferentes condiciones de clima, manejo de agua y suelo.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s-ES" dirty="0"/>
              <a:t>Proponer la alternativa de fecha de siembra y </a:t>
            </a:r>
            <a:r>
              <a:rPr lang="es-ES" dirty="0" smtClean="0"/>
              <a:t>condición hídrica más adecuada para el cultivar de maíz ‘P-7928’ ante el cambio climático en un escenario climático futuro.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8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6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22104" y="265974"/>
            <a:ext cx="5210060" cy="692494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Materiales y métodos</a:t>
            </a:r>
            <a:endParaRPr lang="en-US" b="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83674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9</a:t>
            </a:fld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490" y="958468"/>
            <a:ext cx="5451913" cy="589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2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1291" y="3544387"/>
            <a:ext cx="167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evaluó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9479" y="642952"/>
            <a:ext cx="1585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registró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4337" y="1016988"/>
            <a:ext cx="3052032" cy="232561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siembra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agrotécnicas</a:t>
            </a:r>
            <a:endPara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 y riego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fases fenológicas del cultivo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54664" y="3983288"/>
            <a:ext cx="2826295" cy="271293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úmero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hojas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Biomasa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 de hojas, tallos y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área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 y sus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94552" y="3583178"/>
            <a:ext cx="159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calculó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239242" y="4020662"/>
            <a:ext cx="2325595" cy="104370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Grados días de calor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acumulados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619825"/>
              </p:ext>
            </p:extLst>
          </p:nvPr>
        </p:nvGraphicFramePr>
        <p:xfrm>
          <a:off x="423145" y="3168986"/>
          <a:ext cx="3377440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568892">
                  <a:extLst>
                    <a:ext uri="{9D8B030D-6E8A-4147-A177-3AD203B41FA5}">
                      <a16:colId xmlns:a16="http://schemas.microsoft.com/office/drawing/2014/main" val="817182383"/>
                    </a:ext>
                  </a:extLst>
                </a:gridCol>
                <a:gridCol w="626040">
                  <a:extLst>
                    <a:ext uri="{9D8B030D-6E8A-4147-A177-3AD203B41FA5}">
                      <a16:colId xmlns:a16="http://schemas.microsoft.com/office/drawing/2014/main" val="1546700373"/>
                    </a:ext>
                  </a:extLst>
                </a:gridCol>
                <a:gridCol w="1338446">
                  <a:extLst>
                    <a:ext uri="{9D8B030D-6E8A-4147-A177-3AD203B41FA5}">
                      <a16:colId xmlns:a16="http://schemas.microsoft.com/office/drawing/2014/main" val="510785091"/>
                    </a:ext>
                  </a:extLst>
                </a:gridCol>
                <a:gridCol w="844062">
                  <a:extLst>
                    <a:ext uri="{9D8B030D-6E8A-4147-A177-3AD203B41FA5}">
                      <a16:colId xmlns:a16="http://schemas.microsoft.com/office/drawing/2014/main" val="1661951725"/>
                    </a:ext>
                  </a:extLst>
                </a:gridCol>
              </a:tblGrid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Año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922436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noviembre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48831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68687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147550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30814" y="2064850"/>
            <a:ext cx="4488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Instituto </a:t>
            </a:r>
            <a:r>
              <a:rPr lang="es-ES" sz="2000" dirty="0"/>
              <a:t>Nacional de Ciencias Agrícolas</a:t>
            </a:r>
            <a:endParaRPr lang="en-US" sz="2000" dirty="0"/>
          </a:p>
        </p:txBody>
      </p:sp>
      <p:sp>
        <p:nvSpPr>
          <p:cNvPr id="2" name="CuadroTexto 1"/>
          <p:cNvSpPr txBox="1"/>
          <p:nvPr/>
        </p:nvSpPr>
        <p:spPr>
          <a:xfrm>
            <a:off x="730814" y="1528541"/>
            <a:ext cx="327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(Hernández y Soto, 2012)</a:t>
            </a:r>
            <a:endParaRPr lang="en-U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30814" y="546522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Calibración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10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7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8316" y="4025945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suelo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81738" y="3845986"/>
            <a:ext cx="1778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clima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293217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Ficheros A y T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2014" y="1245724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X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08315" y="4423271"/>
            <a:ext cx="3077751" cy="934301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Ferralítico Rojo Lixiviado </a:t>
            </a:r>
            <a:r>
              <a:rPr lang="es-E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agrogénico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Hernández, 2015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13338" y="4234333"/>
            <a:ext cx="4389121" cy="173036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Estación Meteorológica de Tapaste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máxima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</a:t>
            </a:r>
          </a:p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Radiación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(Allen et al., 1998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22014" y="1643051"/>
            <a:ext cx="3041598" cy="101257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campo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Tratamientos experimentales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199" y="1690544"/>
            <a:ext cx="2699505" cy="11367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de las variables fisiológicas observadas en los experimentos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11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5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9833" y="4005949"/>
            <a:ext cx="1492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evaluó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5251" y="4005949"/>
            <a:ext cx="166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registró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1874" y="4422189"/>
            <a:ext cx="3722767" cy="176089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siembra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agrotécnicas</a:t>
            </a:r>
            <a:endPara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 y riego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fases fenológicas del cultivo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83206" y="4444850"/>
            <a:ext cx="3082159" cy="215915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úmero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hojas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 de hojas, tallos y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área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foliar</a:t>
            </a:r>
          </a:p>
          <a:p>
            <a:pPr lvl="0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 y sus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91521" y="4006507"/>
            <a:ext cx="159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calculó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938208" y="4422190"/>
            <a:ext cx="2500019" cy="754721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Grados días de calor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acumulados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967688"/>
              </p:ext>
            </p:extLst>
          </p:nvPr>
        </p:nvGraphicFramePr>
        <p:xfrm>
          <a:off x="428785" y="1458578"/>
          <a:ext cx="3179128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534035">
                  <a:extLst>
                    <a:ext uri="{9D8B030D-6E8A-4147-A177-3AD203B41FA5}">
                      <a16:colId xmlns:a16="http://schemas.microsoft.com/office/drawing/2014/main" val="2451896567"/>
                    </a:ext>
                  </a:extLst>
                </a:gridCol>
                <a:gridCol w="589598">
                  <a:extLst>
                    <a:ext uri="{9D8B030D-6E8A-4147-A177-3AD203B41FA5}">
                      <a16:colId xmlns:a16="http://schemas.microsoft.com/office/drawing/2014/main" val="367750424"/>
                    </a:ext>
                  </a:extLst>
                </a:gridCol>
                <a:gridCol w="1296035">
                  <a:extLst>
                    <a:ext uri="{9D8B030D-6E8A-4147-A177-3AD203B41FA5}">
                      <a16:colId xmlns:a16="http://schemas.microsoft.com/office/drawing/2014/main" val="3531485147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37670100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Año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16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001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diciembre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32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470799"/>
                  </a:ext>
                </a:extLst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4066779" y="2526886"/>
            <a:ext cx="4717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Nacional de Ciencias Agrícolas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errar llave 10"/>
          <p:cNvSpPr/>
          <p:nvPr/>
        </p:nvSpPr>
        <p:spPr>
          <a:xfrm>
            <a:off x="3735738" y="2122212"/>
            <a:ext cx="203216" cy="116884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3677427" y="3547824"/>
            <a:ext cx="2829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4064642" y="3337278"/>
            <a:ext cx="6139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Finca San Lorenzo, Tapaste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75251" y="353381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192817"/>
              </p:ext>
            </p:extLst>
          </p:nvPr>
        </p:nvGraphicFramePr>
        <p:xfrm>
          <a:off x="5836955" y="1205925"/>
          <a:ext cx="2101254" cy="1188720"/>
        </p:xfrm>
        <a:graphic>
          <a:graphicData uri="http://schemas.openxmlformats.org/drawingml/2006/table">
            <a:tbl>
              <a:tblPr firstRow="1">
                <a:tableStyleId>{00A15C55-8517-42AA-B614-E9B94910E393}</a:tableStyleId>
              </a:tblPr>
              <a:tblGrid>
                <a:gridCol w="2101254">
                  <a:extLst>
                    <a:ext uri="{9D8B030D-6E8A-4147-A177-3AD203B41FA5}">
                      <a16:colId xmlns:a16="http://schemas.microsoft.com/office/drawing/2014/main" val="2441038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6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Riego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Secano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809912"/>
                  </a:ext>
                </a:extLst>
              </a:tr>
            </a:tbl>
          </a:graphicData>
        </a:graphic>
      </p:graphicFrame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12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72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8316" y="4025945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suelo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81738" y="3845986"/>
            <a:ext cx="1778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clima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293217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Ficheros A y T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2014" y="1245724"/>
            <a:ext cx="174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Fichero X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08315" y="4423271"/>
            <a:ext cx="3077751" cy="130228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Ferralítico Rojo Lixiviado </a:t>
            </a:r>
            <a:r>
              <a:rPr lang="es-E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agrogénico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Pardo </a:t>
            </a:r>
            <a:r>
              <a:rPr lang="es-E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eslítico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vértico</a:t>
            </a:r>
            <a:endParaRPr lang="es-ES" sz="2000" dirty="0" smtClean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Hernández, 2015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13338" y="4234333"/>
            <a:ext cx="4389121" cy="173036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Estación Meteorológica de Tapaste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máxima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</a:t>
            </a:r>
          </a:p>
          <a:p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Radiación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es-ES" sz="2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(Allen et al., 1998</a:t>
            </a:r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22014" y="1643051"/>
            <a:ext cx="3041598" cy="101257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campo</a:t>
            </a:r>
          </a:p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Tratamientos experimentales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199" y="1690544"/>
            <a:ext cx="2699505" cy="11367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de las variables fisiológicas observadas en los experimentos</a:t>
            </a:r>
            <a:endParaRPr lang="es-ES" sz="2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13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886260" y="599407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Simulación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984494" y="2145677"/>
            <a:ext cx="5962554" cy="3744440"/>
            <a:chOff x="1268240" y="2145677"/>
            <a:chExt cx="5962554" cy="3744440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8240" y="2145677"/>
              <a:ext cx="5962554" cy="3744440"/>
            </a:xfrm>
            <a:prstGeom prst="rect">
              <a:avLst/>
            </a:prstGeom>
          </p:spPr>
        </p:pic>
        <p:sp>
          <p:nvSpPr>
            <p:cNvPr id="12" name="Rectángulo 11"/>
            <p:cNvSpPr/>
            <p:nvPr/>
          </p:nvSpPr>
          <p:spPr>
            <a:xfrm>
              <a:off x="1268240" y="2644726"/>
              <a:ext cx="1376486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4580206" y="2307102"/>
              <a:ext cx="1271954" cy="2250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3691010" y="2221645"/>
              <a:ext cx="31793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Clima </a:t>
              </a:r>
              <a:r>
                <a:rPr lang="es-E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Echam</a:t>
              </a:r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5 A2 (2030-2059)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4712677" y="3038622"/>
              <a:ext cx="928468" cy="2250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4712677" y="2966497"/>
              <a:ext cx="998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Suelo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4249517" y="3742006"/>
              <a:ext cx="1982471" cy="2477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4056549" y="3672481"/>
              <a:ext cx="28138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Condiciones iniciales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1380784" y="4262511"/>
              <a:ext cx="1671908" cy="9566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2912012" y="4652097"/>
              <a:ext cx="942266" cy="1449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1380784" y="4262511"/>
              <a:ext cx="2178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Fechas de siembra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1380784" y="4561503"/>
              <a:ext cx="28687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Del 1/enero al 15/diciembre 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1380784" y="4874563"/>
              <a:ext cx="1812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cada 15 días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1380784" y="5514535"/>
              <a:ext cx="1390551" cy="253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1380784" y="5430127"/>
              <a:ext cx="1531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Tratamientos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14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/>
              <a:t>Análisis estadístico</a:t>
            </a:r>
            <a:endParaRPr lang="es-MX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donde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 y </a:t>
                </a:r>
                <a:r>
                  <a:rPr lang="es-E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- valores simulados y observados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es el número de observaciones;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– media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 valores de </a:t>
                </a:r>
                <a:r>
                  <a:rPr lang="es-E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  <a:blipFill>
                <a:blip r:embed="rId2"/>
                <a:stretch>
                  <a:fillRect l="-664" t="-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86712" y="6488668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Willmott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1982), 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2018), (Raes et al., 2018)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𝑅𝑀𝑆𝐸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𝑅𝑀𝑆𝐸𝑛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=100∗ 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𝑆𝑖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𝑂𝑖</m:t>
                                          </m:r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rad>
                        </m:num>
                        <m:den>
                          <m:acc>
                            <m:accPr>
                              <m:chr m:val="̅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/>
                        </a:rPr>
                        <m:t>𝑑</m:t>
                      </m:r>
                      <m:r>
                        <a:rPr lang="es-ES" i="1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𝑆𝑖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𝑂𝑖</m:t>
                                  </m:r>
                                  <m:r>
                                    <a:rPr lang="es-E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latin typeface="Cambria Math"/>
                                    </a:rPr>
                                    <m:t>(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adroTexto 1"/>
          <p:cNvSpPr txBox="1"/>
          <p:nvPr/>
        </p:nvSpPr>
        <p:spPr>
          <a:xfrm>
            <a:off x="562708" y="1505243"/>
            <a:ext cx="3024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determinó las medias de las variables y el intervalo de confianza al 95 %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764172" y="1278128"/>
            <a:ext cx="3038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tendencia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percentiles</a:t>
            </a: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>
          <a:xfrm>
            <a:off x="9448800" y="6488668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15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85056"/>
              </p:ext>
            </p:extLst>
          </p:nvPr>
        </p:nvGraphicFramePr>
        <p:xfrm>
          <a:off x="2118629" y="2713939"/>
          <a:ext cx="7560000" cy="1402080"/>
        </p:xfrm>
        <a:graphic>
          <a:graphicData uri="http://schemas.openxmlformats.org/drawingml/2006/table">
            <a:tbl>
              <a:tblPr firstRow="1" firstCol="1" bandRow="1"/>
              <a:tblGrid>
                <a:gridCol w="1260000">
                  <a:extLst>
                    <a:ext uri="{9D8B030D-6E8A-4147-A177-3AD203B41FA5}">
                      <a16:colId xmlns:a16="http://schemas.microsoft.com/office/drawing/2014/main" val="144172153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31310290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9647352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503084099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651047038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6185230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P1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P5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G2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G3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PHINT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59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219,1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0,694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594,3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821,1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16,11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55,00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770732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371254" y="2022762"/>
            <a:ext cx="697305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1. Coeficientes genéticos para el cultivar P-7928</a:t>
            </a:r>
            <a:endParaRPr kumimoji="0" lang="en-US" alt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60234" y="890920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Calibración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22104" y="118906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/>
              <a:t>RESULTADOS Y DISCUSIÓN</a:t>
            </a:r>
            <a:endParaRPr lang="es-MX" sz="3600" dirty="0"/>
          </a:p>
        </p:txBody>
      </p:sp>
      <p:sp>
        <p:nvSpPr>
          <p:cNvPr id="9" name="TextBox 4"/>
          <p:cNvSpPr txBox="1"/>
          <p:nvPr/>
        </p:nvSpPr>
        <p:spPr>
          <a:xfrm>
            <a:off x="1315709" y="6488668"/>
            <a:ext cx="231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(Ritchie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1989)</a:t>
            </a:r>
            <a:endParaRPr lang="es-ES" dirty="0"/>
          </a:p>
        </p:txBody>
      </p:sp>
      <p:sp>
        <p:nvSpPr>
          <p:cNvPr id="10" name="TextBox 4"/>
          <p:cNvSpPr txBox="1"/>
          <p:nvPr/>
        </p:nvSpPr>
        <p:spPr>
          <a:xfrm>
            <a:off x="6574681" y="6488668"/>
            <a:ext cx="473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2020)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Feleke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2021)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16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420856"/>
              </p:ext>
            </p:extLst>
          </p:nvPr>
        </p:nvGraphicFramePr>
        <p:xfrm>
          <a:off x="715548" y="1287253"/>
          <a:ext cx="10735054" cy="4180272"/>
        </p:xfrm>
        <a:graphic>
          <a:graphicData uri="http://schemas.openxmlformats.org/drawingml/2006/table">
            <a:tbl>
              <a:tblPr firstRow="1" firstCol="1" bandRow="1"/>
              <a:tblGrid>
                <a:gridCol w="5154644">
                  <a:extLst>
                    <a:ext uri="{9D8B030D-6E8A-4147-A177-3AD203B41FA5}">
                      <a16:colId xmlns:a16="http://schemas.microsoft.com/office/drawing/2014/main" val="241740761"/>
                    </a:ext>
                  </a:extLst>
                </a:gridCol>
                <a:gridCol w="1503394">
                  <a:extLst>
                    <a:ext uri="{9D8B030D-6E8A-4147-A177-3AD203B41FA5}">
                      <a16:colId xmlns:a16="http://schemas.microsoft.com/office/drawing/2014/main" val="2936179942"/>
                    </a:ext>
                  </a:extLst>
                </a:gridCol>
                <a:gridCol w="1319244">
                  <a:extLst>
                    <a:ext uri="{9D8B030D-6E8A-4147-A177-3AD203B41FA5}">
                      <a16:colId xmlns:a16="http://schemas.microsoft.com/office/drawing/2014/main" val="1425409993"/>
                    </a:ext>
                  </a:extLst>
                </a:gridCol>
                <a:gridCol w="1074959">
                  <a:extLst>
                    <a:ext uri="{9D8B030D-6E8A-4147-A177-3AD203B41FA5}">
                      <a16:colId xmlns:a16="http://schemas.microsoft.com/office/drawing/2014/main" val="2716975386"/>
                    </a:ext>
                  </a:extLst>
                </a:gridCol>
                <a:gridCol w="1066831">
                  <a:extLst>
                    <a:ext uri="{9D8B030D-6E8A-4147-A177-3AD203B41FA5}">
                      <a16:colId xmlns:a16="http://schemas.microsoft.com/office/drawing/2014/main" val="2838130070"/>
                    </a:ext>
                  </a:extLst>
                </a:gridCol>
                <a:gridCol w="615982">
                  <a:extLst>
                    <a:ext uri="{9D8B030D-6E8A-4147-A177-3AD203B41FA5}">
                      <a16:colId xmlns:a16="http://schemas.microsoft.com/office/drawing/2014/main" val="2289962268"/>
                    </a:ext>
                  </a:extLst>
                </a:gridCol>
              </a:tblGrid>
              <a:tr h="63516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Observado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Simulado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RMSE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RMSEn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51474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Días a la antesis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3,60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56509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Rendimiento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6371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6579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320,65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5,03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0715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Días a la maduración fisiológica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10,424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10,63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60127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 </a:t>
                      </a: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seca aérea al momento de la antesis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4108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495,93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12,07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0312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 seca aérea al momento de la cosecha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14252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12287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3400,11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23,85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35254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granos mazorca</a:t>
                      </a:r>
                      <a:r>
                        <a:rPr lang="es-ES" sz="20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24,68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49737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granos m</a:t>
                      </a:r>
                      <a:r>
                        <a:rPr lang="es-ES" sz="20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2646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529,65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24,65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47" marR="59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867045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665026" y="332484"/>
            <a:ext cx="10609002" cy="73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Valores medios de las variables observadas y simuladas e indicadores de bondad de ajuste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335366" y="5720710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Lamsal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2013), (Hernández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2016)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1711848" y="6488668"/>
            <a:ext cx="480152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17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94732"/>
              </p:ext>
            </p:extLst>
          </p:nvPr>
        </p:nvGraphicFramePr>
        <p:xfrm>
          <a:off x="28900" y="518859"/>
          <a:ext cx="6125150" cy="4681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r:id="rId3" imgW="6013875" imgH="4587351" progId="SigmaPlotGraphicObject.10">
                  <p:embed/>
                </p:oleObj>
              </mc:Choice>
              <mc:Fallback>
                <p:oleObj r:id="rId3" imgW="6013875" imgH="4587351" progId="SigmaPlotGraphicObject.1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0" y="518859"/>
                        <a:ext cx="6125150" cy="46811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416061" y="1575581"/>
            <a:ext cx="1667660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ángulo 2"/>
          <p:cNvSpPr/>
          <p:nvPr/>
        </p:nvSpPr>
        <p:spPr>
          <a:xfrm>
            <a:off x="363089" y="5284751"/>
            <a:ext cx="534103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Duración de las fases fenológicas del cultivar de maíz P-7928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1590715" y="6464951"/>
            <a:ext cx="220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(MINAG, 2012)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63089" y="203015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90786" y="4884332"/>
            <a:ext cx="33260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Días después de la emergencia</a:t>
            </a:r>
            <a:endParaRPr lang="en-US" sz="1200" b="1" dirty="0"/>
          </a:p>
        </p:txBody>
      </p:sp>
      <p:grpSp>
        <p:nvGrpSpPr>
          <p:cNvPr id="15" name="Grupo 14"/>
          <p:cNvGrpSpPr/>
          <p:nvPr/>
        </p:nvGrpSpPr>
        <p:grpSpPr>
          <a:xfrm>
            <a:off x="6071704" y="412179"/>
            <a:ext cx="6120000" cy="6445821"/>
            <a:chOff x="6071704" y="412179"/>
            <a:chExt cx="6120000" cy="6445821"/>
          </a:xfrm>
        </p:grpSpPr>
        <p:sp>
          <p:nvSpPr>
            <p:cNvPr id="2" name="Rectángulo 1"/>
            <p:cNvSpPr/>
            <p:nvPr/>
          </p:nvSpPr>
          <p:spPr>
            <a:xfrm>
              <a:off x="6531434" y="5284751"/>
              <a:ext cx="5660270" cy="685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0"/>
                </a:spcAft>
              </a:pPr>
              <a:r>
                <a:rPr lang="es-ES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Figura </a:t>
              </a:r>
              <a:r>
                <a:rPr lang="es-ES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 </a:t>
              </a:r>
              <a:r>
                <a:rPr lang="es-ES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Acumulado de temperaturas en la fase vegetativa y reproductiva del cultivar de maíz P-7928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"/>
            <p:cNvSpPr txBox="1"/>
            <p:nvPr/>
          </p:nvSpPr>
          <p:spPr>
            <a:xfrm>
              <a:off x="6521660" y="6488668"/>
              <a:ext cx="5452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s-E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Canet</a:t>
              </a:r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y Franco, 2002)   (Richards </a:t>
              </a:r>
              <a:r>
                <a:rPr lang="es-E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et al</a:t>
              </a:r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., 2020)</a:t>
              </a:r>
              <a:endParaRPr lang="es-ES" dirty="0"/>
            </a:p>
          </p:txBody>
        </p:sp>
        <p:grpSp>
          <p:nvGrpSpPr>
            <p:cNvPr id="14" name="Grupo 13"/>
            <p:cNvGrpSpPr/>
            <p:nvPr/>
          </p:nvGrpSpPr>
          <p:grpSpPr>
            <a:xfrm>
              <a:off x="6071704" y="412179"/>
              <a:ext cx="6120000" cy="4893577"/>
              <a:chOff x="6071704" y="412179"/>
              <a:chExt cx="6120000" cy="4893577"/>
            </a:xfrm>
          </p:grpSpPr>
          <p:graphicFrame>
            <p:nvGraphicFramePr>
              <p:cNvPr id="9" name="Objeto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6200803"/>
                  </p:ext>
                </p:extLst>
              </p:nvPr>
            </p:nvGraphicFramePr>
            <p:xfrm>
              <a:off x="6071704" y="412179"/>
              <a:ext cx="6120000" cy="48935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8" r:id="rId5" imgW="6013875" imgH="4587351" progId="SigmaPlotGraphicObject.10">
                      <p:embed/>
                    </p:oleObj>
                  </mc:Choice>
                  <mc:Fallback>
                    <p:oleObj r:id="rId5" imgW="6013875" imgH="4587351" progId="SigmaPlotGraphicObject.10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71704" y="412179"/>
                            <a:ext cx="6120000" cy="4893577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" name="CuadroTexto 12"/>
              <p:cNvSpPr txBox="1"/>
              <p:nvPr/>
            </p:nvSpPr>
            <p:spPr>
              <a:xfrm>
                <a:off x="8038514" y="4997351"/>
                <a:ext cx="332600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 smtClean="0"/>
                  <a:t>Días después de la emergencia</a:t>
                </a:r>
                <a:endParaRPr lang="en-US" sz="1200" b="1" dirty="0"/>
              </a:p>
            </p:txBody>
          </p:sp>
        </p:grpSp>
      </p:grp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448800" y="6469158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18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0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619722"/>
              </p:ext>
            </p:extLst>
          </p:nvPr>
        </p:nvGraphicFramePr>
        <p:xfrm>
          <a:off x="833111" y="1507959"/>
          <a:ext cx="10325880" cy="4243200"/>
        </p:xfrm>
        <a:graphic>
          <a:graphicData uri="http://schemas.openxmlformats.org/drawingml/2006/table">
            <a:tbl>
              <a:tblPr firstRow="1" firstCol="1" bandRow="1"/>
              <a:tblGrid>
                <a:gridCol w="4297680">
                  <a:extLst>
                    <a:ext uri="{9D8B030D-6E8A-4147-A177-3AD203B41FA5}">
                      <a16:colId xmlns:a16="http://schemas.microsoft.com/office/drawing/2014/main" val="301712325"/>
                    </a:ext>
                  </a:extLst>
                </a:gridCol>
                <a:gridCol w="1534160">
                  <a:extLst>
                    <a:ext uri="{9D8B030D-6E8A-4147-A177-3AD203B41FA5}">
                      <a16:colId xmlns:a16="http://schemas.microsoft.com/office/drawing/2014/main" val="1342439078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152051376"/>
                    </a:ext>
                  </a:extLst>
                </a:gridCol>
                <a:gridCol w="1199690">
                  <a:extLst>
                    <a:ext uri="{9D8B030D-6E8A-4147-A177-3AD203B41FA5}">
                      <a16:colId xmlns:a16="http://schemas.microsoft.com/office/drawing/2014/main" val="1884750904"/>
                    </a:ext>
                  </a:extLst>
                </a:gridCol>
                <a:gridCol w="1097598">
                  <a:extLst>
                    <a:ext uri="{9D8B030D-6E8A-4147-A177-3AD203B41FA5}">
                      <a16:colId xmlns:a16="http://schemas.microsoft.com/office/drawing/2014/main" val="3935875510"/>
                    </a:ext>
                  </a:extLst>
                </a:gridCol>
                <a:gridCol w="846742">
                  <a:extLst>
                    <a:ext uri="{9D8B030D-6E8A-4147-A177-3AD203B41FA5}">
                      <a16:colId xmlns:a16="http://schemas.microsoft.com/office/drawing/2014/main" val="10611871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Observado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Simulado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RMSE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RMSEn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07963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Días a la maduración fisiológica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1,73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1,82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43814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Días a la antesis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1,41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2,31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04881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Rendimiento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2073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2133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115,55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5,57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76804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Número de hojas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16,07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17,3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1,25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7,78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48776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Masa seca aérea al momento de la cosecha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4820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4800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414,72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8,60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0,99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85237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Índice de cosecha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0,427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0,409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0,04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10,54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0,92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28349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Días a la emergencia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0,82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11,66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0,8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822241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085563" y="551521"/>
            <a:ext cx="9820976" cy="73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Valores medios de las variables observadas y simuladas e indicadores de bondad de ajuste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19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6609" y="998806"/>
            <a:ext cx="132162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237992"/>
              </p:ext>
            </p:extLst>
          </p:nvPr>
        </p:nvGraphicFramePr>
        <p:xfrm>
          <a:off x="175047" y="880578"/>
          <a:ext cx="6315271" cy="3390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" r:id="rId3" imgW="6727597" imgH="3869096" progId="SigmaPlotGraphicObject.10">
                  <p:embed/>
                </p:oleObj>
              </mc:Choice>
              <mc:Fallback>
                <p:oleObj r:id="rId3" imgW="6727597" imgH="3869096" progId="SigmaPlotGraphicObject.1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047" y="880578"/>
                        <a:ext cx="6315271" cy="33901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41882" y="1044525"/>
            <a:ext cx="159336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781609"/>
              </p:ext>
            </p:extLst>
          </p:nvPr>
        </p:nvGraphicFramePr>
        <p:xfrm>
          <a:off x="6441883" y="1044525"/>
          <a:ext cx="5614130" cy="3062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" r:id="rId5" imgW="5860313" imgH="4531255" progId="SigmaPlotGraphicObject.10">
                  <p:embed/>
                </p:oleObj>
              </mc:Choice>
              <mc:Fallback>
                <p:oleObj r:id="rId5" imgW="5860313" imgH="4531255" progId="SigmaPlotGraphicObject.1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1883" y="1044525"/>
                        <a:ext cx="5614130" cy="30622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6801310" y="4270723"/>
            <a:ext cx="525470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Comparación de las precipitaciones acumuladas mensual del clima base (1971-2020) y el horizonte climático 2030-2059 del escenario A2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94318" y="4270723"/>
            <a:ext cx="578811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Comparación de temperatura media mensual del clima base (1971-2020) y el horizonte climático 2030-2059 del escenario A2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847770" y="1553029"/>
            <a:ext cx="1045029" cy="37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&gt; 1</a:t>
            </a:r>
            <a:r>
              <a:rPr lang="en-US" b="1" baseline="30000" dirty="0" smtClean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869714" y="1553029"/>
            <a:ext cx="1175657" cy="37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+ 12%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665026" y="6488668"/>
            <a:ext cx="1933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(IPCC, 2007)</a:t>
            </a:r>
            <a:endParaRPr lang="es-ES" dirty="0"/>
          </a:p>
        </p:txBody>
      </p:sp>
      <p:sp>
        <p:nvSpPr>
          <p:cNvPr id="11" name="TextBox 4"/>
          <p:cNvSpPr txBox="1"/>
          <p:nvPr/>
        </p:nvSpPr>
        <p:spPr>
          <a:xfrm>
            <a:off x="8633539" y="6488668"/>
            <a:ext cx="299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(Bates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2008)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01276" y="295803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Simulación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arcador de número de diapositiva 12"/>
          <p:cNvSpPr>
            <a:spLocks noGrp="1"/>
          </p:cNvSpPr>
          <p:nvPr>
            <p:ph type="sldNum" sz="quarter" idx="12"/>
          </p:nvPr>
        </p:nvSpPr>
        <p:spPr>
          <a:xfrm>
            <a:off x="9448800" y="6488668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20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4"/>
          <a:stretch/>
        </p:blipFill>
        <p:spPr bwMode="auto">
          <a:xfrm>
            <a:off x="2238922" y="382156"/>
            <a:ext cx="7530172" cy="49772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391477" y="5546905"/>
            <a:ext cx="993913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10.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Comportamiento del rendimiento potencial para diferentes fechas de siembra del cultivar de maíz P-7928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3010485" y="2574387"/>
            <a:ext cx="5364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3010485" y="1917229"/>
            <a:ext cx="5364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9" name="Grupo 8"/>
          <p:cNvGrpSpPr/>
          <p:nvPr/>
        </p:nvGrpSpPr>
        <p:grpSpPr>
          <a:xfrm>
            <a:off x="3010484" y="485775"/>
            <a:ext cx="5364002" cy="3057525"/>
            <a:chOff x="3010484" y="485775"/>
            <a:chExt cx="5364002" cy="3057525"/>
          </a:xfrm>
        </p:grpSpPr>
        <p:sp>
          <p:nvSpPr>
            <p:cNvPr id="7" name="Rectángulo 6"/>
            <p:cNvSpPr/>
            <p:nvPr/>
          </p:nvSpPr>
          <p:spPr>
            <a:xfrm>
              <a:off x="7686676" y="485775"/>
              <a:ext cx="687810" cy="3057525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3010484" y="485775"/>
              <a:ext cx="1175754" cy="3057525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ángulo 9"/>
          <p:cNvSpPr/>
          <p:nvPr/>
        </p:nvSpPr>
        <p:spPr>
          <a:xfrm>
            <a:off x="6115050" y="2871788"/>
            <a:ext cx="942975" cy="1757362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4329113" y="2574387"/>
            <a:ext cx="1962955" cy="11689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6929438" y="2574387"/>
            <a:ext cx="628650" cy="1197513"/>
          </a:xfrm>
          <a:prstGeom prst="straightConnector1">
            <a:avLst/>
          </a:pr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8633539" y="6488668"/>
            <a:ext cx="299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(Castillo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2020)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448800" y="6488668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21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93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62707" y="717451"/>
            <a:ext cx="17457973" cy="50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193209"/>
              </p:ext>
            </p:extLst>
          </p:nvPr>
        </p:nvGraphicFramePr>
        <p:xfrm>
          <a:off x="2691236" y="181520"/>
          <a:ext cx="7047849" cy="5536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Imagen de mapa de bits" r:id="rId3" imgW="4525007" imgH="3019048" progId="Paint.Picture">
                  <p:embed/>
                </p:oleObj>
              </mc:Choice>
              <mc:Fallback>
                <p:oleObj name="Imagen de mapa de bits" r:id="rId3" imgW="4525007" imgH="301904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1236" y="181520"/>
                        <a:ext cx="7047849" cy="55368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ángulo 2"/>
          <p:cNvSpPr/>
          <p:nvPr/>
        </p:nvSpPr>
        <p:spPr>
          <a:xfrm>
            <a:off x="1719943" y="5750803"/>
            <a:ext cx="875211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Comportamiento promedio de la temperatura máxima (°C) para diferentes fechas de siembra del cultivar de maíz P-7928 durante el ciclo del cultivo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3189789" y="3048000"/>
            <a:ext cx="5266136" cy="812800"/>
            <a:chOff x="3189789" y="3048000"/>
            <a:chExt cx="5266136" cy="812800"/>
          </a:xfrm>
        </p:grpSpPr>
        <p:cxnSp>
          <p:nvCxnSpPr>
            <p:cNvPr id="8" name="Conector recto 7"/>
            <p:cNvCxnSpPr/>
            <p:nvPr/>
          </p:nvCxnSpPr>
          <p:spPr>
            <a:xfrm>
              <a:off x="3189789" y="3474938"/>
              <a:ext cx="5266136" cy="12713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ángulo 10"/>
            <p:cNvSpPr/>
            <p:nvPr/>
          </p:nvSpPr>
          <p:spPr>
            <a:xfrm>
              <a:off x="3189789" y="3048000"/>
              <a:ext cx="5266136" cy="812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3189789" y="2641600"/>
            <a:ext cx="5266136" cy="435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22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47445" y="928467"/>
            <a:ext cx="286654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91172"/>
              </p:ext>
            </p:extLst>
          </p:nvPr>
        </p:nvGraphicFramePr>
        <p:xfrm>
          <a:off x="1547445" y="519035"/>
          <a:ext cx="8890782" cy="5361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Imagen de mapa de bits" r:id="rId3" imgW="4525007" imgH="3019048" progId="Paint.Picture">
                  <p:embed/>
                </p:oleObj>
              </mc:Choice>
              <mc:Fallback>
                <p:oleObj name="Imagen de mapa de bits" r:id="rId3" imgW="4525007" imgH="301904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445" y="519035"/>
                        <a:ext cx="8890782" cy="53618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291153" y="5924378"/>
            <a:ext cx="1141862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Comportamiento del rendimiento en secano para diferentes fechas de siembra del cultivar de maíz P-7928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8633539" y="6488668"/>
            <a:ext cx="299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(García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., 2009)</a:t>
            </a:r>
            <a:endParaRPr lang="es-ES" dirty="0"/>
          </a:p>
        </p:txBody>
      </p:sp>
      <p:grpSp>
        <p:nvGrpSpPr>
          <p:cNvPr id="11" name="Grupo 10"/>
          <p:cNvGrpSpPr/>
          <p:nvPr/>
        </p:nvGrpSpPr>
        <p:grpSpPr>
          <a:xfrm>
            <a:off x="537896" y="1915886"/>
            <a:ext cx="8214218" cy="3352800"/>
            <a:chOff x="537896" y="1915886"/>
            <a:chExt cx="8214218" cy="3352800"/>
          </a:xfrm>
        </p:grpSpPr>
        <p:sp>
          <p:nvSpPr>
            <p:cNvPr id="3" name="Rectángulo 2"/>
            <p:cNvSpPr/>
            <p:nvPr/>
          </p:nvSpPr>
          <p:spPr>
            <a:xfrm>
              <a:off x="7460343" y="1915886"/>
              <a:ext cx="1291771" cy="3352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2402114" y="1915886"/>
              <a:ext cx="1618343" cy="3352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Conector recto de flecha 8"/>
            <p:cNvCxnSpPr/>
            <p:nvPr/>
          </p:nvCxnSpPr>
          <p:spPr>
            <a:xfrm>
              <a:off x="1190171" y="1915886"/>
              <a:ext cx="14515" cy="1625600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537896" y="2359354"/>
              <a:ext cx="666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85%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4542971" y="1017683"/>
            <a:ext cx="3149600" cy="1711003"/>
            <a:chOff x="4542971" y="1017683"/>
            <a:chExt cx="3149600" cy="1711003"/>
          </a:xfrm>
        </p:grpSpPr>
        <p:sp>
          <p:nvSpPr>
            <p:cNvPr id="12" name="Rectángulo 11"/>
            <p:cNvSpPr/>
            <p:nvPr/>
          </p:nvSpPr>
          <p:spPr>
            <a:xfrm>
              <a:off x="4542971" y="1277257"/>
              <a:ext cx="2090058" cy="14514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Conector recto de flecha 13"/>
            <p:cNvCxnSpPr/>
            <p:nvPr/>
          </p:nvCxnSpPr>
          <p:spPr>
            <a:xfrm>
              <a:off x="6879771" y="1017683"/>
              <a:ext cx="0" cy="636946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CuadroTexto 14"/>
            <p:cNvSpPr txBox="1"/>
            <p:nvPr/>
          </p:nvSpPr>
          <p:spPr>
            <a:xfrm>
              <a:off x="7099098" y="1146629"/>
              <a:ext cx="593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15%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23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89648" y="661181"/>
            <a:ext cx="2764336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566380"/>
              </p:ext>
            </p:extLst>
          </p:nvPr>
        </p:nvGraphicFramePr>
        <p:xfrm>
          <a:off x="1589648" y="374578"/>
          <a:ext cx="8595360" cy="5701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Imagen de mapa de bits" r:id="rId3" imgW="4525007" imgH="3010320" progId="Paint.Picture">
                  <p:embed/>
                </p:oleObj>
              </mc:Choice>
              <mc:Fallback>
                <p:oleObj name="Imagen de mapa de bits" r:id="rId3" imgW="4525007" imgH="301032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648" y="374578"/>
                        <a:ext cx="8595360" cy="57014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307668" y="6076023"/>
            <a:ext cx="1115932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Comportamiento promedio de los días para la cosecha obtenido en condiciones de secano para diferentes fechas de siembra del cultivar de maíz P-7928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448800" y="6497480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24</a:t>
            </a:fld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36533" y="2777067"/>
            <a:ext cx="1817511" cy="7563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25</a:t>
            </a:fld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594911" y="308472"/>
            <a:ext cx="10818564" cy="5012675"/>
            <a:chOff x="0" y="143690"/>
            <a:chExt cx="6126337" cy="2751909"/>
          </a:xfrm>
        </p:grpSpPr>
        <p:sp>
          <p:nvSpPr>
            <p:cNvPr id="6" name="Cuadro de texto 2"/>
            <p:cNvSpPr txBox="1">
              <a:spLocks noChangeArrowheads="1"/>
            </p:cNvSpPr>
            <p:nvPr/>
          </p:nvSpPr>
          <p:spPr bwMode="auto">
            <a:xfrm>
              <a:off x="4500099" y="241648"/>
              <a:ext cx="803275" cy="23060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Tratamiento Riego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1. 1 de enero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 15 de enero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 1 de febrero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4. 15 de febrero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5. 1 de marzo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6. 15 de marzo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7. 1 de abril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8. 15 de abril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9. 1 de mayo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10. 15 de mayo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11. 1 de junio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15 de junio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13. 1 de julio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14. 15 de julio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15. 1 de agosto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16. 15 de agosto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17. 1 de septiembre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18. 15 de septiembre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19. 1 de octubre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20. 15 de octubre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21. 1 de noviembre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22. 15 de noviembre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23. 1 de diciembre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24. 15 de diciembre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Cuadro de texto 2"/>
            <p:cNvSpPr txBox="1">
              <a:spLocks noChangeArrowheads="1"/>
            </p:cNvSpPr>
            <p:nvPr/>
          </p:nvSpPr>
          <p:spPr bwMode="auto">
            <a:xfrm>
              <a:off x="5323062" y="241648"/>
              <a:ext cx="803275" cy="23964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Tratamiento Secano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25. 1 de enero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26. 15 de enero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27. 1 de febrero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28. 15 de febrero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29. 1 de marzo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30. 15 de marzo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31. 1 de abril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32. 15 de abril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33. 1 de mayo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34. 15 de mayo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35. 1 de junio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36. 15 de junio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37. 1 de julio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38. 15 de julio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39. 1 de agosto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40. 15 de agosto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41. 1 de septiembre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42. 15 de septiembre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43. 1 de octubre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44. 15 de octubre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45. 1 de noviembre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46. 15 de noviembre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47. 1 de diciembre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>
                <a:lnSpc>
                  <a:spcPct val="107000"/>
                </a:lnSpc>
                <a:spcAft>
                  <a:spcPts val="0"/>
                </a:spcAft>
              </a:pP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48. 15 de diciembre</a:t>
              </a:r>
              <a:endPara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0" y="143690"/>
              <a:ext cx="4486275" cy="2751909"/>
              <a:chOff x="0" y="143690"/>
              <a:chExt cx="4486275" cy="2751909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63"/>
              <a:stretch/>
            </p:blipFill>
            <p:spPr>
              <a:xfrm>
                <a:off x="0" y="143690"/>
                <a:ext cx="4486275" cy="2751909"/>
              </a:xfrm>
              <a:prstGeom prst="rect">
                <a:avLst/>
              </a:prstGeom>
            </p:spPr>
          </p:pic>
          <p:sp>
            <p:nvSpPr>
              <p:cNvPr id="10" name="Cuadro de texto 39"/>
              <p:cNvSpPr txBox="1"/>
              <p:nvPr/>
            </p:nvSpPr>
            <p:spPr>
              <a:xfrm>
                <a:off x="2135777" y="2775857"/>
                <a:ext cx="706536" cy="11974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200" b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Tratamientos</a:t>
                </a:r>
                <a:endParaRPr lang="en-US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Cuadro de texto 43"/>
              <p:cNvSpPr txBox="1"/>
              <p:nvPr/>
            </p:nvSpPr>
            <p:spPr>
              <a:xfrm>
                <a:off x="44812" y="802939"/>
                <a:ext cx="105412" cy="126688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vert270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200" b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Rendimiento monetario ($ ha</a:t>
                </a:r>
                <a:r>
                  <a:rPr lang="es-ES" sz="1200" b="1" baseline="30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-1</a:t>
                </a:r>
                <a:r>
                  <a:rPr lang="es-ES" sz="1200" b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US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2" name="Rectángulo 11"/>
          <p:cNvSpPr/>
          <p:nvPr/>
        </p:nvSpPr>
        <p:spPr>
          <a:xfrm>
            <a:off x="1011866" y="5456487"/>
            <a:ext cx="980853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18. Rendimiento monetario según los rendimientos simulados con riego y en condiciones de secano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89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118242"/>
            <a:ext cx="10515600" cy="1325563"/>
          </a:xfrm>
        </p:spPr>
        <p:txBody>
          <a:bodyPr/>
          <a:lstStyle/>
          <a:p>
            <a:r>
              <a:rPr lang="es-ES" b="1" dirty="0" smtClean="0"/>
              <a:t>Conclusiones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9995" y="1333679"/>
            <a:ext cx="10972800" cy="4351338"/>
          </a:xfrm>
        </p:spPr>
        <p:txBody>
          <a:bodyPr>
            <a:noAutofit/>
          </a:bodyPr>
          <a:lstStyle/>
          <a:p>
            <a:pPr lvl="0" algn="just"/>
            <a:r>
              <a:rPr lang="es-ES" dirty="0"/>
              <a:t>La obtención de los coeficientes genéticos del cultivar de maíz P-7928 permitió establecer que el modelo DSSAT puede usarse para modelar el rendimiento del maíz y sus componentes fisiológicos en las condiciones de Cuba</a:t>
            </a:r>
            <a:r>
              <a:rPr lang="es-ES" dirty="0" smtClean="0"/>
              <a:t>.</a:t>
            </a:r>
            <a:endParaRPr lang="en-US" dirty="0"/>
          </a:p>
          <a:p>
            <a:pPr lvl="0" algn="just"/>
            <a:r>
              <a:rPr lang="es-ES" dirty="0"/>
              <a:t>La duración del ciclo del cultivo varía en función de la fecha de siembra, al tener en cuenta las particularidades del comportamiento de la temperatura del aire</a:t>
            </a:r>
            <a:r>
              <a:rPr lang="es-ES" dirty="0" smtClean="0"/>
              <a:t>.</a:t>
            </a:r>
          </a:p>
          <a:p>
            <a:pPr algn="just"/>
            <a:r>
              <a:rPr lang="es-ES" dirty="0"/>
              <a:t>Durante la evaluación del modelo se estableció que la predicción fue estadísticamente entre adecuada y excelente para las variables estudiadas, lo que demuestra el buen ajuste del modelo y la factibilidad de su empleo para simular el comportamiento del maíz en las condiciones de Cuba.</a:t>
            </a:r>
            <a:endParaRPr lang="en-US" dirty="0"/>
          </a:p>
          <a:p>
            <a:pPr marL="0" lvl="0" indent="0">
              <a:buNone/>
            </a:pPr>
            <a:endParaRPr lang="en-US" sz="3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26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7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5922" y="844963"/>
            <a:ext cx="10515600" cy="4840219"/>
          </a:xfrm>
        </p:spPr>
        <p:txBody>
          <a:bodyPr>
            <a:noAutofit/>
          </a:bodyPr>
          <a:lstStyle/>
          <a:p>
            <a:pPr lvl="0" algn="just"/>
            <a:r>
              <a:rPr lang="es-ES" dirty="0" smtClean="0"/>
              <a:t>La </a:t>
            </a:r>
            <a:r>
              <a:rPr lang="es-ES" dirty="0"/>
              <a:t>simulación realizada permitió determinar una ventana de siembra óptima entre el 15 de noviembre y el 1 de marzo en caso de contar con riego y bajo condiciones de secano a partir </a:t>
            </a:r>
            <a:r>
              <a:rPr lang="es-ES"/>
              <a:t>del </a:t>
            </a:r>
            <a:r>
              <a:rPr lang="es-ES" smtClean="0"/>
              <a:t>1 </a:t>
            </a:r>
            <a:r>
              <a:rPr lang="es-ES" dirty="0"/>
              <a:t>de mayo hasta el </a:t>
            </a:r>
            <a:r>
              <a:rPr lang="es-ES" dirty="0" smtClean="0"/>
              <a:t>1 de septiembre.</a:t>
            </a:r>
            <a:endParaRPr lang="en-US" dirty="0"/>
          </a:p>
          <a:p>
            <a:pPr algn="just"/>
            <a:r>
              <a:rPr lang="es-ES" dirty="0"/>
              <a:t>El análisis económico realizado con el modelo DSSAT corrobora que las mayores utilidades se obtienen en siembras de invierno, si se utiliza riego, y en condiciones de secano, en época de precipitaciones</a:t>
            </a:r>
            <a:r>
              <a:rPr lang="es-ES" sz="3600" dirty="0"/>
              <a:t>. </a:t>
            </a:r>
          </a:p>
          <a:p>
            <a:pPr lvl="0"/>
            <a:endParaRPr lang="en-US" sz="3600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27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2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184150"/>
            <a:ext cx="10515600" cy="1325563"/>
          </a:xfrm>
        </p:spPr>
        <p:txBody>
          <a:bodyPr/>
          <a:lstStyle/>
          <a:p>
            <a:r>
              <a:rPr lang="es-ES" b="1" dirty="0" smtClean="0"/>
              <a:t>Recomendaciones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/>
            <a:r>
              <a:rPr lang="es-ES" dirty="0"/>
              <a:t>Desarrollar otros experimentos para enriquecer la base de datos del cultivar.</a:t>
            </a:r>
            <a:endParaRPr lang="en-US" dirty="0"/>
          </a:p>
          <a:p>
            <a:pPr lvl="0" algn="just"/>
            <a:r>
              <a:rPr lang="es-ES" dirty="0"/>
              <a:t>Obtener los coeficientes genéticos de otros cultivares de maíz para estudiar tendencias del cultivo en general.</a:t>
            </a:r>
            <a:endParaRPr lang="en-US" dirty="0"/>
          </a:p>
          <a:p>
            <a:pPr lvl="0" algn="just"/>
            <a:r>
              <a:rPr lang="es-ES" dirty="0"/>
              <a:t>Desarrollar estrategias de manejo del cultivo que incluya fertilización, riego y densidad de siembra con la finalidad de contribuir a la adaptación al cambio climático de este cultivo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28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5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4973" y="2385390"/>
            <a:ext cx="9846365" cy="246023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Utilización del modelo DSSAT para proponer 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fechas de siembra y condiciones hídricas del maíz (Zea </a:t>
            </a:r>
            <a:r>
              <a:rPr lang="es-ES" sz="4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mays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L.)</a:t>
            </a: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cv</a:t>
            </a:r>
            <a:r>
              <a:rPr lang="es-ES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‘P-7928</a:t>
            </a:r>
            <a:r>
              <a:rPr lang="es-E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’ para la adaptación al cambio climático</a:t>
            </a:r>
            <a:endParaRPr lang="en-US" sz="4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318051" y="5658678"/>
            <a:ext cx="499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Autor: Ing. </a:t>
            </a:r>
            <a:r>
              <a:rPr lang="es-ES" dirty="0" err="1" smtClean="0"/>
              <a:t>Osmel</a:t>
            </a:r>
            <a:r>
              <a:rPr lang="es-ES" dirty="0" smtClean="0"/>
              <a:t> Rodríguez González </a:t>
            </a:r>
            <a:r>
              <a:rPr lang="es-ES" dirty="0" err="1" smtClean="0"/>
              <a:t>Ms.C</a:t>
            </a:r>
            <a:r>
              <a:rPr lang="es-ES" dirty="0" smtClean="0"/>
              <a:t>. 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6924261" y="5687386"/>
            <a:ext cx="44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Tutores: 	Ing. René Florido </a:t>
            </a:r>
            <a:r>
              <a:rPr lang="es-ES" dirty="0" err="1" smtClean="0"/>
              <a:t>Bacallao</a:t>
            </a:r>
            <a:r>
              <a:rPr lang="es-ES" dirty="0" smtClean="0"/>
              <a:t> </a:t>
            </a:r>
            <a:r>
              <a:rPr lang="es-ES" dirty="0" err="1" smtClean="0"/>
              <a:t>Dr.C</a:t>
            </a:r>
            <a:r>
              <a:rPr lang="es-ES" dirty="0" smtClean="0"/>
              <a:t>.</a:t>
            </a:r>
          </a:p>
          <a:p>
            <a:r>
              <a:rPr lang="es-ES" dirty="0"/>
              <a:t>	</a:t>
            </a:r>
            <a:r>
              <a:rPr lang="es-ES" dirty="0" smtClean="0"/>
              <a:t>Ing. Eduardo I. </a:t>
            </a:r>
            <a:r>
              <a:rPr lang="es-ES" dirty="0" err="1" smtClean="0"/>
              <a:t>Jeréz</a:t>
            </a:r>
            <a:r>
              <a:rPr lang="es-ES" dirty="0" smtClean="0"/>
              <a:t> </a:t>
            </a:r>
            <a:r>
              <a:rPr lang="es-ES" dirty="0" err="1" smtClean="0"/>
              <a:t>Mompié</a:t>
            </a:r>
            <a:r>
              <a:rPr lang="es-ES" dirty="0" smtClean="0"/>
              <a:t> </a:t>
            </a:r>
            <a:r>
              <a:rPr lang="es-ES" dirty="0" err="1" smtClean="0"/>
              <a:t>Dr.C</a:t>
            </a:r>
            <a:r>
              <a:rPr lang="es-ES" dirty="0" smtClean="0"/>
              <a:t> </a:t>
            </a:r>
            <a:endParaRPr lang="en-US" dirty="0"/>
          </a:p>
        </p:txBody>
      </p:sp>
      <p:pic>
        <p:nvPicPr>
          <p:cNvPr id="2049" name="Imagen 17" descr="Identidad INCA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353" y="120819"/>
            <a:ext cx="1187105" cy="194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0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90" y="358764"/>
            <a:ext cx="1472180" cy="147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816085" y="358764"/>
            <a:ext cx="618229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/>
              <a:t>Tesis presentada en opción al título de Doctor en Ciencias Agrícolas</a:t>
            </a:r>
            <a:endParaRPr lang="en-US" sz="3600" b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11535508" y="6492875"/>
            <a:ext cx="656492" cy="365125"/>
          </a:xfrm>
        </p:spPr>
        <p:txBody>
          <a:bodyPr/>
          <a:lstStyle/>
          <a:p>
            <a:fld id="{96A30E5B-4264-40AD-96BF-1619B42AE2F1}" type="slidenum">
              <a:rPr lang="en-US" sz="1800" smtClean="0">
                <a:solidFill>
                  <a:schemeClr val="tx1"/>
                </a:solidFill>
              </a:rPr>
              <a:t>29</a:t>
            </a:fld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1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1932</Words>
  <Application>Microsoft Office PowerPoint</Application>
  <PresentationFormat>Panorámica</PresentationFormat>
  <Paragraphs>422</Paragraphs>
  <Slides>29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Times New Roman</vt:lpstr>
      <vt:lpstr>Tema de Office</vt:lpstr>
      <vt:lpstr>SigmaPlot 11.0 Graph</vt:lpstr>
      <vt:lpstr>Imagen de mapa de bits</vt:lpstr>
      <vt:lpstr>Utilización del modelo DSSAT para proponer fechas de siembra y condiciones hídricas del maíz (Zea mays L.) cv. ‘P-7928’ para la adaptación al cambio climático</vt:lpstr>
      <vt:lpstr>Introducción</vt:lpstr>
      <vt:lpstr>Presentación de PowerPoint</vt:lpstr>
      <vt:lpstr>Presentación de PowerPoint</vt:lpstr>
      <vt:lpstr>Problema científico</vt:lpstr>
      <vt:lpstr>Hipótesis</vt:lpstr>
      <vt:lpstr>Objetivo general</vt:lpstr>
      <vt:lpstr>Objetivos específicos</vt:lpstr>
      <vt:lpstr>Materiales y métodos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Recomendaciones</vt:lpstr>
      <vt:lpstr>Utilización del modelo DSSAT para proponer fechas de siembra y condiciones hídricas del maíz (Zea mays L.) cv. ‘P-7928’ para la adaptación al cambio climático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Estrategias de manejo para la adaptación al cambio climático del cultivar de maíz P-7928 mediante el uso del modelo DSSAT</dc:title>
  <dc:creator>INCA</dc:creator>
  <cp:lastModifiedBy>Osmel</cp:lastModifiedBy>
  <cp:revision>87</cp:revision>
  <dcterms:created xsi:type="dcterms:W3CDTF">2023-07-21T13:03:34Z</dcterms:created>
  <dcterms:modified xsi:type="dcterms:W3CDTF">2024-01-18T11:42:01Z</dcterms:modified>
</cp:coreProperties>
</file>